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sldIdLst>
    <p:sldId id="257" r:id="rId2"/>
    <p:sldId id="265" r:id="rId3"/>
    <p:sldId id="261" r:id="rId4"/>
    <p:sldId id="262" r:id="rId5"/>
    <p:sldId id="267" r:id="rId6"/>
    <p:sldId id="266" r:id="rId7"/>
    <p:sldId id="268" r:id="rId8"/>
    <p:sldId id="269" r:id="rId9"/>
    <p:sldId id="270" r:id="rId10"/>
    <p:sldId id="271" r:id="rId11"/>
    <p:sldId id="272" r:id="rId12"/>
    <p:sldId id="273" r:id="rId13"/>
    <p:sldId id="274" r:id="rId14"/>
    <p:sldId id="275" r:id="rId15"/>
    <p:sldId id="276" r:id="rId16"/>
    <p:sldId id="277" r:id="rId17"/>
    <p:sldId id="278" r:id="rId18"/>
    <p:sldId id="280" r:id="rId19"/>
    <p:sldId id="281" r:id="rId20"/>
    <p:sldId id="282"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D"/>
    <a:srgbClr val="2D8CFF"/>
    <a:srgbClr val="9189FF"/>
    <a:srgbClr val="FFF533"/>
    <a:srgbClr val="CB8E3D"/>
    <a:srgbClr val="EAB05C"/>
    <a:srgbClr val="FF6DEA"/>
    <a:srgbClr val="DD87A6"/>
    <a:srgbClr val="BA2D1C"/>
    <a:srgbClr val="FFE4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3" d="100"/>
          <a:sy n="113" d="100"/>
        </p:scale>
        <p:origin x="614" y="6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516201"/>
            <a:ext cx="8266242"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434252" y="3335275"/>
            <a:ext cx="7280955" cy="763524"/>
          </a:xfrm>
        </p:spPr>
        <p:txBody>
          <a:bodyPr>
            <a:normAutofit/>
          </a:bodyPr>
          <a:lstStyle>
            <a:lvl1pPr marL="0" indent="0" algn="r">
              <a:buNone/>
              <a:defRPr sz="2800" b="0" i="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1094107"/>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349254"/>
            <a:ext cx="8229600" cy="326444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2145" y="162200"/>
            <a:ext cx="6405375" cy="903587"/>
          </a:xfrm>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72145" y="1104507"/>
            <a:ext cx="6405375" cy="365828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808" y="102393"/>
            <a:ext cx="8075311" cy="1066189"/>
          </a:xfrm>
        </p:spPr>
        <p:txBody>
          <a:bodyPr>
            <a:normAutofit/>
          </a:bodyPr>
          <a:lstStyle>
            <a:lvl1pPr algn="r">
              <a:defRPr sz="3600" u="none"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8" y="1544993"/>
            <a:ext cx="4040188" cy="568644"/>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6"/>
            <a:ext cx="4035120" cy="2427818"/>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44992"/>
            <a:ext cx="4041775" cy="56864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42781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linkedin.com/in/debaprasann-b-033407115"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2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2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31.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3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5" Type="http://schemas.openxmlformats.org/officeDocument/2006/relationships/image" Target="../media/image119.png"/><Relationship Id="rId4" Type="http://schemas.openxmlformats.org/officeDocument/2006/relationships/image" Target="../media/image118.png"/></Relationships>
</file>

<file path=ppt/slides/_rels/slide3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3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37.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33.png"/><Relationship Id="rId4" Type="http://schemas.openxmlformats.org/officeDocument/2006/relationships/image" Target="../media/image132.png"/></Relationships>
</file>

<file path=ppt/slides/_rels/slide3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40.png"/></Relationships>
</file>

<file path=ppt/slides/_rels/slide4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145.png"/></Relationships>
</file>

<file path=ppt/slides/_rels/slide43.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636897"/>
          </a:xfrm>
        </p:spPr>
        <p:txBody>
          <a:bodyPr>
            <a:normAutofit fontScale="90000"/>
          </a:bodyPr>
          <a:lstStyle/>
          <a:p>
            <a:pPr algn="l"/>
            <a:r>
              <a:rPr lang="en-US" b="1" i="0" dirty="0">
                <a:effectLst/>
                <a:latin typeface="Söhne"/>
              </a:rPr>
              <a:t>Python Basics for Machine Learning</a:t>
            </a:r>
          </a:p>
        </p:txBody>
      </p:sp>
      <p:sp>
        <p:nvSpPr>
          <p:cNvPr id="3" name="Content Placeholder 2"/>
          <p:cNvSpPr>
            <a:spLocks noGrp="1"/>
          </p:cNvSpPr>
          <p:nvPr>
            <p:ph idx="1"/>
          </p:nvPr>
        </p:nvSpPr>
        <p:spPr>
          <a:xfrm>
            <a:off x="457200" y="891995"/>
            <a:ext cx="8229600" cy="3721707"/>
          </a:xfrm>
        </p:spPr>
        <p:txBody>
          <a:bodyPr>
            <a:noAutofit/>
          </a:bodyPr>
          <a:lstStyle/>
          <a:p>
            <a:pPr marL="0" indent="0" algn="l">
              <a:buNone/>
            </a:pPr>
            <a:r>
              <a:rPr lang="en-US" sz="1050" b="1" u="sng" dirty="0">
                <a:solidFill>
                  <a:schemeClr val="tx1"/>
                </a:solidFill>
                <a:effectLst/>
                <a:latin typeface="Söhne"/>
              </a:rPr>
              <a:t>Introduction</a:t>
            </a:r>
          </a:p>
          <a:p>
            <a:pPr marL="0" indent="0" algn="l">
              <a:buNone/>
            </a:pPr>
            <a:r>
              <a:rPr lang="en-US" sz="1050" dirty="0">
                <a:solidFill>
                  <a:schemeClr val="tx1"/>
                </a:solidFill>
                <a:effectLst/>
                <a:latin typeface="Söhne"/>
              </a:rPr>
              <a:t>Python is a versatile and popular programming language widely used in the field of Machine Learning. This note covers fundamental Python concepts and essential libraries for anyone starting their journey in Machine Learning.</a:t>
            </a:r>
            <a:endParaRPr lang="en-US" sz="1050" dirty="0">
              <a:effectLst/>
              <a:latin typeface="Söhne"/>
            </a:endParaRPr>
          </a:p>
          <a:p>
            <a:pPr marL="228600" indent="-228600" algn="l">
              <a:buFont typeface="+mj-lt"/>
              <a:buAutoNum type="arabicParenR"/>
            </a:pPr>
            <a:r>
              <a:rPr lang="en-US" sz="1050" b="1" u="sng" dirty="0">
                <a:solidFill>
                  <a:schemeClr val="tx1"/>
                </a:solidFill>
                <a:effectLst/>
                <a:latin typeface="Söhne"/>
              </a:rPr>
              <a:t>Comments</a:t>
            </a:r>
          </a:p>
          <a:p>
            <a:pPr marL="0" indent="0">
              <a:buNone/>
            </a:pPr>
            <a:r>
              <a:rPr lang="en-IN" sz="1050"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Comments in Python are used to add explanations or notes within your code to make it more readable and understandable for both yourself and others who may work with the code. Python provides two ways to add comments: single-line comments and multi-line comments (also known as docstrings).</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 Single-Line Comments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Single-line comments are used for adding short comments to a single line of code. You can create a single-line comment by using the '#' symbol. Everything following the '#' symbol on the same line is treated as a comment and is ignored by the Python interpreter.</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Here's an example of a single-line comment:</a:t>
            </a:r>
          </a:p>
          <a:p>
            <a:pPr marL="0" indent="0">
              <a:buNone/>
            </a:pPr>
            <a:endPar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 Multi-Line Comments (Docstrings):</a:t>
            </a: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 Python, you can also create multi-line comments using docstrings. </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Docstrings are typically used for documenting functions, classes, and modules.</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They are enclosed in triple quotes (either single or double) and</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can span multiple lines. </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Unlike single-line comments, docstrings are used for documentation purposes and</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can be accessed using the help() function.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Here's an example of a multi-line comment (docstring) for a function: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050" i="0" dirty="0">
              <a:solidFill>
                <a:schemeClr val="tx1"/>
              </a:solidFill>
              <a:effectLst/>
              <a:latin typeface="Söhne"/>
            </a:endParaRPr>
          </a:p>
          <a:p>
            <a:pPr marL="0" indent="0" algn="l">
              <a:buNone/>
            </a:pPr>
            <a:r>
              <a:rPr lang="en-US" sz="1050" dirty="0">
                <a:solidFill>
                  <a:srgbClr val="374151"/>
                </a:solidFill>
                <a:latin typeface="Söhne"/>
              </a:rPr>
              <a:t>                                       </a:t>
            </a:r>
            <a:r>
              <a:rPr lang="en-US" sz="1050" b="0" i="0" dirty="0">
                <a:solidFill>
                  <a:srgbClr val="374151"/>
                </a:solidFill>
                <a:effectLst/>
                <a:latin typeface="Söhne"/>
              </a:rPr>
              <a:t>                                                                                                                                                                       </a:t>
            </a:r>
            <a:r>
              <a:rPr lang="en-IN" sz="800" i="0" dirty="0">
                <a:effectLst/>
                <a:latin typeface="-apple-system"/>
                <a:hlinkClick r:id="rId2"/>
              </a:rPr>
              <a:t>linkedin.com/in/debaprasann-b-033407115</a:t>
            </a:r>
            <a:endParaRPr lang="en-US" sz="1050" b="0" i="0" dirty="0">
              <a:solidFill>
                <a:srgbClr val="374151"/>
              </a:solidFill>
              <a:effectLst/>
              <a:latin typeface="Söhne"/>
            </a:endParaRPr>
          </a:p>
          <a:p>
            <a:pPr marL="0" indent="0" algn="l">
              <a:buNone/>
            </a:pPr>
            <a:r>
              <a:rPr lang="en-US" sz="1050" b="1" i="0" dirty="0">
                <a:effectLst/>
                <a:latin typeface="Söhne"/>
              </a:rPr>
              <a:t>Common Data Types</a:t>
            </a:r>
          </a:p>
          <a:p>
            <a:pPr marL="0" indent="0">
              <a:buNone/>
            </a:pPr>
            <a:r>
              <a:rPr lang="en-US" sz="1050" b="1" i="1" dirty="0">
                <a:solidFill>
                  <a:schemeClr val="tx1"/>
                </a:solidFill>
                <a:latin typeface="Söhne"/>
              </a:rPr>
              <a:t>         </a:t>
            </a:r>
            <a:endParaRPr lang="en-US" sz="1050" dirty="0"/>
          </a:p>
        </p:txBody>
      </p:sp>
      <p:pic>
        <p:nvPicPr>
          <p:cNvPr id="12" name="Picture 11">
            <a:extLst>
              <a:ext uri="{FF2B5EF4-FFF2-40B4-BE49-F238E27FC236}">
                <a16:creationId xmlns:a16="http://schemas.microsoft.com/office/drawing/2014/main" id="{D41A887A-6332-FABF-6509-AA66DC17BF66}"/>
              </a:ext>
            </a:extLst>
          </p:cNvPr>
          <p:cNvPicPr>
            <a:picLocks noChangeAspect="1"/>
          </p:cNvPicPr>
          <p:nvPr/>
        </p:nvPicPr>
        <p:blipFill>
          <a:blip r:embed="rId3"/>
          <a:stretch>
            <a:fillRect/>
          </a:stretch>
        </p:blipFill>
        <p:spPr>
          <a:xfrm>
            <a:off x="3197655" y="2507233"/>
            <a:ext cx="4282811" cy="491229"/>
          </a:xfrm>
          <a:prstGeom prst="rect">
            <a:avLst/>
          </a:prstGeom>
        </p:spPr>
      </p:pic>
      <p:pic>
        <p:nvPicPr>
          <p:cNvPr id="14" name="Picture 13">
            <a:extLst>
              <a:ext uri="{FF2B5EF4-FFF2-40B4-BE49-F238E27FC236}">
                <a16:creationId xmlns:a16="http://schemas.microsoft.com/office/drawing/2014/main" id="{C9755FEA-EB00-BAE6-91F8-C61479AD6543}"/>
              </a:ext>
            </a:extLst>
          </p:cNvPr>
          <p:cNvPicPr>
            <a:picLocks noChangeAspect="1"/>
          </p:cNvPicPr>
          <p:nvPr/>
        </p:nvPicPr>
        <p:blipFill>
          <a:blip r:embed="rId4"/>
          <a:stretch>
            <a:fillRect/>
          </a:stretch>
        </p:blipFill>
        <p:spPr>
          <a:xfrm>
            <a:off x="5034455" y="3134861"/>
            <a:ext cx="3664920" cy="1478841"/>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200" b="1" dirty="0">
                <a:solidFill>
                  <a:schemeClr val="tx1"/>
                </a:solidFill>
                <a:latin typeface="Söhne"/>
              </a:rPr>
              <a:t>5</a:t>
            </a:r>
            <a:r>
              <a:rPr lang="en-US" sz="1200" b="1" dirty="0">
                <a:solidFill>
                  <a:schemeClr val="tx1"/>
                </a:solidFill>
                <a:effectLst/>
                <a:latin typeface="Söhne"/>
              </a:rPr>
              <a:t>) </a:t>
            </a:r>
            <a:r>
              <a:rPr lang="en-US" sz="1050" b="1" u="sng" dirty="0">
                <a:solidFill>
                  <a:schemeClr val="tx1"/>
                </a:solidFill>
                <a:latin typeface="Söhne"/>
              </a:rPr>
              <a:t>Python Strings</a:t>
            </a:r>
          </a:p>
          <a:p>
            <a:pPr marL="0" indent="0">
              <a:lnSpc>
                <a:spcPct val="107000"/>
              </a:lnSpc>
              <a:spcAft>
                <a:spcPts val="800"/>
              </a:spcAft>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 Python, a string is a sequence of characters enclosed in either single (''), double ("") or triple (''' or """) quotation marks.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Creating Strings: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create strings by enclosing text in single, double, or triple quotation marks. For example:</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String Concatenation: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concatenate strings using the + operator. For example:</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String Length: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find the length of a string using the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len</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function. For example:</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Accessing Characters: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access individual characters in a string using indexing. </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Python uses 0-based indexing, where the first character is at index 0. For example: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p:txBody>
      </p:sp>
      <p:pic>
        <p:nvPicPr>
          <p:cNvPr id="6" name="Picture 5">
            <a:extLst>
              <a:ext uri="{FF2B5EF4-FFF2-40B4-BE49-F238E27FC236}">
                <a16:creationId xmlns:a16="http://schemas.microsoft.com/office/drawing/2014/main" id="{61E100F2-6CC2-E3E8-8C5C-5D79A754453D}"/>
              </a:ext>
            </a:extLst>
          </p:cNvPr>
          <p:cNvPicPr>
            <a:picLocks noChangeAspect="1"/>
          </p:cNvPicPr>
          <p:nvPr/>
        </p:nvPicPr>
        <p:blipFill>
          <a:blip r:embed="rId2"/>
          <a:stretch>
            <a:fillRect/>
          </a:stretch>
        </p:blipFill>
        <p:spPr>
          <a:xfrm>
            <a:off x="601670" y="1367722"/>
            <a:ext cx="3406435" cy="571550"/>
          </a:xfrm>
          <a:prstGeom prst="rect">
            <a:avLst/>
          </a:prstGeom>
        </p:spPr>
      </p:pic>
      <p:pic>
        <p:nvPicPr>
          <p:cNvPr id="10" name="Picture 9">
            <a:extLst>
              <a:ext uri="{FF2B5EF4-FFF2-40B4-BE49-F238E27FC236}">
                <a16:creationId xmlns:a16="http://schemas.microsoft.com/office/drawing/2014/main" id="{05B69DE5-0CA9-6F4E-51EB-E385DCCCA686}"/>
              </a:ext>
            </a:extLst>
          </p:cNvPr>
          <p:cNvPicPr>
            <a:picLocks noChangeAspect="1"/>
          </p:cNvPicPr>
          <p:nvPr/>
        </p:nvPicPr>
        <p:blipFill>
          <a:blip r:embed="rId3"/>
          <a:stretch>
            <a:fillRect/>
          </a:stretch>
        </p:blipFill>
        <p:spPr>
          <a:xfrm>
            <a:off x="601670" y="2301584"/>
            <a:ext cx="2674852" cy="777307"/>
          </a:xfrm>
          <a:prstGeom prst="rect">
            <a:avLst/>
          </a:prstGeom>
        </p:spPr>
      </p:pic>
      <p:pic>
        <p:nvPicPr>
          <p:cNvPr id="13" name="Picture 12">
            <a:extLst>
              <a:ext uri="{FF2B5EF4-FFF2-40B4-BE49-F238E27FC236}">
                <a16:creationId xmlns:a16="http://schemas.microsoft.com/office/drawing/2014/main" id="{633D8B99-CEFA-501D-B30F-73CCFA790510}"/>
              </a:ext>
            </a:extLst>
          </p:cNvPr>
          <p:cNvPicPr>
            <a:picLocks noChangeAspect="1"/>
          </p:cNvPicPr>
          <p:nvPr/>
        </p:nvPicPr>
        <p:blipFill>
          <a:blip r:embed="rId4"/>
          <a:stretch>
            <a:fillRect/>
          </a:stretch>
        </p:blipFill>
        <p:spPr>
          <a:xfrm>
            <a:off x="638280" y="3452863"/>
            <a:ext cx="1966130" cy="571550"/>
          </a:xfrm>
          <a:prstGeom prst="rect">
            <a:avLst/>
          </a:prstGeom>
        </p:spPr>
      </p:pic>
      <p:pic>
        <p:nvPicPr>
          <p:cNvPr id="15" name="Picture 14">
            <a:extLst>
              <a:ext uri="{FF2B5EF4-FFF2-40B4-BE49-F238E27FC236}">
                <a16:creationId xmlns:a16="http://schemas.microsoft.com/office/drawing/2014/main" id="{208F2931-7DDD-88E3-4FE8-27A59E378C3C}"/>
              </a:ext>
            </a:extLst>
          </p:cNvPr>
          <p:cNvPicPr>
            <a:picLocks noChangeAspect="1"/>
          </p:cNvPicPr>
          <p:nvPr/>
        </p:nvPicPr>
        <p:blipFill>
          <a:blip r:embed="rId5"/>
          <a:stretch>
            <a:fillRect/>
          </a:stretch>
        </p:blipFill>
        <p:spPr>
          <a:xfrm>
            <a:off x="5335525" y="3998517"/>
            <a:ext cx="2187130" cy="586791"/>
          </a:xfrm>
          <a:prstGeom prst="rect">
            <a:avLst/>
          </a:prstGeom>
        </p:spPr>
      </p:pic>
    </p:spTree>
    <p:extLst>
      <p:ext uri="{BB962C8B-B14F-4D97-AF65-F5344CB8AC3E}">
        <p14:creationId xmlns:p14="http://schemas.microsoft.com/office/powerpoint/2010/main" val="353170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lnSpcReduction="10000"/>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Slicing Strings: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extract a portion of a string using slicing. For example:</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String Methods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Python provides many built-in methods for working with</a:t>
            </a:r>
          </a:p>
          <a:p>
            <a:pPr marL="0" indent="0">
              <a:buNone/>
            </a:pPr>
            <a:r>
              <a:rPr lang="en-IN" sz="10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strings, such as upper(), lower(), strip(), split(), and more.</a:t>
            </a:r>
          </a:p>
          <a:p>
            <a:pPr marL="0" indent="0">
              <a:buNone/>
            </a:pPr>
            <a:r>
              <a:rPr lang="en-IN" sz="10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For example: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String Formatting: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format strings using various techniques, including f-strings, the .format() method, and the % operator. </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For example:</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String Methods for Manipulation: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There are numerous string methods for manipulation, such as replace(), find(), count(),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startswith</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endswith</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more.</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For example: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a:p>
            <a:pPr marL="0" indent="0">
              <a:buNone/>
            </a:pPr>
            <a:endParaRPr lang="en-US" sz="1050" dirty="0"/>
          </a:p>
        </p:txBody>
      </p:sp>
      <p:pic>
        <p:nvPicPr>
          <p:cNvPr id="8" name="Picture 7">
            <a:extLst>
              <a:ext uri="{FF2B5EF4-FFF2-40B4-BE49-F238E27FC236}">
                <a16:creationId xmlns:a16="http://schemas.microsoft.com/office/drawing/2014/main" id="{8A51852C-BAD7-8868-AD88-E18B41DDEBD3}"/>
              </a:ext>
            </a:extLst>
          </p:cNvPr>
          <p:cNvPicPr>
            <a:picLocks noChangeAspect="1"/>
          </p:cNvPicPr>
          <p:nvPr/>
        </p:nvPicPr>
        <p:blipFill>
          <a:blip r:embed="rId2"/>
          <a:stretch>
            <a:fillRect/>
          </a:stretch>
        </p:blipFill>
        <p:spPr>
          <a:xfrm>
            <a:off x="2281425" y="829525"/>
            <a:ext cx="2400508" cy="396274"/>
          </a:xfrm>
          <a:prstGeom prst="rect">
            <a:avLst/>
          </a:prstGeom>
        </p:spPr>
      </p:pic>
      <p:pic>
        <p:nvPicPr>
          <p:cNvPr id="11" name="Picture 10">
            <a:extLst>
              <a:ext uri="{FF2B5EF4-FFF2-40B4-BE49-F238E27FC236}">
                <a16:creationId xmlns:a16="http://schemas.microsoft.com/office/drawing/2014/main" id="{98FBEE0A-1076-D3EA-1E61-FDED063F2AE0}"/>
              </a:ext>
            </a:extLst>
          </p:cNvPr>
          <p:cNvPicPr>
            <a:picLocks noChangeAspect="1"/>
          </p:cNvPicPr>
          <p:nvPr/>
        </p:nvPicPr>
        <p:blipFill>
          <a:blip r:embed="rId3"/>
          <a:stretch>
            <a:fillRect/>
          </a:stretch>
        </p:blipFill>
        <p:spPr>
          <a:xfrm>
            <a:off x="4419295" y="1350110"/>
            <a:ext cx="4046571" cy="1303133"/>
          </a:xfrm>
          <a:prstGeom prst="rect">
            <a:avLst/>
          </a:prstGeom>
        </p:spPr>
      </p:pic>
      <p:pic>
        <p:nvPicPr>
          <p:cNvPr id="14" name="Picture 13">
            <a:extLst>
              <a:ext uri="{FF2B5EF4-FFF2-40B4-BE49-F238E27FC236}">
                <a16:creationId xmlns:a16="http://schemas.microsoft.com/office/drawing/2014/main" id="{79EED627-E49E-15E3-869C-085E6C64D603}"/>
              </a:ext>
            </a:extLst>
          </p:cNvPr>
          <p:cNvPicPr>
            <a:picLocks noChangeAspect="1"/>
          </p:cNvPicPr>
          <p:nvPr/>
        </p:nvPicPr>
        <p:blipFill>
          <a:blip r:embed="rId4"/>
          <a:stretch>
            <a:fillRect/>
          </a:stretch>
        </p:blipFill>
        <p:spPr>
          <a:xfrm>
            <a:off x="1582384" y="2877160"/>
            <a:ext cx="4366638" cy="746825"/>
          </a:xfrm>
          <a:prstGeom prst="rect">
            <a:avLst/>
          </a:prstGeom>
        </p:spPr>
      </p:pic>
      <p:pic>
        <p:nvPicPr>
          <p:cNvPr id="17" name="Picture 16">
            <a:extLst>
              <a:ext uri="{FF2B5EF4-FFF2-40B4-BE49-F238E27FC236}">
                <a16:creationId xmlns:a16="http://schemas.microsoft.com/office/drawing/2014/main" id="{DB29ED69-3B1A-DFFE-B277-952801B43C08}"/>
              </a:ext>
            </a:extLst>
          </p:cNvPr>
          <p:cNvPicPr>
            <a:picLocks noChangeAspect="1"/>
          </p:cNvPicPr>
          <p:nvPr/>
        </p:nvPicPr>
        <p:blipFill>
          <a:blip r:embed="rId5"/>
          <a:stretch>
            <a:fillRect/>
          </a:stretch>
        </p:blipFill>
        <p:spPr>
          <a:xfrm>
            <a:off x="1670605" y="3946095"/>
            <a:ext cx="4581150" cy="639213"/>
          </a:xfrm>
          <a:prstGeom prst="rect">
            <a:avLst/>
          </a:prstGeom>
        </p:spPr>
      </p:pic>
    </p:spTree>
    <p:extLst>
      <p:ext uri="{BB962C8B-B14F-4D97-AF65-F5344CB8AC3E}">
        <p14:creationId xmlns:p14="http://schemas.microsoft.com/office/powerpoint/2010/main" val="380619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200" b="1" dirty="0">
                <a:solidFill>
                  <a:schemeClr val="tx1"/>
                </a:solidFill>
                <a:effectLst/>
                <a:latin typeface="Söhne"/>
              </a:rPr>
              <a:t>6) </a:t>
            </a:r>
            <a:r>
              <a:rPr lang="en-US" sz="1050" b="1" u="sng" dirty="0">
                <a:solidFill>
                  <a:schemeClr val="tx1"/>
                </a:solidFill>
                <a:latin typeface="Söhne"/>
              </a:rPr>
              <a:t>Python Booleans</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Booleans in Python represent the two truth values, True and False. They are fundamental data types that are used for making logical decisions and controlling the flow of a program.</a:t>
            </a: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Boolean Values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True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Represents a true or positive condition.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False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Represents a false or negative condition.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Comparison Operators: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use comparison operators to compare values and create Boolean expressions.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(equal to): Checks if two values are equal.</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(not equal to): Checks if two values are not equal.</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&lt;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(less than): Checks if one value is less than another.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&gt;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(greater than): Checks if one value is greater than another.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&lt;=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(less than or equal to): Checks if one value is less than or equal to another.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&gt;=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(greater than or equal to): Checks if one value is greater than or equal to     another.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p:txBody>
      </p:sp>
      <p:pic>
        <p:nvPicPr>
          <p:cNvPr id="6" name="Picture 5">
            <a:extLst>
              <a:ext uri="{FF2B5EF4-FFF2-40B4-BE49-F238E27FC236}">
                <a16:creationId xmlns:a16="http://schemas.microsoft.com/office/drawing/2014/main" id="{59172A05-584B-7599-B05C-8F93FF95A8D8}"/>
              </a:ext>
            </a:extLst>
          </p:cNvPr>
          <p:cNvPicPr>
            <a:picLocks noChangeAspect="1"/>
          </p:cNvPicPr>
          <p:nvPr/>
        </p:nvPicPr>
        <p:blipFill>
          <a:blip r:embed="rId2"/>
          <a:stretch>
            <a:fillRect/>
          </a:stretch>
        </p:blipFill>
        <p:spPr>
          <a:xfrm>
            <a:off x="5488230" y="2266340"/>
            <a:ext cx="3083762" cy="2137870"/>
          </a:xfrm>
          <a:prstGeom prst="rect">
            <a:avLst/>
          </a:prstGeom>
        </p:spPr>
      </p:pic>
    </p:spTree>
    <p:extLst>
      <p:ext uri="{BB962C8B-B14F-4D97-AF65-F5344CB8AC3E}">
        <p14:creationId xmlns:p14="http://schemas.microsoft.com/office/powerpoint/2010/main" val="165929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Logical Operators: </a:t>
            </a:r>
          </a:p>
          <a:p>
            <a:pPr marL="0" indent="0">
              <a:buNone/>
            </a:pPr>
            <a:r>
              <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use logical operators to combine or modify Boolean values.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Returns True if both operands are True.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or: Returns True if at least one operand is True.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not: Returns the opposite Boolean value (negation).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a:p>
            <a:pPr marL="0" indent="0">
              <a:buNone/>
            </a:pPr>
            <a:endParaRPr lang="en-US" sz="1050" dirty="0"/>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Conditional Statements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Booleans are often used in conditional statements to control the flow of a program</a:t>
            </a:r>
            <a:r>
              <a:rPr lang="en-IN" sz="18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IN" sz="18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Functions that return Booleans: </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Many built-in functions in Python return Boolean values,</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such as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isinstance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in, and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startswith</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p:txBody>
      </p:sp>
      <p:pic>
        <p:nvPicPr>
          <p:cNvPr id="5" name="Picture 4">
            <a:extLst>
              <a:ext uri="{FF2B5EF4-FFF2-40B4-BE49-F238E27FC236}">
                <a16:creationId xmlns:a16="http://schemas.microsoft.com/office/drawing/2014/main" id="{2C18D1AB-64BE-838A-8690-A3EE134ACAFE}"/>
              </a:ext>
            </a:extLst>
          </p:cNvPr>
          <p:cNvPicPr>
            <a:picLocks noChangeAspect="1"/>
          </p:cNvPicPr>
          <p:nvPr/>
        </p:nvPicPr>
        <p:blipFill>
          <a:blip r:embed="rId2"/>
          <a:stretch>
            <a:fillRect/>
          </a:stretch>
        </p:blipFill>
        <p:spPr>
          <a:xfrm>
            <a:off x="4572001" y="626027"/>
            <a:ext cx="2137870" cy="1306828"/>
          </a:xfrm>
          <a:prstGeom prst="rect">
            <a:avLst/>
          </a:prstGeom>
        </p:spPr>
      </p:pic>
      <p:pic>
        <p:nvPicPr>
          <p:cNvPr id="8" name="Picture 7">
            <a:extLst>
              <a:ext uri="{FF2B5EF4-FFF2-40B4-BE49-F238E27FC236}">
                <a16:creationId xmlns:a16="http://schemas.microsoft.com/office/drawing/2014/main" id="{9188AF3C-E420-923E-CB8A-97FEFD959116}"/>
              </a:ext>
            </a:extLst>
          </p:cNvPr>
          <p:cNvPicPr>
            <a:picLocks noChangeAspect="1"/>
          </p:cNvPicPr>
          <p:nvPr/>
        </p:nvPicPr>
        <p:blipFill>
          <a:blip r:embed="rId3"/>
          <a:stretch>
            <a:fillRect/>
          </a:stretch>
        </p:blipFill>
        <p:spPr>
          <a:xfrm>
            <a:off x="4572001" y="2266341"/>
            <a:ext cx="2137870" cy="1221640"/>
          </a:xfrm>
          <a:prstGeom prst="rect">
            <a:avLst/>
          </a:prstGeom>
        </p:spPr>
      </p:pic>
      <p:pic>
        <p:nvPicPr>
          <p:cNvPr id="10" name="Picture 9">
            <a:extLst>
              <a:ext uri="{FF2B5EF4-FFF2-40B4-BE49-F238E27FC236}">
                <a16:creationId xmlns:a16="http://schemas.microsoft.com/office/drawing/2014/main" id="{D0141965-FB32-8FCC-E7F8-DE43E4112C75}"/>
              </a:ext>
            </a:extLst>
          </p:cNvPr>
          <p:cNvPicPr>
            <a:picLocks noChangeAspect="1"/>
          </p:cNvPicPr>
          <p:nvPr/>
        </p:nvPicPr>
        <p:blipFill>
          <a:blip r:embed="rId4"/>
          <a:stretch>
            <a:fillRect/>
          </a:stretch>
        </p:blipFill>
        <p:spPr>
          <a:xfrm>
            <a:off x="4589889" y="3543599"/>
            <a:ext cx="3779848" cy="990686"/>
          </a:xfrm>
          <a:prstGeom prst="rect">
            <a:avLst/>
          </a:prstGeom>
        </p:spPr>
      </p:pic>
    </p:spTree>
    <p:extLst>
      <p:ext uri="{BB962C8B-B14F-4D97-AF65-F5344CB8AC3E}">
        <p14:creationId xmlns:p14="http://schemas.microsoft.com/office/powerpoint/2010/main" val="221826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200" b="1" dirty="0">
                <a:solidFill>
                  <a:schemeClr val="tx1"/>
                </a:solidFill>
                <a:latin typeface="Söhne"/>
              </a:rPr>
              <a:t>7</a:t>
            </a:r>
            <a:r>
              <a:rPr lang="en-US" sz="1200" b="1" dirty="0">
                <a:solidFill>
                  <a:schemeClr val="tx1"/>
                </a:solidFill>
                <a:effectLst/>
                <a:latin typeface="Söhne"/>
              </a:rPr>
              <a:t>) </a:t>
            </a:r>
            <a:r>
              <a:rPr lang="en-US" sz="1050" b="1" u="sng" dirty="0">
                <a:solidFill>
                  <a:schemeClr val="tx1"/>
                </a:solidFill>
                <a:latin typeface="Söhne"/>
              </a:rPr>
              <a:t>Python Operators</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Python operators are special symbols or keywords that are used to perform operations on variables and values. They can be categorized into various types, including arithmetic operators, comparison operators, logical operators, assignment operators, and more.</a:t>
            </a:r>
            <a:endPar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Arithmetic Operators:</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Addition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Adds two numbers.</a:t>
            </a:r>
          </a:p>
          <a:p>
            <a:pPr marL="228600" indent="-228600">
              <a:buFont typeface="+mj-lt"/>
              <a:buAutoNum type="arabicPeriod"/>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mj-lt"/>
              <a:buAutoNum type="arabicPeriod"/>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mj-lt"/>
              <a:buAutoNum type="arabicPeriod"/>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Subtraction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Subtracts the second number from the first.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mj-lt"/>
              <a:buAutoNum type="arabicPeriod"/>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Multiplication (*): Multiplies two numbers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a:p>
            <a:pPr marL="0" indent="0">
              <a:buNone/>
            </a:pPr>
            <a:endParaRPr lang="en-US" sz="1050" dirty="0"/>
          </a:p>
          <a:p>
            <a:pPr marL="0" indent="0">
              <a:buNone/>
            </a:pPr>
            <a:endParaRPr lang="en-US" sz="1050" dirty="0"/>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Division (/): Divides the first number by the second, returning a float..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p:txBody>
      </p:sp>
      <p:pic>
        <p:nvPicPr>
          <p:cNvPr id="6" name="Picture 5">
            <a:extLst>
              <a:ext uri="{FF2B5EF4-FFF2-40B4-BE49-F238E27FC236}">
                <a16:creationId xmlns:a16="http://schemas.microsoft.com/office/drawing/2014/main" id="{D5E966CD-8347-1686-5235-0F7B9C85239D}"/>
              </a:ext>
            </a:extLst>
          </p:cNvPr>
          <p:cNvPicPr>
            <a:picLocks noChangeAspect="1"/>
          </p:cNvPicPr>
          <p:nvPr/>
        </p:nvPicPr>
        <p:blipFill>
          <a:blip r:embed="rId2"/>
          <a:stretch>
            <a:fillRect/>
          </a:stretch>
        </p:blipFill>
        <p:spPr>
          <a:xfrm>
            <a:off x="1059785" y="1633157"/>
            <a:ext cx="1832460" cy="458115"/>
          </a:xfrm>
          <a:prstGeom prst="rect">
            <a:avLst/>
          </a:prstGeom>
        </p:spPr>
      </p:pic>
      <p:pic>
        <p:nvPicPr>
          <p:cNvPr id="9" name="Picture 8">
            <a:extLst>
              <a:ext uri="{FF2B5EF4-FFF2-40B4-BE49-F238E27FC236}">
                <a16:creationId xmlns:a16="http://schemas.microsoft.com/office/drawing/2014/main" id="{AB375EB1-41C2-EB7A-2418-7343A14CE502}"/>
              </a:ext>
            </a:extLst>
          </p:cNvPr>
          <p:cNvPicPr>
            <a:picLocks noChangeAspect="1"/>
          </p:cNvPicPr>
          <p:nvPr/>
        </p:nvPicPr>
        <p:blipFill>
          <a:blip r:embed="rId3"/>
          <a:stretch>
            <a:fillRect/>
          </a:stretch>
        </p:blipFill>
        <p:spPr>
          <a:xfrm>
            <a:off x="1059785" y="2379084"/>
            <a:ext cx="2137870" cy="458115"/>
          </a:xfrm>
          <a:prstGeom prst="rect">
            <a:avLst/>
          </a:prstGeom>
        </p:spPr>
      </p:pic>
      <p:pic>
        <p:nvPicPr>
          <p:cNvPr id="12" name="Picture 11">
            <a:extLst>
              <a:ext uri="{FF2B5EF4-FFF2-40B4-BE49-F238E27FC236}">
                <a16:creationId xmlns:a16="http://schemas.microsoft.com/office/drawing/2014/main" id="{95E22AE0-2CFA-2CAE-F2B4-81021251ED78}"/>
              </a:ext>
            </a:extLst>
          </p:cNvPr>
          <p:cNvPicPr>
            <a:picLocks noChangeAspect="1"/>
          </p:cNvPicPr>
          <p:nvPr/>
        </p:nvPicPr>
        <p:blipFill>
          <a:blip r:embed="rId4"/>
          <a:stretch>
            <a:fillRect/>
          </a:stretch>
        </p:blipFill>
        <p:spPr>
          <a:xfrm>
            <a:off x="1059785" y="3120171"/>
            <a:ext cx="2137870" cy="458116"/>
          </a:xfrm>
          <a:prstGeom prst="rect">
            <a:avLst/>
          </a:prstGeom>
        </p:spPr>
      </p:pic>
      <p:pic>
        <p:nvPicPr>
          <p:cNvPr id="14" name="Picture 13">
            <a:extLst>
              <a:ext uri="{FF2B5EF4-FFF2-40B4-BE49-F238E27FC236}">
                <a16:creationId xmlns:a16="http://schemas.microsoft.com/office/drawing/2014/main" id="{0345746F-32F5-E099-1BFC-442E5DCF19F6}"/>
              </a:ext>
            </a:extLst>
          </p:cNvPr>
          <p:cNvPicPr>
            <a:picLocks noChangeAspect="1"/>
          </p:cNvPicPr>
          <p:nvPr/>
        </p:nvPicPr>
        <p:blipFill>
          <a:blip r:embed="rId5"/>
          <a:stretch>
            <a:fillRect/>
          </a:stretch>
        </p:blipFill>
        <p:spPr>
          <a:xfrm>
            <a:off x="1059785" y="3844285"/>
            <a:ext cx="2137870" cy="458116"/>
          </a:xfrm>
          <a:prstGeom prst="rect">
            <a:avLst/>
          </a:prstGeom>
        </p:spPr>
      </p:pic>
    </p:spTree>
    <p:extLst>
      <p:ext uri="{BB962C8B-B14F-4D97-AF65-F5344CB8AC3E}">
        <p14:creationId xmlns:p14="http://schemas.microsoft.com/office/powerpoint/2010/main" val="223691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Floor Division (//):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Divides the first number by the second, returning an integer (floor division).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Modulus (%):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Returns the remainder of the division of the first number by the second.</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Exponentiation (**):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Raises the first number to the power of the second.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91E873B-6DF0-5908-C6A1-E75F0012D4D9}"/>
              </a:ext>
            </a:extLst>
          </p:cNvPr>
          <p:cNvPicPr>
            <a:picLocks noChangeAspect="1"/>
          </p:cNvPicPr>
          <p:nvPr/>
        </p:nvPicPr>
        <p:blipFill>
          <a:blip r:embed="rId2"/>
          <a:stretch>
            <a:fillRect/>
          </a:stretch>
        </p:blipFill>
        <p:spPr>
          <a:xfrm>
            <a:off x="1670605" y="891995"/>
            <a:ext cx="2290575" cy="517913"/>
          </a:xfrm>
          <a:prstGeom prst="rect">
            <a:avLst/>
          </a:prstGeom>
        </p:spPr>
      </p:pic>
      <p:pic>
        <p:nvPicPr>
          <p:cNvPr id="11" name="Picture 10">
            <a:extLst>
              <a:ext uri="{FF2B5EF4-FFF2-40B4-BE49-F238E27FC236}">
                <a16:creationId xmlns:a16="http://schemas.microsoft.com/office/drawing/2014/main" id="{A908E27C-632E-70A6-69EF-D2C339BFCDBE}"/>
              </a:ext>
            </a:extLst>
          </p:cNvPr>
          <p:cNvPicPr>
            <a:picLocks noChangeAspect="1"/>
          </p:cNvPicPr>
          <p:nvPr/>
        </p:nvPicPr>
        <p:blipFill>
          <a:blip r:embed="rId3"/>
          <a:stretch>
            <a:fillRect/>
          </a:stretch>
        </p:blipFill>
        <p:spPr>
          <a:xfrm>
            <a:off x="1670605" y="1808226"/>
            <a:ext cx="2290575" cy="517914"/>
          </a:xfrm>
          <a:prstGeom prst="rect">
            <a:avLst/>
          </a:prstGeom>
        </p:spPr>
      </p:pic>
      <p:pic>
        <p:nvPicPr>
          <p:cNvPr id="15" name="Picture 14">
            <a:extLst>
              <a:ext uri="{FF2B5EF4-FFF2-40B4-BE49-F238E27FC236}">
                <a16:creationId xmlns:a16="http://schemas.microsoft.com/office/drawing/2014/main" id="{3AA6D058-8837-E131-3376-896A30247A1B}"/>
              </a:ext>
            </a:extLst>
          </p:cNvPr>
          <p:cNvPicPr>
            <a:picLocks noChangeAspect="1"/>
          </p:cNvPicPr>
          <p:nvPr/>
        </p:nvPicPr>
        <p:blipFill>
          <a:blip r:embed="rId4"/>
          <a:stretch>
            <a:fillRect/>
          </a:stretch>
        </p:blipFill>
        <p:spPr>
          <a:xfrm>
            <a:off x="1670605" y="2762244"/>
            <a:ext cx="2290575" cy="573031"/>
          </a:xfrm>
          <a:prstGeom prst="rect">
            <a:avLst/>
          </a:prstGeom>
        </p:spPr>
      </p:pic>
    </p:spTree>
    <p:extLst>
      <p:ext uri="{BB962C8B-B14F-4D97-AF65-F5344CB8AC3E}">
        <p14:creationId xmlns:p14="http://schemas.microsoft.com/office/powerpoint/2010/main" val="277661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8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Comparison Operators:</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Equal to (==):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Checks if two values are equal.</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Not equal to (!=):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Checks if two values are not equal.</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Greater than (&gt;):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Checks if the first value is greater than the second.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Less than (&lt;):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Checks if the first value is less than the second.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Greater than or equal to (&gt;=):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Checks if the first value is greater than or equal to the second.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Less than or equal to (&lt;=):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Checks if the first value is less than or equal to the second.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Logical Operators:</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and:</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Returns True if both conditions are true.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or:</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Returns True if at least one condition is true.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not: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Returns the opposite of the condition.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Assignment Operators:</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Assigns a value to a variable.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Adds and assigns the right operand to the left operand.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Subtracts and assigns the right operand to the left operand.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Multiplies and assigns the right operand to the left operand.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Divides and assigns the right operand to the left operand.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18BFD4E-6A8E-594E-5CC6-32918F94727D}"/>
              </a:ext>
            </a:extLst>
          </p:cNvPr>
          <p:cNvPicPr>
            <a:picLocks noChangeAspect="1"/>
          </p:cNvPicPr>
          <p:nvPr/>
        </p:nvPicPr>
        <p:blipFill>
          <a:blip r:embed="rId2"/>
          <a:stretch>
            <a:fillRect/>
          </a:stretch>
        </p:blipFill>
        <p:spPr>
          <a:xfrm>
            <a:off x="5946345" y="891994"/>
            <a:ext cx="2290575" cy="1068935"/>
          </a:xfrm>
          <a:prstGeom prst="rect">
            <a:avLst/>
          </a:prstGeom>
        </p:spPr>
      </p:pic>
      <p:pic>
        <p:nvPicPr>
          <p:cNvPr id="7" name="Picture 6">
            <a:extLst>
              <a:ext uri="{FF2B5EF4-FFF2-40B4-BE49-F238E27FC236}">
                <a16:creationId xmlns:a16="http://schemas.microsoft.com/office/drawing/2014/main" id="{207A8F8E-2E69-A225-CEBC-CD562538995A}"/>
              </a:ext>
            </a:extLst>
          </p:cNvPr>
          <p:cNvPicPr>
            <a:picLocks noChangeAspect="1"/>
          </p:cNvPicPr>
          <p:nvPr/>
        </p:nvPicPr>
        <p:blipFill>
          <a:blip r:embed="rId3"/>
          <a:stretch>
            <a:fillRect/>
          </a:stretch>
        </p:blipFill>
        <p:spPr>
          <a:xfrm>
            <a:off x="4113885" y="2289031"/>
            <a:ext cx="1985165" cy="899239"/>
          </a:xfrm>
          <a:prstGeom prst="rect">
            <a:avLst/>
          </a:prstGeom>
        </p:spPr>
      </p:pic>
      <p:pic>
        <p:nvPicPr>
          <p:cNvPr id="10" name="Picture 9">
            <a:extLst>
              <a:ext uri="{FF2B5EF4-FFF2-40B4-BE49-F238E27FC236}">
                <a16:creationId xmlns:a16="http://schemas.microsoft.com/office/drawing/2014/main" id="{2B1C6A05-CD7D-D1EA-1246-883EA7A9EE3B}"/>
              </a:ext>
            </a:extLst>
          </p:cNvPr>
          <p:cNvPicPr>
            <a:picLocks noChangeAspect="1"/>
          </p:cNvPicPr>
          <p:nvPr/>
        </p:nvPicPr>
        <p:blipFill>
          <a:blip r:embed="rId4"/>
          <a:stretch>
            <a:fillRect/>
          </a:stretch>
        </p:blipFill>
        <p:spPr>
          <a:xfrm>
            <a:off x="4526451" y="3369731"/>
            <a:ext cx="1966130" cy="1112616"/>
          </a:xfrm>
          <a:prstGeom prst="rect">
            <a:avLst/>
          </a:prstGeom>
        </p:spPr>
      </p:pic>
    </p:spTree>
    <p:extLst>
      <p:ext uri="{BB962C8B-B14F-4D97-AF65-F5344CB8AC3E}">
        <p14:creationId xmlns:p14="http://schemas.microsoft.com/office/powerpoint/2010/main" val="296344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8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i="1" kern="100" dirty="0">
                <a:solidFill>
                  <a:schemeClr val="tx1"/>
                </a:solidFill>
                <a:effectLst/>
                <a:latin typeface="Söhne"/>
                <a:ea typeface="Calibri" panose="020F0502020204030204" pitchFamily="34" charset="0"/>
                <a:cs typeface="Times New Roman" panose="02020603050405020304" pitchFamily="18" charset="0"/>
              </a:rPr>
              <a:t>8</a:t>
            </a:r>
            <a:r>
              <a:rPr lang="en-US" sz="1200" b="1" dirty="0">
                <a:solidFill>
                  <a:schemeClr val="tx1"/>
                </a:solidFill>
                <a:effectLst/>
                <a:latin typeface="Söhne"/>
              </a:rPr>
              <a:t>) </a:t>
            </a:r>
            <a:r>
              <a:rPr lang="en-US" sz="1050" b="1" u="sng" dirty="0">
                <a:solidFill>
                  <a:schemeClr val="tx1"/>
                </a:solidFill>
                <a:latin typeface="Söhne"/>
              </a:rPr>
              <a:t>Python List</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 Python, a list is a data structure that allows you to store and manage a collection of items, such as numbers, strings, or objects. Lists are ordered, mutable (you can change their content), and can contain elements of different types. You can create a list by enclosing a comma-separated sequence of items within square brackets [].</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Example:</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Accessing Elements: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access elements in a list by their index, </a:t>
            </a:r>
          </a:p>
          <a:p>
            <a:pPr marL="0" indent="0">
              <a:buNone/>
            </a:pPr>
            <a:r>
              <a:rPr lang="en-IN" sz="11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starting from 0 for the first element.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CF92829-7DEE-CB87-1B18-A9F307CCF056}"/>
              </a:ext>
            </a:extLst>
          </p:cNvPr>
          <p:cNvPicPr>
            <a:picLocks noChangeAspect="1"/>
          </p:cNvPicPr>
          <p:nvPr/>
        </p:nvPicPr>
        <p:blipFill>
          <a:blip r:embed="rId2"/>
          <a:stretch>
            <a:fillRect/>
          </a:stretch>
        </p:blipFill>
        <p:spPr>
          <a:xfrm>
            <a:off x="1212490" y="1502815"/>
            <a:ext cx="3206805" cy="1527050"/>
          </a:xfrm>
          <a:prstGeom prst="rect">
            <a:avLst/>
          </a:prstGeom>
        </p:spPr>
      </p:pic>
      <p:pic>
        <p:nvPicPr>
          <p:cNvPr id="9" name="Picture 8">
            <a:extLst>
              <a:ext uri="{FF2B5EF4-FFF2-40B4-BE49-F238E27FC236}">
                <a16:creationId xmlns:a16="http://schemas.microsoft.com/office/drawing/2014/main" id="{EFBB402B-A280-BE99-18D2-FADFB5C11FA1}"/>
              </a:ext>
            </a:extLst>
          </p:cNvPr>
          <p:cNvPicPr>
            <a:picLocks noChangeAspect="1"/>
          </p:cNvPicPr>
          <p:nvPr/>
        </p:nvPicPr>
        <p:blipFill>
          <a:blip r:embed="rId3"/>
          <a:stretch>
            <a:fillRect/>
          </a:stretch>
        </p:blipFill>
        <p:spPr>
          <a:xfrm>
            <a:off x="3808475" y="3187543"/>
            <a:ext cx="2595985" cy="1374344"/>
          </a:xfrm>
          <a:prstGeom prst="rect">
            <a:avLst/>
          </a:prstGeom>
        </p:spPr>
      </p:pic>
    </p:spTree>
    <p:extLst>
      <p:ext uri="{BB962C8B-B14F-4D97-AF65-F5344CB8AC3E}">
        <p14:creationId xmlns:p14="http://schemas.microsoft.com/office/powerpoint/2010/main" val="422202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Modifying Lists:</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modify lists by assigning new values to specific indices, adding, or removing elements.</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033F96E-744A-2295-A5FD-522DE3610B73}"/>
              </a:ext>
            </a:extLst>
          </p:cNvPr>
          <p:cNvPicPr>
            <a:picLocks noChangeAspect="1"/>
          </p:cNvPicPr>
          <p:nvPr/>
        </p:nvPicPr>
        <p:blipFill>
          <a:blip r:embed="rId2"/>
          <a:stretch>
            <a:fillRect/>
          </a:stretch>
        </p:blipFill>
        <p:spPr>
          <a:xfrm>
            <a:off x="907080" y="1044700"/>
            <a:ext cx="5418290" cy="3368332"/>
          </a:xfrm>
          <a:prstGeom prst="rect">
            <a:avLst/>
          </a:prstGeom>
        </p:spPr>
      </p:pic>
    </p:spTree>
    <p:extLst>
      <p:ext uri="{BB962C8B-B14F-4D97-AF65-F5344CB8AC3E}">
        <p14:creationId xmlns:p14="http://schemas.microsoft.com/office/powerpoint/2010/main" val="99847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List Slicing:</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extract a portion of a list using slicing.</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Common List Operations: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Here are some common operations on lists: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FEBB260-F67D-340C-62E7-481A136B9885}"/>
              </a:ext>
            </a:extLst>
          </p:cNvPr>
          <p:cNvPicPr>
            <a:picLocks noChangeAspect="1"/>
          </p:cNvPicPr>
          <p:nvPr/>
        </p:nvPicPr>
        <p:blipFill>
          <a:blip r:embed="rId2"/>
          <a:stretch>
            <a:fillRect/>
          </a:stretch>
        </p:blipFill>
        <p:spPr>
          <a:xfrm>
            <a:off x="907080" y="1044700"/>
            <a:ext cx="4123035" cy="1985165"/>
          </a:xfrm>
          <a:prstGeom prst="rect">
            <a:avLst/>
          </a:prstGeom>
        </p:spPr>
      </p:pic>
      <p:pic>
        <p:nvPicPr>
          <p:cNvPr id="8" name="Picture 7">
            <a:extLst>
              <a:ext uri="{FF2B5EF4-FFF2-40B4-BE49-F238E27FC236}">
                <a16:creationId xmlns:a16="http://schemas.microsoft.com/office/drawing/2014/main" id="{9A709098-52F6-3F62-B475-6B75AA8A16E6}"/>
              </a:ext>
            </a:extLst>
          </p:cNvPr>
          <p:cNvPicPr>
            <a:picLocks noChangeAspect="1"/>
          </p:cNvPicPr>
          <p:nvPr/>
        </p:nvPicPr>
        <p:blipFill>
          <a:blip r:embed="rId3"/>
          <a:stretch>
            <a:fillRect/>
          </a:stretch>
        </p:blipFill>
        <p:spPr>
          <a:xfrm>
            <a:off x="3044950" y="3129936"/>
            <a:ext cx="3054100" cy="1402738"/>
          </a:xfrm>
          <a:prstGeom prst="rect">
            <a:avLst/>
          </a:prstGeom>
        </p:spPr>
      </p:pic>
    </p:spTree>
    <p:extLst>
      <p:ext uri="{BB962C8B-B14F-4D97-AF65-F5344CB8AC3E}">
        <p14:creationId xmlns:p14="http://schemas.microsoft.com/office/powerpoint/2010/main" val="30781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rmAutofit fontScale="90000"/>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86585"/>
            <a:ext cx="8229600" cy="4027117"/>
          </a:xfrm>
        </p:spPr>
        <p:txBody>
          <a:bodyPr>
            <a:normAutofit/>
          </a:bodyPr>
          <a:lstStyle/>
          <a:p>
            <a:pPr marL="0" indent="0" algn="l">
              <a:buNone/>
            </a:pPr>
            <a:r>
              <a:rPr lang="en-US" sz="1200" b="1" dirty="0">
                <a:solidFill>
                  <a:schemeClr val="tx1"/>
                </a:solidFill>
                <a:effectLst/>
                <a:latin typeface="Söhne"/>
              </a:rPr>
              <a:t>2) </a:t>
            </a:r>
            <a:r>
              <a:rPr lang="en-US" sz="1200" b="1" u="sng" dirty="0">
                <a:solidFill>
                  <a:schemeClr val="tx1"/>
                </a:solidFill>
                <a:effectLst/>
                <a:latin typeface="Söhne"/>
              </a:rPr>
              <a:t>Variables</a:t>
            </a:r>
          </a:p>
          <a:p>
            <a:pPr marL="0" indent="0">
              <a:buNone/>
            </a:pPr>
            <a:r>
              <a:rPr lang="en-US"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 Python, variables are used to store and manage data. They are like containers that hold values, and can assign different types   of data to variables, such as numbers, text, lists, or more complex data structures.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Numeric Variables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It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can store numerical values in variables, such as integers and floating-point numbers</a:t>
            </a:r>
            <a:r>
              <a:rPr lang="en-IN" sz="18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200" i="0" dirty="0">
              <a:solidFill>
                <a:schemeClr val="tx1"/>
              </a:solidFill>
              <a:effectLst/>
              <a:latin typeface="Söhne"/>
            </a:endParaRPr>
          </a:p>
          <a:p>
            <a:pPr marL="0" indent="0" algn="l">
              <a:buNone/>
            </a:pPr>
            <a:r>
              <a:rPr lang="en-US" sz="1200" dirty="0">
                <a:solidFill>
                  <a:srgbClr val="374151"/>
                </a:solidFill>
                <a:latin typeface="Söhne"/>
              </a:rPr>
              <a:t>                                       </a:t>
            </a:r>
            <a:r>
              <a:rPr lang="en-US" sz="1200" b="0" i="0" dirty="0">
                <a:solidFill>
                  <a:srgbClr val="374151"/>
                </a:solidFill>
                <a:effectLst/>
                <a:latin typeface="Söhne"/>
              </a:rPr>
              <a:t> </a:t>
            </a:r>
            <a:r>
              <a:rPr lang="en-US" b="1" i="0" dirty="0">
                <a:effectLst/>
                <a:latin typeface="Söhne"/>
              </a:rPr>
              <a:t>Data Types</a:t>
            </a:r>
          </a:p>
          <a:p>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String Variables</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It can use variables to store text data using strings.</a:t>
            </a:r>
          </a:p>
          <a:p>
            <a:pPr marL="0" indent="0">
              <a:buNone/>
            </a:pPr>
            <a:endParaRPr lang="en-US" sz="1100" dirty="0"/>
          </a:p>
          <a:p>
            <a:pPr marL="0" indent="0">
              <a:buNone/>
            </a:pPr>
            <a:endParaRPr lang="en-US" sz="1100" dirty="0"/>
          </a:p>
          <a:p>
            <a:pPr marL="0" indent="0">
              <a:buNone/>
            </a:pPr>
            <a:endParaRPr lang="en-US" sz="1100" dirty="0"/>
          </a:p>
          <a:p>
            <a:r>
              <a:rPr lang="en-IN" sz="110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List Variables</a:t>
            </a:r>
            <a:r>
              <a:rPr lang="en-IN" sz="11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Lists allow you to store multiple values in a single variable.</a:t>
            </a:r>
          </a:p>
          <a:p>
            <a:pPr marL="0" indent="0">
              <a:buNone/>
            </a:pPr>
            <a:endParaRPr lang="en-US" dirty="0"/>
          </a:p>
          <a:p>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Multiple Assignment</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It can assign values to multiple variables in a single line.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10" name="Picture 9">
            <a:extLst>
              <a:ext uri="{FF2B5EF4-FFF2-40B4-BE49-F238E27FC236}">
                <a16:creationId xmlns:a16="http://schemas.microsoft.com/office/drawing/2014/main" id="{E266EAF0-553C-A0AC-D9F3-67D807024E31}"/>
              </a:ext>
            </a:extLst>
          </p:cNvPr>
          <p:cNvPicPr>
            <a:picLocks noChangeAspect="1"/>
          </p:cNvPicPr>
          <p:nvPr/>
        </p:nvPicPr>
        <p:blipFill>
          <a:blip r:embed="rId2"/>
          <a:stretch>
            <a:fillRect/>
          </a:stretch>
        </p:blipFill>
        <p:spPr>
          <a:xfrm>
            <a:off x="907080" y="1499298"/>
            <a:ext cx="1374345" cy="960203"/>
          </a:xfrm>
          <a:prstGeom prst="rect">
            <a:avLst/>
          </a:prstGeom>
        </p:spPr>
      </p:pic>
      <p:pic>
        <p:nvPicPr>
          <p:cNvPr id="4" name="Picture 3">
            <a:extLst>
              <a:ext uri="{FF2B5EF4-FFF2-40B4-BE49-F238E27FC236}">
                <a16:creationId xmlns:a16="http://schemas.microsoft.com/office/drawing/2014/main" id="{1119AE01-A561-0DEE-5FA4-62BC2CE066A1}"/>
              </a:ext>
            </a:extLst>
          </p:cNvPr>
          <p:cNvPicPr>
            <a:picLocks noChangeAspect="1"/>
          </p:cNvPicPr>
          <p:nvPr/>
        </p:nvPicPr>
        <p:blipFill>
          <a:blip r:embed="rId3"/>
          <a:stretch>
            <a:fillRect/>
          </a:stretch>
        </p:blipFill>
        <p:spPr>
          <a:xfrm>
            <a:off x="907080" y="2685932"/>
            <a:ext cx="1958510" cy="441998"/>
          </a:xfrm>
          <a:prstGeom prst="rect">
            <a:avLst/>
          </a:prstGeom>
        </p:spPr>
      </p:pic>
      <p:pic>
        <p:nvPicPr>
          <p:cNvPr id="5" name="Picture 4">
            <a:extLst>
              <a:ext uri="{FF2B5EF4-FFF2-40B4-BE49-F238E27FC236}">
                <a16:creationId xmlns:a16="http://schemas.microsoft.com/office/drawing/2014/main" id="{010F208D-7D12-0B2A-42DC-C468E4205449}"/>
              </a:ext>
            </a:extLst>
          </p:cNvPr>
          <p:cNvPicPr>
            <a:picLocks noChangeAspect="1"/>
          </p:cNvPicPr>
          <p:nvPr/>
        </p:nvPicPr>
        <p:blipFill>
          <a:blip r:embed="rId4"/>
          <a:stretch>
            <a:fillRect/>
          </a:stretch>
        </p:blipFill>
        <p:spPr>
          <a:xfrm>
            <a:off x="907080" y="3501342"/>
            <a:ext cx="2530059" cy="441998"/>
          </a:xfrm>
          <a:prstGeom prst="rect">
            <a:avLst/>
          </a:prstGeom>
        </p:spPr>
      </p:pic>
      <p:pic>
        <p:nvPicPr>
          <p:cNvPr id="6" name="Picture 5">
            <a:extLst>
              <a:ext uri="{FF2B5EF4-FFF2-40B4-BE49-F238E27FC236}">
                <a16:creationId xmlns:a16="http://schemas.microsoft.com/office/drawing/2014/main" id="{FDBE32E9-7690-7CF4-BA67-0799753337D2}"/>
              </a:ext>
            </a:extLst>
          </p:cNvPr>
          <p:cNvPicPr>
            <a:picLocks noChangeAspect="1"/>
          </p:cNvPicPr>
          <p:nvPr/>
        </p:nvPicPr>
        <p:blipFill>
          <a:blip r:embed="rId5"/>
          <a:stretch>
            <a:fillRect/>
          </a:stretch>
        </p:blipFill>
        <p:spPr>
          <a:xfrm>
            <a:off x="907079" y="4202442"/>
            <a:ext cx="1265030" cy="228620"/>
          </a:xfrm>
          <a:prstGeom prst="rect">
            <a:avLst/>
          </a:prstGeom>
        </p:spPr>
      </p:pic>
    </p:spTree>
    <p:extLst>
      <p:ext uri="{BB962C8B-B14F-4D97-AF65-F5344CB8AC3E}">
        <p14:creationId xmlns:p14="http://schemas.microsoft.com/office/powerpoint/2010/main" val="3265797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200" b="1" i="1" kern="100" dirty="0">
                <a:solidFill>
                  <a:schemeClr val="tx1"/>
                </a:solidFill>
                <a:effectLst/>
                <a:latin typeface="Söhne"/>
                <a:ea typeface="Calibri" panose="020F0502020204030204" pitchFamily="34" charset="0"/>
                <a:cs typeface="Times New Roman" panose="02020603050405020304" pitchFamily="18" charset="0"/>
              </a:rPr>
              <a:t>9</a:t>
            </a:r>
            <a:r>
              <a:rPr lang="en-US" sz="1200" b="1" dirty="0">
                <a:solidFill>
                  <a:schemeClr val="tx1"/>
                </a:solidFill>
                <a:effectLst/>
                <a:latin typeface="Söhne"/>
              </a:rPr>
              <a:t>) </a:t>
            </a:r>
            <a:r>
              <a:rPr lang="en-US" sz="1200" b="1" u="sng" dirty="0">
                <a:solidFill>
                  <a:schemeClr val="tx1"/>
                </a:solidFill>
                <a:latin typeface="Söhne"/>
              </a:rPr>
              <a:t>Python Tuple</a:t>
            </a:r>
            <a:endParaRPr lang="en-IN" sz="12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 tuple in Python is an ordered collection of elements enclosed within parentheses (). Tuples are similar to lists, but they are immutable, meaning their elements cannot be changed after creation.</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Creating a Tuple</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create a tuple by enclosing a sequence of elements within parentheses. The elements can be of any data type, and you can mix data types  within a tuple.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Accessing Elements</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access individual elements of a tuple using indexing, just like with lists. Indexing starts at 0 for the first element</a:t>
            </a: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Slicing</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slice a tuple to create a new tuple with a subset of its elements. Slicing is done using the colon (:) notation.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6213521-F729-6F2F-E6BA-4E62383F85FC}"/>
              </a:ext>
            </a:extLst>
          </p:cNvPr>
          <p:cNvPicPr>
            <a:picLocks noChangeAspect="1"/>
          </p:cNvPicPr>
          <p:nvPr/>
        </p:nvPicPr>
        <p:blipFill>
          <a:blip r:embed="rId2"/>
          <a:stretch>
            <a:fillRect/>
          </a:stretch>
        </p:blipFill>
        <p:spPr>
          <a:xfrm>
            <a:off x="1517900" y="1808225"/>
            <a:ext cx="3048264" cy="441998"/>
          </a:xfrm>
          <a:prstGeom prst="rect">
            <a:avLst/>
          </a:prstGeom>
        </p:spPr>
      </p:pic>
      <p:pic>
        <p:nvPicPr>
          <p:cNvPr id="9" name="Picture 8">
            <a:extLst>
              <a:ext uri="{FF2B5EF4-FFF2-40B4-BE49-F238E27FC236}">
                <a16:creationId xmlns:a16="http://schemas.microsoft.com/office/drawing/2014/main" id="{957ECDFF-E5C8-FAED-64CC-D3FDAF8B5638}"/>
              </a:ext>
            </a:extLst>
          </p:cNvPr>
          <p:cNvPicPr>
            <a:picLocks noChangeAspect="1"/>
          </p:cNvPicPr>
          <p:nvPr/>
        </p:nvPicPr>
        <p:blipFill>
          <a:blip r:embed="rId3"/>
          <a:stretch>
            <a:fillRect/>
          </a:stretch>
        </p:blipFill>
        <p:spPr>
          <a:xfrm>
            <a:off x="1517900" y="2724455"/>
            <a:ext cx="2880610" cy="647756"/>
          </a:xfrm>
          <a:prstGeom prst="rect">
            <a:avLst/>
          </a:prstGeom>
        </p:spPr>
      </p:pic>
      <p:pic>
        <p:nvPicPr>
          <p:cNvPr id="11" name="Picture 10">
            <a:extLst>
              <a:ext uri="{FF2B5EF4-FFF2-40B4-BE49-F238E27FC236}">
                <a16:creationId xmlns:a16="http://schemas.microsoft.com/office/drawing/2014/main" id="{89AFB844-32FB-5F9B-B176-06D521C39F3B}"/>
              </a:ext>
            </a:extLst>
          </p:cNvPr>
          <p:cNvPicPr>
            <a:picLocks noChangeAspect="1"/>
          </p:cNvPicPr>
          <p:nvPr/>
        </p:nvPicPr>
        <p:blipFill>
          <a:blip r:embed="rId4"/>
          <a:stretch>
            <a:fillRect/>
          </a:stretch>
        </p:blipFill>
        <p:spPr>
          <a:xfrm>
            <a:off x="4432399" y="2827334"/>
            <a:ext cx="2933954" cy="441998"/>
          </a:xfrm>
          <a:prstGeom prst="rect">
            <a:avLst/>
          </a:prstGeom>
        </p:spPr>
      </p:pic>
      <p:pic>
        <p:nvPicPr>
          <p:cNvPr id="13" name="Picture 12">
            <a:extLst>
              <a:ext uri="{FF2B5EF4-FFF2-40B4-BE49-F238E27FC236}">
                <a16:creationId xmlns:a16="http://schemas.microsoft.com/office/drawing/2014/main" id="{9DB7AEF9-7A84-BD05-50B4-C2BD43F4A40D}"/>
              </a:ext>
            </a:extLst>
          </p:cNvPr>
          <p:cNvPicPr>
            <a:picLocks noChangeAspect="1"/>
          </p:cNvPicPr>
          <p:nvPr/>
        </p:nvPicPr>
        <p:blipFill>
          <a:blip r:embed="rId5"/>
          <a:stretch>
            <a:fillRect/>
          </a:stretch>
        </p:blipFill>
        <p:spPr>
          <a:xfrm>
            <a:off x="1517900" y="3662502"/>
            <a:ext cx="5532599" cy="632515"/>
          </a:xfrm>
          <a:prstGeom prst="rect">
            <a:avLst/>
          </a:prstGeom>
        </p:spPr>
      </p:pic>
    </p:spTree>
    <p:extLst>
      <p:ext uri="{BB962C8B-B14F-4D97-AF65-F5344CB8AC3E}">
        <p14:creationId xmlns:p14="http://schemas.microsoft.com/office/powerpoint/2010/main" val="402175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Tuple Unpacking</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Tuple unpacking is a way to assign the elements of a tuple to individual variables.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Immutable Nature</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Tuples are immutable, so you cannot modify their elements. Once a tuple is created, you can't change, add, or remove elements from it.</a:t>
            </a:r>
          </a:p>
          <a:p>
            <a:pPr marL="0" indent="0">
              <a:buNone/>
            </a:pPr>
            <a:endParaRPr lang="en-IN" sz="1050"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Tuple Methods</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Tuples have a few methods, such as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count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index</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which allow you to count occurrences of an element and find the index of a specific value, respectively.</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11D235B-71C4-D829-2C49-63EBE0F87056}"/>
              </a:ext>
            </a:extLst>
          </p:cNvPr>
          <p:cNvPicPr>
            <a:picLocks noChangeAspect="1"/>
          </p:cNvPicPr>
          <p:nvPr/>
        </p:nvPicPr>
        <p:blipFill>
          <a:blip r:embed="rId2"/>
          <a:stretch>
            <a:fillRect/>
          </a:stretch>
        </p:blipFill>
        <p:spPr>
          <a:xfrm>
            <a:off x="1365195" y="1044700"/>
            <a:ext cx="2027096" cy="891617"/>
          </a:xfrm>
          <a:prstGeom prst="rect">
            <a:avLst/>
          </a:prstGeom>
        </p:spPr>
      </p:pic>
      <p:pic>
        <p:nvPicPr>
          <p:cNvPr id="8" name="Picture 7">
            <a:extLst>
              <a:ext uri="{FF2B5EF4-FFF2-40B4-BE49-F238E27FC236}">
                <a16:creationId xmlns:a16="http://schemas.microsoft.com/office/drawing/2014/main" id="{7E5441A1-8AF1-9A86-BFE4-C89085EC93FA}"/>
              </a:ext>
            </a:extLst>
          </p:cNvPr>
          <p:cNvPicPr>
            <a:picLocks noChangeAspect="1"/>
          </p:cNvPicPr>
          <p:nvPr/>
        </p:nvPicPr>
        <p:blipFill>
          <a:blip r:embed="rId3"/>
          <a:stretch>
            <a:fillRect/>
          </a:stretch>
        </p:blipFill>
        <p:spPr>
          <a:xfrm>
            <a:off x="1365195" y="2301215"/>
            <a:ext cx="4176122" cy="541067"/>
          </a:xfrm>
          <a:prstGeom prst="rect">
            <a:avLst/>
          </a:prstGeom>
        </p:spPr>
      </p:pic>
      <p:pic>
        <p:nvPicPr>
          <p:cNvPr id="12" name="Picture 11">
            <a:extLst>
              <a:ext uri="{FF2B5EF4-FFF2-40B4-BE49-F238E27FC236}">
                <a16:creationId xmlns:a16="http://schemas.microsoft.com/office/drawing/2014/main" id="{4775EA7D-E795-9AFE-7D87-CCBD664808E4}"/>
              </a:ext>
            </a:extLst>
          </p:cNvPr>
          <p:cNvPicPr>
            <a:picLocks noChangeAspect="1"/>
          </p:cNvPicPr>
          <p:nvPr/>
        </p:nvPicPr>
        <p:blipFill>
          <a:blip r:embed="rId4"/>
          <a:stretch>
            <a:fillRect/>
          </a:stretch>
        </p:blipFill>
        <p:spPr>
          <a:xfrm>
            <a:off x="1411172" y="3304591"/>
            <a:ext cx="4054191" cy="1252324"/>
          </a:xfrm>
          <a:prstGeom prst="rect">
            <a:avLst/>
          </a:prstGeom>
        </p:spPr>
      </p:pic>
      <p:pic>
        <p:nvPicPr>
          <p:cNvPr id="15" name="Picture 14">
            <a:extLst>
              <a:ext uri="{FF2B5EF4-FFF2-40B4-BE49-F238E27FC236}">
                <a16:creationId xmlns:a16="http://schemas.microsoft.com/office/drawing/2014/main" id="{D0C87F84-8AB0-3463-A384-1B664F40E19A}"/>
              </a:ext>
            </a:extLst>
          </p:cNvPr>
          <p:cNvPicPr>
            <a:picLocks noChangeAspect="1"/>
          </p:cNvPicPr>
          <p:nvPr/>
        </p:nvPicPr>
        <p:blipFill>
          <a:blip r:embed="rId5"/>
          <a:stretch>
            <a:fillRect/>
          </a:stretch>
        </p:blipFill>
        <p:spPr>
          <a:xfrm>
            <a:off x="5640935" y="3335275"/>
            <a:ext cx="2370025" cy="670618"/>
          </a:xfrm>
          <a:prstGeom prst="rect">
            <a:avLst/>
          </a:prstGeom>
        </p:spPr>
      </p:pic>
    </p:spTree>
    <p:extLst>
      <p:ext uri="{BB962C8B-B14F-4D97-AF65-F5344CB8AC3E}">
        <p14:creationId xmlns:p14="http://schemas.microsoft.com/office/powerpoint/2010/main" val="128550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10</a:t>
            </a:r>
            <a:r>
              <a:rPr lang="en-US" sz="1050" b="1" dirty="0">
                <a:solidFill>
                  <a:schemeClr val="tx1"/>
                </a:solidFill>
                <a:effectLst/>
                <a:latin typeface="Söhne"/>
              </a:rPr>
              <a:t>) </a:t>
            </a:r>
            <a:r>
              <a:rPr lang="en-US" sz="1050" b="1" u="sng" dirty="0">
                <a:solidFill>
                  <a:schemeClr val="tx1"/>
                </a:solidFill>
                <a:latin typeface="Söhne"/>
              </a:rPr>
              <a:t>Python Set</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 Python set is an unordered collection of unique elements. Sets are defined using curly braces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or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set()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constructor, and they can contain a variety of data types such as numbers, strings, and even other sets.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Creating a Set: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create a set by enclosing a comma-separated sequence of elements within curly braces {} or by using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set()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constructor.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Unique Elements: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Sets only store unique elements. Duplicates are automatically removed.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Adding and Removing Elements: </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add elements to a set using the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add()</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method and remove elements using the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remove() </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or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discard() </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method.              </a:t>
            </a:r>
          </a:p>
          <a:p>
            <a:pPr marL="0" indent="0">
              <a:buNone/>
            </a:pPr>
            <a:r>
              <a:rPr lang="en-IN" sz="1050" kern="100"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5" name="Picture 4">
            <a:extLst>
              <a:ext uri="{FF2B5EF4-FFF2-40B4-BE49-F238E27FC236}">
                <a16:creationId xmlns:a16="http://schemas.microsoft.com/office/drawing/2014/main" id="{FC83531F-A13E-0EB3-4CBB-22CB59C2AB14}"/>
              </a:ext>
            </a:extLst>
          </p:cNvPr>
          <p:cNvPicPr>
            <a:picLocks noChangeAspect="1"/>
          </p:cNvPicPr>
          <p:nvPr/>
        </p:nvPicPr>
        <p:blipFill>
          <a:blip r:embed="rId2"/>
          <a:stretch>
            <a:fillRect/>
          </a:stretch>
        </p:blipFill>
        <p:spPr>
          <a:xfrm>
            <a:off x="1517900" y="1350110"/>
            <a:ext cx="2225233" cy="1104996"/>
          </a:xfrm>
          <a:prstGeom prst="rect">
            <a:avLst/>
          </a:prstGeom>
        </p:spPr>
      </p:pic>
      <p:pic>
        <p:nvPicPr>
          <p:cNvPr id="9" name="Picture 8">
            <a:extLst>
              <a:ext uri="{FF2B5EF4-FFF2-40B4-BE49-F238E27FC236}">
                <a16:creationId xmlns:a16="http://schemas.microsoft.com/office/drawing/2014/main" id="{57EA4238-412F-1901-38E0-91FC6DA75F3A}"/>
              </a:ext>
            </a:extLst>
          </p:cNvPr>
          <p:cNvPicPr>
            <a:picLocks noChangeAspect="1"/>
          </p:cNvPicPr>
          <p:nvPr/>
        </p:nvPicPr>
        <p:blipFill>
          <a:blip r:embed="rId3"/>
          <a:stretch>
            <a:fillRect/>
          </a:stretch>
        </p:blipFill>
        <p:spPr>
          <a:xfrm>
            <a:off x="1517900" y="2709825"/>
            <a:ext cx="2903472" cy="434378"/>
          </a:xfrm>
          <a:prstGeom prst="rect">
            <a:avLst/>
          </a:prstGeom>
        </p:spPr>
      </p:pic>
      <p:pic>
        <p:nvPicPr>
          <p:cNvPr id="11" name="Picture 10">
            <a:extLst>
              <a:ext uri="{FF2B5EF4-FFF2-40B4-BE49-F238E27FC236}">
                <a16:creationId xmlns:a16="http://schemas.microsoft.com/office/drawing/2014/main" id="{C9F327FA-62E8-8E1D-23D9-F0A37B08ED5A}"/>
              </a:ext>
            </a:extLst>
          </p:cNvPr>
          <p:cNvPicPr>
            <a:picLocks noChangeAspect="1"/>
          </p:cNvPicPr>
          <p:nvPr/>
        </p:nvPicPr>
        <p:blipFill>
          <a:blip r:embed="rId4"/>
          <a:stretch>
            <a:fillRect/>
          </a:stretch>
        </p:blipFill>
        <p:spPr>
          <a:xfrm>
            <a:off x="1517900" y="3434188"/>
            <a:ext cx="2789162" cy="861135"/>
          </a:xfrm>
          <a:prstGeom prst="rect">
            <a:avLst/>
          </a:prstGeom>
        </p:spPr>
      </p:pic>
    </p:spTree>
    <p:extLst>
      <p:ext uri="{BB962C8B-B14F-4D97-AF65-F5344CB8AC3E}">
        <p14:creationId xmlns:p14="http://schemas.microsoft.com/office/powerpoint/2010/main" val="255269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Set Operations: </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perform various set operations, such as union, intersection, and difference using methods like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union()</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intersection()</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difference()</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kern="100"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dirty="0">
                <a:solidFill>
                  <a:srgbClr val="404040"/>
                </a:solidFill>
                <a:latin typeface="Calibri" panose="020F0502020204030204" pitchFamily="34" charset="0"/>
                <a:ea typeface="Calibri" panose="020F0502020204030204" pitchFamily="34" charset="0"/>
                <a:cs typeface="Times New Roman" panose="02020603050405020304" pitchFamily="18" charset="0"/>
              </a:rPr>
              <a:t>Set Comprehensions: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Membership Test:</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kern="100"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Length of a Set:</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kern="100"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D0E17867-D831-1AE9-235F-4788235A299F}"/>
              </a:ext>
            </a:extLst>
          </p:cNvPr>
          <p:cNvPicPr>
            <a:picLocks noChangeAspect="1"/>
          </p:cNvPicPr>
          <p:nvPr/>
        </p:nvPicPr>
        <p:blipFill>
          <a:blip r:embed="rId2"/>
          <a:stretch>
            <a:fillRect/>
          </a:stretch>
        </p:blipFill>
        <p:spPr>
          <a:xfrm>
            <a:off x="1517900" y="891996"/>
            <a:ext cx="3359510" cy="1832460"/>
          </a:xfrm>
          <a:prstGeom prst="rect">
            <a:avLst/>
          </a:prstGeom>
        </p:spPr>
      </p:pic>
      <p:pic>
        <p:nvPicPr>
          <p:cNvPr id="12" name="Picture 11">
            <a:extLst>
              <a:ext uri="{FF2B5EF4-FFF2-40B4-BE49-F238E27FC236}">
                <a16:creationId xmlns:a16="http://schemas.microsoft.com/office/drawing/2014/main" id="{DDA53CD9-0DAE-B431-D94D-A02F6045F497}"/>
              </a:ext>
            </a:extLst>
          </p:cNvPr>
          <p:cNvPicPr>
            <a:picLocks noChangeAspect="1"/>
          </p:cNvPicPr>
          <p:nvPr/>
        </p:nvPicPr>
        <p:blipFill>
          <a:blip r:embed="rId3"/>
          <a:stretch>
            <a:fillRect/>
          </a:stretch>
        </p:blipFill>
        <p:spPr>
          <a:xfrm>
            <a:off x="4572000" y="3058261"/>
            <a:ext cx="3010161" cy="701101"/>
          </a:xfrm>
          <a:prstGeom prst="rect">
            <a:avLst/>
          </a:prstGeom>
        </p:spPr>
      </p:pic>
      <p:pic>
        <p:nvPicPr>
          <p:cNvPr id="14" name="Picture 13">
            <a:extLst>
              <a:ext uri="{FF2B5EF4-FFF2-40B4-BE49-F238E27FC236}">
                <a16:creationId xmlns:a16="http://schemas.microsoft.com/office/drawing/2014/main" id="{E1DCEF06-694F-5464-7422-78973C90975D}"/>
              </a:ext>
            </a:extLst>
          </p:cNvPr>
          <p:cNvPicPr>
            <a:picLocks noChangeAspect="1"/>
          </p:cNvPicPr>
          <p:nvPr/>
        </p:nvPicPr>
        <p:blipFill>
          <a:blip r:embed="rId4"/>
          <a:stretch>
            <a:fillRect/>
          </a:stretch>
        </p:blipFill>
        <p:spPr>
          <a:xfrm>
            <a:off x="639217" y="4065242"/>
            <a:ext cx="2598645" cy="457240"/>
          </a:xfrm>
          <a:prstGeom prst="rect">
            <a:avLst/>
          </a:prstGeom>
        </p:spPr>
      </p:pic>
      <p:pic>
        <p:nvPicPr>
          <p:cNvPr id="16" name="Picture 15">
            <a:extLst>
              <a:ext uri="{FF2B5EF4-FFF2-40B4-BE49-F238E27FC236}">
                <a16:creationId xmlns:a16="http://schemas.microsoft.com/office/drawing/2014/main" id="{53CEFFBF-B2F4-E6C0-AE45-ED8B28223975}"/>
              </a:ext>
            </a:extLst>
          </p:cNvPr>
          <p:cNvPicPr>
            <a:picLocks noChangeAspect="1"/>
          </p:cNvPicPr>
          <p:nvPr/>
        </p:nvPicPr>
        <p:blipFill>
          <a:blip r:embed="rId5"/>
          <a:stretch>
            <a:fillRect/>
          </a:stretch>
        </p:blipFill>
        <p:spPr>
          <a:xfrm>
            <a:off x="639217" y="3100174"/>
            <a:ext cx="3482642" cy="617273"/>
          </a:xfrm>
          <a:prstGeom prst="rect">
            <a:avLst/>
          </a:prstGeom>
        </p:spPr>
      </p:pic>
    </p:spTree>
    <p:extLst>
      <p:ext uri="{BB962C8B-B14F-4D97-AF65-F5344CB8AC3E}">
        <p14:creationId xmlns:p14="http://schemas.microsoft.com/office/powerpoint/2010/main" val="5442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lnSpcReduction="10000"/>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11</a:t>
            </a:r>
            <a:r>
              <a:rPr lang="en-US" sz="1050" b="1" dirty="0">
                <a:solidFill>
                  <a:schemeClr val="tx1"/>
                </a:solidFill>
                <a:effectLst/>
                <a:latin typeface="Söhne"/>
              </a:rPr>
              <a:t>) </a:t>
            </a:r>
            <a:r>
              <a:rPr lang="en-US" sz="1050" b="1" u="sng" dirty="0">
                <a:solidFill>
                  <a:schemeClr val="tx1"/>
                </a:solidFill>
                <a:latin typeface="Söhne"/>
              </a:rPr>
              <a:t>Python Dictionaries</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 dictionary in Python is a built-in data structure that stores a collection of key-value pairs. It is also sometimes referred to as a "hash map" or "associative array" in other programming languages. Dictionaries are mutable, unordered, and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iterable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Each key in a dictionary is unique and associated with a corresponding value. You can use dictionaries to store and retrieve data in a way that is efficient and convenient.</a:t>
            </a: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Creating a Dictionary</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create a dictionary using curly braces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providing key-value pairs separated by colons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Accessing Values</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access the values in a dictionary by specifying the key in square brackets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or by using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.get()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method.</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Modifying Values</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change the value associated with a key by simply assigning a new value to it.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9975CE4-7267-2ABE-A226-6DA6B0CD1585}"/>
              </a:ext>
            </a:extLst>
          </p:cNvPr>
          <p:cNvPicPr>
            <a:picLocks noChangeAspect="1"/>
          </p:cNvPicPr>
          <p:nvPr/>
        </p:nvPicPr>
        <p:blipFill>
          <a:blip r:embed="rId2"/>
          <a:stretch>
            <a:fillRect/>
          </a:stretch>
        </p:blipFill>
        <p:spPr>
          <a:xfrm>
            <a:off x="1823310" y="1655520"/>
            <a:ext cx="1374345" cy="1068935"/>
          </a:xfrm>
          <a:prstGeom prst="rect">
            <a:avLst/>
          </a:prstGeom>
        </p:spPr>
      </p:pic>
      <p:pic>
        <p:nvPicPr>
          <p:cNvPr id="8" name="Picture 7">
            <a:extLst>
              <a:ext uri="{FF2B5EF4-FFF2-40B4-BE49-F238E27FC236}">
                <a16:creationId xmlns:a16="http://schemas.microsoft.com/office/drawing/2014/main" id="{B5F86433-885B-A544-214B-841922E1D47C}"/>
              </a:ext>
            </a:extLst>
          </p:cNvPr>
          <p:cNvPicPr>
            <a:picLocks noChangeAspect="1"/>
          </p:cNvPicPr>
          <p:nvPr/>
        </p:nvPicPr>
        <p:blipFill>
          <a:blip r:embed="rId3"/>
          <a:stretch>
            <a:fillRect/>
          </a:stretch>
        </p:blipFill>
        <p:spPr>
          <a:xfrm>
            <a:off x="1823310" y="3285279"/>
            <a:ext cx="2072820" cy="739204"/>
          </a:xfrm>
          <a:prstGeom prst="rect">
            <a:avLst/>
          </a:prstGeom>
        </p:spPr>
      </p:pic>
      <p:pic>
        <p:nvPicPr>
          <p:cNvPr id="10" name="Picture 9">
            <a:extLst>
              <a:ext uri="{FF2B5EF4-FFF2-40B4-BE49-F238E27FC236}">
                <a16:creationId xmlns:a16="http://schemas.microsoft.com/office/drawing/2014/main" id="{6F3A82D0-1E2A-B477-EBF6-917E561573D1}"/>
              </a:ext>
            </a:extLst>
          </p:cNvPr>
          <p:cNvPicPr>
            <a:picLocks noChangeAspect="1"/>
          </p:cNvPicPr>
          <p:nvPr/>
        </p:nvPicPr>
        <p:blipFill>
          <a:blip r:embed="rId4"/>
          <a:stretch>
            <a:fillRect/>
          </a:stretch>
        </p:blipFill>
        <p:spPr>
          <a:xfrm>
            <a:off x="5445571" y="4024483"/>
            <a:ext cx="1691787" cy="510584"/>
          </a:xfrm>
          <a:prstGeom prst="rect">
            <a:avLst/>
          </a:prstGeom>
        </p:spPr>
      </p:pic>
    </p:spTree>
    <p:extLst>
      <p:ext uri="{BB962C8B-B14F-4D97-AF65-F5344CB8AC3E}">
        <p14:creationId xmlns:p14="http://schemas.microsoft.com/office/powerpoint/2010/main" val="1320036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lnSpc>
                <a:spcPct val="107000"/>
              </a:lnSpc>
              <a:spcAft>
                <a:spcPts val="800"/>
              </a:spcAft>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Adding Key-Value Pairs                                                                                                     Removing Key-Value Pairs</a:t>
            </a:r>
            <a:r>
              <a:rPr lang="en-IN" sz="18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Checking for Key Existence                                                                                   </a:t>
            </a:r>
            <a:r>
              <a:rPr lang="en-IN" sz="110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Dictionary Methods</a:t>
            </a:r>
          </a:p>
          <a:p>
            <a:pPr marL="0" indent="0" algn="l">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Python dictionaries come with several useful method including: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keys(): </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Returns a list of all keys in the dictionary.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values(): </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Returns a list of all values in the dictionary.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items(): </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Returns a list of key-value pairs (tuples) in the.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Iterating Through a Dictionary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5DE1EB1-8D8E-8CCF-0D07-2752B9E3FE3E}"/>
              </a:ext>
            </a:extLst>
          </p:cNvPr>
          <p:cNvPicPr>
            <a:picLocks noChangeAspect="1"/>
          </p:cNvPicPr>
          <p:nvPr/>
        </p:nvPicPr>
        <p:blipFill>
          <a:blip r:embed="rId2"/>
          <a:stretch>
            <a:fillRect/>
          </a:stretch>
        </p:blipFill>
        <p:spPr>
          <a:xfrm>
            <a:off x="580704" y="908054"/>
            <a:ext cx="2895851" cy="502964"/>
          </a:xfrm>
          <a:prstGeom prst="rect">
            <a:avLst/>
          </a:prstGeom>
        </p:spPr>
      </p:pic>
      <p:pic>
        <p:nvPicPr>
          <p:cNvPr id="9" name="Picture 8">
            <a:extLst>
              <a:ext uri="{FF2B5EF4-FFF2-40B4-BE49-F238E27FC236}">
                <a16:creationId xmlns:a16="http://schemas.microsoft.com/office/drawing/2014/main" id="{93A432DE-43CD-4C19-2CB7-8D862E6E3887}"/>
              </a:ext>
            </a:extLst>
          </p:cNvPr>
          <p:cNvPicPr>
            <a:picLocks noChangeAspect="1"/>
          </p:cNvPicPr>
          <p:nvPr/>
        </p:nvPicPr>
        <p:blipFill>
          <a:blip r:embed="rId3"/>
          <a:stretch>
            <a:fillRect/>
          </a:stretch>
        </p:blipFill>
        <p:spPr>
          <a:xfrm>
            <a:off x="4877410" y="908054"/>
            <a:ext cx="2309060" cy="685859"/>
          </a:xfrm>
          <a:prstGeom prst="rect">
            <a:avLst/>
          </a:prstGeom>
        </p:spPr>
      </p:pic>
      <p:pic>
        <p:nvPicPr>
          <p:cNvPr id="12" name="Picture 11">
            <a:extLst>
              <a:ext uri="{FF2B5EF4-FFF2-40B4-BE49-F238E27FC236}">
                <a16:creationId xmlns:a16="http://schemas.microsoft.com/office/drawing/2014/main" id="{B1D821CF-A526-DC6F-0B32-7BA9CA72D3BF}"/>
              </a:ext>
            </a:extLst>
          </p:cNvPr>
          <p:cNvPicPr>
            <a:picLocks noChangeAspect="1"/>
          </p:cNvPicPr>
          <p:nvPr/>
        </p:nvPicPr>
        <p:blipFill>
          <a:blip r:embed="rId4"/>
          <a:stretch>
            <a:fillRect/>
          </a:stretch>
        </p:blipFill>
        <p:spPr>
          <a:xfrm>
            <a:off x="856978" y="2075553"/>
            <a:ext cx="3048264" cy="746825"/>
          </a:xfrm>
          <a:prstGeom prst="rect">
            <a:avLst/>
          </a:prstGeom>
        </p:spPr>
      </p:pic>
      <p:pic>
        <p:nvPicPr>
          <p:cNvPr id="14" name="Picture 13">
            <a:extLst>
              <a:ext uri="{FF2B5EF4-FFF2-40B4-BE49-F238E27FC236}">
                <a16:creationId xmlns:a16="http://schemas.microsoft.com/office/drawing/2014/main" id="{EE87A0FC-1CDE-33E2-C471-5775013DAD94}"/>
              </a:ext>
            </a:extLst>
          </p:cNvPr>
          <p:cNvPicPr>
            <a:picLocks noChangeAspect="1"/>
          </p:cNvPicPr>
          <p:nvPr/>
        </p:nvPicPr>
        <p:blipFill>
          <a:blip r:embed="rId5"/>
          <a:stretch>
            <a:fillRect/>
          </a:stretch>
        </p:blipFill>
        <p:spPr>
          <a:xfrm>
            <a:off x="2381110" y="2946689"/>
            <a:ext cx="2190890" cy="1638619"/>
          </a:xfrm>
          <a:prstGeom prst="rect">
            <a:avLst/>
          </a:prstGeom>
        </p:spPr>
      </p:pic>
      <p:pic>
        <p:nvPicPr>
          <p:cNvPr id="16" name="Picture 15">
            <a:extLst>
              <a:ext uri="{FF2B5EF4-FFF2-40B4-BE49-F238E27FC236}">
                <a16:creationId xmlns:a16="http://schemas.microsoft.com/office/drawing/2014/main" id="{D5D44E94-D04D-FC84-E90C-5D976A343F02}"/>
              </a:ext>
            </a:extLst>
          </p:cNvPr>
          <p:cNvPicPr>
            <a:picLocks noChangeAspect="1"/>
          </p:cNvPicPr>
          <p:nvPr/>
        </p:nvPicPr>
        <p:blipFill>
          <a:blip r:embed="rId6"/>
          <a:stretch>
            <a:fillRect/>
          </a:stretch>
        </p:blipFill>
        <p:spPr>
          <a:xfrm>
            <a:off x="5488230" y="2946689"/>
            <a:ext cx="2004234" cy="701101"/>
          </a:xfrm>
          <a:prstGeom prst="rect">
            <a:avLst/>
          </a:prstGeom>
        </p:spPr>
      </p:pic>
    </p:spTree>
    <p:extLst>
      <p:ext uri="{BB962C8B-B14F-4D97-AF65-F5344CB8AC3E}">
        <p14:creationId xmlns:p14="http://schemas.microsoft.com/office/powerpoint/2010/main" val="93960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12</a:t>
            </a:r>
            <a:r>
              <a:rPr lang="en-US" sz="1050" b="1" dirty="0">
                <a:solidFill>
                  <a:schemeClr val="tx1"/>
                </a:solidFill>
                <a:effectLst/>
                <a:latin typeface="Söhne"/>
              </a:rPr>
              <a:t>) </a:t>
            </a:r>
            <a:r>
              <a:rPr lang="en-US" sz="1050" b="1" u="sng" dirty="0">
                <a:solidFill>
                  <a:schemeClr val="tx1"/>
                </a:solidFill>
                <a:latin typeface="Söhne"/>
              </a:rPr>
              <a:t>Python If Else Statement</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 Python, the if and else statements are used for conditional branching, allowing you to execute different blocks of code based on whether a certain condition is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True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or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False.</a:t>
            </a:r>
          </a:p>
          <a:p>
            <a:pPr marL="0" indent="0">
              <a:buNone/>
            </a:pP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if Statement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if statement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used to check a condition, and if that condition is true, the code block inside the if statement is executed. If the condition is false, the code block is skipped.</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condition</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 Boolean expression that is evaluated as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True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or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False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 the below example, the code block inside the if statement will be executed because x is indeed greater than 5.</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else Statement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The else statement is used in combination with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 It allows you to specify a code block that will be executed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condition is False.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Example 2: </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p:txBody>
      </p:sp>
      <p:pic>
        <p:nvPicPr>
          <p:cNvPr id="5" name="Picture 4">
            <a:extLst>
              <a:ext uri="{FF2B5EF4-FFF2-40B4-BE49-F238E27FC236}">
                <a16:creationId xmlns:a16="http://schemas.microsoft.com/office/drawing/2014/main" id="{B3FE25C8-8969-B72E-8803-19F6D0BBAFF7}"/>
              </a:ext>
            </a:extLst>
          </p:cNvPr>
          <p:cNvPicPr>
            <a:picLocks noChangeAspect="1"/>
          </p:cNvPicPr>
          <p:nvPr/>
        </p:nvPicPr>
        <p:blipFill>
          <a:blip r:embed="rId2"/>
          <a:stretch>
            <a:fillRect/>
          </a:stretch>
        </p:blipFill>
        <p:spPr>
          <a:xfrm>
            <a:off x="2434130" y="1808225"/>
            <a:ext cx="3520745" cy="441998"/>
          </a:xfrm>
          <a:prstGeom prst="rect">
            <a:avLst/>
          </a:prstGeom>
        </p:spPr>
      </p:pic>
      <p:pic>
        <p:nvPicPr>
          <p:cNvPr id="7" name="Picture 6">
            <a:extLst>
              <a:ext uri="{FF2B5EF4-FFF2-40B4-BE49-F238E27FC236}">
                <a16:creationId xmlns:a16="http://schemas.microsoft.com/office/drawing/2014/main" id="{FA52D928-FDE3-7B14-66A3-B0F3D00058D2}"/>
              </a:ext>
            </a:extLst>
          </p:cNvPr>
          <p:cNvPicPr>
            <a:picLocks noChangeAspect="1"/>
          </p:cNvPicPr>
          <p:nvPr/>
        </p:nvPicPr>
        <p:blipFill>
          <a:blip r:embed="rId3"/>
          <a:stretch>
            <a:fillRect/>
          </a:stretch>
        </p:blipFill>
        <p:spPr>
          <a:xfrm>
            <a:off x="3479318" y="2565589"/>
            <a:ext cx="2514818" cy="655377"/>
          </a:xfrm>
          <a:prstGeom prst="rect">
            <a:avLst/>
          </a:prstGeom>
        </p:spPr>
      </p:pic>
      <p:pic>
        <p:nvPicPr>
          <p:cNvPr id="9" name="Picture 8">
            <a:extLst>
              <a:ext uri="{FF2B5EF4-FFF2-40B4-BE49-F238E27FC236}">
                <a16:creationId xmlns:a16="http://schemas.microsoft.com/office/drawing/2014/main" id="{90928E22-78BC-BA8F-4C07-2EB1BE517CC6}"/>
              </a:ext>
            </a:extLst>
          </p:cNvPr>
          <p:cNvPicPr>
            <a:picLocks noChangeAspect="1"/>
          </p:cNvPicPr>
          <p:nvPr/>
        </p:nvPicPr>
        <p:blipFill>
          <a:blip r:embed="rId4"/>
          <a:stretch>
            <a:fillRect/>
          </a:stretch>
        </p:blipFill>
        <p:spPr>
          <a:xfrm>
            <a:off x="601669" y="3713831"/>
            <a:ext cx="3206805" cy="813030"/>
          </a:xfrm>
          <a:prstGeom prst="rect">
            <a:avLst/>
          </a:prstGeom>
        </p:spPr>
      </p:pic>
      <p:pic>
        <p:nvPicPr>
          <p:cNvPr id="11" name="Picture 10">
            <a:extLst>
              <a:ext uri="{FF2B5EF4-FFF2-40B4-BE49-F238E27FC236}">
                <a16:creationId xmlns:a16="http://schemas.microsoft.com/office/drawing/2014/main" id="{7AD0E157-8752-9035-8F98-8E1BFEBA83CD}"/>
              </a:ext>
            </a:extLst>
          </p:cNvPr>
          <p:cNvPicPr>
            <a:picLocks noChangeAspect="1"/>
          </p:cNvPicPr>
          <p:nvPr/>
        </p:nvPicPr>
        <p:blipFill>
          <a:blip r:embed="rId5"/>
          <a:stretch>
            <a:fillRect/>
          </a:stretch>
        </p:blipFill>
        <p:spPr>
          <a:xfrm>
            <a:off x="5335527" y="3713831"/>
            <a:ext cx="2362663" cy="813030"/>
          </a:xfrm>
          <a:prstGeom prst="rect">
            <a:avLst/>
          </a:prstGeom>
        </p:spPr>
      </p:pic>
    </p:spTree>
    <p:extLst>
      <p:ext uri="{BB962C8B-B14F-4D97-AF65-F5344CB8AC3E}">
        <p14:creationId xmlns:p14="http://schemas.microsoft.com/office/powerpoint/2010/main" val="1763613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if...</a:t>
            </a:r>
            <a:r>
              <a:rPr lang="en-IN" sz="105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elif</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...else Statements: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also use the </a:t>
            </a:r>
            <a:r>
              <a:rPr lang="en-IN" sz="105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elif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(short for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else if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 to handle multiple conditions in a sequence. The </a:t>
            </a:r>
            <a:r>
              <a:rPr lang="en-IN" sz="105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elif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 is used when you want to check multiple conditions in order, and the first true condition found will execute its corresponding block of code</a:t>
            </a:r>
            <a:r>
              <a:rPr lang="en-IN" sz="18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8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Example 3:</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Nesting if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nest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statements inside other if, else, or </a:t>
            </a:r>
            <a:r>
              <a:rPr lang="en-IN" sz="105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elif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blocks to create more complex conditional logic.</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3696E29-9F82-2A8A-891F-7114C904EA8F}"/>
              </a:ext>
            </a:extLst>
          </p:cNvPr>
          <p:cNvPicPr>
            <a:picLocks noChangeAspect="1"/>
          </p:cNvPicPr>
          <p:nvPr/>
        </p:nvPicPr>
        <p:blipFill>
          <a:blip r:embed="rId2"/>
          <a:stretch>
            <a:fillRect/>
          </a:stretch>
        </p:blipFill>
        <p:spPr>
          <a:xfrm>
            <a:off x="601671" y="1318797"/>
            <a:ext cx="3254454" cy="947543"/>
          </a:xfrm>
          <a:prstGeom prst="rect">
            <a:avLst/>
          </a:prstGeom>
        </p:spPr>
      </p:pic>
      <p:pic>
        <p:nvPicPr>
          <p:cNvPr id="7" name="Picture 6">
            <a:extLst>
              <a:ext uri="{FF2B5EF4-FFF2-40B4-BE49-F238E27FC236}">
                <a16:creationId xmlns:a16="http://schemas.microsoft.com/office/drawing/2014/main" id="{21305442-EA2F-3413-3E82-4745985D650E}"/>
              </a:ext>
            </a:extLst>
          </p:cNvPr>
          <p:cNvPicPr>
            <a:picLocks noChangeAspect="1"/>
          </p:cNvPicPr>
          <p:nvPr/>
        </p:nvPicPr>
        <p:blipFill>
          <a:blip r:embed="rId3"/>
          <a:stretch>
            <a:fillRect/>
          </a:stretch>
        </p:blipFill>
        <p:spPr>
          <a:xfrm>
            <a:off x="5335525" y="1318797"/>
            <a:ext cx="2949043" cy="1187409"/>
          </a:xfrm>
          <a:prstGeom prst="rect">
            <a:avLst/>
          </a:prstGeom>
        </p:spPr>
      </p:pic>
      <p:pic>
        <p:nvPicPr>
          <p:cNvPr id="9" name="Picture 8">
            <a:extLst>
              <a:ext uri="{FF2B5EF4-FFF2-40B4-BE49-F238E27FC236}">
                <a16:creationId xmlns:a16="http://schemas.microsoft.com/office/drawing/2014/main" id="{0C2E6F36-B917-AFB4-7033-BD65ED927F7B}"/>
              </a:ext>
            </a:extLst>
          </p:cNvPr>
          <p:cNvPicPr>
            <a:picLocks noChangeAspect="1"/>
          </p:cNvPicPr>
          <p:nvPr/>
        </p:nvPicPr>
        <p:blipFill>
          <a:blip r:embed="rId4"/>
          <a:stretch>
            <a:fillRect/>
          </a:stretch>
        </p:blipFill>
        <p:spPr>
          <a:xfrm>
            <a:off x="907080" y="3182570"/>
            <a:ext cx="4282811" cy="967824"/>
          </a:xfrm>
          <a:prstGeom prst="rect">
            <a:avLst/>
          </a:prstGeom>
        </p:spPr>
      </p:pic>
    </p:spTree>
    <p:extLst>
      <p:ext uri="{BB962C8B-B14F-4D97-AF65-F5344CB8AC3E}">
        <p14:creationId xmlns:p14="http://schemas.microsoft.com/office/powerpoint/2010/main" val="1591607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13</a:t>
            </a:r>
            <a:r>
              <a:rPr lang="en-US" sz="1050" b="1" dirty="0">
                <a:solidFill>
                  <a:schemeClr val="tx1"/>
                </a:solidFill>
                <a:effectLst/>
                <a:latin typeface="Söhne"/>
              </a:rPr>
              <a:t>) </a:t>
            </a:r>
            <a:r>
              <a:rPr lang="en-US" sz="1050" b="1" u="sng" dirty="0">
                <a:solidFill>
                  <a:schemeClr val="tx1"/>
                </a:solidFill>
                <a:latin typeface="Söhne"/>
              </a:rPr>
              <a:t>Python While loop</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 while loop in Python is used to repeatedly execute a block of code as long as a certain condition remains true. The loop will continue to execute as long as the condition is evaluated to be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True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Here's how it works: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The condition is evaluated before the loop body is executed.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If the condition is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True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the code inside the loop body is executed.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After the loop body is executed, the condition is checked again.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If the condition is still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True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the loop body is executed again, and this process continues until the condition becomes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False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Once the condition becomes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False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the loop terminates, and the program continues with the next statement after the loop.</a:t>
            </a:r>
          </a:p>
          <a:p>
            <a:pPr marL="342900" lvl="0" indent="-342900">
              <a:buFont typeface="+mj-lt"/>
              <a:buAutoNum type="arabicPeriod"/>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Output:                                                 </a:t>
            </a:r>
          </a:p>
          <a:p>
            <a:pPr marL="342900" lvl="0" indent="-342900">
              <a:buFont typeface="+mj-lt"/>
              <a:buAutoNum type="arabicPeriod"/>
            </a:pP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74684E6-E3D8-3FA6-9534-D9E71A5D2EF8}"/>
              </a:ext>
            </a:extLst>
          </p:cNvPr>
          <p:cNvPicPr>
            <a:picLocks noChangeAspect="1"/>
          </p:cNvPicPr>
          <p:nvPr/>
        </p:nvPicPr>
        <p:blipFill>
          <a:blip r:embed="rId2"/>
          <a:stretch>
            <a:fillRect/>
          </a:stretch>
        </p:blipFill>
        <p:spPr>
          <a:xfrm>
            <a:off x="3044950" y="1044700"/>
            <a:ext cx="4038950" cy="480102"/>
          </a:xfrm>
          <a:prstGeom prst="rect">
            <a:avLst/>
          </a:prstGeom>
        </p:spPr>
      </p:pic>
      <p:pic>
        <p:nvPicPr>
          <p:cNvPr id="10" name="Picture 9">
            <a:extLst>
              <a:ext uri="{FF2B5EF4-FFF2-40B4-BE49-F238E27FC236}">
                <a16:creationId xmlns:a16="http://schemas.microsoft.com/office/drawing/2014/main" id="{5A6F2A9C-3CAE-5D9E-AF39-CFCC5FE98FCC}"/>
              </a:ext>
            </a:extLst>
          </p:cNvPr>
          <p:cNvPicPr>
            <a:picLocks noChangeAspect="1"/>
          </p:cNvPicPr>
          <p:nvPr/>
        </p:nvPicPr>
        <p:blipFill>
          <a:blip r:embed="rId3"/>
          <a:stretch>
            <a:fillRect/>
          </a:stretch>
        </p:blipFill>
        <p:spPr>
          <a:xfrm>
            <a:off x="907080" y="2724455"/>
            <a:ext cx="1679755" cy="1221640"/>
          </a:xfrm>
          <a:prstGeom prst="rect">
            <a:avLst/>
          </a:prstGeom>
        </p:spPr>
      </p:pic>
      <p:pic>
        <p:nvPicPr>
          <p:cNvPr id="12" name="Picture 11">
            <a:extLst>
              <a:ext uri="{FF2B5EF4-FFF2-40B4-BE49-F238E27FC236}">
                <a16:creationId xmlns:a16="http://schemas.microsoft.com/office/drawing/2014/main" id="{0FFE5FA0-6140-09A6-45B3-10309DEBE131}"/>
              </a:ext>
            </a:extLst>
          </p:cNvPr>
          <p:cNvPicPr>
            <a:picLocks noChangeAspect="1"/>
          </p:cNvPicPr>
          <p:nvPr/>
        </p:nvPicPr>
        <p:blipFill>
          <a:blip r:embed="rId4"/>
          <a:stretch>
            <a:fillRect/>
          </a:stretch>
        </p:blipFill>
        <p:spPr>
          <a:xfrm>
            <a:off x="4266590" y="2690812"/>
            <a:ext cx="1127858" cy="1341236"/>
          </a:xfrm>
          <a:prstGeom prst="rect">
            <a:avLst/>
          </a:prstGeom>
        </p:spPr>
      </p:pic>
    </p:spTree>
    <p:extLst>
      <p:ext uri="{BB962C8B-B14F-4D97-AF65-F5344CB8AC3E}">
        <p14:creationId xmlns:p14="http://schemas.microsoft.com/office/powerpoint/2010/main" val="148759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The break Statement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With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break</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 we can stop the loop even if the while condition is true:</a:t>
            </a: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Exit the loop when I is 3.</a:t>
            </a:r>
          </a:p>
          <a:p>
            <a:pPr marL="0" indent="0">
              <a:buNone/>
            </a:pPr>
            <a:endParaRPr lang="en-IN" sz="105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The continue Statement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With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continue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 we can stop the current iteration, and continue with the next: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Continue to the next iteration if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3: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750"/>
              </a:spcBef>
              <a:spcAft>
                <a:spcPts val="750"/>
              </a:spcAft>
              <a:buNone/>
            </a:pPr>
            <a:endPar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6229172-65B6-0ACD-DDF6-EB01C3885731}"/>
              </a:ext>
            </a:extLst>
          </p:cNvPr>
          <p:cNvPicPr>
            <a:picLocks noChangeAspect="1"/>
          </p:cNvPicPr>
          <p:nvPr/>
        </p:nvPicPr>
        <p:blipFill>
          <a:blip r:embed="rId2"/>
          <a:stretch>
            <a:fillRect/>
          </a:stretch>
        </p:blipFill>
        <p:spPr>
          <a:xfrm>
            <a:off x="2892245" y="1044700"/>
            <a:ext cx="1221640" cy="1068935"/>
          </a:xfrm>
          <a:prstGeom prst="rect">
            <a:avLst/>
          </a:prstGeom>
        </p:spPr>
      </p:pic>
      <p:pic>
        <p:nvPicPr>
          <p:cNvPr id="10" name="Picture 9">
            <a:extLst>
              <a:ext uri="{FF2B5EF4-FFF2-40B4-BE49-F238E27FC236}">
                <a16:creationId xmlns:a16="http://schemas.microsoft.com/office/drawing/2014/main" id="{2AB91186-00B1-D705-A00E-50F70BDE2BA0}"/>
              </a:ext>
            </a:extLst>
          </p:cNvPr>
          <p:cNvPicPr>
            <a:picLocks noChangeAspect="1"/>
          </p:cNvPicPr>
          <p:nvPr/>
        </p:nvPicPr>
        <p:blipFill>
          <a:blip r:embed="rId3"/>
          <a:stretch>
            <a:fillRect/>
          </a:stretch>
        </p:blipFill>
        <p:spPr>
          <a:xfrm>
            <a:off x="3197655" y="2724455"/>
            <a:ext cx="1221640" cy="1068936"/>
          </a:xfrm>
          <a:prstGeom prst="rect">
            <a:avLst/>
          </a:prstGeom>
        </p:spPr>
      </p:pic>
    </p:spTree>
    <p:extLst>
      <p:ext uri="{BB962C8B-B14F-4D97-AF65-F5344CB8AC3E}">
        <p14:creationId xmlns:p14="http://schemas.microsoft.com/office/powerpoint/2010/main" val="53536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rmAutofit fontScale="90000"/>
          </a:bodyPr>
          <a:lstStyle/>
          <a:p>
            <a:r>
              <a:rPr lang="en-US" sz="2000" b="1" i="0" dirty="0">
                <a:effectLst/>
                <a:latin typeface="Söhne"/>
              </a:rPr>
              <a:t>Python Basics for Machine Learning</a:t>
            </a:r>
          </a:p>
        </p:txBody>
      </p:sp>
      <p:sp>
        <p:nvSpPr>
          <p:cNvPr id="3" name="Content Placeholder 2"/>
          <p:cNvSpPr>
            <a:spLocks noGrp="1"/>
          </p:cNvSpPr>
          <p:nvPr>
            <p:ph idx="1"/>
          </p:nvPr>
        </p:nvSpPr>
        <p:spPr>
          <a:xfrm>
            <a:off x="457200" y="433881"/>
            <a:ext cx="8229600" cy="4179822"/>
          </a:xfrm>
        </p:spPr>
        <p:txBody>
          <a:bodyPr>
            <a:normAutofit/>
          </a:bodyPr>
          <a:lstStyle/>
          <a:p>
            <a:pPr marL="0" indent="0">
              <a:buNone/>
            </a:pPr>
            <a:endParaRPr lang="en-US" dirty="0"/>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Dictionary Variables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Dictionaries are used to store key-value pairs.</a:t>
            </a:r>
          </a:p>
          <a:p>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Boolean Variables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It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can use variables to store Boolean values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True or False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for conditions. </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Variable Assignment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It can reassign values to variables at any time.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Constants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Although Python doesn't have true constants, it's a convention to use uppercase names for values that should not be changed.</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Type Inference</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Python is dynamically typed, meaning you don't need to specify the data type explicitly. Python infers the data type based on the assigned value.</a:t>
            </a: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p>
          <a:p>
            <a:pPr marL="0" indent="0">
              <a:buNone/>
            </a:pPr>
            <a:endParaRPr lang="en-US" sz="3600" dirty="0"/>
          </a:p>
          <a:p>
            <a:endParaRPr lang="en-US" dirty="0"/>
          </a:p>
        </p:txBody>
      </p:sp>
      <p:pic>
        <p:nvPicPr>
          <p:cNvPr id="11" name="Picture 10">
            <a:extLst>
              <a:ext uri="{FF2B5EF4-FFF2-40B4-BE49-F238E27FC236}">
                <a16:creationId xmlns:a16="http://schemas.microsoft.com/office/drawing/2014/main" id="{C2DCBE01-4E22-4AC3-B915-F2EFE9DC2DEC}"/>
              </a:ext>
            </a:extLst>
          </p:cNvPr>
          <p:cNvPicPr>
            <a:picLocks noChangeAspect="1"/>
          </p:cNvPicPr>
          <p:nvPr/>
        </p:nvPicPr>
        <p:blipFill>
          <a:blip r:embed="rId2"/>
          <a:stretch>
            <a:fillRect/>
          </a:stretch>
        </p:blipFill>
        <p:spPr>
          <a:xfrm>
            <a:off x="2081282" y="1175777"/>
            <a:ext cx="4023709" cy="266723"/>
          </a:xfrm>
          <a:prstGeom prst="rect">
            <a:avLst/>
          </a:prstGeom>
        </p:spPr>
      </p:pic>
      <p:pic>
        <p:nvPicPr>
          <p:cNvPr id="13" name="Picture 12">
            <a:extLst>
              <a:ext uri="{FF2B5EF4-FFF2-40B4-BE49-F238E27FC236}">
                <a16:creationId xmlns:a16="http://schemas.microsoft.com/office/drawing/2014/main" id="{6EC7D0D5-5DE9-5356-8014-4122DC47D091}"/>
              </a:ext>
            </a:extLst>
          </p:cNvPr>
          <p:cNvPicPr>
            <a:picLocks noChangeAspect="1"/>
          </p:cNvPicPr>
          <p:nvPr/>
        </p:nvPicPr>
        <p:blipFill>
          <a:blip r:embed="rId3"/>
          <a:stretch>
            <a:fillRect/>
          </a:stretch>
        </p:blipFill>
        <p:spPr>
          <a:xfrm>
            <a:off x="2081282" y="1765260"/>
            <a:ext cx="1501270" cy="419136"/>
          </a:xfrm>
          <a:prstGeom prst="rect">
            <a:avLst/>
          </a:prstGeom>
        </p:spPr>
      </p:pic>
      <p:pic>
        <p:nvPicPr>
          <p:cNvPr id="15" name="Picture 14">
            <a:extLst>
              <a:ext uri="{FF2B5EF4-FFF2-40B4-BE49-F238E27FC236}">
                <a16:creationId xmlns:a16="http://schemas.microsoft.com/office/drawing/2014/main" id="{1DBBF6D2-5F8D-3207-39F2-1A98AD5D405C}"/>
              </a:ext>
            </a:extLst>
          </p:cNvPr>
          <p:cNvPicPr>
            <a:picLocks noChangeAspect="1"/>
          </p:cNvPicPr>
          <p:nvPr/>
        </p:nvPicPr>
        <p:blipFill>
          <a:blip r:embed="rId4"/>
          <a:stretch>
            <a:fillRect/>
          </a:stretch>
        </p:blipFill>
        <p:spPr>
          <a:xfrm>
            <a:off x="2081282" y="2571750"/>
            <a:ext cx="2179509" cy="495343"/>
          </a:xfrm>
          <a:prstGeom prst="rect">
            <a:avLst/>
          </a:prstGeom>
        </p:spPr>
      </p:pic>
      <p:pic>
        <p:nvPicPr>
          <p:cNvPr id="16" name="Picture 15">
            <a:extLst>
              <a:ext uri="{FF2B5EF4-FFF2-40B4-BE49-F238E27FC236}">
                <a16:creationId xmlns:a16="http://schemas.microsoft.com/office/drawing/2014/main" id="{715BC399-EDA6-5133-1113-6DA38212D039}"/>
              </a:ext>
            </a:extLst>
          </p:cNvPr>
          <p:cNvPicPr>
            <a:picLocks noChangeAspect="1"/>
          </p:cNvPicPr>
          <p:nvPr/>
        </p:nvPicPr>
        <p:blipFill>
          <a:blip r:embed="rId5"/>
          <a:stretch>
            <a:fillRect/>
          </a:stretch>
        </p:blipFill>
        <p:spPr>
          <a:xfrm>
            <a:off x="2081282" y="3347758"/>
            <a:ext cx="1386960" cy="213378"/>
          </a:xfrm>
          <a:prstGeom prst="rect">
            <a:avLst/>
          </a:prstGeom>
        </p:spPr>
      </p:pic>
      <p:pic>
        <p:nvPicPr>
          <p:cNvPr id="17" name="Picture 16">
            <a:extLst>
              <a:ext uri="{FF2B5EF4-FFF2-40B4-BE49-F238E27FC236}">
                <a16:creationId xmlns:a16="http://schemas.microsoft.com/office/drawing/2014/main" id="{2F49A16C-3E61-376E-C864-E374295D2FCF}"/>
              </a:ext>
            </a:extLst>
          </p:cNvPr>
          <p:cNvPicPr>
            <a:picLocks noChangeAspect="1"/>
          </p:cNvPicPr>
          <p:nvPr/>
        </p:nvPicPr>
        <p:blipFill>
          <a:blip r:embed="rId6"/>
          <a:stretch>
            <a:fillRect/>
          </a:stretch>
        </p:blipFill>
        <p:spPr>
          <a:xfrm>
            <a:off x="2081282" y="3856088"/>
            <a:ext cx="3406435" cy="510584"/>
          </a:xfrm>
          <a:prstGeom prst="rect">
            <a:avLst/>
          </a:prstGeom>
        </p:spPr>
      </p:pic>
    </p:spTree>
    <p:extLst>
      <p:ext uri="{BB962C8B-B14F-4D97-AF65-F5344CB8AC3E}">
        <p14:creationId xmlns:p14="http://schemas.microsoft.com/office/powerpoint/2010/main" val="2318661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lnSpcReduction="10000"/>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14</a:t>
            </a:r>
            <a:r>
              <a:rPr lang="en-US" sz="1050" b="1" dirty="0">
                <a:solidFill>
                  <a:schemeClr val="tx1"/>
                </a:solidFill>
                <a:effectLst/>
                <a:latin typeface="Söhne"/>
              </a:rPr>
              <a:t>) </a:t>
            </a:r>
            <a:r>
              <a:rPr lang="en-US" sz="1050" b="1" u="sng" dirty="0">
                <a:solidFill>
                  <a:schemeClr val="tx1"/>
                </a:solidFill>
                <a:latin typeface="Söhne"/>
              </a:rPr>
              <a:t>Python For loop</a:t>
            </a: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A for loop in Python is used to iterate over a sequence (such as a list, tuple, string, or range) or any </a:t>
            </a:r>
            <a:r>
              <a:rPr lang="en-IN" sz="1050" i="1" kern="100" dirty="0" err="1">
                <a:solidFill>
                  <a:srgbClr val="404040"/>
                </a:solidFill>
                <a:latin typeface="Calibri" panose="020F0502020204030204" pitchFamily="34" charset="0"/>
                <a:ea typeface="Calibri" panose="020F0502020204030204" pitchFamily="34" charset="0"/>
                <a:cs typeface="Times New Roman" panose="02020603050405020304" pitchFamily="18" charset="0"/>
              </a:rPr>
              <a:t>iterable</a:t>
            </a: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object. It repeatedly executes a block of code for each item in the sequence until the sequence is exhausted</a:t>
            </a:r>
            <a:r>
              <a:rPr lang="en-IN" sz="18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Iterating over a List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use a for loop to iterate over the elements in a list.                                                                                                                          O/P:</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r>
              <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Iterating over a Range:</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use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range()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function to generate a sequence of numbers and then iterate over them.           </a:t>
            </a: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o/p:</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Iterating over a String:</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050" b="1" dirty="0">
                <a:solidFill>
                  <a:schemeClr val="tx1"/>
                </a:solidFill>
                <a:latin typeface="Söhne"/>
              </a:rPr>
              <a:t>                                                                                                         o/p:</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88DAD6E-9D16-67B5-384C-A35B5E461356}"/>
              </a:ext>
            </a:extLst>
          </p:cNvPr>
          <p:cNvPicPr>
            <a:picLocks noChangeAspect="1"/>
          </p:cNvPicPr>
          <p:nvPr/>
        </p:nvPicPr>
        <p:blipFill>
          <a:blip r:embed="rId2"/>
          <a:stretch>
            <a:fillRect/>
          </a:stretch>
        </p:blipFill>
        <p:spPr>
          <a:xfrm>
            <a:off x="4266590" y="1044700"/>
            <a:ext cx="3314987" cy="434378"/>
          </a:xfrm>
          <a:prstGeom prst="rect">
            <a:avLst/>
          </a:prstGeom>
        </p:spPr>
      </p:pic>
      <p:pic>
        <p:nvPicPr>
          <p:cNvPr id="10" name="Picture 9">
            <a:extLst>
              <a:ext uri="{FF2B5EF4-FFF2-40B4-BE49-F238E27FC236}">
                <a16:creationId xmlns:a16="http://schemas.microsoft.com/office/drawing/2014/main" id="{1D7BD0BE-55DE-F67E-29BE-FDE3AF547B5F}"/>
              </a:ext>
            </a:extLst>
          </p:cNvPr>
          <p:cNvPicPr>
            <a:picLocks noChangeAspect="1"/>
          </p:cNvPicPr>
          <p:nvPr/>
        </p:nvPicPr>
        <p:blipFill>
          <a:blip r:embed="rId3"/>
          <a:stretch>
            <a:fillRect/>
          </a:stretch>
        </p:blipFill>
        <p:spPr>
          <a:xfrm>
            <a:off x="4266590" y="1808225"/>
            <a:ext cx="3025402" cy="662997"/>
          </a:xfrm>
          <a:prstGeom prst="rect">
            <a:avLst/>
          </a:prstGeom>
        </p:spPr>
      </p:pic>
      <p:pic>
        <p:nvPicPr>
          <p:cNvPr id="12" name="Picture 11">
            <a:extLst>
              <a:ext uri="{FF2B5EF4-FFF2-40B4-BE49-F238E27FC236}">
                <a16:creationId xmlns:a16="http://schemas.microsoft.com/office/drawing/2014/main" id="{BC9B95E7-23A8-ABA7-9CB4-F7606E0B6528}"/>
              </a:ext>
            </a:extLst>
          </p:cNvPr>
          <p:cNvPicPr>
            <a:picLocks noChangeAspect="1"/>
          </p:cNvPicPr>
          <p:nvPr/>
        </p:nvPicPr>
        <p:blipFill>
          <a:blip r:embed="rId4"/>
          <a:stretch>
            <a:fillRect/>
          </a:stretch>
        </p:blipFill>
        <p:spPr>
          <a:xfrm>
            <a:off x="7690922" y="1808225"/>
            <a:ext cx="556308" cy="632515"/>
          </a:xfrm>
          <a:prstGeom prst="rect">
            <a:avLst/>
          </a:prstGeom>
        </p:spPr>
      </p:pic>
      <p:pic>
        <p:nvPicPr>
          <p:cNvPr id="14" name="Picture 13">
            <a:extLst>
              <a:ext uri="{FF2B5EF4-FFF2-40B4-BE49-F238E27FC236}">
                <a16:creationId xmlns:a16="http://schemas.microsoft.com/office/drawing/2014/main" id="{7C001295-C6AF-BF10-10D8-B7A68B23AFAE}"/>
              </a:ext>
            </a:extLst>
          </p:cNvPr>
          <p:cNvPicPr>
            <a:picLocks noChangeAspect="1"/>
          </p:cNvPicPr>
          <p:nvPr/>
        </p:nvPicPr>
        <p:blipFill>
          <a:blip r:embed="rId5"/>
          <a:stretch>
            <a:fillRect/>
          </a:stretch>
        </p:blipFill>
        <p:spPr>
          <a:xfrm>
            <a:off x="4266590" y="3029865"/>
            <a:ext cx="1661304" cy="480102"/>
          </a:xfrm>
          <a:prstGeom prst="rect">
            <a:avLst/>
          </a:prstGeom>
        </p:spPr>
      </p:pic>
      <p:pic>
        <p:nvPicPr>
          <p:cNvPr id="16" name="Picture 15">
            <a:extLst>
              <a:ext uri="{FF2B5EF4-FFF2-40B4-BE49-F238E27FC236}">
                <a16:creationId xmlns:a16="http://schemas.microsoft.com/office/drawing/2014/main" id="{EADDDEBD-6CD8-3565-88E8-F07F15CE7BB5}"/>
              </a:ext>
            </a:extLst>
          </p:cNvPr>
          <p:cNvPicPr>
            <a:picLocks noChangeAspect="1"/>
          </p:cNvPicPr>
          <p:nvPr/>
        </p:nvPicPr>
        <p:blipFill>
          <a:blip r:embed="rId6"/>
          <a:stretch>
            <a:fillRect/>
          </a:stretch>
        </p:blipFill>
        <p:spPr>
          <a:xfrm>
            <a:off x="6404460" y="2701162"/>
            <a:ext cx="289585" cy="1082134"/>
          </a:xfrm>
          <a:prstGeom prst="rect">
            <a:avLst/>
          </a:prstGeom>
        </p:spPr>
      </p:pic>
      <p:pic>
        <p:nvPicPr>
          <p:cNvPr id="18" name="Picture 17">
            <a:extLst>
              <a:ext uri="{FF2B5EF4-FFF2-40B4-BE49-F238E27FC236}">
                <a16:creationId xmlns:a16="http://schemas.microsoft.com/office/drawing/2014/main" id="{A72A7174-C7DC-B7FE-98BE-5FC4B22C7B6F}"/>
              </a:ext>
            </a:extLst>
          </p:cNvPr>
          <p:cNvPicPr>
            <a:picLocks noChangeAspect="1"/>
          </p:cNvPicPr>
          <p:nvPr/>
        </p:nvPicPr>
        <p:blipFill>
          <a:blip r:embed="rId7"/>
          <a:stretch>
            <a:fillRect/>
          </a:stretch>
        </p:blipFill>
        <p:spPr>
          <a:xfrm>
            <a:off x="1976015" y="3640685"/>
            <a:ext cx="1676545" cy="739204"/>
          </a:xfrm>
          <a:prstGeom prst="rect">
            <a:avLst/>
          </a:prstGeom>
        </p:spPr>
      </p:pic>
      <p:pic>
        <p:nvPicPr>
          <p:cNvPr id="20" name="Picture 19">
            <a:extLst>
              <a:ext uri="{FF2B5EF4-FFF2-40B4-BE49-F238E27FC236}">
                <a16:creationId xmlns:a16="http://schemas.microsoft.com/office/drawing/2014/main" id="{D3A26BD7-E9C3-6423-9409-A1B2B21A28A0}"/>
              </a:ext>
            </a:extLst>
          </p:cNvPr>
          <p:cNvPicPr>
            <a:picLocks noChangeAspect="1"/>
          </p:cNvPicPr>
          <p:nvPr/>
        </p:nvPicPr>
        <p:blipFill>
          <a:blip r:embed="rId8"/>
          <a:stretch>
            <a:fillRect/>
          </a:stretch>
        </p:blipFill>
        <p:spPr>
          <a:xfrm>
            <a:off x="4148470" y="3640686"/>
            <a:ext cx="236240" cy="916230"/>
          </a:xfrm>
          <a:prstGeom prst="rect">
            <a:avLst/>
          </a:prstGeom>
        </p:spPr>
      </p:pic>
    </p:spTree>
    <p:extLst>
      <p:ext uri="{BB962C8B-B14F-4D97-AF65-F5344CB8AC3E}">
        <p14:creationId xmlns:p14="http://schemas.microsoft.com/office/powerpoint/2010/main" val="1431251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Nested ‘For’ Loops:</a:t>
            </a:r>
          </a:p>
          <a:p>
            <a:pPr marL="0" indent="0">
              <a:buNone/>
            </a:pPr>
            <a:r>
              <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use nested for loops to iterate over multiple sequences or create patterns.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o/p:</a:t>
            </a: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Using ‘break’ and ‘continue’:</a:t>
            </a:r>
          </a:p>
          <a:p>
            <a:pPr marL="0" indent="0">
              <a:buNone/>
            </a:pPr>
            <a:r>
              <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use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break</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to exit the loop prematurely and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continue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to skip the current iteration and move to the next one.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o/p:</a:t>
            </a: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o/p: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DE3B5E55-9F02-B7DD-72AB-6C0B5C18877F}"/>
              </a:ext>
            </a:extLst>
          </p:cNvPr>
          <p:cNvPicPr>
            <a:picLocks noChangeAspect="1"/>
          </p:cNvPicPr>
          <p:nvPr/>
        </p:nvPicPr>
        <p:blipFill>
          <a:blip r:embed="rId2"/>
          <a:stretch>
            <a:fillRect/>
          </a:stretch>
        </p:blipFill>
        <p:spPr>
          <a:xfrm>
            <a:off x="1517900" y="1044700"/>
            <a:ext cx="2263336" cy="739204"/>
          </a:xfrm>
          <a:prstGeom prst="rect">
            <a:avLst/>
          </a:prstGeom>
        </p:spPr>
      </p:pic>
      <p:pic>
        <p:nvPicPr>
          <p:cNvPr id="21" name="Picture 20">
            <a:extLst>
              <a:ext uri="{FF2B5EF4-FFF2-40B4-BE49-F238E27FC236}">
                <a16:creationId xmlns:a16="http://schemas.microsoft.com/office/drawing/2014/main" id="{C8180455-DFC8-6B37-1073-AE12D6CAC132}"/>
              </a:ext>
            </a:extLst>
          </p:cNvPr>
          <p:cNvPicPr>
            <a:picLocks noChangeAspect="1"/>
          </p:cNvPicPr>
          <p:nvPr/>
        </p:nvPicPr>
        <p:blipFill>
          <a:blip r:embed="rId3"/>
          <a:stretch>
            <a:fillRect/>
          </a:stretch>
        </p:blipFill>
        <p:spPr>
          <a:xfrm>
            <a:off x="4266590" y="1044700"/>
            <a:ext cx="342968" cy="763525"/>
          </a:xfrm>
          <a:prstGeom prst="rect">
            <a:avLst/>
          </a:prstGeom>
        </p:spPr>
      </p:pic>
      <p:pic>
        <p:nvPicPr>
          <p:cNvPr id="23" name="Picture 22">
            <a:extLst>
              <a:ext uri="{FF2B5EF4-FFF2-40B4-BE49-F238E27FC236}">
                <a16:creationId xmlns:a16="http://schemas.microsoft.com/office/drawing/2014/main" id="{BC7CE493-7032-D75B-379C-B4CEA740E353}"/>
              </a:ext>
            </a:extLst>
          </p:cNvPr>
          <p:cNvPicPr>
            <a:picLocks noChangeAspect="1"/>
          </p:cNvPicPr>
          <p:nvPr/>
        </p:nvPicPr>
        <p:blipFill>
          <a:blip r:embed="rId4"/>
          <a:stretch>
            <a:fillRect/>
          </a:stretch>
        </p:blipFill>
        <p:spPr>
          <a:xfrm>
            <a:off x="1517900" y="2353577"/>
            <a:ext cx="3206805" cy="1006020"/>
          </a:xfrm>
          <a:prstGeom prst="rect">
            <a:avLst/>
          </a:prstGeom>
        </p:spPr>
      </p:pic>
      <p:pic>
        <p:nvPicPr>
          <p:cNvPr id="25" name="Picture 24">
            <a:extLst>
              <a:ext uri="{FF2B5EF4-FFF2-40B4-BE49-F238E27FC236}">
                <a16:creationId xmlns:a16="http://schemas.microsoft.com/office/drawing/2014/main" id="{0A301334-6634-31CF-782F-6A63659823D9}"/>
              </a:ext>
            </a:extLst>
          </p:cNvPr>
          <p:cNvPicPr>
            <a:picLocks noChangeAspect="1"/>
          </p:cNvPicPr>
          <p:nvPr/>
        </p:nvPicPr>
        <p:blipFill>
          <a:blip r:embed="rId5"/>
          <a:stretch>
            <a:fillRect/>
          </a:stretch>
        </p:blipFill>
        <p:spPr>
          <a:xfrm>
            <a:off x="5182820" y="2571749"/>
            <a:ext cx="243861" cy="434378"/>
          </a:xfrm>
          <a:prstGeom prst="rect">
            <a:avLst/>
          </a:prstGeom>
        </p:spPr>
      </p:pic>
      <p:pic>
        <p:nvPicPr>
          <p:cNvPr id="27" name="Picture 26">
            <a:extLst>
              <a:ext uri="{FF2B5EF4-FFF2-40B4-BE49-F238E27FC236}">
                <a16:creationId xmlns:a16="http://schemas.microsoft.com/office/drawing/2014/main" id="{5DE368DE-8321-82ED-6D91-195C98B7BB55}"/>
              </a:ext>
            </a:extLst>
          </p:cNvPr>
          <p:cNvPicPr>
            <a:picLocks noChangeAspect="1"/>
          </p:cNvPicPr>
          <p:nvPr/>
        </p:nvPicPr>
        <p:blipFill>
          <a:blip r:embed="rId6"/>
          <a:stretch>
            <a:fillRect/>
          </a:stretch>
        </p:blipFill>
        <p:spPr>
          <a:xfrm>
            <a:off x="1537107" y="3431385"/>
            <a:ext cx="3206805" cy="972825"/>
          </a:xfrm>
          <a:prstGeom prst="rect">
            <a:avLst/>
          </a:prstGeom>
        </p:spPr>
      </p:pic>
      <p:pic>
        <p:nvPicPr>
          <p:cNvPr id="29" name="Picture 28">
            <a:extLst>
              <a:ext uri="{FF2B5EF4-FFF2-40B4-BE49-F238E27FC236}">
                <a16:creationId xmlns:a16="http://schemas.microsoft.com/office/drawing/2014/main" id="{34A1DC0A-D69B-1D5A-F51C-C7645785098A}"/>
              </a:ext>
            </a:extLst>
          </p:cNvPr>
          <p:cNvPicPr>
            <a:picLocks noChangeAspect="1"/>
          </p:cNvPicPr>
          <p:nvPr/>
        </p:nvPicPr>
        <p:blipFill>
          <a:blip r:embed="rId7"/>
          <a:stretch>
            <a:fillRect/>
          </a:stretch>
        </p:blipFill>
        <p:spPr>
          <a:xfrm>
            <a:off x="5216687" y="3491040"/>
            <a:ext cx="251482" cy="853514"/>
          </a:xfrm>
          <a:prstGeom prst="rect">
            <a:avLst/>
          </a:prstGeom>
        </p:spPr>
      </p:pic>
    </p:spTree>
    <p:extLst>
      <p:ext uri="{BB962C8B-B14F-4D97-AF65-F5344CB8AC3E}">
        <p14:creationId xmlns:p14="http://schemas.microsoft.com/office/powerpoint/2010/main" val="203642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15</a:t>
            </a:r>
            <a:r>
              <a:rPr lang="en-US" sz="1050" b="1" dirty="0">
                <a:solidFill>
                  <a:schemeClr val="tx1"/>
                </a:solidFill>
                <a:effectLst/>
                <a:latin typeface="Söhne"/>
              </a:rPr>
              <a:t>) </a:t>
            </a:r>
            <a:r>
              <a:rPr lang="en-US" sz="1050" b="1" u="sng" dirty="0">
                <a:solidFill>
                  <a:schemeClr val="tx1"/>
                </a:solidFill>
                <a:latin typeface="Söhne"/>
              </a:rPr>
              <a:t>Python Functions</a:t>
            </a: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Functions in Python are blocks of reusable code that perform a specific task or a set of tasks. They are essential for organizing and managing your code, making it more modular and readable. In Python, you can create your own functions using the def keyword.</a:t>
            </a: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Function Definition:</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define a function using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def</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keyword followed by the function name and a set of parentheses, which may include parameters. The function's code block is indented.</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Function Parameters: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Functions can accept input values, known as parameters or arguments. Parameters are defined within the parentheses in the function definition.</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Function Return:</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Functions can return values using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return</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 If a function doesn't have a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return</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 it returns None by default.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Function Invocation:</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To use a function, you call it by its name and provide values for its parameters in the same order they are defined.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257CA362-1B41-3312-F8E3-0F67DABDCF20}"/>
              </a:ext>
            </a:extLst>
          </p:cNvPr>
          <p:cNvPicPr>
            <a:picLocks noChangeAspect="1"/>
          </p:cNvPicPr>
          <p:nvPr/>
        </p:nvPicPr>
        <p:blipFill>
          <a:blip r:embed="rId2"/>
          <a:stretch>
            <a:fillRect/>
          </a:stretch>
        </p:blipFill>
        <p:spPr>
          <a:xfrm>
            <a:off x="3350360" y="1350110"/>
            <a:ext cx="2225233" cy="472481"/>
          </a:xfrm>
          <a:prstGeom prst="rect">
            <a:avLst/>
          </a:prstGeom>
        </p:spPr>
      </p:pic>
      <p:pic>
        <p:nvPicPr>
          <p:cNvPr id="10" name="Picture 9">
            <a:extLst>
              <a:ext uri="{FF2B5EF4-FFF2-40B4-BE49-F238E27FC236}">
                <a16:creationId xmlns:a16="http://schemas.microsoft.com/office/drawing/2014/main" id="{2FBB0A6C-6B80-9E87-86B2-EF8DDF206EBA}"/>
              </a:ext>
            </a:extLst>
          </p:cNvPr>
          <p:cNvPicPr>
            <a:picLocks noChangeAspect="1"/>
          </p:cNvPicPr>
          <p:nvPr/>
        </p:nvPicPr>
        <p:blipFill>
          <a:blip r:embed="rId3"/>
          <a:stretch>
            <a:fillRect/>
          </a:stretch>
        </p:blipFill>
        <p:spPr>
          <a:xfrm>
            <a:off x="3350360" y="2113635"/>
            <a:ext cx="1486029" cy="624894"/>
          </a:xfrm>
          <a:prstGeom prst="rect">
            <a:avLst/>
          </a:prstGeom>
        </p:spPr>
      </p:pic>
      <p:pic>
        <p:nvPicPr>
          <p:cNvPr id="14" name="Picture 13">
            <a:extLst>
              <a:ext uri="{FF2B5EF4-FFF2-40B4-BE49-F238E27FC236}">
                <a16:creationId xmlns:a16="http://schemas.microsoft.com/office/drawing/2014/main" id="{5F5ED65C-24F4-BAAB-D845-50265906CD82}"/>
              </a:ext>
            </a:extLst>
          </p:cNvPr>
          <p:cNvPicPr>
            <a:picLocks noChangeAspect="1"/>
          </p:cNvPicPr>
          <p:nvPr/>
        </p:nvPicPr>
        <p:blipFill>
          <a:blip r:embed="rId4"/>
          <a:stretch>
            <a:fillRect/>
          </a:stretch>
        </p:blipFill>
        <p:spPr>
          <a:xfrm>
            <a:off x="3350360" y="3046566"/>
            <a:ext cx="1577477" cy="548688"/>
          </a:xfrm>
          <a:prstGeom prst="rect">
            <a:avLst/>
          </a:prstGeom>
        </p:spPr>
      </p:pic>
      <p:pic>
        <p:nvPicPr>
          <p:cNvPr id="17" name="Picture 16">
            <a:extLst>
              <a:ext uri="{FF2B5EF4-FFF2-40B4-BE49-F238E27FC236}">
                <a16:creationId xmlns:a16="http://schemas.microsoft.com/office/drawing/2014/main" id="{B400C575-5009-2199-409E-F338F791ECAC}"/>
              </a:ext>
            </a:extLst>
          </p:cNvPr>
          <p:cNvPicPr>
            <a:picLocks noChangeAspect="1"/>
          </p:cNvPicPr>
          <p:nvPr/>
        </p:nvPicPr>
        <p:blipFill>
          <a:blip r:embed="rId5"/>
          <a:stretch>
            <a:fillRect/>
          </a:stretch>
        </p:blipFill>
        <p:spPr>
          <a:xfrm>
            <a:off x="3350360" y="3880285"/>
            <a:ext cx="1851820" cy="510584"/>
          </a:xfrm>
          <a:prstGeom prst="rect">
            <a:avLst/>
          </a:prstGeom>
        </p:spPr>
      </p:pic>
    </p:spTree>
    <p:extLst>
      <p:ext uri="{BB962C8B-B14F-4D97-AF65-F5344CB8AC3E}">
        <p14:creationId xmlns:p14="http://schemas.microsoft.com/office/powerpoint/2010/main" val="3645183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Function Scope: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Variables defined within a function are local to that function and cannot be accessed outside of it.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Global variables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can be accessed from within a function using the global keyword.</a:t>
            </a: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Default Arguments:</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provide default values for function parameters. These default values are used if the caller doesn't specify a value for that parameter.  </a:t>
            </a:r>
          </a:p>
          <a:p>
            <a:pPr marL="0" indent="0">
              <a:buNone/>
            </a:pPr>
            <a:endParaRPr lang="en-IN" sz="1050"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Lambda Functions: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Lambda functions are anonymous functions defined using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lambda</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keyword. They are typically used for simple, one-liner operations.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54869B0-E224-B076-F62D-E2985D5A77FD}"/>
              </a:ext>
            </a:extLst>
          </p:cNvPr>
          <p:cNvPicPr>
            <a:picLocks noChangeAspect="1"/>
          </p:cNvPicPr>
          <p:nvPr/>
        </p:nvPicPr>
        <p:blipFill>
          <a:blip r:embed="rId2"/>
          <a:stretch>
            <a:fillRect/>
          </a:stretch>
        </p:blipFill>
        <p:spPr>
          <a:xfrm>
            <a:off x="3350361" y="891995"/>
            <a:ext cx="1221640" cy="916230"/>
          </a:xfrm>
          <a:prstGeom prst="rect">
            <a:avLst/>
          </a:prstGeom>
        </p:spPr>
      </p:pic>
      <p:pic>
        <p:nvPicPr>
          <p:cNvPr id="8" name="Picture 7">
            <a:extLst>
              <a:ext uri="{FF2B5EF4-FFF2-40B4-BE49-F238E27FC236}">
                <a16:creationId xmlns:a16="http://schemas.microsoft.com/office/drawing/2014/main" id="{9F2046E6-FE74-EB8F-347C-4F95CFC56EF6}"/>
              </a:ext>
            </a:extLst>
          </p:cNvPr>
          <p:cNvPicPr>
            <a:picLocks noChangeAspect="1"/>
          </p:cNvPicPr>
          <p:nvPr/>
        </p:nvPicPr>
        <p:blipFill>
          <a:blip r:embed="rId3"/>
          <a:stretch>
            <a:fillRect/>
          </a:stretch>
        </p:blipFill>
        <p:spPr>
          <a:xfrm>
            <a:off x="2586835" y="2116511"/>
            <a:ext cx="3368332" cy="899238"/>
          </a:xfrm>
          <a:prstGeom prst="rect">
            <a:avLst/>
          </a:prstGeom>
        </p:spPr>
      </p:pic>
      <p:pic>
        <p:nvPicPr>
          <p:cNvPr id="9" name="Picture 8">
            <a:extLst>
              <a:ext uri="{FF2B5EF4-FFF2-40B4-BE49-F238E27FC236}">
                <a16:creationId xmlns:a16="http://schemas.microsoft.com/office/drawing/2014/main" id="{EC26C5BB-4451-068A-38F4-201BE450D003}"/>
              </a:ext>
            </a:extLst>
          </p:cNvPr>
          <p:cNvPicPr>
            <a:picLocks noChangeAspect="1"/>
          </p:cNvPicPr>
          <p:nvPr/>
        </p:nvPicPr>
        <p:blipFill>
          <a:blip r:embed="rId4"/>
          <a:stretch>
            <a:fillRect/>
          </a:stretch>
        </p:blipFill>
        <p:spPr>
          <a:xfrm>
            <a:off x="2586835" y="3398263"/>
            <a:ext cx="1920406" cy="472481"/>
          </a:xfrm>
          <a:prstGeom prst="rect">
            <a:avLst/>
          </a:prstGeom>
        </p:spPr>
      </p:pic>
    </p:spTree>
    <p:extLst>
      <p:ext uri="{BB962C8B-B14F-4D97-AF65-F5344CB8AC3E}">
        <p14:creationId xmlns:p14="http://schemas.microsoft.com/office/powerpoint/2010/main" val="63990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Variable-Length Arguments: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define functions that accept a variable number of arguments using *</a:t>
            </a:r>
            <a:r>
              <a:rPr lang="en-IN" sz="105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args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05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kwargs</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args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represents a tuple of positional arguments, and **</a:t>
            </a:r>
            <a:r>
              <a:rPr lang="en-IN" sz="105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kwargs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represents a dictionary of keyword arguments.</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Docstrings: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It's good practice to provide documentation for your functions using docstrings. Docstrings are enclosed in triple-quotes and provide information about the function's purpose and usage.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7DDE24B-3D0F-13B2-0BF3-65054B335025}"/>
              </a:ext>
            </a:extLst>
          </p:cNvPr>
          <p:cNvPicPr>
            <a:picLocks noChangeAspect="1"/>
          </p:cNvPicPr>
          <p:nvPr/>
        </p:nvPicPr>
        <p:blipFill>
          <a:blip r:embed="rId2"/>
          <a:stretch>
            <a:fillRect/>
          </a:stretch>
        </p:blipFill>
        <p:spPr>
          <a:xfrm>
            <a:off x="2128720" y="1044700"/>
            <a:ext cx="2290575" cy="1679755"/>
          </a:xfrm>
          <a:prstGeom prst="rect">
            <a:avLst/>
          </a:prstGeom>
        </p:spPr>
      </p:pic>
      <p:pic>
        <p:nvPicPr>
          <p:cNvPr id="11" name="Picture 10">
            <a:extLst>
              <a:ext uri="{FF2B5EF4-FFF2-40B4-BE49-F238E27FC236}">
                <a16:creationId xmlns:a16="http://schemas.microsoft.com/office/drawing/2014/main" id="{BF41CA52-0999-EB8A-563F-3AEEAF1144FD}"/>
              </a:ext>
            </a:extLst>
          </p:cNvPr>
          <p:cNvPicPr>
            <a:picLocks noChangeAspect="1"/>
          </p:cNvPicPr>
          <p:nvPr/>
        </p:nvPicPr>
        <p:blipFill>
          <a:blip r:embed="rId3"/>
          <a:stretch>
            <a:fillRect/>
          </a:stretch>
        </p:blipFill>
        <p:spPr>
          <a:xfrm>
            <a:off x="2128720" y="3210964"/>
            <a:ext cx="4740051" cy="1089754"/>
          </a:xfrm>
          <a:prstGeom prst="rect">
            <a:avLst/>
          </a:prstGeom>
        </p:spPr>
      </p:pic>
    </p:spTree>
    <p:extLst>
      <p:ext uri="{BB962C8B-B14F-4D97-AF65-F5344CB8AC3E}">
        <p14:creationId xmlns:p14="http://schemas.microsoft.com/office/powerpoint/2010/main" val="3526966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Function Decorators: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Function decorators are used to modify or extend the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behavior</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of functions. They are typically used with the @ symbol above the function definition</a:t>
            </a:r>
            <a:r>
              <a:rPr lang="en-IN" sz="105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0939528-DD86-B295-CD94-15BDF37D062C}"/>
              </a:ext>
            </a:extLst>
          </p:cNvPr>
          <p:cNvPicPr>
            <a:picLocks noChangeAspect="1"/>
          </p:cNvPicPr>
          <p:nvPr/>
        </p:nvPicPr>
        <p:blipFill>
          <a:blip r:embed="rId2"/>
          <a:stretch>
            <a:fillRect/>
          </a:stretch>
        </p:blipFill>
        <p:spPr>
          <a:xfrm>
            <a:off x="1976015" y="891995"/>
            <a:ext cx="5464013" cy="2591025"/>
          </a:xfrm>
          <a:prstGeom prst="rect">
            <a:avLst/>
          </a:prstGeom>
        </p:spPr>
      </p:pic>
    </p:spTree>
    <p:extLst>
      <p:ext uri="{BB962C8B-B14F-4D97-AF65-F5344CB8AC3E}">
        <p14:creationId xmlns:p14="http://schemas.microsoft.com/office/powerpoint/2010/main" val="1465915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16</a:t>
            </a:r>
            <a:r>
              <a:rPr lang="en-US" sz="1050" b="1" dirty="0">
                <a:solidFill>
                  <a:schemeClr val="tx1"/>
                </a:solidFill>
                <a:effectLst/>
                <a:latin typeface="Söhne"/>
              </a:rPr>
              <a:t>) </a:t>
            </a:r>
            <a:r>
              <a:rPr lang="en-US" sz="1050" b="1" u="sng" dirty="0">
                <a:solidFill>
                  <a:schemeClr val="tx1"/>
                </a:solidFill>
                <a:latin typeface="Söhne"/>
              </a:rPr>
              <a:t>Python Functions</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 lambda function in Python is an anonymous, small, and inline function that can have any number of arguments but can only have one expression.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Lambda</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functions are often used for short and simple operations. They are created using the lambda keyword. Here's the basic syntax of a lambda function:</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Simple Lambda Function: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Sorting with Lambda Function:</a:t>
            </a:r>
          </a:p>
          <a:p>
            <a:pPr marL="0" indent="0">
              <a:buNone/>
            </a:pPr>
            <a:r>
              <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Lambda functions are often used with functions like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sorted()</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to specify custom sorting keys. For instance, you can sort a list of dictionaries by a specific key:</a:t>
            </a: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3A23D8F-BCE6-5AE7-016E-96DA712F354C}"/>
              </a:ext>
            </a:extLst>
          </p:cNvPr>
          <p:cNvPicPr>
            <a:picLocks noChangeAspect="1"/>
          </p:cNvPicPr>
          <p:nvPr/>
        </p:nvPicPr>
        <p:blipFill>
          <a:blip r:embed="rId2"/>
          <a:stretch>
            <a:fillRect/>
          </a:stretch>
        </p:blipFill>
        <p:spPr>
          <a:xfrm>
            <a:off x="1517900" y="1197405"/>
            <a:ext cx="2209992" cy="251482"/>
          </a:xfrm>
          <a:prstGeom prst="rect">
            <a:avLst/>
          </a:prstGeom>
        </p:spPr>
      </p:pic>
      <p:pic>
        <p:nvPicPr>
          <p:cNvPr id="8" name="Picture 7">
            <a:extLst>
              <a:ext uri="{FF2B5EF4-FFF2-40B4-BE49-F238E27FC236}">
                <a16:creationId xmlns:a16="http://schemas.microsoft.com/office/drawing/2014/main" id="{7084CB32-497D-72A2-65DC-8DE5AB653747}"/>
              </a:ext>
            </a:extLst>
          </p:cNvPr>
          <p:cNvPicPr>
            <a:picLocks noChangeAspect="1"/>
          </p:cNvPicPr>
          <p:nvPr/>
        </p:nvPicPr>
        <p:blipFill>
          <a:blip r:embed="rId3"/>
          <a:stretch>
            <a:fillRect/>
          </a:stretch>
        </p:blipFill>
        <p:spPr>
          <a:xfrm>
            <a:off x="1517900" y="1670592"/>
            <a:ext cx="2179509" cy="662997"/>
          </a:xfrm>
          <a:prstGeom prst="rect">
            <a:avLst/>
          </a:prstGeom>
        </p:spPr>
      </p:pic>
      <p:pic>
        <p:nvPicPr>
          <p:cNvPr id="10" name="Picture 9">
            <a:extLst>
              <a:ext uri="{FF2B5EF4-FFF2-40B4-BE49-F238E27FC236}">
                <a16:creationId xmlns:a16="http://schemas.microsoft.com/office/drawing/2014/main" id="{1062E698-9574-5AA5-5DC0-A6BEF97C9982}"/>
              </a:ext>
            </a:extLst>
          </p:cNvPr>
          <p:cNvPicPr>
            <a:picLocks noChangeAspect="1"/>
          </p:cNvPicPr>
          <p:nvPr/>
        </p:nvPicPr>
        <p:blipFill>
          <a:blip r:embed="rId4"/>
          <a:stretch>
            <a:fillRect/>
          </a:stretch>
        </p:blipFill>
        <p:spPr>
          <a:xfrm>
            <a:off x="1517900" y="2855418"/>
            <a:ext cx="5235394" cy="1729890"/>
          </a:xfrm>
          <a:prstGeom prst="rect">
            <a:avLst/>
          </a:prstGeom>
        </p:spPr>
      </p:pic>
    </p:spTree>
    <p:extLst>
      <p:ext uri="{BB962C8B-B14F-4D97-AF65-F5344CB8AC3E}">
        <p14:creationId xmlns:p14="http://schemas.microsoft.com/office/powerpoint/2010/main" val="4228146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Filtering with Lambda Function: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use lambda functions with functions like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filter()</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to filter elements based on a condition</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050"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This code uses a lambda function to filter out even numbers from the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numbers</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list.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2610D01-3FBB-EF02-D445-EB1659597415}"/>
              </a:ext>
            </a:extLst>
          </p:cNvPr>
          <p:cNvPicPr>
            <a:picLocks noChangeAspect="1"/>
          </p:cNvPicPr>
          <p:nvPr/>
        </p:nvPicPr>
        <p:blipFill>
          <a:blip r:embed="rId2"/>
          <a:stretch>
            <a:fillRect/>
          </a:stretch>
        </p:blipFill>
        <p:spPr>
          <a:xfrm>
            <a:off x="2281425" y="1044700"/>
            <a:ext cx="4458086" cy="952583"/>
          </a:xfrm>
          <a:prstGeom prst="rect">
            <a:avLst/>
          </a:prstGeom>
        </p:spPr>
      </p:pic>
    </p:spTree>
    <p:extLst>
      <p:ext uri="{BB962C8B-B14F-4D97-AF65-F5344CB8AC3E}">
        <p14:creationId xmlns:p14="http://schemas.microsoft.com/office/powerpoint/2010/main" val="130077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16</a:t>
            </a:r>
            <a:r>
              <a:rPr lang="en-US" sz="1050" b="1" dirty="0">
                <a:solidFill>
                  <a:schemeClr val="tx1"/>
                </a:solidFill>
                <a:effectLst/>
                <a:latin typeface="Söhne"/>
              </a:rPr>
              <a:t>) </a:t>
            </a:r>
            <a:r>
              <a:rPr lang="en-US" sz="1050" b="1" u="sng" dirty="0">
                <a:solidFill>
                  <a:schemeClr val="tx1"/>
                </a:solidFill>
                <a:latin typeface="Söhne"/>
              </a:rPr>
              <a:t>Python Array</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 Python, you can create arrays using various data structures. One of the most commonly used data structures for creating arrays is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list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Lists in Python are ordered collections of items that can be of different data types.</a:t>
            </a: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Creating an Array (List):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create an array (list) by enclosing elements in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square brackets []</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Elements can be of any data type, including numbers, strings, or even other lists.</a:t>
            </a: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Accessing Elements: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access elements in the array using their index, starting from 0 for the first element.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Modifying Elements: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modify elements in the array by assigning new values to specific indices.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Adding Elements: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add elements to the end of the array using the </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append</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method.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p:txBody>
      </p:sp>
      <p:pic>
        <p:nvPicPr>
          <p:cNvPr id="6" name="Picture 5">
            <a:extLst>
              <a:ext uri="{FF2B5EF4-FFF2-40B4-BE49-F238E27FC236}">
                <a16:creationId xmlns:a16="http://schemas.microsoft.com/office/drawing/2014/main" id="{29309FEF-5318-4B03-253C-19CE72AA2698}"/>
              </a:ext>
            </a:extLst>
          </p:cNvPr>
          <p:cNvPicPr>
            <a:picLocks noChangeAspect="1"/>
          </p:cNvPicPr>
          <p:nvPr/>
        </p:nvPicPr>
        <p:blipFill>
          <a:blip r:embed="rId2"/>
          <a:stretch>
            <a:fillRect/>
          </a:stretch>
        </p:blipFill>
        <p:spPr>
          <a:xfrm>
            <a:off x="1823310" y="1502815"/>
            <a:ext cx="2042337" cy="198137"/>
          </a:xfrm>
          <a:prstGeom prst="rect">
            <a:avLst/>
          </a:prstGeom>
        </p:spPr>
      </p:pic>
      <p:pic>
        <p:nvPicPr>
          <p:cNvPr id="8" name="Picture 7">
            <a:extLst>
              <a:ext uri="{FF2B5EF4-FFF2-40B4-BE49-F238E27FC236}">
                <a16:creationId xmlns:a16="http://schemas.microsoft.com/office/drawing/2014/main" id="{27834600-0BD5-0429-C928-F283ADDDB2C0}"/>
              </a:ext>
            </a:extLst>
          </p:cNvPr>
          <p:cNvPicPr>
            <a:picLocks noChangeAspect="1"/>
          </p:cNvPicPr>
          <p:nvPr/>
        </p:nvPicPr>
        <p:blipFill>
          <a:blip r:embed="rId3"/>
          <a:stretch>
            <a:fillRect/>
          </a:stretch>
        </p:blipFill>
        <p:spPr>
          <a:xfrm>
            <a:off x="1823310" y="2173095"/>
            <a:ext cx="4625741" cy="472481"/>
          </a:xfrm>
          <a:prstGeom prst="rect">
            <a:avLst/>
          </a:prstGeom>
        </p:spPr>
      </p:pic>
      <p:pic>
        <p:nvPicPr>
          <p:cNvPr id="10" name="Picture 9">
            <a:extLst>
              <a:ext uri="{FF2B5EF4-FFF2-40B4-BE49-F238E27FC236}">
                <a16:creationId xmlns:a16="http://schemas.microsoft.com/office/drawing/2014/main" id="{ABE61262-7155-B2C0-89AB-AE9DA0FF41A3}"/>
              </a:ext>
            </a:extLst>
          </p:cNvPr>
          <p:cNvPicPr>
            <a:picLocks noChangeAspect="1"/>
          </p:cNvPicPr>
          <p:nvPr/>
        </p:nvPicPr>
        <p:blipFill>
          <a:blip r:embed="rId4"/>
          <a:stretch>
            <a:fillRect/>
          </a:stretch>
        </p:blipFill>
        <p:spPr>
          <a:xfrm>
            <a:off x="1823310" y="3192496"/>
            <a:ext cx="3825572" cy="281964"/>
          </a:xfrm>
          <a:prstGeom prst="rect">
            <a:avLst/>
          </a:prstGeom>
        </p:spPr>
      </p:pic>
      <p:pic>
        <p:nvPicPr>
          <p:cNvPr id="12" name="Picture 11">
            <a:extLst>
              <a:ext uri="{FF2B5EF4-FFF2-40B4-BE49-F238E27FC236}">
                <a16:creationId xmlns:a16="http://schemas.microsoft.com/office/drawing/2014/main" id="{9EF6CC1A-D81C-FA54-95A0-D0DC5F14F742}"/>
              </a:ext>
            </a:extLst>
          </p:cNvPr>
          <p:cNvPicPr>
            <a:picLocks noChangeAspect="1"/>
          </p:cNvPicPr>
          <p:nvPr/>
        </p:nvPicPr>
        <p:blipFill>
          <a:blip r:embed="rId5"/>
          <a:stretch>
            <a:fillRect/>
          </a:stretch>
        </p:blipFill>
        <p:spPr>
          <a:xfrm>
            <a:off x="1823310" y="4047102"/>
            <a:ext cx="3939881" cy="213378"/>
          </a:xfrm>
          <a:prstGeom prst="rect">
            <a:avLst/>
          </a:prstGeom>
        </p:spPr>
      </p:pic>
    </p:spTree>
    <p:extLst>
      <p:ext uri="{BB962C8B-B14F-4D97-AF65-F5344CB8AC3E}">
        <p14:creationId xmlns:p14="http://schemas.microsoft.com/office/powerpoint/2010/main" val="2448856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Removing Elements: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remove elements from the array using the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remove</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method or the </a:t>
            </a:r>
            <a:r>
              <a:rPr lang="en-IN" sz="1050" b="1"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del</a:t>
            </a: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statement</a:t>
            </a: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Array Slicing:</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extract a portion of the array using slicing. This is done by specifying a start and end index (not inclusive).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r>
              <a:rPr lang="en-IN" sz="1050" b="1"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 Length:</a:t>
            </a:r>
            <a:endParaRPr lang="en-IN" sz="105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 can find the length of an array using the </a:t>
            </a:r>
            <a:r>
              <a:rPr lang="en-IN" sz="1050" kern="100" dirty="0" err="1">
                <a:solidFill>
                  <a:schemeClr val="tx1"/>
                </a:solidFill>
                <a:effectLst/>
                <a:latin typeface="Ubuntu Mono" panose="020B0509030602030204" pitchFamily="49" charset="0"/>
                <a:ea typeface="Calibri" panose="020F0502020204030204" pitchFamily="34" charset="0"/>
                <a:cs typeface="Courier New" panose="02070309020205020404" pitchFamily="49" charset="0"/>
              </a:rPr>
              <a:t>len</a:t>
            </a:r>
            <a:r>
              <a:rPr lang="en-IN" sz="1050" kern="100" dirty="0">
                <a:solidFill>
                  <a:schemeClr val="tx1"/>
                </a:solidFill>
                <a:effectLst/>
                <a:latin typeface="Ubuntu Mono" panose="020B0509030602030204" pitchFamily="49" charset="0"/>
                <a:ea typeface="Calibri" panose="020F0502020204030204" pitchFamily="34" charset="0"/>
                <a:cs typeface="Courier New" panose="02070309020205020404" pitchFamily="49" charset="0"/>
              </a:rPr>
              <a:t>()</a:t>
            </a:r>
            <a:r>
              <a:rPr lang="en-IN" sz="105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function.</a:t>
            </a:r>
          </a:p>
          <a:p>
            <a:pPr marL="0" indent="0">
              <a:buNone/>
            </a:pPr>
            <a:r>
              <a:rPr lang="en-US" sz="1050" b="1" u="sng" dirty="0">
                <a:solidFill>
                  <a:schemeClr val="tx1"/>
                </a:solidFill>
                <a:latin typeface="Söhne"/>
              </a:rPr>
              <a:t>     </a:t>
            </a:r>
          </a:p>
          <a:p>
            <a:pPr marL="0" indent="0">
              <a:buNone/>
            </a:pPr>
            <a:endParaRPr lang="en-US" sz="1050" b="1" u="sng" dirty="0">
              <a:solidFill>
                <a:schemeClr val="tx1"/>
              </a:solidFill>
              <a:latin typeface="Söhne"/>
            </a:endParaRPr>
          </a:p>
          <a:p>
            <a:pPr marL="0" indent="0">
              <a:buNone/>
            </a:pPr>
            <a:r>
              <a:rPr lang="en-IN" sz="1050" b="1"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Iterating Through an Array:</a:t>
            </a:r>
            <a:endParaRPr lang="en-IN" sz="105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You can use loops to iterate through the elements of an array.</a:t>
            </a:r>
            <a:endParaRPr lang="en-IN" sz="105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050" b="1" u="sng" dirty="0">
                <a:solidFill>
                  <a:schemeClr val="tx1"/>
                </a:solidFill>
                <a:latin typeface="Söhne"/>
              </a:rPr>
              <a:t>        </a:t>
            </a: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p:txBody>
      </p:sp>
      <p:pic>
        <p:nvPicPr>
          <p:cNvPr id="5" name="Picture 4">
            <a:extLst>
              <a:ext uri="{FF2B5EF4-FFF2-40B4-BE49-F238E27FC236}">
                <a16:creationId xmlns:a16="http://schemas.microsoft.com/office/drawing/2014/main" id="{05EAB334-D39A-5C5B-0852-9561454C43A2}"/>
              </a:ext>
            </a:extLst>
          </p:cNvPr>
          <p:cNvPicPr>
            <a:picLocks noChangeAspect="1"/>
          </p:cNvPicPr>
          <p:nvPr/>
        </p:nvPicPr>
        <p:blipFill>
          <a:blip r:embed="rId2"/>
          <a:stretch>
            <a:fillRect/>
          </a:stretch>
        </p:blipFill>
        <p:spPr>
          <a:xfrm>
            <a:off x="1670605" y="1044700"/>
            <a:ext cx="4549534" cy="464860"/>
          </a:xfrm>
          <a:prstGeom prst="rect">
            <a:avLst/>
          </a:prstGeom>
        </p:spPr>
      </p:pic>
      <p:pic>
        <p:nvPicPr>
          <p:cNvPr id="9" name="Picture 8">
            <a:extLst>
              <a:ext uri="{FF2B5EF4-FFF2-40B4-BE49-F238E27FC236}">
                <a16:creationId xmlns:a16="http://schemas.microsoft.com/office/drawing/2014/main" id="{E0B7C858-0803-7C77-7449-7C6A3AAF160D}"/>
              </a:ext>
            </a:extLst>
          </p:cNvPr>
          <p:cNvPicPr>
            <a:picLocks noChangeAspect="1"/>
          </p:cNvPicPr>
          <p:nvPr/>
        </p:nvPicPr>
        <p:blipFill>
          <a:blip r:embed="rId3"/>
          <a:stretch>
            <a:fillRect/>
          </a:stretch>
        </p:blipFill>
        <p:spPr>
          <a:xfrm>
            <a:off x="1670605" y="2113635"/>
            <a:ext cx="5357324" cy="274344"/>
          </a:xfrm>
          <a:prstGeom prst="rect">
            <a:avLst/>
          </a:prstGeom>
        </p:spPr>
      </p:pic>
      <p:pic>
        <p:nvPicPr>
          <p:cNvPr id="13" name="Picture 12">
            <a:extLst>
              <a:ext uri="{FF2B5EF4-FFF2-40B4-BE49-F238E27FC236}">
                <a16:creationId xmlns:a16="http://schemas.microsoft.com/office/drawing/2014/main" id="{D6C35DD7-6091-1B85-6243-E005ED4F3794}"/>
              </a:ext>
            </a:extLst>
          </p:cNvPr>
          <p:cNvPicPr>
            <a:picLocks noChangeAspect="1"/>
          </p:cNvPicPr>
          <p:nvPr/>
        </p:nvPicPr>
        <p:blipFill>
          <a:blip r:embed="rId4"/>
          <a:stretch>
            <a:fillRect/>
          </a:stretch>
        </p:blipFill>
        <p:spPr>
          <a:xfrm>
            <a:off x="1670605" y="2992054"/>
            <a:ext cx="4320914" cy="281964"/>
          </a:xfrm>
          <a:prstGeom prst="rect">
            <a:avLst/>
          </a:prstGeom>
        </p:spPr>
      </p:pic>
      <p:pic>
        <p:nvPicPr>
          <p:cNvPr id="15" name="Picture 14">
            <a:extLst>
              <a:ext uri="{FF2B5EF4-FFF2-40B4-BE49-F238E27FC236}">
                <a16:creationId xmlns:a16="http://schemas.microsoft.com/office/drawing/2014/main" id="{30C23721-801C-45FE-2C56-915E565ADB8C}"/>
              </a:ext>
            </a:extLst>
          </p:cNvPr>
          <p:cNvPicPr>
            <a:picLocks noChangeAspect="1"/>
          </p:cNvPicPr>
          <p:nvPr/>
        </p:nvPicPr>
        <p:blipFill>
          <a:blip r:embed="rId5"/>
          <a:stretch>
            <a:fillRect/>
          </a:stretch>
        </p:blipFill>
        <p:spPr>
          <a:xfrm>
            <a:off x="1670605" y="3688131"/>
            <a:ext cx="1950889" cy="510584"/>
          </a:xfrm>
          <a:prstGeom prst="rect">
            <a:avLst/>
          </a:prstGeom>
        </p:spPr>
      </p:pic>
    </p:spTree>
    <p:extLst>
      <p:ext uri="{BB962C8B-B14F-4D97-AF65-F5344CB8AC3E}">
        <p14:creationId xmlns:p14="http://schemas.microsoft.com/office/powerpoint/2010/main" val="182467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86585"/>
            <a:ext cx="8229600" cy="4027117"/>
          </a:xfrm>
        </p:spPr>
        <p:txBody>
          <a:bodyPr>
            <a:normAutofit/>
          </a:bodyPr>
          <a:lstStyle/>
          <a:p>
            <a:pPr marL="0" indent="0">
              <a:buNone/>
            </a:pPr>
            <a:r>
              <a:rPr lang="en-US" sz="1200" b="1" dirty="0">
                <a:solidFill>
                  <a:schemeClr val="tx1"/>
                </a:solidFill>
                <a:latin typeface="Söhne"/>
              </a:rPr>
              <a:t>3</a:t>
            </a:r>
            <a:r>
              <a:rPr lang="en-US" sz="1200" b="1" dirty="0">
                <a:solidFill>
                  <a:schemeClr val="tx1"/>
                </a:solidFill>
                <a:effectLst/>
                <a:latin typeface="Söhne"/>
              </a:rPr>
              <a:t>) </a:t>
            </a:r>
            <a:r>
              <a:rPr lang="en-US" sz="1050" b="1" u="sng" dirty="0">
                <a:solidFill>
                  <a:schemeClr val="tx1"/>
                </a:solidFill>
                <a:latin typeface="Söhne"/>
              </a:rPr>
              <a:t>Data Types</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Python has several built-in data types to store and manipulate different kinds of data. Here's a brief overview of the most common data types in Python:</a:t>
            </a: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Integer (int):</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Used to represent whole numbers (positive or negative).</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x = 5      </a:t>
            </a: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Floating-Point Number (float):</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Used to represent numbers with decimal points.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y = 3.14</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String (str):</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Used to represent text or sequences of characters.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name = "Alice“</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Boolean (bool):</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Represents either True or False.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is valid = True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b="1" u="sng" dirty="0"/>
          </a:p>
        </p:txBody>
      </p:sp>
      <p:pic>
        <p:nvPicPr>
          <p:cNvPr id="17" name="Picture 16">
            <a:extLst>
              <a:ext uri="{FF2B5EF4-FFF2-40B4-BE49-F238E27FC236}">
                <a16:creationId xmlns:a16="http://schemas.microsoft.com/office/drawing/2014/main" id="{F4B8D49B-1AA4-6918-E5F7-05720DD40022}"/>
              </a:ext>
            </a:extLst>
          </p:cNvPr>
          <p:cNvPicPr>
            <a:picLocks noChangeAspect="1"/>
          </p:cNvPicPr>
          <p:nvPr/>
        </p:nvPicPr>
        <p:blipFill>
          <a:blip r:embed="rId2"/>
          <a:stretch>
            <a:fillRect/>
          </a:stretch>
        </p:blipFill>
        <p:spPr>
          <a:xfrm>
            <a:off x="4183346" y="1350110"/>
            <a:ext cx="777307" cy="388654"/>
          </a:xfrm>
          <a:prstGeom prst="rect">
            <a:avLst/>
          </a:prstGeom>
        </p:spPr>
      </p:pic>
      <p:pic>
        <p:nvPicPr>
          <p:cNvPr id="19" name="Picture 18">
            <a:extLst>
              <a:ext uri="{FF2B5EF4-FFF2-40B4-BE49-F238E27FC236}">
                <a16:creationId xmlns:a16="http://schemas.microsoft.com/office/drawing/2014/main" id="{6056E141-4241-B7DC-BA83-CCA45C364CDB}"/>
              </a:ext>
            </a:extLst>
          </p:cNvPr>
          <p:cNvPicPr>
            <a:picLocks noChangeAspect="1"/>
          </p:cNvPicPr>
          <p:nvPr/>
        </p:nvPicPr>
        <p:blipFill>
          <a:blip r:embed="rId3"/>
          <a:stretch>
            <a:fillRect/>
          </a:stretch>
        </p:blipFill>
        <p:spPr>
          <a:xfrm>
            <a:off x="4183346" y="1960930"/>
            <a:ext cx="1379340" cy="441998"/>
          </a:xfrm>
          <a:prstGeom prst="rect">
            <a:avLst/>
          </a:prstGeom>
        </p:spPr>
      </p:pic>
      <p:pic>
        <p:nvPicPr>
          <p:cNvPr id="21" name="Picture 20">
            <a:extLst>
              <a:ext uri="{FF2B5EF4-FFF2-40B4-BE49-F238E27FC236}">
                <a16:creationId xmlns:a16="http://schemas.microsoft.com/office/drawing/2014/main" id="{84E49252-F073-44C7-11AD-3D258977A4A9}"/>
              </a:ext>
            </a:extLst>
          </p:cNvPr>
          <p:cNvPicPr>
            <a:picLocks noChangeAspect="1"/>
          </p:cNvPicPr>
          <p:nvPr/>
        </p:nvPicPr>
        <p:blipFill>
          <a:blip r:embed="rId4"/>
          <a:stretch>
            <a:fillRect/>
          </a:stretch>
        </p:blipFill>
        <p:spPr>
          <a:xfrm>
            <a:off x="4183346" y="2868179"/>
            <a:ext cx="1836579" cy="426757"/>
          </a:xfrm>
          <a:prstGeom prst="rect">
            <a:avLst/>
          </a:prstGeom>
        </p:spPr>
      </p:pic>
      <p:pic>
        <p:nvPicPr>
          <p:cNvPr id="23" name="Picture 22">
            <a:extLst>
              <a:ext uri="{FF2B5EF4-FFF2-40B4-BE49-F238E27FC236}">
                <a16:creationId xmlns:a16="http://schemas.microsoft.com/office/drawing/2014/main" id="{FC841E7A-0B8D-3105-4455-558F765DA6C5}"/>
              </a:ext>
            </a:extLst>
          </p:cNvPr>
          <p:cNvPicPr>
            <a:picLocks noChangeAspect="1"/>
          </p:cNvPicPr>
          <p:nvPr/>
        </p:nvPicPr>
        <p:blipFill>
          <a:blip r:embed="rId5"/>
          <a:stretch>
            <a:fillRect/>
          </a:stretch>
        </p:blipFill>
        <p:spPr>
          <a:xfrm>
            <a:off x="4183346" y="3616531"/>
            <a:ext cx="1386960" cy="434378"/>
          </a:xfrm>
          <a:prstGeom prst="rect">
            <a:avLst/>
          </a:prstGeom>
        </p:spPr>
      </p:pic>
    </p:spTree>
    <p:extLst>
      <p:ext uri="{BB962C8B-B14F-4D97-AF65-F5344CB8AC3E}">
        <p14:creationId xmlns:p14="http://schemas.microsoft.com/office/powerpoint/2010/main" val="3396938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16</a:t>
            </a:r>
            <a:r>
              <a:rPr lang="en-US" sz="1050" b="1" dirty="0">
                <a:solidFill>
                  <a:schemeClr val="tx1"/>
                </a:solidFill>
                <a:effectLst/>
                <a:latin typeface="Söhne"/>
              </a:rPr>
              <a:t>) </a:t>
            </a:r>
            <a:r>
              <a:rPr lang="en-US" sz="1050" b="1" u="sng" dirty="0">
                <a:solidFill>
                  <a:schemeClr val="tx1"/>
                </a:solidFill>
                <a:latin typeface="Söhne"/>
              </a:rPr>
              <a:t>Python Dates</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Working with dates in Python is a common task, and the datetime module is the standard library module used for this purpose.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b="1" u="sng" dirty="0">
              <a:solidFill>
                <a:schemeClr val="tx1"/>
              </a:solidFill>
              <a:latin typeface="Söhne"/>
            </a:endParaRPr>
          </a:p>
          <a:p>
            <a:pPr marL="0" indent="0">
              <a:buNone/>
            </a:pPr>
            <a:r>
              <a:rPr lang="en-IN" sz="105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US" sz="1050" b="1" u="sng" dirty="0">
                <a:solidFill>
                  <a:schemeClr val="tx1"/>
                </a:solidFill>
                <a:latin typeface="Söhne"/>
              </a:rPr>
              <a:t>        </a:t>
            </a:r>
          </a:p>
          <a:p>
            <a:pPr marL="0" indent="0">
              <a:buNone/>
            </a:pPr>
            <a:r>
              <a:rPr lang="en-US" sz="800" b="0" i="0" dirty="0">
                <a:solidFill>
                  <a:schemeClr val="tx1"/>
                </a:solidFill>
                <a:effectLst/>
                <a:latin typeface="Söhne Mono"/>
              </a:rPr>
              <a:t># Getting the current date and time</a:t>
            </a: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endParaRPr lang="en-US" sz="1050" b="1" u="sng" dirty="0">
              <a:solidFill>
                <a:schemeClr val="tx1"/>
              </a:solidFill>
              <a:latin typeface="Söhne"/>
            </a:endParaRPr>
          </a:p>
          <a:p>
            <a:pPr marL="0" indent="0">
              <a:buNone/>
            </a:pPr>
            <a:endParaRPr lang="en-US" sz="800" dirty="0">
              <a:solidFill>
                <a:schemeClr val="tx1"/>
              </a:solidFill>
              <a:latin typeface="Söhne Mono"/>
            </a:endParaRPr>
          </a:p>
          <a:p>
            <a:pPr marL="0" indent="0">
              <a:buNone/>
            </a:pPr>
            <a:r>
              <a:rPr lang="en-IN" sz="800" dirty="0">
                <a:solidFill>
                  <a:schemeClr val="tx1"/>
                </a:solidFill>
                <a:latin typeface="Söhne Mono"/>
              </a:rPr>
              <a:t># Creating a specific date  </a:t>
            </a:r>
          </a:p>
          <a:p>
            <a:pPr marL="0" indent="0">
              <a:buNone/>
            </a:pPr>
            <a:endParaRPr lang="en-IN" sz="800" dirty="0">
              <a:solidFill>
                <a:schemeClr val="tx1"/>
              </a:solidFill>
              <a:latin typeface="Söhne Mono"/>
            </a:endParaRPr>
          </a:p>
          <a:p>
            <a:pPr marL="0" indent="0">
              <a:buNone/>
            </a:pPr>
            <a:endParaRPr lang="en-IN" sz="800" dirty="0">
              <a:solidFill>
                <a:schemeClr val="tx1"/>
              </a:solidFill>
              <a:latin typeface="Söhne Mono"/>
            </a:endParaRPr>
          </a:p>
          <a:p>
            <a:pPr marL="0" indent="0">
              <a:buNone/>
            </a:pPr>
            <a:endParaRPr lang="en-IN" sz="800" dirty="0">
              <a:solidFill>
                <a:schemeClr val="tx1"/>
              </a:solidFill>
              <a:latin typeface="Söhne Mono"/>
            </a:endParaRPr>
          </a:p>
          <a:p>
            <a:pPr marL="0" indent="0">
              <a:buNone/>
            </a:pPr>
            <a:endParaRPr lang="en-IN" sz="800" dirty="0">
              <a:solidFill>
                <a:schemeClr val="tx1"/>
              </a:solidFill>
              <a:latin typeface="Söhne Mono"/>
            </a:endParaRPr>
          </a:p>
          <a:p>
            <a:pPr marL="0" indent="0">
              <a:buNone/>
            </a:pPr>
            <a:r>
              <a:rPr lang="en-IN" sz="800" b="0" i="0" dirty="0">
                <a:solidFill>
                  <a:schemeClr val="tx1"/>
                </a:solidFill>
                <a:effectLst/>
                <a:latin typeface="Söhne Mono"/>
              </a:rPr>
              <a:t># Comparing dates</a:t>
            </a:r>
            <a:r>
              <a:rPr lang="en-IN" sz="800" dirty="0">
                <a:solidFill>
                  <a:schemeClr val="tx1"/>
                </a:solidFill>
                <a:latin typeface="Söhne Mono"/>
              </a:rPr>
              <a:t>         </a:t>
            </a:r>
          </a:p>
          <a:p>
            <a:pPr marL="0" indent="0">
              <a:buNone/>
            </a:pPr>
            <a:r>
              <a:rPr lang="en-IN" sz="800" dirty="0">
                <a:solidFill>
                  <a:schemeClr val="tx1"/>
                </a:solidFill>
                <a:latin typeface="Söhne Mono"/>
              </a:rPr>
              <a:t>  </a:t>
            </a:r>
            <a:endParaRPr lang="en-US" sz="800" dirty="0">
              <a:solidFill>
                <a:schemeClr val="tx1"/>
              </a:solidFill>
              <a:latin typeface="Söhne Mono"/>
            </a:endParaRPr>
          </a:p>
        </p:txBody>
      </p:sp>
      <p:pic>
        <p:nvPicPr>
          <p:cNvPr id="6" name="Picture 5">
            <a:extLst>
              <a:ext uri="{FF2B5EF4-FFF2-40B4-BE49-F238E27FC236}">
                <a16:creationId xmlns:a16="http://schemas.microsoft.com/office/drawing/2014/main" id="{E2357B4F-4344-1C79-FA66-032E1839619F}"/>
              </a:ext>
            </a:extLst>
          </p:cNvPr>
          <p:cNvPicPr>
            <a:picLocks noChangeAspect="1"/>
          </p:cNvPicPr>
          <p:nvPr/>
        </p:nvPicPr>
        <p:blipFill>
          <a:blip r:embed="rId2"/>
          <a:stretch>
            <a:fillRect/>
          </a:stretch>
        </p:blipFill>
        <p:spPr>
          <a:xfrm>
            <a:off x="2434130" y="1044700"/>
            <a:ext cx="1234547" cy="213378"/>
          </a:xfrm>
          <a:prstGeom prst="rect">
            <a:avLst/>
          </a:prstGeom>
        </p:spPr>
      </p:pic>
      <p:pic>
        <p:nvPicPr>
          <p:cNvPr id="8" name="Picture 7">
            <a:extLst>
              <a:ext uri="{FF2B5EF4-FFF2-40B4-BE49-F238E27FC236}">
                <a16:creationId xmlns:a16="http://schemas.microsoft.com/office/drawing/2014/main" id="{4647A08A-E276-9962-3915-4C83A31D8D3A}"/>
              </a:ext>
            </a:extLst>
          </p:cNvPr>
          <p:cNvPicPr>
            <a:picLocks noChangeAspect="1"/>
          </p:cNvPicPr>
          <p:nvPr/>
        </p:nvPicPr>
        <p:blipFill>
          <a:blip r:embed="rId3"/>
          <a:stretch>
            <a:fillRect/>
          </a:stretch>
        </p:blipFill>
        <p:spPr>
          <a:xfrm>
            <a:off x="837876" y="1515967"/>
            <a:ext cx="3734124" cy="457240"/>
          </a:xfrm>
          <a:prstGeom prst="rect">
            <a:avLst/>
          </a:prstGeom>
        </p:spPr>
      </p:pic>
      <p:pic>
        <p:nvPicPr>
          <p:cNvPr id="11" name="Picture 10">
            <a:extLst>
              <a:ext uri="{FF2B5EF4-FFF2-40B4-BE49-F238E27FC236}">
                <a16:creationId xmlns:a16="http://schemas.microsoft.com/office/drawing/2014/main" id="{469BE2BB-A07E-7BC1-B44E-7AAEA289D894}"/>
              </a:ext>
            </a:extLst>
          </p:cNvPr>
          <p:cNvPicPr>
            <a:picLocks noChangeAspect="1"/>
          </p:cNvPicPr>
          <p:nvPr/>
        </p:nvPicPr>
        <p:blipFill>
          <a:blip r:embed="rId4"/>
          <a:stretch>
            <a:fillRect/>
          </a:stretch>
        </p:blipFill>
        <p:spPr>
          <a:xfrm>
            <a:off x="837876" y="2266340"/>
            <a:ext cx="3177815" cy="396274"/>
          </a:xfrm>
          <a:prstGeom prst="rect">
            <a:avLst/>
          </a:prstGeom>
        </p:spPr>
      </p:pic>
      <p:pic>
        <p:nvPicPr>
          <p:cNvPr id="14" name="Picture 13">
            <a:extLst>
              <a:ext uri="{FF2B5EF4-FFF2-40B4-BE49-F238E27FC236}">
                <a16:creationId xmlns:a16="http://schemas.microsoft.com/office/drawing/2014/main" id="{65C1AE8E-2387-AA2B-6D92-53BAD8EA166D}"/>
              </a:ext>
            </a:extLst>
          </p:cNvPr>
          <p:cNvPicPr>
            <a:picLocks noChangeAspect="1"/>
          </p:cNvPicPr>
          <p:nvPr/>
        </p:nvPicPr>
        <p:blipFill>
          <a:blip r:embed="rId5"/>
          <a:stretch>
            <a:fillRect/>
          </a:stretch>
        </p:blipFill>
        <p:spPr>
          <a:xfrm>
            <a:off x="837876" y="2929556"/>
            <a:ext cx="3177815" cy="1627359"/>
          </a:xfrm>
          <a:prstGeom prst="rect">
            <a:avLst/>
          </a:prstGeom>
        </p:spPr>
      </p:pic>
    </p:spTree>
    <p:extLst>
      <p:ext uri="{BB962C8B-B14F-4D97-AF65-F5344CB8AC3E}">
        <p14:creationId xmlns:p14="http://schemas.microsoft.com/office/powerpoint/2010/main" val="2870655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US" sz="1050" b="1" i="1" kern="100" dirty="0">
                <a:solidFill>
                  <a:schemeClr val="tx1"/>
                </a:solidFill>
                <a:latin typeface="Söhne"/>
                <a:ea typeface="Calibri" panose="020F0502020204030204" pitchFamily="34" charset="0"/>
                <a:cs typeface="Times New Roman" panose="02020603050405020304" pitchFamily="18" charset="0"/>
              </a:rPr>
              <a:t>17</a:t>
            </a:r>
            <a:r>
              <a:rPr lang="en-US" sz="1050" b="1" dirty="0">
                <a:solidFill>
                  <a:schemeClr val="tx1"/>
                </a:solidFill>
                <a:effectLst/>
                <a:latin typeface="Söhne"/>
              </a:rPr>
              <a:t>) </a:t>
            </a:r>
            <a:r>
              <a:rPr lang="en-US" sz="1050" b="1" u="sng" dirty="0">
                <a:solidFill>
                  <a:schemeClr val="tx1"/>
                </a:solidFill>
                <a:latin typeface="Söhne"/>
              </a:rPr>
              <a:t>Python </a:t>
            </a:r>
            <a:r>
              <a:rPr lang="en-US" sz="1050" b="1" u="sng" dirty="0" err="1">
                <a:solidFill>
                  <a:schemeClr val="tx1"/>
                </a:solidFill>
                <a:latin typeface="Söhne"/>
              </a:rPr>
              <a:t>Maths</a:t>
            </a:r>
            <a:endParaRPr lang="en-US" sz="1050" b="1" u="sng" dirty="0">
              <a:solidFill>
                <a:schemeClr val="tx1"/>
              </a:solidFill>
              <a:latin typeface="Söhne"/>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Python is a versatile programming language that includes a wide range of mathematical operations and functions.</a:t>
            </a: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Basic Arithmetic Operations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perform basic arithmetic operations in Python, such as addition, subtraction, multiplication, and division.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7FFAFC0-EFC9-19FD-DC34-86F9DD252C52}"/>
              </a:ext>
            </a:extLst>
          </p:cNvPr>
          <p:cNvPicPr>
            <a:picLocks noChangeAspect="1"/>
          </p:cNvPicPr>
          <p:nvPr/>
        </p:nvPicPr>
        <p:blipFill>
          <a:blip r:embed="rId2"/>
          <a:stretch>
            <a:fillRect/>
          </a:stretch>
        </p:blipFill>
        <p:spPr>
          <a:xfrm>
            <a:off x="1823310" y="1197405"/>
            <a:ext cx="4732430" cy="3147333"/>
          </a:xfrm>
          <a:prstGeom prst="rect">
            <a:avLst/>
          </a:prstGeom>
        </p:spPr>
      </p:pic>
    </p:spTree>
    <p:extLst>
      <p:ext uri="{BB962C8B-B14F-4D97-AF65-F5344CB8AC3E}">
        <p14:creationId xmlns:p14="http://schemas.microsoft.com/office/powerpoint/2010/main" val="1121530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Exponents and Powers: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Square Root:</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Trigonometric Functions: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Absolute Value: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3BD5A56-E3C3-5F50-4C4E-5F945ADF6011}"/>
              </a:ext>
            </a:extLst>
          </p:cNvPr>
          <p:cNvPicPr>
            <a:picLocks noChangeAspect="1"/>
          </p:cNvPicPr>
          <p:nvPr/>
        </p:nvPicPr>
        <p:blipFill>
          <a:blip r:embed="rId2"/>
          <a:stretch>
            <a:fillRect/>
          </a:stretch>
        </p:blipFill>
        <p:spPr>
          <a:xfrm>
            <a:off x="1976015" y="558191"/>
            <a:ext cx="3093988" cy="419136"/>
          </a:xfrm>
          <a:prstGeom prst="rect">
            <a:avLst/>
          </a:prstGeom>
        </p:spPr>
      </p:pic>
      <p:pic>
        <p:nvPicPr>
          <p:cNvPr id="8" name="Picture 7">
            <a:extLst>
              <a:ext uri="{FF2B5EF4-FFF2-40B4-BE49-F238E27FC236}">
                <a16:creationId xmlns:a16="http://schemas.microsoft.com/office/drawing/2014/main" id="{3210D29C-0F1C-15D0-D557-2943E453F83C}"/>
              </a:ext>
            </a:extLst>
          </p:cNvPr>
          <p:cNvPicPr>
            <a:picLocks noChangeAspect="1"/>
          </p:cNvPicPr>
          <p:nvPr/>
        </p:nvPicPr>
        <p:blipFill>
          <a:blip r:embed="rId3"/>
          <a:stretch>
            <a:fillRect/>
          </a:stretch>
        </p:blipFill>
        <p:spPr>
          <a:xfrm>
            <a:off x="1365195" y="1197405"/>
            <a:ext cx="2530059" cy="876376"/>
          </a:xfrm>
          <a:prstGeom prst="rect">
            <a:avLst/>
          </a:prstGeom>
        </p:spPr>
      </p:pic>
      <p:pic>
        <p:nvPicPr>
          <p:cNvPr id="10" name="Picture 9">
            <a:extLst>
              <a:ext uri="{FF2B5EF4-FFF2-40B4-BE49-F238E27FC236}">
                <a16:creationId xmlns:a16="http://schemas.microsoft.com/office/drawing/2014/main" id="{928323AF-660F-AD70-ABDD-F7CAB1C33E3B}"/>
              </a:ext>
            </a:extLst>
          </p:cNvPr>
          <p:cNvPicPr>
            <a:picLocks noChangeAspect="1"/>
          </p:cNvPicPr>
          <p:nvPr/>
        </p:nvPicPr>
        <p:blipFill>
          <a:blip r:embed="rId4"/>
          <a:stretch>
            <a:fillRect/>
          </a:stretch>
        </p:blipFill>
        <p:spPr>
          <a:xfrm>
            <a:off x="1990149" y="2195791"/>
            <a:ext cx="5014395" cy="1691787"/>
          </a:xfrm>
          <a:prstGeom prst="rect">
            <a:avLst/>
          </a:prstGeom>
        </p:spPr>
      </p:pic>
      <p:pic>
        <p:nvPicPr>
          <p:cNvPr id="14" name="Picture 13">
            <a:extLst>
              <a:ext uri="{FF2B5EF4-FFF2-40B4-BE49-F238E27FC236}">
                <a16:creationId xmlns:a16="http://schemas.microsoft.com/office/drawing/2014/main" id="{7D9E9C27-C1D1-DF20-1CAF-3A90F3B0CC15}"/>
              </a:ext>
            </a:extLst>
          </p:cNvPr>
          <p:cNvPicPr>
            <a:picLocks noChangeAspect="1"/>
          </p:cNvPicPr>
          <p:nvPr/>
        </p:nvPicPr>
        <p:blipFill>
          <a:blip r:embed="rId5"/>
          <a:stretch>
            <a:fillRect/>
          </a:stretch>
        </p:blipFill>
        <p:spPr>
          <a:xfrm>
            <a:off x="1517900" y="3971983"/>
            <a:ext cx="2454378" cy="583441"/>
          </a:xfrm>
          <a:prstGeom prst="rect">
            <a:avLst/>
          </a:prstGeom>
        </p:spPr>
      </p:pic>
    </p:spTree>
    <p:extLst>
      <p:ext uri="{BB962C8B-B14F-4D97-AF65-F5344CB8AC3E}">
        <p14:creationId xmlns:p14="http://schemas.microsoft.com/office/powerpoint/2010/main" val="1990516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Random Numbers:</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Mathematical Constants</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Python's math module also provides access to mathematical constants like pi.</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D0AE5D5-06FD-62E9-2813-EEF0E9A6BEB6}"/>
              </a:ext>
            </a:extLst>
          </p:cNvPr>
          <p:cNvPicPr>
            <a:picLocks noChangeAspect="1"/>
          </p:cNvPicPr>
          <p:nvPr/>
        </p:nvPicPr>
        <p:blipFill>
          <a:blip r:embed="rId2"/>
          <a:stretch>
            <a:fillRect/>
          </a:stretch>
        </p:blipFill>
        <p:spPr>
          <a:xfrm>
            <a:off x="1670605" y="583168"/>
            <a:ext cx="5540220" cy="914479"/>
          </a:xfrm>
          <a:prstGeom prst="rect">
            <a:avLst/>
          </a:prstGeom>
        </p:spPr>
      </p:pic>
      <p:pic>
        <p:nvPicPr>
          <p:cNvPr id="9" name="Picture 8">
            <a:extLst>
              <a:ext uri="{FF2B5EF4-FFF2-40B4-BE49-F238E27FC236}">
                <a16:creationId xmlns:a16="http://schemas.microsoft.com/office/drawing/2014/main" id="{16EFF125-C8DB-18CE-3A30-FE5C9E99AD10}"/>
              </a:ext>
            </a:extLst>
          </p:cNvPr>
          <p:cNvPicPr>
            <a:picLocks noChangeAspect="1"/>
          </p:cNvPicPr>
          <p:nvPr/>
        </p:nvPicPr>
        <p:blipFill>
          <a:blip r:embed="rId3"/>
          <a:stretch>
            <a:fillRect/>
          </a:stretch>
        </p:blipFill>
        <p:spPr>
          <a:xfrm>
            <a:off x="1670605" y="1808225"/>
            <a:ext cx="1684166" cy="876376"/>
          </a:xfrm>
          <a:prstGeom prst="rect">
            <a:avLst/>
          </a:prstGeom>
        </p:spPr>
      </p:pic>
    </p:spTree>
    <p:extLst>
      <p:ext uri="{BB962C8B-B14F-4D97-AF65-F5344CB8AC3E}">
        <p14:creationId xmlns:p14="http://schemas.microsoft.com/office/powerpoint/2010/main" val="399920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86585"/>
            <a:ext cx="8229600" cy="4027117"/>
          </a:xfrm>
        </p:spPr>
        <p:txBody>
          <a:bodyPr>
            <a:normAutofit fontScale="92500" lnSpcReduction="10000"/>
          </a:bodyPr>
          <a:lstStyle/>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List:</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Ordered collection of items that can be of different data types.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fruits = ["apple", "banana", "cherry"]</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Tuple:</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Similar to lists but immutable (cannot be changed once created).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coordinates = (3, 4)</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Dictionary (</a:t>
            </a:r>
            <a:r>
              <a:rPr lang="en-IN" sz="105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dict</a:t>
            </a: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05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Stores data as key-value pairs.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person = {"name": "Bob", "age": 30}</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Set:</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 unordered collection of unique elements.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unique numbers = {1, 2, 3, 4, 5}</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None Type (None):</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Represents the absence of a value or a null value.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result = None</a:t>
            </a: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Complex Number (complex):</a:t>
            </a:r>
            <a:endParaRPr lang="en-IN" sz="105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Used to represent numbers with real and imaginary parts.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Example: z = 3 + 4j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pic>
        <p:nvPicPr>
          <p:cNvPr id="5" name="Picture 4">
            <a:extLst>
              <a:ext uri="{FF2B5EF4-FFF2-40B4-BE49-F238E27FC236}">
                <a16:creationId xmlns:a16="http://schemas.microsoft.com/office/drawing/2014/main" id="{DFC2A2D4-7EB2-2EE0-6C63-F8324902BC26}"/>
              </a:ext>
            </a:extLst>
          </p:cNvPr>
          <p:cNvPicPr>
            <a:picLocks noChangeAspect="1"/>
          </p:cNvPicPr>
          <p:nvPr/>
        </p:nvPicPr>
        <p:blipFill>
          <a:blip r:embed="rId2"/>
          <a:stretch>
            <a:fillRect/>
          </a:stretch>
        </p:blipFill>
        <p:spPr>
          <a:xfrm>
            <a:off x="4572000" y="739290"/>
            <a:ext cx="2667231" cy="457240"/>
          </a:xfrm>
          <a:prstGeom prst="rect">
            <a:avLst/>
          </a:prstGeom>
        </p:spPr>
      </p:pic>
      <p:pic>
        <p:nvPicPr>
          <p:cNvPr id="7" name="Picture 6">
            <a:extLst>
              <a:ext uri="{FF2B5EF4-FFF2-40B4-BE49-F238E27FC236}">
                <a16:creationId xmlns:a16="http://schemas.microsoft.com/office/drawing/2014/main" id="{44F5BEEC-E5EE-A6C1-4076-6503A1F90D48}"/>
              </a:ext>
            </a:extLst>
          </p:cNvPr>
          <p:cNvPicPr>
            <a:picLocks noChangeAspect="1"/>
          </p:cNvPicPr>
          <p:nvPr/>
        </p:nvPicPr>
        <p:blipFill>
          <a:blip r:embed="rId3"/>
          <a:stretch>
            <a:fillRect/>
          </a:stretch>
        </p:blipFill>
        <p:spPr>
          <a:xfrm>
            <a:off x="4572000" y="1349235"/>
            <a:ext cx="2042337" cy="426757"/>
          </a:xfrm>
          <a:prstGeom prst="rect">
            <a:avLst/>
          </a:prstGeom>
        </p:spPr>
      </p:pic>
      <p:pic>
        <p:nvPicPr>
          <p:cNvPr id="9" name="Picture 8">
            <a:extLst>
              <a:ext uri="{FF2B5EF4-FFF2-40B4-BE49-F238E27FC236}">
                <a16:creationId xmlns:a16="http://schemas.microsoft.com/office/drawing/2014/main" id="{FFF61849-6A89-013F-0227-12E806D8D0BD}"/>
              </a:ext>
            </a:extLst>
          </p:cNvPr>
          <p:cNvPicPr>
            <a:picLocks noChangeAspect="1"/>
          </p:cNvPicPr>
          <p:nvPr/>
        </p:nvPicPr>
        <p:blipFill>
          <a:blip r:embed="rId4"/>
          <a:stretch>
            <a:fillRect/>
          </a:stretch>
        </p:blipFill>
        <p:spPr>
          <a:xfrm>
            <a:off x="4572000" y="2032404"/>
            <a:ext cx="3475021" cy="388654"/>
          </a:xfrm>
          <a:prstGeom prst="rect">
            <a:avLst/>
          </a:prstGeom>
        </p:spPr>
      </p:pic>
      <p:pic>
        <p:nvPicPr>
          <p:cNvPr id="11" name="Picture 10">
            <a:extLst>
              <a:ext uri="{FF2B5EF4-FFF2-40B4-BE49-F238E27FC236}">
                <a16:creationId xmlns:a16="http://schemas.microsoft.com/office/drawing/2014/main" id="{90E8F399-4116-30F7-D0EA-37A95DB3AF73}"/>
              </a:ext>
            </a:extLst>
          </p:cNvPr>
          <p:cNvPicPr>
            <a:picLocks noChangeAspect="1"/>
          </p:cNvPicPr>
          <p:nvPr/>
        </p:nvPicPr>
        <p:blipFill>
          <a:blip r:embed="rId5"/>
          <a:stretch>
            <a:fillRect/>
          </a:stretch>
        </p:blipFill>
        <p:spPr>
          <a:xfrm>
            <a:off x="4572000" y="2722443"/>
            <a:ext cx="2933954" cy="396274"/>
          </a:xfrm>
          <a:prstGeom prst="rect">
            <a:avLst/>
          </a:prstGeom>
        </p:spPr>
      </p:pic>
      <p:pic>
        <p:nvPicPr>
          <p:cNvPr id="13" name="Picture 12">
            <a:extLst>
              <a:ext uri="{FF2B5EF4-FFF2-40B4-BE49-F238E27FC236}">
                <a16:creationId xmlns:a16="http://schemas.microsoft.com/office/drawing/2014/main" id="{2E1099B1-A727-30CD-DB92-6C3FA7B51719}"/>
              </a:ext>
            </a:extLst>
          </p:cNvPr>
          <p:cNvPicPr>
            <a:picLocks noChangeAspect="1"/>
          </p:cNvPicPr>
          <p:nvPr/>
        </p:nvPicPr>
        <p:blipFill>
          <a:blip r:embed="rId6"/>
          <a:stretch>
            <a:fillRect/>
          </a:stretch>
        </p:blipFill>
        <p:spPr>
          <a:xfrm>
            <a:off x="4571999" y="3395449"/>
            <a:ext cx="1333616" cy="243861"/>
          </a:xfrm>
          <a:prstGeom prst="rect">
            <a:avLst/>
          </a:prstGeom>
        </p:spPr>
      </p:pic>
      <p:pic>
        <p:nvPicPr>
          <p:cNvPr id="15" name="Picture 14">
            <a:extLst>
              <a:ext uri="{FF2B5EF4-FFF2-40B4-BE49-F238E27FC236}">
                <a16:creationId xmlns:a16="http://schemas.microsoft.com/office/drawing/2014/main" id="{1A3AD8F1-66A8-A028-DFB9-8F931B51E8F4}"/>
              </a:ext>
            </a:extLst>
          </p:cNvPr>
          <p:cNvPicPr>
            <a:picLocks noChangeAspect="1"/>
          </p:cNvPicPr>
          <p:nvPr/>
        </p:nvPicPr>
        <p:blipFill>
          <a:blip r:embed="rId7"/>
          <a:stretch>
            <a:fillRect/>
          </a:stretch>
        </p:blipFill>
        <p:spPr>
          <a:xfrm>
            <a:off x="4571999" y="3967767"/>
            <a:ext cx="1737511" cy="365792"/>
          </a:xfrm>
          <a:prstGeom prst="rect">
            <a:avLst/>
          </a:prstGeom>
        </p:spPr>
      </p:pic>
    </p:spTree>
    <p:extLst>
      <p:ext uri="{BB962C8B-B14F-4D97-AF65-F5344CB8AC3E}">
        <p14:creationId xmlns:p14="http://schemas.microsoft.com/office/powerpoint/2010/main" val="372992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86585"/>
            <a:ext cx="8229600" cy="4027117"/>
          </a:xfrm>
        </p:spPr>
        <p:txBody>
          <a:bodyPr>
            <a:normAutofit/>
          </a:bodyPr>
          <a:lstStyle/>
          <a:p>
            <a:pPr marL="0" indent="0">
              <a:buNone/>
            </a:pPr>
            <a:r>
              <a:rPr lang="en-US" sz="1600" b="1" dirty="0">
                <a:solidFill>
                  <a:schemeClr val="tx1"/>
                </a:solidFill>
                <a:latin typeface="Söhne"/>
              </a:rPr>
              <a:t>3</a:t>
            </a:r>
            <a:r>
              <a:rPr lang="en-US" sz="1600" b="1" dirty="0">
                <a:solidFill>
                  <a:schemeClr val="tx1"/>
                </a:solidFill>
                <a:effectLst/>
                <a:latin typeface="Söhne"/>
              </a:rPr>
              <a:t>) </a:t>
            </a:r>
            <a:r>
              <a:rPr lang="en-US" sz="1200" b="1" u="sng" dirty="0">
                <a:solidFill>
                  <a:schemeClr val="tx1"/>
                </a:solidFill>
                <a:latin typeface="Söhne"/>
              </a:rPr>
              <a:t>Python Numbers</a:t>
            </a:r>
          </a:p>
          <a:p>
            <a:pPr marL="0" indent="0">
              <a:buNone/>
            </a:pP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In Python, there are three main types of numbers: integers, floating-point numbers, and complex numbers.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Integers (int):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Integers are whole numbers without a decimal point. They can be positive or negative.</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Floating-Point Numbers (float):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Floating-point numbers are numbers with a decimal point, and they can also be positive or negative. Python uses the float data type to represent them.</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b="1" u="sng" dirty="0">
              <a:solidFill>
                <a:schemeClr val="tx1"/>
              </a:solidFill>
              <a:latin typeface="Söhne"/>
            </a:endParaRPr>
          </a:p>
          <a:p>
            <a:pPr marL="0" indent="0">
              <a:buNone/>
            </a:pPr>
            <a:endParaRPr lang="en-US" sz="1200" dirty="0"/>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Complex Numbers (complex):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Complex numbers have both a real part and an imaginary part. They are written in the form a +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bj</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where "a" is the real part and "b" is the imaginary part. Python uses the j or J to represent the imaginary unit.</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Also can perform various arithmetic operations with these numbers, </a:t>
            </a:r>
          </a:p>
          <a:p>
            <a:pPr marL="0" indent="0">
              <a:buNone/>
            </a:pPr>
            <a:r>
              <a:rPr lang="en-US"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such as addition, subtraction, multiplication, and division. </a:t>
            </a:r>
          </a:p>
          <a:p>
            <a:pPr marL="0" indent="0">
              <a:buNone/>
            </a:pPr>
            <a:r>
              <a:rPr lang="en-US"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Here are some examples:</a:t>
            </a: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pic>
        <p:nvPicPr>
          <p:cNvPr id="5" name="Picture 4">
            <a:extLst>
              <a:ext uri="{FF2B5EF4-FFF2-40B4-BE49-F238E27FC236}">
                <a16:creationId xmlns:a16="http://schemas.microsoft.com/office/drawing/2014/main" id="{BCEC0DD3-B6B4-29E2-3775-68F26DAB7723}"/>
              </a:ext>
            </a:extLst>
          </p:cNvPr>
          <p:cNvPicPr>
            <a:picLocks noChangeAspect="1"/>
          </p:cNvPicPr>
          <p:nvPr/>
        </p:nvPicPr>
        <p:blipFill>
          <a:blip r:embed="rId2"/>
          <a:stretch>
            <a:fillRect/>
          </a:stretch>
        </p:blipFill>
        <p:spPr>
          <a:xfrm>
            <a:off x="557405" y="1267562"/>
            <a:ext cx="1615580" cy="464860"/>
          </a:xfrm>
          <a:prstGeom prst="rect">
            <a:avLst/>
          </a:prstGeom>
        </p:spPr>
      </p:pic>
      <p:pic>
        <p:nvPicPr>
          <p:cNvPr id="7" name="Picture 6">
            <a:extLst>
              <a:ext uri="{FF2B5EF4-FFF2-40B4-BE49-F238E27FC236}">
                <a16:creationId xmlns:a16="http://schemas.microsoft.com/office/drawing/2014/main" id="{92E6BC7B-4189-21DF-8728-6E57B62E8D43}"/>
              </a:ext>
            </a:extLst>
          </p:cNvPr>
          <p:cNvPicPr>
            <a:picLocks noChangeAspect="1"/>
          </p:cNvPicPr>
          <p:nvPr/>
        </p:nvPicPr>
        <p:blipFill>
          <a:blip r:embed="rId3"/>
          <a:stretch>
            <a:fillRect/>
          </a:stretch>
        </p:blipFill>
        <p:spPr>
          <a:xfrm>
            <a:off x="557405" y="2315950"/>
            <a:ext cx="1386960" cy="426757"/>
          </a:xfrm>
          <a:prstGeom prst="rect">
            <a:avLst/>
          </a:prstGeom>
        </p:spPr>
      </p:pic>
      <p:pic>
        <p:nvPicPr>
          <p:cNvPr id="9" name="Picture 8">
            <a:extLst>
              <a:ext uri="{FF2B5EF4-FFF2-40B4-BE49-F238E27FC236}">
                <a16:creationId xmlns:a16="http://schemas.microsoft.com/office/drawing/2014/main" id="{57564066-30A1-9209-4A05-E04E042C10E1}"/>
              </a:ext>
            </a:extLst>
          </p:cNvPr>
          <p:cNvPicPr>
            <a:picLocks noChangeAspect="1"/>
          </p:cNvPicPr>
          <p:nvPr/>
        </p:nvPicPr>
        <p:blipFill>
          <a:blip r:embed="rId4"/>
          <a:stretch>
            <a:fillRect/>
          </a:stretch>
        </p:blipFill>
        <p:spPr>
          <a:xfrm>
            <a:off x="557405" y="3290211"/>
            <a:ext cx="1341236" cy="472481"/>
          </a:xfrm>
          <a:prstGeom prst="rect">
            <a:avLst/>
          </a:prstGeom>
        </p:spPr>
      </p:pic>
      <p:pic>
        <p:nvPicPr>
          <p:cNvPr id="11" name="Picture 10">
            <a:extLst>
              <a:ext uri="{FF2B5EF4-FFF2-40B4-BE49-F238E27FC236}">
                <a16:creationId xmlns:a16="http://schemas.microsoft.com/office/drawing/2014/main" id="{456E563A-5607-171E-BB2E-7A5E4802F02A}"/>
              </a:ext>
            </a:extLst>
          </p:cNvPr>
          <p:cNvPicPr>
            <a:picLocks noChangeAspect="1"/>
          </p:cNvPicPr>
          <p:nvPr/>
        </p:nvPicPr>
        <p:blipFill>
          <a:blip r:embed="rId5"/>
          <a:stretch>
            <a:fillRect/>
          </a:stretch>
        </p:blipFill>
        <p:spPr>
          <a:xfrm>
            <a:off x="4266591" y="3779608"/>
            <a:ext cx="1068934" cy="777307"/>
          </a:xfrm>
          <a:prstGeom prst="rect">
            <a:avLst/>
          </a:prstGeom>
        </p:spPr>
      </p:pic>
      <p:pic>
        <p:nvPicPr>
          <p:cNvPr id="13" name="Picture 12">
            <a:extLst>
              <a:ext uri="{FF2B5EF4-FFF2-40B4-BE49-F238E27FC236}">
                <a16:creationId xmlns:a16="http://schemas.microsoft.com/office/drawing/2014/main" id="{C211BEAB-5844-19F3-6B93-1F0F4553BCC7}"/>
              </a:ext>
            </a:extLst>
          </p:cNvPr>
          <p:cNvPicPr>
            <a:picLocks noChangeAspect="1"/>
          </p:cNvPicPr>
          <p:nvPr/>
        </p:nvPicPr>
        <p:blipFill>
          <a:blip r:embed="rId6"/>
          <a:stretch>
            <a:fillRect/>
          </a:stretch>
        </p:blipFill>
        <p:spPr>
          <a:xfrm>
            <a:off x="5361552" y="3779607"/>
            <a:ext cx="1068934" cy="769687"/>
          </a:xfrm>
          <a:prstGeom prst="rect">
            <a:avLst/>
          </a:prstGeom>
        </p:spPr>
      </p:pic>
      <p:pic>
        <p:nvPicPr>
          <p:cNvPr id="15" name="Picture 14">
            <a:extLst>
              <a:ext uri="{FF2B5EF4-FFF2-40B4-BE49-F238E27FC236}">
                <a16:creationId xmlns:a16="http://schemas.microsoft.com/office/drawing/2014/main" id="{7E2DADCF-62FA-953E-F045-A8BE8E805ABB}"/>
              </a:ext>
            </a:extLst>
          </p:cNvPr>
          <p:cNvPicPr>
            <a:picLocks noChangeAspect="1"/>
          </p:cNvPicPr>
          <p:nvPr/>
        </p:nvPicPr>
        <p:blipFill>
          <a:blip r:embed="rId7"/>
          <a:stretch>
            <a:fillRect/>
          </a:stretch>
        </p:blipFill>
        <p:spPr>
          <a:xfrm>
            <a:off x="6456513" y="3779607"/>
            <a:ext cx="1016882" cy="777307"/>
          </a:xfrm>
          <a:prstGeom prst="rect">
            <a:avLst/>
          </a:prstGeom>
        </p:spPr>
      </p:pic>
      <p:pic>
        <p:nvPicPr>
          <p:cNvPr id="17" name="Picture 16">
            <a:extLst>
              <a:ext uri="{FF2B5EF4-FFF2-40B4-BE49-F238E27FC236}">
                <a16:creationId xmlns:a16="http://schemas.microsoft.com/office/drawing/2014/main" id="{9B538447-8F03-2E2F-D755-80A014CE0F35}"/>
              </a:ext>
            </a:extLst>
          </p:cNvPr>
          <p:cNvPicPr>
            <a:picLocks noChangeAspect="1"/>
          </p:cNvPicPr>
          <p:nvPr/>
        </p:nvPicPr>
        <p:blipFill>
          <a:blip r:embed="rId8"/>
          <a:stretch>
            <a:fillRect/>
          </a:stretch>
        </p:blipFill>
        <p:spPr>
          <a:xfrm>
            <a:off x="7499422" y="3779607"/>
            <a:ext cx="1094961" cy="769687"/>
          </a:xfrm>
          <a:prstGeom prst="rect">
            <a:avLst/>
          </a:prstGeom>
        </p:spPr>
      </p:pic>
    </p:spTree>
    <p:extLst>
      <p:ext uri="{BB962C8B-B14F-4D97-AF65-F5344CB8AC3E}">
        <p14:creationId xmlns:p14="http://schemas.microsoft.com/office/powerpoint/2010/main" val="310152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lnSpcReduction="10000"/>
          </a:bodyPr>
          <a:lstStyle/>
          <a:p>
            <a:pPr marL="0" indent="0">
              <a:buNone/>
            </a:pPr>
            <a:r>
              <a:rPr lang="en-US" sz="1600" b="1" dirty="0">
                <a:solidFill>
                  <a:schemeClr val="tx1"/>
                </a:solidFill>
                <a:effectLst/>
                <a:latin typeface="Söhne"/>
              </a:rPr>
              <a:t>4) Casting</a:t>
            </a:r>
          </a:p>
          <a:p>
            <a:pPr marL="0" indent="0">
              <a:buNone/>
            </a:pP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Casting in Python refers to the process of changing the data type of a variable or value from one type to another. This can be useful when you want to perform operations that are only allowed for specific data types or when you need to ensure that a value is of a certain type. Python provides several casting functions to achieve this.</a:t>
            </a:r>
          </a:p>
          <a:p>
            <a:pPr marL="0" indent="0">
              <a:buNone/>
            </a:pPr>
            <a:r>
              <a:rPr lang="en-IN" sz="1100" b="1"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Integer Casting (int()): </a:t>
            </a:r>
            <a:r>
              <a:rPr lang="en-IN" sz="11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You can convert a value to an integer using the int() function. This will truncate any decimal part and convert the value to an integer.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Float Casting (float()):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convert a value to a floating-point number using the float() function. This will add a decimal point to the integer value, or it can convert a string representing a number to a float.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kern="100"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050" kern="100"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1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String Casting (str())</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convert a value to a string using the str() function. This is useful when you want to concatenate a non-string value with other strings.</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List Casting (list()): </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convert an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iterable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like a tuple or a string, to a list using the list() function.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050" dirty="0"/>
              <a:t>                                    </a:t>
            </a:r>
          </a:p>
        </p:txBody>
      </p:sp>
      <p:pic>
        <p:nvPicPr>
          <p:cNvPr id="19" name="Picture 18">
            <a:extLst>
              <a:ext uri="{FF2B5EF4-FFF2-40B4-BE49-F238E27FC236}">
                <a16:creationId xmlns:a16="http://schemas.microsoft.com/office/drawing/2014/main" id="{31851AB3-1559-0BAB-5D93-0FD0959A66B9}"/>
              </a:ext>
            </a:extLst>
          </p:cNvPr>
          <p:cNvPicPr>
            <a:picLocks noChangeAspect="1"/>
          </p:cNvPicPr>
          <p:nvPr/>
        </p:nvPicPr>
        <p:blipFill>
          <a:blip r:embed="rId2"/>
          <a:stretch>
            <a:fillRect/>
          </a:stretch>
        </p:blipFill>
        <p:spPr>
          <a:xfrm>
            <a:off x="601670" y="1767426"/>
            <a:ext cx="1760373" cy="434378"/>
          </a:xfrm>
          <a:prstGeom prst="rect">
            <a:avLst/>
          </a:prstGeom>
        </p:spPr>
      </p:pic>
      <p:pic>
        <p:nvPicPr>
          <p:cNvPr id="21" name="Picture 20">
            <a:extLst>
              <a:ext uri="{FF2B5EF4-FFF2-40B4-BE49-F238E27FC236}">
                <a16:creationId xmlns:a16="http://schemas.microsoft.com/office/drawing/2014/main" id="{592EA29B-F1E7-3FB3-F0FA-3921A0BF1893}"/>
              </a:ext>
            </a:extLst>
          </p:cNvPr>
          <p:cNvPicPr>
            <a:picLocks noChangeAspect="1"/>
          </p:cNvPicPr>
          <p:nvPr/>
        </p:nvPicPr>
        <p:blipFill>
          <a:blip r:embed="rId3"/>
          <a:stretch>
            <a:fillRect/>
          </a:stretch>
        </p:blipFill>
        <p:spPr>
          <a:xfrm>
            <a:off x="601670" y="2549545"/>
            <a:ext cx="1798476" cy="403895"/>
          </a:xfrm>
          <a:prstGeom prst="rect">
            <a:avLst/>
          </a:prstGeom>
        </p:spPr>
      </p:pic>
      <p:pic>
        <p:nvPicPr>
          <p:cNvPr id="23" name="Picture 22">
            <a:extLst>
              <a:ext uri="{FF2B5EF4-FFF2-40B4-BE49-F238E27FC236}">
                <a16:creationId xmlns:a16="http://schemas.microsoft.com/office/drawing/2014/main" id="{C1BE8F23-18A3-6509-A3F6-26C32ABA0612}"/>
              </a:ext>
            </a:extLst>
          </p:cNvPr>
          <p:cNvPicPr>
            <a:picLocks noChangeAspect="1"/>
          </p:cNvPicPr>
          <p:nvPr/>
        </p:nvPicPr>
        <p:blipFill>
          <a:blip r:embed="rId4"/>
          <a:stretch>
            <a:fillRect/>
          </a:stretch>
        </p:blipFill>
        <p:spPr>
          <a:xfrm>
            <a:off x="620722" y="3411039"/>
            <a:ext cx="3558848" cy="510584"/>
          </a:xfrm>
          <a:prstGeom prst="rect">
            <a:avLst/>
          </a:prstGeom>
        </p:spPr>
      </p:pic>
      <p:pic>
        <p:nvPicPr>
          <p:cNvPr id="25" name="Picture 24">
            <a:extLst>
              <a:ext uri="{FF2B5EF4-FFF2-40B4-BE49-F238E27FC236}">
                <a16:creationId xmlns:a16="http://schemas.microsoft.com/office/drawing/2014/main" id="{288450CA-2668-0466-5E8F-C57D807D077E}"/>
              </a:ext>
            </a:extLst>
          </p:cNvPr>
          <p:cNvPicPr>
            <a:picLocks noChangeAspect="1"/>
          </p:cNvPicPr>
          <p:nvPr/>
        </p:nvPicPr>
        <p:blipFill>
          <a:blip r:embed="rId5"/>
          <a:stretch>
            <a:fillRect/>
          </a:stretch>
        </p:blipFill>
        <p:spPr>
          <a:xfrm>
            <a:off x="620722" y="4123784"/>
            <a:ext cx="1920406" cy="690323"/>
          </a:xfrm>
          <a:prstGeom prst="rect">
            <a:avLst/>
          </a:prstGeom>
        </p:spPr>
      </p:pic>
    </p:spTree>
    <p:extLst>
      <p:ext uri="{BB962C8B-B14F-4D97-AF65-F5344CB8AC3E}">
        <p14:creationId xmlns:p14="http://schemas.microsoft.com/office/powerpoint/2010/main" val="4066944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Tuple Casting (tuple()):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convert an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iterable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to a tuple using the tuple() function.</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Boolean Casting (bool())</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convert a value to a Boolean using the bool() function. In Python, most values can be converted to either True or False.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050" dirty="0"/>
              <a:t>   </a:t>
            </a:r>
          </a:p>
          <a:p>
            <a:pPr marL="0" indent="0">
              <a:buNone/>
            </a:pPr>
            <a:endParaRPr lang="en-US" sz="1050" dirty="0"/>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Set Casting (set()):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convert a list or another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iterable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to a set using the set() function. This removes duplicates and returns an unordered collection of unique elements.</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Dictionary Casting (</a:t>
            </a:r>
            <a:r>
              <a:rPr lang="en-IN" sz="110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dict</a:t>
            </a: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convert a list of key-value pairs (as tuples) to a dictionary using the </a:t>
            </a:r>
            <a:r>
              <a:rPr lang="en-IN" sz="110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dict</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function.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050" dirty="0"/>
              <a:t>                                 </a:t>
            </a:r>
          </a:p>
        </p:txBody>
      </p:sp>
      <p:pic>
        <p:nvPicPr>
          <p:cNvPr id="5" name="Picture 4">
            <a:extLst>
              <a:ext uri="{FF2B5EF4-FFF2-40B4-BE49-F238E27FC236}">
                <a16:creationId xmlns:a16="http://schemas.microsoft.com/office/drawing/2014/main" id="{B9D3AB87-EE95-6EB3-01ED-947C8FEB9071}"/>
              </a:ext>
            </a:extLst>
          </p:cNvPr>
          <p:cNvPicPr>
            <a:picLocks noChangeAspect="1"/>
          </p:cNvPicPr>
          <p:nvPr/>
        </p:nvPicPr>
        <p:blipFill>
          <a:blip r:embed="rId2"/>
          <a:stretch>
            <a:fillRect/>
          </a:stretch>
        </p:blipFill>
        <p:spPr>
          <a:xfrm>
            <a:off x="578147" y="788055"/>
            <a:ext cx="2103302" cy="655377"/>
          </a:xfrm>
          <a:prstGeom prst="rect">
            <a:avLst/>
          </a:prstGeom>
        </p:spPr>
      </p:pic>
      <p:pic>
        <p:nvPicPr>
          <p:cNvPr id="7" name="Picture 6">
            <a:extLst>
              <a:ext uri="{FF2B5EF4-FFF2-40B4-BE49-F238E27FC236}">
                <a16:creationId xmlns:a16="http://schemas.microsoft.com/office/drawing/2014/main" id="{C9AD9A5F-6AFC-232F-B130-143D5F690F54}"/>
              </a:ext>
            </a:extLst>
          </p:cNvPr>
          <p:cNvPicPr>
            <a:picLocks noChangeAspect="1"/>
          </p:cNvPicPr>
          <p:nvPr/>
        </p:nvPicPr>
        <p:blipFill>
          <a:blip r:embed="rId3"/>
          <a:stretch>
            <a:fillRect/>
          </a:stretch>
        </p:blipFill>
        <p:spPr>
          <a:xfrm>
            <a:off x="578147" y="2092627"/>
            <a:ext cx="1867062" cy="586791"/>
          </a:xfrm>
          <a:prstGeom prst="rect">
            <a:avLst/>
          </a:prstGeom>
        </p:spPr>
      </p:pic>
      <p:pic>
        <p:nvPicPr>
          <p:cNvPr id="9" name="Picture 8">
            <a:extLst>
              <a:ext uri="{FF2B5EF4-FFF2-40B4-BE49-F238E27FC236}">
                <a16:creationId xmlns:a16="http://schemas.microsoft.com/office/drawing/2014/main" id="{B60426B1-0EEC-88FE-789C-73C54A2C19E1}"/>
              </a:ext>
            </a:extLst>
          </p:cNvPr>
          <p:cNvPicPr>
            <a:picLocks noChangeAspect="1"/>
          </p:cNvPicPr>
          <p:nvPr/>
        </p:nvPicPr>
        <p:blipFill>
          <a:blip r:embed="rId4"/>
          <a:stretch>
            <a:fillRect/>
          </a:stretch>
        </p:blipFill>
        <p:spPr>
          <a:xfrm>
            <a:off x="578147" y="3004336"/>
            <a:ext cx="2019475" cy="586791"/>
          </a:xfrm>
          <a:prstGeom prst="rect">
            <a:avLst/>
          </a:prstGeom>
        </p:spPr>
      </p:pic>
      <p:pic>
        <p:nvPicPr>
          <p:cNvPr id="11" name="Picture 10">
            <a:extLst>
              <a:ext uri="{FF2B5EF4-FFF2-40B4-BE49-F238E27FC236}">
                <a16:creationId xmlns:a16="http://schemas.microsoft.com/office/drawing/2014/main" id="{56B82169-3E1F-3FD5-4232-77F4F3CE0A31}"/>
              </a:ext>
            </a:extLst>
          </p:cNvPr>
          <p:cNvPicPr>
            <a:picLocks noChangeAspect="1"/>
          </p:cNvPicPr>
          <p:nvPr/>
        </p:nvPicPr>
        <p:blipFill>
          <a:blip r:embed="rId5"/>
          <a:stretch>
            <a:fillRect/>
          </a:stretch>
        </p:blipFill>
        <p:spPr>
          <a:xfrm>
            <a:off x="578147" y="3833288"/>
            <a:ext cx="2804403" cy="609653"/>
          </a:xfrm>
          <a:prstGeom prst="rect">
            <a:avLst/>
          </a:prstGeom>
        </p:spPr>
      </p:pic>
    </p:spTree>
    <p:extLst>
      <p:ext uri="{BB962C8B-B14F-4D97-AF65-F5344CB8AC3E}">
        <p14:creationId xmlns:p14="http://schemas.microsoft.com/office/powerpoint/2010/main" val="369962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331487"/>
          </a:xfrm>
        </p:spPr>
        <p:txBody>
          <a:bodyPr>
            <a:noAutofit/>
          </a:bodyPr>
          <a:lstStyle/>
          <a:p>
            <a:r>
              <a:rPr lang="en-US" sz="1800" b="1" i="0" dirty="0">
                <a:effectLst/>
                <a:latin typeface="Söhne"/>
              </a:rPr>
              <a:t>Python Basics for Machine Learning</a:t>
            </a:r>
          </a:p>
        </p:txBody>
      </p:sp>
      <p:sp>
        <p:nvSpPr>
          <p:cNvPr id="3" name="Content Placeholder 2"/>
          <p:cNvSpPr>
            <a:spLocks noGrp="1"/>
          </p:cNvSpPr>
          <p:nvPr>
            <p:ph idx="1"/>
          </p:nvPr>
        </p:nvSpPr>
        <p:spPr>
          <a:xfrm>
            <a:off x="457200" y="558191"/>
            <a:ext cx="8229600" cy="4027117"/>
          </a:xfrm>
        </p:spPr>
        <p:txBody>
          <a:bodyPr>
            <a:normAutofit fontScale="92500" lnSpcReduction="20000"/>
          </a:bodyPr>
          <a:lstStyle/>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Tuple Casting (tuple()):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convert an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iterable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to a tuple using the tuple() function.</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Boolean Casting (bool())</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convert a value to a Boolean using the bool() function. In Python, most values can be converted to either True or False.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050" dirty="0"/>
              <a:t>   </a:t>
            </a:r>
          </a:p>
          <a:p>
            <a:pPr marL="0" indent="0">
              <a:buNone/>
            </a:pPr>
            <a:endParaRPr lang="en-US" sz="1050" dirty="0"/>
          </a:p>
          <a:p>
            <a:pPr marL="0" indent="0">
              <a:buNone/>
            </a:pPr>
            <a:endParaRPr lang="en-US" sz="1050" dirty="0"/>
          </a:p>
          <a:p>
            <a:pPr marL="0" indent="0">
              <a:buNone/>
            </a:pPr>
            <a:endParaRPr lang="en-US" sz="1050" dirty="0"/>
          </a:p>
          <a:p>
            <a:pPr marL="0" indent="0">
              <a:buNone/>
            </a:pPr>
            <a:r>
              <a:rPr lang="en-IN" sz="105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Set Casting (set()):</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You can convert a list or another </a:t>
            </a:r>
            <a:r>
              <a:rPr lang="en-IN" sz="105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iterable</a:t>
            </a:r>
            <a:r>
              <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to a set using the set() function. This removes duplicates and returns an unordered collection of unique elements.</a:t>
            </a: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5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Dictionary Casting (</a:t>
            </a:r>
            <a:r>
              <a:rPr lang="en-IN" sz="1100" b="1"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dict</a:t>
            </a:r>
            <a:r>
              <a:rPr lang="en-IN" sz="1100" b="1"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You can convert a list of key-value pairs (as tuples) to a dictionary using the </a:t>
            </a:r>
            <a:r>
              <a:rPr lang="en-IN" sz="1100" i="1" kern="100" dirty="0" err="1">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dict</a:t>
            </a:r>
            <a:r>
              <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function.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100" i="1" kern="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100" i="1" kern="100"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050" dirty="0"/>
              <a:t>                                 </a:t>
            </a:r>
          </a:p>
        </p:txBody>
      </p:sp>
      <p:pic>
        <p:nvPicPr>
          <p:cNvPr id="5" name="Picture 4">
            <a:extLst>
              <a:ext uri="{FF2B5EF4-FFF2-40B4-BE49-F238E27FC236}">
                <a16:creationId xmlns:a16="http://schemas.microsoft.com/office/drawing/2014/main" id="{B9D3AB87-EE95-6EB3-01ED-947C8FEB9071}"/>
              </a:ext>
            </a:extLst>
          </p:cNvPr>
          <p:cNvPicPr>
            <a:picLocks noChangeAspect="1"/>
          </p:cNvPicPr>
          <p:nvPr/>
        </p:nvPicPr>
        <p:blipFill>
          <a:blip r:embed="rId2"/>
          <a:stretch>
            <a:fillRect/>
          </a:stretch>
        </p:blipFill>
        <p:spPr>
          <a:xfrm>
            <a:off x="601670" y="822343"/>
            <a:ext cx="2103302" cy="655377"/>
          </a:xfrm>
          <a:prstGeom prst="rect">
            <a:avLst/>
          </a:prstGeom>
        </p:spPr>
      </p:pic>
      <p:pic>
        <p:nvPicPr>
          <p:cNvPr id="7" name="Picture 6">
            <a:extLst>
              <a:ext uri="{FF2B5EF4-FFF2-40B4-BE49-F238E27FC236}">
                <a16:creationId xmlns:a16="http://schemas.microsoft.com/office/drawing/2014/main" id="{C9AD9A5F-6AFC-232F-B130-143D5F690F54}"/>
              </a:ext>
            </a:extLst>
          </p:cNvPr>
          <p:cNvPicPr>
            <a:picLocks noChangeAspect="1"/>
          </p:cNvPicPr>
          <p:nvPr/>
        </p:nvPicPr>
        <p:blipFill>
          <a:blip r:embed="rId3"/>
          <a:stretch>
            <a:fillRect/>
          </a:stretch>
        </p:blipFill>
        <p:spPr>
          <a:xfrm>
            <a:off x="604180" y="1705451"/>
            <a:ext cx="1867062" cy="586791"/>
          </a:xfrm>
          <a:prstGeom prst="rect">
            <a:avLst/>
          </a:prstGeom>
        </p:spPr>
      </p:pic>
      <p:pic>
        <p:nvPicPr>
          <p:cNvPr id="9" name="Picture 8">
            <a:extLst>
              <a:ext uri="{FF2B5EF4-FFF2-40B4-BE49-F238E27FC236}">
                <a16:creationId xmlns:a16="http://schemas.microsoft.com/office/drawing/2014/main" id="{B60426B1-0EEC-88FE-789C-73C54A2C19E1}"/>
              </a:ext>
            </a:extLst>
          </p:cNvPr>
          <p:cNvPicPr>
            <a:picLocks noChangeAspect="1"/>
          </p:cNvPicPr>
          <p:nvPr/>
        </p:nvPicPr>
        <p:blipFill>
          <a:blip r:embed="rId4"/>
          <a:stretch>
            <a:fillRect/>
          </a:stretch>
        </p:blipFill>
        <p:spPr>
          <a:xfrm>
            <a:off x="643583" y="2738118"/>
            <a:ext cx="2019475" cy="586791"/>
          </a:xfrm>
          <a:prstGeom prst="rect">
            <a:avLst/>
          </a:prstGeom>
        </p:spPr>
      </p:pic>
      <p:pic>
        <p:nvPicPr>
          <p:cNvPr id="11" name="Picture 10">
            <a:extLst>
              <a:ext uri="{FF2B5EF4-FFF2-40B4-BE49-F238E27FC236}">
                <a16:creationId xmlns:a16="http://schemas.microsoft.com/office/drawing/2014/main" id="{56B82169-3E1F-3FD5-4232-77F4F3CE0A31}"/>
              </a:ext>
            </a:extLst>
          </p:cNvPr>
          <p:cNvPicPr>
            <a:picLocks noChangeAspect="1"/>
          </p:cNvPicPr>
          <p:nvPr/>
        </p:nvPicPr>
        <p:blipFill>
          <a:blip r:embed="rId5"/>
          <a:stretch>
            <a:fillRect/>
          </a:stretch>
        </p:blipFill>
        <p:spPr>
          <a:xfrm>
            <a:off x="643583" y="3833888"/>
            <a:ext cx="2804403" cy="609653"/>
          </a:xfrm>
          <a:prstGeom prst="rect">
            <a:avLst/>
          </a:prstGeom>
        </p:spPr>
      </p:pic>
    </p:spTree>
    <p:extLst>
      <p:ext uri="{BB962C8B-B14F-4D97-AF65-F5344CB8AC3E}">
        <p14:creationId xmlns:p14="http://schemas.microsoft.com/office/powerpoint/2010/main" val="50696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4631</Words>
  <Application>Microsoft Office PowerPoint</Application>
  <PresentationFormat>On-screen Show (16:9)</PresentationFormat>
  <Paragraphs>708</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-apple-system</vt:lpstr>
      <vt:lpstr>Arial</vt:lpstr>
      <vt:lpstr>Calibri</vt:lpstr>
      <vt:lpstr>Segoe UI</vt:lpstr>
      <vt:lpstr>Söhne</vt:lpstr>
      <vt:lpstr>Söhne Mono</vt:lpstr>
      <vt:lpstr>Ubuntu Mono</vt:lpstr>
      <vt:lpstr>Office Theme</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lpstr>Python Basics for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2023-11-05T06:19:31Z</dcterms:modified>
</cp:coreProperties>
</file>