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8" r:id="rId2"/>
    <p:sldId id="269" r:id="rId3"/>
    <p:sldId id="264" r:id="rId4"/>
    <p:sldId id="266" r:id="rId5"/>
    <p:sldId id="270" r:id="rId6"/>
    <p:sldId id="271" r:id="rId7"/>
    <p:sldId id="272" r:id="rId8"/>
    <p:sldId id="274" r:id="rId9"/>
    <p:sldId id="261" r:id="rId10"/>
    <p:sldId id="273" r:id="rId11"/>
    <p:sldId id="267" r:id="rId12"/>
    <p:sldId id="263" r:id="rId13"/>
    <p:sldId id="268" r:id="rId14"/>
    <p:sldId id="265" r:id="rId15"/>
    <p:sldId id="262" r:id="rId16"/>
  </p:sldIdLst>
  <p:sldSz cx="9144000" cy="5143500" type="screen16x9"/>
  <p:notesSz cx="6858000" cy="9144000"/>
  <p:embeddedFontLst>
    <p:embeddedFont>
      <p:font typeface="Abadi" panose="020B0604020104020204" pitchFamily="34" charset="0"/>
      <p:regular r:id="rId18"/>
    </p:embeddedFont>
    <p:embeddedFont>
      <p:font typeface="ADLaM Display" panose="02010000000000000000" pitchFamily="2" charset="0"/>
      <p:regular r:id="rId19"/>
    </p:embeddedFont>
    <p:embeddedFont>
      <p:font typeface="Arial Black" panose="020B0A04020102020204" pitchFamily="34" charset="0"/>
      <p:bold r:id="rId20"/>
    </p:embeddedFont>
    <p:embeddedFont>
      <p:font typeface="Bell MT" panose="02020503060305020303" pitchFamily="18" charset="0"/>
      <p:regular r:id="rId21"/>
      <p:bold r:id="rId22"/>
      <p:italic r:id="rId23"/>
    </p:embeddedFont>
    <p:embeddedFont>
      <p:font typeface="lato" panose="020F0502020204030203" pitchFamily="3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jEeApkBRQR+hZkAiCuLd7ov7ylJ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5" d="100"/>
          <a:sy n="85" d="100"/>
        </p:scale>
        <p:origin x="990" y="1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5542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2447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1146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71146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01">
  <p:cSld name="Data Cloud_1_1">
    <p:bg>
      <p:bgPr>
        <a:solidFill>
          <a:schemeClr val="accent1"/>
        </a:solidFill>
        <a:effectLst/>
      </p:bgPr>
    </p:bg>
    <p:spTree>
      <p:nvGrpSpPr>
        <p:cNvPr id="1" name="Shape 18"/>
        <p:cNvGrpSpPr/>
        <p:nvPr/>
      </p:nvGrpSpPr>
      <p:grpSpPr>
        <a:xfrm>
          <a:off x="0" y="0"/>
          <a:ext cx="0" cy="0"/>
          <a:chOff x="0" y="0"/>
          <a:chExt cx="0" cy="0"/>
        </a:xfrm>
      </p:grpSpPr>
      <p:grpSp>
        <p:nvGrpSpPr>
          <p:cNvPr id="19" name="Google Shape;19;p10"/>
          <p:cNvGrpSpPr/>
          <p:nvPr/>
        </p:nvGrpSpPr>
        <p:grpSpPr>
          <a:xfrm>
            <a:off x="-10" y="3770439"/>
            <a:ext cx="9143997" cy="1371564"/>
            <a:chOff x="-10" y="3735321"/>
            <a:chExt cx="9139427" cy="1408177"/>
          </a:xfrm>
        </p:grpSpPr>
        <p:pic>
          <p:nvPicPr>
            <p:cNvPr id="20" name="Google Shape;20;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1" name="Google Shape;21;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2" name="Google Shape;22;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grpSp>
        <p:nvGrpSpPr>
          <p:cNvPr id="23" name="Google Shape;23;p10"/>
          <p:cNvGrpSpPr/>
          <p:nvPr/>
        </p:nvGrpSpPr>
        <p:grpSpPr>
          <a:xfrm>
            <a:off x="-10" y="3770439"/>
            <a:ext cx="9143997" cy="1371564"/>
            <a:chOff x="-10" y="3735321"/>
            <a:chExt cx="9139427" cy="1408177"/>
          </a:xfrm>
        </p:grpSpPr>
        <p:pic>
          <p:nvPicPr>
            <p:cNvPr id="24" name="Google Shape;24;p10"/>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25" name="Google Shape;25;p10"/>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26" name="Google Shape;26;p10"/>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
        <p:nvSpPr>
          <p:cNvPr id="27" name="Google Shape;27;p10"/>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28" name="Google Shape;28;p10"/>
          <p:cNvSpPr txBox="1">
            <a:spLocks noGrp="1"/>
          </p:cNvSpPr>
          <p:nvPr>
            <p:ph type="title"/>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29" name="Google Shape;29;p10"/>
          <p:cNvSpPr txBox="1">
            <a:spLocks noGrp="1"/>
          </p:cNvSpPr>
          <p:nvPr>
            <p:ph type="title" idx="2"/>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Arial"/>
              <a:buNone/>
              <a:defRPr sz="1800">
                <a:latin typeface="Arial"/>
                <a:ea typeface="Arial"/>
                <a:cs typeface="Arial"/>
                <a:sym typeface="Arial"/>
              </a:defRPr>
            </a:lvl2pPr>
            <a:lvl3pPr lvl="2" algn="l">
              <a:lnSpc>
                <a:spcPct val="105000"/>
              </a:lnSpc>
              <a:spcBef>
                <a:spcPts val="1000"/>
              </a:spcBef>
              <a:spcAft>
                <a:spcPts val="0"/>
              </a:spcAft>
              <a:buSzPts val="1400"/>
              <a:buFont typeface="Arial"/>
              <a:buNone/>
              <a:defRPr sz="1800">
                <a:latin typeface="Arial"/>
                <a:ea typeface="Arial"/>
                <a:cs typeface="Arial"/>
                <a:sym typeface="Arial"/>
              </a:defRPr>
            </a:lvl3pPr>
            <a:lvl4pPr lvl="3" algn="l">
              <a:lnSpc>
                <a:spcPct val="105000"/>
              </a:lnSpc>
              <a:spcBef>
                <a:spcPts val="1000"/>
              </a:spcBef>
              <a:spcAft>
                <a:spcPts val="0"/>
              </a:spcAft>
              <a:buSzPts val="1400"/>
              <a:buFont typeface="Arial"/>
              <a:buNone/>
              <a:defRPr sz="1800">
                <a:latin typeface="Arial"/>
                <a:ea typeface="Arial"/>
                <a:cs typeface="Arial"/>
                <a:sym typeface="Arial"/>
              </a:defRPr>
            </a:lvl4pPr>
            <a:lvl5pPr lvl="4" algn="l">
              <a:lnSpc>
                <a:spcPct val="105000"/>
              </a:lnSpc>
              <a:spcBef>
                <a:spcPts val="1000"/>
              </a:spcBef>
              <a:spcAft>
                <a:spcPts val="0"/>
              </a:spcAft>
              <a:buSzPts val="1400"/>
              <a:buFont typeface="Arial"/>
              <a:buNone/>
              <a:defRPr sz="1800">
                <a:latin typeface="Arial"/>
                <a:ea typeface="Arial"/>
                <a:cs typeface="Arial"/>
                <a:sym typeface="Arial"/>
              </a:defRPr>
            </a:lvl5pPr>
            <a:lvl6pPr lvl="5" algn="l">
              <a:lnSpc>
                <a:spcPct val="105000"/>
              </a:lnSpc>
              <a:spcBef>
                <a:spcPts val="1000"/>
              </a:spcBef>
              <a:spcAft>
                <a:spcPts val="0"/>
              </a:spcAft>
              <a:buSzPts val="1400"/>
              <a:buFont typeface="Arial"/>
              <a:buNone/>
              <a:defRPr sz="1800">
                <a:latin typeface="Arial"/>
                <a:ea typeface="Arial"/>
                <a:cs typeface="Arial"/>
                <a:sym typeface="Arial"/>
              </a:defRPr>
            </a:lvl6pPr>
            <a:lvl7pPr lvl="6" algn="l">
              <a:lnSpc>
                <a:spcPct val="105000"/>
              </a:lnSpc>
              <a:spcBef>
                <a:spcPts val="1000"/>
              </a:spcBef>
              <a:spcAft>
                <a:spcPts val="0"/>
              </a:spcAft>
              <a:buSzPts val="1400"/>
              <a:buFont typeface="Arial"/>
              <a:buNone/>
              <a:defRPr sz="1800">
                <a:latin typeface="Arial"/>
                <a:ea typeface="Arial"/>
                <a:cs typeface="Arial"/>
                <a:sym typeface="Arial"/>
              </a:defRPr>
            </a:lvl7pPr>
            <a:lvl8pPr lvl="7" algn="l">
              <a:lnSpc>
                <a:spcPct val="105000"/>
              </a:lnSpc>
              <a:spcBef>
                <a:spcPts val="1000"/>
              </a:spcBef>
              <a:spcAft>
                <a:spcPts val="0"/>
              </a:spcAft>
              <a:buSzPts val="1400"/>
              <a:buFont typeface="Arial"/>
              <a:buNone/>
              <a:defRPr sz="1800">
                <a:latin typeface="Arial"/>
                <a:ea typeface="Arial"/>
                <a:cs typeface="Arial"/>
                <a:sym typeface="Arial"/>
              </a:defRPr>
            </a:lvl8pPr>
            <a:lvl9pPr lvl="8" algn="l">
              <a:lnSpc>
                <a:spcPct val="105000"/>
              </a:lnSpc>
              <a:spcBef>
                <a:spcPts val="1000"/>
              </a:spcBef>
              <a:spcAft>
                <a:spcPts val="1000"/>
              </a:spcAft>
              <a:buSzPts val="1400"/>
              <a:buFont typeface="Arial"/>
              <a:buNone/>
              <a:defRPr sz="1800">
                <a:latin typeface="Arial"/>
                <a:ea typeface="Arial"/>
                <a:cs typeface="Arial"/>
                <a:sym typeface="Arial"/>
              </a:defRPr>
            </a:lvl9pPr>
          </a:lstStyle>
          <a:p>
            <a:endParaRPr/>
          </a:p>
        </p:txBody>
      </p:sp>
      <p:sp>
        <p:nvSpPr>
          <p:cNvPr id="30" name="Google Shape;30;p10"/>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31" name="Google Shape;31;p10"/>
          <p:cNvSpPr txBox="1">
            <a:spLocks noGrp="1"/>
          </p:cNvSpPr>
          <p:nvPr>
            <p:ph type="title" idx="3"/>
          </p:nvPr>
        </p:nvSpPr>
        <p:spPr>
          <a:xfrm>
            <a:off x="366600" y="1188725"/>
            <a:ext cx="74109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i="0" u="none" strike="noStrike" cap="none">
                <a:solidFill>
                  <a:schemeClr val="dk1"/>
                </a:solidFill>
              </a:defRPr>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footer only) 2">
  <p:cSld name="Blank (footer only) 2">
    <p:bg>
      <p:bgPr>
        <a:solidFill>
          <a:schemeClr val="lt1"/>
        </a:solidFill>
        <a:effectLst/>
      </p:bgPr>
    </p:bg>
    <p:spTree>
      <p:nvGrpSpPr>
        <p:cNvPr id="1" name="Shape 32"/>
        <p:cNvGrpSpPr/>
        <p:nvPr/>
      </p:nvGrpSpPr>
      <p:grpSpPr>
        <a:xfrm>
          <a:off x="0" y="0"/>
          <a:ext cx="0" cy="0"/>
          <a:chOff x="0" y="0"/>
          <a:chExt cx="0" cy="0"/>
        </a:xfrm>
      </p:grpSpPr>
      <p:sp>
        <p:nvSpPr>
          <p:cNvPr id="33" name="Google Shape;33;p11"/>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4" name="Google Shape;34;p11"/>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5" name="Google Shape;35;p11"/>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2023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footer only)">
  <p:cSld name="Data Cloud_1">
    <p:spTree>
      <p:nvGrpSpPr>
        <p:cNvPr id="1" name="Shape 36"/>
        <p:cNvGrpSpPr/>
        <p:nvPr/>
      </p:nvGrpSpPr>
      <p:grpSpPr>
        <a:xfrm>
          <a:off x="0" y="0"/>
          <a:ext cx="0" cy="0"/>
          <a:chOff x="0" y="0"/>
          <a:chExt cx="0" cy="0"/>
        </a:xfrm>
      </p:grpSpPr>
      <p:sp>
        <p:nvSpPr>
          <p:cNvPr id="37" name="Google Shape;37;p12"/>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8" name="Google Shape;38;p12"/>
          <p:cNvSpPr/>
          <p:nvPr/>
        </p:nvSpPr>
        <p:spPr>
          <a:xfrm>
            <a:off x="457195" y="4846320"/>
            <a:ext cx="135250" cy="128588"/>
          </a:xfrm>
          <a:custGeom>
            <a:avLst/>
            <a:gdLst/>
            <a:ahLst/>
            <a:cxnLst/>
            <a:rect l="l" t="t" r="r" b="b"/>
            <a:pathLst>
              <a:path w="5409981" h="5143500" extrusionOk="0">
                <a:moveTo>
                  <a:pt x="4983153" y="2221521"/>
                </a:moveTo>
                <a:lnTo>
                  <a:pt x="4374172" y="2572015"/>
                </a:lnTo>
                <a:lnTo>
                  <a:pt x="4983153" y="2921450"/>
                </a:lnTo>
                <a:cubicBezTo>
                  <a:pt x="5136954" y="3010067"/>
                  <a:pt x="5189546" y="3205051"/>
                  <a:pt x="5100656" y="3358310"/>
                </a:cubicBezTo>
                <a:cubicBezTo>
                  <a:pt x="5011767" y="3511568"/>
                  <a:pt x="4815574" y="3562963"/>
                  <a:pt x="4662302" y="3474876"/>
                </a:cubicBezTo>
                <a:lnTo>
                  <a:pt x="3571781" y="2848198"/>
                </a:lnTo>
                <a:cubicBezTo>
                  <a:pt x="3499053" y="2805943"/>
                  <a:pt x="3448581" y="2739977"/>
                  <a:pt x="3426193" y="2665798"/>
                </a:cubicBezTo>
                <a:cubicBezTo>
                  <a:pt x="3407864" y="2607519"/>
                  <a:pt x="3406806" y="2545180"/>
                  <a:pt x="3423146" y="2486312"/>
                </a:cubicBezTo>
                <a:cubicBezTo>
                  <a:pt x="3445647" y="2405409"/>
                  <a:pt x="3499023" y="2336577"/>
                  <a:pt x="3571781" y="2294640"/>
                </a:cubicBezTo>
                <a:lnTo>
                  <a:pt x="4662302" y="1668359"/>
                </a:lnTo>
                <a:cubicBezTo>
                  <a:pt x="4815574" y="1580272"/>
                  <a:pt x="5011899" y="1632594"/>
                  <a:pt x="5100656" y="1785456"/>
                </a:cubicBezTo>
                <a:cubicBezTo>
                  <a:pt x="5189414" y="1938317"/>
                  <a:pt x="5136954" y="2133168"/>
                  <a:pt x="4983153" y="2221521"/>
                </a:cubicBezTo>
                <a:close/>
                <a:moveTo>
                  <a:pt x="4406628" y="3920213"/>
                </a:moveTo>
                <a:lnTo>
                  <a:pt x="3316240" y="3294330"/>
                </a:lnTo>
                <a:cubicBezTo>
                  <a:pt x="3260045" y="3261658"/>
                  <a:pt x="3195149" y="3247089"/>
                  <a:pt x="3130380" y="3252605"/>
                </a:cubicBezTo>
                <a:cubicBezTo>
                  <a:pt x="2964126" y="3264526"/>
                  <a:pt x="2833507" y="3402684"/>
                  <a:pt x="2833507" y="3570911"/>
                </a:cubicBezTo>
                <a:lnTo>
                  <a:pt x="2833507" y="4823869"/>
                </a:lnTo>
                <a:cubicBezTo>
                  <a:pt x="2833507" y="5000441"/>
                  <a:pt x="2976578" y="5143500"/>
                  <a:pt x="3154225" y="5143500"/>
                </a:cubicBezTo>
                <a:cubicBezTo>
                  <a:pt x="3331872" y="5143500"/>
                  <a:pt x="3475473" y="5000441"/>
                  <a:pt x="3475473" y="4823869"/>
                </a:cubicBezTo>
                <a:lnTo>
                  <a:pt x="3475473" y="4123013"/>
                </a:lnTo>
                <a:lnTo>
                  <a:pt x="4086043" y="4473772"/>
                </a:lnTo>
                <a:cubicBezTo>
                  <a:pt x="4239447" y="4562389"/>
                  <a:pt x="4435640" y="4509934"/>
                  <a:pt x="4524132" y="4357471"/>
                </a:cubicBezTo>
                <a:cubicBezTo>
                  <a:pt x="4612625" y="4205007"/>
                  <a:pt x="4560298" y="4008566"/>
                  <a:pt x="4406628" y="3920213"/>
                </a:cubicBezTo>
                <a:close/>
                <a:moveTo>
                  <a:pt x="3148529" y="2694410"/>
                </a:moveTo>
                <a:lnTo>
                  <a:pt x="2695205" y="3144913"/>
                </a:lnTo>
                <a:cubicBezTo>
                  <a:pt x="2682222" y="3158159"/>
                  <a:pt x="2657185" y="3169021"/>
                  <a:pt x="2638374" y="3169021"/>
                </a:cubicBezTo>
                <a:lnTo>
                  <a:pt x="2504973" y="3169021"/>
                </a:lnTo>
                <a:cubicBezTo>
                  <a:pt x="2486692" y="3169021"/>
                  <a:pt x="2461257" y="3158159"/>
                  <a:pt x="2448142" y="3144913"/>
                </a:cubicBezTo>
                <a:lnTo>
                  <a:pt x="1995083" y="2694410"/>
                </a:lnTo>
                <a:cubicBezTo>
                  <a:pt x="1982100" y="2681694"/>
                  <a:pt x="1971635" y="2656261"/>
                  <a:pt x="1971635" y="2638246"/>
                </a:cubicBezTo>
                <a:lnTo>
                  <a:pt x="1971635" y="2505387"/>
                </a:lnTo>
                <a:cubicBezTo>
                  <a:pt x="1971635" y="2486974"/>
                  <a:pt x="1982100" y="2461409"/>
                  <a:pt x="1995083" y="2448560"/>
                </a:cubicBezTo>
                <a:lnTo>
                  <a:pt x="2448142" y="1998057"/>
                </a:lnTo>
                <a:cubicBezTo>
                  <a:pt x="2461257" y="1984811"/>
                  <a:pt x="2486692" y="1974346"/>
                  <a:pt x="2504973" y="1974346"/>
                </a:cubicBezTo>
                <a:lnTo>
                  <a:pt x="2638374" y="1974346"/>
                </a:lnTo>
                <a:cubicBezTo>
                  <a:pt x="2656787" y="1974346"/>
                  <a:pt x="2682222" y="1984811"/>
                  <a:pt x="2695205" y="1998057"/>
                </a:cubicBezTo>
                <a:lnTo>
                  <a:pt x="3148529" y="2448560"/>
                </a:lnTo>
                <a:cubicBezTo>
                  <a:pt x="3161379" y="2461409"/>
                  <a:pt x="3171844" y="2486974"/>
                  <a:pt x="3171844" y="2505387"/>
                </a:cubicBezTo>
                <a:lnTo>
                  <a:pt x="3171844" y="2638246"/>
                </a:lnTo>
                <a:cubicBezTo>
                  <a:pt x="3171844" y="2656261"/>
                  <a:pt x="3161379" y="2681694"/>
                  <a:pt x="3148529" y="2694410"/>
                </a:cubicBezTo>
                <a:close/>
                <a:moveTo>
                  <a:pt x="2786214" y="2569366"/>
                </a:moveTo>
                <a:cubicBezTo>
                  <a:pt x="2786214" y="2551086"/>
                  <a:pt x="2775086" y="2525786"/>
                  <a:pt x="2762236" y="2512275"/>
                </a:cubicBezTo>
                <a:lnTo>
                  <a:pt x="2630955" y="2382329"/>
                </a:lnTo>
                <a:cubicBezTo>
                  <a:pt x="2617973" y="2369481"/>
                  <a:pt x="2592538" y="2358751"/>
                  <a:pt x="2574257" y="2358751"/>
                </a:cubicBezTo>
                <a:lnTo>
                  <a:pt x="2569090" y="2358751"/>
                </a:lnTo>
                <a:cubicBezTo>
                  <a:pt x="2550809" y="2358751"/>
                  <a:pt x="2525374" y="2369481"/>
                  <a:pt x="2512656" y="2382329"/>
                </a:cubicBezTo>
                <a:lnTo>
                  <a:pt x="2381375" y="2512275"/>
                </a:lnTo>
                <a:cubicBezTo>
                  <a:pt x="2368260" y="2525786"/>
                  <a:pt x="2358192" y="2551086"/>
                  <a:pt x="2358192" y="2569366"/>
                </a:cubicBezTo>
                <a:lnTo>
                  <a:pt x="2358192" y="2574399"/>
                </a:lnTo>
                <a:cubicBezTo>
                  <a:pt x="2358192" y="2592414"/>
                  <a:pt x="2368260" y="2617582"/>
                  <a:pt x="2381375" y="2630696"/>
                </a:cubicBezTo>
                <a:lnTo>
                  <a:pt x="2512656" y="2761038"/>
                </a:lnTo>
                <a:cubicBezTo>
                  <a:pt x="2525506" y="2773887"/>
                  <a:pt x="2550809" y="2784617"/>
                  <a:pt x="2569090" y="2784617"/>
                </a:cubicBezTo>
                <a:lnTo>
                  <a:pt x="2574257" y="2784617"/>
                </a:lnTo>
                <a:cubicBezTo>
                  <a:pt x="2592538" y="2784617"/>
                  <a:pt x="2617973" y="2773887"/>
                  <a:pt x="2630955" y="2761038"/>
                </a:cubicBezTo>
                <a:lnTo>
                  <a:pt x="2762236" y="2630696"/>
                </a:lnTo>
                <a:cubicBezTo>
                  <a:pt x="2775086" y="2617582"/>
                  <a:pt x="2786214" y="2592414"/>
                  <a:pt x="2786214" y="2574399"/>
                </a:cubicBezTo>
                <a:close/>
                <a:moveTo>
                  <a:pt x="736718" y="1222757"/>
                </a:moveTo>
                <a:lnTo>
                  <a:pt x="1827239" y="1849170"/>
                </a:lnTo>
                <a:cubicBezTo>
                  <a:pt x="1883672" y="1881603"/>
                  <a:pt x="1948619" y="1896152"/>
                  <a:pt x="2013497" y="1890895"/>
                </a:cubicBezTo>
                <a:cubicBezTo>
                  <a:pt x="2179486" y="1878709"/>
                  <a:pt x="2310502" y="1740286"/>
                  <a:pt x="2310502" y="1572324"/>
                </a:cubicBezTo>
                <a:lnTo>
                  <a:pt x="2310502" y="319233"/>
                </a:lnTo>
                <a:cubicBezTo>
                  <a:pt x="2310502" y="143059"/>
                  <a:pt x="2166503" y="0"/>
                  <a:pt x="1989651" y="0"/>
                </a:cubicBezTo>
                <a:cubicBezTo>
                  <a:pt x="1812799" y="0"/>
                  <a:pt x="1668536" y="143059"/>
                  <a:pt x="1668536" y="319233"/>
                </a:cubicBezTo>
                <a:lnTo>
                  <a:pt x="1668536" y="1020355"/>
                </a:lnTo>
                <a:lnTo>
                  <a:pt x="1057436" y="669198"/>
                </a:lnTo>
                <a:cubicBezTo>
                  <a:pt x="904297" y="580978"/>
                  <a:pt x="708369" y="633301"/>
                  <a:pt x="619347" y="785897"/>
                </a:cubicBezTo>
                <a:cubicBezTo>
                  <a:pt x="530985" y="938468"/>
                  <a:pt x="583048" y="1133777"/>
                  <a:pt x="735632" y="1222131"/>
                </a:cubicBezTo>
                <a:cubicBezTo>
                  <a:pt x="735994" y="1222340"/>
                  <a:pt x="736356" y="1222549"/>
                  <a:pt x="736718" y="1222757"/>
                </a:cubicBezTo>
                <a:close/>
                <a:moveTo>
                  <a:pt x="3130380" y="1890895"/>
                </a:moveTo>
                <a:cubicBezTo>
                  <a:pt x="3195131" y="1896154"/>
                  <a:pt x="3259952" y="1881602"/>
                  <a:pt x="3316240" y="1849170"/>
                </a:cubicBezTo>
                <a:lnTo>
                  <a:pt x="4406628" y="1222757"/>
                </a:lnTo>
                <a:cubicBezTo>
                  <a:pt x="4559590" y="1135057"/>
                  <a:pt x="4612489" y="939974"/>
                  <a:pt x="4524782" y="787025"/>
                </a:cubicBezTo>
                <a:cubicBezTo>
                  <a:pt x="4524567" y="786649"/>
                  <a:pt x="4524350" y="786273"/>
                  <a:pt x="4524132" y="785897"/>
                </a:cubicBezTo>
                <a:cubicBezTo>
                  <a:pt x="4435640" y="633301"/>
                  <a:pt x="4239447" y="580978"/>
                  <a:pt x="4086043" y="669198"/>
                </a:cubicBezTo>
                <a:lnTo>
                  <a:pt x="3475473" y="1020355"/>
                </a:lnTo>
                <a:lnTo>
                  <a:pt x="3475473" y="319233"/>
                </a:lnTo>
                <a:cubicBezTo>
                  <a:pt x="3475473" y="143059"/>
                  <a:pt x="3331872" y="0"/>
                  <a:pt x="3154225" y="0"/>
                </a:cubicBezTo>
                <a:cubicBezTo>
                  <a:pt x="2976578" y="0"/>
                  <a:pt x="2833507" y="143059"/>
                  <a:pt x="2833507" y="319233"/>
                </a:cubicBezTo>
                <a:lnTo>
                  <a:pt x="2833507" y="1572324"/>
                </a:lnTo>
                <a:cubicBezTo>
                  <a:pt x="2833507" y="1740286"/>
                  <a:pt x="2964126" y="1878709"/>
                  <a:pt x="3130380" y="1890895"/>
                </a:cubicBezTo>
                <a:close/>
                <a:moveTo>
                  <a:pt x="2013497" y="3252605"/>
                </a:moveTo>
                <a:cubicBezTo>
                  <a:pt x="1948600" y="3247084"/>
                  <a:pt x="1883576" y="3261651"/>
                  <a:pt x="1827239" y="3294330"/>
                </a:cubicBezTo>
                <a:lnTo>
                  <a:pt x="736718" y="3920213"/>
                </a:lnTo>
                <a:cubicBezTo>
                  <a:pt x="583314" y="4008566"/>
                  <a:pt x="530854" y="4204477"/>
                  <a:pt x="619347" y="4357471"/>
                </a:cubicBezTo>
                <a:cubicBezTo>
                  <a:pt x="707839" y="4510464"/>
                  <a:pt x="904297" y="4562389"/>
                  <a:pt x="1057436" y="4473772"/>
                </a:cubicBezTo>
                <a:lnTo>
                  <a:pt x="1668536" y="4123013"/>
                </a:lnTo>
                <a:lnTo>
                  <a:pt x="1668536" y="4823869"/>
                </a:lnTo>
                <a:cubicBezTo>
                  <a:pt x="1668536" y="5000441"/>
                  <a:pt x="1812137" y="5143500"/>
                  <a:pt x="1989651" y="5143500"/>
                </a:cubicBezTo>
                <a:cubicBezTo>
                  <a:pt x="2167166" y="5143500"/>
                  <a:pt x="2310502" y="5000441"/>
                  <a:pt x="2310502" y="4823869"/>
                </a:cubicBezTo>
                <a:lnTo>
                  <a:pt x="2310502" y="3570911"/>
                </a:lnTo>
                <a:cubicBezTo>
                  <a:pt x="2310502" y="3402684"/>
                  <a:pt x="2179486" y="3264526"/>
                  <a:pt x="2013497" y="3252605"/>
                </a:cubicBezTo>
                <a:close/>
                <a:moveTo>
                  <a:pt x="1717816" y="2665798"/>
                </a:moveTo>
                <a:cubicBezTo>
                  <a:pt x="1728394" y="2632182"/>
                  <a:pt x="1733318" y="2597044"/>
                  <a:pt x="1732388" y="2561815"/>
                </a:cubicBezTo>
                <a:cubicBezTo>
                  <a:pt x="1731063" y="2536648"/>
                  <a:pt x="1727884" y="2511480"/>
                  <a:pt x="1720730" y="2486312"/>
                </a:cubicBezTo>
                <a:cubicBezTo>
                  <a:pt x="1699137" y="2408292"/>
                  <a:pt x="1648002" y="2338617"/>
                  <a:pt x="1571300" y="2294640"/>
                </a:cubicBezTo>
                <a:lnTo>
                  <a:pt x="481574" y="1668359"/>
                </a:lnTo>
                <a:cubicBezTo>
                  <a:pt x="327773" y="1580272"/>
                  <a:pt x="131580" y="1632594"/>
                  <a:pt x="43352" y="1785456"/>
                </a:cubicBezTo>
                <a:cubicBezTo>
                  <a:pt x="-44875" y="1938317"/>
                  <a:pt x="6790" y="2133168"/>
                  <a:pt x="160591" y="2221521"/>
                </a:cubicBezTo>
                <a:lnTo>
                  <a:pt x="769571" y="2572015"/>
                </a:lnTo>
                <a:lnTo>
                  <a:pt x="160591" y="2921450"/>
                </a:lnTo>
                <a:cubicBezTo>
                  <a:pt x="6790" y="3010067"/>
                  <a:pt x="-45670" y="3205051"/>
                  <a:pt x="43352" y="3358310"/>
                </a:cubicBezTo>
                <a:cubicBezTo>
                  <a:pt x="132374" y="3511568"/>
                  <a:pt x="327773" y="3562963"/>
                  <a:pt x="481574" y="3474876"/>
                </a:cubicBezTo>
                <a:lnTo>
                  <a:pt x="1571300" y="2848198"/>
                </a:lnTo>
                <a:cubicBezTo>
                  <a:pt x="1641515" y="2808189"/>
                  <a:pt x="1693892" y="2742984"/>
                  <a:pt x="1717816" y="2665798"/>
                </a:cubicBezTo>
                <a:close/>
                <a:moveTo>
                  <a:pt x="5160799" y="588131"/>
                </a:moveTo>
                <a:lnTo>
                  <a:pt x="5112049" y="588131"/>
                </a:lnTo>
                <a:lnTo>
                  <a:pt x="5112049" y="648137"/>
                </a:lnTo>
                <a:lnTo>
                  <a:pt x="5160799" y="648137"/>
                </a:lnTo>
                <a:cubicBezTo>
                  <a:pt x="5183452" y="648137"/>
                  <a:pt x="5198157" y="637937"/>
                  <a:pt x="5198157" y="618730"/>
                </a:cubicBezTo>
                <a:cubicBezTo>
                  <a:pt x="5198157" y="599523"/>
                  <a:pt x="5184512" y="588131"/>
                  <a:pt x="5160799" y="588131"/>
                </a:cubicBezTo>
                <a:close/>
                <a:moveTo>
                  <a:pt x="5052039" y="532630"/>
                </a:moveTo>
                <a:lnTo>
                  <a:pt x="5161859" y="532630"/>
                </a:lnTo>
                <a:cubicBezTo>
                  <a:pt x="5222002" y="532630"/>
                  <a:pt x="5261612" y="565480"/>
                  <a:pt x="5261612" y="616346"/>
                </a:cubicBezTo>
                <a:cubicBezTo>
                  <a:pt x="5261612" y="648137"/>
                  <a:pt x="5245715" y="671847"/>
                  <a:pt x="5222002" y="686683"/>
                </a:cubicBezTo>
                <a:lnTo>
                  <a:pt x="5265056" y="748940"/>
                </a:lnTo>
                <a:lnTo>
                  <a:pt x="5265056" y="761392"/>
                </a:lnTo>
                <a:lnTo>
                  <a:pt x="5202661" y="761392"/>
                </a:lnTo>
                <a:lnTo>
                  <a:pt x="5160799" y="701386"/>
                </a:lnTo>
                <a:lnTo>
                  <a:pt x="5112049" y="701386"/>
                </a:lnTo>
                <a:lnTo>
                  <a:pt x="5112049" y="761392"/>
                </a:lnTo>
                <a:lnTo>
                  <a:pt x="5052039" y="761392"/>
                </a:lnTo>
                <a:close/>
                <a:moveTo>
                  <a:pt x="5358979" y="651581"/>
                </a:moveTo>
                <a:cubicBezTo>
                  <a:pt x="5358979" y="529186"/>
                  <a:pt x="5277508" y="436330"/>
                  <a:pt x="5152851" y="436330"/>
                </a:cubicBezTo>
                <a:cubicBezTo>
                  <a:pt x="5030445" y="436330"/>
                  <a:pt x="4948842" y="524682"/>
                  <a:pt x="4948842" y="651581"/>
                </a:cubicBezTo>
                <a:cubicBezTo>
                  <a:pt x="4948842" y="772783"/>
                  <a:pt x="5030445" y="866699"/>
                  <a:pt x="5152851" y="866699"/>
                </a:cubicBezTo>
                <a:cubicBezTo>
                  <a:pt x="5277508" y="866699"/>
                  <a:pt x="5358979" y="773843"/>
                  <a:pt x="5358979" y="651581"/>
                </a:cubicBezTo>
                <a:close/>
                <a:moveTo>
                  <a:pt x="5409982" y="651581"/>
                </a:moveTo>
                <a:cubicBezTo>
                  <a:pt x="5409982" y="795434"/>
                  <a:pt x="5313674" y="915445"/>
                  <a:pt x="5152851" y="915445"/>
                </a:cubicBezTo>
                <a:cubicBezTo>
                  <a:pt x="4992028" y="915445"/>
                  <a:pt x="4897972" y="794242"/>
                  <a:pt x="4897972" y="651581"/>
                </a:cubicBezTo>
                <a:cubicBezTo>
                  <a:pt x="4897972" y="508919"/>
                  <a:pt x="4993088" y="387584"/>
                  <a:pt x="5152851" y="387584"/>
                </a:cubicBezTo>
                <a:cubicBezTo>
                  <a:pt x="5312614" y="387584"/>
                  <a:pt x="5409982" y="507594"/>
                  <a:pt x="5409982" y="65158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chemeClr val="dk1"/>
              </a:solidFill>
              <a:latin typeface="Arial"/>
              <a:ea typeface="Arial"/>
              <a:cs typeface="Arial"/>
              <a:sym typeface="Arial"/>
            </a:endParaRPr>
          </a:p>
        </p:txBody>
      </p:sp>
      <p:sp>
        <p:nvSpPr>
          <p:cNvPr id="39" name="Google Shape;39;p12"/>
          <p:cNvSpPr/>
          <p:nvPr/>
        </p:nvSpPr>
        <p:spPr>
          <a:xfrm>
            <a:off x="660651" y="4866916"/>
            <a:ext cx="16812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rgbClr val="929292"/>
                </a:solidFill>
                <a:latin typeface="Arial"/>
                <a:ea typeface="Arial"/>
                <a:cs typeface="Arial"/>
                <a:sym typeface="Arial"/>
              </a:rPr>
              <a:t>© 2024 Snowflake Inc. All Rights Reserved</a:t>
            </a:r>
            <a:endParaRPr sz="600" b="0" i="0" u="none" strike="noStrike" cap="none">
              <a:solidFill>
                <a:srgbClr val="92929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 You 02">
  <p:cSld name="Thank You_1">
    <p:bg>
      <p:bgPr>
        <a:solidFill>
          <a:schemeClr val="accent1"/>
        </a:solidFill>
        <a:effectLst/>
      </p:bgPr>
    </p:bg>
    <p:spTree>
      <p:nvGrpSpPr>
        <p:cNvPr id="1" name="Shape 40"/>
        <p:cNvGrpSpPr/>
        <p:nvPr/>
      </p:nvGrpSpPr>
      <p:grpSpPr>
        <a:xfrm>
          <a:off x="0" y="0"/>
          <a:ext cx="0" cy="0"/>
          <a:chOff x="0" y="0"/>
          <a:chExt cx="0" cy="0"/>
        </a:xfrm>
      </p:grpSpPr>
      <p:sp>
        <p:nvSpPr>
          <p:cNvPr id="41" name="Google Shape;41;p13"/>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42" name="Google Shape;42;p13"/>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
        <p:nvSpPr>
          <p:cNvPr id="43" name="Google Shape;43;p13"/>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grpSp>
        <p:nvGrpSpPr>
          <p:cNvPr id="44" name="Google Shape;44;p13"/>
          <p:cNvGrpSpPr/>
          <p:nvPr/>
        </p:nvGrpSpPr>
        <p:grpSpPr>
          <a:xfrm>
            <a:off x="-10" y="3770439"/>
            <a:ext cx="9143997" cy="1371564"/>
            <a:chOff x="-10" y="3735321"/>
            <a:chExt cx="9139427" cy="1408177"/>
          </a:xfrm>
        </p:grpSpPr>
        <p:pic>
          <p:nvPicPr>
            <p:cNvPr id="45" name="Google Shape;45;p13"/>
            <p:cNvPicPr preferRelativeResize="0"/>
            <p:nvPr/>
          </p:nvPicPr>
          <p:blipFill rotWithShape="1">
            <a:blip r:embed="rId2">
              <a:alphaModFix/>
            </a:blip>
            <a:srcRect/>
            <a:stretch/>
          </p:blipFill>
          <p:spPr>
            <a:xfrm>
              <a:off x="-10" y="3735321"/>
              <a:ext cx="3044952" cy="1408177"/>
            </a:xfrm>
            <a:prstGeom prst="rect">
              <a:avLst/>
            </a:prstGeom>
            <a:noFill/>
            <a:ln>
              <a:noFill/>
            </a:ln>
          </p:spPr>
        </p:pic>
        <p:pic>
          <p:nvPicPr>
            <p:cNvPr id="46" name="Google Shape;46;p13"/>
            <p:cNvPicPr preferRelativeResize="0"/>
            <p:nvPr/>
          </p:nvPicPr>
          <p:blipFill rotWithShape="1">
            <a:blip r:embed="rId3">
              <a:alphaModFix/>
            </a:blip>
            <a:srcRect t="139" b="138"/>
            <a:stretch/>
          </p:blipFill>
          <p:spPr>
            <a:xfrm>
              <a:off x="3049515" y="3735321"/>
              <a:ext cx="3044952" cy="1408177"/>
            </a:xfrm>
            <a:prstGeom prst="rect">
              <a:avLst/>
            </a:prstGeom>
            <a:noFill/>
            <a:ln>
              <a:noFill/>
            </a:ln>
          </p:spPr>
        </p:pic>
        <p:pic>
          <p:nvPicPr>
            <p:cNvPr id="47" name="Google Shape;47;p13"/>
            <p:cNvPicPr preferRelativeResize="0"/>
            <p:nvPr/>
          </p:nvPicPr>
          <p:blipFill rotWithShape="1">
            <a:blip r:embed="rId4">
              <a:alphaModFix/>
            </a:blip>
            <a:srcRect t="139" b="138"/>
            <a:stretch/>
          </p:blipFill>
          <p:spPr>
            <a:xfrm>
              <a:off x="6094465" y="3735321"/>
              <a:ext cx="3044952" cy="1408177"/>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ver 02">
  <p:cSld name="Data Cloud_1_1_3_2">
    <p:bg>
      <p:bgPr>
        <a:solidFill>
          <a:schemeClr val="accent1"/>
        </a:solidFill>
        <a:effectLst/>
      </p:bgPr>
    </p:bg>
    <p:spTree>
      <p:nvGrpSpPr>
        <p:cNvPr id="1" name="Shape 48"/>
        <p:cNvGrpSpPr/>
        <p:nvPr/>
      </p:nvGrpSpPr>
      <p:grpSpPr>
        <a:xfrm>
          <a:off x="0" y="0"/>
          <a:ext cx="0" cy="0"/>
          <a:chOff x="0" y="0"/>
          <a:chExt cx="0" cy="0"/>
        </a:xfrm>
      </p:grpSpPr>
      <p:grpSp>
        <p:nvGrpSpPr>
          <p:cNvPr id="49" name="Google Shape;49;p14"/>
          <p:cNvGrpSpPr/>
          <p:nvPr/>
        </p:nvGrpSpPr>
        <p:grpSpPr>
          <a:xfrm>
            <a:off x="-2" y="2914850"/>
            <a:ext cx="9143627" cy="2228425"/>
            <a:chOff x="-834856" y="2711517"/>
            <a:chExt cx="9978858" cy="2431981"/>
          </a:xfrm>
        </p:grpSpPr>
        <p:pic>
          <p:nvPicPr>
            <p:cNvPr id="50" name="Google Shape;50;p14"/>
            <p:cNvPicPr preferRelativeResize="0"/>
            <p:nvPr/>
          </p:nvPicPr>
          <p:blipFill rotWithShape="1">
            <a:blip r:embed="rId2">
              <a:alphaModFix amt="85000"/>
            </a:blip>
            <a:srcRect l="45992" t="24707" b="30781"/>
            <a:stretch/>
          </p:blipFill>
          <p:spPr>
            <a:xfrm>
              <a:off x="-834856" y="2711517"/>
              <a:ext cx="3540541" cy="2431980"/>
            </a:xfrm>
            <a:prstGeom prst="rect">
              <a:avLst/>
            </a:prstGeom>
            <a:noFill/>
            <a:ln>
              <a:noFill/>
            </a:ln>
          </p:spPr>
        </p:pic>
        <p:pic>
          <p:nvPicPr>
            <p:cNvPr id="51" name="Google Shape;51;p14"/>
            <p:cNvPicPr preferRelativeResize="0"/>
            <p:nvPr/>
          </p:nvPicPr>
          <p:blipFill rotWithShape="1">
            <a:blip r:embed="rId3">
              <a:alphaModFix amt="85000"/>
            </a:blip>
            <a:srcRect t="25270" r="1930" b="30786"/>
            <a:stretch/>
          </p:blipFill>
          <p:spPr>
            <a:xfrm>
              <a:off x="2715550" y="2742300"/>
              <a:ext cx="6428452" cy="2401198"/>
            </a:xfrm>
            <a:prstGeom prst="rect">
              <a:avLst/>
            </a:prstGeom>
            <a:noFill/>
            <a:ln>
              <a:noFill/>
            </a:ln>
          </p:spPr>
        </p:pic>
      </p:grpSp>
      <p:sp>
        <p:nvSpPr>
          <p:cNvPr id="52" name="Google Shape;52;p14"/>
          <p:cNvSpPr/>
          <p:nvPr/>
        </p:nvSpPr>
        <p:spPr>
          <a:xfrm>
            <a:off x="456932" y="4898925"/>
            <a:ext cx="16359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dk1"/>
                </a:solidFill>
                <a:latin typeface="Arial"/>
                <a:ea typeface="Arial"/>
                <a:cs typeface="Arial"/>
                <a:sym typeface="Arial"/>
              </a:rPr>
              <a:t>© 2024 Snowflake Inc. All Rights Reserved</a:t>
            </a:r>
            <a:endParaRPr sz="600" b="0" i="0" u="none" strike="noStrike" cap="none">
              <a:solidFill>
                <a:schemeClr val="dk1"/>
              </a:solidFill>
              <a:latin typeface="Arial"/>
              <a:ea typeface="Arial"/>
              <a:cs typeface="Arial"/>
              <a:sym typeface="Arial"/>
            </a:endParaRPr>
          </a:p>
        </p:txBody>
      </p:sp>
      <p:sp>
        <p:nvSpPr>
          <p:cNvPr id="53" name="Google Shape;53;p14"/>
          <p:cNvSpPr txBox="1">
            <a:spLocks noGrp="1"/>
          </p:cNvSpPr>
          <p:nvPr>
            <p:ph type="title"/>
          </p:nvPr>
        </p:nvSpPr>
        <p:spPr>
          <a:xfrm>
            <a:off x="366600" y="1188725"/>
            <a:ext cx="7403400" cy="1920300"/>
          </a:xfrm>
          <a:prstGeom prst="rect">
            <a:avLst/>
          </a:prstGeom>
          <a:noFill/>
          <a:ln>
            <a:noFill/>
          </a:ln>
        </p:spPr>
        <p:txBody>
          <a:bodyPr spcFirstLastPara="1" wrap="square" lIns="91425" tIns="91425" rIns="91425" bIns="91425" anchor="b" anchorCtr="0">
            <a:noAutofit/>
          </a:bodyPr>
          <a:lstStyle>
            <a:lvl1pPr marR="0" lvl="0" algn="l">
              <a:lnSpc>
                <a:spcPct val="85000"/>
              </a:lnSpc>
              <a:spcBef>
                <a:spcPts val="0"/>
              </a:spcBef>
              <a:spcAft>
                <a:spcPts val="0"/>
              </a:spcAft>
              <a:buClr>
                <a:schemeClr val="dk1"/>
              </a:buClr>
              <a:buSzPts val="4400"/>
              <a:buNone/>
              <a:defRPr sz="4400"/>
            </a:lvl1pPr>
            <a:lvl2pPr lvl="1" algn="l">
              <a:lnSpc>
                <a:spcPct val="74000"/>
              </a:lnSpc>
              <a:spcBef>
                <a:spcPts val="0"/>
              </a:spcBef>
              <a:spcAft>
                <a:spcPts val="0"/>
              </a:spcAft>
              <a:buSzPts val="4400"/>
              <a:buFont typeface="Arial Black"/>
              <a:buNone/>
              <a:defRPr sz="4400" b="0">
                <a:latin typeface="Arial Black"/>
                <a:ea typeface="Arial Black"/>
                <a:cs typeface="Arial Black"/>
                <a:sym typeface="Arial Black"/>
              </a:defRPr>
            </a:lvl2pPr>
            <a:lvl3pPr lvl="2" algn="l">
              <a:lnSpc>
                <a:spcPct val="74000"/>
              </a:lnSpc>
              <a:spcBef>
                <a:spcPts val="0"/>
              </a:spcBef>
              <a:spcAft>
                <a:spcPts val="0"/>
              </a:spcAft>
              <a:buSzPts val="4400"/>
              <a:buFont typeface="Arial Black"/>
              <a:buNone/>
              <a:defRPr sz="4400" b="0">
                <a:latin typeface="Arial Black"/>
                <a:ea typeface="Arial Black"/>
                <a:cs typeface="Arial Black"/>
                <a:sym typeface="Arial Black"/>
              </a:defRPr>
            </a:lvl3pPr>
            <a:lvl4pPr lvl="3" algn="l">
              <a:lnSpc>
                <a:spcPct val="74000"/>
              </a:lnSpc>
              <a:spcBef>
                <a:spcPts val="0"/>
              </a:spcBef>
              <a:spcAft>
                <a:spcPts val="0"/>
              </a:spcAft>
              <a:buSzPts val="4400"/>
              <a:buFont typeface="Arial Black"/>
              <a:buNone/>
              <a:defRPr sz="4400" b="0">
                <a:latin typeface="Arial Black"/>
                <a:ea typeface="Arial Black"/>
                <a:cs typeface="Arial Black"/>
                <a:sym typeface="Arial Black"/>
              </a:defRPr>
            </a:lvl4pPr>
            <a:lvl5pPr lvl="4" algn="l">
              <a:lnSpc>
                <a:spcPct val="74000"/>
              </a:lnSpc>
              <a:spcBef>
                <a:spcPts val="0"/>
              </a:spcBef>
              <a:spcAft>
                <a:spcPts val="0"/>
              </a:spcAft>
              <a:buSzPts val="4400"/>
              <a:buFont typeface="Arial Black"/>
              <a:buNone/>
              <a:defRPr sz="4400" b="0">
                <a:latin typeface="Arial Black"/>
                <a:ea typeface="Arial Black"/>
                <a:cs typeface="Arial Black"/>
                <a:sym typeface="Arial Black"/>
              </a:defRPr>
            </a:lvl5pPr>
            <a:lvl6pPr lvl="5" algn="l">
              <a:lnSpc>
                <a:spcPct val="74000"/>
              </a:lnSpc>
              <a:spcBef>
                <a:spcPts val="0"/>
              </a:spcBef>
              <a:spcAft>
                <a:spcPts val="0"/>
              </a:spcAft>
              <a:buSzPts val="4400"/>
              <a:buFont typeface="Arial Black"/>
              <a:buNone/>
              <a:defRPr sz="4400" b="0">
                <a:latin typeface="Arial Black"/>
                <a:ea typeface="Arial Black"/>
                <a:cs typeface="Arial Black"/>
                <a:sym typeface="Arial Black"/>
              </a:defRPr>
            </a:lvl6pPr>
            <a:lvl7pPr lvl="6" algn="l">
              <a:lnSpc>
                <a:spcPct val="74000"/>
              </a:lnSpc>
              <a:spcBef>
                <a:spcPts val="0"/>
              </a:spcBef>
              <a:spcAft>
                <a:spcPts val="0"/>
              </a:spcAft>
              <a:buSzPts val="4400"/>
              <a:buFont typeface="Arial Black"/>
              <a:buNone/>
              <a:defRPr sz="4400" b="0">
                <a:latin typeface="Arial Black"/>
                <a:ea typeface="Arial Black"/>
                <a:cs typeface="Arial Black"/>
                <a:sym typeface="Arial Black"/>
              </a:defRPr>
            </a:lvl7pPr>
            <a:lvl8pPr lvl="7" algn="l">
              <a:lnSpc>
                <a:spcPct val="74000"/>
              </a:lnSpc>
              <a:spcBef>
                <a:spcPts val="0"/>
              </a:spcBef>
              <a:spcAft>
                <a:spcPts val="0"/>
              </a:spcAft>
              <a:buSzPts val="4400"/>
              <a:buFont typeface="Arial Black"/>
              <a:buNone/>
              <a:defRPr sz="4400" b="0">
                <a:latin typeface="Arial Black"/>
                <a:ea typeface="Arial Black"/>
                <a:cs typeface="Arial Black"/>
                <a:sym typeface="Arial Black"/>
              </a:defRPr>
            </a:lvl8pPr>
            <a:lvl9pPr lvl="8" algn="l">
              <a:lnSpc>
                <a:spcPct val="74000"/>
              </a:lnSpc>
              <a:spcBef>
                <a:spcPts val="0"/>
              </a:spcBef>
              <a:spcAft>
                <a:spcPts val="0"/>
              </a:spcAft>
              <a:buSzPts val="4400"/>
              <a:buFont typeface="Arial Black"/>
              <a:buNone/>
              <a:defRPr sz="4400" b="0">
                <a:latin typeface="Arial Black"/>
                <a:ea typeface="Arial Black"/>
                <a:cs typeface="Arial Black"/>
                <a:sym typeface="Arial Black"/>
              </a:defRPr>
            </a:lvl9pPr>
          </a:lstStyle>
          <a:p>
            <a:endParaRPr/>
          </a:p>
        </p:txBody>
      </p:sp>
      <p:sp>
        <p:nvSpPr>
          <p:cNvPr id="54" name="Google Shape;54;p14"/>
          <p:cNvSpPr txBox="1">
            <a:spLocks noGrp="1"/>
          </p:cNvSpPr>
          <p:nvPr>
            <p:ph type="title" idx="2"/>
          </p:nvPr>
        </p:nvSpPr>
        <p:spPr>
          <a:xfrm>
            <a:off x="366600" y="3160438"/>
            <a:ext cx="5394900" cy="442500"/>
          </a:xfrm>
          <a:prstGeom prst="rect">
            <a:avLst/>
          </a:prstGeom>
          <a:noFill/>
          <a:ln>
            <a:noFill/>
          </a:ln>
        </p:spPr>
        <p:txBody>
          <a:bodyPr spcFirstLastPara="1" wrap="square" lIns="91425" tIns="91425" rIns="91425" bIns="91425" anchor="t" anchorCtr="0">
            <a:noAutofit/>
          </a:bodyPr>
          <a:lstStyle>
            <a:lvl1pPr marR="0" lvl="0" algn="l">
              <a:lnSpc>
                <a:spcPct val="80000"/>
              </a:lnSpc>
              <a:spcBef>
                <a:spcPts val="0"/>
              </a:spcBef>
              <a:spcAft>
                <a:spcPts val="0"/>
              </a:spcAft>
              <a:buClr>
                <a:schemeClr val="dk1"/>
              </a:buClr>
              <a:buSzPts val="1800"/>
              <a:buNone/>
              <a:defRPr sz="18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5" name="Google Shape;55;p14"/>
          <p:cNvSpPr txBox="1">
            <a:spLocks noGrp="1"/>
          </p:cNvSpPr>
          <p:nvPr>
            <p:ph type="title" idx="3"/>
          </p:nvPr>
        </p:nvSpPr>
        <p:spPr>
          <a:xfrm>
            <a:off x="366600" y="4359693"/>
            <a:ext cx="4205400" cy="274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1400"/>
              <a:buNone/>
              <a:defRPr sz="1400" i="0" u="none" strike="noStrike" cap="none">
                <a:solidFill>
                  <a:schemeClr val="dk1"/>
                </a:solidFill>
              </a:defRPr>
            </a:lvl1pPr>
            <a:lvl2pPr lvl="1" algn="l">
              <a:lnSpc>
                <a:spcPct val="105000"/>
              </a:lnSpc>
              <a:spcBef>
                <a:spcPts val="0"/>
              </a:spcBef>
              <a:spcAft>
                <a:spcPts val="0"/>
              </a:spcAft>
              <a:buSzPts val="1400"/>
              <a:buFont typeface="Montserrat"/>
              <a:buNone/>
              <a:defRPr sz="1800" b="1">
                <a:latin typeface="Montserrat"/>
                <a:ea typeface="Montserrat"/>
                <a:cs typeface="Montserrat"/>
                <a:sym typeface="Montserrat"/>
              </a:defRPr>
            </a:lvl2pPr>
            <a:lvl3pPr lvl="2" algn="l">
              <a:lnSpc>
                <a:spcPct val="105000"/>
              </a:lnSpc>
              <a:spcBef>
                <a:spcPts val="1000"/>
              </a:spcBef>
              <a:spcAft>
                <a:spcPts val="0"/>
              </a:spcAft>
              <a:buSzPts val="1400"/>
              <a:buFont typeface="Montserrat"/>
              <a:buNone/>
              <a:defRPr sz="1800" b="1">
                <a:latin typeface="Montserrat"/>
                <a:ea typeface="Montserrat"/>
                <a:cs typeface="Montserrat"/>
                <a:sym typeface="Montserrat"/>
              </a:defRPr>
            </a:lvl3pPr>
            <a:lvl4pPr lvl="3" algn="l">
              <a:lnSpc>
                <a:spcPct val="105000"/>
              </a:lnSpc>
              <a:spcBef>
                <a:spcPts val="1000"/>
              </a:spcBef>
              <a:spcAft>
                <a:spcPts val="0"/>
              </a:spcAft>
              <a:buSzPts val="1400"/>
              <a:buFont typeface="Montserrat"/>
              <a:buNone/>
              <a:defRPr sz="1800" b="1">
                <a:latin typeface="Montserrat"/>
                <a:ea typeface="Montserrat"/>
                <a:cs typeface="Montserrat"/>
                <a:sym typeface="Montserrat"/>
              </a:defRPr>
            </a:lvl4pPr>
            <a:lvl5pPr lvl="4" algn="l">
              <a:lnSpc>
                <a:spcPct val="105000"/>
              </a:lnSpc>
              <a:spcBef>
                <a:spcPts val="1000"/>
              </a:spcBef>
              <a:spcAft>
                <a:spcPts val="0"/>
              </a:spcAft>
              <a:buSzPts val="1400"/>
              <a:buFont typeface="Montserrat"/>
              <a:buNone/>
              <a:defRPr sz="1800" b="1">
                <a:latin typeface="Montserrat"/>
                <a:ea typeface="Montserrat"/>
                <a:cs typeface="Montserrat"/>
                <a:sym typeface="Montserrat"/>
              </a:defRPr>
            </a:lvl5pPr>
            <a:lvl6pPr lvl="5" algn="l">
              <a:lnSpc>
                <a:spcPct val="105000"/>
              </a:lnSpc>
              <a:spcBef>
                <a:spcPts val="1000"/>
              </a:spcBef>
              <a:spcAft>
                <a:spcPts val="0"/>
              </a:spcAft>
              <a:buSzPts val="1400"/>
              <a:buFont typeface="Montserrat"/>
              <a:buNone/>
              <a:defRPr sz="1800" b="1">
                <a:latin typeface="Montserrat"/>
                <a:ea typeface="Montserrat"/>
                <a:cs typeface="Montserrat"/>
                <a:sym typeface="Montserrat"/>
              </a:defRPr>
            </a:lvl6pPr>
            <a:lvl7pPr lvl="6" algn="l">
              <a:lnSpc>
                <a:spcPct val="105000"/>
              </a:lnSpc>
              <a:spcBef>
                <a:spcPts val="1000"/>
              </a:spcBef>
              <a:spcAft>
                <a:spcPts val="0"/>
              </a:spcAft>
              <a:buSzPts val="1400"/>
              <a:buFont typeface="Montserrat"/>
              <a:buNone/>
              <a:defRPr sz="1800" b="1">
                <a:latin typeface="Montserrat"/>
                <a:ea typeface="Montserrat"/>
                <a:cs typeface="Montserrat"/>
                <a:sym typeface="Montserrat"/>
              </a:defRPr>
            </a:lvl7pPr>
            <a:lvl8pPr lvl="7" algn="l">
              <a:lnSpc>
                <a:spcPct val="105000"/>
              </a:lnSpc>
              <a:spcBef>
                <a:spcPts val="1000"/>
              </a:spcBef>
              <a:spcAft>
                <a:spcPts val="0"/>
              </a:spcAft>
              <a:buSzPts val="1400"/>
              <a:buFont typeface="Montserrat"/>
              <a:buNone/>
              <a:defRPr sz="1800" b="1">
                <a:latin typeface="Montserrat"/>
                <a:ea typeface="Montserrat"/>
                <a:cs typeface="Montserrat"/>
                <a:sym typeface="Montserrat"/>
              </a:defRPr>
            </a:lvl8pPr>
            <a:lvl9pPr lvl="8" algn="l">
              <a:lnSpc>
                <a:spcPct val="105000"/>
              </a:lnSpc>
              <a:spcBef>
                <a:spcPts val="1000"/>
              </a:spcBef>
              <a:spcAft>
                <a:spcPts val="1000"/>
              </a:spcAft>
              <a:buSzPts val="1400"/>
              <a:buFont typeface="Montserrat"/>
              <a:buNone/>
              <a:defRPr sz="1800" b="1">
                <a:latin typeface="Montserrat"/>
                <a:ea typeface="Montserrat"/>
                <a:cs typeface="Montserrat"/>
                <a:sym typeface="Montserrat"/>
              </a:defRPr>
            </a:lvl9pPr>
          </a:lstStyle>
          <a:p>
            <a:endParaRPr/>
          </a:p>
        </p:txBody>
      </p:sp>
      <p:sp>
        <p:nvSpPr>
          <p:cNvPr id="56" name="Google Shape;56;p14"/>
          <p:cNvSpPr/>
          <p:nvPr/>
        </p:nvSpPr>
        <p:spPr>
          <a:xfrm>
            <a:off x="457200" y="548640"/>
            <a:ext cx="1828808" cy="418012"/>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 You 01">
  <p:cSld name="Thank You">
    <p:bg>
      <p:bgPr>
        <a:solidFill>
          <a:schemeClr val="accent1"/>
        </a:solidFill>
        <a:effectLst/>
      </p:bgPr>
    </p:bg>
    <p:spTree>
      <p:nvGrpSpPr>
        <p:cNvPr id="1" name="Shape 57"/>
        <p:cNvGrpSpPr/>
        <p:nvPr/>
      </p:nvGrpSpPr>
      <p:grpSpPr>
        <a:xfrm>
          <a:off x="0" y="0"/>
          <a:ext cx="0" cy="0"/>
          <a:chOff x="0" y="0"/>
          <a:chExt cx="0" cy="0"/>
        </a:xfrm>
      </p:grpSpPr>
      <p:sp>
        <p:nvSpPr>
          <p:cNvPr id="58" name="Google Shape;58;p15"/>
          <p:cNvSpPr/>
          <p:nvPr/>
        </p:nvSpPr>
        <p:spPr>
          <a:xfrm>
            <a:off x="457200" y="4444162"/>
            <a:ext cx="1444930" cy="330450"/>
          </a:xfrm>
          <a:custGeom>
            <a:avLst/>
            <a:gdLst/>
            <a:ahLst/>
            <a:cxnLst/>
            <a:rect l="l" t="t" r="r" b="b"/>
            <a:pathLst>
              <a:path w="10771" h="2451" extrusionOk="0">
                <a:moveTo>
                  <a:pt x="10625" y="726"/>
                </a:moveTo>
                <a:lnTo>
                  <a:pt x="10597" y="726"/>
                </a:lnTo>
                <a:lnTo>
                  <a:pt x="10597" y="761"/>
                </a:lnTo>
                <a:lnTo>
                  <a:pt x="10625" y="761"/>
                </a:lnTo>
                <a:cubicBezTo>
                  <a:pt x="10638" y="761"/>
                  <a:pt x="10646" y="756"/>
                  <a:pt x="10646" y="744"/>
                </a:cubicBezTo>
                <a:cubicBezTo>
                  <a:pt x="10646" y="731"/>
                  <a:pt x="10639" y="726"/>
                  <a:pt x="10625" y="726"/>
                </a:cubicBezTo>
                <a:close/>
                <a:moveTo>
                  <a:pt x="10562" y="693"/>
                </a:moveTo>
                <a:lnTo>
                  <a:pt x="10625" y="693"/>
                </a:lnTo>
                <a:cubicBezTo>
                  <a:pt x="10660" y="693"/>
                  <a:pt x="10683" y="712"/>
                  <a:pt x="10683" y="742"/>
                </a:cubicBezTo>
                <a:cubicBezTo>
                  <a:pt x="10683" y="760"/>
                  <a:pt x="10675" y="774"/>
                  <a:pt x="10660" y="783"/>
                </a:cubicBezTo>
                <a:lnTo>
                  <a:pt x="10685" y="820"/>
                </a:lnTo>
                <a:lnTo>
                  <a:pt x="10685" y="827"/>
                </a:lnTo>
                <a:lnTo>
                  <a:pt x="10648" y="827"/>
                </a:lnTo>
                <a:lnTo>
                  <a:pt x="10623" y="791"/>
                </a:lnTo>
                <a:lnTo>
                  <a:pt x="10595" y="791"/>
                </a:lnTo>
                <a:lnTo>
                  <a:pt x="10595" y="827"/>
                </a:lnTo>
                <a:lnTo>
                  <a:pt x="10560" y="827"/>
                </a:lnTo>
                <a:lnTo>
                  <a:pt x="10560" y="693"/>
                </a:lnTo>
                <a:lnTo>
                  <a:pt x="10562" y="693"/>
                </a:lnTo>
                <a:close/>
                <a:moveTo>
                  <a:pt x="10742" y="761"/>
                </a:moveTo>
                <a:cubicBezTo>
                  <a:pt x="10742" y="691"/>
                  <a:pt x="10694" y="636"/>
                  <a:pt x="10622" y="636"/>
                </a:cubicBezTo>
                <a:cubicBezTo>
                  <a:pt x="10551" y="636"/>
                  <a:pt x="10504" y="687"/>
                  <a:pt x="10504" y="761"/>
                </a:cubicBezTo>
                <a:cubicBezTo>
                  <a:pt x="10504" y="832"/>
                  <a:pt x="10551" y="887"/>
                  <a:pt x="10622" y="887"/>
                </a:cubicBezTo>
                <a:cubicBezTo>
                  <a:pt x="10694" y="888"/>
                  <a:pt x="10742" y="834"/>
                  <a:pt x="10742" y="761"/>
                </a:cubicBezTo>
                <a:close/>
                <a:moveTo>
                  <a:pt x="10770" y="761"/>
                </a:moveTo>
                <a:cubicBezTo>
                  <a:pt x="10770" y="846"/>
                  <a:pt x="10713" y="915"/>
                  <a:pt x="10620" y="915"/>
                </a:cubicBezTo>
                <a:cubicBezTo>
                  <a:pt x="10527" y="915"/>
                  <a:pt x="10472" y="844"/>
                  <a:pt x="10472" y="761"/>
                </a:cubicBezTo>
                <a:cubicBezTo>
                  <a:pt x="10472" y="677"/>
                  <a:pt x="10527" y="608"/>
                  <a:pt x="10620" y="608"/>
                </a:cubicBezTo>
                <a:cubicBezTo>
                  <a:pt x="10715" y="608"/>
                  <a:pt x="10770" y="679"/>
                  <a:pt x="10770" y="761"/>
                </a:cubicBezTo>
                <a:close/>
                <a:moveTo>
                  <a:pt x="2384" y="1061"/>
                </a:moveTo>
                <a:lnTo>
                  <a:pt x="2095" y="1228"/>
                </a:lnTo>
                <a:lnTo>
                  <a:pt x="2384" y="1395"/>
                </a:lnTo>
                <a:cubicBezTo>
                  <a:pt x="2457" y="1437"/>
                  <a:pt x="2483" y="1530"/>
                  <a:pt x="2441" y="1603"/>
                </a:cubicBezTo>
                <a:cubicBezTo>
                  <a:pt x="2398" y="1675"/>
                  <a:pt x="2305" y="1700"/>
                  <a:pt x="2233" y="1659"/>
                </a:cubicBezTo>
                <a:lnTo>
                  <a:pt x="1717" y="1361"/>
                </a:lnTo>
                <a:cubicBezTo>
                  <a:pt x="1681" y="1342"/>
                  <a:pt x="1658" y="1310"/>
                  <a:pt x="1648" y="1275"/>
                </a:cubicBezTo>
                <a:cubicBezTo>
                  <a:pt x="1642" y="1259"/>
                  <a:pt x="1641" y="1242"/>
                  <a:pt x="1641" y="1227"/>
                </a:cubicBezTo>
                <a:cubicBezTo>
                  <a:pt x="1641" y="1214"/>
                  <a:pt x="1642" y="1202"/>
                  <a:pt x="1646" y="1191"/>
                </a:cubicBezTo>
                <a:cubicBezTo>
                  <a:pt x="1657" y="1154"/>
                  <a:pt x="1681" y="1121"/>
                  <a:pt x="1717" y="1100"/>
                </a:cubicBezTo>
                <a:lnTo>
                  <a:pt x="2233" y="802"/>
                </a:lnTo>
                <a:cubicBezTo>
                  <a:pt x="2305" y="760"/>
                  <a:pt x="2398" y="784"/>
                  <a:pt x="2441" y="858"/>
                </a:cubicBezTo>
                <a:cubicBezTo>
                  <a:pt x="2483" y="925"/>
                  <a:pt x="2457" y="1019"/>
                  <a:pt x="2384" y="1061"/>
                </a:cubicBezTo>
                <a:close/>
                <a:moveTo>
                  <a:pt x="2111" y="1869"/>
                </a:moveTo>
                <a:lnTo>
                  <a:pt x="1595" y="1571"/>
                </a:lnTo>
                <a:cubicBezTo>
                  <a:pt x="1567" y="1555"/>
                  <a:pt x="1537" y="1548"/>
                  <a:pt x="1507" y="1552"/>
                </a:cubicBezTo>
                <a:cubicBezTo>
                  <a:pt x="1428" y="1557"/>
                  <a:pt x="1366" y="1624"/>
                  <a:pt x="1366" y="1703"/>
                </a:cubicBezTo>
                <a:lnTo>
                  <a:pt x="1366" y="2299"/>
                </a:lnTo>
                <a:cubicBezTo>
                  <a:pt x="1366" y="2383"/>
                  <a:pt x="1435" y="2450"/>
                  <a:pt x="1517" y="2450"/>
                </a:cubicBezTo>
                <a:cubicBezTo>
                  <a:pt x="1602" y="2450"/>
                  <a:pt x="1669" y="2382"/>
                  <a:pt x="1669" y="2299"/>
                </a:cubicBezTo>
                <a:lnTo>
                  <a:pt x="1669" y="1964"/>
                </a:lnTo>
                <a:lnTo>
                  <a:pt x="1958" y="2131"/>
                </a:lnTo>
                <a:cubicBezTo>
                  <a:pt x="2030" y="2174"/>
                  <a:pt x="2124" y="2149"/>
                  <a:pt x="2166" y="2077"/>
                </a:cubicBezTo>
                <a:cubicBezTo>
                  <a:pt x="2208" y="2005"/>
                  <a:pt x="2183" y="1911"/>
                  <a:pt x="2111" y="1869"/>
                </a:cubicBezTo>
                <a:close/>
                <a:moveTo>
                  <a:pt x="1514" y="1284"/>
                </a:moveTo>
                <a:lnTo>
                  <a:pt x="1299" y="1499"/>
                </a:lnTo>
                <a:cubicBezTo>
                  <a:pt x="1294" y="1506"/>
                  <a:pt x="1281" y="1511"/>
                  <a:pt x="1272" y="1511"/>
                </a:cubicBezTo>
                <a:lnTo>
                  <a:pt x="1257" y="1511"/>
                </a:lnTo>
                <a:lnTo>
                  <a:pt x="1225" y="1511"/>
                </a:lnTo>
                <a:lnTo>
                  <a:pt x="1209" y="1511"/>
                </a:lnTo>
                <a:cubicBezTo>
                  <a:pt x="1200" y="1511"/>
                  <a:pt x="1188" y="1506"/>
                  <a:pt x="1183" y="1499"/>
                </a:cubicBezTo>
                <a:lnTo>
                  <a:pt x="968" y="1284"/>
                </a:lnTo>
                <a:cubicBezTo>
                  <a:pt x="962" y="1279"/>
                  <a:pt x="957" y="1266"/>
                  <a:pt x="957" y="1257"/>
                </a:cubicBezTo>
                <a:lnTo>
                  <a:pt x="957" y="1243"/>
                </a:lnTo>
                <a:lnTo>
                  <a:pt x="957" y="1211"/>
                </a:lnTo>
                <a:lnTo>
                  <a:pt x="957" y="1195"/>
                </a:lnTo>
                <a:cubicBezTo>
                  <a:pt x="957" y="1186"/>
                  <a:pt x="962" y="1174"/>
                  <a:pt x="968" y="1168"/>
                </a:cubicBezTo>
                <a:lnTo>
                  <a:pt x="1183" y="954"/>
                </a:lnTo>
                <a:cubicBezTo>
                  <a:pt x="1190" y="946"/>
                  <a:pt x="1200" y="943"/>
                  <a:pt x="1209" y="943"/>
                </a:cubicBezTo>
                <a:lnTo>
                  <a:pt x="1225" y="943"/>
                </a:lnTo>
                <a:lnTo>
                  <a:pt x="1257" y="943"/>
                </a:lnTo>
                <a:lnTo>
                  <a:pt x="1272" y="943"/>
                </a:lnTo>
                <a:cubicBezTo>
                  <a:pt x="1281" y="943"/>
                  <a:pt x="1294" y="948"/>
                  <a:pt x="1299" y="954"/>
                </a:cubicBezTo>
                <a:lnTo>
                  <a:pt x="1514" y="1168"/>
                </a:lnTo>
                <a:cubicBezTo>
                  <a:pt x="1519" y="1174"/>
                  <a:pt x="1524" y="1186"/>
                  <a:pt x="1524" y="1195"/>
                </a:cubicBezTo>
                <a:lnTo>
                  <a:pt x="1524" y="1211"/>
                </a:lnTo>
                <a:lnTo>
                  <a:pt x="1524" y="1243"/>
                </a:lnTo>
                <a:lnTo>
                  <a:pt x="1524" y="1257"/>
                </a:lnTo>
                <a:cubicBezTo>
                  <a:pt x="1526" y="1266"/>
                  <a:pt x="1521" y="1279"/>
                  <a:pt x="1514" y="1284"/>
                </a:cubicBezTo>
                <a:close/>
                <a:moveTo>
                  <a:pt x="1343" y="1227"/>
                </a:moveTo>
                <a:cubicBezTo>
                  <a:pt x="1343" y="1218"/>
                  <a:pt x="1338" y="1205"/>
                  <a:pt x="1332" y="1200"/>
                </a:cubicBezTo>
                <a:lnTo>
                  <a:pt x="1271" y="1139"/>
                </a:lnTo>
                <a:cubicBezTo>
                  <a:pt x="1265" y="1133"/>
                  <a:pt x="1253" y="1128"/>
                  <a:pt x="1244" y="1128"/>
                </a:cubicBezTo>
                <a:lnTo>
                  <a:pt x="1242" y="1128"/>
                </a:lnTo>
                <a:cubicBezTo>
                  <a:pt x="1234" y="1128"/>
                  <a:pt x="1221" y="1133"/>
                  <a:pt x="1216" y="1139"/>
                </a:cubicBezTo>
                <a:lnTo>
                  <a:pt x="1154" y="1200"/>
                </a:lnTo>
                <a:cubicBezTo>
                  <a:pt x="1147" y="1207"/>
                  <a:pt x="1144" y="1220"/>
                  <a:pt x="1144" y="1227"/>
                </a:cubicBezTo>
                <a:lnTo>
                  <a:pt x="1144" y="1228"/>
                </a:lnTo>
                <a:cubicBezTo>
                  <a:pt x="1144" y="1237"/>
                  <a:pt x="1149" y="1249"/>
                  <a:pt x="1154" y="1254"/>
                </a:cubicBezTo>
                <a:lnTo>
                  <a:pt x="1216" y="1316"/>
                </a:lnTo>
                <a:cubicBezTo>
                  <a:pt x="1221" y="1321"/>
                  <a:pt x="1234" y="1326"/>
                  <a:pt x="1242" y="1326"/>
                </a:cubicBezTo>
                <a:lnTo>
                  <a:pt x="1244" y="1326"/>
                </a:lnTo>
                <a:cubicBezTo>
                  <a:pt x="1253" y="1326"/>
                  <a:pt x="1265" y="1321"/>
                  <a:pt x="1271" y="1316"/>
                </a:cubicBezTo>
                <a:lnTo>
                  <a:pt x="1332" y="1254"/>
                </a:lnTo>
                <a:cubicBezTo>
                  <a:pt x="1338" y="1247"/>
                  <a:pt x="1343" y="1237"/>
                  <a:pt x="1343" y="1228"/>
                </a:cubicBezTo>
                <a:lnTo>
                  <a:pt x="1343" y="1227"/>
                </a:lnTo>
                <a:close/>
                <a:moveTo>
                  <a:pt x="370" y="583"/>
                </a:moveTo>
                <a:lnTo>
                  <a:pt x="887" y="881"/>
                </a:lnTo>
                <a:cubicBezTo>
                  <a:pt x="915" y="897"/>
                  <a:pt x="945" y="904"/>
                  <a:pt x="975" y="901"/>
                </a:cubicBezTo>
                <a:cubicBezTo>
                  <a:pt x="1054" y="895"/>
                  <a:pt x="1116" y="828"/>
                  <a:pt x="1116" y="749"/>
                </a:cubicBezTo>
                <a:lnTo>
                  <a:pt x="1116" y="152"/>
                </a:lnTo>
                <a:cubicBezTo>
                  <a:pt x="1116" y="67"/>
                  <a:pt x="1047" y="0"/>
                  <a:pt x="964" y="0"/>
                </a:cubicBezTo>
                <a:cubicBezTo>
                  <a:pt x="879" y="0"/>
                  <a:pt x="812" y="69"/>
                  <a:pt x="812" y="152"/>
                </a:cubicBezTo>
                <a:lnTo>
                  <a:pt x="812" y="487"/>
                </a:lnTo>
                <a:lnTo>
                  <a:pt x="523" y="319"/>
                </a:lnTo>
                <a:cubicBezTo>
                  <a:pt x="451" y="277"/>
                  <a:pt x="358" y="302"/>
                  <a:pt x="316" y="376"/>
                </a:cubicBezTo>
                <a:cubicBezTo>
                  <a:pt x="273" y="450"/>
                  <a:pt x="298" y="543"/>
                  <a:pt x="370" y="583"/>
                </a:cubicBezTo>
                <a:close/>
                <a:moveTo>
                  <a:pt x="1505" y="902"/>
                </a:moveTo>
                <a:cubicBezTo>
                  <a:pt x="1535" y="904"/>
                  <a:pt x="1565" y="899"/>
                  <a:pt x="1593" y="883"/>
                </a:cubicBezTo>
                <a:lnTo>
                  <a:pt x="2109" y="585"/>
                </a:lnTo>
                <a:cubicBezTo>
                  <a:pt x="2182" y="543"/>
                  <a:pt x="2206" y="450"/>
                  <a:pt x="2166" y="377"/>
                </a:cubicBezTo>
                <a:cubicBezTo>
                  <a:pt x="2124" y="305"/>
                  <a:pt x="2030" y="280"/>
                  <a:pt x="1958" y="321"/>
                </a:cubicBezTo>
                <a:lnTo>
                  <a:pt x="1669" y="488"/>
                </a:lnTo>
                <a:lnTo>
                  <a:pt x="1669" y="153"/>
                </a:lnTo>
                <a:cubicBezTo>
                  <a:pt x="1669" y="69"/>
                  <a:pt x="1600" y="2"/>
                  <a:pt x="1517" y="2"/>
                </a:cubicBezTo>
                <a:cubicBezTo>
                  <a:pt x="1433" y="2"/>
                  <a:pt x="1366" y="71"/>
                  <a:pt x="1366" y="153"/>
                </a:cubicBezTo>
                <a:lnTo>
                  <a:pt x="1366" y="751"/>
                </a:lnTo>
                <a:cubicBezTo>
                  <a:pt x="1366" y="830"/>
                  <a:pt x="1428" y="897"/>
                  <a:pt x="1505" y="902"/>
                </a:cubicBezTo>
                <a:close/>
                <a:moveTo>
                  <a:pt x="976" y="1550"/>
                </a:moveTo>
                <a:cubicBezTo>
                  <a:pt x="946" y="1548"/>
                  <a:pt x="916" y="1553"/>
                  <a:pt x="888" y="1569"/>
                </a:cubicBezTo>
                <a:lnTo>
                  <a:pt x="372" y="1867"/>
                </a:lnTo>
                <a:cubicBezTo>
                  <a:pt x="300" y="1909"/>
                  <a:pt x="275" y="2003"/>
                  <a:pt x="316" y="2075"/>
                </a:cubicBezTo>
                <a:cubicBezTo>
                  <a:pt x="358" y="2147"/>
                  <a:pt x="451" y="2172"/>
                  <a:pt x="523" y="2130"/>
                </a:cubicBezTo>
                <a:lnTo>
                  <a:pt x="812" y="1962"/>
                </a:lnTo>
                <a:lnTo>
                  <a:pt x="812" y="2297"/>
                </a:lnTo>
                <a:cubicBezTo>
                  <a:pt x="812" y="2382"/>
                  <a:pt x="881" y="2449"/>
                  <a:pt x="964" y="2449"/>
                </a:cubicBezTo>
                <a:cubicBezTo>
                  <a:pt x="1049" y="2449"/>
                  <a:pt x="1116" y="2380"/>
                  <a:pt x="1116" y="2297"/>
                </a:cubicBezTo>
                <a:lnTo>
                  <a:pt x="1116" y="1700"/>
                </a:lnTo>
                <a:cubicBezTo>
                  <a:pt x="1117" y="1622"/>
                  <a:pt x="1056" y="1557"/>
                  <a:pt x="976" y="1550"/>
                </a:cubicBezTo>
                <a:close/>
                <a:moveTo>
                  <a:pt x="835" y="1271"/>
                </a:moveTo>
                <a:cubicBezTo>
                  <a:pt x="841" y="1256"/>
                  <a:pt x="842" y="1239"/>
                  <a:pt x="842" y="1223"/>
                </a:cubicBezTo>
                <a:cubicBezTo>
                  <a:pt x="842" y="1211"/>
                  <a:pt x="841" y="1198"/>
                  <a:pt x="837" y="1188"/>
                </a:cubicBezTo>
                <a:cubicBezTo>
                  <a:pt x="827" y="1151"/>
                  <a:pt x="802" y="1117"/>
                  <a:pt x="767" y="1096"/>
                </a:cubicBezTo>
                <a:lnTo>
                  <a:pt x="250" y="797"/>
                </a:lnTo>
                <a:cubicBezTo>
                  <a:pt x="178" y="754"/>
                  <a:pt x="85" y="779"/>
                  <a:pt x="42" y="853"/>
                </a:cubicBezTo>
                <a:cubicBezTo>
                  <a:pt x="0" y="925"/>
                  <a:pt x="25" y="1019"/>
                  <a:pt x="99" y="1061"/>
                </a:cubicBezTo>
                <a:lnTo>
                  <a:pt x="388" y="1228"/>
                </a:lnTo>
                <a:lnTo>
                  <a:pt x="99" y="1395"/>
                </a:lnTo>
                <a:cubicBezTo>
                  <a:pt x="27" y="1437"/>
                  <a:pt x="2" y="1530"/>
                  <a:pt x="42" y="1603"/>
                </a:cubicBezTo>
                <a:cubicBezTo>
                  <a:pt x="85" y="1675"/>
                  <a:pt x="178" y="1700"/>
                  <a:pt x="250" y="1659"/>
                </a:cubicBezTo>
                <a:lnTo>
                  <a:pt x="767" y="1361"/>
                </a:lnTo>
                <a:cubicBezTo>
                  <a:pt x="802" y="1338"/>
                  <a:pt x="825" y="1307"/>
                  <a:pt x="835" y="1271"/>
                </a:cubicBezTo>
                <a:close/>
                <a:moveTo>
                  <a:pt x="7251" y="379"/>
                </a:moveTo>
                <a:lnTo>
                  <a:pt x="7237" y="379"/>
                </a:lnTo>
                <a:cubicBezTo>
                  <a:pt x="7235" y="379"/>
                  <a:pt x="7233" y="379"/>
                  <a:pt x="7231" y="379"/>
                </a:cubicBezTo>
                <a:cubicBezTo>
                  <a:pt x="7229" y="379"/>
                  <a:pt x="7228" y="379"/>
                  <a:pt x="7226" y="379"/>
                </a:cubicBezTo>
                <a:cubicBezTo>
                  <a:pt x="7189" y="379"/>
                  <a:pt x="7154" y="383"/>
                  <a:pt x="7120" y="395"/>
                </a:cubicBezTo>
                <a:cubicBezTo>
                  <a:pt x="7087" y="405"/>
                  <a:pt x="7057" y="423"/>
                  <a:pt x="7034" y="451"/>
                </a:cubicBezTo>
                <a:lnTo>
                  <a:pt x="7034" y="451"/>
                </a:lnTo>
                <a:lnTo>
                  <a:pt x="7034" y="451"/>
                </a:lnTo>
                <a:lnTo>
                  <a:pt x="7034" y="451"/>
                </a:lnTo>
                <a:cubicBezTo>
                  <a:pt x="7009" y="478"/>
                  <a:pt x="6993" y="511"/>
                  <a:pt x="6985" y="546"/>
                </a:cubicBezTo>
                <a:cubicBezTo>
                  <a:pt x="6974" y="583"/>
                  <a:pt x="6970" y="624"/>
                  <a:pt x="6970" y="672"/>
                </a:cubicBezTo>
                <a:lnTo>
                  <a:pt x="6970" y="763"/>
                </a:lnTo>
                <a:lnTo>
                  <a:pt x="6870" y="763"/>
                </a:lnTo>
                <a:cubicBezTo>
                  <a:pt x="6835" y="763"/>
                  <a:pt x="6807" y="791"/>
                  <a:pt x="6807" y="825"/>
                </a:cubicBezTo>
                <a:cubicBezTo>
                  <a:pt x="6807" y="842"/>
                  <a:pt x="6814" y="860"/>
                  <a:pt x="6824" y="872"/>
                </a:cubicBezTo>
                <a:cubicBezTo>
                  <a:pt x="6836" y="885"/>
                  <a:pt x="6852" y="892"/>
                  <a:pt x="6870" y="894"/>
                </a:cubicBezTo>
                <a:lnTo>
                  <a:pt x="6970" y="894"/>
                </a:lnTo>
                <a:lnTo>
                  <a:pt x="6970" y="1634"/>
                </a:lnTo>
                <a:lnTo>
                  <a:pt x="6970" y="1636"/>
                </a:lnTo>
                <a:cubicBezTo>
                  <a:pt x="6970" y="1654"/>
                  <a:pt x="6977" y="1670"/>
                  <a:pt x="6990" y="1682"/>
                </a:cubicBezTo>
                <a:cubicBezTo>
                  <a:pt x="7002" y="1693"/>
                  <a:pt x="7018" y="1700"/>
                  <a:pt x="7036" y="1700"/>
                </a:cubicBezTo>
                <a:cubicBezTo>
                  <a:pt x="7069" y="1700"/>
                  <a:pt x="7097" y="1671"/>
                  <a:pt x="7097" y="1636"/>
                </a:cubicBezTo>
                <a:lnTo>
                  <a:pt x="7097" y="894"/>
                </a:lnTo>
                <a:lnTo>
                  <a:pt x="7205" y="894"/>
                </a:lnTo>
                <a:cubicBezTo>
                  <a:pt x="7222" y="892"/>
                  <a:pt x="7238" y="885"/>
                  <a:pt x="7251" y="874"/>
                </a:cubicBezTo>
                <a:cubicBezTo>
                  <a:pt x="7263" y="862"/>
                  <a:pt x="7270" y="846"/>
                  <a:pt x="7270" y="828"/>
                </a:cubicBezTo>
                <a:lnTo>
                  <a:pt x="7270" y="827"/>
                </a:lnTo>
                <a:cubicBezTo>
                  <a:pt x="7270" y="793"/>
                  <a:pt x="7242" y="765"/>
                  <a:pt x="7207" y="765"/>
                </a:cubicBezTo>
                <a:lnTo>
                  <a:pt x="7097" y="765"/>
                </a:lnTo>
                <a:lnTo>
                  <a:pt x="7097" y="673"/>
                </a:lnTo>
                <a:cubicBezTo>
                  <a:pt x="7097" y="633"/>
                  <a:pt x="7103" y="603"/>
                  <a:pt x="7108" y="582"/>
                </a:cubicBezTo>
                <a:cubicBezTo>
                  <a:pt x="7113" y="561"/>
                  <a:pt x="7122" y="546"/>
                  <a:pt x="7129" y="538"/>
                </a:cubicBezTo>
                <a:cubicBezTo>
                  <a:pt x="7136" y="531"/>
                  <a:pt x="7145" y="524"/>
                  <a:pt x="7161" y="518"/>
                </a:cubicBezTo>
                <a:cubicBezTo>
                  <a:pt x="7177" y="513"/>
                  <a:pt x="7196" y="509"/>
                  <a:pt x="7224" y="509"/>
                </a:cubicBezTo>
                <a:lnTo>
                  <a:pt x="7228" y="509"/>
                </a:lnTo>
                <a:cubicBezTo>
                  <a:pt x="7229" y="509"/>
                  <a:pt x="7231" y="509"/>
                  <a:pt x="7233" y="509"/>
                </a:cubicBezTo>
                <a:cubicBezTo>
                  <a:pt x="7235" y="509"/>
                  <a:pt x="7237" y="509"/>
                  <a:pt x="7238" y="509"/>
                </a:cubicBezTo>
                <a:lnTo>
                  <a:pt x="7247" y="509"/>
                </a:lnTo>
                <a:lnTo>
                  <a:pt x="7252" y="509"/>
                </a:lnTo>
                <a:cubicBezTo>
                  <a:pt x="7288" y="509"/>
                  <a:pt x="7318" y="481"/>
                  <a:pt x="7318" y="444"/>
                </a:cubicBezTo>
                <a:cubicBezTo>
                  <a:pt x="7314" y="409"/>
                  <a:pt x="7286" y="379"/>
                  <a:pt x="7251" y="379"/>
                </a:cubicBezTo>
                <a:close/>
                <a:moveTo>
                  <a:pt x="9482" y="862"/>
                </a:moveTo>
                <a:cubicBezTo>
                  <a:pt x="9494" y="850"/>
                  <a:pt x="9501" y="832"/>
                  <a:pt x="9501" y="816"/>
                </a:cubicBezTo>
                <a:cubicBezTo>
                  <a:pt x="9501" y="800"/>
                  <a:pt x="9494" y="784"/>
                  <a:pt x="9482" y="772"/>
                </a:cubicBezTo>
                <a:lnTo>
                  <a:pt x="9482" y="772"/>
                </a:lnTo>
                <a:lnTo>
                  <a:pt x="9482" y="772"/>
                </a:lnTo>
                <a:lnTo>
                  <a:pt x="9482" y="772"/>
                </a:lnTo>
                <a:lnTo>
                  <a:pt x="9482" y="772"/>
                </a:lnTo>
                <a:cubicBezTo>
                  <a:pt x="9469" y="760"/>
                  <a:pt x="9454" y="753"/>
                  <a:pt x="9438" y="753"/>
                </a:cubicBezTo>
                <a:cubicBezTo>
                  <a:pt x="9423" y="753"/>
                  <a:pt x="9406" y="760"/>
                  <a:pt x="9393" y="772"/>
                </a:cubicBezTo>
                <a:lnTo>
                  <a:pt x="8895" y="1256"/>
                </a:lnTo>
                <a:lnTo>
                  <a:pt x="8895" y="441"/>
                </a:lnTo>
                <a:cubicBezTo>
                  <a:pt x="8895" y="405"/>
                  <a:pt x="8865" y="377"/>
                  <a:pt x="8830" y="377"/>
                </a:cubicBezTo>
                <a:cubicBezTo>
                  <a:pt x="8812" y="377"/>
                  <a:pt x="8796" y="384"/>
                  <a:pt x="8785" y="397"/>
                </a:cubicBezTo>
                <a:cubicBezTo>
                  <a:pt x="8775" y="407"/>
                  <a:pt x="8766" y="425"/>
                  <a:pt x="8766" y="441"/>
                </a:cubicBezTo>
                <a:lnTo>
                  <a:pt x="8766" y="1634"/>
                </a:lnTo>
                <a:cubicBezTo>
                  <a:pt x="8766" y="1652"/>
                  <a:pt x="8773" y="1668"/>
                  <a:pt x="8785" y="1679"/>
                </a:cubicBezTo>
                <a:cubicBezTo>
                  <a:pt x="8796" y="1689"/>
                  <a:pt x="8814" y="1698"/>
                  <a:pt x="8830" y="1698"/>
                </a:cubicBezTo>
                <a:cubicBezTo>
                  <a:pt x="8867" y="1698"/>
                  <a:pt x="8895" y="1670"/>
                  <a:pt x="8895" y="1634"/>
                </a:cubicBezTo>
                <a:lnTo>
                  <a:pt x="8895" y="1437"/>
                </a:lnTo>
                <a:lnTo>
                  <a:pt x="9057" y="1275"/>
                </a:lnTo>
                <a:lnTo>
                  <a:pt x="9388" y="1673"/>
                </a:lnTo>
                <a:cubicBezTo>
                  <a:pt x="9395" y="1682"/>
                  <a:pt x="9402" y="1690"/>
                  <a:pt x="9411" y="1693"/>
                </a:cubicBezTo>
                <a:cubicBezTo>
                  <a:pt x="9420" y="1697"/>
                  <a:pt x="9430" y="1698"/>
                  <a:pt x="9438" y="1698"/>
                </a:cubicBezTo>
                <a:cubicBezTo>
                  <a:pt x="9448" y="1698"/>
                  <a:pt x="9466" y="1696"/>
                  <a:pt x="9480" y="1684"/>
                </a:cubicBezTo>
                <a:lnTo>
                  <a:pt x="9480" y="1684"/>
                </a:lnTo>
                <a:lnTo>
                  <a:pt x="9480" y="1684"/>
                </a:lnTo>
                <a:cubicBezTo>
                  <a:pt x="9494" y="1671"/>
                  <a:pt x="9501" y="1654"/>
                  <a:pt x="9501" y="1636"/>
                </a:cubicBezTo>
                <a:cubicBezTo>
                  <a:pt x="9501" y="1622"/>
                  <a:pt x="9496" y="1606"/>
                  <a:pt x="9485" y="1594"/>
                </a:cubicBezTo>
                <a:lnTo>
                  <a:pt x="9485" y="1594"/>
                </a:lnTo>
                <a:lnTo>
                  <a:pt x="9149" y="1186"/>
                </a:lnTo>
                <a:lnTo>
                  <a:pt x="9482" y="862"/>
                </a:lnTo>
                <a:close/>
                <a:moveTo>
                  <a:pt x="8581" y="779"/>
                </a:moveTo>
                <a:cubicBezTo>
                  <a:pt x="8593" y="790"/>
                  <a:pt x="8600" y="807"/>
                  <a:pt x="8600" y="825"/>
                </a:cubicBezTo>
                <a:lnTo>
                  <a:pt x="8600" y="1633"/>
                </a:lnTo>
                <a:cubicBezTo>
                  <a:pt x="8600" y="1650"/>
                  <a:pt x="8593" y="1666"/>
                  <a:pt x="8581" y="1677"/>
                </a:cubicBezTo>
                <a:cubicBezTo>
                  <a:pt x="8569" y="1687"/>
                  <a:pt x="8553" y="1696"/>
                  <a:pt x="8537" y="1696"/>
                </a:cubicBezTo>
                <a:cubicBezTo>
                  <a:pt x="8519" y="1696"/>
                  <a:pt x="8504" y="1689"/>
                  <a:pt x="8493" y="1677"/>
                </a:cubicBezTo>
                <a:cubicBezTo>
                  <a:pt x="8481" y="1666"/>
                  <a:pt x="8474" y="1650"/>
                  <a:pt x="8474" y="1633"/>
                </a:cubicBezTo>
                <a:lnTo>
                  <a:pt x="8474" y="1553"/>
                </a:lnTo>
                <a:cubicBezTo>
                  <a:pt x="8394" y="1640"/>
                  <a:pt x="8281" y="1696"/>
                  <a:pt x="8156" y="1696"/>
                </a:cubicBezTo>
                <a:cubicBezTo>
                  <a:pt x="8033" y="1696"/>
                  <a:pt x="7920" y="1643"/>
                  <a:pt x="7841" y="1557"/>
                </a:cubicBezTo>
                <a:cubicBezTo>
                  <a:pt x="7760" y="1472"/>
                  <a:pt x="7712" y="1354"/>
                  <a:pt x="7712" y="1228"/>
                </a:cubicBezTo>
                <a:cubicBezTo>
                  <a:pt x="7712" y="1100"/>
                  <a:pt x="7762" y="983"/>
                  <a:pt x="7841" y="899"/>
                </a:cubicBezTo>
                <a:cubicBezTo>
                  <a:pt x="7920" y="814"/>
                  <a:pt x="8033" y="760"/>
                  <a:pt x="8156" y="760"/>
                </a:cubicBezTo>
                <a:cubicBezTo>
                  <a:pt x="8281" y="760"/>
                  <a:pt x="8394" y="814"/>
                  <a:pt x="8474" y="901"/>
                </a:cubicBezTo>
                <a:lnTo>
                  <a:pt x="8474" y="823"/>
                </a:lnTo>
                <a:cubicBezTo>
                  <a:pt x="8474" y="805"/>
                  <a:pt x="8481" y="790"/>
                  <a:pt x="8493" y="777"/>
                </a:cubicBezTo>
                <a:cubicBezTo>
                  <a:pt x="8505" y="767"/>
                  <a:pt x="8521" y="760"/>
                  <a:pt x="8537" y="760"/>
                </a:cubicBezTo>
                <a:cubicBezTo>
                  <a:pt x="8555" y="761"/>
                  <a:pt x="8570" y="768"/>
                  <a:pt x="8581" y="779"/>
                </a:cubicBezTo>
                <a:close/>
                <a:moveTo>
                  <a:pt x="8474" y="1230"/>
                </a:moveTo>
                <a:cubicBezTo>
                  <a:pt x="8474" y="1135"/>
                  <a:pt x="8437" y="1049"/>
                  <a:pt x="8380" y="987"/>
                </a:cubicBezTo>
                <a:cubicBezTo>
                  <a:pt x="8322" y="925"/>
                  <a:pt x="8243" y="888"/>
                  <a:pt x="8156" y="888"/>
                </a:cubicBezTo>
                <a:cubicBezTo>
                  <a:pt x="8070" y="888"/>
                  <a:pt x="7992" y="925"/>
                  <a:pt x="7933" y="987"/>
                </a:cubicBezTo>
                <a:cubicBezTo>
                  <a:pt x="7875" y="1049"/>
                  <a:pt x="7837" y="1135"/>
                  <a:pt x="7837" y="1230"/>
                </a:cubicBezTo>
                <a:cubicBezTo>
                  <a:pt x="7837" y="1324"/>
                  <a:pt x="7874" y="1411"/>
                  <a:pt x="7933" y="1472"/>
                </a:cubicBezTo>
                <a:cubicBezTo>
                  <a:pt x="7991" y="1534"/>
                  <a:pt x="8070" y="1571"/>
                  <a:pt x="8156" y="1571"/>
                </a:cubicBezTo>
                <a:cubicBezTo>
                  <a:pt x="8243" y="1571"/>
                  <a:pt x="8322" y="1534"/>
                  <a:pt x="8380" y="1472"/>
                </a:cubicBezTo>
                <a:cubicBezTo>
                  <a:pt x="8437" y="1409"/>
                  <a:pt x="8474" y="1324"/>
                  <a:pt x="8474" y="1230"/>
                </a:cubicBezTo>
                <a:close/>
                <a:moveTo>
                  <a:pt x="3348" y="1207"/>
                </a:moveTo>
                <a:cubicBezTo>
                  <a:pt x="3297" y="1183"/>
                  <a:pt x="3239" y="1165"/>
                  <a:pt x="3181" y="1146"/>
                </a:cubicBezTo>
                <a:cubicBezTo>
                  <a:pt x="3128" y="1128"/>
                  <a:pt x="3073" y="1112"/>
                  <a:pt x="3035" y="1091"/>
                </a:cubicBezTo>
                <a:cubicBezTo>
                  <a:pt x="3015" y="1080"/>
                  <a:pt x="2999" y="1070"/>
                  <a:pt x="2991" y="1057"/>
                </a:cubicBezTo>
                <a:cubicBezTo>
                  <a:pt x="2980" y="1045"/>
                  <a:pt x="2976" y="1033"/>
                  <a:pt x="2975" y="1015"/>
                </a:cubicBezTo>
                <a:cubicBezTo>
                  <a:pt x="2975" y="992"/>
                  <a:pt x="2982" y="973"/>
                  <a:pt x="2992" y="955"/>
                </a:cubicBezTo>
                <a:cubicBezTo>
                  <a:pt x="3010" y="931"/>
                  <a:pt x="3038" y="911"/>
                  <a:pt x="3072" y="899"/>
                </a:cubicBezTo>
                <a:cubicBezTo>
                  <a:pt x="3103" y="887"/>
                  <a:pt x="3137" y="879"/>
                  <a:pt x="3162" y="879"/>
                </a:cubicBezTo>
                <a:cubicBezTo>
                  <a:pt x="3234" y="879"/>
                  <a:pt x="3280" y="904"/>
                  <a:pt x="3315" y="929"/>
                </a:cubicBezTo>
                <a:cubicBezTo>
                  <a:pt x="3332" y="941"/>
                  <a:pt x="3347" y="954"/>
                  <a:pt x="3361" y="964"/>
                </a:cubicBezTo>
                <a:cubicBezTo>
                  <a:pt x="3368" y="969"/>
                  <a:pt x="3375" y="975"/>
                  <a:pt x="3382" y="978"/>
                </a:cubicBezTo>
                <a:cubicBezTo>
                  <a:pt x="3389" y="982"/>
                  <a:pt x="3398" y="985"/>
                  <a:pt x="3406" y="985"/>
                </a:cubicBezTo>
                <a:cubicBezTo>
                  <a:pt x="3412" y="985"/>
                  <a:pt x="3419" y="983"/>
                  <a:pt x="3424" y="982"/>
                </a:cubicBezTo>
                <a:cubicBezTo>
                  <a:pt x="3429" y="980"/>
                  <a:pt x="3435" y="976"/>
                  <a:pt x="3440" y="971"/>
                </a:cubicBezTo>
                <a:cubicBezTo>
                  <a:pt x="3445" y="968"/>
                  <a:pt x="3449" y="962"/>
                  <a:pt x="3452" y="955"/>
                </a:cubicBezTo>
                <a:cubicBezTo>
                  <a:pt x="3454" y="950"/>
                  <a:pt x="3456" y="943"/>
                  <a:pt x="3456" y="938"/>
                </a:cubicBezTo>
                <a:cubicBezTo>
                  <a:pt x="3456" y="927"/>
                  <a:pt x="3452" y="916"/>
                  <a:pt x="3447" y="906"/>
                </a:cubicBezTo>
                <a:cubicBezTo>
                  <a:pt x="3438" y="888"/>
                  <a:pt x="3422" y="872"/>
                  <a:pt x="3403" y="855"/>
                </a:cubicBezTo>
                <a:cubicBezTo>
                  <a:pt x="3375" y="830"/>
                  <a:pt x="3337" y="805"/>
                  <a:pt x="3297" y="788"/>
                </a:cubicBezTo>
                <a:cubicBezTo>
                  <a:pt x="3256" y="770"/>
                  <a:pt x="3214" y="758"/>
                  <a:pt x="3174" y="758"/>
                </a:cubicBezTo>
                <a:cubicBezTo>
                  <a:pt x="3079" y="758"/>
                  <a:pt x="3001" y="779"/>
                  <a:pt x="2943" y="820"/>
                </a:cubicBezTo>
                <a:cubicBezTo>
                  <a:pt x="2913" y="841"/>
                  <a:pt x="2887" y="864"/>
                  <a:pt x="2869" y="894"/>
                </a:cubicBezTo>
                <a:cubicBezTo>
                  <a:pt x="2850" y="925"/>
                  <a:pt x="2839" y="964"/>
                  <a:pt x="2839" y="1013"/>
                </a:cubicBezTo>
                <a:cubicBezTo>
                  <a:pt x="2839" y="1015"/>
                  <a:pt x="2839" y="1019"/>
                  <a:pt x="2839" y="1020"/>
                </a:cubicBezTo>
                <a:cubicBezTo>
                  <a:pt x="2839" y="1070"/>
                  <a:pt x="2855" y="1109"/>
                  <a:pt x="2880" y="1140"/>
                </a:cubicBezTo>
                <a:cubicBezTo>
                  <a:pt x="2917" y="1188"/>
                  <a:pt x="2973" y="1215"/>
                  <a:pt x="3028" y="1235"/>
                </a:cubicBezTo>
                <a:cubicBezTo>
                  <a:pt x="3082" y="1254"/>
                  <a:pt x="3137" y="1266"/>
                  <a:pt x="3170" y="1279"/>
                </a:cubicBezTo>
                <a:cubicBezTo>
                  <a:pt x="3218" y="1294"/>
                  <a:pt x="3271" y="1312"/>
                  <a:pt x="3308" y="1335"/>
                </a:cubicBezTo>
                <a:cubicBezTo>
                  <a:pt x="3327" y="1347"/>
                  <a:pt x="3341" y="1360"/>
                  <a:pt x="3352" y="1374"/>
                </a:cubicBezTo>
                <a:cubicBezTo>
                  <a:pt x="3362" y="1388"/>
                  <a:pt x="3368" y="1404"/>
                  <a:pt x="3368" y="1421"/>
                </a:cubicBezTo>
                <a:lnTo>
                  <a:pt x="3368" y="1423"/>
                </a:lnTo>
                <a:cubicBezTo>
                  <a:pt x="3368" y="1449"/>
                  <a:pt x="3359" y="1471"/>
                  <a:pt x="3347" y="1490"/>
                </a:cubicBezTo>
                <a:cubicBezTo>
                  <a:pt x="3327" y="1516"/>
                  <a:pt x="3294" y="1538"/>
                  <a:pt x="3258" y="1550"/>
                </a:cubicBezTo>
                <a:cubicBezTo>
                  <a:pt x="3223" y="1562"/>
                  <a:pt x="3188" y="1568"/>
                  <a:pt x="3163" y="1568"/>
                </a:cubicBezTo>
                <a:cubicBezTo>
                  <a:pt x="3080" y="1568"/>
                  <a:pt x="3026" y="1548"/>
                  <a:pt x="2985" y="1527"/>
                </a:cubicBezTo>
                <a:cubicBezTo>
                  <a:pt x="2966" y="1516"/>
                  <a:pt x="2948" y="1508"/>
                  <a:pt x="2934" y="1499"/>
                </a:cubicBezTo>
                <a:cubicBezTo>
                  <a:pt x="2927" y="1495"/>
                  <a:pt x="2920" y="1492"/>
                  <a:pt x="2913" y="1488"/>
                </a:cubicBezTo>
                <a:cubicBezTo>
                  <a:pt x="2906" y="1485"/>
                  <a:pt x="2899" y="1483"/>
                  <a:pt x="2890" y="1483"/>
                </a:cubicBezTo>
                <a:cubicBezTo>
                  <a:pt x="2885" y="1483"/>
                  <a:pt x="2880" y="1483"/>
                  <a:pt x="2874" y="1486"/>
                </a:cubicBezTo>
                <a:cubicBezTo>
                  <a:pt x="2869" y="1488"/>
                  <a:pt x="2864" y="1492"/>
                  <a:pt x="2860" y="1495"/>
                </a:cubicBezTo>
                <a:cubicBezTo>
                  <a:pt x="2855" y="1501"/>
                  <a:pt x="2850" y="1506"/>
                  <a:pt x="2846" y="1513"/>
                </a:cubicBezTo>
                <a:cubicBezTo>
                  <a:pt x="2843" y="1520"/>
                  <a:pt x="2841" y="1527"/>
                  <a:pt x="2841" y="1534"/>
                </a:cubicBezTo>
                <a:cubicBezTo>
                  <a:pt x="2841" y="1546"/>
                  <a:pt x="2846" y="1559"/>
                  <a:pt x="2851" y="1568"/>
                </a:cubicBezTo>
                <a:cubicBezTo>
                  <a:pt x="2862" y="1582"/>
                  <a:pt x="2878" y="1596"/>
                  <a:pt x="2895" y="1610"/>
                </a:cubicBezTo>
                <a:cubicBezTo>
                  <a:pt x="2915" y="1622"/>
                  <a:pt x="2938" y="1636"/>
                  <a:pt x="2966" y="1649"/>
                </a:cubicBezTo>
                <a:cubicBezTo>
                  <a:pt x="3026" y="1677"/>
                  <a:pt x="3103" y="1691"/>
                  <a:pt x="3162" y="1693"/>
                </a:cubicBezTo>
                <a:lnTo>
                  <a:pt x="3162" y="1693"/>
                </a:lnTo>
                <a:cubicBezTo>
                  <a:pt x="3253" y="1693"/>
                  <a:pt x="3331" y="1671"/>
                  <a:pt x="3398" y="1622"/>
                </a:cubicBezTo>
                <a:lnTo>
                  <a:pt x="3398" y="1622"/>
                </a:lnTo>
                <a:lnTo>
                  <a:pt x="3398" y="1622"/>
                </a:lnTo>
                <a:cubicBezTo>
                  <a:pt x="3463" y="1573"/>
                  <a:pt x="3503" y="1501"/>
                  <a:pt x="3503" y="1419"/>
                </a:cubicBezTo>
                <a:cubicBezTo>
                  <a:pt x="3503" y="1375"/>
                  <a:pt x="3493" y="1337"/>
                  <a:pt x="3475" y="1305"/>
                </a:cubicBezTo>
                <a:cubicBezTo>
                  <a:pt x="3445" y="1261"/>
                  <a:pt x="3399" y="1232"/>
                  <a:pt x="3348" y="1207"/>
                </a:cubicBezTo>
                <a:close/>
                <a:moveTo>
                  <a:pt x="7513" y="377"/>
                </a:moveTo>
                <a:cubicBezTo>
                  <a:pt x="7496" y="377"/>
                  <a:pt x="7480" y="384"/>
                  <a:pt x="7469" y="397"/>
                </a:cubicBezTo>
                <a:cubicBezTo>
                  <a:pt x="7457" y="407"/>
                  <a:pt x="7450" y="425"/>
                  <a:pt x="7450" y="441"/>
                </a:cubicBezTo>
                <a:lnTo>
                  <a:pt x="7450" y="1634"/>
                </a:lnTo>
                <a:cubicBezTo>
                  <a:pt x="7450" y="1652"/>
                  <a:pt x="7457" y="1668"/>
                  <a:pt x="7469" y="1679"/>
                </a:cubicBezTo>
                <a:cubicBezTo>
                  <a:pt x="7481" y="1689"/>
                  <a:pt x="7497" y="1698"/>
                  <a:pt x="7513" y="1698"/>
                </a:cubicBezTo>
                <a:cubicBezTo>
                  <a:pt x="7550" y="1698"/>
                  <a:pt x="7578" y="1670"/>
                  <a:pt x="7578" y="1634"/>
                </a:cubicBezTo>
                <a:lnTo>
                  <a:pt x="7578" y="441"/>
                </a:lnTo>
                <a:cubicBezTo>
                  <a:pt x="7578" y="405"/>
                  <a:pt x="7548" y="377"/>
                  <a:pt x="7513" y="377"/>
                </a:cubicBezTo>
                <a:close/>
                <a:moveTo>
                  <a:pt x="10445" y="1200"/>
                </a:moveTo>
                <a:lnTo>
                  <a:pt x="10445" y="1207"/>
                </a:lnTo>
                <a:cubicBezTo>
                  <a:pt x="10445" y="1225"/>
                  <a:pt x="10438" y="1241"/>
                  <a:pt x="10426" y="1250"/>
                </a:cubicBezTo>
                <a:cubicBezTo>
                  <a:pt x="10414" y="1261"/>
                  <a:pt x="10398" y="1266"/>
                  <a:pt x="10382" y="1266"/>
                </a:cubicBezTo>
                <a:lnTo>
                  <a:pt x="9667" y="1266"/>
                </a:lnTo>
                <a:cubicBezTo>
                  <a:pt x="9684" y="1441"/>
                  <a:pt x="9823" y="1569"/>
                  <a:pt x="9991" y="1571"/>
                </a:cubicBezTo>
                <a:lnTo>
                  <a:pt x="10033" y="1571"/>
                </a:lnTo>
                <a:cubicBezTo>
                  <a:pt x="10088" y="1571"/>
                  <a:pt x="10142" y="1552"/>
                  <a:pt x="10188" y="1520"/>
                </a:cubicBezTo>
                <a:cubicBezTo>
                  <a:pt x="10236" y="1488"/>
                  <a:pt x="10276" y="1446"/>
                  <a:pt x="10305" y="1397"/>
                </a:cubicBezTo>
                <a:cubicBezTo>
                  <a:pt x="10310" y="1386"/>
                  <a:pt x="10319" y="1380"/>
                  <a:pt x="10327" y="1374"/>
                </a:cubicBezTo>
                <a:cubicBezTo>
                  <a:pt x="10336" y="1369"/>
                  <a:pt x="10347" y="1367"/>
                  <a:pt x="10357" y="1367"/>
                </a:cubicBezTo>
                <a:cubicBezTo>
                  <a:pt x="10368" y="1367"/>
                  <a:pt x="10380" y="1370"/>
                  <a:pt x="10389" y="1375"/>
                </a:cubicBezTo>
                <a:lnTo>
                  <a:pt x="10389" y="1375"/>
                </a:lnTo>
                <a:lnTo>
                  <a:pt x="10389" y="1375"/>
                </a:lnTo>
                <a:cubicBezTo>
                  <a:pt x="10407" y="1388"/>
                  <a:pt x="10419" y="1409"/>
                  <a:pt x="10419" y="1430"/>
                </a:cubicBezTo>
                <a:cubicBezTo>
                  <a:pt x="10419" y="1441"/>
                  <a:pt x="10416" y="1453"/>
                  <a:pt x="10410" y="1464"/>
                </a:cubicBezTo>
                <a:lnTo>
                  <a:pt x="10410" y="1464"/>
                </a:lnTo>
                <a:lnTo>
                  <a:pt x="10410" y="1464"/>
                </a:lnTo>
                <a:cubicBezTo>
                  <a:pt x="10370" y="1527"/>
                  <a:pt x="10315" y="1585"/>
                  <a:pt x="10252" y="1627"/>
                </a:cubicBezTo>
                <a:cubicBezTo>
                  <a:pt x="10186" y="1670"/>
                  <a:pt x="10112" y="1696"/>
                  <a:pt x="10031" y="1696"/>
                </a:cubicBezTo>
                <a:lnTo>
                  <a:pt x="9989" y="1696"/>
                </a:lnTo>
                <a:cubicBezTo>
                  <a:pt x="9864" y="1696"/>
                  <a:pt x="9749" y="1642"/>
                  <a:pt x="9668" y="1557"/>
                </a:cubicBezTo>
                <a:cubicBezTo>
                  <a:pt x="9587" y="1472"/>
                  <a:pt x="9536" y="1356"/>
                  <a:pt x="9536" y="1230"/>
                </a:cubicBezTo>
                <a:cubicBezTo>
                  <a:pt x="9536" y="1100"/>
                  <a:pt x="9587" y="983"/>
                  <a:pt x="9668" y="897"/>
                </a:cubicBezTo>
                <a:cubicBezTo>
                  <a:pt x="9751" y="813"/>
                  <a:pt x="9864" y="760"/>
                  <a:pt x="9991" y="760"/>
                </a:cubicBezTo>
                <a:cubicBezTo>
                  <a:pt x="10112" y="760"/>
                  <a:pt x="10220" y="807"/>
                  <a:pt x="10301" y="887"/>
                </a:cubicBezTo>
                <a:cubicBezTo>
                  <a:pt x="10382" y="966"/>
                  <a:pt x="10435" y="1075"/>
                  <a:pt x="10445" y="1200"/>
                </a:cubicBezTo>
                <a:close/>
                <a:moveTo>
                  <a:pt x="10305" y="1139"/>
                </a:moveTo>
                <a:cubicBezTo>
                  <a:pt x="10268" y="992"/>
                  <a:pt x="10139" y="887"/>
                  <a:pt x="9993" y="887"/>
                </a:cubicBezTo>
                <a:cubicBezTo>
                  <a:pt x="9841" y="887"/>
                  <a:pt x="9714" y="989"/>
                  <a:pt x="9675" y="1139"/>
                </a:cubicBezTo>
                <a:lnTo>
                  <a:pt x="10305" y="1139"/>
                </a:lnTo>
                <a:close/>
                <a:moveTo>
                  <a:pt x="4027" y="763"/>
                </a:moveTo>
                <a:cubicBezTo>
                  <a:pt x="3926" y="763"/>
                  <a:pt x="3836" y="802"/>
                  <a:pt x="3768" y="864"/>
                </a:cubicBezTo>
                <a:lnTo>
                  <a:pt x="3768" y="827"/>
                </a:lnTo>
                <a:cubicBezTo>
                  <a:pt x="3768" y="809"/>
                  <a:pt x="3761" y="793"/>
                  <a:pt x="3750" y="783"/>
                </a:cubicBezTo>
                <a:cubicBezTo>
                  <a:pt x="3740" y="770"/>
                  <a:pt x="3724" y="763"/>
                  <a:pt x="3706" y="763"/>
                </a:cubicBezTo>
                <a:cubicBezTo>
                  <a:pt x="3688" y="763"/>
                  <a:pt x="3670" y="770"/>
                  <a:pt x="3660" y="783"/>
                </a:cubicBezTo>
                <a:cubicBezTo>
                  <a:pt x="3649" y="795"/>
                  <a:pt x="3643" y="811"/>
                  <a:pt x="3643" y="827"/>
                </a:cubicBezTo>
                <a:lnTo>
                  <a:pt x="3643" y="1652"/>
                </a:lnTo>
                <a:lnTo>
                  <a:pt x="3644" y="1654"/>
                </a:lnTo>
                <a:lnTo>
                  <a:pt x="3644" y="1654"/>
                </a:lnTo>
                <a:cubicBezTo>
                  <a:pt x="3644" y="1657"/>
                  <a:pt x="3646" y="1659"/>
                  <a:pt x="3648" y="1663"/>
                </a:cubicBezTo>
                <a:cubicBezTo>
                  <a:pt x="3657" y="1679"/>
                  <a:pt x="3671" y="1689"/>
                  <a:pt x="3688" y="1694"/>
                </a:cubicBezTo>
                <a:lnTo>
                  <a:pt x="3690" y="1694"/>
                </a:lnTo>
                <a:lnTo>
                  <a:pt x="3704" y="1694"/>
                </a:lnTo>
                <a:cubicBezTo>
                  <a:pt x="3713" y="1694"/>
                  <a:pt x="3722" y="1693"/>
                  <a:pt x="3731" y="1689"/>
                </a:cubicBezTo>
                <a:cubicBezTo>
                  <a:pt x="3738" y="1686"/>
                  <a:pt x="3745" y="1680"/>
                  <a:pt x="3750" y="1673"/>
                </a:cubicBezTo>
                <a:lnTo>
                  <a:pt x="3750" y="1673"/>
                </a:lnTo>
                <a:cubicBezTo>
                  <a:pt x="3750" y="1673"/>
                  <a:pt x="3750" y="1671"/>
                  <a:pt x="3752" y="1671"/>
                </a:cubicBezTo>
                <a:lnTo>
                  <a:pt x="3752" y="1671"/>
                </a:lnTo>
                <a:cubicBezTo>
                  <a:pt x="3755" y="1668"/>
                  <a:pt x="3759" y="1663"/>
                  <a:pt x="3761" y="1659"/>
                </a:cubicBezTo>
                <a:cubicBezTo>
                  <a:pt x="3762" y="1654"/>
                  <a:pt x="3764" y="1650"/>
                  <a:pt x="3764" y="1645"/>
                </a:cubicBezTo>
                <a:lnTo>
                  <a:pt x="3764" y="1643"/>
                </a:lnTo>
                <a:lnTo>
                  <a:pt x="3764" y="1147"/>
                </a:lnTo>
                <a:cubicBezTo>
                  <a:pt x="3766" y="1077"/>
                  <a:pt x="3796" y="1012"/>
                  <a:pt x="3842" y="966"/>
                </a:cubicBezTo>
                <a:cubicBezTo>
                  <a:pt x="3888" y="920"/>
                  <a:pt x="3953" y="890"/>
                  <a:pt x="4023" y="890"/>
                </a:cubicBezTo>
                <a:cubicBezTo>
                  <a:pt x="4095" y="890"/>
                  <a:pt x="4159" y="918"/>
                  <a:pt x="4205" y="966"/>
                </a:cubicBezTo>
                <a:cubicBezTo>
                  <a:pt x="4251" y="1012"/>
                  <a:pt x="4279" y="1077"/>
                  <a:pt x="4279" y="1147"/>
                </a:cubicBezTo>
                <a:lnTo>
                  <a:pt x="4279" y="1634"/>
                </a:lnTo>
                <a:cubicBezTo>
                  <a:pt x="4279" y="1652"/>
                  <a:pt x="4286" y="1668"/>
                  <a:pt x="4298" y="1680"/>
                </a:cubicBezTo>
                <a:cubicBezTo>
                  <a:pt x="4310" y="1691"/>
                  <a:pt x="4326" y="1698"/>
                  <a:pt x="4342" y="1698"/>
                </a:cubicBezTo>
                <a:cubicBezTo>
                  <a:pt x="4360" y="1698"/>
                  <a:pt x="4376" y="1691"/>
                  <a:pt x="4386" y="1680"/>
                </a:cubicBezTo>
                <a:cubicBezTo>
                  <a:pt x="4399" y="1670"/>
                  <a:pt x="4406" y="1652"/>
                  <a:pt x="4406" y="1634"/>
                </a:cubicBezTo>
                <a:lnTo>
                  <a:pt x="4406" y="1147"/>
                </a:lnTo>
                <a:cubicBezTo>
                  <a:pt x="4413" y="936"/>
                  <a:pt x="4240" y="763"/>
                  <a:pt x="4027" y="763"/>
                </a:cubicBezTo>
                <a:close/>
                <a:moveTo>
                  <a:pt x="5294" y="901"/>
                </a:moveTo>
                <a:cubicBezTo>
                  <a:pt x="5375" y="985"/>
                  <a:pt x="5421" y="1103"/>
                  <a:pt x="5423" y="1230"/>
                </a:cubicBezTo>
                <a:cubicBezTo>
                  <a:pt x="5423" y="1356"/>
                  <a:pt x="5375" y="1472"/>
                  <a:pt x="5294" y="1559"/>
                </a:cubicBezTo>
                <a:cubicBezTo>
                  <a:pt x="5214" y="1643"/>
                  <a:pt x="5101" y="1698"/>
                  <a:pt x="4978" y="1698"/>
                </a:cubicBezTo>
                <a:cubicBezTo>
                  <a:pt x="4854" y="1698"/>
                  <a:pt x="4744" y="1644"/>
                  <a:pt x="4663" y="1559"/>
                </a:cubicBezTo>
                <a:cubicBezTo>
                  <a:pt x="4582" y="1475"/>
                  <a:pt x="4533" y="1356"/>
                  <a:pt x="4533" y="1230"/>
                </a:cubicBezTo>
                <a:cubicBezTo>
                  <a:pt x="4533" y="1103"/>
                  <a:pt x="4582" y="987"/>
                  <a:pt x="4663" y="901"/>
                </a:cubicBezTo>
                <a:cubicBezTo>
                  <a:pt x="4742" y="816"/>
                  <a:pt x="4855" y="761"/>
                  <a:pt x="4978" y="761"/>
                </a:cubicBezTo>
                <a:cubicBezTo>
                  <a:pt x="5103" y="761"/>
                  <a:pt x="5214" y="816"/>
                  <a:pt x="5294" y="901"/>
                </a:cubicBezTo>
                <a:close/>
                <a:moveTo>
                  <a:pt x="5296" y="1230"/>
                </a:moveTo>
                <a:cubicBezTo>
                  <a:pt x="5296" y="1135"/>
                  <a:pt x="5258" y="1049"/>
                  <a:pt x="5200" y="987"/>
                </a:cubicBezTo>
                <a:cubicBezTo>
                  <a:pt x="5141" y="925"/>
                  <a:pt x="5063" y="887"/>
                  <a:pt x="4978" y="887"/>
                </a:cubicBezTo>
                <a:cubicBezTo>
                  <a:pt x="4892" y="887"/>
                  <a:pt x="4813" y="925"/>
                  <a:pt x="4755" y="987"/>
                </a:cubicBezTo>
                <a:cubicBezTo>
                  <a:pt x="4696" y="1049"/>
                  <a:pt x="4659" y="1135"/>
                  <a:pt x="4659" y="1230"/>
                </a:cubicBezTo>
                <a:cubicBezTo>
                  <a:pt x="4659" y="1324"/>
                  <a:pt x="4696" y="1410"/>
                  <a:pt x="4755" y="1471"/>
                </a:cubicBezTo>
                <a:cubicBezTo>
                  <a:pt x="4813" y="1533"/>
                  <a:pt x="4892" y="1569"/>
                  <a:pt x="4978" y="1569"/>
                </a:cubicBezTo>
                <a:cubicBezTo>
                  <a:pt x="5065" y="1569"/>
                  <a:pt x="5144" y="1532"/>
                  <a:pt x="5200" y="1471"/>
                </a:cubicBezTo>
                <a:cubicBezTo>
                  <a:pt x="5259" y="1409"/>
                  <a:pt x="5296" y="1324"/>
                  <a:pt x="5296" y="1230"/>
                </a:cubicBezTo>
                <a:close/>
                <a:moveTo>
                  <a:pt x="6671" y="768"/>
                </a:moveTo>
                <a:lnTo>
                  <a:pt x="6671" y="768"/>
                </a:lnTo>
                <a:cubicBezTo>
                  <a:pt x="6669" y="768"/>
                  <a:pt x="6669" y="768"/>
                  <a:pt x="6671" y="768"/>
                </a:cubicBezTo>
                <a:cubicBezTo>
                  <a:pt x="6662" y="765"/>
                  <a:pt x="6655" y="763"/>
                  <a:pt x="6648" y="763"/>
                </a:cubicBezTo>
                <a:cubicBezTo>
                  <a:pt x="6636" y="763"/>
                  <a:pt x="6624" y="767"/>
                  <a:pt x="6613" y="774"/>
                </a:cubicBezTo>
                <a:cubicBezTo>
                  <a:pt x="6603" y="781"/>
                  <a:pt x="6593" y="790"/>
                  <a:pt x="6588" y="802"/>
                </a:cubicBezTo>
                <a:lnTo>
                  <a:pt x="6588" y="802"/>
                </a:lnTo>
                <a:lnTo>
                  <a:pt x="6345" y="1467"/>
                </a:lnTo>
                <a:lnTo>
                  <a:pt x="6158" y="1022"/>
                </a:lnTo>
                <a:lnTo>
                  <a:pt x="6158" y="1022"/>
                </a:lnTo>
                <a:cubicBezTo>
                  <a:pt x="6153" y="1010"/>
                  <a:pt x="6144" y="999"/>
                  <a:pt x="6133" y="994"/>
                </a:cubicBezTo>
                <a:cubicBezTo>
                  <a:pt x="6123" y="987"/>
                  <a:pt x="6110" y="983"/>
                  <a:pt x="6096" y="983"/>
                </a:cubicBezTo>
                <a:cubicBezTo>
                  <a:pt x="6084" y="983"/>
                  <a:pt x="6072" y="987"/>
                  <a:pt x="6061" y="994"/>
                </a:cubicBezTo>
                <a:cubicBezTo>
                  <a:pt x="6051" y="1001"/>
                  <a:pt x="6042" y="1010"/>
                  <a:pt x="6036" y="1022"/>
                </a:cubicBezTo>
                <a:lnTo>
                  <a:pt x="6036" y="1022"/>
                </a:lnTo>
                <a:lnTo>
                  <a:pt x="5848" y="1467"/>
                </a:lnTo>
                <a:lnTo>
                  <a:pt x="5603" y="802"/>
                </a:lnTo>
                <a:lnTo>
                  <a:pt x="5603" y="802"/>
                </a:lnTo>
                <a:cubicBezTo>
                  <a:pt x="5599" y="790"/>
                  <a:pt x="5591" y="779"/>
                  <a:pt x="5580" y="772"/>
                </a:cubicBezTo>
                <a:cubicBezTo>
                  <a:pt x="5569" y="765"/>
                  <a:pt x="5557" y="761"/>
                  <a:pt x="5545" y="761"/>
                </a:cubicBezTo>
                <a:cubicBezTo>
                  <a:pt x="5536" y="761"/>
                  <a:pt x="5529" y="763"/>
                  <a:pt x="5520" y="767"/>
                </a:cubicBezTo>
                <a:lnTo>
                  <a:pt x="5520" y="767"/>
                </a:lnTo>
                <a:lnTo>
                  <a:pt x="5520" y="767"/>
                </a:lnTo>
                <a:cubicBezTo>
                  <a:pt x="5497" y="777"/>
                  <a:pt x="5483" y="800"/>
                  <a:pt x="5483" y="825"/>
                </a:cubicBezTo>
                <a:cubicBezTo>
                  <a:pt x="5483" y="832"/>
                  <a:pt x="5485" y="841"/>
                  <a:pt x="5488" y="848"/>
                </a:cubicBezTo>
                <a:lnTo>
                  <a:pt x="5488" y="848"/>
                </a:lnTo>
                <a:lnTo>
                  <a:pt x="5790" y="1654"/>
                </a:lnTo>
                <a:lnTo>
                  <a:pt x="5790" y="1654"/>
                </a:lnTo>
                <a:cubicBezTo>
                  <a:pt x="5791" y="1659"/>
                  <a:pt x="5795" y="1666"/>
                  <a:pt x="5800" y="1671"/>
                </a:cubicBezTo>
                <a:cubicBezTo>
                  <a:pt x="5804" y="1675"/>
                  <a:pt x="5809" y="1679"/>
                  <a:pt x="5814" y="1682"/>
                </a:cubicBezTo>
                <a:cubicBezTo>
                  <a:pt x="5816" y="1684"/>
                  <a:pt x="5816" y="1684"/>
                  <a:pt x="5820" y="1686"/>
                </a:cubicBezTo>
                <a:cubicBezTo>
                  <a:pt x="5821" y="1687"/>
                  <a:pt x="5825" y="1687"/>
                  <a:pt x="5829" y="1689"/>
                </a:cubicBezTo>
                <a:cubicBezTo>
                  <a:pt x="5834" y="1691"/>
                  <a:pt x="5841" y="1693"/>
                  <a:pt x="5850" y="1693"/>
                </a:cubicBezTo>
                <a:cubicBezTo>
                  <a:pt x="5862" y="1693"/>
                  <a:pt x="5873" y="1689"/>
                  <a:pt x="5883" y="1682"/>
                </a:cubicBezTo>
                <a:cubicBezTo>
                  <a:pt x="5892" y="1675"/>
                  <a:pt x="5901" y="1666"/>
                  <a:pt x="5906" y="1654"/>
                </a:cubicBezTo>
                <a:lnTo>
                  <a:pt x="5906" y="1654"/>
                </a:lnTo>
                <a:lnTo>
                  <a:pt x="6096" y="1200"/>
                </a:lnTo>
                <a:lnTo>
                  <a:pt x="6287" y="1652"/>
                </a:lnTo>
                <a:lnTo>
                  <a:pt x="6287" y="1652"/>
                </a:lnTo>
                <a:cubicBezTo>
                  <a:pt x="6290" y="1664"/>
                  <a:pt x="6299" y="1673"/>
                  <a:pt x="6308" y="1680"/>
                </a:cubicBezTo>
                <a:cubicBezTo>
                  <a:pt x="6317" y="1687"/>
                  <a:pt x="6327" y="1693"/>
                  <a:pt x="6340" y="1693"/>
                </a:cubicBezTo>
                <a:lnTo>
                  <a:pt x="6348" y="1693"/>
                </a:lnTo>
                <a:cubicBezTo>
                  <a:pt x="6355" y="1693"/>
                  <a:pt x="6364" y="1691"/>
                  <a:pt x="6370" y="1689"/>
                </a:cubicBezTo>
                <a:cubicBezTo>
                  <a:pt x="6377" y="1687"/>
                  <a:pt x="6382" y="1684"/>
                  <a:pt x="6385" y="1680"/>
                </a:cubicBezTo>
                <a:cubicBezTo>
                  <a:pt x="6396" y="1673"/>
                  <a:pt x="6403" y="1661"/>
                  <a:pt x="6408" y="1650"/>
                </a:cubicBezTo>
                <a:lnTo>
                  <a:pt x="6408" y="1650"/>
                </a:lnTo>
                <a:lnTo>
                  <a:pt x="6708" y="848"/>
                </a:lnTo>
                <a:cubicBezTo>
                  <a:pt x="6711" y="841"/>
                  <a:pt x="6713" y="832"/>
                  <a:pt x="6713" y="825"/>
                </a:cubicBezTo>
                <a:cubicBezTo>
                  <a:pt x="6708" y="802"/>
                  <a:pt x="6694" y="779"/>
                  <a:pt x="6671" y="76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013"/>
              <a:buFont typeface="Arial"/>
              <a:buNone/>
            </a:pPr>
            <a:endParaRPr sz="1013" b="0" i="0" u="none" strike="noStrike" cap="none">
              <a:solidFill>
                <a:schemeClr val="lt1"/>
              </a:solidFill>
              <a:latin typeface="Arial"/>
              <a:ea typeface="Arial"/>
              <a:cs typeface="Arial"/>
              <a:sym typeface="Arial"/>
            </a:endParaRPr>
          </a:p>
        </p:txBody>
      </p:sp>
      <p:sp>
        <p:nvSpPr>
          <p:cNvPr id="59" name="Google Shape;59;p15"/>
          <p:cNvSpPr/>
          <p:nvPr/>
        </p:nvSpPr>
        <p:spPr>
          <a:xfrm>
            <a:off x="457202" y="4864608"/>
            <a:ext cx="1708500" cy="92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600"/>
              <a:buFont typeface="Arial"/>
              <a:buNone/>
            </a:pPr>
            <a:r>
              <a:rPr lang="en" sz="600" b="0" i="0" u="none" strike="noStrike" cap="none">
                <a:solidFill>
                  <a:schemeClr val="lt1"/>
                </a:solidFill>
                <a:latin typeface="Arial"/>
                <a:ea typeface="Arial"/>
                <a:cs typeface="Arial"/>
                <a:sym typeface="Arial"/>
              </a:rPr>
              <a:t>© 2024 Snowflake Inc. All Rights Reserved</a:t>
            </a:r>
            <a:endParaRPr sz="600" b="0" i="0" u="none" strike="noStrike" cap="none">
              <a:solidFill>
                <a:schemeClr val="lt1"/>
              </a:solidFill>
              <a:latin typeface="Arial"/>
              <a:ea typeface="Arial"/>
              <a:cs typeface="Arial"/>
              <a:sym typeface="Arial"/>
            </a:endParaRPr>
          </a:p>
        </p:txBody>
      </p:sp>
      <p:sp>
        <p:nvSpPr>
          <p:cNvPr id="60" name="Google Shape;60;p15"/>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lvl1pPr marL="457200" marR="0" lvl="0" indent="-228600" algn="l">
              <a:lnSpc>
                <a:spcPct val="75000"/>
              </a:lnSpc>
              <a:spcBef>
                <a:spcPts val="0"/>
              </a:spcBef>
              <a:spcAft>
                <a:spcPts val="0"/>
              </a:spcAft>
              <a:buClr>
                <a:schemeClr val="lt1"/>
              </a:buClr>
              <a:buSzPts val="5200"/>
              <a:buNone/>
              <a:defRPr sz="5200" b="1">
                <a:solidFill>
                  <a:schemeClr val="lt1"/>
                </a:solidFill>
              </a:defRPr>
            </a:lvl1pPr>
            <a:lvl2pPr marL="914400" lvl="1" indent="-342900" algn="l">
              <a:lnSpc>
                <a:spcPct val="100000"/>
              </a:lnSpc>
              <a:spcBef>
                <a:spcPts val="0"/>
              </a:spcBef>
              <a:spcAft>
                <a:spcPts val="0"/>
              </a:spcAft>
              <a:buClr>
                <a:schemeClr val="lt1"/>
              </a:buClr>
              <a:buSzPts val="1800"/>
              <a:buChar char="•"/>
              <a:defRPr>
                <a:solidFill>
                  <a:schemeClr val="lt1"/>
                </a:solidFill>
              </a:defRPr>
            </a:lvl2pPr>
            <a:lvl3pPr marL="1371600" lvl="2" indent="-342900" algn="l">
              <a:lnSpc>
                <a:spcPct val="100000"/>
              </a:lnSpc>
              <a:spcBef>
                <a:spcPts val="1000"/>
              </a:spcBef>
              <a:spcAft>
                <a:spcPts val="0"/>
              </a:spcAft>
              <a:buClr>
                <a:schemeClr val="lt1"/>
              </a:buClr>
              <a:buSzPts val="1800"/>
              <a:buChar char="•"/>
              <a:defRPr>
                <a:solidFill>
                  <a:schemeClr val="lt1"/>
                </a:solidFill>
              </a:defRPr>
            </a:lvl3pPr>
            <a:lvl4pPr marL="1828800" lvl="3" indent="-342900" algn="l">
              <a:lnSpc>
                <a:spcPct val="100000"/>
              </a:lnSpc>
              <a:spcBef>
                <a:spcPts val="1000"/>
              </a:spcBef>
              <a:spcAft>
                <a:spcPts val="0"/>
              </a:spcAft>
              <a:buClr>
                <a:schemeClr val="lt1"/>
              </a:buClr>
              <a:buSzPts val="1800"/>
              <a:buChar char="•"/>
              <a:defRPr>
                <a:solidFill>
                  <a:schemeClr val="lt1"/>
                </a:solidFill>
              </a:defRPr>
            </a:lvl4pPr>
            <a:lvl5pPr marL="2286000" lvl="4" indent="-342900" algn="l">
              <a:lnSpc>
                <a:spcPct val="100000"/>
              </a:lnSpc>
              <a:spcBef>
                <a:spcPts val="1000"/>
              </a:spcBef>
              <a:spcAft>
                <a:spcPts val="0"/>
              </a:spcAft>
              <a:buClr>
                <a:schemeClr val="lt1"/>
              </a:buClr>
              <a:buSzPts val="1800"/>
              <a:buChar char="•"/>
              <a:defRPr>
                <a:solidFill>
                  <a:schemeClr val="lt1"/>
                </a:solidFill>
              </a:defRPr>
            </a:lvl5pPr>
            <a:lvl6pPr marL="2743200" lvl="5" indent="-342900" algn="l">
              <a:lnSpc>
                <a:spcPct val="100000"/>
              </a:lnSpc>
              <a:spcBef>
                <a:spcPts val="1000"/>
              </a:spcBef>
              <a:spcAft>
                <a:spcPts val="0"/>
              </a:spcAft>
              <a:buClr>
                <a:schemeClr val="lt1"/>
              </a:buClr>
              <a:buSzPts val="1800"/>
              <a:buChar char="•"/>
              <a:defRPr>
                <a:solidFill>
                  <a:schemeClr val="lt1"/>
                </a:solidFill>
              </a:defRPr>
            </a:lvl6pPr>
            <a:lvl7pPr marL="3200400" lvl="6" indent="-342900" algn="l">
              <a:lnSpc>
                <a:spcPct val="100000"/>
              </a:lnSpc>
              <a:spcBef>
                <a:spcPts val="1000"/>
              </a:spcBef>
              <a:spcAft>
                <a:spcPts val="0"/>
              </a:spcAft>
              <a:buClr>
                <a:schemeClr val="lt1"/>
              </a:buClr>
              <a:buSzPts val="1800"/>
              <a:buChar char="•"/>
              <a:defRPr>
                <a:solidFill>
                  <a:schemeClr val="lt1"/>
                </a:solidFill>
              </a:defRPr>
            </a:lvl7pPr>
            <a:lvl8pPr marL="3657600" lvl="7" indent="-342900" algn="l">
              <a:lnSpc>
                <a:spcPct val="100000"/>
              </a:lnSpc>
              <a:spcBef>
                <a:spcPts val="1000"/>
              </a:spcBef>
              <a:spcAft>
                <a:spcPts val="0"/>
              </a:spcAft>
              <a:buClr>
                <a:schemeClr val="lt1"/>
              </a:buClr>
              <a:buSzPts val="1800"/>
              <a:buChar char="•"/>
              <a:defRPr>
                <a:solidFill>
                  <a:schemeClr val="lt1"/>
                </a:solidFill>
              </a:defRPr>
            </a:lvl8pPr>
            <a:lvl9pPr marL="4114800" lvl="8" indent="-342900" algn="l">
              <a:lnSpc>
                <a:spcPct val="100000"/>
              </a:lnSpc>
              <a:spcBef>
                <a:spcPts val="1000"/>
              </a:spcBef>
              <a:spcAft>
                <a:spcPts val="1000"/>
              </a:spcAft>
              <a:buClr>
                <a:schemeClr val="lt1"/>
              </a:buClr>
              <a:buSzPts val="1800"/>
              <a:buChar char="•"/>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66550" y="274323"/>
            <a:ext cx="8348400" cy="366000"/>
          </a:xfrm>
          <a:prstGeom prst="rect">
            <a:avLst/>
          </a:prstGeom>
          <a:noFill/>
          <a:ln>
            <a:noFill/>
          </a:ln>
        </p:spPr>
        <p:txBody>
          <a:bodyPr spcFirstLastPara="1" wrap="square" lIns="91425" tIns="91425" rIns="91425" bIns="91425" anchor="t" anchorCtr="0">
            <a:spAutoFit/>
          </a:bodyPr>
          <a:lstStyle>
            <a:lvl1pPr marR="0" lvl="0" algn="l" rtl="0">
              <a:lnSpc>
                <a:spcPct val="85000"/>
              </a:lnSpc>
              <a:spcBef>
                <a:spcPts val="0"/>
              </a:spcBef>
              <a:spcAft>
                <a:spcPts val="0"/>
              </a:spcAft>
              <a:buClr>
                <a:schemeClr val="dk1"/>
              </a:buClr>
              <a:buSzPts val="2600"/>
              <a:buFont typeface="Arial"/>
              <a:buNone/>
              <a:defRPr sz="2600" b="1" i="0" u="none" strike="noStrike" cap="none">
                <a:solidFill>
                  <a:schemeClr val="dk1"/>
                </a:solidFill>
                <a:latin typeface="Arial"/>
                <a:ea typeface="Arial"/>
                <a:cs typeface="Arial"/>
                <a:sym typeface="Arial"/>
              </a:defRPr>
            </a:lvl1pPr>
            <a:lvl2pPr marR="0" lvl="1"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2pPr>
            <a:lvl3pPr marR="0" lvl="2"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3pPr>
            <a:lvl4pPr marR="0" lvl="3"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4pPr>
            <a:lvl5pPr marR="0" lvl="4"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5pPr>
            <a:lvl6pPr marR="0" lvl="5"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6pPr>
            <a:lvl7pPr marR="0" lvl="6"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7pPr>
            <a:lvl8pPr marR="0" lvl="7" algn="l" rtl="0">
              <a:lnSpc>
                <a:spcPct val="85000"/>
              </a:lnSpc>
              <a:spcBef>
                <a:spcPts val="1000"/>
              </a:spcBef>
              <a:spcAft>
                <a:spcPts val="0"/>
              </a:spcAft>
              <a:buClr>
                <a:srgbClr val="000000"/>
              </a:buClr>
              <a:buSzPts val="1400"/>
              <a:buFont typeface="Arial"/>
              <a:buNone/>
              <a:defRPr sz="1800" b="1" i="0" u="none" strike="noStrike" cap="none">
                <a:solidFill>
                  <a:srgbClr val="000000"/>
                </a:solidFill>
                <a:latin typeface="Arial"/>
                <a:ea typeface="Arial"/>
                <a:cs typeface="Arial"/>
                <a:sym typeface="Arial"/>
              </a:defRPr>
            </a:lvl8pPr>
            <a:lvl9pPr marR="0" lvl="8" algn="l" rtl="0">
              <a:lnSpc>
                <a:spcPct val="85000"/>
              </a:lnSpc>
              <a:spcBef>
                <a:spcPts val="1000"/>
              </a:spcBef>
              <a:spcAft>
                <a:spcPts val="1000"/>
              </a:spcAft>
              <a:buClr>
                <a:srgbClr val="000000"/>
              </a:buClr>
              <a:buSzPts val="1400"/>
              <a:buFont typeface="Arial"/>
              <a:buNone/>
              <a:defRPr sz="1800" b="1" i="0" u="none" strike="noStrike" cap="none">
                <a:solidFill>
                  <a:srgbClr val="000000"/>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365750" y="1280150"/>
            <a:ext cx="8320200" cy="3406200"/>
          </a:xfrm>
          <a:prstGeom prst="rect">
            <a:avLst/>
          </a:prstGeom>
          <a:noFill/>
          <a:ln>
            <a:noFill/>
          </a:ln>
        </p:spPr>
        <p:txBody>
          <a:bodyPr spcFirstLastPara="1" wrap="square" lIns="91425" tIns="91425" rIns="91425" bIns="91425" anchor="t" anchorCtr="0">
            <a:spAutoFit/>
          </a:bodyPr>
          <a:lstStyle>
            <a:lvl1pPr marL="457200" marR="0" lvl="0" indent="-342900" algn="l" rtl="0">
              <a:lnSpc>
                <a:spcPct val="115000"/>
              </a:lnSpc>
              <a:spcBef>
                <a:spcPts val="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1pPr>
            <a:lvl2pPr marL="914400" marR="0" lvl="1" indent="-342900" algn="l" rtl="0">
              <a:lnSpc>
                <a:spcPct val="115000"/>
              </a:lnSpc>
              <a:spcBef>
                <a:spcPts val="1000"/>
              </a:spcBef>
              <a:spcAft>
                <a:spcPts val="0"/>
              </a:spcAft>
              <a:buClr>
                <a:schemeClr val="accent1"/>
              </a:buClr>
              <a:buSzPts val="1800"/>
              <a:buFont typeface="Arial"/>
              <a:buChar char="•"/>
              <a:defRPr sz="1800" b="0" i="0" u="none" strike="noStrike" cap="none">
                <a:solidFill>
                  <a:srgbClr val="5B5B5B"/>
                </a:solidFill>
                <a:latin typeface="Arial"/>
                <a:ea typeface="Arial"/>
                <a:cs typeface="Arial"/>
                <a:sym typeface="Arial"/>
              </a:defRPr>
            </a:lvl2pPr>
            <a:lvl3pPr marL="1371600" marR="0" lvl="2"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3pPr>
            <a:lvl4pPr marL="1828800" marR="0" lvl="3"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4pPr>
            <a:lvl5pPr marL="2286000" marR="0" lvl="4"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5pPr>
            <a:lvl6pPr marL="2743200" marR="0" lvl="5"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6pPr>
            <a:lvl7pPr marL="3200400" marR="0" lvl="6"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7pPr>
            <a:lvl8pPr marL="3657600" marR="0" lvl="7" indent="-317500" algn="l" rtl="0">
              <a:lnSpc>
                <a:spcPct val="115000"/>
              </a:lnSpc>
              <a:spcBef>
                <a:spcPts val="1000"/>
              </a:spcBef>
              <a:spcAft>
                <a:spcPts val="0"/>
              </a:spcAft>
              <a:buClr>
                <a:schemeClr val="accent1"/>
              </a:buClr>
              <a:buSzPts val="1400"/>
              <a:buFont typeface="Arial"/>
              <a:buChar char="•"/>
              <a:defRPr sz="1400" b="0" i="0" u="none" strike="noStrike" cap="none">
                <a:solidFill>
                  <a:srgbClr val="5B5B5B"/>
                </a:solidFill>
                <a:latin typeface="Arial"/>
                <a:ea typeface="Arial"/>
                <a:cs typeface="Arial"/>
                <a:sym typeface="Arial"/>
              </a:defRPr>
            </a:lvl8pPr>
            <a:lvl9pPr marL="4114800" marR="0" lvl="8" indent="-317500" algn="l" rtl="0">
              <a:lnSpc>
                <a:spcPct val="115000"/>
              </a:lnSpc>
              <a:spcBef>
                <a:spcPts val="1000"/>
              </a:spcBef>
              <a:spcAft>
                <a:spcPts val="1000"/>
              </a:spcAft>
              <a:buClr>
                <a:schemeClr val="accent1"/>
              </a:buClr>
              <a:buSzPts val="1400"/>
              <a:buFont typeface="Arial"/>
              <a:buChar char="•"/>
              <a:defRPr sz="1400" b="0" i="0" u="none" strike="noStrike" cap="none">
                <a:solidFill>
                  <a:srgbClr val="5B5B5B"/>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8229600" y="4866905"/>
            <a:ext cx="473700" cy="92400"/>
          </a:xfrm>
          <a:prstGeom prst="rect">
            <a:avLst/>
          </a:prstGeom>
          <a:noFill/>
          <a:ln>
            <a:noFill/>
          </a:ln>
        </p:spPr>
        <p:txBody>
          <a:bodyPr spcFirstLastPara="1" wrap="square" lIns="0" tIns="0" rIns="0" bIns="0" anchor="b" anchorCtr="0">
            <a:spAutoFit/>
          </a:bodyPr>
          <a:lstStyle>
            <a:lvl1pPr marL="0" marR="0" lvl="0"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600"/>
              <a:buFont typeface="Arial"/>
              <a:buNone/>
              <a:defRPr sz="600" b="0" i="0" u="none" strike="noStrike" cap="none">
                <a:solidFill>
                  <a:srgbClr val="92929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9" name="Google Shape;9;p8"/>
          <p:cNvSpPr txBox="1"/>
          <p:nvPr/>
        </p:nvSpPr>
        <p:spPr>
          <a:xfrm>
            <a:off x="3837300" y="-655600"/>
            <a:ext cx="5306700" cy="1686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00"/>
              <a:buFont typeface="Arial"/>
              <a:buNone/>
            </a:pPr>
            <a:r>
              <a:rPr lang="en" sz="800" b="0" i="0" u="none" strike="noStrike" cap="none">
                <a:solidFill>
                  <a:srgbClr val="C8C8C8"/>
                </a:solidFill>
                <a:latin typeface="Arial"/>
                <a:ea typeface="Arial"/>
                <a:cs typeface="Arial"/>
                <a:sym typeface="Arial"/>
              </a:rPr>
              <a:t>SNOWFLAKE CORPORATE GOOGLE SLIDES THEME 2024 v1.1</a:t>
            </a:r>
            <a:endParaRPr sz="800" b="0" i="0" u="none" strike="noStrike" cap="none">
              <a:solidFill>
                <a:srgbClr val="C8C8C8"/>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F26B43"/>
          </p15:clr>
        </p15:guide>
        <p15:guide id="2" orient="horz" pos="403">
          <p15:clr>
            <a:srgbClr val="F26B43"/>
          </p15:clr>
        </p15:guide>
        <p15:guide id="3" orient="horz" pos="1620">
          <p15:clr>
            <a:srgbClr val="EA4335"/>
          </p15:clr>
        </p15:guide>
        <p15:guide id="4" orient="horz" pos="2952">
          <p15:clr>
            <a:srgbClr val="F26B43"/>
          </p15:clr>
        </p15:guide>
        <p15:guide id="5" pos="288">
          <p15:clr>
            <a:srgbClr val="EA4335"/>
          </p15:clr>
        </p15:guide>
        <p15:guide id="6" pos="5472">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morth.nic.in/sites/default/files/RTYB-2017-18-2018-19.pdf" TargetMode="External"/><Relationship Id="rId2" Type="http://schemas.openxmlformats.org/officeDocument/2006/relationships/hyperlink" Target="https://savelifefoundation.org/wp-content/uploads/2020/02/design-single-page-27th-feb-2020.pd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hatagraph.com/blog/articles/etl-data-transformation" TargetMode="External"/><Relationship Id="rId2" Type="http://schemas.openxmlformats.org/officeDocument/2006/relationships/hyperlink" Target="https://www.stitchdata.com/etldatabase/etl-transfor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phoenixtruckdrivingschool.com/blog/the-importance-of-truck-driver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66600" y="2350579"/>
            <a:ext cx="5394900" cy="442500"/>
          </a:xfrm>
          <a:prstGeom prst="rect">
            <a:avLst/>
          </a:prstGeom>
          <a:noFill/>
          <a:ln>
            <a:noFill/>
          </a:ln>
        </p:spPr>
        <p:txBody>
          <a:bodyPr spcFirstLastPara="1" wrap="square" lIns="91425" tIns="91425" rIns="91425" bIns="91425" anchor="t" anchorCtr="0">
            <a:noAutofit/>
          </a:bodyPr>
          <a:lstStyle/>
          <a:p>
            <a:r>
              <a:rPr lang="en-US" sz="2000" u="sng" dirty="0">
                <a:latin typeface="ADLaM Display" panose="02010000000000000000" pitchFamily="2" charset="0"/>
                <a:ea typeface="ADLaM Display" panose="02010000000000000000" pitchFamily="2" charset="0"/>
                <a:cs typeface="ADLaM Display" panose="02010000000000000000" pitchFamily="2" charset="0"/>
              </a:rPr>
              <a:t>Use Case A:</a:t>
            </a:r>
            <a:br>
              <a:rPr lang="en-US" sz="2000" u="sng" dirty="0">
                <a:latin typeface="ADLaM Display" panose="02010000000000000000" pitchFamily="2" charset="0"/>
                <a:ea typeface="ADLaM Display" panose="02010000000000000000" pitchFamily="2" charset="0"/>
                <a:cs typeface="ADLaM Display" panose="02010000000000000000" pitchFamily="2" charset="0"/>
              </a:rPr>
            </a:br>
            <a:r>
              <a:rPr lang="en-US" sz="2000" b="0" i="0" dirty="0">
                <a:solidFill>
                  <a:srgbClr val="000000"/>
                </a:solidFill>
                <a:effectLst/>
                <a:latin typeface="Bell MT" panose="02020503060305020303" pitchFamily="18" charset="0"/>
              </a:rPr>
              <a:t>.</a:t>
            </a:r>
            <a:br>
              <a:rPr lang="en-US" sz="2000" u="sng" dirty="0">
                <a:latin typeface="ADLaM Display" panose="02010000000000000000" pitchFamily="2" charset="0"/>
                <a:ea typeface="ADLaM Display" panose="02010000000000000000" pitchFamily="2" charset="0"/>
                <a:cs typeface="ADLaM Display" panose="02010000000000000000" pitchFamily="2" charset="0"/>
              </a:rPr>
            </a:br>
            <a:endParaRPr lang="en-US" sz="2000" dirty="0"/>
          </a:p>
        </p:txBody>
      </p:sp>
      <p:sp>
        <p:nvSpPr>
          <p:cNvPr id="79" name="Google Shape;79;p3"/>
          <p:cNvSpPr txBox="1">
            <a:spLocks noGrp="1"/>
          </p:cNvSpPr>
          <p:nvPr>
            <p:ph type="title" idx="2"/>
          </p:nvPr>
        </p:nvSpPr>
        <p:spPr>
          <a:xfrm>
            <a:off x="938178" y="4069960"/>
            <a:ext cx="4823322" cy="524737"/>
          </a:xfrm>
          <a:prstGeom prst="rect">
            <a:avLst/>
          </a:prstGeom>
          <a:noFill/>
          <a:ln>
            <a:noFill/>
          </a:ln>
        </p:spPr>
        <p:txBody>
          <a:bodyPr spcFirstLastPara="1" wrap="square" lIns="91425" tIns="91425" rIns="91425" bIns="91425" anchor="b" anchorCtr="0">
            <a:noAutofit/>
          </a:bodyPr>
          <a:lstStyle/>
          <a:p>
            <a:pPr marL="0" marR="0" lvl="0" indent="0" algn="l" rtl="0">
              <a:lnSpc>
                <a:spcPct val="90000"/>
              </a:lnSpc>
              <a:spcBef>
                <a:spcPts val="0"/>
              </a:spcBef>
              <a:spcAft>
                <a:spcPts val="0"/>
              </a:spcAft>
              <a:buClr>
                <a:schemeClr val="dk1"/>
              </a:buClr>
              <a:buSzPts val="1400"/>
              <a:buNone/>
            </a:pPr>
            <a:r>
              <a:rPr lang="en" sz="2000" u="sng" dirty="0"/>
              <a:t>Participant Name</a:t>
            </a:r>
            <a:r>
              <a:rPr lang="en" sz="2000" b="0" dirty="0"/>
              <a:t>: </a:t>
            </a:r>
            <a:r>
              <a:rPr lang="en" sz="2000" b="0" dirty="0">
                <a:latin typeface="ADLaM Display" panose="02010000000000000000" pitchFamily="2" charset="0"/>
                <a:ea typeface="ADLaM Display" panose="02010000000000000000" pitchFamily="2" charset="0"/>
                <a:cs typeface="ADLaM Display" panose="02010000000000000000" pitchFamily="2" charset="0"/>
              </a:rPr>
              <a:t>Debapriya Sarkar</a:t>
            </a:r>
            <a:br>
              <a:rPr lang="en" sz="2000" b="0" dirty="0"/>
            </a:br>
            <a:r>
              <a:rPr lang="en" sz="2000" u="sng" dirty="0"/>
              <a:t>Company Name </a:t>
            </a:r>
            <a:r>
              <a:rPr lang="en" sz="2000" dirty="0"/>
              <a:t>: </a:t>
            </a:r>
            <a:r>
              <a:rPr lang="en" sz="2000" b="0" dirty="0">
                <a:latin typeface="ADLaM Display" panose="02010000000000000000" pitchFamily="2" charset="0"/>
                <a:ea typeface="ADLaM Display" panose="02010000000000000000" pitchFamily="2" charset="0"/>
                <a:cs typeface="ADLaM Display" panose="02010000000000000000" pitchFamily="2" charset="0"/>
              </a:rPr>
              <a:t>Genpact</a:t>
            </a:r>
            <a:endParaRPr sz="2000" dirty="0"/>
          </a:p>
        </p:txBody>
      </p:sp>
      <p:sp>
        <p:nvSpPr>
          <p:cNvPr id="80" name="Google Shape;80;p3"/>
          <p:cNvSpPr txBox="1">
            <a:spLocks noGrp="1"/>
          </p:cNvSpPr>
          <p:nvPr>
            <p:ph type="title" idx="3"/>
          </p:nvPr>
        </p:nvSpPr>
        <p:spPr>
          <a:xfrm>
            <a:off x="358278" y="946637"/>
            <a:ext cx="8427444" cy="1460847"/>
          </a:xfrm>
          <a:prstGeom prst="rect">
            <a:avLst/>
          </a:prstGeom>
          <a:noFill/>
          <a:ln>
            <a:noFill/>
          </a:ln>
        </p:spPr>
        <p:txBody>
          <a:bodyPr spcFirstLastPara="1" wrap="square" lIns="91425" tIns="91425" rIns="91425" bIns="91425" anchor="b" anchorCtr="0">
            <a:noAutofit/>
          </a:bodyPr>
          <a:lstStyle/>
          <a:p>
            <a:r>
              <a:rPr lang="en-US" sz="4400" dirty="0"/>
              <a:t>&lt;</a:t>
            </a:r>
            <a:r>
              <a:rPr lang="en-US" sz="4400" b="1" i="0" dirty="0">
                <a:solidFill>
                  <a:srgbClr val="19171A"/>
                </a:solidFill>
                <a:effectLst/>
                <a:latin typeface="lato" panose="020F0502020204030203" pitchFamily="34" charset="0"/>
              </a:rPr>
              <a:t>1st AI for Good Hackathon---Prototype Submission Round</a:t>
            </a:r>
            <a:r>
              <a:rPr lang="en-US" sz="4400" dirty="0"/>
              <a:t>&gt;</a:t>
            </a:r>
          </a:p>
        </p:txBody>
      </p:sp>
      <p:sp>
        <p:nvSpPr>
          <p:cNvPr id="2" name="TextBox 1">
            <a:extLst>
              <a:ext uri="{FF2B5EF4-FFF2-40B4-BE49-F238E27FC236}">
                <a16:creationId xmlns:a16="http://schemas.microsoft.com/office/drawing/2014/main" id="{E90808F3-D99B-F49F-132C-89FB23189737}"/>
              </a:ext>
            </a:extLst>
          </p:cNvPr>
          <p:cNvSpPr txBox="1"/>
          <p:nvPr/>
        </p:nvSpPr>
        <p:spPr>
          <a:xfrm>
            <a:off x="358278" y="2632380"/>
            <a:ext cx="7908156" cy="1077218"/>
          </a:xfrm>
          <a:prstGeom prst="rect">
            <a:avLst/>
          </a:prstGeom>
          <a:noFill/>
        </p:spPr>
        <p:txBody>
          <a:bodyPr wrap="square" rtlCol="0">
            <a:spAutoFit/>
          </a:bodyPr>
          <a:lstStyle/>
          <a:p>
            <a:r>
              <a:rPr lang="en-US" sz="1600" b="0" dirty="0">
                <a:solidFill>
                  <a:srgbClr val="000000"/>
                </a:solidFill>
                <a:latin typeface="Bell MT" panose="02020503060305020303" pitchFamily="18" charset="0"/>
              </a:rPr>
              <a:t>I have a</a:t>
            </a:r>
            <a:r>
              <a:rPr lang="en-US" sz="1600" b="0" i="0" dirty="0">
                <a:solidFill>
                  <a:srgbClr val="000000"/>
                </a:solidFill>
                <a:effectLst/>
                <a:latin typeface="Bell MT" panose="02020503060305020303" pitchFamily="18" charset="0"/>
              </a:rPr>
              <a:t>nalyzed various datasets on India State Roads Transport Undertaking to find insights on fleet efficiency, types of fleet running in India, age of fleet, a</a:t>
            </a:r>
            <a:r>
              <a:rPr lang="en-US" sz="1600" b="0" dirty="0">
                <a:solidFill>
                  <a:srgbClr val="000000"/>
                </a:solidFill>
                <a:latin typeface="Bell MT" panose="02020503060305020303" pitchFamily="18" charset="0"/>
              </a:rPr>
              <a:t>uthorized driver count</a:t>
            </a:r>
            <a:r>
              <a:rPr lang="en-US" sz="1600" b="0" i="0" dirty="0">
                <a:solidFill>
                  <a:srgbClr val="000000"/>
                </a:solidFill>
                <a:effectLst/>
                <a:latin typeface="Bell MT" panose="02020503060305020303" pitchFamily="18" charset="0"/>
              </a:rPr>
              <a:t>, number of accidents and others to uncover the state of truck drivers in India. </a:t>
            </a:r>
            <a:r>
              <a:rPr lang="en-US" sz="1600" b="0" dirty="0">
                <a:solidFill>
                  <a:srgbClr val="000000"/>
                </a:solidFill>
                <a:latin typeface="Bell MT" panose="02020503060305020303" pitchFamily="18" charset="0"/>
              </a:rPr>
              <a:t>And I have proposed some</a:t>
            </a:r>
            <a:r>
              <a:rPr lang="en-US" sz="1600" b="0" i="0" dirty="0">
                <a:solidFill>
                  <a:srgbClr val="000000"/>
                </a:solidFill>
                <a:effectLst/>
                <a:latin typeface="Bell MT" panose="02020503060305020303" pitchFamily="18" charset="0"/>
              </a:rPr>
              <a:t> recommendations as to how their work state can be improved.</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385383" y="124633"/>
            <a:ext cx="4635778" cy="446296"/>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sz="2000" u="sng" dirty="0"/>
              <a:t>Insight and Recommendations #5</a:t>
            </a:r>
            <a:endParaRPr sz="2000" u="sng" dirty="0"/>
          </a:p>
        </p:txBody>
      </p:sp>
      <p:sp>
        <p:nvSpPr>
          <p:cNvPr id="96" name="Google Shape;96;p5"/>
          <p:cNvSpPr/>
          <p:nvPr/>
        </p:nvSpPr>
        <p:spPr>
          <a:xfrm>
            <a:off x="123448" y="1138050"/>
            <a:ext cx="4753352" cy="9541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1007311" y="2145126"/>
            <a:ext cx="1317300" cy="442645"/>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dirty="0">
                <a:solidFill>
                  <a:srgbClr val="000000"/>
                </a:solidFill>
                <a:latin typeface="Arial"/>
                <a:ea typeface="Arial"/>
                <a:cs typeface="Arial"/>
                <a:sym typeface="Arial"/>
              </a:rPr>
              <a:t>Insight</a:t>
            </a:r>
            <a:endParaRPr sz="1600" b="1" i="0" u="none" strike="noStrike" cap="none" dirty="0">
              <a:solidFill>
                <a:srgbClr val="000000"/>
              </a:solidFill>
              <a:latin typeface="Arial"/>
              <a:ea typeface="Arial"/>
              <a:cs typeface="Arial"/>
              <a:sym typeface="Arial"/>
            </a:endParaRPr>
          </a:p>
        </p:txBody>
      </p:sp>
      <p:sp>
        <p:nvSpPr>
          <p:cNvPr id="99" name="Google Shape;99;p5"/>
          <p:cNvSpPr/>
          <p:nvPr/>
        </p:nvSpPr>
        <p:spPr>
          <a:xfrm>
            <a:off x="255327" y="692661"/>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State wise AQI Index </a:t>
            </a:r>
            <a:endParaRPr sz="1400" b="1"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F08C140-E26C-EAAE-41DB-51E5415DA46F}"/>
              </a:ext>
            </a:extLst>
          </p:cNvPr>
          <p:cNvSpPr txBox="1"/>
          <p:nvPr/>
        </p:nvSpPr>
        <p:spPr>
          <a:xfrm>
            <a:off x="68200" y="1207093"/>
            <a:ext cx="4863848" cy="738664"/>
          </a:xfrm>
          <a:prstGeom prst="rect">
            <a:avLst/>
          </a:prstGeom>
          <a:noFill/>
        </p:spPr>
        <p:txBody>
          <a:bodyPr wrap="square" rtlCol="0">
            <a:spAutoFit/>
          </a:bodyPr>
          <a:lstStyle/>
          <a:p>
            <a:r>
              <a:rPr lang="en-US" dirty="0">
                <a:latin typeface="Bell MT" panose="02020503060305020303" pitchFamily="18" charset="0"/>
              </a:rPr>
              <a:t>I also analyzed the </a:t>
            </a:r>
            <a:r>
              <a:rPr lang="en-US" u="sng" dirty="0">
                <a:latin typeface="Bell MT" panose="02020503060305020303" pitchFamily="18" charset="0"/>
              </a:rPr>
              <a:t>Air Quality Status</a:t>
            </a:r>
            <a:r>
              <a:rPr lang="en-US" dirty="0">
                <a:latin typeface="Bell MT" panose="02020503060305020303" pitchFamily="18" charset="0"/>
              </a:rPr>
              <a:t> of all the States. Improving the Air Quality leads to improvement of physical and meatal health as well as overall work Status</a:t>
            </a:r>
            <a:r>
              <a:rPr lang="en-US" dirty="0">
                <a:latin typeface="Abadi" panose="020F0502020204030204" pitchFamily="34" charset="0"/>
              </a:rPr>
              <a:t>.</a:t>
            </a:r>
          </a:p>
        </p:txBody>
      </p:sp>
      <p:sp>
        <p:nvSpPr>
          <p:cNvPr id="10" name="Google Shape;96;p5">
            <a:extLst>
              <a:ext uri="{FF2B5EF4-FFF2-40B4-BE49-F238E27FC236}">
                <a16:creationId xmlns:a16="http://schemas.microsoft.com/office/drawing/2014/main" id="{90F0C157-AD15-2FEE-833C-838CB40088DE}"/>
              </a:ext>
            </a:extLst>
          </p:cNvPr>
          <p:cNvSpPr/>
          <p:nvPr/>
        </p:nvSpPr>
        <p:spPr>
          <a:xfrm>
            <a:off x="123445" y="2510113"/>
            <a:ext cx="4863848" cy="2326255"/>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F3FDEA89-71EF-48F0-8895-C209E6247CAB}"/>
              </a:ext>
            </a:extLst>
          </p:cNvPr>
          <p:cNvSpPr txBox="1"/>
          <p:nvPr/>
        </p:nvSpPr>
        <p:spPr>
          <a:xfrm>
            <a:off x="131661" y="2549855"/>
            <a:ext cx="4936029" cy="2246769"/>
          </a:xfrm>
          <a:prstGeom prst="rect">
            <a:avLst/>
          </a:prstGeom>
          <a:noFill/>
        </p:spPr>
        <p:txBody>
          <a:bodyPr wrap="square" rtlCol="0">
            <a:spAutoFit/>
          </a:bodyPr>
          <a:lstStyle/>
          <a:p>
            <a:r>
              <a:rPr lang="en-US" dirty="0">
                <a:latin typeface="Bell MT" panose="02020503060305020303" pitchFamily="18" charset="0"/>
              </a:rPr>
              <a:t>I have drawn a scatter plot from the datasets, and we can clearly visualize the AQI Index of all the States from the plot.</a:t>
            </a:r>
          </a:p>
          <a:p>
            <a:r>
              <a:rPr lang="en-US" dirty="0">
                <a:solidFill>
                  <a:schemeClr val="tx1"/>
                </a:solidFill>
                <a:latin typeface="Bell MT" panose="02020503060305020303" pitchFamily="18" charset="0"/>
              </a:rPr>
              <a:t>The States like Delhi, Haryana, Chhattisgarh, Punjab has more AQI index which tells us the Bad air quality which eventually leads to health problems to the residents as well as Truck Drivers</a:t>
            </a:r>
            <a:r>
              <a:rPr lang="en-US" dirty="0">
                <a:solidFill>
                  <a:srgbClr val="00B050"/>
                </a:solidFill>
                <a:latin typeface="Bell MT" panose="02020503060305020303" pitchFamily="18" charset="0"/>
              </a:rPr>
              <a:t>.</a:t>
            </a:r>
          </a:p>
          <a:p>
            <a:r>
              <a:rPr lang="en-US" b="1" u="sng" dirty="0" err="1">
                <a:solidFill>
                  <a:schemeClr val="tx1"/>
                </a:solidFill>
                <a:latin typeface="Bell MT" panose="02020503060305020303" pitchFamily="18" charset="0"/>
              </a:rPr>
              <a:t>SaveLife</a:t>
            </a:r>
            <a:r>
              <a:rPr lang="en-US" b="1" u="sng" dirty="0">
                <a:solidFill>
                  <a:schemeClr val="tx1"/>
                </a:solidFill>
                <a:latin typeface="Bell MT" panose="02020503060305020303" pitchFamily="18" charset="0"/>
              </a:rPr>
              <a:t> Foundation </a:t>
            </a:r>
            <a:r>
              <a:rPr lang="en-US" dirty="0">
                <a:solidFill>
                  <a:schemeClr val="tx1"/>
                </a:solidFill>
                <a:latin typeface="Bell MT" panose="02020503060305020303" pitchFamily="18" charset="0"/>
              </a:rPr>
              <a:t>has done one survey on the health problems faced by Truck Drivers. From the survey we can clearly say that the high AQI state Drivers faced more air related health problems like headaches/Dizziness.</a:t>
            </a:r>
          </a:p>
        </p:txBody>
      </p:sp>
      <p:pic>
        <p:nvPicPr>
          <p:cNvPr id="7" name="Picture 6">
            <a:extLst>
              <a:ext uri="{FF2B5EF4-FFF2-40B4-BE49-F238E27FC236}">
                <a16:creationId xmlns:a16="http://schemas.microsoft.com/office/drawing/2014/main" id="{839E28A3-F1DD-5C8B-0A0B-A63B382A5966}"/>
              </a:ext>
            </a:extLst>
          </p:cNvPr>
          <p:cNvPicPr>
            <a:picLocks noChangeAspect="1"/>
          </p:cNvPicPr>
          <p:nvPr/>
        </p:nvPicPr>
        <p:blipFill>
          <a:blip r:embed="rId3"/>
          <a:stretch>
            <a:fillRect/>
          </a:stretch>
        </p:blipFill>
        <p:spPr>
          <a:xfrm>
            <a:off x="5021161" y="110772"/>
            <a:ext cx="4084170" cy="2460978"/>
          </a:xfrm>
          <a:prstGeom prst="rect">
            <a:avLst/>
          </a:prstGeom>
        </p:spPr>
      </p:pic>
      <p:pic>
        <p:nvPicPr>
          <p:cNvPr id="9" name="Picture 8" descr="A table with numbers and text&#10;&#10;Description automatically generated">
            <a:extLst>
              <a:ext uri="{FF2B5EF4-FFF2-40B4-BE49-F238E27FC236}">
                <a16:creationId xmlns:a16="http://schemas.microsoft.com/office/drawing/2014/main" id="{EC56BB07-0C47-75E3-8B0A-C42FC5F15000}"/>
              </a:ext>
            </a:extLst>
          </p:cNvPr>
          <p:cNvPicPr>
            <a:picLocks noChangeAspect="1"/>
          </p:cNvPicPr>
          <p:nvPr/>
        </p:nvPicPr>
        <p:blipFill>
          <a:blip r:embed="rId4"/>
          <a:stretch>
            <a:fillRect/>
          </a:stretch>
        </p:blipFill>
        <p:spPr>
          <a:xfrm>
            <a:off x="5021161" y="2621519"/>
            <a:ext cx="4054640" cy="2411209"/>
          </a:xfrm>
          <a:prstGeom prst="rect">
            <a:avLst/>
          </a:prstGeom>
        </p:spPr>
      </p:pic>
    </p:spTree>
    <p:extLst>
      <p:ext uri="{BB962C8B-B14F-4D97-AF65-F5344CB8AC3E}">
        <p14:creationId xmlns:p14="http://schemas.microsoft.com/office/powerpoint/2010/main" val="1445017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255016" y="950352"/>
            <a:ext cx="7410900" cy="489469"/>
          </a:xfrm>
        </p:spPr>
        <p:txBody>
          <a:bodyPr/>
          <a:lstStyle/>
          <a:p>
            <a:pPr fontAlgn="base"/>
            <a:r>
              <a:rPr lang="en-US" sz="2400" u="sng" dirty="0">
                <a:latin typeface="+mn-lt"/>
              </a:rPr>
              <a:t>Error Handling &amp; Validation</a:t>
            </a:r>
          </a:p>
        </p:txBody>
      </p:sp>
      <p:sp>
        <p:nvSpPr>
          <p:cNvPr id="2" name="TextBox 1">
            <a:extLst>
              <a:ext uri="{FF2B5EF4-FFF2-40B4-BE49-F238E27FC236}">
                <a16:creationId xmlns:a16="http://schemas.microsoft.com/office/drawing/2014/main" id="{7ACE5A48-F81F-BF50-686C-B83F586B2EDD}"/>
              </a:ext>
            </a:extLst>
          </p:cNvPr>
          <p:cNvSpPr txBox="1"/>
          <p:nvPr/>
        </p:nvSpPr>
        <p:spPr>
          <a:xfrm>
            <a:off x="536221" y="1504078"/>
            <a:ext cx="3764845" cy="1661993"/>
          </a:xfrm>
          <a:prstGeom prst="rect">
            <a:avLst/>
          </a:prstGeom>
          <a:noFill/>
        </p:spPr>
        <p:txBody>
          <a:bodyPr wrap="square" rtlCol="0">
            <a:spAutoFit/>
          </a:bodyPr>
          <a:lstStyle/>
          <a:p>
            <a:r>
              <a:rPr lang="en-US" sz="1800" b="1" dirty="0">
                <a:latin typeface="Bell MT" panose="02020503060305020303" pitchFamily="18" charset="0"/>
              </a:rPr>
              <a:t>#1</a:t>
            </a:r>
            <a:r>
              <a:rPr lang="en-US" sz="1800" dirty="0">
                <a:latin typeface="Bell MT" panose="02020503060305020303" pitchFamily="18" charset="0"/>
              </a:rPr>
              <a:t>. </a:t>
            </a:r>
            <a:r>
              <a:rPr lang="en-US" sz="1600" dirty="0">
                <a:latin typeface="Bell MT" panose="02020503060305020303" pitchFamily="18" charset="0"/>
              </a:rPr>
              <a:t>Correct Ordering of States</a:t>
            </a:r>
          </a:p>
          <a:p>
            <a:r>
              <a:rPr lang="en-US" sz="1800" b="1" dirty="0">
                <a:latin typeface="Bell MT" panose="02020503060305020303" pitchFamily="18" charset="0"/>
              </a:rPr>
              <a:t>#2</a:t>
            </a:r>
            <a:r>
              <a:rPr lang="en-US" sz="1600" dirty="0">
                <a:latin typeface="Bell MT" panose="02020503060305020303" pitchFamily="18" charset="0"/>
              </a:rPr>
              <a:t>. Change the State names in a common format</a:t>
            </a:r>
          </a:p>
          <a:p>
            <a:r>
              <a:rPr lang="en-US" sz="1800" b="1" dirty="0">
                <a:latin typeface="Bell MT" panose="02020503060305020303" pitchFamily="18" charset="0"/>
              </a:rPr>
              <a:t>#3</a:t>
            </a:r>
            <a:r>
              <a:rPr lang="en-US" sz="1600" dirty="0">
                <a:latin typeface="Bell MT" panose="02020503060305020303" pitchFamily="18" charset="0"/>
              </a:rPr>
              <a:t>. Created new column ‘</a:t>
            </a:r>
            <a:r>
              <a:rPr lang="en-US" sz="1600" dirty="0" err="1">
                <a:latin typeface="Bell MT" panose="02020503060305020303" pitchFamily="18" charset="0"/>
              </a:rPr>
              <a:t>Non_Professional</a:t>
            </a:r>
            <a:r>
              <a:rPr lang="en-US" sz="1600" dirty="0">
                <a:latin typeface="Bell MT" panose="02020503060305020303" pitchFamily="18" charset="0"/>
              </a:rPr>
              <a:t> vs Professional’ for validation and plotting in matplotlib</a:t>
            </a:r>
          </a:p>
        </p:txBody>
      </p:sp>
      <p:pic>
        <p:nvPicPr>
          <p:cNvPr id="5" name="Picture 4" descr="A screenshot of a computer&#10;&#10;Description automatically generated">
            <a:extLst>
              <a:ext uri="{FF2B5EF4-FFF2-40B4-BE49-F238E27FC236}">
                <a16:creationId xmlns:a16="http://schemas.microsoft.com/office/drawing/2014/main" id="{E5792CFA-E67C-9C97-11AF-CCD76066F826}"/>
              </a:ext>
            </a:extLst>
          </p:cNvPr>
          <p:cNvPicPr>
            <a:picLocks noChangeAspect="1"/>
          </p:cNvPicPr>
          <p:nvPr/>
        </p:nvPicPr>
        <p:blipFill>
          <a:blip r:embed="rId2"/>
          <a:stretch>
            <a:fillRect/>
          </a:stretch>
        </p:blipFill>
        <p:spPr>
          <a:xfrm>
            <a:off x="5531555" y="863173"/>
            <a:ext cx="3461460" cy="1891402"/>
          </a:xfrm>
          <a:prstGeom prst="rect">
            <a:avLst/>
          </a:prstGeom>
        </p:spPr>
      </p:pic>
      <p:pic>
        <p:nvPicPr>
          <p:cNvPr id="7" name="Picture 6" descr="A computer screen shot of a black screen&#10;&#10;Description automatically generated">
            <a:extLst>
              <a:ext uri="{FF2B5EF4-FFF2-40B4-BE49-F238E27FC236}">
                <a16:creationId xmlns:a16="http://schemas.microsoft.com/office/drawing/2014/main" id="{F0A92058-7502-4E94-EE95-4EE778806EDC}"/>
              </a:ext>
            </a:extLst>
          </p:cNvPr>
          <p:cNvPicPr>
            <a:picLocks noChangeAspect="1"/>
          </p:cNvPicPr>
          <p:nvPr/>
        </p:nvPicPr>
        <p:blipFill>
          <a:blip r:embed="rId3"/>
          <a:stretch>
            <a:fillRect/>
          </a:stretch>
        </p:blipFill>
        <p:spPr>
          <a:xfrm>
            <a:off x="5531555" y="2754574"/>
            <a:ext cx="3461460" cy="2137745"/>
          </a:xfrm>
          <a:prstGeom prst="rect">
            <a:avLst/>
          </a:prstGeom>
        </p:spPr>
      </p:pic>
      <p:pic>
        <p:nvPicPr>
          <p:cNvPr id="11" name="Picture 10">
            <a:extLst>
              <a:ext uri="{FF2B5EF4-FFF2-40B4-BE49-F238E27FC236}">
                <a16:creationId xmlns:a16="http://schemas.microsoft.com/office/drawing/2014/main" id="{A0795A06-0EB4-7051-275C-F3CE4DD48AE2}"/>
              </a:ext>
            </a:extLst>
          </p:cNvPr>
          <p:cNvPicPr>
            <a:picLocks noChangeAspect="1"/>
          </p:cNvPicPr>
          <p:nvPr/>
        </p:nvPicPr>
        <p:blipFill>
          <a:blip r:embed="rId4"/>
          <a:stretch>
            <a:fillRect/>
          </a:stretch>
        </p:blipFill>
        <p:spPr>
          <a:xfrm>
            <a:off x="406400" y="3166071"/>
            <a:ext cx="5125155" cy="172624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55842" y="901335"/>
            <a:ext cx="8381758" cy="516633"/>
          </a:xfrm>
        </p:spPr>
        <p:txBody>
          <a:bodyPr/>
          <a:lstStyle/>
          <a:p>
            <a:r>
              <a:rPr lang="en-US" sz="2000" u="sng" dirty="0"/>
              <a:t>How does Snowflake &amp; </a:t>
            </a:r>
            <a:r>
              <a:rPr lang="en-US" sz="2000" u="sng" dirty="0" err="1"/>
              <a:t>Streamlit</a:t>
            </a:r>
            <a:r>
              <a:rPr lang="en-US" sz="2000" u="sng" dirty="0"/>
              <a:t> add value to the overall solution?</a:t>
            </a:r>
          </a:p>
        </p:txBody>
      </p:sp>
      <p:sp>
        <p:nvSpPr>
          <p:cNvPr id="3" name="TextBox 2">
            <a:extLst>
              <a:ext uri="{FF2B5EF4-FFF2-40B4-BE49-F238E27FC236}">
                <a16:creationId xmlns:a16="http://schemas.microsoft.com/office/drawing/2014/main" id="{6C6D4157-79B1-AE0A-5F92-840C75BB486A}"/>
              </a:ext>
            </a:extLst>
          </p:cNvPr>
          <p:cNvSpPr txBox="1"/>
          <p:nvPr/>
        </p:nvSpPr>
        <p:spPr>
          <a:xfrm>
            <a:off x="381121" y="1417968"/>
            <a:ext cx="8331200" cy="2739211"/>
          </a:xfrm>
          <a:prstGeom prst="rect">
            <a:avLst/>
          </a:prstGeom>
          <a:noFill/>
        </p:spPr>
        <p:txBody>
          <a:bodyPr wrap="square" rtlCol="0">
            <a:spAutoFit/>
          </a:bodyPr>
          <a:lstStyle/>
          <a:p>
            <a:r>
              <a:rPr lang="en-US" sz="1800" dirty="0">
                <a:latin typeface="Bell MT" panose="02020503060305020303" pitchFamily="18" charset="0"/>
              </a:rPr>
              <a:t>There are various reasons on . Why was Snowflake considered for the solution:</a:t>
            </a:r>
          </a:p>
          <a:p>
            <a:pPr marL="285750" indent="-285750">
              <a:buFont typeface="Wingdings" panose="05000000000000000000" pitchFamily="2" charset="2"/>
              <a:buChar char="§"/>
            </a:pPr>
            <a:r>
              <a:rPr lang="en-US" b="0" i="0" u="sng" dirty="0">
                <a:effectLst/>
                <a:latin typeface="Bell MT" panose="02020503060305020303" pitchFamily="18" charset="0"/>
              </a:rPr>
              <a:t>Independent scaling</a:t>
            </a:r>
            <a:r>
              <a:rPr lang="en-US" b="0" i="0" dirty="0">
                <a:effectLst/>
                <a:latin typeface="Bell MT" panose="02020503060305020303" pitchFamily="18" charset="0"/>
              </a:rPr>
              <a:t>: Snowflake's architecture allows for separate scaling of storage and compute resources, offering more granular control over performance and costs</a:t>
            </a:r>
          </a:p>
          <a:p>
            <a:pPr marL="285750" indent="-285750">
              <a:buFont typeface="Wingdings" panose="05000000000000000000" pitchFamily="2" charset="2"/>
              <a:buChar char="§"/>
            </a:pPr>
            <a:r>
              <a:rPr lang="en-US" b="0" i="0" u="sng" dirty="0">
                <a:effectLst/>
                <a:latin typeface="Bell MT" panose="02020503060305020303" pitchFamily="18" charset="0"/>
              </a:rPr>
              <a:t>Automatic optimization</a:t>
            </a:r>
            <a:r>
              <a:rPr lang="en-US" b="0" i="0" dirty="0">
                <a:effectLst/>
                <a:latin typeface="Bell MT" panose="02020503060305020303" pitchFamily="18" charset="0"/>
              </a:rPr>
              <a:t>: Snowflake's architecture automatically optimizes queries and data storage, reducing the need for manual tuning.</a:t>
            </a:r>
          </a:p>
          <a:p>
            <a:pPr marL="285750" indent="-285750">
              <a:buFont typeface="Wingdings" panose="05000000000000000000" pitchFamily="2" charset="2"/>
              <a:buChar char="§"/>
            </a:pPr>
            <a:r>
              <a:rPr lang="en-US" b="0" i="0" u="sng" dirty="0">
                <a:effectLst/>
                <a:latin typeface="Bell MT" panose="02020503060305020303" pitchFamily="18" charset="0"/>
              </a:rPr>
              <a:t>Scalability</a:t>
            </a:r>
            <a:r>
              <a:rPr lang="en-US" b="0" i="0" dirty="0">
                <a:effectLst/>
                <a:latin typeface="Bell MT" panose="02020503060305020303" pitchFamily="18" charset="0"/>
              </a:rPr>
              <a:t>: Snowflake offers auto-scaling up to 128 nodes, with the ability to easily scale up or down without manual intervention.</a:t>
            </a:r>
          </a:p>
          <a:p>
            <a:pPr marL="285750" indent="-285750">
              <a:buFont typeface="Wingdings" panose="05000000000000000000" pitchFamily="2" charset="2"/>
              <a:buChar char="§"/>
            </a:pPr>
            <a:r>
              <a:rPr lang="en-US" b="0" i="0" u="sng" dirty="0">
                <a:effectLst/>
                <a:latin typeface="Bell MT" panose="02020503060305020303" pitchFamily="18" charset="0"/>
              </a:rPr>
              <a:t>SQL-based business intelligence</a:t>
            </a:r>
            <a:r>
              <a:rPr lang="en-US" b="0" i="0" dirty="0">
                <a:effectLst/>
                <a:latin typeface="Bell MT" panose="02020503060305020303" pitchFamily="18" charset="0"/>
              </a:rPr>
              <a:t>: Snowflake is better suited for SQL-like business intelligence applications and provides superior performance for these use cases</a:t>
            </a:r>
          </a:p>
          <a:p>
            <a:pPr marL="285750" indent="-285750">
              <a:buFont typeface="Wingdings" panose="05000000000000000000" pitchFamily="2" charset="2"/>
              <a:buChar char="§"/>
            </a:pPr>
            <a:r>
              <a:rPr lang="en-US" dirty="0">
                <a:latin typeface="Bell MT" panose="02020503060305020303" pitchFamily="18" charset="0"/>
              </a:rPr>
              <a:t>Easy to implement UI through </a:t>
            </a:r>
            <a:r>
              <a:rPr lang="en-US" u="sng" dirty="0" err="1">
                <a:latin typeface="Bell MT" panose="02020503060305020303" pitchFamily="18" charset="0"/>
              </a:rPr>
              <a:t>Streamlit</a:t>
            </a:r>
            <a:r>
              <a:rPr lang="en-US" dirty="0">
                <a:latin typeface="Bell MT" panose="02020503060305020303" pitchFamily="18" charset="0"/>
              </a:rPr>
              <a:t> and can also be deployed easily.</a:t>
            </a:r>
            <a:br>
              <a:rPr lang="en-US" dirty="0"/>
            </a:br>
            <a:br>
              <a:rPr lang="en-US" dirty="0"/>
            </a:br>
            <a:endParaRPr lang="en-US" dirty="0"/>
          </a:p>
        </p:txBody>
      </p:sp>
      <p:sp>
        <p:nvSpPr>
          <p:cNvPr id="6" name="TextBox 5">
            <a:extLst>
              <a:ext uri="{FF2B5EF4-FFF2-40B4-BE49-F238E27FC236}">
                <a16:creationId xmlns:a16="http://schemas.microsoft.com/office/drawing/2014/main" id="{FCD3DD8F-20EB-3C6B-29AB-0CEC2D8C47DF}"/>
              </a:ext>
            </a:extLst>
          </p:cNvPr>
          <p:cNvSpPr txBox="1"/>
          <p:nvPr/>
        </p:nvSpPr>
        <p:spPr>
          <a:xfrm>
            <a:off x="381121" y="3885264"/>
            <a:ext cx="7166909" cy="1046440"/>
          </a:xfrm>
          <a:prstGeom prst="rect">
            <a:avLst/>
          </a:prstGeom>
          <a:noFill/>
        </p:spPr>
        <p:txBody>
          <a:bodyPr wrap="square" rtlCol="0">
            <a:spAutoFit/>
          </a:bodyPr>
          <a:lstStyle/>
          <a:p>
            <a:r>
              <a:rPr lang="en-US" sz="2000" u="sng" dirty="0">
                <a:latin typeface="Bell MT" panose="02020503060305020303" pitchFamily="18" charset="0"/>
              </a:rPr>
              <a:t>There present some alternatives other than snowflake:</a:t>
            </a:r>
          </a:p>
          <a:p>
            <a:r>
              <a:rPr lang="en-US" b="0" i="0" dirty="0">
                <a:effectLst/>
                <a:latin typeface="Bell MT" panose="02020503060305020303" pitchFamily="18" charset="0"/>
              </a:rPr>
              <a:t>Google Cloud </a:t>
            </a:r>
            <a:r>
              <a:rPr lang="en-US" b="0" i="0" dirty="0" err="1">
                <a:effectLst/>
                <a:latin typeface="Bell MT" panose="02020503060305020303" pitchFamily="18" charset="0"/>
              </a:rPr>
              <a:t>BigQuery</a:t>
            </a:r>
            <a:r>
              <a:rPr lang="en-US" b="0" i="0" dirty="0">
                <a:effectLst/>
                <a:latin typeface="Bell MT" panose="02020503060305020303" pitchFamily="18" charset="0"/>
              </a:rPr>
              <a:t>, Databricks Lakehouse, Amazon Redshift, Azure Synapse </a:t>
            </a:r>
            <a:r>
              <a:rPr lang="en-US" b="0" i="0" dirty="0" err="1">
                <a:effectLst/>
                <a:latin typeface="Bell MT" panose="02020503060305020303" pitchFamily="18" charset="0"/>
              </a:rPr>
              <a:t>etc</a:t>
            </a:r>
            <a:endParaRPr lang="en-US" dirty="0">
              <a:latin typeface="Bell MT" panose="02020503060305020303" pitchFamily="18" charset="0"/>
            </a:endParaRPr>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129002" y="948266"/>
            <a:ext cx="4623619" cy="497907"/>
          </a:xfrm>
        </p:spPr>
        <p:txBody>
          <a:bodyPr/>
          <a:lstStyle/>
          <a:p>
            <a:pPr fontAlgn="base"/>
            <a:r>
              <a:rPr lang="en-US" sz="2400" u="sng" dirty="0"/>
              <a:t>Snowflake Dev Tools Usage :</a:t>
            </a:r>
            <a:endParaRPr lang="en-US" sz="2000" b="0" i="1" u="sng" dirty="0">
              <a:latin typeface="+mn-lt"/>
            </a:endParaRPr>
          </a:p>
        </p:txBody>
      </p:sp>
      <p:sp>
        <p:nvSpPr>
          <p:cNvPr id="6" name="TextBox 5">
            <a:extLst>
              <a:ext uri="{FF2B5EF4-FFF2-40B4-BE49-F238E27FC236}">
                <a16:creationId xmlns:a16="http://schemas.microsoft.com/office/drawing/2014/main" id="{7C561FE8-1BDD-4696-6443-12D6F1D7732D}"/>
              </a:ext>
            </a:extLst>
          </p:cNvPr>
          <p:cNvSpPr txBox="1"/>
          <p:nvPr/>
        </p:nvSpPr>
        <p:spPr>
          <a:xfrm>
            <a:off x="129002" y="1614310"/>
            <a:ext cx="4019664" cy="1077218"/>
          </a:xfrm>
          <a:prstGeom prst="rect">
            <a:avLst/>
          </a:prstGeom>
          <a:noFill/>
        </p:spPr>
        <p:txBody>
          <a:bodyPr wrap="square" rtlCol="0">
            <a:spAutoFit/>
          </a:bodyPr>
          <a:lstStyle/>
          <a:p>
            <a:r>
              <a:rPr lang="en-US" sz="1600" dirty="0">
                <a:latin typeface="Bell MT" panose="02020503060305020303" pitchFamily="18" charset="0"/>
              </a:rPr>
              <a:t>I stored all the files in Snowflake and run the python code in local vs code through the </a:t>
            </a:r>
            <a:r>
              <a:rPr lang="en-US" sz="1600" b="0" i="0" u="sng" dirty="0" err="1">
                <a:solidFill>
                  <a:srgbClr val="000000"/>
                </a:solidFill>
                <a:effectLst/>
                <a:latin typeface="Bell MT" panose="02020503060305020303" pitchFamily="18" charset="0"/>
              </a:rPr>
              <a:t>VSCode</a:t>
            </a:r>
            <a:r>
              <a:rPr lang="en-US" sz="1600" b="0" i="0" u="sng" dirty="0">
                <a:solidFill>
                  <a:srgbClr val="000000"/>
                </a:solidFill>
                <a:effectLst/>
                <a:latin typeface="Bell MT" panose="02020503060305020303" pitchFamily="18" charset="0"/>
              </a:rPr>
              <a:t> Extensions</a:t>
            </a:r>
            <a:r>
              <a:rPr lang="en-US" sz="1600" u="sng" dirty="0">
                <a:latin typeface="Bell MT" panose="02020503060305020303" pitchFamily="18" charset="0"/>
              </a:rPr>
              <a:t> </a:t>
            </a:r>
            <a:r>
              <a:rPr lang="en-US" sz="1600" dirty="0">
                <a:latin typeface="Bell MT" panose="02020503060305020303" pitchFamily="18" charset="0"/>
              </a:rPr>
              <a:t>: </a:t>
            </a:r>
            <a:r>
              <a:rPr lang="en-US" sz="1600" b="1" dirty="0">
                <a:latin typeface="Bell MT" panose="02020503060305020303" pitchFamily="18" charset="0"/>
              </a:rPr>
              <a:t>snowflake </a:t>
            </a:r>
            <a:r>
              <a:rPr lang="en-US" sz="1600" b="1" dirty="0" err="1">
                <a:latin typeface="Bell MT" panose="02020503060305020303" pitchFamily="18" charset="0"/>
              </a:rPr>
              <a:t>sql</a:t>
            </a:r>
            <a:r>
              <a:rPr lang="en-US" sz="1600" b="1" dirty="0">
                <a:latin typeface="Bell MT" panose="02020503060305020303" pitchFamily="18" charset="0"/>
              </a:rPr>
              <a:t> tools extension.</a:t>
            </a:r>
          </a:p>
        </p:txBody>
      </p:sp>
      <p:pic>
        <p:nvPicPr>
          <p:cNvPr id="8" name="Picture 7">
            <a:extLst>
              <a:ext uri="{FF2B5EF4-FFF2-40B4-BE49-F238E27FC236}">
                <a16:creationId xmlns:a16="http://schemas.microsoft.com/office/drawing/2014/main" id="{612BA7D6-2784-413B-692D-BFD839AF18CC}"/>
              </a:ext>
            </a:extLst>
          </p:cNvPr>
          <p:cNvPicPr>
            <a:picLocks noChangeAspect="1"/>
          </p:cNvPicPr>
          <p:nvPr/>
        </p:nvPicPr>
        <p:blipFill>
          <a:blip r:embed="rId2"/>
          <a:stretch>
            <a:fillRect/>
          </a:stretch>
        </p:blipFill>
        <p:spPr>
          <a:xfrm>
            <a:off x="4148666" y="1446173"/>
            <a:ext cx="4866332" cy="3422987"/>
          </a:xfrm>
          <a:prstGeom prst="rect">
            <a:avLst/>
          </a:prstGeom>
        </p:spPr>
      </p:pic>
      <p:sp>
        <p:nvSpPr>
          <p:cNvPr id="9" name="TextBox 8">
            <a:extLst>
              <a:ext uri="{FF2B5EF4-FFF2-40B4-BE49-F238E27FC236}">
                <a16:creationId xmlns:a16="http://schemas.microsoft.com/office/drawing/2014/main" id="{CF923952-7F5F-D5E4-4A06-9147D024F925}"/>
              </a:ext>
            </a:extLst>
          </p:cNvPr>
          <p:cNvSpPr txBox="1"/>
          <p:nvPr/>
        </p:nvSpPr>
        <p:spPr>
          <a:xfrm>
            <a:off x="4148666" y="1772355"/>
            <a:ext cx="914400" cy="914400"/>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8DE3154B-628D-BCA4-8D2B-F04A609C5876}"/>
              </a:ext>
            </a:extLst>
          </p:cNvPr>
          <p:cNvSpPr txBox="1"/>
          <p:nvPr/>
        </p:nvSpPr>
        <p:spPr>
          <a:xfrm>
            <a:off x="129002" y="3157666"/>
            <a:ext cx="3695576" cy="1384995"/>
          </a:xfrm>
          <a:prstGeom prst="rect">
            <a:avLst/>
          </a:prstGeom>
          <a:noFill/>
        </p:spPr>
        <p:txBody>
          <a:bodyPr wrap="square" rtlCol="0">
            <a:spAutoFit/>
          </a:bodyPr>
          <a:lstStyle/>
          <a:p>
            <a:r>
              <a:rPr lang="en-US" dirty="0">
                <a:latin typeface="Bell MT" panose="02020503060305020303" pitchFamily="18" charset="0"/>
              </a:rPr>
              <a:t>I have attached a Screen Shot at right. Here HT87611 is my snowflake account identifier. In snowflake I have created HACKATHON Database with 2 schema and inside the schema I have 7 tables each having the information of 7 csv input files.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07013" y="1049868"/>
            <a:ext cx="8529974" cy="569490"/>
          </a:xfrm>
        </p:spPr>
        <p:txBody>
          <a:bodyPr/>
          <a:lstStyle/>
          <a:p>
            <a:pPr fontAlgn="base"/>
            <a:r>
              <a:rPr lang="en-US" sz="2400" u="sng" dirty="0"/>
              <a:t>What are possible non-functional requirements (NFRs) </a:t>
            </a:r>
            <a:endParaRPr lang="en-US" sz="2000" b="0" i="1" u="sng" dirty="0">
              <a:latin typeface="+mn-lt"/>
            </a:endParaRPr>
          </a:p>
        </p:txBody>
      </p:sp>
      <p:sp>
        <p:nvSpPr>
          <p:cNvPr id="2" name="TextBox 1">
            <a:extLst>
              <a:ext uri="{FF2B5EF4-FFF2-40B4-BE49-F238E27FC236}">
                <a16:creationId xmlns:a16="http://schemas.microsoft.com/office/drawing/2014/main" id="{87E4FD86-C8A3-AA2A-423D-2417DB0A9F31}"/>
              </a:ext>
            </a:extLst>
          </p:cNvPr>
          <p:cNvSpPr txBox="1"/>
          <p:nvPr/>
        </p:nvSpPr>
        <p:spPr>
          <a:xfrm>
            <a:off x="307013" y="1619358"/>
            <a:ext cx="8419298" cy="3447098"/>
          </a:xfrm>
          <a:prstGeom prst="rect">
            <a:avLst/>
          </a:prstGeom>
          <a:noFill/>
        </p:spPr>
        <p:txBody>
          <a:bodyPr wrap="square" rtlCol="0">
            <a:spAutoFit/>
          </a:bodyPr>
          <a:lstStyle/>
          <a:p>
            <a:r>
              <a:rPr lang="en-US" sz="1600" b="1" i="0" u="sng" dirty="0">
                <a:effectLst/>
                <a:latin typeface="Bell MT" panose="02020503060305020303" pitchFamily="18" charset="0"/>
              </a:rPr>
              <a:t>#1.Security</a:t>
            </a:r>
            <a:r>
              <a:rPr lang="en-US" b="0" i="0" dirty="0">
                <a:effectLst/>
                <a:latin typeface="Bell MT" panose="02020503060305020303" pitchFamily="18" charset="0"/>
              </a:rPr>
              <a:t>: Proper authentication and access controls should be implemented, as Snowflake provides robust security features. </a:t>
            </a:r>
            <a:r>
              <a:rPr lang="en-US" dirty="0">
                <a:latin typeface="Bell MT" panose="02020503060305020303" pitchFamily="18" charset="0"/>
              </a:rPr>
              <a:t>O</a:t>
            </a:r>
            <a:r>
              <a:rPr lang="en-US" b="0" i="0" dirty="0">
                <a:effectLst/>
                <a:latin typeface="Bell MT" panose="02020503060305020303" pitchFamily="18" charset="0"/>
              </a:rPr>
              <a:t>ne with not having  proper authentication can not able to access the data files present within snowflake.</a:t>
            </a:r>
          </a:p>
          <a:p>
            <a:endParaRPr lang="en-US" b="0" i="0" dirty="0">
              <a:effectLst/>
              <a:latin typeface="Bell MT" panose="02020503060305020303" pitchFamily="18" charset="0"/>
            </a:endParaRPr>
          </a:p>
          <a:p>
            <a:r>
              <a:rPr lang="en-US" sz="1600" b="1" i="0" u="sng" dirty="0">
                <a:effectLst/>
                <a:latin typeface="Bell MT" panose="02020503060305020303" pitchFamily="18" charset="0"/>
              </a:rPr>
              <a:t>#2</a:t>
            </a:r>
            <a:r>
              <a:rPr lang="en-US" sz="1600" b="0" i="0" u="sng" dirty="0">
                <a:effectLst/>
                <a:latin typeface="Bell MT" panose="02020503060305020303" pitchFamily="18" charset="0"/>
              </a:rPr>
              <a:t>.</a:t>
            </a:r>
            <a:r>
              <a:rPr lang="en-US" sz="1600" b="1" i="0" u="sng" dirty="0">
                <a:effectLst/>
                <a:latin typeface="Bell MT" panose="02020503060305020303" pitchFamily="18" charset="0"/>
              </a:rPr>
              <a:t>Interoperability</a:t>
            </a:r>
            <a:r>
              <a:rPr lang="en-US" sz="1600" b="0" i="0" u="sng" dirty="0">
                <a:effectLst/>
                <a:latin typeface="Bell MT" panose="02020503060305020303" pitchFamily="18" charset="0"/>
              </a:rPr>
              <a:t>:</a:t>
            </a:r>
            <a:r>
              <a:rPr lang="en-US" b="0" i="0" dirty="0">
                <a:effectLst/>
                <a:latin typeface="Bell MT" panose="02020503060305020303" pitchFamily="18" charset="0"/>
              </a:rPr>
              <a:t>If integrating third-party tools(ex Vs code), the project must comply with their terms and licensing requirements. As here we have user Vs code extensions we need proper licensing permission.</a:t>
            </a:r>
          </a:p>
          <a:p>
            <a:endParaRPr lang="en-US" b="0" i="0" dirty="0">
              <a:effectLst/>
              <a:latin typeface="Bell MT" panose="02020503060305020303" pitchFamily="18" charset="0"/>
            </a:endParaRPr>
          </a:p>
          <a:p>
            <a:r>
              <a:rPr lang="en-US" sz="1600" b="1" u="sng" dirty="0">
                <a:latin typeface="Bell MT" panose="02020503060305020303" pitchFamily="18" charset="0"/>
              </a:rPr>
              <a:t>#3.Data Consistency</a:t>
            </a:r>
            <a:r>
              <a:rPr lang="en-US" dirty="0">
                <a:latin typeface="Bell MT" panose="02020503060305020303" pitchFamily="18" charset="0"/>
              </a:rPr>
              <a:t>: The data format must be consistent as per the tables has been created inside snowflake.</a:t>
            </a:r>
            <a:endParaRPr lang="en-US" b="0" i="0" dirty="0">
              <a:effectLst/>
              <a:latin typeface="Bell MT" panose="02020503060305020303" pitchFamily="18" charset="0"/>
            </a:endParaRPr>
          </a:p>
          <a:p>
            <a:endParaRPr lang="en-US" b="0" i="0" dirty="0">
              <a:effectLst/>
              <a:latin typeface="Bell MT" panose="02020503060305020303" pitchFamily="18" charset="0"/>
            </a:endParaRPr>
          </a:p>
          <a:p>
            <a:r>
              <a:rPr lang="en-US" sz="1600" b="1" i="0" u="sng" dirty="0">
                <a:effectLst/>
                <a:latin typeface="Bell MT" panose="02020503060305020303" pitchFamily="18" charset="0"/>
              </a:rPr>
              <a:t>#4.Reliability</a:t>
            </a:r>
            <a:r>
              <a:rPr lang="en-US" b="0" i="0" dirty="0">
                <a:effectLst/>
                <a:latin typeface="Bell MT" panose="02020503060305020303" pitchFamily="18" charset="0"/>
              </a:rPr>
              <a:t>: The application should demonstrate consistent performance and data integrity.</a:t>
            </a:r>
          </a:p>
          <a:p>
            <a:endParaRPr lang="en-US" dirty="0">
              <a:latin typeface="Bell MT" panose="02020503060305020303" pitchFamily="18" charset="0"/>
            </a:endParaRPr>
          </a:p>
          <a:p>
            <a:r>
              <a:rPr lang="en-US" b="1" i="0" u="sng" dirty="0">
                <a:effectLst/>
                <a:latin typeface="Bell MT" panose="02020503060305020303" pitchFamily="18" charset="0"/>
              </a:rPr>
              <a:t>#</a:t>
            </a:r>
            <a:r>
              <a:rPr lang="en-US" sz="1600" b="1" i="0" u="sng" dirty="0">
                <a:effectLst/>
                <a:latin typeface="Bell MT" panose="02020503060305020303" pitchFamily="18" charset="0"/>
              </a:rPr>
              <a:t>5</a:t>
            </a:r>
            <a:r>
              <a:rPr lang="en-US" b="1" i="0" u="sng" dirty="0">
                <a:effectLst/>
                <a:latin typeface="Bell MT" panose="02020503060305020303" pitchFamily="18" charset="0"/>
              </a:rPr>
              <a:t>.Compliance</a:t>
            </a:r>
            <a:r>
              <a:rPr lang="en-US" b="0" i="0" dirty="0">
                <a:effectLst/>
                <a:latin typeface="Bell MT" panose="02020503060305020303" pitchFamily="18" charset="0"/>
              </a:rPr>
              <a:t>: Adhere to any data privacy and regulatory requirements applicable to the project's domain.</a:t>
            </a:r>
          </a:p>
          <a:p>
            <a:endParaRPr lang="en-US" dirty="0">
              <a:latin typeface="Bell MT" panose="02020503060305020303" pitchFamily="18" charset="0"/>
            </a:endParaRPr>
          </a:p>
          <a:p>
            <a:endParaRPr lang="en-US" dirty="0">
              <a:latin typeface="Bell MT" panose="02020503060305020303"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a:spLocks noGrp="1"/>
          </p:cNvSpPr>
          <p:nvPr>
            <p:ph type="body" idx="1"/>
          </p:nvPr>
        </p:nvSpPr>
        <p:spPr>
          <a:xfrm>
            <a:off x="365750" y="1886350"/>
            <a:ext cx="7484400" cy="1357200"/>
          </a:xfrm>
          <a:prstGeom prst="rect">
            <a:avLst/>
          </a:prstGeom>
          <a:noFill/>
          <a:ln>
            <a:noFill/>
          </a:ln>
        </p:spPr>
        <p:txBody>
          <a:bodyPr spcFirstLastPara="1" wrap="square" lIns="91425" tIns="45700" rIns="91425" bIns="45700" anchor="ctr" anchorCtr="0">
            <a:noAutofit/>
          </a:bodyPr>
          <a:lstStyle/>
          <a:p>
            <a:pPr marL="0" lvl="0" indent="0" algn="l" rtl="0">
              <a:lnSpc>
                <a:spcPct val="75000"/>
              </a:lnSpc>
              <a:spcBef>
                <a:spcPts val="0"/>
              </a:spcBef>
              <a:spcAft>
                <a:spcPts val="0"/>
              </a:spcAft>
              <a:buSzPts val="5200"/>
              <a:buNone/>
            </a:pPr>
            <a:r>
              <a:rPr lang="en" sz="7300"/>
              <a:t>THANK</a:t>
            </a:r>
            <a:endParaRPr sz="7300"/>
          </a:p>
          <a:p>
            <a:pPr marL="0" lvl="0" indent="0" algn="l" rtl="0">
              <a:lnSpc>
                <a:spcPct val="75000"/>
              </a:lnSpc>
              <a:spcBef>
                <a:spcPts val="0"/>
              </a:spcBef>
              <a:spcAft>
                <a:spcPts val="0"/>
              </a:spcAft>
              <a:buSzPts val="5200"/>
              <a:buNone/>
            </a:pPr>
            <a:r>
              <a:rPr lang="en" sz="7300">
                <a:solidFill>
                  <a:schemeClr val="dk1"/>
                </a:solidFill>
              </a:rPr>
              <a:t>YOU</a:t>
            </a:r>
            <a:endParaRPr sz="7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77888" y="1158157"/>
            <a:ext cx="2184689" cy="506541"/>
          </a:xfrm>
        </p:spPr>
        <p:txBody>
          <a:bodyPr/>
          <a:lstStyle/>
          <a:p>
            <a:pPr fontAlgn="base"/>
            <a:r>
              <a:rPr lang="en-US" sz="2400" u="sng" dirty="0"/>
              <a:t>Authenticity</a:t>
            </a:r>
          </a:p>
        </p:txBody>
      </p:sp>
      <p:sp>
        <p:nvSpPr>
          <p:cNvPr id="2" name="TextBox 1">
            <a:extLst>
              <a:ext uri="{FF2B5EF4-FFF2-40B4-BE49-F238E27FC236}">
                <a16:creationId xmlns:a16="http://schemas.microsoft.com/office/drawing/2014/main" id="{86D90CCF-3A1E-72CD-7FEB-FDC277481C58}"/>
              </a:ext>
            </a:extLst>
          </p:cNvPr>
          <p:cNvSpPr txBox="1"/>
          <p:nvPr/>
        </p:nvSpPr>
        <p:spPr>
          <a:xfrm>
            <a:off x="377888" y="1716653"/>
            <a:ext cx="8020756" cy="1815882"/>
          </a:xfrm>
          <a:prstGeom prst="rect">
            <a:avLst/>
          </a:prstGeom>
          <a:noFill/>
        </p:spPr>
        <p:txBody>
          <a:bodyPr wrap="square" rtlCol="0">
            <a:spAutoFit/>
          </a:bodyPr>
          <a:lstStyle/>
          <a:p>
            <a:r>
              <a:rPr lang="en-US" b="0" i="0" dirty="0">
                <a:effectLst/>
                <a:latin typeface="Bell MT" panose="02020503060305020303" pitchFamily="18" charset="0"/>
              </a:rPr>
              <a:t>I completed the entire project by myself, from downloading datasets from various reputable sources to loading files into Snowflake, analyzing and processing data using Python and libraries like Pandas and Matplotlib and finally building a </a:t>
            </a:r>
            <a:r>
              <a:rPr lang="en-US" b="0" i="0" dirty="0" err="1">
                <a:effectLst/>
                <a:latin typeface="Bell MT" panose="02020503060305020303" pitchFamily="18" charset="0"/>
              </a:rPr>
              <a:t>Streamlit</a:t>
            </a:r>
            <a:r>
              <a:rPr lang="en-US" b="0" i="0" dirty="0">
                <a:effectLst/>
                <a:latin typeface="Bell MT" panose="02020503060305020303" pitchFamily="18" charset="0"/>
              </a:rPr>
              <a:t> app for visualization. Everything was done independently by me. </a:t>
            </a:r>
          </a:p>
          <a:p>
            <a:r>
              <a:rPr lang="en-US" dirty="0">
                <a:latin typeface="Bell MT" panose="02020503060305020303" pitchFamily="18" charset="0"/>
              </a:rPr>
              <a:t>To build the architectural flow; I have read Snowflake documentation, </a:t>
            </a:r>
            <a:r>
              <a:rPr lang="en-US" dirty="0" err="1">
                <a:latin typeface="Bell MT" panose="02020503060305020303" pitchFamily="18" charset="0"/>
              </a:rPr>
              <a:t>Streamlit</a:t>
            </a:r>
            <a:r>
              <a:rPr lang="en-US" dirty="0">
                <a:latin typeface="Bell MT" panose="02020503060305020303" pitchFamily="18" charset="0"/>
              </a:rPr>
              <a:t> documentation and done lots of googling. I have viewed many authentic govt. websites to download proper data to work-on.</a:t>
            </a:r>
          </a:p>
          <a:p>
            <a:r>
              <a:rPr lang="en-US" dirty="0">
                <a:latin typeface="Bell MT" panose="02020503060305020303" pitchFamily="18" charset="0"/>
              </a:rPr>
              <a:t>Even after my analysis, to validate my results I have read many news paper articles(TOI,ABP news </a:t>
            </a:r>
            <a:r>
              <a:rPr lang="en-US" dirty="0" err="1">
                <a:latin typeface="Bell MT" panose="02020503060305020303" pitchFamily="18" charset="0"/>
              </a:rPr>
              <a:t>etc</a:t>
            </a:r>
            <a:r>
              <a:rPr lang="en-US" dirty="0">
                <a:latin typeface="Bell MT" panose="02020503060305020303" pitchFamily="18" charset="0"/>
              </a:rPr>
              <a:t>), publicly available govt. surveys(</a:t>
            </a:r>
            <a:r>
              <a:rPr lang="en-US" dirty="0" err="1">
                <a:latin typeface="Bell MT" panose="02020503060305020303" pitchFamily="18" charset="0"/>
              </a:rPr>
              <a:t>SaveLife</a:t>
            </a:r>
            <a:r>
              <a:rPr lang="en-US" dirty="0">
                <a:latin typeface="Bell MT" panose="02020503060305020303" pitchFamily="18" charset="0"/>
              </a:rPr>
              <a:t> Foundation’s survey, Ministry of Road Transport Highways).</a:t>
            </a:r>
          </a:p>
          <a:p>
            <a:r>
              <a:rPr lang="en-US" dirty="0">
                <a:latin typeface="Bell MT" panose="02020503060305020303" pitchFamily="18" charset="0"/>
              </a:rPr>
              <a:t>I also attached those documents as a screenshot. </a:t>
            </a:r>
          </a:p>
        </p:txBody>
      </p:sp>
      <p:sp>
        <p:nvSpPr>
          <p:cNvPr id="7" name="TextBox 6">
            <a:extLst>
              <a:ext uri="{FF2B5EF4-FFF2-40B4-BE49-F238E27FC236}">
                <a16:creationId xmlns:a16="http://schemas.microsoft.com/office/drawing/2014/main" id="{C3BC7443-8898-2030-E72A-40DC65EADF21}"/>
              </a:ext>
            </a:extLst>
          </p:cNvPr>
          <p:cNvSpPr txBox="1"/>
          <p:nvPr/>
        </p:nvSpPr>
        <p:spPr>
          <a:xfrm>
            <a:off x="377888" y="3732072"/>
            <a:ext cx="8766111" cy="307777"/>
          </a:xfrm>
          <a:prstGeom prst="rect">
            <a:avLst/>
          </a:prstGeom>
          <a:noFill/>
        </p:spPr>
        <p:txBody>
          <a:bodyPr wrap="square">
            <a:spAutoFit/>
          </a:bodyPr>
          <a:lstStyle/>
          <a:p>
            <a:r>
              <a:rPr lang="en-US" b="1" dirty="0">
                <a:solidFill>
                  <a:schemeClr val="tx1"/>
                </a:solidFill>
                <a:hlinkClick r:id="rId2">
                  <a:extLst>
                    <a:ext uri="{A12FA001-AC4F-418D-AE19-62706E023703}">
                      <ahyp:hlinkClr xmlns:ahyp="http://schemas.microsoft.com/office/drawing/2018/hyperlinkcolor" val="tx"/>
                    </a:ext>
                  </a:extLst>
                </a:hlinkClick>
              </a:rPr>
              <a:t>https://savelifefoundation.org/wp-content/uploads/2020/02/design-single-page-27th-feb-2020.pdf</a:t>
            </a:r>
            <a:endParaRPr lang="en-US" b="1" dirty="0">
              <a:solidFill>
                <a:schemeClr val="tx1"/>
              </a:solidFill>
            </a:endParaRPr>
          </a:p>
        </p:txBody>
      </p:sp>
      <p:sp>
        <p:nvSpPr>
          <p:cNvPr id="9" name="TextBox 8">
            <a:extLst>
              <a:ext uri="{FF2B5EF4-FFF2-40B4-BE49-F238E27FC236}">
                <a16:creationId xmlns:a16="http://schemas.microsoft.com/office/drawing/2014/main" id="{4CB00D6C-D7E5-8139-D12B-5C18B94658EE}"/>
              </a:ext>
            </a:extLst>
          </p:cNvPr>
          <p:cNvSpPr txBox="1"/>
          <p:nvPr/>
        </p:nvSpPr>
        <p:spPr>
          <a:xfrm>
            <a:off x="377888" y="4094833"/>
            <a:ext cx="5898734" cy="307777"/>
          </a:xfrm>
          <a:prstGeom prst="rect">
            <a:avLst/>
          </a:prstGeom>
          <a:noFill/>
        </p:spPr>
        <p:txBody>
          <a:bodyPr wrap="square">
            <a:spAutoFit/>
          </a:bodyPr>
          <a:lstStyle/>
          <a:p>
            <a:r>
              <a:rPr lang="en-US" b="1" u="sng" dirty="0">
                <a:solidFill>
                  <a:schemeClr val="tx1"/>
                </a:solidFill>
                <a:hlinkClick r:id="rId3">
                  <a:extLst>
                    <a:ext uri="{A12FA001-AC4F-418D-AE19-62706E023703}">
                      <ahyp:hlinkClr xmlns:ahyp="http://schemas.microsoft.com/office/drawing/2018/hyperlinkcolor" val="tx"/>
                    </a:ext>
                  </a:extLst>
                </a:hlinkClick>
              </a:rPr>
              <a:t>https://morth.nic.in/sites/default/files/RTYB-2017-18-2018-19.pdf</a:t>
            </a:r>
            <a:endParaRPr lang="en-US" b="1" u="sng"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264999" y="877584"/>
            <a:ext cx="5153667" cy="554015"/>
          </a:xfrm>
        </p:spPr>
        <p:txBody>
          <a:bodyPr/>
          <a:lstStyle/>
          <a:p>
            <a:pPr fontAlgn="base"/>
            <a:r>
              <a:rPr lang="en-US" sz="2400" u="sng" dirty="0"/>
              <a:t>Explain Functional Requirements.</a:t>
            </a:r>
          </a:p>
        </p:txBody>
      </p:sp>
      <p:sp>
        <p:nvSpPr>
          <p:cNvPr id="3" name="TextBox 2">
            <a:extLst>
              <a:ext uri="{FF2B5EF4-FFF2-40B4-BE49-F238E27FC236}">
                <a16:creationId xmlns:a16="http://schemas.microsoft.com/office/drawing/2014/main" id="{1AD333D9-FB6B-D9B1-8B4A-902A1A69A4D3}"/>
              </a:ext>
            </a:extLst>
          </p:cNvPr>
          <p:cNvSpPr txBox="1"/>
          <p:nvPr/>
        </p:nvSpPr>
        <p:spPr>
          <a:xfrm>
            <a:off x="265000" y="1431599"/>
            <a:ext cx="8614002" cy="2885405"/>
          </a:xfrm>
          <a:prstGeom prst="rect">
            <a:avLst/>
          </a:prstGeom>
          <a:noFill/>
        </p:spPr>
        <p:txBody>
          <a:bodyPr wrap="square" rtlCol="0">
            <a:spAutoFit/>
          </a:bodyPr>
          <a:lstStyle/>
          <a:p>
            <a:pPr marL="285750" indent="-285750">
              <a:buFont typeface="Wingdings" panose="05000000000000000000" pitchFamily="2" charset="2"/>
              <a:buChar char="§"/>
            </a:pPr>
            <a:r>
              <a:rPr lang="en-US" sz="1500" b="0" i="0" u="sng" dirty="0">
                <a:effectLst/>
                <a:latin typeface="Bell MT" panose="02020503060305020303" pitchFamily="18" charset="0"/>
              </a:rPr>
              <a:t>Data ingestion capabilities</a:t>
            </a:r>
            <a:r>
              <a:rPr lang="en-US" sz="1500" b="0" i="0" dirty="0">
                <a:effectLst/>
                <a:latin typeface="Bell MT" panose="02020503060305020303" pitchFamily="18" charset="0"/>
              </a:rPr>
              <a:t>: Efficiently importing data from various sources into Snowflake.</a:t>
            </a:r>
          </a:p>
          <a:p>
            <a:pPr marL="285750" indent="-285750">
              <a:buFont typeface="Wingdings" panose="05000000000000000000" pitchFamily="2" charset="2"/>
              <a:buChar char="§"/>
            </a:pPr>
            <a:r>
              <a:rPr lang="en-US" sz="1500" b="0" i="0" u="sng" dirty="0">
                <a:effectLst/>
                <a:latin typeface="Bell MT" panose="02020503060305020303" pitchFamily="18" charset="0"/>
              </a:rPr>
              <a:t>Query processing and analytics</a:t>
            </a:r>
            <a:r>
              <a:rPr lang="en-US" sz="1500" b="0" i="0" dirty="0">
                <a:effectLst/>
                <a:latin typeface="Bell MT" panose="02020503060305020303" pitchFamily="18" charset="0"/>
              </a:rPr>
              <a:t>: Executing complex SQL queries and python’s inbuild library performing data analysis within Snowflake.</a:t>
            </a:r>
            <a:endParaRPr lang="en-US" sz="1500" b="0" i="0" u="none" strike="noStrike" dirty="0">
              <a:effectLst/>
              <a:latin typeface="Bell MT" panose="02020503060305020303" pitchFamily="18" charset="0"/>
              <a:hlinkClick r:id="rId2"/>
            </a:endParaRPr>
          </a:p>
          <a:p>
            <a:pPr marL="285750" indent="-285750">
              <a:buFont typeface="Wingdings" panose="05000000000000000000" pitchFamily="2" charset="2"/>
              <a:buChar char="§"/>
            </a:pPr>
            <a:r>
              <a:rPr lang="en-US" sz="1500" b="0" i="0" u="sng" dirty="0">
                <a:effectLst/>
                <a:latin typeface="Bell MT" panose="02020503060305020303" pitchFamily="18" charset="0"/>
              </a:rPr>
              <a:t>Data transformation and ETL processes</a:t>
            </a:r>
            <a:r>
              <a:rPr lang="en-US" sz="1500" b="0" i="0" dirty="0">
                <a:effectLst/>
                <a:latin typeface="Bell MT" panose="02020503060305020303" pitchFamily="18" charset="0"/>
              </a:rPr>
              <a:t>: Cleaning, restructuring, and enriching data for analysis using Python, pandas transformation capabilities</a:t>
            </a:r>
            <a:endParaRPr lang="en-US" sz="1500" b="0" i="0" u="none" strike="noStrike" dirty="0">
              <a:effectLst/>
              <a:latin typeface="Bell MT" panose="02020503060305020303" pitchFamily="18" charset="0"/>
              <a:hlinkClick r:id="rId3"/>
            </a:endParaRPr>
          </a:p>
          <a:p>
            <a:pPr marL="285750" indent="-285750">
              <a:buFont typeface="Wingdings" panose="05000000000000000000" pitchFamily="2" charset="2"/>
              <a:buChar char="§"/>
            </a:pPr>
            <a:r>
              <a:rPr lang="en-US" sz="1500" b="0" i="0" u="sng" dirty="0">
                <a:effectLst/>
                <a:latin typeface="Bell MT" panose="02020503060305020303" pitchFamily="18" charset="0"/>
              </a:rPr>
              <a:t>Reporting and visualization</a:t>
            </a:r>
            <a:r>
              <a:rPr lang="en-US" sz="1500" b="0" i="0" dirty="0">
                <a:effectLst/>
                <a:latin typeface="Bell MT" panose="02020503060305020303" pitchFamily="18" charset="0"/>
              </a:rPr>
              <a:t>: Creating visual representations of data insights, using connected Snowflake</a:t>
            </a:r>
            <a:endParaRPr lang="en-US" sz="1500" b="0" i="0" u="none" strike="noStrike" dirty="0">
              <a:effectLst/>
              <a:latin typeface="Bell MT" panose="02020503060305020303" pitchFamily="18" charset="0"/>
              <a:hlinkClick r:id="rId3"/>
            </a:endParaRPr>
          </a:p>
          <a:p>
            <a:pPr marL="285750" indent="-285750">
              <a:buFont typeface="Wingdings" panose="05000000000000000000" pitchFamily="2" charset="2"/>
              <a:buChar char="§"/>
            </a:pPr>
            <a:r>
              <a:rPr lang="en-US" sz="1500" b="0" i="0" u="sng" dirty="0">
                <a:effectLst/>
                <a:latin typeface="Bell MT" panose="02020503060305020303" pitchFamily="18" charset="0"/>
              </a:rPr>
              <a:t>Data sharing and collaboration</a:t>
            </a:r>
            <a:r>
              <a:rPr lang="en-US" sz="1500" b="0" i="0" dirty="0">
                <a:effectLst/>
                <a:latin typeface="Bell MT" panose="02020503060305020303" pitchFamily="18" charset="0"/>
              </a:rPr>
              <a:t>: Securely sharing data across different Snowflake accounts or with external partners</a:t>
            </a:r>
            <a:r>
              <a:rPr lang="en-US" sz="1500" b="0" i="0" u="none" strike="noStrike" dirty="0">
                <a:effectLst/>
                <a:latin typeface="Bell MT" panose="02020503060305020303" pitchFamily="18" charset="0"/>
                <a:hlinkClick r:id="rId2"/>
              </a:rPr>
              <a:t>3</a:t>
            </a:r>
          </a:p>
          <a:p>
            <a:pPr marL="285750" indent="-285750">
              <a:buFont typeface="Wingdings" panose="05000000000000000000" pitchFamily="2" charset="2"/>
              <a:buChar char="§"/>
            </a:pPr>
            <a:r>
              <a:rPr lang="en-US" sz="1500" b="0" i="0" u="sng" dirty="0">
                <a:effectLst/>
                <a:latin typeface="Bell MT" panose="02020503060305020303" pitchFamily="18" charset="0"/>
              </a:rPr>
              <a:t>Security and access control</a:t>
            </a:r>
            <a:r>
              <a:rPr lang="en-US" sz="1500" b="0" i="0" dirty="0">
                <a:effectLst/>
                <a:latin typeface="Bell MT" panose="02020503060305020303" pitchFamily="18" charset="0"/>
              </a:rPr>
              <a:t>: Implementing robust authentication and authorization mechanisms to protect data and manage user access.</a:t>
            </a:r>
            <a:br>
              <a:rPr lang="en-US" sz="1050" b="0" i="0" dirty="0">
                <a:effectLst/>
                <a:latin typeface="Bell MT" panose="02020503060305020303" pitchFamily="18" charset="0"/>
              </a:rPr>
            </a:br>
            <a:endParaRPr lang="en-US" sz="1050" b="0" i="0" dirty="0">
              <a:effectLst/>
              <a:latin typeface="Bell MT" panose="02020503060305020303" pitchFamily="18" charset="0"/>
            </a:endParaRPr>
          </a:p>
          <a:p>
            <a:pPr algn="l"/>
            <a:endParaRPr lang="en-US" sz="1050" b="0" i="0" u="sng" dirty="0">
              <a:effectLst/>
              <a:latin typeface="Bell MT" panose="02020503060305020303" pitchFamily="18" charset="0"/>
            </a:endParaRPr>
          </a:p>
          <a:p>
            <a:endParaRPr lang="en-US" sz="1050" dirty="0">
              <a:latin typeface="Bell MT" panose="020205030603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3"/>
          </p:nvPr>
        </p:nvSpPr>
        <p:spPr>
          <a:xfrm>
            <a:off x="350042" y="1307920"/>
            <a:ext cx="8443913" cy="259645"/>
          </a:xfrm>
        </p:spPr>
        <p:txBody>
          <a:bodyPr/>
          <a:lstStyle/>
          <a:p>
            <a:pPr fontAlgn="base"/>
            <a:r>
              <a:rPr lang="en-US" sz="1700" u="sng" dirty="0">
                <a:latin typeface="+mn-lt"/>
              </a:rPr>
              <a:t>Functional Requirements to Snowflake Feature Mapping</a:t>
            </a:r>
            <a:br>
              <a:rPr lang="en-US" sz="1700" b="0" u="sng" dirty="0">
                <a:latin typeface="+mn-lt"/>
              </a:rPr>
            </a:br>
            <a:endParaRPr lang="en-US" sz="1700" u="sng" dirty="0">
              <a:latin typeface="+mn-lt"/>
            </a:endParaRPr>
          </a:p>
        </p:txBody>
      </p:sp>
      <p:sp>
        <p:nvSpPr>
          <p:cNvPr id="3" name="TextBox 2">
            <a:extLst>
              <a:ext uri="{FF2B5EF4-FFF2-40B4-BE49-F238E27FC236}">
                <a16:creationId xmlns:a16="http://schemas.microsoft.com/office/drawing/2014/main" id="{8191D760-11A3-E7CC-E1F9-FFA006809258}"/>
              </a:ext>
            </a:extLst>
          </p:cNvPr>
          <p:cNvSpPr txBox="1"/>
          <p:nvPr/>
        </p:nvSpPr>
        <p:spPr>
          <a:xfrm>
            <a:off x="350043" y="1159244"/>
            <a:ext cx="4605866" cy="492443"/>
          </a:xfrm>
          <a:prstGeom prst="rect">
            <a:avLst/>
          </a:prstGeom>
          <a:noFill/>
        </p:spPr>
        <p:txBody>
          <a:bodyPr wrap="square">
            <a:spAutoFit/>
          </a:bodyPr>
          <a:lstStyle/>
          <a:p>
            <a:br>
              <a:rPr lang="en-US" sz="1400" b="0" dirty="0">
                <a:latin typeface="+mn-lt"/>
              </a:rPr>
            </a:br>
            <a:r>
              <a:rPr lang="en-US" sz="1200" b="1" u="sng" dirty="0">
                <a:latin typeface="+mn-lt"/>
              </a:rPr>
              <a:t>a. Core Snowflake features:</a:t>
            </a:r>
            <a:endParaRPr lang="en-US" sz="1200" b="1" u="sng" dirty="0"/>
          </a:p>
        </p:txBody>
      </p:sp>
      <p:sp>
        <p:nvSpPr>
          <p:cNvPr id="5" name="TextBox 4">
            <a:extLst>
              <a:ext uri="{FF2B5EF4-FFF2-40B4-BE49-F238E27FC236}">
                <a16:creationId xmlns:a16="http://schemas.microsoft.com/office/drawing/2014/main" id="{3EC2C0D6-4364-3479-9AAD-ED0C82764F0A}"/>
              </a:ext>
            </a:extLst>
          </p:cNvPr>
          <p:cNvSpPr txBox="1"/>
          <p:nvPr/>
        </p:nvSpPr>
        <p:spPr>
          <a:xfrm>
            <a:off x="350043" y="1618380"/>
            <a:ext cx="8443912" cy="1569660"/>
          </a:xfrm>
          <a:prstGeom prst="rect">
            <a:avLst/>
          </a:prstGeom>
          <a:noFill/>
        </p:spPr>
        <p:txBody>
          <a:bodyPr wrap="square" rtlCol="0">
            <a:spAutoFit/>
          </a:bodyPr>
          <a:lstStyle/>
          <a:p>
            <a:pPr marL="171450" indent="-171450">
              <a:buFont typeface="Wingdings" panose="05000000000000000000" pitchFamily="2" charset="2"/>
              <a:buChar char="Ø"/>
            </a:pPr>
            <a:r>
              <a:rPr lang="en-US" sz="1200" b="0" i="0" dirty="0">
                <a:effectLst/>
                <a:latin typeface="Bell MT" panose="02020503060305020303" pitchFamily="18" charset="0"/>
              </a:rPr>
              <a:t>As Snowflake is a fully managed cloud-based platform; it requires minimal administration to load and store the data into Snowflake table.</a:t>
            </a:r>
          </a:p>
          <a:p>
            <a:pPr marL="171450" indent="-171450">
              <a:buFont typeface="Wingdings" panose="05000000000000000000" pitchFamily="2" charset="2"/>
              <a:buChar char="Ø"/>
            </a:pPr>
            <a:r>
              <a:rPr lang="en-US" sz="1200" b="0" i="0" dirty="0">
                <a:effectLst/>
                <a:latin typeface="Bell MT" panose="02020503060305020303" pitchFamily="18" charset="0"/>
              </a:rPr>
              <a:t>Snowflake offers auto-scaling capabilities to handle varying workloads efficiently</a:t>
            </a:r>
            <a:r>
              <a:rPr lang="en-US" sz="1200" dirty="0">
                <a:latin typeface="Bell MT" panose="02020503060305020303" pitchFamily="18" charset="0"/>
              </a:rPr>
              <a:t> so we can load various sizes of data.</a:t>
            </a:r>
          </a:p>
          <a:p>
            <a:pPr marL="171450" indent="-171450">
              <a:buFont typeface="Wingdings" panose="05000000000000000000" pitchFamily="2" charset="2"/>
              <a:buChar char="Ø"/>
            </a:pPr>
            <a:r>
              <a:rPr lang="en-US" sz="1200" b="0" i="0" dirty="0">
                <a:effectLst/>
                <a:latin typeface="Bell MT" panose="02020503060305020303" pitchFamily="18" charset="0"/>
              </a:rPr>
              <a:t>Snowflake handles all aspects of software installation, updates, and maintenance; so, to visualize through </a:t>
            </a:r>
            <a:r>
              <a:rPr lang="en-US" sz="1200" b="0" i="0" dirty="0" err="1">
                <a:effectLst/>
                <a:latin typeface="Bell MT" panose="02020503060305020303" pitchFamily="18" charset="0"/>
              </a:rPr>
              <a:t>streamlit</a:t>
            </a:r>
            <a:r>
              <a:rPr lang="en-US" sz="1200" b="0" i="0" dirty="0">
                <a:effectLst/>
                <a:latin typeface="Bell MT" panose="02020503060305020303" pitchFamily="18" charset="0"/>
              </a:rPr>
              <a:t>, matplotlib or</a:t>
            </a:r>
            <a:r>
              <a:rPr lang="en-US" sz="1200" dirty="0">
                <a:latin typeface="Bell MT" panose="02020503060305020303" pitchFamily="18" charset="0"/>
              </a:rPr>
              <a:t> connection through </a:t>
            </a:r>
            <a:r>
              <a:rPr lang="en-US" sz="1200" dirty="0" err="1">
                <a:latin typeface="Bell MT" panose="02020503060305020303" pitchFamily="18" charset="0"/>
              </a:rPr>
              <a:t>snowpark</a:t>
            </a:r>
            <a:r>
              <a:rPr lang="en-US" sz="1200" dirty="0">
                <a:latin typeface="Bell MT" panose="02020503060305020303" pitchFamily="18" charset="0"/>
              </a:rPr>
              <a:t> it’s easier to work in snowflake environment.</a:t>
            </a:r>
          </a:p>
          <a:p>
            <a:pPr marL="171450" indent="-171450">
              <a:buFont typeface="Wingdings" panose="05000000000000000000" pitchFamily="2" charset="2"/>
              <a:buChar char="Ø"/>
            </a:pPr>
            <a:r>
              <a:rPr lang="en-US" sz="1200" b="0" i="0" dirty="0">
                <a:effectLst/>
                <a:latin typeface="Bell MT" panose="02020503060305020303" pitchFamily="18" charset="0"/>
              </a:rPr>
              <a:t>Snowflake allows Independent MPP compute clusters for query execution.</a:t>
            </a:r>
          </a:p>
          <a:p>
            <a:pPr marL="171450" indent="-171450">
              <a:buFont typeface="Wingdings" panose="05000000000000000000" pitchFamily="2" charset="2"/>
              <a:buChar char="Ø"/>
            </a:pPr>
            <a:r>
              <a:rPr lang="en-US" sz="1200" dirty="0">
                <a:latin typeface="Bell MT" panose="02020503060305020303" pitchFamily="18" charset="0"/>
              </a:rPr>
              <a:t>Snowflake is Fail-safe means it p</a:t>
            </a:r>
            <a:r>
              <a:rPr lang="en-US" sz="1200" b="0" i="0" dirty="0">
                <a:effectLst/>
                <a:latin typeface="Bell MT" panose="02020503060305020303" pitchFamily="18" charset="0"/>
              </a:rPr>
              <a:t>rovides additional data protection beyond Time Travel capabilities.</a:t>
            </a:r>
          </a:p>
          <a:p>
            <a:pPr marL="171450" indent="-171450">
              <a:buFont typeface="Wingdings" panose="05000000000000000000" pitchFamily="2" charset="2"/>
              <a:buChar char="Ø"/>
            </a:pPr>
            <a:r>
              <a:rPr lang="en-US" sz="1200" b="0" i="0" dirty="0">
                <a:effectLst/>
                <a:latin typeface="Bell MT" panose="02020503060305020303" pitchFamily="18" charset="0"/>
              </a:rPr>
              <a:t>Improves query performance by caching frequently accessed data</a:t>
            </a:r>
            <a:endParaRPr lang="en-US" sz="1200" dirty="0">
              <a:latin typeface="Bell MT" panose="02020503060305020303" pitchFamily="18" charset="0"/>
            </a:endParaRPr>
          </a:p>
        </p:txBody>
      </p:sp>
      <p:sp>
        <p:nvSpPr>
          <p:cNvPr id="7" name="TextBox 6">
            <a:extLst>
              <a:ext uri="{FF2B5EF4-FFF2-40B4-BE49-F238E27FC236}">
                <a16:creationId xmlns:a16="http://schemas.microsoft.com/office/drawing/2014/main" id="{C241B37B-2958-0AF1-9FDF-0DB819E4ABD3}"/>
              </a:ext>
            </a:extLst>
          </p:cNvPr>
          <p:cNvSpPr txBox="1"/>
          <p:nvPr/>
        </p:nvSpPr>
        <p:spPr>
          <a:xfrm>
            <a:off x="350042" y="3024366"/>
            <a:ext cx="2359378" cy="523220"/>
          </a:xfrm>
          <a:prstGeom prst="rect">
            <a:avLst/>
          </a:prstGeom>
          <a:noFill/>
        </p:spPr>
        <p:txBody>
          <a:bodyPr wrap="square">
            <a:spAutoFit/>
          </a:bodyPr>
          <a:lstStyle/>
          <a:p>
            <a:br>
              <a:rPr lang="en-US" sz="1600" b="0" dirty="0">
                <a:latin typeface="+mn-lt"/>
              </a:rPr>
            </a:br>
            <a:r>
              <a:rPr lang="en-US" sz="1200" b="1" u="sng" dirty="0">
                <a:latin typeface="+mn-lt"/>
              </a:rPr>
              <a:t>b. </a:t>
            </a:r>
            <a:r>
              <a:rPr lang="en-US" sz="1200" b="1" u="sng" dirty="0" err="1">
                <a:latin typeface="+mn-lt"/>
              </a:rPr>
              <a:t>Streamlit</a:t>
            </a:r>
            <a:r>
              <a:rPr lang="en-US" sz="1200" b="1" u="sng" dirty="0">
                <a:latin typeface="+mn-lt"/>
              </a:rPr>
              <a:t> Application:</a:t>
            </a:r>
            <a:endParaRPr lang="en-US" sz="1200" b="1" u="sng" dirty="0"/>
          </a:p>
        </p:txBody>
      </p:sp>
      <p:sp>
        <p:nvSpPr>
          <p:cNvPr id="9" name="TextBox 8">
            <a:extLst>
              <a:ext uri="{FF2B5EF4-FFF2-40B4-BE49-F238E27FC236}">
                <a16:creationId xmlns:a16="http://schemas.microsoft.com/office/drawing/2014/main" id="{D4189BD7-06E9-C739-7B61-C287DF7B2D30}"/>
              </a:ext>
            </a:extLst>
          </p:cNvPr>
          <p:cNvSpPr txBox="1"/>
          <p:nvPr/>
        </p:nvSpPr>
        <p:spPr>
          <a:xfrm>
            <a:off x="350042" y="3598401"/>
            <a:ext cx="7123289" cy="1200329"/>
          </a:xfrm>
          <a:prstGeom prst="rect">
            <a:avLst/>
          </a:prstGeom>
          <a:noFill/>
        </p:spPr>
        <p:txBody>
          <a:bodyPr wrap="square" rtlCol="0">
            <a:spAutoFit/>
          </a:bodyPr>
          <a:lstStyle/>
          <a:p>
            <a:pPr marL="171450" indent="-171450">
              <a:buFont typeface="Wingdings" panose="05000000000000000000" pitchFamily="2" charset="2"/>
              <a:buChar char="Ø"/>
            </a:pPr>
            <a:r>
              <a:rPr lang="en-US" sz="1200" b="0" i="0" dirty="0" err="1">
                <a:effectLst/>
                <a:latin typeface="Bell MT" panose="02020503060305020303" pitchFamily="18" charset="0"/>
              </a:rPr>
              <a:t>Streamlit</a:t>
            </a:r>
            <a:r>
              <a:rPr lang="en-US" sz="1200" b="0" i="0" dirty="0">
                <a:effectLst/>
                <a:latin typeface="Bell MT" panose="02020503060305020303" pitchFamily="18" charset="0"/>
              </a:rPr>
              <a:t> apps are written entirely in Python, making them accessible to data scientists and analysts</a:t>
            </a:r>
          </a:p>
          <a:p>
            <a:pPr marL="171450" indent="-171450">
              <a:buFont typeface="Wingdings" panose="05000000000000000000" pitchFamily="2" charset="2"/>
              <a:buChar char="Ø"/>
            </a:pPr>
            <a:r>
              <a:rPr lang="en-US" sz="1200" b="0" i="0" dirty="0">
                <a:effectLst/>
                <a:latin typeface="Bell MT" panose="02020503060305020303" pitchFamily="18" charset="0"/>
              </a:rPr>
              <a:t>They feature dynamic user interfaces with widgets like sliders, buttons, and input boxes for user interaction</a:t>
            </a:r>
            <a:endParaRPr lang="en-US" sz="1200" dirty="0">
              <a:latin typeface="Bell MT" panose="02020503060305020303" pitchFamily="18" charset="0"/>
            </a:endParaRPr>
          </a:p>
          <a:p>
            <a:pPr marL="171450" indent="-171450">
              <a:buFont typeface="Wingdings" panose="05000000000000000000" pitchFamily="2" charset="2"/>
              <a:buChar char="Ø"/>
            </a:pPr>
            <a:r>
              <a:rPr lang="en-US" sz="1200" b="0" i="0" dirty="0" err="1">
                <a:effectLst/>
                <a:latin typeface="Bell MT" panose="02020503060305020303" pitchFamily="18" charset="0"/>
              </a:rPr>
              <a:t>Streamlit</a:t>
            </a:r>
            <a:r>
              <a:rPr lang="en-US" sz="1200" b="0" i="0" dirty="0">
                <a:effectLst/>
                <a:latin typeface="Bell MT" panose="02020503060305020303" pitchFamily="18" charset="0"/>
              </a:rPr>
              <a:t> supports various charting libraries, enabling the creation of interactive graphs and plots</a:t>
            </a:r>
          </a:p>
          <a:p>
            <a:pPr marL="171450" indent="-171450">
              <a:buFont typeface="Wingdings" panose="05000000000000000000" pitchFamily="2" charset="2"/>
              <a:buChar char="Ø"/>
            </a:pPr>
            <a:r>
              <a:rPr lang="en-US" sz="1200" b="0" i="0" dirty="0" err="1">
                <a:effectLst/>
                <a:latin typeface="Bell MT" panose="02020503060305020303" pitchFamily="18" charset="0"/>
              </a:rPr>
              <a:t>Streamlit</a:t>
            </a:r>
            <a:r>
              <a:rPr lang="en-US" sz="1200" b="0" i="0" dirty="0">
                <a:effectLst/>
                <a:latin typeface="Bell MT" panose="02020503060305020303" pitchFamily="18" charset="0"/>
              </a:rPr>
              <a:t> provides ways to manage application state across reruns</a:t>
            </a:r>
          </a:p>
          <a:p>
            <a:pPr marL="171450" indent="-171450">
              <a:buFont typeface="Wingdings" panose="05000000000000000000" pitchFamily="2" charset="2"/>
              <a:buChar char="Ø"/>
            </a:pPr>
            <a:r>
              <a:rPr lang="en-US" sz="1200" b="0" i="0" dirty="0" err="1">
                <a:effectLst/>
                <a:latin typeface="Bell MT" panose="02020503060305020303" pitchFamily="18" charset="0"/>
              </a:rPr>
              <a:t>Streamlit</a:t>
            </a:r>
            <a:r>
              <a:rPr lang="en-US" sz="1200" b="0" i="0" dirty="0">
                <a:effectLst/>
                <a:latin typeface="Bell MT" panose="02020503060305020303" pitchFamily="18" charset="0"/>
              </a:rPr>
              <a:t> apps can be easily shared and deployed on platforms like Heroku, AWS, or Google Cloud</a:t>
            </a:r>
          </a:p>
          <a:p>
            <a:pPr marL="171450" indent="-171450">
              <a:buFont typeface="Wingdings" panose="05000000000000000000" pitchFamily="2" charset="2"/>
              <a:buChar char="Ø"/>
            </a:pPr>
            <a:r>
              <a:rPr lang="en-US" sz="1200" b="0" i="0" dirty="0">
                <a:effectLst/>
                <a:latin typeface="Bell MT" panose="02020503060305020303" pitchFamily="18" charset="0"/>
              </a:rPr>
              <a:t>Changes in the source code are immediately reflected in the app, facilitating rapid development and iteration.</a:t>
            </a:r>
            <a:endParaRPr lang="en-US" sz="12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4"/>
          <p:cNvSpPr/>
          <p:nvPr/>
        </p:nvSpPr>
        <p:spPr>
          <a:xfrm>
            <a:off x="5861296" y="2918130"/>
            <a:ext cx="3209844" cy="21206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p:txBody>
      </p:sp>
      <p:sp>
        <p:nvSpPr>
          <p:cNvPr id="86" name="Google Shape;86;p4"/>
          <p:cNvSpPr/>
          <p:nvPr/>
        </p:nvSpPr>
        <p:spPr>
          <a:xfrm>
            <a:off x="6623214" y="2788830"/>
            <a:ext cx="1820227" cy="30058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Technoligies Used</a:t>
            </a:r>
            <a:endParaRPr sz="1400" b="1" i="0" u="none" strike="noStrike" cap="none" dirty="0">
              <a:solidFill>
                <a:srgbClr val="000000"/>
              </a:solidFill>
              <a:latin typeface="Arial"/>
              <a:ea typeface="Arial"/>
              <a:cs typeface="Arial"/>
              <a:sym typeface="Arial"/>
            </a:endParaRPr>
          </a:p>
        </p:txBody>
      </p:sp>
      <p:sp>
        <p:nvSpPr>
          <p:cNvPr id="87" name="Google Shape;87;p4"/>
          <p:cNvSpPr/>
          <p:nvPr/>
        </p:nvSpPr>
        <p:spPr>
          <a:xfrm>
            <a:off x="48968" y="458317"/>
            <a:ext cx="9046063" cy="2302923"/>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endParaRPr lang="en-US" sz="1100" i="0" dirty="0">
              <a:effectLst/>
              <a:latin typeface="Bell MT" panose="02020503060305020303" pitchFamily="18" charset="0"/>
              <a:ea typeface="ADLaM Display" panose="02010000000000000000" pitchFamily="2" charset="0"/>
              <a:cs typeface="ADLaM Display" panose="02010000000000000000" pitchFamily="2" charset="0"/>
            </a:endParaRPr>
          </a:p>
          <a:p>
            <a:endParaRPr lang="en-US" sz="1100" dirty="0">
              <a:latin typeface="Bell MT" panose="02020503060305020303" pitchFamily="18" charset="0"/>
              <a:ea typeface="ADLaM Display" panose="02010000000000000000" pitchFamily="2" charset="0"/>
              <a:cs typeface="ADLaM Display" panose="02010000000000000000" pitchFamily="2" charset="0"/>
            </a:endParaRPr>
          </a:p>
          <a:p>
            <a:r>
              <a:rPr lang="en-US" sz="1100" i="0" dirty="0">
                <a:effectLst/>
                <a:latin typeface="Bell MT" panose="02020503060305020303" pitchFamily="18" charset="0"/>
                <a:ea typeface="ADLaM Display" panose="02010000000000000000" pitchFamily="2" charset="0"/>
                <a:cs typeface="ADLaM Display" panose="02010000000000000000" pitchFamily="2" charset="0"/>
              </a:rPr>
              <a:t>Our Indian Truck drivers are responsible for transporting approximately 60-65% of all freight in India. From delivering  food, consumer </a:t>
            </a:r>
            <a:r>
              <a:rPr lang="en-US" sz="1100" dirty="0">
                <a:latin typeface="Bell MT" panose="02020503060305020303" pitchFamily="18" charset="0"/>
                <a:ea typeface="ADLaM Display" panose="02010000000000000000" pitchFamily="2" charset="0"/>
                <a:cs typeface="ADLaM Display" panose="02010000000000000000" pitchFamily="2" charset="0"/>
              </a:rPr>
              <a:t>g</a:t>
            </a:r>
            <a:r>
              <a:rPr lang="en-US" sz="1100" i="0" dirty="0">
                <a:effectLst/>
                <a:latin typeface="Bell MT" panose="02020503060305020303" pitchFamily="18" charset="0"/>
                <a:ea typeface="ADLaM Display" panose="02010000000000000000" pitchFamily="2" charset="0"/>
                <a:cs typeface="ADLaM Display" panose="02010000000000000000" pitchFamily="2" charset="0"/>
              </a:rPr>
              <a:t>oods, chemicals, Hazardous Materials and other critical supplies like medicines and Pharmaceuticals supplies; </a:t>
            </a:r>
            <a:r>
              <a:rPr lang="en-US" sz="1100" dirty="0">
                <a:latin typeface="Bell MT" panose="02020503060305020303" pitchFamily="18" charset="0"/>
                <a:ea typeface="ADLaM Display" panose="02010000000000000000" pitchFamily="2" charset="0"/>
                <a:cs typeface="ADLaM Display" panose="02010000000000000000" pitchFamily="2" charset="0"/>
              </a:rPr>
              <a:t>a</a:t>
            </a:r>
            <a:r>
              <a:rPr lang="en-US" sz="1100" i="0" dirty="0">
                <a:effectLst/>
                <a:latin typeface="Bell MT" panose="02020503060305020303" pitchFamily="18" charset="0"/>
                <a:ea typeface="ADLaM Display" panose="02010000000000000000" pitchFamily="2" charset="0"/>
                <a:cs typeface="ADLaM Display" panose="02010000000000000000" pitchFamily="2" charset="0"/>
              </a:rPr>
              <a:t>bout 80% of communities depend on truckers for these necessities</a:t>
            </a:r>
            <a:r>
              <a:rPr lang="en-US" sz="1100" dirty="0">
                <a:latin typeface="Bell MT" panose="02020503060305020303" pitchFamily="18" charset="0"/>
                <a:ea typeface="ADLaM Display" panose="02010000000000000000" pitchFamily="2" charset="0"/>
                <a:cs typeface="ADLaM Display" panose="02010000000000000000" pitchFamily="2" charset="0"/>
              </a:rPr>
              <a:t>. Even t</a:t>
            </a:r>
            <a:r>
              <a:rPr lang="en-US" sz="1100" i="0" dirty="0">
                <a:effectLst/>
                <a:latin typeface="Bell MT" panose="02020503060305020303" pitchFamily="18" charset="0"/>
                <a:ea typeface="ADLaM Display" panose="02010000000000000000" pitchFamily="2" charset="0"/>
                <a:cs typeface="ADLaM Display" panose="02010000000000000000" pitchFamily="2" charset="0"/>
              </a:rPr>
              <a:t>he trucking industry is a significant source of employment in India, with millions engaged in professional driving. We all saw; during crises like the COVID-19 pandemic, truck drivers played a vital role in delivering emergency supplies, including PPE and medical equipment which significantly helped us to save millions of lives of our fellow country man. Despite their importance, truck drivers in India face numerous challenges, including poor working conditions, lack of social security, inadequate road safety</a:t>
            </a:r>
            <a:r>
              <a:rPr lang="en-US" sz="1100" dirty="0">
                <a:latin typeface="Bell MT" panose="02020503060305020303" pitchFamily="18" charset="0"/>
                <a:ea typeface="ADLaM Display" panose="02010000000000000000" pitchFamily="2" charset="0"/>
                <a:cs typeface="ADLaM Display" panose="02010000000000000000" pitchFamily="2" charset="0"/>
              </a:rPr>
              <a:t>. </a:t>
            </a:r>
            <a:r>
              <a:rPr lang="en-US" sz="1100" i="0" dirty="0">
                <a:effectLst/>
                <a:latin typeface="Bell MT" panose="02020503060305020303" pitchFamily="18" charset="0"/>
                <a:ea typeface="ADLaM Display" panose="02010000000000000000" pitchFamily="2" charset="0"/>
                <a:cs typeface="ADLaM Display" panose="02010000000000000000" pitchFamily="2" charset="0"/>
              </a:rPr>
              <a:t>Addressing these issues is crucial for improving the efficiency of India's logistics sector and ensuring the well-being of these essential workers.  </a:t>
            </a:r>
            <a:endParaRPr lang="en-US" sz="1100" dirty="0">
              <a:latin typeface="Bell MT" panose="02020503060305020303" pitchFamily="18" charset="0"/>
              <a:ea typeface="ADLaM Display" panose="02010000000000000000" pitchFamily="2" charset="0"/>
              <a:cs typeface="ADLaM Display" panose="02010000000000000000" pitchFamily="2" charset="0"/>
            </a:endParaRPr>
          </a:p>
          <a:p>
            <a:r>
              <a:rPr lang="en-US" sz="1100" i="0" dirty="0">
                <a:effectLst/>
                <a:latin typeface="Bell MT" panose="02020503060305020303" pitchFamily="18" charset="0"/>
                <a:ea typeface="ADLaM Display" panose="02010000000000000000" pitchFamily="2" charset="0"/>
                <a:cs typeface="ADLaM Display" panose="02010000000000000000" pitchFamily="2" charset="0"/>
              </a:rPr>
              <a:t>Through </a:t>
            </a:r>
            <a:r>
              <a:rPr lang="en-US" sz="1100" dirty="0">
                <a:latin typeface="Bell MT" panose="02020503060305020303" pitchFamily="18" charset="0"/>
                <a:ea typeface="ADLaM Display" panose="02010000000000000000" pitchFamily="2" charset="0"/>
                <a:cs typeface="ADLaM Display" panose="02010000000000000000" pitchFamily="2" charset="0"/>
              </a:rPr>
              <a:t>analyzing different datasets provided by of Gov. India, I have found some key insights like </a:t>
            </a:r>
            <a:r>
              <a:rPr lang="en-US" sz="1100" b="1" dirty="0">
                <a:latin typeface="Bell MT" panose="02020503060305020303" pitchFamily="18" charset="0"/>
                <a:ea typeface="ADLaM Display" panose="02010000000000000000" pitchFamily="2" charset="0"/>
                <a:cs typeface="ADLaM Display" panose="02010000000000000000" pitchFamily="2" charset="0"/>
              </a:rPr>
              <a:t>accident frequency count, population wise road distribution, professional and non-professional head counts, for the Truck Drivers in Different States of India</a:t>
            </a:r>
            <a:r>
              <a:rPr lang="en-US" sz="1100" dirty="0">
                <a:latin typeface="Bell MT" panose="02020503060305020303" pitchFamily="18" charset="0"/>
                <a:ea typeface="ADLaM Display" panose="02010000000000000000" pitchFamily="2" charset="0"/>
                <a:cs typeface="ADLaM Display" panose="02010000000000000000" pitchFamily="2" charset="0"/>
              </a:rPr>
              <a:t>. After thoroughly analyzing those insights,</a:t>
            </a:r>
            <a:r>
              <a:rPr lang="en-US" sz="1400" b="0" i="0" dirty="0">
                <a:effectLst/>
                <a:latin typeface="__fkGroteskNeue_598ab8"/>
              </a:rPr>
              <a:t> </a:t>
            </a:r>
            <a:r>
              <a:rPr lang="en-US" sz="1100" b="0" i="0" dirty="0">
                <a:effectLst/>
                <a:latin typeface="Bell MT" panose="02020503060305020303" pitchFamily="18" charset="0"/>
              </a:rPr>
              <a:t>I have come up with some recommendations: which states our government should focus on for road infrastructure improvement, which states should prioritize training for new license issuance to public </a:t>
            </a:r>
            <a:r>
              <a:rPr lang="en-US" sz="1100" dirty="0">
                <a:latin typeface="Bell MT" panose="02020503060305020303" pitchFamily="18" charset="0"/>
              </a:rPr>
              <a:t>s</a:t>
            </a:r>
            <a:r>
              <a:rPr lang="en-US" sz="1100" b="0" i="0" dirty="0">
                <a:effectLst/>
                <a:latin typeface="Bell MT" panose="02020503060305020303" pitchFamily="18" charset="0"/>
              </a:rPr>
              <a:t>ervice </a:t>
            </a:r>
            <a:r>
              <a:rPr lang="en-US" sz="1100" dirty="0">
                <a:latin typeface="Bell MT" panose="02020503060305020303" pitchFamily="18" charset="0"/>
              </a:rPr>
              <a:t>v</a:t>
            </a:r>
            <a:r>
              <a:rPr lang="en-US" sz="1100" b="0" i="0" dirty="0">
                <a:effectLst/>
                <a:latin typeface="Bell MT" panose="02020503060305020303" pitchFamily="18" charset="0"/>
              </a:rPr>
              <a:t>ehicles like trucks and </a:t>
            </a:r>
            <a:r>
              <a:rPr lang="en-US" sz="1100" dirty="0">
                <a:latin typeface="Bell MT" panose="02020503060305020303" pitchFamily="18" charset="0"/>
              </a:rPr>
              <a:t>b</a:t>
            </a:r>
            <a:r>
              <a:rPr lang="en-US" sz="1100" b="0" i="0" dirty="0">
                <a:effectLst/>
                <a:latin typeface="Bell MT" panose="02020503060305020303" pitchFamily="18" charset="0"/>
              </a:rPr>
              <a:t>uses, and how to minimize accident-prone black spots. </a:t>
            </a:r>
            <a:r>
              <a:rPr lang="en-US" sz="1100" b="1" dirty="0">
                <a:latin typeface="Bell MT" panose="02020503060305020303" pitchFamily="18" charset="0"/>
                <a:ea typeface="ADLaM Display" panose="02010000000000000000" pitchFamily="2" charset="0"/>
                <a:cs typeface="ADLaM Display" panose="02010000000000000000" pitchFamily="2" charset="0"/>
              </a:rPr>
              <a:t>Through these recommendation I believe, not only we can minimize the total accident count but also improve the work state of our truck drivers in our Country</a:t>
            </a:r>
            <a:r>
              <a:rPr lang="en-US" sz="1100" dirty="0">
                <a:latin typeface="Bell MT" panose="02020503060305020303" pitchFamily="18" charset="0"/>
                <a:ea typeface="ADLaM Display" panose="02010000000000000000" pitchFamily="2" charset="0"/>
                <a:cs typeface="ADLaM Display" panose="02010000000000000000" pitchFamily="2" charset="0"/>
              </a:rPr>
              <a:t>.</a:t>
            </a:r>
            <a:endParaRPr lang="en-US" sz="1100" i="0" dirty="0">
              <a:effectLst/>
              <a:latin typeface="Bell MT" panose="02020503060305020303" pitchFamily="18" charset="0"/>
              <a:ea typeface="ADLaM Display" panose="02010000000000000000" pitchFamily="2" charset="0"/>
              <a:cs typeface="ADLaM Display" panose="02010000000000000000" pitchFamily="2" charset="0"/>
            </a:endParaRPr>
          </a:p>
          <a:p>
            <a:endParaRPr lang="en-US" sz="1100" i="0" u="none" strike="noStrike" dirty="0">
              <a:effectLst/>
              <a:latin typeface="Bell MT" panose="02020503060305020303" pitchFamily="18" charset="0"/>
              <a:ea typeface="ADLaM Display" panose="02010000000000000000" pitchFamily="2" charset="0"/>
              <a:cs typeface="ADLaM Display" panose="02010000000000000000" pitchFamily="2" charset="0"/>
              <a:hlinkClick r:id="rId3"/>
            </a:endParaRPr>
          </a:p>
          <a:p>
            <a:r>
              <a:rPr lang="en-US" sz="1100" b="0" i="0" dirty="0">
                <a:effectLst/>
                <a:latin typeface="__fkGroteskNeue_598ab8"/>
              </a:rPr>
              <a:t>.</a:t>
            </a:r>
            <a:endParaRPr lang="en-US" sz="1100" b="0" i="0" u="none" strike="noStrike" cap="none" dirty="0">
              <a:solidFill>
                <a:srgbClr val="000000"/>
              </a:solidFill>
              <a:latin typeface="Arial"/>
              <a:ea typeface="Arial"/>
              <a:cs typeface="Arial"/>
              <a:sym typeface="Arial"/>
            </a:endParaRPr>
          </a:p>
        </p:txBody>
      </p:sp>
      <p:sp>
        <p:nvSpPr>
          <p:cNvPr id="88" name="Google Shape;88;p4"/>
          <p:cNvSpPr/>
          <p:nvPr/>
        </p:nvSpPr>
        <p:spPr>
          <a:xfrm>
            <a:off x="1295437" y="2727400"/>
            <a:ext cx="2722200" cy="34678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b="1" i="0" u="none" strike="noStrike" cap="none" dirty="0">
                <a:solidFill>
                  <a:srgbClr val="000000"/>
                </a:solidFill>
                <a:latin typeface="Arial"/>
                <a:ea typeface="Arial"/>
                <a:cs typeface="Arial"/>
                <a:sym typeface="Arial"/>
              </a:rPr>
              <a:t>Architecture Flow</a:t>
            </a:r>
            <a:endParaRPr b="1" i="0" u="none" strike="noStrike" cap="none" dirty="0">
              <a:solidFill>
                <a:srgbClr val="000000"/>
              </a:solidFill>
              <a:latin typeface="Arial"/>
              <a:ea typeface="Arial"/>
              <a:cs typeface="Arial"/>
              <a:sym typeface="Arial"/>
            </a:endParaRPr>
          </a:p>
        </p:txBody>
      </p:sp>
      <p:sp>
        <p:nvSpPr>
          <p:cNvPr id="89" name="Google Shape;89;p4"/>
          <p:cNvSpPr/>
          <p:nvPr/>
        </p:nvSpPr>
        <p:spPr>
          <a:xfrm>
            <a:off x="48968" y="3039180"/>
            <a:ext cx="5762316" cy="203384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90" name="Google Shape;90;p4"/>
          <p:cNvSpPr/>
          <p:nvPr/>
        </p:nvSpPr>
        <p:spPr>
          <a:xfrm>
            <a:off x="3493122" y="49737"/>
            <a:ext cx="1880389" cy="472407"/>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b="1" dirty="0"/>
              <a:t>Hypothesis</a:t>
            </a:r>
            <a:endParaRPr sz="1400" b="1" i="0" u="none" strike="noStrike" cap="none" dirty="0">
              <a:solidFill>
                <a:srgbClr val="000000"/>
              </a:solidFill>
              <a:latin typeface="Arial"/>
              <a:ea typeface="Arial"/>
              <a:cs typeface="Arial"/>
              <a:sym typeface="Arial"/>
            </a:endParaRPr>
          </a:p>
        </p:txBody>
      </p:sp>
      <p:pic>
        <p:nvPicPr>
          <p:cNvPr id="7" name="Picture 6" descr="A group of logos on a screen&#10;&#10;Description automatically generated">
            <a:extLst>
              <a:ext uri="{FF2B5EF4-FFF2-40B4-BE49-F238E27FC236}">
                <a16:creationId xmlns:a16="http://schemas.microsoft.com/office/drawing/2014/main" id="{E1DDA5EF-F5CA-57EC-9F36-E8C5A40933EC}"/>
              </a:ext>
            </a:extLst>
          </p:cNvPr>
          <p:cNvPicPr>
            <a:picLocks noChangeAspect="1"/>
          </p:cNvPicPr>
          <p:nvPr/>
        </p:nvPicPr>
        <p:blipFill>
          <a:blip r:embed="rId4"/>
          <a:stretch>
            <a:fillRect/>
          </a:stretch>
        </p:blipFill>
        <p:spPr>
          <a:xfrm>
            <a:off x="5885187" y="3074188"/>
            <a:ext cx="3209844" cy="1964550"/>
          </a:xfrm>
          <a:prstGeom prst="rect">
            <a:avLst/>
          </a:prstGeom>
        </p:spPr>
      </p:pic>
      <p:pic>
        <p:nvPicPr>
          <p:cNvPr id="6" name="Picture 5" descr="A screenshot of a computer">
            <a:extLst>
              <a:ext uri="{FF2B5EF4-FFF2-40B4-BE49-F238E27FC236}">
                <a16:creationId xmlns:a16="http://schemas.microsoft.com/office/drawing/2014/main" id="{8D73F890-7DBE-8F8F-CA2C-120D7B449E51}"/>
              </a:ext>
            </a:extLst>
          </p:cNvPr>
          <p:cNvPicPr>
            <a:picLocks noChangeAspect="1"/>
          </p:cNvPicPr>
          <p:nvPr/>
        </p:nvPicPr>
        <p:blipFill>
          <a:blip r:embed="rId5"/>
          <a:stretch>
            <a:fillRect/>
          </a:stretch>
        </p:blipFill>
        <p:spPr>
          <a:xfrm>
            <a:off x="-141097" y="2900794"/>
            <a:ext cx="6764311" cy="2473770"/>
          </a:xfrm>
          <a:prstGeom prst="rect">
            <a:avLst/>
          </a:prstGeom>
        </p:spPr>
      </p:pic>
    </p:spTree>
    <p:extLst>
      <p:ext uri="{BB962C8B-B14F-4D97-AF65-F5344CB8AC3E}">
        <p14:creationId xmlns:p14="http://schemas.microsoft.com/office/powerpoint/2010/main" val="57558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385383" y="124633"/>
            <a:ext cx="4635778" cy="446296"/>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sz="2000" u="sng" dirty="0"/>
              <a:t>Insight and Recommendations #1</a:t>
            </a:r>
            <a:endParaRPr sz="2000" u="sng" dirty="0"/>
          </a:p>
        </p:txBody>
      </p:sp>
      <p:sp>
        <p:nvSpPr>
          <p:cNvPr id="96" name="Google Shape;96;p5"/>
          <p:cNvSpPr/>
          <p:nvPr/>
        </p:nvSpPr>
        <p:spPr>
          <a:xfrm>
            <a:off x="123447" y="1138049"/>
            <a:ext cx="4719485" cy="830996"/>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1063755" y="2379973"/>
            <a:ext cx="1317300" cy="442645"/>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dirty="0">
                <a:solidFill>
                  <a:srgbClr val="000000"/>
                </a:solidFill>
                <a:latin typeface="Arial"/>
                <a:ea typeface="Arial"/>
                <a:cs typeface="Arial"/>
                <a:sym typeface="Arial"/>
              </a:rPr>
              <a:t>Insight</a:t>
            </a:r>
            <a:endParaRPr sz="1600" b="1" i="0" u="none" strike="noStrike" cap="none" dirty="0">
              <a:solidFill>
                <a:srgbClr val="000000"/>
              </a:solidFill>
              <a:latin typeface="Arial"/>
              <a:ea typeface="Arial"/>
              <a:cs typeface="Arial"/>
              <a:sym typeface="Arial"/>
            </a:endParaRPr>
          </a:p>
        </p:txBody>
      </p:sp>
      <p:sp>
        <p:nvSpPr>
          <p:cNvPr id="99" name="Google Shape;99;p5"/>
          <p:cNvSpPr/>
          <p:nvPr/>
        </p:nvSpPr>
        <p:spPr>
          <a:xfrm>
            <a:off x="240323" y="721634"/>
            <a:ext cx="3857544"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b="1" dirty="0"/>
              <a:t>Accident Statistics from the year 2016-’19</a:t>
            </a:r>
            <a:endParaRPr sz="1400" b="1"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F08C140-E26C-EAAE-41DB-51E5415DA46F}"/>
              </a:ext>
            </a:extLst>
          </p:cNvPr>
          <p:cNvSpPr txBox="1"/>
          <p:nvPr/>
        </p:nvSpPr>
        <p:spPr>
          <a:xfrm>
            <a:off x="240323" y="1161763"/>
            <a:ext cx="4863036" cy="584775"/>
          </a:xfrm>
          <a:prstGeom prst="rect">
            <a:avLst/>
          </a:prstGeom>
          <a:noFill/>
        </p:spPr>
        <p:txBody>
          <a:bodyPr wrap="square" rtlCol="0">
            <a:spAutoFit/>
          </a:bodyPr>
          <a:lstStyle/>
          <a:p>
            <a:r>
              <a:rPr lang="en-US" sz="1600" dirty="0">
                <a:latin typeface="Bell MT" panose="02020503060305020303" pitchFamily="18" charset="0"/>
              </a:rPr>
              <a:t>Accident Count for a two states (</a:t>
            </a:r>
            <a:r>
              <a:rPr lang="en-US" sz="1600" b="1" dirty="0">
                <a:latin typeface="Bell MT" panose="02020503060305020303" pitchFamily="18" charset="0"/>
              </a:rPr>
              <a:t>Bihar and Gujrat</a:t>
            </a:r>
            <a:r>
              <a:rPr lang="en-US" sz="1600" dirty="0">
                <a:latin typeface="Bell MT" panose="02020503060305020303" pitchFamily="18" charset="0"/>
              </a:rPr>
              <a:t>)</a:t>
            </a:r>
          </a:p>
          <a:p>
            <a:r>
              <a:rPr lang="en-US" sz="1600" u="sng" dirty="0">
                <a:latin typeface="Bell MT" panose="02020503060305020303" pitchFamily="18" charset="0"/>
              </a:rPr>
              <a:t>From the year 2016 to 2019 </a:t>
            </a:r>
          </a:p>
        </p:txBody>
      </p:sp>
      <p:pic>
        <p:nvPicPr>
          <p:cNvPr id="4" name="Picture 3">
            <a:extLst>
              <a:ext uri="{FF2B5EF4-FFF2-40B4-BE49-F238E27FC236}">
                <a16:creationId xmlns:a16="http://schemas.microsoft.com/office/drawing/2014/main" id="{C903C964-4843-6212-ED9E-DE90B3271BA4}"/>
              </a:ext>
            </a:extLst>
          </p:cNvPr>
          <p:cNvPicPr>
            <a:picLocks noChangeAspect="1"/>
          </p:cNvPicPr>
          <p:nvPr/>
        </p:nvPicPr>
        <p:blipFill>
          <a:blip r:embed="rId3"/>
          <a:stretch>
            <a:fillRect/>
          </a:stretch>
        </p:blipFill>
        <p:spPr>
          <a:xfrm>
            <a:off x="4958298" y="197977"/>
            <a:ext cx="4062254" cy="2367032"/>
          </a:xfrm>
          <a:prstGeom prst="rect">
            <a:avLst/>
          </a:prstGeom>
        </p:spPr>
      </p:pic>
      <p:pic>
        <p:nvPicPr>
          <p:cNvPr id="6" name="Picture 5">
            <a:extLst>
              <a:ext uri="{FF2B5EF4-FFF2-40B4-BE49-F238E27FC236}">
                <a16:creationId xmlns:a16="http://schemas.microsoft.com/office/drawing/2014/main" id="{35E3E024-D675-3805-B9EC-C0E2A6C1786D}"/>
              </a:ext>
            </a:extLst>
          </p:cNvPr>
          <p:cNvPicPr>
            <a:picLocks noChangeAspect="1"/>
          </p:cNvPicPr>
          <p:nvPr/>
        </p:nvPicPr>
        <p:blipFill>
          <a:blip r:embed="rId4"/>
          <a:stretch>
            <a:fillRect/>
          </a:stretch>
        </p:blipFill>
        <p:spPr>
          <a:xfrm>
            <a:off x="4958298" y="2601296"/>
            <a:ext cx="4062254" cy="2344227"/>
          </a:xfrm>
          <a:prstGeom prst="rect">
            <a:avLst/>
          </a:prstGeom>
        </p:spPr>
      </p:pic>
      <p:sp>
        <p:nvSpPr>
          <p:cNvPr id="10" name="Google Shape;96;p5">
            <a:extLst>
              <a:ext uri="{FF2B5EF4-FFF2-40B4-BE49-F238E27FC236}">
                <a16:creationId xmlns:a16="http://schemas.microsoft.com/office/drawing/2014/main" id="{90F0C157-AD15-2FEE-833C-838CB40088DE}"/>
              </a:ext>
            </a:extLst>
          </p:cNvPr>
          <p:cNvSpPr/>
          <p:nvPr/>
        </p:nvSpPr>
        <p:spPr>
          <a:xfrm>
            <a:off x="123446" y="2822618"/>
            <a:ext cx="4719485" cy="1884849"/>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F3FDEA89-71EF-48F0-8895-C209E6247CAB}"/>
              </a:ext>
            </a:extLst>
          </p:cNvPr>
          <p:cNvSpPr txBox="1"/>
          <p:nvPr/>
        </p:nvSpPr>
        <p:spPr>
          <a:xfrm>
            <a:off x="274320" y="2956546"/>
            <a:ext cx="4568611" cy="1600438"/>
          </a:xfrm>
          <a:prstGeom prst="rect">
            <a:avLst/>
          </a:prstGeom>
          <a:noFill/>
        </p:spPr>
        <p:txBody>
          <a:bodyPr wrap="square" rtlCol="0">
            <a:spAutoFit/>
          </a:bodyPr>
          <a:lstStyle/>
          <a:p>
            <a:r>
              <a:rPr lang="en-US" dirty="0">
                <a:latin typeface="Bell MT" panose="02020503060305020303" pitchFamily="18" charset="0"/>
              </a:rPr>
              <a:t>I have already drawn a bar plot from the datasets, and we can clearly visualize from the two plots that : The Accident count is </a:t>
            </a:r>
            <a:r>
              <a:rPr lang="en-US" dirty="0">
                <a:solidFill>
                  <a:srgbClr val="FF0000"/>
                </a:solidFill>
                <a:latin typeface="Bell MT" panose="02020503060305020303" pitchFamily="18" charset="0"/>
              </a:rPr>
              <a:t>increasing</a:t>
            </a:r>
            <a:r>
              <a:rPr lang="en-US" dirty="0">
                <a:latin typeface="Bell MT" panose="02020503060305020303" pitchFamily="18" charset="0"/>
              </a:rPr>
              <a:t> in the state Bihar from 2016 to 2019. And the accident count is </a:t>
            </a:r>
            <a:r>
              <a:rPr lang="en-US" dirty="0">
                <a:solidFill>
                  <a:srgbClr val="00B050"/>
                </a:solidFill>
                <a:latin typeface="Bell MT" panose="02020503060305020303" pitchFamily="18" charset="0"/>
              </a:rPr>
              <a:t>decreasing</a:t>
            </a:r>
            <a:r>
              <a:rPr lang="en-US" dirty="0">
                <a:latin typeface="Bell MT" panose="02020503060305020303" pitchFamily="18" charset="0"/>
              </a:rPr>
              <a:t> in the state Gujrat from 2016 to 2019.</a:t>
            </a:r>
          </a:p>
          <a:p>
            <a:r>
              <a:rPr lang="en-US" u="sng" dirty="0">
                <a:latin typeface="Bell MT" panose="02020503060305020303" pitchFamily="18" charset="0"/>
              </a:rPr>
              <a:t>So, we must give more focus on </a:t>
            </a:r>
            <a:r>
              <a:rPr lang="en-US" i="1" u="sng" dirty="0">
                <a:latin typeface="Bell MT" panose="02020503060305020303" pitchFamily="18" charset="0"/>
              </a:rPr>
              <a:t>Bihar</a:t>
            </a:r>
            <a:r>
              <a:rPr lang="en-US" u="sng" dirty="0">
                <a:latin typeface="Bell MT" panose="02020503060305020303" pitchFamily="18" charset="0"/>
              </a:rPr>
              <a:t> to reduce accident count.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385383" y="124633"/>
            <a:ext cx="4635778" cy="446296"/>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sz="2000" u="sng" dirty="0"/>
              <a:t>Insight and Recommendations #2</a:t>
            </a:r>
            <a:endParaRPr sz="2000" u="sng" dirty="0"/>
          </a:p>
        </p:txBody>
      </p:sp>
      <p:sp>
        <p:nvSpPr>
          <p:cNvPr id="96" name="Google Shape;96;p5"/>
          <p:cNvSpPr/>
          <p:nvPr/>
        </p:nvSpPr>
        <p:spPr>
          <a:xfrm>
            <a:off x="123447" y="1138049"/>
            <a:ext cx="4719485" cy="830996"/>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1029889" y="2229615"/>
            <a:ext cx="1317300" cy="442645"/>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dirty="0">
                <a:solidFill>
                  <a:srgbClr val="000000"/>
                </a:solidFill>
                <a:latin typeface="Arial"/>
                <a:ea typeface="Arial"/>
                <a:cs typeface="Arial"/>
                <a:sym typeface="Arial"/>
              </a:rPr>
              <a:t>Insight</a:t>
            </a:r>
            <a:endParaRPr sz="1600" b="1" i="0" u="none" strike="noStrike" cap="none" dirty="0">
              <a:solidFill>
                <a:srgbClr val="000000"/>
              </a:solidFill>
              <a:latin typeface="Arial"/>
              <a:ea typeface="Arial"/>
              <a:cs typeface="Arial"/>
              <a:sym typeface="Arial"/>
            </a:endParaRPr>
          </a:p>
        </p:txBody>
      </p:sp>
      <p:sp>
        <p:nvSpPr>
          <p:cNvPr id="99" name="Google Shape;99;p5"/>
          <p:cNvSpPr/>
          <p:nvPr/>
        </p:nvSpPr>
        <p:spPr>
          <a:xfrm>
            <a:off x="240323" y="721634"/>
            <a:ext cx="3297600"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Road Length per 1000 population </a:t>
            </a:r>
            <a:endParaRPr sz="1400" b="1"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AF08C140-E26C-EAAE-41DB-51E5415DA46F}"/>
              </a:ext>
            </a:extLst>
          </p:cNvPr>
          <p:cNvSpPr txBox="1"/>
          <p:nvPr/>
        </p:nvSpPr>
        <p:spPr>
          <a:xfrm>
            <a:off x="240323" y="1161763"/>
            <a:ext cx="4863036" cy="830997"/>
          </a:xfrm>
          <a:prstGeom prst="rect">
            <a:avLst/>
          </a:prstGeom>
          <a:noFill/>
        </p:spPr>
        <p:txBody>
          <a:bodyPr wrap="square" rtlCol="0">
            <a:spAutoFit/>
          </a:bodyPr>
          <a:lstStyle/>
          <a:p>
            <a:r>
              <a:rPr lang="en-US" sz="1600" dirty="0">
                <a:latin typeface="Bell MT" panose="02020503060305020303" pitchFamily="18" charset="0"/>
              </a:rPr>
              <a:t>Road Length per 1000 population for a two states (</a:t>
            </a:r>
            <a:r>
              <a:rPr lang="en-US" sz="1600" b="1" dirty="0">
                <a:latin typeface="Bell MT" panose="02020503060305020303" pitchFamily="18" charset="0"/>
              </a:rPr>
              <a:t>Bihar and Gujrat</a:t>
            </a:r>
            <a:r>
              <a:rPr lang="en-US" sz="1600" dirty="0">
                <a:latin typeface="Bell MT" panose="02020503060305020303" pitchFamily="18" charset="0"/>
              </a:rPr>
              <a:t>)</a:t>
            </a:r>
          </a:p>
          <a:p>
            <a:r>
              <a:rPr lang="en-US" sz="1600" u="sng" dirty="0">
                <a:latin typeface="Bell MT" panose="02020503060305020303" pitchFamily="18" charset="0"/>
              </a:rPr>
              <a:t>From the year 2017 to 2019 </a:t>
            </a:r>
          </a:p>
        </p:txBody>
      </p:sp>
      <p:sp>
        <p:nvSpPr>
          <p:cNvPr id="10" name="Google Shape;96;p5">
            <a:extLst>
              <a:ext uri="{FF2B5EF4-FFF2-40B4-BE49-F238E27FC236}">
                <a16:creationId xmlns:a16="http://schemas.microsoft.com/office/drawing/2014/main" id="{90F0C157-AD15-2FEE-833C-838CB40088DE}"/>
              </a:ext>
            </a:extLst>
          </p:cNvPr>
          <p:cNvSpPr/>
          <p:nvPr/>
        </p:nvSpPr>
        <p:spPr>
          <a:xfrm>
            <a:off x="123446" y="2672656"/>
            <a:ext cx="4606597" cy="1831611"/>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F3FDEA89-71EF-48F0-8895-C209E6247CAB}"/>
              </a:ext>
            </a:extLst>
          </p:cNvPr>
          <p:cNvSpPr txBox="1"/>
          <p:nvPr/>
        </p:nvSpPr>
        <p:spPr>
          <a:xfrm>
            <a:off x="255327" y="2814600"/>
            <a:ext cx="4455723" cy="1600438"/>
          </a:xfrm>
          <a:prstGeom prst="rect">
            <a:avLst/>
          </a:prstGeom>
          <a:noFill/>
        </p:spPr>
        <p:txBody>
          <a:bodyPr wrap="square" rtlCol="0">
            <a:spAutoFit/>
          </a:bodyPr>
          <a:lstStyle/>
          <a:p>
            <a:r>
              <a:rPr lang="en-US" dirty="0">
                <a:latin typeface="Bell MT" panose="02020503060305020303" pitchFamily="18" charset="0"/>
              </a:rPr>
              <a:t>I have already drawn a bar plot from the datasets, and we can clearly visualize from the two plots that : For Bihar per 1000 population Road Length is </a:t>
            </a:r>
            <a:r>
              <a:rPr lang="en-US" dirty="0">
                <a:solidFill>
                  <a:srgbClr val="FF0000"/>
                </a:solidFill>
                <a:latin typeface="Bell MT" panose="02020503060305020303" pitchFamily="18" charset="0"/>
              </a:rPr>
              <a:t>Less</a:t>
            </a:r>
            <a:r>
              <a:rPr lang="en-US" dirty="0">
                <a:latin typeface="Bell MT" panose="02020503060305020303" pitchFamily="18" charset="0"/>
              </a:rPr>
              <a:t> and For Gujrat per 1000 population Road Length is </a:t>
            </a:r>
            <a:r>
              <a:rPr lang="en-US" dirty="0">
                <a:solidFill>
                  <a:srgbClr val="00B050"/>
                </a:solidFill>
                <a:latin typeface="Bell MT" panose="02020503060305020303" pitchFamily="18" charset="0"/>
              </a:rPr>
              <a:t>More.</a:t>
            </a:r>
          </a:p>
          <a:p>
            <a:r>
              <a:rPr lang="en-US" u="sng" dirty="0">
                <a:solidFill>
                  <a:schemeClr val="tx1"/>
                </a:solidFill>
                <a:latin typeface="Bell MT" panose="02020503060305020303" pitchFamily="18" charset="0"/>
              </a:rPr>
              <a:t>So, by seeing the past two slides we can derive that increasing road length per population can lead to less road accident in a state.</a:t>
            </a:r>
          </a:p>
        </p:txBody>
      </p:sp>
      <p:pic>
        <p:nvPicPr>
          <p:cNvPr id="5" name="Picture 4">
            <a:extLst>
              <a:ext uri="{FF2B5EF4-FFF2-40B4-BE49-F238E27FC236}">
                <a16:creationId xmlns:a16="http://schemas.microsoft.com/office/drawing/2014/main" id="{099EA4C5-D82D-ECD4-73FE-B0C5E63A6C4E}"/>
              </a:ext>
            </a:extLst>
          </p:cNvPr>
          <p:cNvPicPr>
            <a:picLocks noChangeAspect="1"/>
          </p:cNvPicPr>
          <p:nvPr/>
        </p:nvPicPr>
        <p:blipFill>
          <a:blip r:embed="rId3"/>
          <a:stretch>
            <a:fillRect/>
          </a:stretch>
        </p:blipFill>
        <p:spPr>
          <a:xfrm>
            <a:off x="4958298" y="223230"/>
            <a:ext cx="4062254" cy="2255340"/>
          </a:xfrm>
          <a:prstGeom prst="rect">
            <a:avLst/>
          </a:prstGeom>
        </p:spPr>
      </p:pic>
      <p:pic>
        <p:nvPicPr>
          <p:cNvPr id="12" name="Picture 11">
            <a:extLst>
              <a:ext uri="{FF2B5EF4-FFF2-40B4-BE49-F238E27FC236}">
                <a16:creationId xmlns:a16="http://schemas.microsoft.com/office/drawing/2014/main" id="{B5CAE715-1FC9-607E-A5CE-D6B6E0D22056}"/>
              </a:ext>
            </a:extLst>
          </p:cNvPr>
          <p:cNvPicPr>
            <a:picLocks noChangeAspect="1"/>
          </p:cNvPicPr>
          <p:nvPr/>
        </p:nvPicPr>
        <p:blipFill>
          <a:blip r:embed="rId4"/>
          <a:stretch>
            <a:fillRect/>
          </a:stretch>
        </p:blipFill>
        <p:spPr>
          <a:xfrm>
            <a:off x="5021161" y="2589698"/>
            <a:ext cx="4062254" cy="2397909"/>
          </a:xfrm>
          <a:prstGeom prst="rect">
            <a:avLst/>
          </a:prstGeom>
        </p:spPr>
      </p:pic>
    </p:spTree>
    <p:extLst>
      <p:ext uri="{BB962C8B-B14F-4D97-AF65-F5344CB8AC3E}">
        <p14:creationId xmlns:p14="http://schemas.microsoft.com/office/powerpoint/2010/main" val="190948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idx="4294967295"/>
          </p:nvPr>
        </p:nvSpPr>
        <p:spPr>
          <a:xfrm>
            <a:off x="385383" y="124633"/>
            <a:ext cx="4635778" cy="446296"/>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sz="2000" u="sng" dirty="0"/>
              <a:t>Insight and Recommendations #3</a:t>
            </a:r>
            <a:endParaRPr sz="2000" u="sng" dirty="0"/>
          </a:p>
        </p:txBody>
      </p:sp>
      <p:sp>
        <p:nvSpPr>
          <p:cNvPr id="96" name="Google Shape;96;p5"/>
          <p:cNvSpPr/>
          <p:nvPr/>
        </p:nvSpPr>
        <p:spPr>
          <a:xfrm>
            <a:off x="123448" y="1138050"/>
            <a:ext cx="4753352" cy="954108"/>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97" name="Google Shape;97;p5"/>
          <p:cNvSpPr/>
          <p:nvPr/>
        </p:nvSpPr>
        <p:spPr>
          <a:xfrm>
            <a:off x="1029889" y="2178874"/>
            <a:ext cx="1317300" cy="442645"/>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600" b="1" i="0" u="none" strike="noStrike" cap="none" dirty="0">
                <a:solidFill>
                  <a:srgbClr val="000000"/>
                </a:solidFill>
                <a:latin typeface="Arial"/>
                <a:ea typeface="Arial"/>
                <a:cs typeface="Arial"/>
                <a:sym typeface="Arial"/>
              </a:rPr>
              <a:t>Insight</a:t>
            </a:r>
            <a:endParaRPr sz="1600" b="1" i="0" u="none" strike="noStrike" cap="none" dirty="0">
              <a:solidFill>
                <a:srgbClr val="000000"/>
              </a:solidFill>
              <a:latin typeface="Arial"/>
              <a:ea typeface="Arial"/>
              <a:cs typeface="Arial"/>
              <a:sym typeface="Arial"/>
            </a:endParaRPr>
          </a:p>
        </p:txBody>
      </p:sp>
      <p:sp>
        <p:nvSpPr>
          <p:cNvPr id="99" name="Google Shape;99;p5"/>
          <p:cNvSpPr/>
          <p:nvPr/>
        </p:nvSpPr>
        <p:spPr>
          <a:xfrm>
            <a:off x="123446" y="694596"/>
            <a:ext cx="4621474" cy="392700"/>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r>
              <a:rPr lang="en-US" sz="1200" b="1" dirty="0">
                <a:latin typeface="+mj-lt"/>
              </a:rPr>
              <a:t>Non-Professional vs Professional Authorized Driver </a:t>
            </a:r>
          </a:p>
        </p:txBody>
      </p:sp>
      <p:sp>
        <p:nvSpPr>
          <p:cNvPr id="2" name="TextBox 1">
            <a:extLst>
              <a:ext uri="{FF2B5EF4-FFF2-40B4-BE49-F238E27FC236}">
                <a16:creationId xmlns:a16="http://schemas.microsoft.com/office/drawing/2014/main" id="{AF08C140-E26C-EAAE-41DB-51E5415DA46F}"/>
              </a:ext>
            </a:extLst>
          </p:cNvPr>
          <p:cNvSpPr txBox="1"/>
          <p:nvPr/>
        </p:nvSpPr>
        <p:spPr>
          <a:xfrm>
            <a:off x="123446" y="1188805"/>
            <a:ext cx="4863848" cy="954107"/>
          </a:xfrm>
          <a:prstGeom prst="rect">
            <a:avLst/>
          </a:prstGeom>
          <a:noFill/>
        </p:spPr>
        <p:txBody>
          <a:bodyPr wrap="square" rtlCol="0">
            <a:spAutoFit/>
          </a:bodyPr>
          <a:lstStyle/>
          <a:p>
            <a:r>
              <a:rPr lang="en-US" dirty="0">
                <a:latin typeface="Bell MT" panose="02020503060305020303" pitchFamily="18" charset="0"/>
              </a:rPr>
              <a:t>State wise the ratio of  </a:t>
            </a:r>
            <a:r>
              <a:rPr lang="en-US" b="1" dirty="0">
                <a:latin typeface="Bell MT" panose="02020503060305020303" pitchFamily="18" charset="0"/>
              </a:rPr>
              <a:t>Non Professi0nal vs Professional Authorized Driver </a:t>
            </a:r>
          </a:p>
          <a:p>
            <a:r>
              <a:rPr lang="en-US" u="sng" dirty="0">
                <a:latin typeface="Bell MT" panose="02020503060305020303" pitchFamily="18" charset="0"/>
              </a:rPr>
              <a:t>Means; for one professional driver, how many Non- professional drivers are there.</a:t>
            </a:r>
          </a:p>
        </p:txBody>
      </p:sp>
      <p:sp>
        <p:nvSpPr>
          <p:cNvPr id="10" name="Google Shape;96;p5">
            <a:extLst>
              <a:ext uri="{FF2B5EF4-FFF2-40B4-BE49-F238E27FC236}">
                <a16:creationId xmlns:a16="http://schemas.microsoft.com/office/drawing/2014/main" id="{90F0C157-AD15-2FEE-833C-838CB40088DE}"/>
              </a:ext>
            </a:extLst>
          </p:cNvPr>
          <p:cNvSpPr/>
          <p:nvPr/>
        </p:nvSpPr>
        <p:spPr>
          <a:xfrm>
            <a:off x="68199" y="2621920"/>
            <a:ext cx="4863848" cy="2169111"/>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
        <p:nvSpPr>
          <p:cNvPr id="11" name="TextBox 10">
            <a:extLst>
              <a:ext uri="{FF2B5EF4-FFF2-40B4-BE49-F238E27FC236}">
                <a16:creationId xmlns:a16="http://schemas.microsoft.com/office/drawing/2014/main" id="{F3FDEA89-71EF-48F0-8895-C209E6247CAB}"/>
              </a:ext>
            </a:extLst>
          </p:cNvPr>
          <p:cNvSpPr txBox="1"/>
          <p:nvPr/>
        </p:nvSpPr>
        <p:spPr>
          <a:xfrm>
            <a:off x="123446" y="2710034"/>
            <a:ext cx="4863848" cy="2031325"/>
          </a:xfrm>
          <a:prstGeom prst="rect">
            <a:avLst/>
          </a:prstGeom>
          <a:noFill/>
        </p:spPr>
        <p:txBody>
          <a:bodyPr wrap="square" rtlCol="0">
            <a:spAutoFit/>
          </a:bodyPr>
          <a:lstStyle/>
          <a:p>
            <a:r>
              <a:rPr lang="en-US" dirty="0">
                <a:latin typeface="Bell MT" panose="02020503060305020303" pitchFamily="18" charset="0"/>
              </a:rPr>
              <a:t>I have already drawn a horizontal bar plot from the datasets, and we can clearly visualize from the bar plot that : the top 10 worst states has more Non-Professional Driver respect to one Professional Driver.</a:t>
            </a:r>
            <a:endParaRPr lang="en-US" dirty="0">
              <a:solidFill>
                <a:srgbClr val="00B050"/>
              </a:solidFill>
              <a:latin typeface="Bell MT" panose="02020503060305020303" pitchFamily="18" charset="0"/>
            </a:endParaRPr>
          </a:p>
          <a:p>
            <a:r>
              <a:rPr lang="en-US" dirty="0">
                <a:solidFill>
                  <a:schemeClr val="tx1"/>
                </a:solidFill>
                <a:latin typeface="Bell MT" panose="02020503060305020303" pitchFamily="18" charset="0"/>
              </a:rPr>
              <a:t>I have found one pdf file from </a:t>
            </a:r>
            <a:r>
              <a:rPr lang="en-US" b="1" u="sng" dirty="0" err="1">
                <a:solidFill>
                  <a:schemeClr val="tx1"/>
                </a:solidFill>
                <a:latin typeface="Bell MT" panose="02020503060305020303" pitchFamily="18" charset="0"/>
              </a:rPr>
              <a:t>SaveLife</a:t>
            </a:r>
            <a:r>
              <a:rPr lang="en-US" b="1" u="sng" dirty="0">
                <a:solidFill>
                  <a:schemeClr val="tx1"/>
                </a:solidFill>
                <a:latin typeface="Bell MT" panose="02020503060305020303" pitchFamily="18" charset="0"/>
              </a:rPr>
              <a:t> Foundation </a:t>
            </a:r>
            <a:r>
              <a:rPr lang="en-US" dirty="0">
                <a:solidFill>
                  <a:schemeClr val="tx1"/>
                </a:solidFill>
                <a:latin typeface="Bell MT" panose="02020503060305020303" pitchFamily="18" charset="0"/>
              </a:rPr>
              <a:t>where it’s mentioned that(in right): which states truck drivers get formal Training. No/less formal training leads to Non-professional state. And Non-professional drivers tends to show more accident-prone behavior.</a:t>
            </a:r>
          </a:p>
        </p:txBody>
      </p:sp>
      <p:pic>
        <p:nvPicPr>
          <p:cNvPr id="7" name="Picture 6">
            <a:extLst>
              <a:ext uri="{FF2B5EF4-FFF2-40B4-BE49-F238E27FC236}">
                <a16:creationId xmlns:a16="http://schemas.microsoft.com/office/drawing/2014/main" id="{7EC16E25-27EF-0C63-5C2B-708142669812}"/>
              </a:ext>
            </a:extLst>
          </p:cNvPr>
          <p:cNvPicPr>
            <a:picLocks noChangeAspect="1"/>
          </p:cNvPicPr>
          <p:nvPr/>
        </p:nvPicPr>
        <p:blipFill>
          <a:blip r:embed="rId3"/>
          <a:stretch>
            <a:fillRect/>
          </a:stretch>
        </p:blipFill>
        <p:spPr>
          <a:xfrm>
            <a:off x="4932047" y="70755"/>
            <a:ext cx="4088505" cy="2362711"/>
          </a:xfrm>
          <a:prstGeom prst="rect">
            <a:avLst/>
          </a:prstGeom>
        </p:spPr>
      </p:pic>
      <p:pic>
        <p:nvPicPr>
          <p:cNvPr id="9" name="Picture 8" descr="A red and white bar graph&#10;&#10;Description automatically generated">
            <a:extLst>
              <a:ext uri="{FF2B5EF4-FFF2-40B4-BE49-F238E27FC236}">
                <a16:creationId xmlns:a16="http://schemas.microsoft.com/office/drawing/2014/main" id="{D6022539-DF19-DF49-04DA-F74E5B3EEC96}"/>
              </a:ext>
            </a:extLst>
          </p:cNvPr>
          <p:cNvPicPr>
            <a:picLocks noChangeAspect="1"/>
          </p:cNvPicPr>
          <p:nvPr/>
        </p:nvPicPr>
        <p:blipFill>
          <a:blip r:embed="rId4"/>
          <a:stretch>
            <a:fillRect/>
          </a:stretch>
        </p:blipFill>
        <p:spPr>
          <a:xfrm>
            <a:off x="5042542" y="2571750"/>
            <a:ext cx="3978010" cy="2284759"/>
          </a:xfrm>
          <a:prstGeom prst="rect">
            <a:avLst/>
          </a:prstGeom>
        </p:spPr>
      </p:pic>
    </p:spTree>
    <p:extLst>
      <p:ext uri="{BB962C8B-B14F-4D97-AF65-F5344CB8AC3E}">
        <p14:creationId xmlns:p14="http://schemas.microsoft.com/office/powerpoint/2010/main" val="2221606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6"/>
          <p:cNvSpPr txBox="1">
            <a:spLocks noGrp="1"/>
          </p:cNvSpPr>
          <p:nvPr>
            <p:ph type="title" idx="4294967295"/>
          </p:nvPr>
        </p:nvSpPr>
        <p:spPr>
          <a:xfrm>
            <a:off x="299400" y="246175"/>
            <a:ext cx="5534100" cy="446296"/>
          </a:xfrm>
          <a:prstGeom prst="rect">
            <a:avLst/>
          </a:prstGeom>
          <a:noFill/>
          <a:ln>
            <a:noFill/>
          </a:ln>
        </p:spPr>
        <p:txBody>
          <a:bodyPr spcFirstLastPara="1" wrap="square" lIns="91450" tIns="91450" rIns="91450" bIns="91450" anchor="t" anchorCtr="0">
            <a:spAutoFit/>
          </a:bodyPr>
          <a:lstStyle/>
          <a:p>
            <a:pPr marL="0" lvl="0" indent="0" algn="l" rtl="0">
              <a:lnSpc>
                <a:spcPct val="85000"/>
              </a:lnSpc>
              <a:spcBef>
                <a:spcPts val="0"/>
              </a:spcBef>
              <a:spcAft>
                <a:spcPts val="0"/>
              </a:spcAft>
              <a:buSzPts val="2600"/>
              <a:buNone/>
            </a:pPr>
            <a:r>
              <a:rPr lang="en" sz="2000" u="sng" dirty="0"/>
              <a:t>Insight and Recommendations #4</a:t>
            </a:r>
            <a:endParaRPr sz="2000" u="sng" dirty="0"/>
          </a:p>
        </p:txBody>
      </p:sp>
      <p:sp>
        <p:nvSpPr>
          <p:cNvPr id="105" name="Google Shape;105;p6"/>
          <p:cNvSpPr/>
          <p:nvPr/>
        </p:nvSpPr>
        <p:spPr>
          <a:xfrm>
            <a:off x="229955" y="1066249"/>
            <a:ext cx="3292177" cy="3649377"/>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1100"/>
              <a:buFont typeface="Arial"/>
              <a:buNone/>
            </a:pPr>
            <a:endParaRPr lang="en-US" sz="1100" b="0" i="0" u="none" strike="noStrike" cap="none" dirty="0">
              <a:solidFill>
                <a:srgbClr val="000000"/>
              </a:solidFill>
              <a:latin typeface="Arial"/>
              <a:ea typeface="Arial"/>
              <a:cs typeface="Arial"/>
              <a:sym typeface="Arial"/>
            </a:endParaRPr>
          </a:p>
        </p:txBody>
      </p:sp>
      <p:sp>
        <p:nvSpPr>
          <p:cNvPr id="106" name="Google Shape;106;p6"/>
          <p:cNvSpPr/>
          <p:nvPr/>
        </p:nvSpPr>
        <p:spPr>
          <a:xfrm>
            <a:off x="627341" y="751592"/>
            <a:ext cx="2192606" cy="455297"/>
          </a:xfrm>
          <a:prstGeom prst="roundRect">
            <a:avLst>
              <a:gd name="adj" fmla="val 16667"/>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Arial"/>
                <a:ea typeface="Arial"/>
                <a:cs typeface="Arial"/>
                <a:sym typeface="Arial"/>
              </a:rPr>
              <a:t>State wise Accident prone Black Spots </a:t>
            </a:r>
            <a:endParaRPr sz="1400" b="1"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1FB75013-5CB6-283D-CB5B-12EBFC7FAEE9}"/>
              </a:ext>
            </a:extLst>
          </p:cNvPr>
          <p:cNvSpPr txBox="1"/>
          <p:nvPr/>
        </p:nvSpPr>
        <p:spPr>
          <a:xfrm>
            <a:off x="320269" y="1274315"/>
            <a:ext cx="3292152" cy="3108543"/>
          </a:xfrm>
          <a:prstGeom prst="rect">
            <a:avLst/>
          </a:prstGeom>
          <a:noFill/>
        </p:spPr>
        <p:txBody>
          <a:bodyPr wrap="square" rtlCol="0">
            <a:spAutoFit/>
          </a:bodyPr>
          <a:lstStyle/>
          <a:p>
            <a:r>
              <a:rPr lang="en-US" dirty="0">
                <a:latin typeface="Bell MT" panose="02020503060305020303" pitchFamily="18" charset="0"/>
              </a:rPr>
              <a:t>I also analyzed how many </a:t>
            </a:r>
            <a:r>
              <a:rPr lang="en-US" u="sng" dirty="0">
                <a:latin typeface="Bell MT" panose="02020503060305020303" pitchFamily="18" charset="0"/>
              </a:rPr>
              <a:t>Accident-prone locations</a:t>
            </a:r>
            <a:r>
              <a:rPr lang="en-US" dirty="0">
                <a:latin typeface="Bell MT" panose="02020503060305020303" pitchFamily="18" charset="0"/>
              </a:rPr>
              <a:t> in each state.</a:t>
            </a:r>
          </a:p>
          <a:p>
            <a:r>
              <a:rPr lang="en-US" dirty="0">
                <a:latin typeface="Bell MT" panose="02020503060305020303" pitchFamily="18" charset="0"/>
              </a:rPr>
              <a:t>I have drawn a horizontal bar plot to visualize the top 10 states where the Accident-prone locations are more.</a:t>
            </a:r>
          </a:p>
          <a:p>
            <a:endParaRPr lang="en-US" dirty="0">
              <a:latin typeface="Bell MT" panose="02020503060305020303" pitchFamily="18" charset="0"/>
            </a:endParaRPr>
          </a:p>
          <a:p>
            <a:r>
              <a:rPr lang="en-US" dirty="0">
                <a:latin typeface="Bell MT" panose="02020503060305020303" pitchFamily="18" charset="0"/>
              </a:rPr>
              <a:t> The states like Tamil Nadu, West Bengal, Karnataka, Telangana, Andhra Pradesh, Rajasthan and all have comparatively a greater number of Black Spots </a:t>
            </a:r>
            <a:r>
              <a:rPr lang="en-US" dirty="0" err="1">
                <a:latin typeface="Bell MT" panose="02020503060305020303" pitchFamily="18" charset="0"/>
              </a:rPr>
              <a:t>ie</a:t>
            </a:r>
            <a:r>
              <a:rPr lang="en-US" dirty="0">
                <a:latin typeface="Bell MT" panose="02020503060305020303" pitchFamily="18" charset="0"/>
              </a:rPr>
              <a:t>. </a:t>
            </a:r>
            <a:r>
              <a:rPr lang="en-US" u="sng" dirty="0">
                <a:latin typeface="Bell MT" panose="02020503060305020303" pitchFamily="18" charset="0"/>
              </a:rPr>
              <a:t>Accident-prone locations</a:t>
            </a:r>
            <a:r>
              <a:rPr lang="en-US" dirty="0">
                <a:latin typeface="Bell MT" panose="02020503060305020303" pitchFamily="18" charset="0"/>
              </a:rPr>
              <a:t> .</a:t>
            </a:r>
          </a:p>
          <a:p>
            <a:endParaRPr lang="en-US" dirty="0">
              <a:latin typeface="Bell MT" panose="02020503060305020303" pitchFamily="18" charset="0"/>
            </a:endParaRPr>
          </a:p>
          <a:p>
            <a:r>
              <a:rPr lang="en-US" dirty="0">
                <a:latin typeface="Bell MT" panose="02020503060305020303" pitchFamily="18" charset="0"/>
              </a:rPr>
              <a:t>Our Government should give more focus to these locations within each state.</a:t>
            </a:r>
          </a:p>
        </p:txBody>
      </p:sp>
      <p:pic>
        <p:nvPicPr>
          <p:cNvPr id="6" name="Picture 5">
            <a:extLst>
              <a:ext uri="{FF2B5EF4-FFF2-40B4-BE49-F238E27FC236}">
                <a16:creationId xmlns:a16="http://schemas.microsoft.com/office/drawing/2014/main" id="{E029CB64-5582-D3B3-7737-C4439D565BB2}"/>
              </a:ext>
            </a:extLst>
          </p:cNvPr>
          <p:cNvPicPr>
            <a:picLocks noChangeAspect="1"/>
          </p:cNvPicPr>
          <p:nvPr/>
        </p:nvPicPr>
        <p:blipFill>
          <a:blip r:embed="rId3"/>
          <a:stretch>
            <a:fillRect/>
          </a:stretch>
        </p:blipFill>
        <p:spPr>
          <a:xfrm>
            <a:off x="3612421" y="948924"/>
            <a:ext cx="5423268" cy="3649378"/>
          </a:xfrm>
          <a:prstGeom prst="rect">
            <a:avLst/>
          </a:prstGeom>
        </p:spPr>
      </p:pic>
    </p:spTree>
  </p:cSld>
  <p:clrMapOvr>
    <a:masterClrMapping/>
  </p:clrMapOvr>
</p:sld>
</file>

<file path=ppt/theme/theme1.xml><?xml version="1.0" encoding="utf-8"?>
<a:theme xmlns:a="http://schemas.openxmlformats.org/drawingml/2006/main" name="Snowflake Corporate 2024">
  <a:themeElements>
    <a:clrScheme name="Snowflake 2018">
      <a:dk1>
        <a:srgbClr val="262626"/>
      </a:dk1>
      <a:lt1>
        <a:srgbClr val="FFFFFF"/>
      </a:lt1>
      <a:dk2>
        <a:srgbClr val="11567F"/>
      </a:dk2>
      <a:lt2>
        <a:srgbClr val="FFFFFF"/>
      </a:lt2>
      <a:accent1>
        <a:srgbClr val="29B5E8"/>
      </a:accent1>
      <a:accent2>
        <a:srgbClr val="11567F"/>
      </a:accent2>
      <a:accent3>
        <a:srgbClr val="71D3DC"/>
      </a:accent3>
      <a:accent4>
        <a:srgbClr val="FF9F36"/>
      </a:accent4>
      <a:accent5>
        <a:srgbClr val="7D44CF"/>
      </a:accent5>
      <a:accent6>
        <a:srgbClr val="D45B90"/>
      </a:accent6>
      <a:hlink>
        <a:srgbClr val="29B5E8"/>
      </a:hlink>
      <a:folHlink>
        <a:srgbClr val="BFBF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1661</TotalTime>
  <Words>1826</Words>
  <Application>Microsoft Office PowerPoint</Application>
  <PresentationFormat>On-screen Show (16:9)</PresentationFormat>
  <Paragraphs>106</Paragraphs>
  <Slides>15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lato</vt:lpstr>
      <vt:lpstr>Arial</vt:lpstr>
      <vt:lpstr>Bell MT</vt:lpstr>
      <vt:lpstr>Montserrat</vt:lpstr>
      <vt:lpstr>ADLaM Display</vt:lpstr>
      <vt:lpstr>__fkGroteskNeue_598ab8</vt:lpstr>
      <vt:lpstr>Wingdings</vt:lpstr>
      <vt:lpstr>Abadi</vt:lpstr>
      <vt:lpstr>Arial Black</vt:lpstr>
      <vt:lpstr>Snowflake Corporate 2024</vt:lpstr>
      <vt:lpstr>Use Case A: . </vt:lpstr>
      <vt:lpstr>Authenticity</vt:lpstr>
      <vt:lpstr>Explain Functional Requirements.</vt:lpstr>
      <vt:lpstr>Functional Requirements to Snowflake Feature Mapping </vt:lpstr>
      <vt:lpstr>PowerPoint Presentation</vt:lpstr>
      <vt:lpstr>Insight and Recommendations #1</vt:lpstr>
      <vt:lpstr>Insight and Recommendations #2</vt:lpstr>
      <vt:lpstr>Insight and Recommendations #3</vt:lpstr>
      <vt:lpstr>Insight and Recommendations #4</vt:lpstr>
      <vt:lpstr>Insight and Recommendations #5</vt:lpstr>
      <vt:lpstr>Error Handling &amp; Validation</vt:lpstr>
      <vt:lpstr>How does Snowflake &amp; Streamlit add value to the overall solution?</vt:lpstr>
      <vt:lpstr>Snowflake Dev Tools Usage :</vt:lpstr>
      <vt:lpstr>What are possible non-functional requirements (NFRs)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 Make a copy → Entire Presentation</dc:title>
  <dc:creator>Aditi Tijage</dc:creator>
  <cp:lastModifiedBy>Sarkar, Debapriya</cp:lastModifiedBy>
  <cp:revision>30</cp:revision>
  <dcterms:modified xsi:type="dcterms:W3CDTF">2024-11-23T16:09:47Z</dcterms:modified>
</cp:coreProperties>
</file>