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9E109-869D-47FB-8728-7B0403EE2F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E97715A-6110-452B-BE55-470154E71E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1. Data-Driven Retention Analysis – Use predictive analytics to spot high-risk employees early.</a:t>
          </a:r>
        </a:p>
      </dgm:t>
    </dgm:pt>
    <dgm:pt modelId="{3932E942-E7CD-4298-97E4-13D42DE43FAC}" type="parTrans" cxnId="{7EFA629F-78EF-4928-B2CF-EDEA7D557F87}">
      <dgm:prSet/>
      <dgm:spPr/>
      <dgm:t>
        <a:bodyPr/>
        <a:lstStyle/>
        <a:p>
          <a:endParaRPr lang="en-US"/>
        </a:p>
      </dgm:t>
    </dgm:pt>
    <dgm:pt modelId="{CEFC0E87-4449-4579-9D5E-CFA3993F44C8}" type="sibTrans" cxnId="{7EFA629F-78EF-4928-B2CF-EDEA7D557F87}">
      <dgm:prSet/>
      <dgm:spPr/>
      <dgm:t>
        <a:bodyPr/>
        <a:lstStyle/>
        <a:p>
          <a:endParaRPr lang="en-US"/>
        </a:p>
      </dgm:t>
    </dgm:pt>
    <dgm:pt modelId="{7873CFD7-CE67-4382-ACF7-F448C4107F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2. Personalized Career Development Plans – Map roles to upskilling paths and internal promotions.</a:t>
          </a:r>
        </a:p>
      </dgm:t>
    </dgm:pt>
    <dgm:pt modelId="{18E8FA50-2BD7-4092-A31F-C068F3337688}" type="parTrans" cxnId="{E15FBD03-53B5-43A7-89B7-17EB13A8DC47}">
      <dgm:prSet/>
      <dgm:spPr/>
      <dgm:t>
        <a:bodyPr/>
        <a:lstStyle/>
        <a:p>
          <a:endParaRPr lang="en-US"/>
        </a:p>
      </dgm:t>
    </dgm:pt>
    <dgm:pt modelId="{F858827A-FAE3-42E9-8B2C-C6F6E0B69353}" type="sibTrans" cxnId="{E15FBD03-53B5-43A7-89B7-17EB13A8DC47}">
      <dgm:prSet/>
      <dgm:spPr/>
      <dgm:t>
        <a:bodyPr/>
        <a:lstStyle/>
        <a:p>
          <a:endParaRPr lang="en-US"/>
        </a:p>
      </dgm:t>
    </dgm:pt>
    <dgm:pt modelId="{63117E2E-CE3D-47FA-A657-E3C6E7D14B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3. Competitive Compensation Benchmarking – Align pay structures with market trends.</a:t>
          </a:r>
        </a:p>
      </dgm:t>
    </dgm:pt>
    <dgm:pt modelId="{002ACBB9-3634-4AF6-8ADB-06D5ED931D92}" type="parTrans" cxnId="{D77D8C39-BE63-4AAF-B05D-D71CFD96F11E}">
      <dgm:prSet/>
      <dgm:spPr/>
      <dgm:t>
        <a:bodyPr/>
        <a:lstStyle/>
        <a:p>
          <a:endParaRPr lang="en-US"/>
        </a:p>
      </dgm:t>
    </dgm:pt>
    <dgm:pt modelId="{A3CAE3EC-4409-4107-AF46-2B23C065E45D}" type="sibTrans" cxnId="{D77D8C39-BE63-4AAF-B05D-D71CFD96F11E}">
      <dgm:prSet/>
      <dgm:spPr/>
      <dgm:t>
        <a:bodyPr/>
        <a:lstStyle/>
        <a:p>
          <a:endParaRPr lang="en-US"/>
        </a:p>
      </dgm:t>
    </dgm:pt>
    <dgm:pt modelId="{EDC62B53-30AA-4BDE-97DE-EF9AA720A0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4. Improved Manager-Employee Communication – Enable frequent feedback and transparent leadership.</a:t>
          </a:r>
        </a:p>
      </dgm:t>
    </dgm:pt>
    <dgm:pt modelId="{5634E79B-2868-4C8B-9F1A-FDB5FCBF5BC1}" type="parTrans" cxnId="{C976E0A1-07ED-463B-A93B-7F48549F3F16}">
      <dgm:prSet/>
      <dgm:spPr/>
      <dgm:t>
        <a:bodyPr/>
        <a:lstStyle/>
        <a:p>
          <a:endParaRPr lang="en-US"/>
        </a:p>
      </dgm:t>
    </dgm:pt>
    <dgm:pt modelId="{A4B63110-8972-45C6-AB39-A7C01FEC55A7}" type="sibTrans" cxnId="{C976E0A1-07ED-463B-A93B-7F48549F3F16}">
      <dgm:prSet/>
      <dgm:spPr/>
      <dgm:t>
        <a:bodyPr/>
        <a:lstStyle/>
        <a:p>
          <a:endParaRPr lang="en-US"/>
        </a:p>
      </dgm:t>
    </dgm:pt>
    <dgm:pt modelId="{ADB997AB-B594-4D08-9195-1F07CC44F0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5. Employee Wellness and Mental Health Support – Offer mental health resources and wellness initiatives.</a:t>
          </a:r>
        </a:p>
      </dgm:t>
    </dgm:pt>
    <dgm:pt modelId="{A789E9FF-1CA8-47AA-8181-7E3FED5C6464}" type="parTrans" cxnId="{9D41C5F8-865C-4923-942D-57637727547B}">
      <dgm:prSet/>
      <dgm:spPr/>
      <dgm:t>
        <a:bodyPr/>
        <a:lstStyle/>
        <a:p>
          <a:endParaRPr lang="en-US"/>
        </a:p>
      </dgm:t>
    </dgm:pt>
    <dgm:pt modelId="{F25E8114-9658-4B2C-8C5B-05AB46B26598}" type="sibTrans" cxnId="{9D41C5F8-865C-4923-942D-57637727547B}">
      <dgm:prSet/>
      <dgm:spPr/>
      <dgm:t>
        <a:bodyPr/>
        <a:lstStyle/>
        <a:p>
          <a:endParaRPr lang="en-US"/>
        </a:p>
      </dgm:t>
    </dgm:pt>
    <dgm:pt modelId="{B60573A0-7D8A-4BD8-A345-0993ACC33F54}" type="pres">
      <dgm:prSet presAssocID="{C829E109-869D-47FB-8728-7B0403EE2F41}" presName="root" presStyleCnt="0">
        <dgm:presLayoutVars>
          <dgm:dir/>
          <dgm:resizeHandles val="exact"/>
        </dgm:presLayoutVars>
      </dgm:prSet>
      <dgm:spPr/>
    </dgm:pt>
    <dgm:pt modelId="{E63D254E-3809-4243-B55F-9F5664984CD6}" type="pres">
      <dgm:prSet presAssocID="{7E97715A-6110-452B-BE55-470154E71E8D}" presName="compNode" presStyleCnt="0"/>
      <dgm:spPr/>
    </dgm:pt>
    <dgm:pt modelId="{F4983EEB-9A17-48A9-9EC4-6D3DDF16E142}" type="pres">
      <dgm:prSet presAssocID="{7E97715A-6110-452B-BE55-470154E71E8D}" presName="iconBgRect" presStyleLbl="bgShp" presStyleIdx="0" presStyleCnt="5"/>
      <dgm:spPr/>
    </dgm:pt>
    <dgm:pt modelId="{DBFC058D-B50B-40B4-B839-ECDAB8EC0509}" type="pres">
      <dgm:prSet presAssocID="{7E97715A-6110-452B-BE55-470154E71E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B577DFB-50BA-44F2-815D-3E158FB895EB}" type="pres">
      <dgm:prSet presAssocID="{7E97715A-6110-452B-BE55-470154E71E8D}" presName="spaceRect" presStyleCnt="0"/>
      <dgm:spPr/>
    </dgm:pt>
    <dgm:pt modelId="{7F0B5A4F-57A1-4436-9EEE-92F97509AA4B}" type="pres">
      <dgm:prSet presAssocID="{7E97715A-6110-452B-BE55-470154E71E8D}" presName="textRect" presStyleLbl="revTx" presStyleIdx="0" presStyleCnt="5">
        <dgm:presLayoutVars>
          <dgm:chMax val="1"/>
          <dgm:chPref val="1"/>
        </dgm:presLayoutVars>
      </dgm:prSet>
      <dgm:spPr/>
    </dgm:pt>
    <dgm:pt modelId="{13DB25D8-1C1E-44C4-9EE1-038B194AC89F}" type="pres">
      <dgm:prSet presAssocID="{CEFC0E87-4449-4579-9D5E-CFA3993F44C8}" presName="sibTrans" presStyleCnt="0"/>
      <dgm:spPr/>
    </dgm:pt>
    <dgm:pt modelId="{CE0A3814-2165-4421-BBE8-102CD50A939E}" type="pres">
      <dgm:prSet presAssocID="{7873CFD7-CE67-4382-ACF7-F448C4107FC2}" presName="compNode" presStyleCnt="0"/>
      <dgm:spPr/>
    </dgm:pt>
    <dgm:pt modelId="{1153EE61-3491-4329-BE58-1F3A43793F78}" type="pres">
      <dgm:prSet presAssocID="{7873CFD7-CE67-4382-ACF7-F448C4107FC2}" presName="iconBgRect" presStyleLbl="bgShp" presStyleIdx="1" presStyleCnt="5"/>
      <dgm:spPr/>
    </dgm:pt>
    <dgm:pt modelId="{081A1B9E-92FB-4C7D-B69D-A9D4AED892D0}" type="pres">
      <dgm:prSet presAssocID="{7873CFD7-CE67-4382-ACF7-F448C4107F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9B87EB7-21EE-439C-9CF0-12E9D517D084}" type="pres">
      <dgm:prSet presAssocID="{7873CFD7-CE67-4382-ACF7-F448C4107FC2}" presName="spaceRect" presStyleCnt="0"/>
      <dgm:spPr/>
    </dgm:pt>
    <dgm:pt modelId="{18D59794-E44D-4473-9B36-C60AD15BC94A}" type="pres">
      <dgm:prSet presAssocID="{7873CFD7-CE67-4382-ACF7-F448C4107FC2}" presName="textRect" presStyleLbl="revTx" presStyleIdx="1" presStyleCnt="5">
        <dgm:presLayoutVars>
          <dgm:chMax val="1"/>
          <dgm:chPref val="1"/>
        </dgm:presLayoutVars>
      </dgm:prSet>
      <dgm:spPr/>
    </dgm:pt>
    <dgm:pt modelId="{E638B5BE-A04A-412C-9F8E-A1E7E58DD404}" type="pres">
      <dgm:prSet presAssocID="{F858827A-FAE3-42E9-8B2C-C6F6E0B69353}" presName="sibTrans" presStyleCnt="0"/>
      <dgm:spPr/>
    </dgm:pt>
    <dgm:pt modelId="{02F7489B-3B0F-4D95-9247-9848C7536A6B}" type="pres">
      <dgm:prSet presAssocID="{63117E2E-CE3D-47FA-A657-E3C6E7D14B2B}" presName="compNode" presStyleCnt="0"/>
      <dgm:spPr/>
    </dgm:pt>
    <dgm:pt modelId="{3A73A693-948F-4B46-B46C-9FAA2B9D72FE}" type="pres">
      <dgm:prSet presAssocID="{63117E2E-CE3D-47FA-A657-E3C6E7D14B2B}" presName="iconBgRect" presStyleLbl="bgShp" presStyleIdx="2" presStyleCnt="5"/>
      <dgm:spPr/>
    </dgm:pt>
    <dgm:pt modelId="{5FD349B2-D536-4174-823B-62B3236E577C}" type="pres">
      <dgm:prSet presAssocID="{63117E2E-CE3D-47FA-A657-E3C6E7D14B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4A78629-1DDF-4AE3-8A85-2F1DCC969CAF}" type="pres">
      <dgm:prSet presAssocID="{63117E2E-CE3D-47FA-A657-E3C6E7D14B2B}" presName="spaceRect" presStyleCnt="0"/>
      <dgm:spPr/>
    </dgm:pt>
    <dgm:pt modelId="{9EFB6B9E-7482-40AF-9FBA-4F63043CD9C0}" type="pres">
      <dgm:prSet presAssocID="{63117E2E-CE3D-47FA-A657-E3C6E7D14B2B}" presName="textRect" presStyleLbl="revTx" presStyleIdx="2" presStyleCnt="5">
        <dgm:presLayoutVars>
          <dgm:chMax val="1"/>
          <dgm:chPref val="1"/>
        </dgm:presLayoutVars>
      </dgm:prSet>
      <dgm:spPr/>
    </dgm:pt>
    <dgm:pt modelId="{8D92A08C-D9C2-4EAD-B5B7-3BD853FFE7DF}" type="pres">
      <dgm:prSet presAssocID="{A3CAE3EC-4409-4107-AF46-2B23C065E45D}" presName="sibTrans" presStyleCnt="0"/>
      <dgm:spPr/>
    </dgm:pt>
    <dgm:pt modelId="{0C41FBB2-6906-46ED-95CB-99C060E2FD6D}" type="pres">
      <dgm:prSet presAssocID="{EDC62B53-30AA-4BDE-97DE-EF9AA720A07D}" presName="compNode" presStyleCnt="0"/>
      <dgm:spPr/>
    </dgm:pt>
    <dgm:pt modelId="{E25AA437-7DCE-4221-A2AC-BE527BCA010B}" type="pres">
      <dgm:prSet presAssocID="{EDC62B53-30AA-4BDE-97DE-EF9AA720A07D}" presName="iconBgRect" presStyleLbl="bgShp" presStyleIdx="3" presStyleCnt="5"/>
      <dgm:spPr/>
    </dgm:pt>
    <dgm:pt modelId="{6A7C242E-E2DE-4C6E-987F-269612E5B5CB}" type="pres">
      <dgm:prSet presAssocID="{EDC62B53-30AA-4BDE-97DE-EF9AA720A0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D9AE8EB-9BAC-4A83-B538-2316042EDBD8}" type="pres">
      <dgm:prSet presAssocID="{EDC62B53-30AA-4BDE-97DE-EF9AA720A07D}" presName="spaceRect" presStyleCnt="0"/>
      <dgm:spPr/>
    </dgm:pt>
    <dgm:pt modelId="{616A9F57-7ADA-4B0F-B54C-825082EC11A5}" type="pres">
      <dgm:prSet presAssocID="{EDC62B53-30AA-4BDE-97DE-EF9AA720A07D}" presName="textRect" presStyleLbl="revTx" presStyleIdx="3" presStyleCnt="5">
        <dgm:presLayoutVars>
          <dgm:chMax val="1"/>
          <dgm:chPref val="1"/>
        </dgm:presLayoutVars>
      </dgm:prSet>
      <dgm:spPr/>
    </dgm:pt>
    <dgm:pt modelId="{4568B71A-CED7-4CD4-BDF8-EB946ED9CDB2}" type="pres">
      <dgm:prSet presAssocID="{A4B63110-8972-45C6-AB39-A7C01FEC55A7}" presName="sibTrans" presStyleCnt="0"/>
      <dgm:spPr/>
    </dgm:pt>
    <dgm:pt modelId="{229D373B-5010-4E67-947B-C95F69023AC0}" type="pres">
      <dgm:prSet presAssocID="{ADB997AB-B594-4D08-9195-1F07CC44F095}" presName="compNode" presStyleCnt="0"/>
      <dgm:spPr/>
    </dgm:pt>
    <dgm:pt modelId="{73277219-C2FE-4B33-845D-81AABEC21D0F}" type="pres">
      <dgm:prSet presAssocID="{ADB997AB-B594-4D08-9195-1F07CC44F095}" presName="iconBgRect" presStyleLbl="bgShp" presStyleIdx="4" presStyleCnt="5"/>
      <dgm:spPr/>
    </dgm:pt>
    <dgm:pt modelId="{77F77964-D493-43D4-AD3E-A315E814F76E}" type="pres">
      <dgm:prSet presAssocID="{ADB997AB-B594-4D08-9195-1F07CC44F0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6731FA93-6143-4A8A-9417-84894B3710F1}" type="pres">
      <dgm:prSet presAssocID="{ADB997AB-B594-4D08-9195-1F07CC44F095}" presName="spaceRect" presStyleCnt="0"/>
      <dgm:spPr/>
    </dgm:pt>
    <dgm:pt modelId="{71556CBD-63BC-496E-9809-97F0F5B9082B}" type="pres">
      <dgm:prSet presAssocID="{ADB997AB-B594-4D08-9195-1F07CC44F0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2F8900-EC30-4E5F-BF32-2F91F636ACE1}" type="presOf" srcId="{63117E2E-CE3D-47FA-A657-E3C6E7D14B2B}" destId="{9EFB6B9E-7482-40AF-9FBA-4F63043CD9C0}" srcOrd="0" destOrd="0" presId="urn:microsoft.com/office/officeart/2018/5/layout/IconCircleLabelList"/>
    <dgm:cxn modelId="{E15FBD03-53B5-43A7-89B7-17EB13A8DC47}" srcId="{C829E109-869D-47FB-8728-7B0403EE2F41}" destId="{7873CFD7-CE67-4382-ACF7-F448C4107FC2}" srcOrd="1" destOrd="0" parTransId="{18E8FA50-2BD7-4092-A31F-C068F3337688}" sibTransId="{F858827A-FAE3-42E9-8B2C-C6F6E0B69353}"/>
    <dgm:cxn modelId="{FAD9A605-6B84-4F3C-AC57-0AD8565FDF58}" type="presOf" srcId="{ADB997AB-B594-4D08-9195-1F07CC44F095}" destId="{71556CBD-63BC-496E-9809-97F0F5B9082B}" srcOrd="0" destOrd="0" presId="urn:microsoft.com/office/officeart/2018/5/layout/IconCircleLabelList"/>
    <dgm:cxn modelId="{D77D8C39-BE63-4AAF-B05D-D71CFD96F11E}" srcId="{C829E109-869D-47FB-8728-7B0403EE2F41}" destId="{63117E2E-CE3D-47FA-A657-E3C6E7D14B2B}" srcOrd="2" destOrd="0" parTransId="{002ACBB9-3634-4AF6-8ADB-06D5ED931D92}" sibTransId="{A3CAE3EC-4409-4107-AF46-2B23C065E45D}"/>
    <dgm:cxn modelId="{6555AA5C-0114-4916-8478-1B08615A4819}" type="presOf" srcId="{7E97715A-6110-452B-BE55-470154E71E8D}" destId="{7F0B5A4F-57A1-4436-9EEE-92F97509AA4B}" srcOrd="0" destOrd="0" presId="urn:microsoft.com/office/officeart/2018/5/layout/IconCircleLabelList"/>
    <dgm:cxn modelId="{B654FE6C-3600-44F8-BDE2-F710732575F1}" type="presOf" srcId="{C829E109-869D-47FB-8728-7B0403EE2F41}" destId="{B60573A0-7D8A-4BD8-A345-0993ACC33F54}" srcOrd="0" destOrd="0" presId="urn:microsoft.com/office/officeart/2018/5/layout/IconCircleLabelList"/>
    <dgm:cxn modelId="{C0808B9B-4DD5-4B63-ACF5-8788AE55BCBD}" type="presOf" srcId="{7873CFD7-CE67-4382-ACF7-F448C4107FC2}" destId="{18D59794-E44D-4473-9B36-C60AD15BC94A}" srcOrd="0" destOrd="0" presId="urn:microsoft.com/office/officeart/2018/5/layout/IconCircleLabelList"/>
    <dgm:cxn modelId="{7EFA629F-78EF-4928-B2CF-EDEA7D557F87}" srcId="{C829E109-869D-47FB-8728-7B0403EE2F41}" destId="{7E97715A-6110-452B-BE55-470154E71E8D}" srcOrd="0" destOrd="0" parTransId="{3932E942-E7CD-4298-97E4-13D42DE43FAC}" sibTransId="{CEFC0E87-4449-4579-9D5E-CFA3993F44C8}"/>
    <dgm:cxn modelId="{C976E0A1-07ED-463B-A93B-7F48549F3F16}" srcId="{C829E109-869D-47FB-8728-7B0403EE2F41}" destId="{EDC62B53-30AA-4BDE-97DE-EF9AA720A07D}" srcOrd="3" destOrd="0" parTransId="{5634E79B-2868-4C8B-9F1A-FDB5FCBF5BC1}" sibTransId="{A4B63110-8972-45C6-AB39-A7C01FEC55A7}"/>
    <dgm:cxn modelId="{CB31E3EC-504A-47C0-9AA0-453DE3EFC238}" type="presOf" srcId="{EDC62B53-30AA-4BDE-97DE-EF9AA720A07D}" destId="{616A9F57-7ADA-4B0F-B54C-825082EC11A5}" srcOrd="0" destOrd="0" presId="urn:microsoft.com/office/officeart/2018/5/layout/IconCircleLabelList"/>
    <dgm:cxn modelId="{9D41C5F8-865C-4923-942D-57637727547B}" srcId="{C829E109-869D-47FB-8728-7B0403EE2F41}" destId="{ADB997AB-B594-4D08-9195-1F07CC44F095}" srcOrd="4" destOrd="0" parTransId="{A789E9FF-1CA8-47AA-8181-7E3FED5C6464}" sibTransId="{F25E8114-9658-4B2C-8C5B-05AB46B26598}"/>
    <dgm:cxn modelId="{7B40DB9C-8C96-45A7-8E18-0C28BED49970}" type="presParOf" srcId="{B60573A0-7D8A-4BD8-A345-0993ACC33F54}" destId="{E63D254E-3809-4243-B55F-9F5664984CD6}" srcOrd="0" destOrd="0" presId="urn:microsoft.com/office/officeart/2018/5/layout/IconCircleLabelList"/>
    <dgm:cxn modelId="{EE521AF5-050C-49CE-8238-9C1DB157D9A7}" type="presParOf" srcId="{E63D254E-3809-4243-B55F-9F5664984CD6}" destId="{F4983EEB-9A17-48A9-9EC4-6D3DDF16E142}" srcOrd="0" destOrd="0" presId="urn:microsoft.com/office/officeart/2018/5/layout/IconCircleLabelList"/>
    <dgm:cxn modelId="{A4A697D9-779E-474E-8C5C-2746E4D7E3FC}" type="presParOf" srcId="{E63D254E-3809-4243-B55F-9F5664984CD6}" destId="{DBFC058D-B50B-40B4-B839-ECDAB8EC0509}" srcOrd="1" destOrd="0" presId="urn:microsoft.com/office/officeart/2018/5/layout/IconCircleLabelList"/>
    <dgm:cxn modelId="{3C92CCE8-136E-4F38-B17F-F2EA34CBCE66}" type="presParOf" srcId="{E63D254E-3809-4243-B55F-9F5664984CD6}" destId="{9B577DFB-50BA-44F2-815D-3E158FB895EB}" srcOrd="2" destOrd="0" presId="urn:microsoft.com/office/officeart/2018/5/layout/IconCircleLabelList"/>
    <dgm:cxn modelId="{BE32E25B-EEFC-4114-B830-4AD3369CCA3D}" type="presParOf" srcId="{E63D254E-3809-4243-B55F-9F5664984CD6}" destId="{7F0B5A4F-57A1-4436-9EEE-92F97509AA4B}" srcOrd="3" destOrd="0" presId="urn:microsoft.com/office/officeart/2018/5/layout/IconCircleLabelList"/>
    <dgm:cxn modelId="{AF878E97-C7D2-4888-9A50-AA9DBE4DE788}" type="presParOf" srcId="{B60573A0-7D8A-4BD8-A345-0993ACC33F54}" destId="{13DB25D8-1C1E-44C4-9EE1-038B194AC89F}" srcOrd="1" destOrd="0" presId="urn:microsoft.com/office/officeart/2018/5/layout/IconCircleLabelList"/>
    <dgm:cxn modelId="{1C2D06F8-3C7A-4B68-A7BC-0DB3D2382C63}" type="presParOf" srcId="{B60573A0-7D8A-4BD8-A345-0993ACC33F54}" destId="{CE0A3814-2165-4421-BBE8-102CD50A939E}" srcOrd="2" destOrd="0" presId="urn:microsoft.com/office/officeart/2018/5/layout/IconCircleLabelList"/>
    <dgm:cxn modelId="{FF01CA2F-9A23-4409-93A0-1C9385B0BA64}" type="presParOf" srcId="{CE0A3814-2165-4421-BBE8-102CD50A939E}" destId="{1153EE61-3491-4329-BE58-1F3A43793F78}" srcOrd="0" destOrd="0" presId="urn:microsoft.com/office/officeart/2018/5/layout/IconCircleLabelList"/>
    <dgm:cxn modelId="{4596366F-0100-4028-B450-1EC1C8378BFF}" type="presParOf" srcId="{CE0A3814-2165-4421-BBE8-102CD50A939E}" destId="{081A1B9E-92FB-4C7D-B69D-A9D4AED892D0}" srcOrd="1" destOrd="0" presId="urn:microsoft.com/office/officeart/2018/5/layout/IconCircleLabelList"/>
    <dgm:cxn modelId="{B8A61C4D-4279-4FD5-B2F4-8F5B0ED02794}" type="presParOf" srcId="{CE0A3814-2165-4421-BBE8-102CD50A939E}" destId="{49B87EB7-21EE-439C-9CF0-12E9D517D084}" srcOrd="2" destOrd="0" presId="urn:microsoft.com/office/officeart/2018/5/layout/IconCircleLabelList"/>
    <dgm:cxn modelId="{33B3A25C-F218-462F-A1D1-05AD8D4E855B}" type="presParOf" srcId="{CE0A3814-2165-4421-BBE8-102CD50A939E}" destId="{18D59794-E44D-4473-9B36-C60AD15BC94A}" srcOrd="3" destOrd="0" presId="urn:microsoft.com/office/officeart/2018/5/layout/IconCircleLabelList"/>
    <dgm:cxn modelId="{AA3A759A-E41E-4A67-923C-BE6AE6F68E3A}" type="presParOf" srcId="{B60573A0-7D8A-4BD8-A345-0993ACC33F54}" destId="{E638B5BE-A04A-412C-9F8E-A1E7E58DD404}" srcOrd="3" destOrd="0" presId="urn:microsoft.com/office/officeart/2018/5/layout/IconCircleLabelList"/>
    <dgm:cxn modelId="{A0A14BA2-64E3-4E85-B983-15F414E486A1}" type="presParOf" srcId="{B60573A0-7D8A-4BD8-A345-0993ACC33F54}" destId="{02F7489B-3B0F-4D95-9247-9848C7536A6B}" srcOrd="4" destOrd="0" presId="urn:microsoft.com/office/officeart/2018/5/layout/IconCircleLabelList"/>
    <dgm:cxn modelId="{790C21E1-6891-4803-8198-7A9F6DFBFB91}" type="presParOf" srcId="{02F7489B-3B0F-4D95-9247-9848C7536A6B}" destId="{3A73A693-948F-4B46-B46C-9FAA2B9D72FE}" srcOrd="0" destOrd="0" presId="urn:microsoft.com/office/officeart/2018/5/layout/IconCircleLabelList"/>
    <dgm:cxn modelId="{FD5F37E1-41D8-4FBF-A79C-ECFF94BC2C72}" type="presParOf" srcId="{02F7489B-3B0F-4D95-9247-9848C7536A6B}" destId="{5FD349B2-D536-4174-823B-62B3236E577C}" srcOrd="1" destOrd="0" presId="urn:microsoft.com/office/officeart/2018/5/layout/IconCircleLabelList"/>
    <dgm:cxn modelId="{8BE74F70-705A-4E70-9C6C-CBFA08542F63}" type="presParOf" srcId="{02F7489B-3B0F-4D95-9247-9848C7536A6B}" destId="{34A78629-1DDF-4AE3-8A85-2F1DCC969CAF}" srcOrd="2" destOrd="0" presId="urn:microsoft.com/office/officeart/2018/5/layout/IconCircleLabelList"/>
    <dgm:cxn modelId="{B3FF9613-FAF8-4C29-8679-F7FA7DC38DDF}" type="presParOf" srcId="{02F7489B-3B0F-4D95-9247-9848C7536A6B}" destId="{9EFB6B9E-7482-40AF-9FBA-4F63043CD9C0}" srcOrd="3" destOrd="0" presId="urn:microsoft.com/office/officeart/2018/5/layout/IconCircleLabelList"/>
    <dgm:cxn modelId="{725B208A-546A-45AF-9D21-9299AB28A496}" type="presParOf" srcId="{B60573A0-7D8A-4BD8-A345-0993ACC33F54}" destId="{8D92A08C-D9C2-4EAD-B5B7-3BD853FFE7DF}" srcOrd="5" destOrd="0" presId="urn:microsoft.com/office/officeart/2018/5/layout/IconCircleLabelList"/>
    <dgm:cxn modelId="{AAB69228-A7B6-4236-B21E-FB1E5AB17304}" type="presParOf" srcId="{B60573A0-7D8A-4BD8-A345-0993ACC33F54}" destId="{0C41FBB2-6906-46ED-95CB-99C060E2FD6D}" srcOrd="6" destOrd="0" presId="urn:microsoft.com/office/officeart/2018/5/layout/IconCircleLabelList"/>
    <dgm:cxn modelId="{442FFD3F-5855-4049-98E0-01F5C3C084BC}" type="presParOf" srcId="{0C41FBB2-6906-46ED-95CB-99C060E2FD6D}" destId="{E25AA437-7DCE-4221-A2AC-BE527BCA010B}" srcOrd="0" destOrd="0" presId="urn:microsoft.com/office/officeart/2018/5/layout/IconCircleLabelList"/>
    <dgm:cxn modelId="{FCFE3314-5763-4B64-ADD3-C3F6BECA4BEF}" type="presParOf" srcId="{0C41FBB2-6906-46ED-95CB-99C060E2FD6D}" destId="{6A7C242E-E2DE-4C6E-987F-269612E5B5CB}" srcOrd="1" destOrd="0" presId="urn:microsoft.com/office/officeart/2018/5/layout/IconCircleLabelList"/>
    <dgm:cxn modelId="{D8131944-A4FD-4A3A-B2E0-817746EED6DE}" type="presParOf" srcId="{0C41FBB2-6906-46ED-95CB-99C060E2FD6D}" destId="{FD9AE8EB-9BAC-4A83-B538-2316042EDBD8}" srcOrd="2" destOrd="0" presId="urn:microsoft.com/office/officeart/2018/5/layout/IconCircleLabelList"/>
    <dgm:cxn modelId="{E1979B89-CCDE-4277-A482-D58EDDEC5C4A}" type="presParOf" srcId="{0C41FBB2-6906-46ED-95CB-99C060E2FD6D}" destId="{616A9F57-7ADA-4B0F-B54C-825082EC11A5}" srcOrd="3" destOrd="0" presId="urn:microsoft.com/office/officeart/2018/5/layout/IconCircleLabelList"/>
    <dgm:cxn modelId="{293C4E28-AA81-49D1-A3C8-FA11A6299C08}" type="presParOf" srcId="{B60573A0-7D8A-4BD8-A345-0993ACC33F54}" destId="{4568B71A-CED7-4CD4-BDF8-EB946ED9CDB2}" srcOrd="7" destOrd="0" presId="urn:microsoft.com/office/officeart/2018/5/layout/IconCircleLabelList"/>
    <dgm:cxn modelId="{5FD7ECD2-5FA7-4ACC-9BA6-6CFB987E03A4}" type="presParOf" srcId="{B60573A0-7D8A-4BD8-A345-0993ACC33F54}" destId="{229D373B-5010-4E67-947B-C95F69023AC0}" srcOrd="8" destOrd="0" presId="urn:microsoft.com/office/officeart/2018/5/layout/IconCircleLabelList"/>
    <dgm:cxn modelId="{2A43ACD2-E116-4A70-AA43-9A7772D8F45E}" type="presParOf" srcId="{229D373B-5010-4E67-947B-C95F69023AC0}" destId="{73277219-C2FE-4B33-845D-81AABEC21D0F}" srcOrd="0" destOrd="0" presId="urn:microsoft.com/office/officeart/2018/5/layout/IconCircleLabelList"/>
    <dgm:cxn modelId="{4642DDAC-3A81-4C03-8348-2F273FBAE691}" type="presParOf" srcId="{229D373B-5010-4E67-947B-C95F69023AC0}" destId="{77F77964-D493-43D4-AD3E-A315E814F76E}" srcOrd="1" destOrd="0" presId="urn:microsoft.com/office/officeart/2018/5/layout/IconCircleLabelList"/>
    <dgm:cxn modelId="{A78B8087-E3E4-46E7-9E03-387024A2FA59}" type="presParOf" srcId="{229D373B-5010-4E67-947B-C95F69023AC0}" destId="{6731FA93-6143-4A8A-9417-84894B3710F1}" srcOrd="2" destOrd="0" presId="urn:microsoft.com/office/officeart/2018/5/layout/IconCircleLabelList"/>
    <dgm:cxn modelId="{4416E76F-0A06-4922-BD57-AF134313990A}" type="presParOf" srcId="{229D373B-5010-4E67-947B-C95F69023AC0}" destId="{71556CBD-63BC-496E-9809-97F0F5B908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83EEB-9A17-48A9-9EC4-6D3DDF16E142}">
      <dsp:nvSpPr>
        <dsp:cNvPr id="0" name=""/>
        <dsp:cNvSpPr/>
      </dsp:nvSpPr>
      <dsp:spPr>
        <a:xfrm>
          <a:off x="478800" y="10312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C058D-B50B-40B4-B839-ECDAB8EC0509}">
      <dsp:nvSpPr>
        <dsp:cNvPr id="0" name=""/>
        <dsp:cNvSpPr/>
      </dsp:nvSpPr>
      <dsp:spPr>
        <a:xfrm>
          <a:off x="712800" y="12652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B5A4F-57A1-4436-9EEE-92F97509AA4B}">
      <dsp:nvSpPr>
        <dsp:cNvPr id="0" name=""/>
        <dsp:cNvSpPr/>
      </dsp:nvSpPr>
      <dsp:spPr>
        <a:xfrm>
          <a:off x="127800" y="24712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Data-Driven Retention Analysis – Use predictive analytics to spot high-risk employees early.</a:t>
          </a:r>
        </a:p>
      </dsp:txBody>
      <dsp:txXfrm>
        <a:off x="127800" y="2471262"/>
        <a:ext cx="1800000" cy="855000"/>
      </dsp:txXfrm>
    </dsp:sp>
    <dsp:sp modelId="{1153EE61-3491-4329-BE58-1F3A43793F78}">
      <dsp:nvSpPr>
        <dsp:cNvPr id="0" name=""/>
        <dsp:cNvSpPr/>
      </dsp:nvSpPr>
      <dsp:spPr>
        <a:xfrm>
          <a:off x="2593800" y="10312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A1B9E-92FB-4C7D-B69D-A9D4AED892D0}">
      <dsp:nvSpPr>
        <dsp:cNvPr id="0" name=""/>
        <dsp:cNvSpPr/>
      </dsp:nvSpPr>
      <dsp:spPr>
        <a:xfrm>
          <a:off x="2827800" y="12652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9794-E44D-4473-9B36-C60AD15BC94A}">
      <dsp:nvSpPr>
        <dsp:cNvPr id="0" name=""/>
        <dsp:cNvSpPr/>
      </dsp:nvSpPr>
      <dsp:spPr>
        <a:xfrm>
          <a:off x="2242800" y="24712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Personalized Career Development Plans – Map roles to upskilling paths and internal promotions.</a:t>
          </a:r>
        </a:p>
      </dsp:txBody>
      <dsp:txXfrm>
        <a:off x="2242800" y="2471262"/>
        <a:ext cx="1800000" cy="855000"/>
      </dsp:txXfrm>
    </dsp:sp>
    <dsp:sp modelId="{3A73A693-948F-4B46-B46C-9FAA2B9D72FE}">
      <dsp:nvSpPr>
        <dsp:cNvPr id="0" name=""/>
        <dsp:cNvSpPr/>
      </dsp:nvSpPr>
      <dsp:spPr>
        <a:xfrm>
          <a:off x="4708800" y="10312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349B2-D536-4174-823B-62B3236E577C}">
      <dsp:nvSpPr>
        <dsp:cNvPr id="0" name=""/>
        <dsp:cNvSpPr/>
      </dsp:nvSpPr>
      <dsp:spPr>
        <a:xfrm>
          <a:off x="4942800" y="12652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B6B9E-7482-40AF-9FBA-4F63043CD9C0}">
      <dsp:nvSpPr>
        <dsp:cNvPr id="0" name=""/>
        <dsp:cNvSpPr/>
      </dsp:nvSpPr>
      <dsp:spPr>
        <a:xfrm>
          <a:off x="4357800" y="24712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Competitive Compensation Benchmarking – Align pay structures with market trends.</a:t>
          </a:r>
        </a:p>
      </dsp:txBody>
      <dsp:txXfrm>
        <a:off x="4357800" y="2471262"/>
        <a:ext cx="1800000" cy="855000"/>
      </dsp:txXfrm>
    </dsp:sp>
    <dsp:sp modelId="{E25AA437-7DCE-4221-A2AC-BE527BCA010B}">
      <dsp:nvSpPr>
        <dsp:cNvPr id="0" name=""/>
        <dsp:cNvSpPr/>
      </dsp:nvSpPr>
      <dsp:spPr>
        <a:xfrm>
          <a:off x="6823800" y="10312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C242E-E2DE-4C6E-987F-269612E5B5CB}">
      <dsp:nvSpPr>
        <dsp:cNvPr id="0" name=""/>
        <dsp:cNvSpPr/>
      </dsp:nvSpPr>
      <dsp:spPr>
        <a:xfrm>
          <a:off x="7057800" y="12652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A9F57-7ADA-4B0F-B54C-825082EC11A5}">
      <dsp:nvSpPr>
        <dsp:cNvPr id="0" name=""/>
        <dsp:cNvSpPr/>
      </dsp:nvSpPr>
      <dsp:spPr>
        <a:xfrm>
          <a:off x="6472800" y="24712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4. Improved Manager-Employee Communication – Enable frequent feedback and transparent leadership.</a:t>
          </a:r>
        </a:p>
      </dsp:txBody>
      <dsp:txXfrm>
        <a:off x="6472800" y="2471262"/>
        <a:ext cx="1800000" cy="855000"/>
      </dsp:txXfrm>
    </dsp:sp>
    <dsp:sp modelId="{73277219-C2FE-4B33-845D-81AABEC21D0F}">
      <dsp:nvSpPr>
        <dsp:cNvPr id="0" name=""/>
        <dsp:cNvSpPr/>
      </dsp:nvSpPr>
      <dsp:spPr>
        <a:xfrm>
          <a:off x="8938800" y="1031261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77964-D493-43D4-AD3E-A315E814F76E}">
      <dsp:nvSpPr>
        <dsp:cNvPr id="0" name=""/>
        <dsp:cNvSpPr/>
      </dsp:nvSpPr>
      <dsp:spPr>
        <a:xfrm>
          <a:off x="9172800" y="12652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56CBD-63BC-496E-9809-97F0F5B9082B}">
      <dsp:nvSpPr>
        <dsp:cNvPr id="0" name=""/>
        <dsp:cNvSpPr/>
      </dsp:nvSpPr>
      <dsp:spPr>
        <a:xfrm>
          <a:off x="8587800" y="247126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5. Employee Wellness and Mental Health Support – Offer mental health resources and wellness initiatives.</a:t>
          </a:r>
        </a:p>
      </dsp:txBody>
      <dsp:txXfrm>
        <a:off x="8587800" y="2471262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478C-A380-2FF2-BD55-E03F1ADF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389DB-6974-B6C4-AB3F-A061D459E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917A-5992-F8FC-4624-667FDE8D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D974-B7B4-32B2-C5A1-D62C2945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1D3F-9476-6349-08CB-C2501C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4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D8E7-BF22-3227-23E1-B20029AA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E9BAA-8117-078A-17C1-3A6C7D4A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D9BB-C4D1-925F-52F9-E02F8A4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15D8-5E64-DE52-55CC-DAD37B2B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7A68-5037-18F2-5741-A8D436A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D08C4-DD2F-A81F-178E-8A6E7820F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A39A2-50BB-4478-04D4-9C49DA61B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BE0E-5EC4-71B9-C23D-9C959188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0B08-0325-57A8-7B74-5DD2A35B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C94E-32E0-4866-12E7-737037D8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0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7803-5072-5A5E-31BC-4A4FD447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B7E-1AF5-D95B-7E3D-8E3CBAB71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6239-4D35-C3DD-1F4F-1DB4B0E2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97259-4801-BB02-CCDA-04B45533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BC88-3CC0-63B7-9BE5-F0D3283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3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E18F-40FF-6214-B3B9-93F92AB5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6512-930E-EF47-5FA0-C412C455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E747-5110-A3BE-54C3-F4961704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B464-9687-5439-8650-3A36ACFD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F154-70DF-A992-1665-8D50A41C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9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60AF-F7AD-FA82-65B0-D13F0FB0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BBFE3-D597-041E-7FE0-7531B5B6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70AD-485C-B99C-B53A-66390B46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B152-A1B1-B1C6-E7A4-9DD188A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DE1D-850A-0CD8-24AC-C7BD6DDE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5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5FF3-0421-2DCD-5E7A-34453AEE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0CF1-C026-AD01-47F0-B1710925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8B607-45D8-6BBA-7F3F-5B006B7B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6D0F1-B941-D6F7-2070-EDFD4F00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4444D-3D57-C5B4-3293-E8F8301F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F5C0-EAAB-5398-B72E-BA3F13AF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A2D-9193-11B2-BE19-1CFFC827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A66C2-3D49-ADBA-CBD3-1172F571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D4141-DDAD-762E-E675-DA3292217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41ED7-164B-EC60-5FD8-3F750C15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5EDB3-EDBC-3C9B-0858-C87ED1638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911C4-95CB-E965-DFE9-E8A9B037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E262A-E397-D7AB-83F5-B95DB89E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B3B50-FB2C-5E53-091A-6DE1CD97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7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92AE-3196-6FF7-4530-7F8F5C9E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EBBE3-5967-003C-A00F-A282412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13732-86BB-176A-47C0-F00828AA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1C204-A9DC-3881-CFC9-A569D391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5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4963B-E3E7-545A-3C71-1F2F5FEE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B8370-B426-032A-E599-295FC883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4981-69EF-6C4B-83D6-83630D9B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36BF-FD84-4458-75BE-B44BF74A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1129-5063-B352-FC7D-A2341226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16B08-2DB9-8B70-1665-A8868EF3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9841D-A676-AE41-BDE8-CA546890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490AC-B4FB-1983-5B03-3047C072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5FBFD-623C-F7F0-E9A6-67711B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0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A3B2-FA93-A39D-92C3-E2CEA36F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6FF82-5141-8537-9585-8881FBECE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45D60-4E96-2411-EEF3-1C67158D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A4ED-5B24-0DF8-9E27-94155B5B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6F2CC-7169-DCFA-DA2A-FDD35B6B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BB6E5-F5AE-A468-9794-ADE494DB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40D1D-2166-4598-DA52-D3400ED5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B6B6-B63F-39C3-E561-B9AFFEA8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C42C-2AFD-E390-EA80-DE84FC49A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CBF69-76BA-4440-B9B3-E6366DF9063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8267-4629-A9C7-CC6E-882599DF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0A8C-64FC-E43E-3D40-25E5B4EB3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BCBF14-E456-4CE6-A483-0D60C8947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1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CFFB6-06AF-D583-209F-1ED4619FB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IN" dirty="0"/>
              <a:t>TCS Workforce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CE226-D706-098E-E331-1E63DDF8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IN" dirty="0"/>
              <a:t>Business Analytics Project | 2020–2024</a:t>
            </a:r>
          </a:p>
          <a:p>
            <a:r>
              <a:rPr lang="en-IN" b="1" dirty="0"/>
              <a:t>Debapriya Nayak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logo with blue and pink letters&#10;&#10;AI-generated content may be incorrect.">
            <a:extLst>
              <a:ext uri="{FF2B5EF4-FFF2-40B4-BE49-F238E27FC236}">
                <a16:creationId xmlns:a16="http://schemas.microsoft.com/office/drawing/2014/main" id="{99BDF46F-45D7-80B4-20D5-15B6DCBC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B6DA09-12AE-EF48-C07E-1746AB25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32A07-D04D-698F-CEE2-2DC698FF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To analyze TCS workforce and attrition trends using Power BI, and forecast future attrition for better strategic HR planning.</a:t>
            </a:r>
          </a:p>
        </p:txBody>
      </p:sp>
    </p:spTree>
    <p:extLst>
      <p:ext uri="{BB962C8B-B14F-4D97-AF65-F5344CB8AC3E}">
        <p14:creationId xmlns:p14="http://schemas.microsoft.com/office/powerpoint/2010/main" val="592818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CAE60-41A5-5346-20EA-82458FE3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TCS Workforce Attrition Analysis Data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AFA375-0470-50A4-9AF2-CECE7DF33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68530"/>
              </p:ext>
            </p:extLst>
          </p:nvPr>
        </p:nvGraphicFramePr>
        <p:xfrm>
          <a:off x="1405955" y="2633472"/>
          <a:ext cx="9377042" cy="35863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06654">
                  <a:extLst>
                    <a:ext uri="{9D8B030D-6E8A-4147-A177-3AD203B41FA5}">
                      <a16:colId xmlns:a16="http://schemas.microsoft.com/office/drawing/2014/main" val="1574738254"/>
                    </a:ext>
                  </a:extLst>
                </a:gridCol>
                <a:gridCol w="3691602">
                  <a:extLst>
                    <a:ext uri="{9D8B030D-6E8A-4147-A177-3AD203B41FA5}">
                      <a16:colId xmlns:a16="http://schemas.microsoft.com/office/drawing/2014/main" val="2506567165"/>
                    </a:ext>
                  </a:extLst>
                </a:gridCol>
                <a:gridCol w="3778786">
                  <a:extLst>
                    <a:ext uri="{9D8B030D-6E8A-4147-A177-3AD203B41FA5}">
                      <a16:colId xmlns:a16="http://schemas.microsoft.com/office/drawing/2014/main" val="2696609121"/>
                    </a:ext>
                  </a:extLst>
                </a:gridCol>
              </a:tblGrid>
              <a:tr h="5977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none" strike="noStrike">
                          <a:solidFill>
                            <a:srgbClr val="FFFFFF"/>
                          </a:solidFill>
                          <a:effectLst/>
                        </a:rPr>
                        <a:t>Year</a:t>
                      </a:r>
                      <a:endParaRPr lang="en-IN" sz="1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none" strike="noStrike">
                          <a:solidFill>
                            <a:srgbClr val="FFFFFF"/>
                          </a:solidFill>
                          <a:effectLst/>
                        </a:rPr>
                        <a:t>Total Employees</a:t>
                      </a:r>
                      <a:endParaRPr lang="en-IN" sz="1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none" strike="noStrike">
                          <a:solidFill>
                            <a:srgbClr val="FFFFFF"/>
                          </a:solidFill>
                          <a:effectLst/>
                        </a:rPr>
                        <a:t>Attrition Rate (%)</a:t>
                      </a:r>
                      <a:endParaRPr lang="en-IN" sz="1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77621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2020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448464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12.1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03453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2021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509058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11.9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58956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2022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592195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17.4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836648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2023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614795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20.1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574147"/>
                  </a:ext>
                </a:extLst>
              </a:tr>
              <a:tr h="597726"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2024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603305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7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13</a:t>
                      </a:r>
                      <a:endParaRPr lang="en-IN" sz="17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15" marR="147789" marT="147789" marB="14778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494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896B1-406C-3E80-E2CB-131615A3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Power BI Dashboard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9F61-52A0-541A-EEED-EC9D4593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Includes visuals for Attrition Rate over Years, Total Employees trend, and forecasting using built-in analytics.</a:t>
            </a:r>
          </a:p>
          <a:p>
            <a:pPr marL="0"/>
            <a:endParaRPr lang="en-US" sz="2000"/>
          </a:p>
        </p:txBody>
      </p:sp>
      <p:pic>
        <p:nvPicPr>
          <p:cNvPr id="7" name="Picture 6" descr="A graph showing the growth of a company">
            <a:extLst>
              <a:ext uri="{FF2B5EF4-FFF2-40B4-BE49-F238E27FC236}">
                <a16:creationId xmlns:a16="http://schemas.microsoft.com/office/drawing/2014/main" id="{686B6553-0917-00C4-F806-B5B3D47D1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850068"/>
            <a:ext cx="3848322" cy="2131804"/>
          </a:xfrm>
          <a:prstGeom prst="rect">
            <a:avLst/>
          </a:prstGeom>
        </p:spPr>
      </p:pic>
      <p:pic>
        <p:nvPicPr>
          <p:cNvPr id="13" name="Picture 12" descr="A graph of blue bars&#10;&#10;AI-generated content may be incorrect.">
            <a:extLst>
              <a:ext uri="{FF2B5EF4-FFF2-40B4-BE49-F238E27FC236}">
                <a16:creationId xmlns:a16="http://schemas.microsoft.com/office/drawing/2014/main" id="{5B93A1A7-744F-EF7D-FA21-AA065AF79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0" y="3657600"/>
            <a:ext cx="3024304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0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8B5B6-0562-EF56-5EBE-CB058FE0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 Insight</a:t>
            </a:r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B71D52A-07EB-D330-6018-155094A3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70" y="1975090"/>
            <a:ext cx="5688330" cy="350592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3E2C45-4A64-4AF0-17B2-011B26D5C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3920" y="1682346"/>
            <a:ext cx="46207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 predicts attrition will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 slightly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2025 (from 17.0% in 2024 to ~15%).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employee retention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efforts post-COVID business cycles.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attrition in 2022–23 possibly linked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sector volatility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hiring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Stabilization in recent years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interventions may be effective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9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6BFAE-4B5A-7B69-D8CB-5B243898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Strategies to Reduce Attrition at TCS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A1EC872-9C1D-D159-104A-BFA20353B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4690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14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A07CA4-7C37-208E-C1AB-BEB58FCA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3C8D-5C74-7E99-6786-5AB50682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TCS shows resilience and control over workforce dynamics. Forecasts suggest positive trends, aiding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792197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3DC16E-BF26-4F75-9998-F29DF9414621}">
  <we:reference id="wa104379997" version="3.0.0.0" store="en-US" storeType="OMEX"/>
  <we:alternateReferences>
    <we:reference id="WA104379997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TCS Workforce Attrition Analysis</vt:lpstr>
      <vt:lpstr>Objective</vt:lpstr>
      <vt:lpstr>TCS Workforce Attrition Analysis Data</vt:lpstr>
      <vt:lpstr>Power BI Dashboard Overview</vt:lpstr>
      <vt:lpstr>Forecast Insight</vt:lpstr>
      <vt:lpstr>Strategies to Reduce Attrition at TCS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Debopriyo Nayak</dc:creator>
  <cp:lastModifiedBy>Debopriyo Nayak</cp:lastModifiedBy>
  <cp:revision>4</cp:revision>
  <dcterms:created xsi:type="dcterms:W3CDTF">2025-04-29T20:13:42Z</dcterms:created>
  <dcterms:modified xsi:type="dcterms:W3CDTF">2025-04-30T05:14:11Z</dcterms:modified>
</cp:coreProperties>
</file>