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6"/>
  </p:notesMasterIdLst>
  <p:sldIdLst>
    <p:sldId id="256" r:id="rId2"/>
    <p:sldId id="369" r:id="rId3"/>
    <p:sldId id="261" r:id="rId4"/>
    <p:sldId id="264" r:id="rId5"/>
    <p:sldId id="410" r:id="rId6"/>
    <p:sldId id="287" r:id="rId7"/>
    <p:sldId id="373" r:id="rId8"/>
    <p:sldId id="371" r:id="rId9"/>
    <p:sldId id="372" r:id="rId10"/>
    <p:sldId id="415" r:id="rId11"/>
    <p:sldId id="420" r:id="rId12"/>
    <p:sldId id="433" r:id="rId13"/>
    <p:sldId id="416" r:id="rId14"/>
    <p:sldId id="411" r:id="rId15"/>
    <p:sldId id="414" r:id="rId16"/>
    <p:sldId id="412" r:id="rId17"/>
    <p:sldId id="417" r:id="rId18"/>
    <p:sldId id="418" r:id="rId19"/>
    <p:sldId id="419" r:id="rId20"/>
    <p:sldId id="434" r:id="rId21"/>
    <p:sldId id="435" r:id="rId22"/>
    <p:sldId id="437" r:id="rId23"/>
    <p:sldId id="424" r:id="rId24"/>
    <p:sldId id="422" r:id="rId25"/>
    <p:sldId id="425" r:id="rId26"/>
    <p:sldId id="423" r:id="rId27"/>
    <p:sldId id="427" r:id="rId28"/>
    <p:sldId id="428" r:id="rId29"/>
    <p:sldId id="429" r:id="rId30"/>
    <p:sldId id="431" r:id="rId31"/>
    <p:sldId id="432" r:id="rId32"/>
    <p:sldId id="389" r:id="rId33"/>
    <p:sldId id="439" r:id="rId34"/>
    <p:sldId id="438" r:id="rId35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7"/>
      <p:bold r:id="rId38"/>
      <p:italic r:id="rId39"/>
      <p:boldItalic r:id="rId40"/>
    </p:embeddedFont>
    <p:embeddedFont>
      <p:font typeface="Lato Light" panose="020F0302020204030203" charset="0"/>
      <p:regular r:id="rId41"/>
      <p:italic r:id="rId42"/>
    </p:embeddedFont>
    <p:embeddedFont>
      <p:font typeface="Source Sans Pro" panose="020B0604020202020204" charset="0"/>
      <p:regular r:id="rId43"/>
      <p:bold r:id="rId44"/>
      <p:italic r:id="rId45"/>
      <p:boldItalic r:id="rId46"/>
    </p:embeddedFont>
    <p:embeddedFont>
      <p:font typeface="Oswald" panose="020B0604020202020204" charset="0"/>
      <p:regular r:id="rId47"/>
      <p:bold r:id="rId48"/>
    </p:embeddedFont>
    <p:embeddedFont>
      <p:font typeface="宋体" panose="02010600030101010101" pitchFamily="2" charset="-122"/>
      <p:regular r:id="rId4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DF32E"/>
    <a:srgbClr val="28324A"/>
    <a:srgbClr val="747A8A"/>
    <a:srgbClr val="CA8E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F1EF323-6D75-4DA8-9BB7-9B98BA0C9759}">
  <a:tblStyle styleId="{EF1EF323-6D75-4DA8-9BB7-9B98BA0C975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223" autoAdjust="0"/>
  </p:normalViewPr>
  <p:slideViewPr>
    <p:cSldViewPr snapToGrid="0">
      <p:cViewPr varScale="1">
        <p:scale>
          <a:sx n="97" d="100"/>
          <a:sy n="97" d="100"/>
        </p:scale>
        <p:origin x="104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6.fntdata"/><Relationship Id="rId47" Type="http://schemas.openxmlformats.org/officeDocument/2006/relationships/font" Target="fonts/font11.fntdata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2.fntdata"/><Relationship Id="rId46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font" Target="fonts/font9.fntdata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49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8.fntdata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7.fntdata"/><Relationship Id="rId48" Type="http://schemas.openxmlformats.org/officeDocument/2006/relationships/font" Target="fonts/font12.fntdata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9AE4CE3-04AB-4A5C-BE49-5354129EB178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A6A2A912-B92D-4C9D-8AC9-9ED0634BE95D}">
      <dgm:prSet phldrT="[Text]" custT="1"/>
      <dgm:spPr/>
      <dgm:t>
        <a:bodyPr/>
        <a:lstStyle/>
        <a:p>
          <a:r>
            <a:rPr lang="en-US" sz="1800" dirty="0">
              <a:latin typeface="Oswald" panose="00000500000000000000" pitchFamily="2" charset="0"/>
            </a:rPr>
            <a:t>Read data to Python in chunks</a:t>
          </a:r>
        </a:p>
      </dgm:t>
    </dgm:pt>
    <dgm:pt modelId="{6268438E-0A10-4E31-A0BD-6D7FA7DB1790}" type="parTrans" cxnId="{BFD63602-59AF-43AD-8922-57A84FC13084}">
      <dgm:prSet/>
      <dgm:spPr/>
      <dgm:t>
        <a:bodyPr/>
        <a:lstStyle/>
        <a:p>
          <a:endParaRPr lang="en-US"/>
        </a:p>
      </dgm:t>
    </dgm:pt>
    <dgm:pt modelId="{88B12C8D-1E6D-4D86-871D-C0783FD73A9B}" type="sibTrans" cxnId="{BFD63602-59AF-43AD-8922-57A84FC13084}">
      <dgm:prSet/>
      <dgm:spPr/>
      <dgm:t>
        <a:bodyPr/>
        <a:lstStyle/>
        <a:p>
          <a:endParaRPr lang="en-US" dirty="0"/>
        </a:p>
      </dgm:t>
    </dgm:pt>
    <dgm:pt modelId="{79DDD386-5949-408F-BCF2-911931F16895}">
      <dgm:prSet phldrT="[Text]"/>
      <dgm:spPr/>
      <dgm:t>
        <a:bodyPr/>
        <a:lstStyle/>
        <a:p>
          <a:r>
            <a:rPr lang="en-US" dirty="0">
              <a:latin typeface="Oswald" panose="00000500000000000000" pitchFamily="2" charset="0"/>
            </a:rPr>
            <a:t>Convert to SQLite3 DB</a:t>
          </a:r>
        </a:p>
      </dgm:t>
    </dgm:pt>
    <dgm:pt modelId="{8EDCC439-9D25-43DB-A0D8-1E937EE36113}" type="parTrans" cxnId="{4863659A-910A-4883-9C7E-9C7EF85571FA}">
      <dgm:prSet/>
      <dgm:spPr/>
      <dgm:t>
        <a:bodyPr/>
        <a:lstStyle/>
        <a:p>
          <a:endParaRPr lang="en-US"/>
        </a:p>
      </dgm:t>
    </dgm:pt>
    <dgm:pt modelId="{228B1E84-11DF-4767-9FFD-79950E999E82}" type="sibTrans" cxnId="{4863659A-910A-4883-9C7E-9C7EF85571FA}">
      <dgm:prSet/>
      <dgm:spPr/>
      <dgm:t>
        <a:bodyPr/>
        <a:lstStyle/>
        <a:p>
          <a:endParaRPr lang="en-US" dirty="0"/>
        </a:p>
      </dgm:t>
    </dgm:pt>
    <dgm:pt modelId="{0CF7BEE8-79D4-4CCD-BCC0-67A3876F47EE}">
      <dgm:prSet phldrT="[Text]"/>
      <dgm:spPr/>
      <dgm:t>
        <a:bodyPr/>
        <a:lstStyle/>
        <a:p>
          <a:r>
            <a:rPr lang="en-US" dirty="0">
              <a:latin typeface="Oswald" panose="00000500000000000000" pitchFamily="2" charset="0"/>
            </a:rPr>
            <a:t>Query data </a:t>
          </a:r>
        </a:p>
      </dgm:t>
    </dgm:pt>
    <dgm:pt modelId="{8079035A-FACC-4225-A568-23BCD634297E}" type="parTrans" cxnId="{464FA99A-08AF-4706-9056-B41D0237D900}">
      <dgm:prSet/>
      <dgm:spPr/>
      <dgm:t>
        <a:bodyPr/>
        <a:lstStyle/>
        <a:p>
          <a:endParaRPr lang="en-US"/>
        </a:p>
      </dgm:t>
    </dgm:pt>
    <dgm:pt modelId="{68BDD1AC-9DA5-48AE-902C-FA23CA1F3624}" type="sibTrans" cxnId="{464FA99A-08AF-4706-9056-B41D0237D900}">
      <dgm:prSet/>
      <dgm:spPr/>
      <dgm:t>
        <a:bodyPr/>
        <a:lstStyle/>
        <a:p>
          <a:endParaRPr lang="en-US" dirty="0"/>
        </a:p>
      </dgm:t>
    </dgm:pt>
    <dgm:pt modelId="{C822B768-B45F-4BB9-A066-F26BF4B56332}">
      <dgm:prSet phldrT="[Text]"/>
      <dgm:spPr/>
      <dgm:t>
        <a:bodyPr/>
        <a:lstStyle/>
        <a:p>
          <a:r>
            <a:rPr lang="en-US" dirty="0">
              <a:latin typeface="Oswald" panose="00000500000000000000" pitchFamily="2" charset="0"/>
            </a:rPr>
            <a:t>Split data into smaller CSVs</a:t>
          </a:r>
        </a:p>
      </dgm:t>
    </dgm:pt>
    <dgm:pt modelId="{2B956AD3-626D-4CCC-A7D0-2FD53BD7D071}" type="parTrans" cxnId="{41AF4A2A-A394-4FA4-90F7-A7EC8FC218B5}">
      <dgm:prSet/>
      <dgm:spPr/>
      <dgm:t>
        <a:bodyPr/>
        <a:lstStyle/>
        <a:p>
          <a:endParaRPr lang="en-US"/>
        </a:p>
      </dgm:t>
    </dgm:pt>
    <dgm:pt modelId="{9F44D145-7109-4C4A-B5A2-D6D0EB9A0DD5}" type="sibTrans" cxnId="{41AF4A2A-A394-4FA4-90F7-A7EC8FC218B5}">
      <dgm:prSet/>
      <dgm:spPr/>
      <dgm:t>
        <a:bodyPr/>
        <a:lstStyle/>
        <a:p>
          <a:endParaRPr lang="en-US" dirty="0"/>
        </a:p>
      </dgm:t>
    </dgm:pt>
    <dgm:pt modelId="{00F72D5E-7A57-4181-ADC7-881FEAE2EDDD}">
      <dgm:prSet phldrT="[Text]"/>
      <dgm:spPr/>
      <dgm:t>
        <a:bodyPr/>
        <a:lstStyle/>
        <a:p>
          <a:r>
            <a:rPr lang="en-US" dirty="0">
              <a:latin typeface="Oswald" panose="00000500000000000000" pitchFamily="2" charset="0"/>
            </a:rPr>
            <a:t>Used Google Colab for analysis</a:t>
          </a:r>
        </a:p>
      </dgm:t>
    </dgm:pt>
    <dgm:pt modelId="{9386B83B-EFD7-415B-812E-781747D830A3}" type="parTrans" cxnId="{33F18A5C-C4C9-44FF-84E1-260F03EC7A81}">
      <dgm:prSet/>
      <dgm:spPr/>
      <dgm:t>
        <a:bodyPr/>
        <a:lstStyle/>
        <a:p>
          <a:endParaRPr lang="en-US"/>
        </a:p>
      </dgm:t>
    </dgm:pt>
    <dgm:pt modelId="{7F66ED17-B318-4415-A16C-6BB6776744B7}" type="sibTrans" cxnId="{33F18A5C-C4C9-44FF-84E1-260F03EC7A81}">
      <dgm:prSet/>
      <dgm:spPr/>
      <dgm:t>
        <a:bodyPr/>
        <a:lstStyle/>
        <a:p>
          <a:endParaRPr lang="en-US"/>
        </a:p>
      </dgm:t>
    </dgm:pt>
    <dgm:pt modelId="{66B649A9-DE94-440B-AC12-530393671A06}" type="pres">
      <dgm:prSet presAssocID="{B9AE4CE3-04AB-4A5C-BE49-5354129EB178}" presName="Name0" presStyleCnt="0">
        <dgm:presLayoutVars>
          <dgm:dir/>
          <dgm:resizeHandles val="exact"/>
        </dgm:presLayoutVars>
      </dgm:prSet>
      <dgm:spPr/>
    </dgm:pt>
    <dgm:pt modelId="{C70C4FDD-AE1F-4713-8BA9-5EAE68EFB903}" type="pres">
      <dgm:prSet presAssocID="{A6A2A912-B92D-4C9D-8AC9-9ED0634BE95D}" presName="node" presStyleLbl="node1" presStyleIdx="0" presStyleCnt="5">
        <dgm:presLayoutVars>
          <dgm:bulletEnabled val="1"/>
        </dgm:presLayoutVars>
      </dgm:prSet>
      <dgm:spPr/>
    </dgm:pt>
    <dgm:pt modelId="{F5FFF5B0-E17E-4AFF-A048-211886666D41}" type="pres">
      <dgm:prSet presAssocID="{88B12C8D-1E6D-4D86-871D-C0783FD73A9B}" presName="sibTrans" presStyleLbl="sibTrans2D1" presStyleIdx="0" presStyleCnt="4"/>
      <dgm:spPr/>
    </dgm:pt>
    <dgm:pt modelId="{88FC8E70-DDEF-46E9-BCA8-5ACAA2D6C0F7}" type="pres">
      <dgm:prSet presAssocID="{88B12C8D-1E6D-4D86-871D-C0783FD73A9B}" presName="connectorText" presStyleLbl="sibTrans2D1" presStyleIdx="0" presStyleCnt="4"/>
      <dgm:spPr/>
    </dgm:pt>
    <dgm:pt modelId="{977CCA08-8035-4745-923D-1132AD43B7B3}" type="pres">
      <dgm:prSet presAssocID="{79DDD386-5949-408F-BCF2-911931F16895}" presName="node" presStyleLbl="node1" presStyleIdx="1" presStyleCnt="5">
        <dgm:presLayoutVars>
          <dgm:bulletEnabled val="1"/>
        </dgm:presLayoutVars>
      </dgm:prSet>
      <dgm:spPr/>
    </dgm:pt>
    <dgm:pt modelId="{B4E3FC72-8610-4EB1-AFA0-D8A687FA02B5}" type="pres">
      <dgm:prSet presAssocID="{228B1E84-11DF-4767-9FFD-79950E999E82}" presName="sibTrans" presStyleLbl="sibTrans2D1" presStyleIdx="1" presStyleCnt="4"/>
      <dgm:spPr/>
    </dgm:pt>
    <dgm:pt modelId="{E0FAEDB8-274C-4210-A8D9-D544AC783EC1}" type="pres">
      <dgm:prSet presAssocID="{228B1E84-11DF-4767-9FFD-79950E999E82}" presName="connectorText" presStyleLbl="sibTrans2D1" presStyleIdx="1" presStyleCnt="4"/>
      <dgm:spPr/>
    </dgm:pt>
    <dgm:pt modelId="{AFEAF7BE-FBD7-4CFF-85F2-AF410B5D3893}" type="pres">
      <dgm:prSet presAssocID="{0CF7BEE8-79D4-4CCD-BCC0-67A3876F47EE}" presName="node" presStyleLbl="node1" presStyleIdx="2" presStyleCnt="5">
        <dgm:presLayoutVars>
          <dgm:bulletEnabled val="1"/>
        </dgm:presLayoutVars>
      </dgm:prSet>
      <dgm:spPr/>
    </dgm:pt>
    <dgm:pt modelId="{0B0E0A27-397B-4C08-9A0C-D9F10140179A}" type="pres">
      <dgm:prSet presAssocID="{68BDD1AC-9DA5-48AE-902C-FA23CA1F3624}" presName="sibTrans" presStyleLbl="sibTrans2D1" presStyleIdx="2" presStyleCnt="4"/>
      <dgm:spPr/>
    </dgm:pt>
    <dgm:pt modelId="{1EB7D791-CCAB-4A19-8E0C-2A194352A617}" type="pres">
      <dgm:prSet presAssocID="{68BDD1AC-9DA5-48AE-902C-FA23CA1F3624}" presName="connectorText" presStyleLbl="sibTrans2D1" presStyleIdx="2" presStyleCnt="4"/>
      <dgm:spPr/>
    </dgm:pt>
    <dgm:pt modelId="{E8254524-94FB-4C00-B5C2-F964CDB16372}" type="pres">
      <dgm:prSet presAssocID="{C822B768-B45F-4BB9-A066-F26BF4B56332}" presName="node" presStyleLbl="node1" presStyleIdx="3" presStyleCnt="5">
        <dgm:presLayoutVars>
          <dgm:bulletEnabled val="1"/>
        </dgm:presLayoutVars>
      </dgm:prSet>
      <dgm:spPr/>
    </dgm:pt>
    <dgm:pt modelId="{15724F72-7842-40AE-8A4C-483591091ED1}" type="pres">
      <dgm:prSet presAssocID="{9F44D145-7109-4C4A-B5A2-D6D0EB9A0DD5}" presName="sibTrans" presStyleLbl="sibTrans2D1" presStyleIdx="3" presStyleCnt="4"/>
      <dgm:spPr/>
    </dgm:pt>
    <dgm:pt modelId="{EC82732B-314F-4D26-BEBB-936DB17A632C}" type="pres">
      <dgm:prSet presAssocID="{9F44D145-7109-4C4A-B5A2-D6D0EB9A0DD5}" presName="connectorText" presStyleLbl="sibTrans2D1" presStyleIdx="3" presStyleCnt="4"/>
      <dgm:spPr/>
    </dgm:pt>
    <dgm:pt modelId="{865388C9-6C7A-4E47-86AC-BEE276E9F715}" type="pres">
      <dgm:prSet presAssocID="{00F72D5E-7A57-4181-ADC7-881FEAE2EDDD}" presName="node" presStyleLbl="node1" presStyleIdx="4" presStyleCnt="5">
        <dgm:presLayoutVars>
          <dgm:bulletEnabled val="1"/>
        </dgm:presLayoutVars>
      </dgm:prSet>
      <dgm:spPr/>
    </dgm:pt>
  </dgm:ptLst>
  <dgm:cxnLst>
    <dgm:cxn modelId="{BFD63602-59AF-43AD-8922-57A84FC13084}" srcId="{B9AE4CE3-04AB-4A5C-BE49-5354129EB178}" destId="{A6A2A912-B92D-4C9D-8AC9-9ED0634BE95D}" srcOrd="0" destOrd="0" parTransId="{6268438E-0A10-4E31-A0BD-6D7FA7DB1790}" sibTransId="{88B12C8D-1E6D-4D86-871D-C0783FD73A9B}"/>
    <dgm:cxn modelId="{937BE326-3C0C-4824-8821-322E90612C5C}" type="presOf" srcId="{9F44D145-7109-4C4A-B5A2-D6D0EB9A0DD5}" destId="{EC82732B-314F-4D26-BEBB-936DB17A632C}" srcOrd="1" destOrd="0" presId="urn:microsoft.com/office/officeart/2005/8/layout/process1"/>
    <dgm:cxn modelId="{41AF4A2A-A394-4FA4-90F7-A7EC8FC218B5}" srcId="{B9AE4CE3-04AB-4A5C-BE49-5354129EB178}" destId="{C822B768-B45F-4BB9-A066-F26BF4B56332}" srcOrd="3" destOrd="0" parTransId="{2B956AD3-626D-4CCC-A7D0-2FD53BD7D071}" sibTransId="{9F44D145-7109-4C4A-B5A2-D6D0EB9A0DD5}"/>
    <dgm:cxn modelId="{DDDCD334-1607-4174-BF04-F8E5E15425FD}" type="presOf" srcId="{0CF7BEE8-79D4-4CCD-BCC0-67A3876F47EE}" destId="{AFEAF7BE-FBD7-4CFF-85F2-AF410B5D3893}" srcOrd="0" destOrd="0" presId="urn:microsoft.com/office/officeart/2005/8/layout/process1"/>
    <dgm:cxn modelId="{DE754136-A422-4F23-8EC8-5D10AEAC858F}" type="presOf" srcId="{88B12C8D-1E6D-4D86-871D-C0783FD73A9B}" destId="{F5FFF5B0-E17E-4AFF-A048-211886666D41}" srcOrd="0" destOrd="0" presId="urn:microsoft.com/office/officeart/2005/8/layout/process1"/>
    <dgm:cxn modelId="{58B92E37-E2AA-43B9-869D-20D9CDAD941F}" type="presOf" srcId="{B9AE4CE3-04AB-4A5C-BE49-5354129EB178}" destId="{66B649A9-DE94-440B-AC12-530393671A06}" srcOrd="0" destOrd="0" presId="urn:microsoft.com/office/officeart/2005/8/layout/process1"/>
    <dgm:cxn modelId="{9A681938-5E1F-4094-90D4-EA86109B9CB4}" type="presOf" srcId="{88B12C8D-1E6D-4D86-871D-C0783FD73A9B}" destId="{88FC8E70-DDEF-46E9-BCA8-5ACAA2D6C0F7}" srcOrd="1" destOrd="0" presId="urn:microsoft.com/office/officeart/2005/8/layout/process1"/>
    <dgm:cxn modelId="{9506593A-7AEA-4B6C-BE13-992E784D5346}" type="presOf" srcId="{00F72D5E-7A57-4181-ADC7-881FEAE2EDDD}" destId="{865388C9-6C7A-4E47-86AC-BEE276E9F715}" srcOrd="0" destOrd="0" presId="urn:microsoft.com/office/officeart/2005/8/layout/process1"/>
    <dgm:cxn modelId="{33F18A5C-C4C9-44FF-84E1-260F03EC7A81}" srcId="{B9AE4CE3-04AB-4A5C-BE49-5354129EB178}" destId="{00F72D5E-7A57-4181-ADC7-881FEAE2EDDD}" srcOrd="4" destOrd="0" parTransId="{9386B83B-EFD7-415B-812E-781747D830A3}" sibTransId="{7F66ED17-B318-4415-A16C-6BB6776744B7}"/>
    <dgm:cxn modelId="{BB923247-ED8C-4EEC-BBEE-0186E1F54B9A}" type="presOf" srcId="{C822B768-B45F-4BB9-A066-F26BF4B56332}" destId="{E8254524-94FB-4C00-B5C2-F964CDB16372}" srcOrd="0" destOrd="0" presId="urn:microsoft.com/office/officeart/2005/8/layout/process1"/>
    <dgm:cxn modelId="{A2C06C68-1883-4C62-99B3-074A9FDA4E39}" type="presOf" srcId="{79DDD386-5949-408F-BCF2-911931F16895}" destId="{977CCA08-8035-4745-923D-1132AD43B7B3}" srcOrd="0" destOrd="0" presId="urn:microsoft.com/office/officeart/2005/8/layout/process1"/>
    <dgm:cxn modelId="{81B7DF83-5BC9-443D-B22A-34D0D26EE654}" type="presOf" srcId="{228B1E84-11DF-4767-9FFD-79950E999E82}" destId="{B4E3FC72-8610-4EB1-AFA0-D8A687FA02B5}" srcOrd="0" destOrd="0" presId="urn:microsoft.com/office/officeart/2005/8/layout/process1"/>
    <dgm:cxn modelId="{4863659A-910A-4883-9C7E-9C7EF85571FA}" srcId="{B9AE4CE3-04AB-4A5C-BE49-5354129EB178}" destId="{79DDD386-5949-408F-BCF2-911931F16895}" srcOrd="1" destOrd="0" parTransId="{8EDCC439-9D25-43DB-A0D8-1E937EE36113}" sibTransId="{228B1E84-11DF-4767-9FFD-79950E999E82}"/>
    <dgm:cxn modelId="{464FA99A-08AF-4706-9056-B41D0237D900}" srcId="{B9AE4CE3-04AB-4A5C-BE49-5354129EB178}" destId="{0CF7BEE8-79D4-4CCD-BCC0-67A3876F47EE}" srcOrd="2" destOrd="0" parTransId="{8079035A-FACC-4225-A568-23BCD634297E}" sibTransId="{68BDD1AC-9DA5-48AE-902C-FA23CA1F3624}"/>
    <dgm:cxn modelId="{86BDE3A4-6B48-41E6-AF6F-945B8A606040}" type="presOf" srcId="{68BDD1AC-9DA5-48AE-902C-FA23CA1F3624}" destId="{1EB7D791-CCAB-4A19-8E0C-2A194352A617}" srcOrd="1" destOrd="0" presId="urn:microsoft.com/office/officeart/2005/8/layout/process1"/>
    <dgm:cxn modelId="{4AD8CFA5-B486-459F-9BAC-E517F415F4D6}" type="presOf" srcId="{9F44D145-7109-4C4A-B5A2-D6D0EB9A0DD5}" destId="{15724F72-7842-40AE-8A4C-483591091ED1}" srcOrd="0" destOrd="0" presId="urn:microsoft.com/office/officeart/2005/8/layout/process1"/>
    <dgm:cxn modelId="{97A011E4-C70D-4CE6-BF1E-A9E7BD94A965}" type="presOf" srcId="{A6A2A912-B92D-4C9D-8AC9-9ED0634BE95D}" destId="{C70C4FDD-AE1F-4713-8BA9-5EAE68EFB903}" srcOrd="0" destOrd="0" presId="urn:microsoft.com/office/officeart/2005/8/layout/process1"/>
    <dgm:cxn modelId="{199C2AE7-0A6D-4F40-9ABC-6027168D5E7E}" type="presOf" srcId="{228B1E84-11DF-4767-9FFD-79950E999E82}" destId="{E0FAEDB8-274C-4210-A8D9-D544AC783EC1}" srcOrd="1" destOrd="0" presId="urn:microsoft.com/office/officeart/2005/8/layout/process1"/>
    <dgm:cxn modelId="{648721FA-49C4-45E8-8511-3CB5324ECFE7}" type="presOf" srcId="{68BDD1AC-9DA5-48AE-902C-FA23CA1F3624}" destId="{0B0E0A27-397B-4C08-9A0C-D9F10140179A}" srcOrd="0" destOrd="0" presId="urn:microsoft.com/office/officeart/2005/8/layout/process1"/>
    <dgm:cxn modelId="{79170BA5-2BF6-4C84-8941-03F78534611C}" type="presParOf" srcId="{66B649A9-DE94-440B-AC12-530393671A06}" destId="{C70C4FDD-AE1F-4713-8BA9-5EAE68EFB903}" srcOrd="0" destOrd="0" presId="urn:microsoft.com/office/officeart/2005/8/layout/process1"/>
    <dgm:cxn modelId="{EA5C4BA3-0956-4DBB-A00C-BBA2825255F4}" type="presParOf" srcId="{66B649A9-DE94-440B-AC12-530393671A06}" destId="{F5FFF5B0-E17E-4AFF-A048-211886666D41}" srcOrd="1" destOrd="0" presId="urn:microsoft.com/office/officeart/2005/8/layout/process1"/>
    <dgm:cxn modelId="{364B4F07-FAD5-4587-8491-6C58BCABAFED}" type="presParOf" srcId="{F5FFF5B0-E17E-4AFF-A048-211886666D41}" destId="{88FC8E70-DDEF-46E9-BCA8-5ACAA2D6C0F7}" srcOrd="0" destOrd="0" presId="urn:microsoft.com/office/officeart/2005/8/layout/process1"/>
    <dgm:cxn modelId="{06764ED2-D2BF-49A4-94E9-429BABE57C5D}" type="presParOf" srcId="{66B649A9-DE94-440B-AC12-530393671A06}" destId="{977CCA08-8035-4745-923D-1132AD43B7B3}" srcOrd="2" destOrd="0" presId="urn:microsoft.com/office/officeart/2005/8/layout/process1"/>
    <dgm:cxn modelId="{6B33D6F5-5277-4E64-851E-0514EC6D80A5}" type="presParOf" srcId="{66B649A9-DE94-440B-AC12-530393671A06}" destId="{B4E3FC72-8610-4EB1-AFA0-D8A687FA02B5}" srcOrd="3" destOrd="0" presId="urn:microsoft.com/office/officeart/2005/8/layout/process1"/>
    <dgm:cxn modelId="{5A27293B-0DA0-4CE9-A4FD-02323E1D96D7}" type="presParOf" srcId="{B4E3FC72-8610-4EB1-AFA0-D8A687FA02B5}" destId="{E0FAEDB8-274C-4210-A8D9-D544AC783EC1}" srcOrd="0" destOrd="0" presId="urn:microsoft.com/office/officeart/2005/8/layout/process1"/>
    <dgm:cxn modelId="{C4F1D910-2CB1-4F1A-945C-57FD65AB2D67}" type="presParOf" srcId="{66B649A9-DE94-440B-AC12-530393671A06}" destId="{AFEAF7BE-FBD7-4CFF-85F2-AF410B5D3893}" srcOrd="4" destOrd="0" presId="urn:microsoft.com/office/officeart/2005/8/layout/process1"/>
    <dgm:cxn modelId="{9C023E62-6C5B-4128-B3FE-B058C0867CBD}" type="presParOf" srcId="{66B649A9-DE94-440B-AC12-530393671A06}" destId="{0B0E0A27-397B-4C08-9A0C-D9F10140179A}" srcOrd="5" destOrd="0" presId="urn:microsoft.com/office/officeart/2005/8/layout/process1"/>
    <dgm:cxn modelId="{29B4A264-CF1C-4998-A3E6-00414497F6CB}" type="presParOf" srcId="{0B0E0A27-397B-4C08-9A0C-D9F10140179A}" destId="{1EB7D791-CCAB-4A19-8E0C-2A194352A617}" srcOrd="0" destOrd="0" presId="urn:microsoft.com/office/officeart/2005/8/layout/process1"/>
    <dgm:cxn modelId="{CAE0C982-8C67-4976-B3AE-57A072F57EC2}" type="presParOf" srcId="{66B649A9-DE94-440B-AC12-530393671A06}" destId="{E8254524-94FB-4C00-B5C2-F964CDB16372}" srcOrd="6" destOrd="0" presId="urn:microsoft.com/office/officeart/2005/8/layout/process1"/>
    <dgm:cxn modelId="{C29D9706-FC87-44C5-AE01-2CAEE9DBAF50}" type="presParOf" srcId="{66B649A9-DE94-440B-AC12-530393671A06}" destId="{15724F72-7842-40AE-8A4C-483591091ED1}" srcOrd="7" destOrd="0" presId="urn:microsoft.com/office/officeart/2005/8/layout/process1"/>
    <dgm:cxn modelId="{01CE7482-A8D8-4CD9-AF9D-B62BB9CF209A}" type="presParOf" srcId="{15724F72-7842-40AE-8A4C-483591091ED1}" destId="{EC82732B-314F-4D26-BEBB-936DB17A632C}" srcOrd="0" destOrd="0" presId="urn:microsoft.com/office/officeart/2005/8/layout/process1"/>
    <dgm:cxn modelId="{3B0B500C-179E-4E61-A3A7-B2CCD1DCD3CC}" type="presParOf" srcId="{66B649A9-DE94-440B-AC12-530393671A06}" destId="{865388C9-6C7A-4E47-86AC-BEE276E9F715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D74DB51-4F60-479B-B195-3C1D3085E745}" type="doc">
      <dgm:prSet loTypeId="urn:diagrams.loki3.com/VaryingWidthList" loCatId="list" qsTypeId="urn:microsoft.com/office/officeart/2005/8/quickstyle/simple1" qsCatId="simple" csTypeId="urn:microsoft.com/office/officeart/2005/8/colors/accent1_2" csCatId="accent1" phldr="1"/>
      <dgm:spPr/>
    </dgm:pt>
    <dgm:pt modelId="{263FECDF-EA28-40CA-9B50-17BFFDCD403B}">
      <dgm:prSet phldrT="[Text]" custT="1"/>
      <dgm:spPr/>
      <dgm:t>
        <a:bodyPr/>
        <a:lstStyle/>
        <a:p>
          <a:r>
            <a:rPr lang="en-US" sz="2800" dirty="0">
              <a:latin typeface="Source Sans Pro" panose="020B0503030403020204" pitchFamily="34" charset="0"/>
              <a:ea typeface="Source Sans Pro" panose="020B0503030403020204" pitchFamily="34" charset="0"/>
            </a:rPr>
            <a:t> Goal is to predict “Fare”</a:t>
          </a:r>
        </a:p>
      </dgm:t>
    </dgm:pt>
    <dgm:pt modelId="{160CD64D-C913-46D1-9301-C5E9CF0CC662}" type="parTrans" cxnId="{8E418925-2B5B-48A6-98D9-E3B9060167A4}">
      <dgm:prSet/>
      <dgm:spPr/>
      <dgm:t>
        <a:bodyPr/>
        <a:lstStyle/>
        <a:p>
          <a:endParaRPr lang="en-US"/>
        </a:p>
      </dgm:t>
    </dgm:pt>
    <dgm:pt modelId="{24D23DFE-A1A2-4143-B20F-1A3A75117B68}" type="sibTrans" cxnId="{8E418925-2B5B-48A6-98D9-E3B9060167A4}">
      <dgm:prSet/>
      <dgm:spPr/>
      <dgm:t>
        <a:bodyPr/>
        <a:lstStyle/>
        <a:p>
          <a:endParaRPr lang="en-US"/>
        </a:p>
      </dgm:t>
    </dgm:pt>
    <dgm:pt modelId="{987598E6-5468-4DE7-88B7-AB60A3B4E495}">
      <dgm:prSet phldrT="[Text]" custT="1"/>
      <dgm:spPr>
        <a:solidFill>
          <a:srgbClr val="BDF32E"/>
        </a:solidFill>
      </dgm:spPr>
      <dgm:t>
        <a:bodyPr/>
        <a:lstStyle/>
        <a:p>
          <a:r>
            <a:rPr lang="en-US" sz="2400" dirty="0">
              <a:solidFill>
                <a:schemeClr val="accent5">
                  <a:lumMod val="50000"/>
                </a:schemeClr>
              </a:solidFill>
              <a:latin typeface="Source Sans Pro" panose="020B0503030403020204" pitchFamily="34" charset="0"/>
              <a:ea typeface="Source Sans Pro" panose="020B0503030403020204" pitchFamily="34" charset="0"/>
            </a:rPr>
            <a:t>Regression</a:t>
          </a:r>
        </a:p>
      </dgm:t>
    </dgm:pt>
    <dgm:pt modelId="{F538EEAD-7651-4A63-88C1-237CCD744E0D}" type="parTrans" cxnId="{FAA5A5F1-935B-4F17-8EA4-5744EF870F71}">
      <dgm:prSet/>
      <dgm:spPr/>
      <dgm:t>
        <a:bodyPr/>
        <a:lstStyle/>
        <a:p>
          <a:endParaRPr lang="en-US"/>
        </a:p>
      </dgm:t>
    </dgm:pt>
    <dgm:pt modelId="{6CA776AC-6FCF-4368-90EB-920A2727FDE1}" type="sibTrans" cxnId="{FAA5A5F1-935B-4F17-8EA4-5744EF870F71}">
      <dgm:prSet/>
      <dgm:spPr/>
      <dgm:t>
        <a:bodyPr/>
        <a:lstStyle/>
        <a:p>
          <a:endParaRPr lang="en-US"/>
        </a:p>
      </dgm:t>
    </dgm:pt>
    <dgm:pt modelId="{5F11348E-73B0-44F0-8DFD-B7D1D025A728}">
      <dgm:prSet phldrT="[Text]" custT="1"/>
      <dgm:spPr>
        <a:solidFill>
          <a:srgbClr val="BDF32E"/>
        </a:solidFill>
      </dgm:spPr>
      <dgm:t>
        <a:bodyPr/>
        <a:lstStyle/>
        <a:p>
          <a:r>
            <a:rPr lang="en-US" sz="2400" dirty="0">
              <a:solidFill>
                <a:schemeClr val="accent5">
                  <a:lumMod val="50000"/>
                </a:schemeClr>
              </a:solidFill>
              <a:latin typeface="Source Sans Pro" panose="020B0503030403020204" pitchFamily="34" charset="0"/>
              <a:ea typeface="Source Sans Pro" panose="020B0503030403020204" pitchFamily="34" charset="0"/>
            </a:rPr>
            <a:t>Random Forest</a:t>
          </a:r>
        </a:p>
      </dgm:t>
    </dgm:pt>
    <dgm:pt modelId="{AC49CD31-1E5C-4CF0-B407-2BF5840B47D1}" type="parTrans" cxnId="{0FDD10D4-5797-4F62-AEFA-53987F475800}">
      <dgm:prSet/>
      <dgm:spPr/>
      <dgm:t>
        <a:bodyPr/>
        <a:lstStyle/>
        <a:p>
          <a:endParaRPr lang="en-US"/>
        </a:p>
      </dgm:t>
    </dgm:pt>
    <dgm:pt modelId="{7E4DB308-1BF9-4EEE-B8BC-076A812583C1}" type="sibTrans" cxnId="{0FDD10D4-5797-4F62-AEFA-53987F475800}">
      <dgm:prSet/>
      <dgm:spPr/>
      <dgm:t>
        <a:bodyPr/>
        <a:lstStyle/>
        <a:p>
          <a:endParaRPr lang="en-US"/>
        </a:p>
      </dgm:t>
    </dgm:pt>
    <dgm:pt modelId="{12290EFD-EC1F-4984-AB12-7E2843948A33}" type="pres">
      <dgm:prSet presAssocID="{BD74DB51-4F60-479B-B195-3C1D3085E745}" presName="Name0" presStyleCnt="0">
        <dgm:presLayoutVars>
          <dgm:resizeHandles/>
        </dgm:presLayoutVars>
      </dgm:prSet>
      <dgm:spPr/>
    </dgm:pt>
    <dgm:pt modelId="{D899DC2D-1035-438D-95D9-1222F67D3AFE}" type="pres">
      <dgm:prSet presAssocID="{263FECDF-EA28-40CA-9B50-17BFFDCD403B}" presName="text" presStyleLbl="node1" presStyleIdx="0" presStyleCnt="3" custScaleX="269301" custLinFactY="16603" custLinFactNeighborX="0" custLinFactNeighborY="100000">
        <dgm:presLayoutVars>
          <dgm:bulletEnabled val="1"/>
        </dgm:presLayoutVars>
      </dgm:prSet>
      <dgm:spPr/>
    </dgm:pt>
    <dgm:pt modelId="{5B68D48E-6DF4-4F34-82FF-278E15ADDB58}" type="pres">
      <dgm:prSet presAssocID="{24D23DFE-A1A2-4143-B20F-1A3A75117B68}" presName="space" presStyleCnt="0"/>
      <dgm:spPr/>
    </dgm:pt>
    <dgm:pt modelId="{321FD7D4-2E3E-491F-AF3F-009675D63F3D}" type="pres">
      <dgm:prSet presAssocID="{987598E6-5468-4DE7-88B7-AB60A3B4E495}" presName="text" presStyleLbl="node1" presStyleIdx="1" presStyleCnt="3" custScaleX="147444" custScaleY="86557" custLinFactX="-100000" custLinFactY="44009" custLinFactNeighborX="-115747" custLinFactNeighborY="100000">
        <dgm:presLayoutVars>
          <dgm:bulletEnabled val="1"/>
        </dgm:presLayoutVars>
      </dgm:prSet>
      <dgm:spPr/>
    </dgm:pt>
    <dgm:pt modelId="{45493D63-0225-46BF-B6E3-D37A8CA82D8D}" type="pres">
      <dgm:prSet presAssocID="{6CA776AC-6FCF-4368-90EB-920A2727FDE1}" presName="space" presStyleCnt="0"/>
      <dgm:spPr/>
    </dgm:pt>
    <dgm:pt modelId="{A37685EE-3747-49E5-9831-039F5BA829F0}" type="pres">
      <dgm:prSet presAssocID="{5F11348E-73B0-44F0-8DFD-B7D1D025A728}" presName="text" presStyleLbl="node1" presStyleIdx="2" presStyleCnt="3" custScaleX="191131" custScaleY="85352" custLinFactX="75963" custLinFactY="-38210" custLinFactNeighborX="100000" custLinFactNeighborY="-100000">
        <dgm:presLayoutVars>
          <dgm:bulletEnabled val="1"/>
        </dgm:presLayoutVars>
      </dgm:prSet>
      <dgm:spPr/>
    </dgm:pt>
  </dgm:ptLst>
  <dgm:cxnLst>
    <dgm:cxn modelId="{3A14F514-6574-4947-9433-F6F75BF90E27}" type="presOf" srcId="{BD74DB51-4F60-479B-B195-3C1D3085E745}" destId="{12290EFD-EC1F-4984-AB12-7E2843948A33}" srcOrd="0" destOrd="0" presId="urn:diagrams.loki3.com/VaryingWidthList"/>
    <dgm:cxn modelId="{8E418925-2B5B-48A6-98D9-E3B9060167A4}" srcId="{BD74DB51-4F60-479B-B195-3C1D3085E745}" destId="{263FECDF-EA28-40CA-9B50-17BFFDCD403B}" srcOrd="0" destOrd="0" parTransId="{160CD64D-C913-46D1-9301-C5E9CF0CC662}" sibTransId="{24D23DFE-A1A2-4143-B20F-1A3A75117B68}"/>
    <dgm:cxn modelId="{35221D5F-BDC1-4BEC-899F-444E4C547E73}" type="presOf" srcId="{5F11348E-73B0-44F0-8DFD-B7D1D025A728}" destId="{A37685EE-3747-49E5-9831-039F5BA829F0}" srcOrd="0" destOrd="0" presId="urn:diagrams.loki3.com/VaryingWidthList"/>
    <dgm:cxn modelId="{BD45654B-C77F-4BBB-A919-DF6E9C4BC6C8}" type="presOf" srcId="{987598E6-5468-4DE7-88B7-AB60A3B4E495}" destId="{321FD7D4-2E3E-491F-AF3F-009675D63F3D}" srcOrd="0" destOrd="0" presId="urn:diagrams.loki3.com/VaryingWidthList"/>
    <dgm:cxn modelId="{3AA04D97-D69C-4BF9-AD5C-AA03599AA779}" type="presOf" srcId="{263FECDF-EA28-40CA-9B50-17BFFDCD403B}" destId="{D899DC2D-1035-438D-95D9-1222F67D3AFE}" srcOrd="0" destOrd="0" presId="urn:diagrams.loki3.com/VaryingWidthList"/>
    <dgm:cxn modelId="{0FDD10D4-5797-4F62-AEFA-53987F475800}" srcId="{BD74DB51-4F60-479B-B195-3C1D3085E745}" destId="{5F11348E-73B0-44F0-8DFD-B7D1D025A728}" srcOrd="2" destOrd="0" parTransId="{AC49CD31-1E5C-4CF0-B407-2BF5840B47D1}" sibTransId="{7E4DB308-1BF9-4EEE-B8BC-076A812583C1}"/>
    <dgm:cxn modelId="{FAA5A5F1-935B-4F17-8EA4-5744EF870F71}" srcId="{BD74DB51-4F60-479B-B195-3C1D3085E745}" destId="{987598E6-5468-4DE7-88B7-AB60A3B4E495}" srcOrd="1" destOrd="0" parTransId="{F538EEAD-7651-4A63-88C1-237CCD744E0D}" sibTransId="{6CA776AC-6FCF-4368-90EB-920A2727FDE1}"/>
    <dgm:cxn modelId="{512BE44F-C7FF-431D-B41E-B2E57D5D2292}" type="presParOf" srcId="{12290EFD-EC1F-4984-AB12-7E2843948A33}" destId="{D899DC2D-1035-438D-95D9-1222F67D3AFE}" srcOrd="0" destOrd="0" presId="urn:diagrams.loki3.com/VaryingWidthList"/>
    <dgm:cxn modelId="{FC4E6D58-81CC-47A7-B754-2798601392ED}" type="presParOf" srcId="{12290EFD-EC1F-4984-AB12-7E2843948A33}" destId="{5B68D48E-6DF4-4F34-82FF-278E15ADDB58}" srcOrd="1" destOrd="0" presId="urn:diagrams.loki3.com/VaryingWidthList"/>
    <dgm:cxn modelId="{4C8AF02A-F369-4465-88EA-034BAC10CF62}" type="presParOf" srcId="{12290EFD-EC1F-4984-AB12-7E2843948A33}" destId="{321FD7D4-2E3E-491F-AF3F-009675D63F3D}" srcOrd="2" destOrd="0" presId="urn:diagrams.loki3.com/VaryingWidthList"/>
    <dgm:cxn modelId="{0586E743-B923-4BA4-AC80-806DD8A93466}" type="presParOf" srcId="{12290EFD-EC1F-4984-AB12-7E2843948A33}" destId="{45493D63-0225-46BF-B6E3-D37A8CA82D8D}" srcOrd="3" destOrd="0" presId="urn:diagrams.loki3.com/VaryingWidthList"/>
    <dgm:cxn modelId="{6A29527E-6011-4F79-86BE-6D80EDFD0893}" type="presParOf" srcId="{12290EFD-EC1F-4984-AB12-7E2843948A33}" destId="{A37685EE-3747-49E5-9831-039F5BA829F0}" srcOrd="4" destOrd="0" presId="urn:diagrams.loki3.com/VaryingWidth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B187D68-D4A6-4E85-8A1A-44818C6654C6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5F3AD601-9C90-4081-8D6A-7D010EE95190}">
      <dgm:prSet phldrT="[Text]"/>
      <dgm:spPr/>
      <dgm:t>
        <a:bodyPr/>
        <a:lstStyle/>
        <a:p>
          <a:r>
            <a:rPr lang="en-US" dirty="0">
              <a:latin typeface="Source Sans Pro" panose="020B0503030403020204" pitchFamily="34" charset="0"/>
              <a:ea typeface="Source Sans Pro" panose="020B0503030403020204" pitchFamily="34" charset="0"/>
            </a:rPr>
            <a:t>Attribute of Interest = </a:t>
          </a:r>
          <a:r>
            <a:rPr lang="en-US" b="1" dirty="0">
              <a:solidFill>
                <a:srgbClr val="FFFF00"/>
              </a:solidFill>
              <a:latin typeface="Source Sans Pro" panose="020B0503030403020204" pitchFamily="34" charset="0"/>
              <a:ea typeface="Source Sans Pro" panose="020B0503030403020204" pitchFamily="34" charset="0"/>
            </a:rPr>
            <a:t>Tips</a:t>
          </a:r>
        </a:p>
      </dgm:t>
    </dgm:pt>
    <dgm:pt modelId="{5C8C5FD9-2CAD-4215-87DE-CE21C34A8BA7}" type="parTrans" cxnId="{0AF59F49-BF4E-42E4-B4F9-95DC53D0A2A0}">
      <dgm:prSet/>
      <dgm:spPr/>
      <dgm:t>
        <a:bodyPr/>
        <a:lstStyle/>
        <a:p>
          <a:endParaRPr lang="en-US"/>
        </a:p>
      </dgm:t>
    </dgm:pt>
    <dgm:pt modelId="{2A9EA6E9-F83D-47CD-818E-EDBCF1E57809}" type="sibTrans" cxnId="{0AF59F49-BF4E-42E4-B4F9-95DC53D0A2A0}">
      <dgm:prSet/>
      <dgm:spPr/>
      <dgm:t>
        <a:bodyPr/>
        <a:lstStyle/>
        <a:p>
          <a:endParaRPr lang="en-US" dirty="0"/>
        </a:p>
      </dgm:t>
    </dgm:pt>
    <dgm:pt modelId="{B5AC5EBF-51D1-4530-9DC3-AB77F9E9DC69}">
      <dgm:prSet phldrT="[Text]"/>
      <dgm:spPr/>
      <dgm:t>
        <a:bodyPr/>
        <a:lstStyle/>
        <a:p>
          <a:r>
            <a:rPr lang="en-US" dirty="0"/>
            <a:t>Tips contribute a </a:t>
          </a:r>
          <a:r>
            <a:rPr lang="en-US" b="0" u="sng" dirty="0"/>
            <a:t>major share</a:t>
          </a:r>
          <a:r>
            <a:rPr lang="en-US" b="0" u="none" dirty="0"/>
            <a:t> </a:t>
          </a:r>
          <a:r>
            <a:rPr lang="en-US" dirty="0"/>
            <a:t>of taxi drivers’ take-home income</a:t>
          </a:r>
        </a:p>
      </dgm:t>
    </dgm:pt>
    <dgm:pt modelId="{8448A932-DC63-457A-99C1-463B9C7C7704}" type="parTrans" cxnId="{FED6F10E-BB9F-4940-B99A-54C42E27F425}">
      <dgm:prSet/>
      <dgm:spPr/>
      <dgm:t>
        <a:bodyPr/>
        <a:lstStyle/>
        <a:p>
          <a:endParaRPr lang="en-US"/>
        </a:p>
      </dgm:t>
    </dgm:pt>
    <dgm:pt modelId="{82FF6275-24DE-4C7B-ACAA-39EC8F559ED0}" type="sibTrans" cxnId="{FED6F10E-BB9F-4940-B99A-54C42E27F425}">
      <dgm:prSet/>
      <dgm:spPr/>
      <dgm:t>
        <a:bodyPr/>
        <a:lstStyle/>
        <a:p>
          <a:endParaRPr lang="en-US" dirty="0"/>
        </a:p>
      </dgm:t>
    </dgm:pt>
    <dgm:pt modelId="{BF6181C1-FF24-480D-9D9C-119815EAA185}">
      <dgm:prSet phldrT="[Text]"/>
      <dgm:spPr/>
      <dgm:t>
        <a:bodyPr/>
        <a:lstStyle/>
        <a:p>
          <a:r>
            <a:rPr lang="en-US" dirty="0"/>
            <a:t>Which factors affect tips? </a:t>
          </a:r>
        </a:p>
      </dgm:t>
    </dgm:pt>
    <dgm:pt modelId="{55DD02D3-2193-4887-8F14-38CB95C78B6F}" type="parTrans" cxnId="{9FF068A1-695A-49E4-AE8B-75E4874EAB2E}">
      <dgm:prSet/>
      <dgm:spPr/>
      <dgm:t>
        <a:bodyPr/>
        <a:lstStyle/>
        <a:p>
          <a:endParaRPr lang="en-US"/>
        </a:p>
      </dgm:t>
    </dgm:pt>
    <dgm:pt modelId="{982470EB-BE95-43C3-8CD6-C8516B4C0A42}" type="sibTrans" cxnId="{9FF068A1-695A-49E4-AE8B-75E4874EAB2E}">
      <dgm:prSet/>
      <dgm:spPr/>
      <dgm:t>
        <a:bodyPr/>
        <a:lstStyle/>
        <a:p>
          <a:endParaRPr lang="en-US"/>
        </a:p>
      </dgm:t>
    </dgm:pt>
    <dgm:pt modelId="{6B3131C5-6866-452B-BAC4-25A5339E1926}" type="pres">
      <dgm:prSet presAssocID="{8B187D68-D4A6-4E85-8A1A-44818C6654C6}" presName="linearFlow" presStyleCnt="0">
        <dgm:presLayoutVars>
          <dgm:resizeHandles val="exact"/>
        </dgm:presLayoutVars>
      </dgm:prSet>
      <dgm:spPr/>
    </dgm:pt>
    <dgm:pt modelId="{B2B785BF-9CBE-4881-B42C-3B0DAEAF2307}" type="pres">
      <dgm:prSet presAssocID="{5F3AD601-9C90-4081-8D6A-7D010EE95190}" presName="node" presStyleLbl="node1" presStyleIdx="0" presStyleCnt="3" custScaleX="268675">
        <dgm:presLayoutVars>
          <dgm:bulletEnabled val="1"/>
        </dgm:presLayoutVars>
      </dgm:prSet>
      <dgm:spPr/>
    </dgm:pt>
    <dgm:pt modelId="{FC7946D9-99B9-4268-A5F2-205CF36923E9}" type="pres">
      <dgm:prSet presAssocID="{2A9EA6E9-F83D-47CD-818E-EDBCF1E57809}" presName="sibTrans" presStyleLbl="sibTrans2D1" presStyleIdx="0" presStyleCnt="2"/>
      <dgm:spPr/>
    </dgm:pt>
    <dgm:pt modelId="{34AEF77D-9BB5-428D-A659-B763E691F6AA}" type="pres">
      <dgm:prSet presAssocID="{2A9EA6E9-F83D-47CD-818E-EDBCF1E57809}" presName="connectorText" presStyleLbl="sibTrans2D1" presStyleIdx="0" presStyleCnt="2"/>
      <dgm:spPr/>
    </dgm:pt>
    <dgm:pt modelId="{6069F2A1-8092-4D46-B013-8BC4FF037E34}" type="pres">
      <dgm:prSet presAssocID="{B5AC5EBF-51D1-4530-9DC3-AB77F9E9DC69}" presName="node" presStyleLbl="node1" presStyleIdx="1" presStyleCnt="3" custScaleX="268675">
        <dgm:presLayoutVars>
          <dgm:bulletEnabled val="1"/>
        </dgm:presLayoutVars>
      </dgm:prSet>
      <dgm:spPr/>
    </dgm:pt>
    <dgm:pt modelId="{571F655F-BCC9-426F-92F4-DEDC2B3235F1}" type="pres">
      <dgm:prSet presAssocID="{82FF6275-24DE-4C7B-ACAA-39EC8F559ED0}" presName="sibTrans" presStyleLbl="sibTrans2D1" presStyleIdx="1" presStyleCnt="2"/>
      <dgm:spPr/>
    </dgm:pt>
    <dgm:pt modelId="{4B7DA34B-0965-497B-BF43-C1B9117D6DEC}" type="pres">
      <dgm:prSet presAssocID="{82FF6275-24DE-4C7B-ACAA-39EC8F559ED0}" presName="connectorText" presStyleLbl="sibTrans2D1" presStyleIdx="1" presStyleCnt="2"/>
      <dgm:spPr/>
    </dgm:pt>
    <dgm:pt modelId="{E8876ADC-5B25-479A-B05B-53118A41D965}" type="pres">
      <dgm:prSet presAssocID="{BF6181C1-FF24-480D-9D9C-119815EAA185}" presName="node" presStyleLbl="node1" presStyleIdx="2" presStyleCnt="3" custScaleX="268675">
        <dgm:presLayoutVars>
          <dgm:bulletEnabled val="1"/>
        </dgm:presLayoutVars>
      </dgm:prSet>
      <dgm:spPr/>
    </dgm:pt>
  </dgm:ptLst>
  <dgm:cxnLst>
    <dgm:cxn modelId="{E4B7BA0A-9DEE-4FD2-919D-3B959A52E235}" type="presOf" srcId="{2A9EA6E9-F83D-47CD-818E-EDBCF1E57809}" destId="{34AEF77D-9BB5-428D-A659-B763E691F6AA}" srcOrd="1" destOrd="0" presId="urn:microsoft.com/office/officeart/2005/8/layout/process2"/>
    <dgm:cxn modelId="{FED6F10E-BB9F-4940-B99A-54C42E27F425}" srcId="{8B187D68-D4A6-4E85-8A1A-44818C6654C6}" destId="{B5AC5EBF-51D1-4530-9DC3-AB77F9E9DC69}" srcOrd="1" destOrd="0" parTransId="{8448A932-DC63-457A-99C1-463B9C7C7704}" sibTransId="{82FF6275-24DE-4C7B-ACAA-39EC8F559ED0}"/>
    <dgm:cxn modelId="{CEF7F51A-CBE2-4E43-AA01-2BD108F0AD0F}" type="presOf" srcId="{B5AC5EBF-51D1-4530-9DC3-AB77F9E9DC69}" destId="{6069F2A1-8092-4D46-B013-8BC4FF037E34}" srcOrd="0" destOrd="0" presId="urn:microsoft.com/office/officeart/2005/8/layout/process2"/>
    <dgm:cxn modelId="{0D1B8A69-E42C-4659-98FD-B9D93F3A0301}" type="presOf" srcId="{8B187D68-D4A6-4E85-8A1A-44818C6654C6}" destId="{6B3131C5-6866-452B-BAC4-25A5339E1926}" srcOrd="0" destOrd="0" presId="urn:microsoft.com/office/officeart/2005/8/layout/process2"/>
    <dgm:cxn modelId="{0AF59F49-BF4E-42E4-B4F9-95DC53D0A2A0}" srcId="{8B187D68-D4A6-4E85-8A1A-44818C6654C6}" destId="{5F3AD601-9C90-4081-8D6A-7D010EE95190}" srcOrd="0" destOrd="0" parTransId="{5C8C5FD9-2CAD-4215-87DE-CE21C34A8BA7}" sibTransId="{2A9EA6E9-F83D-47CD-818E-EDBCF1E57809}"/>
    <dgm:cxn modelId="{3C7DAF6E-5EFD-4233-A589-5685F34867CA}" type="presOf" srcId="{2A9EA6E9-F83D-47CD-818E-EDBCF1E57809}" destId="{FC7946D9-99B9-4268-A5F2-205CF36923E9}" srcOrd="0" destOrd="0" presId="urn:microsoft.com/office/officeart/2005/8/layout/process2"/>
    <dgm:cxn modelId="{71EAFB4E-496E-4A54-969B-36459D58969D}" type="presOf" srcId="{82FF6275-24DE-4C7B-ACAA-39EC8F559ED0}" destId="{4B7DA34B-0965-497B-BF43-C1B9117D6DEC}" srcOrd="1" destOrd="0" presId="urn:microsoft.com/office/officeart/2005/8/layout/process2"/>
    <dgm:cxn modelId="{3038909C-37A5-4327-8FBA-C27CB0B1D13C}" type="presOf" srcId="{5F3AD601-9C90-4081-8D6A-7D010EE95190}" destId="{B2B785BF-9CBE-4881-B42C-3B0DAEAF2307}" srcOrd="0" destOrd="0" presId="urn:microsoft.com/office/officeart/2005/8/layout/process2"/>
    <dgm:cxn modelId="{66358CA0-370E-46D7-A98A-DB351AED1D54}" type="presOf" srcId="{BF6181C1-FF24-480D-9D9C-119815EAA185}" destId="{E8876ADC-5B25-479A-B05B-53118A41D965}" srcOrd="0" destOrd="0" presId="urn:microsoft.com/office/officeart/2005/8/layout/process2"/>
    <dgm:cxn modelId="{9FF068A1-695A-49E4-AE8B-75E4874EAB2E}" srcId="{8B187D68-D4A6-4E85-8A1A-44818C6654C6}" destId="{BF6181C1-FF24-480D-9D9C-119815EAA185}" srcOrd="2" destOrd="0" parTransId="{55DD02D3-2193-4887-8F14-38CB95C78B6F}" sibTransId="{982470EB-BE95-43C3-8CD6-C8516B4C0A42}"/>
    <dgm:cxn modelId="{4411B8A1-7C9E-4885-9760-C7134AE600B3}" type="presOf" srcId="{82FF6275-24DE-4C7B-ACAA-39EC8F559ED0}" destId="{571F655F-BCC9-426F-92F4-DEDC2B3235F1}" srcOrd="0" destOrd="0" presId="urn:microsoft.com/office/officeart/2005/8/layout/process2"/>
    <dgm:cxn modelId="{CE2D2FB9-41C2-4F61-9FDA-F253AF0253BE}" type="presParOf" srcId="{6B3131C5-6866-452B-BAC4-25A5339E1926}" destId="{B2B785BF-9CBE-4881-B42C-3B0DAEAF2307}" srcOrd="0" destOrd="0" presId="urn:microsoft.com/office/officeart/2005/8/layout/process2"/>
    <dgm:cxn modelId="{5D878B15-7B14-4124-BE13-FEF43D30D944}" type="presParOf" srcId="{6B3131C5-6866-452B-BAC4-25A5339E1926}" destId="{FC7946D9-99B9-4268-A5F2-205CF36923E9}" srcOrd="1" destOrd="0" presId="urn:microsoft.com/office/officeart/2005/8/layout/process2"/>
    <dgm:cxn modelId="{48DEEC3E-916C-4816-8C42-6C9E58198AEE}" type="presParOf" srcId="{FC7946D9-99B9-4268-A5F2-205CF36923E9}" destId="{34AEF77D-9BB5-428D-A659-B763E691F6AA}" srcOrd="0" destOrd="0" presId="urn:microsoft.com/office/officeart/2005/8/layout/process2"/>
    <dgm:cxn modelId="{94C92989-02ED-4528-B4F3-B6ED152C0819}" type="presParOf" srcId="{6B3131C5-6866-452B-BAC4-25A5339E1926}" destId="{6069F2A1-8092-4D46-B013-8BC4FF037E34}" srcOrd="2" destOrd="0" presId="urn:microsoft.com/office/officeart/2005/8/layout/process2"/>
    <dgm:cxn modelId="{419AB22B-3D60-4CF3-954A-360E2EBA1B1A}" type="presParOf" srcId="{6B3131C5-6866-452B-BAC4-25A5339E1926}" destId="{571F655F-BCC9-426F-92F4-DEDC2B3235F1}" srcOrd="3" destOrd="0" presId="urn:microsoft.com/office/officeart/2005/8/layout/process2"/>
    <dgm:cxn modelId="{84C418A1-75C1-473B-9437-43CF6D95FAEC}" type="presParOf" srcId="{571F655F-BCC9-426F-92F4-DEDC2B3235F1}" destId="{4B7DA34B-0965-497B-BF43-C1B9117D6DEC}" srcOrd="0" destOrd="0" presId="urn:microsoft.com/office/officeart/2005/8/layout/process2"/>
    <dgm:cxn modelId="{5AA21F04-A757-4670-AC88-0C780B1D3D79}" type="presParOf" srcId="{6B3131C5-6866-452B-BAC4-25A5339E1926}" destId="{E8876ADC-5B25-479A-B05B-53118A41D965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CC32308-7348-4374-AFC5-E508C058B46D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E0A6E4B-7BF6-4266-BB42-3632855F947D}">
      <dgm:prSet phldrT="[Text]"/>
      <dgm:spPr/>
      <dgm:t>
        <a:bodyPr/>
        <a:lstStyle/>
        <a:p>
          <a:r>
            <a:rPr lang="en-US" dirty="0">
              <a:latin typeface="Source Sans Pro" panose="020B0503030403020204" pitchFamily="34" charset="0"/>
              <a:ea typeface="Source Sans Pro" panose="020B0503030403020204" pitchFamily="34" charset="0"/>
            </a:rPr>
            <a:t>4% - 96% imbalance</a:t>
          </a:r>
        </a:p>
      </dgm:t>
    </dgm:pt>
    <dgm:pt modelId="{4EE71ACB-C3DC-4FF6-8B87-3DCA4CA387EC}" type="parTrans" cxnId="{F2F07C56-97D3-409B-8680-95EEC8645EDF}">
      <dgm:prSet/>
      <dgm:spPr/>
      <dgm:t>
        <a:bodyPr/>
        <a:lstStyle/>
        <a:p>
          <a:endParaRPr lang="en-US"/>
        </a:p>
      </dgm:t>
    </dgm:pt>
    <dgm:pt modelId="{AE3C4539-3C68-418D-A735-D84FB4C03FE1}" type="sibTrans" cxnId="{F2F07C56-97D3-409B-8680-95EEC8645EDF}">
      <dgm:prSet/>
      <dgm:spPr/>
      <dgm:t>
        <a:bodyPr/>
        <a:lstStyle/>
        <a:p>
          <a:endParaRPr lang="en-US" dirty="0"/>
        </a:p>
      </dgm:t>
    </dgm:pt>
    <dgm:pt modelId="{AD604ECF-5938-4235-AEBF-DB83B70E80AC}">
      <dgm:prSet phldrT="[Text]"/>
      <dgm:spPr/>
      <dgm:t>
        <a:bodyPr/>
        <a:lstStyle/>
        <a:p>
          <a:r>
            <a:rPr lang="en-US" dirty="0">
              <a:latin typeface="Source Sans Pro" panose="020B0503030403020204" pitchFamily="34" charset="0"/>
              <a:ea typeface="Source Sans Pro" panose="020B0503030403020204" pitchFamily="34" charset="0"/>
            </a:rPr>
            <a:t>Only 4% records have 0 tips</a:t>
          </a:r>
        </a:p>
      </dgm:t>
    </dgm:pt>
    <dgm:pt modelId="{4774084E-FA09-4B17-B806-D1DD0A04CD47}" type="parTrans" cxnId="{2EFE2D38-D3D7-4856-94DB-E9B38A2E1267}">
      <dgm:prSet/>
      <dgm:spPr/>
      <dgm:t>
        <a:bodyPr/>
        <a:lstStyle/>
        <a:p>
          <a:endParaRPr lang="en-US"/>
        </a:p>
      </dgm:t>
    </dgm:pt>
    <dgm:pt modelId="{A559A102-003F-4D82-B6DF-442264516720}" type="sibTrans" cxnId="{2EFE2D38-D3D7-4856-94DB-E9B38A2E1267}">
      <dgm:prSet/>
      <dgm:spPr/>
      <dgm:t>
        <a:bodyPr/>
        <a:lstStyle/>
        <a:p>
          <a:endParaRPr lang="en-US"/>
        </a:p>
      </dgm:t>
    </dgm:pt>
    <dgm:pt modelId="{72EC672D-00FB-40E2-87E1-9302BA234C30}">
      <dgm:prSet phldrT="[Text]"/>
      <dgm:spPr/>
      <dgm:t>
        <a:bodyPr/>
        <a:lstStyle/>
        <a:p>
          <a:r>
            <a:rPr lang="en-US" dirty="0">
              <a:latin typeface="Source Sans Pro" panose="020B0503030403020204" pitchFamily="34" charset="0"/>
              <a:ea typeface="Source Sans Pro" panose="020B0503030403020204" pitchFamily="34" charset="0"/>
            </a:rPr>
            <a:t>Under sampling</a:t>
          </a:r>
        </a:p>
      </dgm:t>
    </dgm:pt>
    <dgm:pt modelId="{C7B9448E-FEB8-4C5F-BA83-27AB81F7017C}" type="parTrans" cxnId="{F0C20054-15AD-4A13-9990-268003EBABE1}">
      <dgm:prSet/>
      <dgm:spPr/>
      <dgm:t>
        <a:bodyPr/>
        <a:lstStyle/>
        <a:p>
          <a:endParaRPr lang="en-US"/>
        </a:p>
      </dgm:t>
    </dgm:pt>
    <dgm:pt modelId="{1FA9E9A4-5CD6-4E82-AA0E-088B320D55D5}" type="sibTrans" cxnId="{F0C20054-15AD-4A13-9990-268003EBABE1}">
      <dgm:prSet/>
      <dgm:spPr/>
      <dgm:t>
        <a:bodyPr/>
        <a:lstStyle/>
        <a:p>
          <a:endParaRPr lang="en-US" dirty="0"/>
        </a:p>
      </dgm:t>
    </dgm:pt>
    <dgm:pt modelId="{CADBDE3B-B94E-42E8-BEAE-28AC15FB47C6}">
      <dgm:prSet phldrT="[Text]"/>
      <dgm:spPr/>
      <dgm:t>
        <a:bodyPr/>
        <a:lstStyle/>
        <a:p>
          <a:r>
            <a:rPr lang="en-US" dirty="0">
              <a:latin typeface="Source Sans Pro" panose="020B0503030403020204" pitchFamily="34" charset="0"/>
              <a:ea typeface="Source Sans Pro" panose="020B0503030403020204" pitchFamily="34" charset="0"/>
            </a:rPr>
            <a:t>Separated those 4% records from rest of the data</a:t>
          </a:r>
        </a:p>
      </dgm:t>
    </dgm:pt>
    <dgm:pt modelId="{80778DF1-67A1-40B0-BAC7-894A3B3714B4}" type="parTrans" cxnId="{99EF05BD-8E00-4759-AA26-015883920533}">
      <dgm:prSet/>
      <dgm:spPr/>
      <dgm:t>
        <a:bodyPr/>
        <a:lstStyle/>
        <a:p>
          <a:endParaRPr lang="en-US"/>
        </a:p>
      </dgm:t>
    </dgm:pt>
    <dgm:pt modelId="{B7F97E90-89F1-4269-8914-BDB8340F0464}" type="sibTrans" cxnId="{99EF05BD-8E00-4759-AA26-015883920533}">
      <dgm:prSet/>
      <dgm:spPr/>
      <dgm:t>
        <a:bodyPr/>
        <a:lstStyle/>
        <a:p>
          <a:endParaRPr lang="en-US"/>
        </a:p>
      </dgm:t>
    </dgm:pt>
    <dgm:pt modelId="{D83CDD3B-C168-4050-AA82-8C80F2067245}">
      <dgm:prSet phldrT="[Text]"/>
      <dgm:spPr/>
      <dgm:t>
        <a:bodyPr/>
        <a:lstStyle/>
        <a:p>
          <a:r>
            <a:rPr lang="en-US" dirty="0">
              <a:latin typeface="Source Sans Pro" panose="020B0503030403020204" pitchFamily="34" charset="0"/>
              <a:ea typeface="Source Sans Pro" panose="020B0503030403020204" pitchFamily="34" charset="0"/>
            </a:rPr>
            <a:t>Training Data</a:t>
          </a:r>
        </a:p>
      </dgm:t>
    </dgm:pt>
    <dgm:pt modelId="{19A58361-867A-4A1D-BCA5-CA25BE7661BA}" type="parTrans" cxnId="{602639A0-1295-4A18-A0BF-4C117B2A46E9}">
      <dgm:prSet/>
      <dgm:spPr/>
      <dgm:t>
        <a:bodyPr/>
        <a:lstStyle/>
        <a:p>
          <a:endParaRPr lang="en-US"/>
        </a:p>
      </dgm:t>
    </dgm:pt>
    <dgm:pt modelId="{6BB3F192-A8B4-4A40-87A7-1EE28DDC3723}" type="sibTrans" cxnId="{602639A0-1295-4A18-A0BF-4C117B2A46E9}">
      <dgm:prSet/>
      <dgm:spPr/>
      <dgm:t>
        <a:bodyPr/>
        <a:lstStyle/>
        <a:p>
          <a:endParaRPr lang="en-US"/>
        </a:p>
      </dgm:t>
    </dgm:pt>
    <dgm:pt modelId="{B339BAFA-1DF2-41D1-A01B-F1726F6DDB60}">
      <dgm:prSet phldrT="[Text]"/>
      <dgm:spPr/>
      <dgm:t>
        <a:bodyPr/>
        <a:lstStyle/>
        <a:p>
          <a:r>
            <a:rPr lang="en-US" dirty="0">
              <a:latin typeface="Source Sans Pro" panose="020B0503030403020204" pitchFamily="34" charset="0"/>
              <a:ea typeface="Source Sans Pro" panose="020B0503030403020204" pitchFamily="34" charset="0"/>
            </a:rPr>
            <a:t>Sampled observations from 96% dataset in a ratio of 3:1 to the 4% dataset</a:t>
          </a:r>
        </a:p>
      </dgm:t>
    </dgm:pt>
    <dgm:pt modelId="{E150B7CA-CF96-4C2C-B989-ABACD5D17130}" type="parTrans" cxnId="{8EA2B8C4-1421-49F9-AB57-5F5CA5D4AA34}">
      <dgm:prSet/>
      <dgm:spPr/>
      <dgm:t>
        <a:bodyPr/>
        <a:lstStyle/>
        <a:p>
          <a:endParaRPr lang="en-US"/>
        </a:p>
      </dgm:t>
    </dgm:pt>
    <dgm:pt modelId="{236A3176-BD70-471B-B3F4-20A2087A4977}" type="sibTrans" cxnId="{8EA2B8C4-1421-49F9-AB57-5F5CA5D4AA34}">
      <dgm:prSet/>
      <dgm:spPr/>
      <dgm:t>
        <a:bodyPr/>
        <a:lstStyle/>
        <a:p>
          <a:endParaRPr lang="en-US"/>
        </a:p>
      </dgm:t>
    </dgm:pt>
    <dgm:pt modelId="{85217439-F4BD-434B-AC2A-99F44F89C50F}">
      <dgm:prSet phldrT="[Text]"/>
      <dgm:spPr/>
      <dgm:t>
        <a:bodyPr/>
        <a:lstStyle/>
        <a:p>
          <a:r>
            <a:rPr lang="en-US" dirty="0">
              <a:latin typeface="Source Sans Pro" panose="020B0503030403020204" pitchFamily="34" charset="0"/>
              <a:ea typeface="Source Sans Pro" panose="020B0503030403020204" pitchFamily="34" charset="0"/>
            </a:rPr>
            <a:t>Imbalance poses a challenge in classification</a:t>
          </a:r>
        </a:p>
      </dgm:t>
    </dgm:pt>
    <dgm:pt modelId="{0F807ADC-47B5-4AB8-9D1D-4AB34B6929F5}" type="parTrans" cxnId="{9E12D76F-ACEA-4699-8AE4-F079FE4D3CBB}">
      <dgm:prSet/>
      <dgm:spPr/>
      <dgm:t>
        <a:bodyPr/>
        <a:lstStyle/>
        <a:p>
          <a:endParaRPr lang="en-US"/>
        </a:p>
      </dgm:t>
    </dgm:pt>
    <dgm:pt modelId="{F222C50D-F4F3-4F64-92CB-90C529402E14}" type="sibTrans" cxnId="{9E12D76F-ACEA-4699-8AE4-F079FE4D3CBB}">
      <dgm:prSet/>
      <dgm:spPr/>
      <dgm:t>
        <a:bodyPr/>
        <a:lstStyle/>
        <a:p>
          <a:endParaRPr lang="en-US"/>
        </a:p>
      </dgm:t>
    </dgm:pt>
    <dgm:pt modelId="{7F90A171-7430-4D32-8ECB-CB0C8E5C01BA}">
      <dgm:prSet phldrT="[Text]"/>
      <dgm:spPr/>
      <dgm:t>
        <a:bodyPr/>
        <a:lstStyle/>
        <a:p>
          <a:r>
            <a:rPr lang="en-US" dirty="0">
              <a:latin typeface="Source Sans Pro" panose="020B0503030403020204" pitchFamily="34" charset="0"/>
              <a:ea typeface="Source Sans Pro" panose="020B0503030403020204" pitchFamily="34" charset="0"/>
            </a:rPr>
            <a:t>Used rest 96% data for sampling</a:t>
          </a:r>
        </a:p>
      </dgm:t>
    </dgm:pt>
    <dgm:pt modelId="{2C983809-ED5A-4A16-B7AF-B34D604AA2BE}" type="parTrans" cxnId="{A48DDBFB-7EAA-450B-A74D-FFBAF51B1F50}">
      <dgm:prSet/>
      <dgm:spPr/>
      <dgm:t>
        <a:bodyPr/>
        <a:lstStyle/>
        <a:p>
          <a:endParaRPr lang="en-US"/>
        </a:p>
      </dgm:t>
    </dgm:pt>
    <dgm:pt modelId="{84CE81AB-52AD-4516-8513-62E957A9E14D}" type="sibTrans" cxnId="{A48DDBFB-7EAA-450B-A74D-FFBAF51B1F50}">
      <dgm:prSet/>
      <dgm:spPr/>
      <dgm:t>
        <a:bodyPr/>
        <a:lstStyle/>
        <a:p>
          <a:endParaRPr lang="en-US"/>
        </a:p>
      </dgm:t>
    </dgm:pt>
    <dgm:pt modelId="{0236E0FC-F973-490F-B263-77BB36547395}" type="pres">
      <dgm:prSet presAssocID="{9CC32308-7348-4374-AFC5-E508C058B46D}" presName="linearFlow" presStyleCnt="0">
        <dgm:presLayoutVars>
          <dgm:dir/>
          <dgm:animLvl val="lvl"/>
          <dgm:resizeHandles val="exact"/>
        </dgm:presLayoutVars>
      </dgm:prSet>
      <dgm:spPr/>
    </dgm:pt>
    <dgm:pt modelId="{A86852D0-E0CC-49C0-8F8A-418201390D54}" type="pres">
      <dgm:prSet presAssocID="{9E0A6E4B-7BF6-4266-BB42-3632855F947D}" presName="composite" presStyleCnt="0"/>
      <dgm:spPr/>
    </dgm:pt>
    <dgm:pt modelId="{6CC636B8-69FD-4F74-B5FA-A5678830E710}" type="pres">
      <dgm:prSet presAssocID="{9E0A6E4B-7BF6-4266-BB42-3632855F947D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2D43F0DD-C6D1-4EB9-A747-AE08A03D50EB}" type="pres">
      <dgm:prSet presAssocID="{9E0A6E4B-7BF6-4266-BB42-3632855F947D}" presName="parSh" presStyleLbl="node1" presStyleIdx="0" presStyleCnt="3"/>
      <dgm:spPr/>
    </dgm:pt>
    <dgm:pt modelId="{A39A2D10-1B37-4544-A891-0EA17FDA9F37}" type="pres">
      <dgm:prSet presAssocID="{9E0A6E4B-7BF6-4266-BB42-3632855F947D}" presName="desTx" presStyleLbl="fgAcc1" presStyleIdx="0" presStyleCnt="3">
        <dgm:presLayoutVars>
          <dgm:bulletEnabled val="1"/>
        </dgm:presLayoutVars>
      </dgm:prSet>
      <dgm:spPr/>
    </dgm:pt>
    <dgm:pt modelId="{46DD9923-3E8B-462E-8258-66BC84C4982D}" type="pres">
      <dgm:prSet presAssocID="{AE3C4539-3C68-418D-A735-D84FB4C03FE1}" presName="sibTrans" presStyleLbl="sibTrans2D1" presStyleIdx="0" presStyleCnt="2"/>
      <dgm:spPr/>
    </dgm:pt>
    <dgm:pt modelId="{5B2D4262-99BD-42ED-B8CB-21682ED8D57B}" type="pres">
      <dgm:prSet presAssocID="{AE3C4539-3C68-418D-A735-D84FB4C03FE1}" presName="connTx" presStyleLbl="sibTrans2D1" presStyleIdx="0" presStyleCnt="2"/>
      <dgm:spPr/>
    </dgm:pt>
    <dgm:pt modelId="{B72F9BDB-8D15-4E91-95E6-62A536E89151}" type="pres">
      <dgm:prSet presAssocID="{72EC672D-00FB-40E2-87E1-9302BA234C30}" presName="composite" presStyleCnt="0"/>
      <dgm:spPr/>
    </dgm:pt>
    <dgm:pt modelId="{233F5A7C-3152-41F9-B0E9-58FA0E70A1A1}" type="pres">
      <dgm:prSet presAssocID="{72EC672D-00FB-40E2-87E1-9302BA234C30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5B8E1CF7-F1AF-4B88-8034-26000E50E40E}" type="pres">
      <dgm:prSet presAssocID="{72EC672D-00FB-40E2-87E1-9302BA234C30}" presName="parSh" presStyleLbl="node1" presStyleIdx="1" presStyleCnt="3"/>
      <dgm:spPr/>
    </dgm:pt>
    <dgm:pt modelId="{A9FC6384-65B3-4225-9E8A-26CD7EA96236}" type="pres">
      <dgm:prSet presAssocID="{72EC672D-00FB-40E2-87E1-9302BA234C30}" presName="desTx" presStyleLbl="fgAcc1" presStyleIdx="1" presStyleCnt="3">
        <dgm:presLayoutVars>
          <dgm:bulletEnabled val="1"/>
        </dgm:presLayoutVars>
      </dgm:prSet>
      <dgm:spPr/>
    </dgm:pt>
    <dgm:pt modelId="{31605BD6-506F-4EBF-952B-41AC1FAEA1AE}" type="pres">
      <dgm:prSet presAssocID="{1FA9E9A4-5CD6-4E82-AA0E-088B320D55D5}" presName="sibTrans" presStyleLbl="sibTrans2D1" presStyleIdx="1" presStyleCnt="2"/>
      <dgm:spPr/>
    </dgm:pt>
    <dgm:pt modelId="{88A60348-90C8-4785-A5F0-4D6A25BFF272}" type="pres">
      <dgm:prSet presAssocID="{1FA9E9A4-5CD6-4E82-AA0E-088B320D55D5}" presName="connTx" presStyleLbl="sibTrans2D1" presStyleIdx="1" presStyleCnt="2"/>
      <dgm:spPr/>
    </dgm:pt>
    <dgm:pt modelId="{79BED68B-6EC3-48E3-B211-7ABD3066CDEF}" type="pres">
      <dgm:prSet presAssocID="{D83CDD3B-C168-4050-AA82-8C80F2067245}" presName="composite" presStyleCnt="0"/>
      <dgm:spPr/>
    </dgm:pt>
    <dgm:pt modelId="{DF4C141C-BDB7-4CD9-A58D-BE9430C8764B}" type="pres">
      <dgm:prSet presAssocID="{D83CDD3B-C168-4050-AA82-8C80F2067245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F3006EC0-13AA-40AE-BB3D-B5786DA82C8C}" type="pres">
      <dgm:prSet presAssocID="{D83CDD3B-C168-4050-AA82-8C80F2067245}" presName="parSh" presStyleLbl="node1" presStyleIdx="2" presStyleCnt="3"/>
      <dgm:spPr/>
    </dgm:pt>
    <dgm:pt modelId="{E490F962-E6C0-410D-90FF-56F16C2EA671}" type="pres">
      <dgm:prSet presAssocID="{D83CDD3B-C168-4050-AA82-8C80F2067245}" presName="desTx" presStyleLbl="fgAcc1" presStyleIdx="2" presStyleCnt="3">
        <dgm:presLayoutVars>
          <dgm:bulletEnabled val="1"/>
        </dgm:presLayoutVars>
      </dgm:prSet>
      <dgm:spPr/>
    </dgm:pt>
  </dgm:ptLst>
  <dgm:cxnLst>
    <dgm:cxn modelId="{0D0B0D25-5746-4443-8DEA-E533DA7865D2}" type="presOf" srcId="{9CC32308-7348-4374-AFC5-E508C058B46D}" destId="{0236E0FC-F973-490F-B263-77BB36547395}" srcOrd="0" destOrd="0" presId="urn:microsoft.com/office/officeart/2005/8/layout/process3"/>
    <dgm:cxn modelId="{2EFE2D38-D3D7-4856-94DB-E9B38A2E1267}" srcId="{9E0A6E4B-7BF6-4266-BB42-3632855F947D}" destId="{AD604ECF-5938-4235-AEBF-DB83B70E80AC}" srcOrd="0" destOrd="0" parTransId="{4774084E-FA09-4B17-B806-D1DD0A04CD47}" sibTransId="{A559A102-003F-4D82-B6DF-442264516720}"/>
    <dgm:cxn modelId="{9E12D76F-ACEA-4699-8AE4-F079FE4D3CBB}" srcId="{9E0A6E4B-7BF6-4266-BB42-3632855F947D}" destId="{85217439-F4BD-434B-AC2A-99F44F89C50F}" srcOrd="1" destOrd="0" parTransId="{0F807ADC-47B5-4AB8-9D1D-4AB34B6929F5}" sibTransId="{F222C50D-F4F3-4F64-92CB-90C529402E14}"/>
    <dgm:cxn modelId="{F0C20054-15AD-4A13-9990-268003EBABE1}" srcId="{9CC32308-7348-4374-AFC5-E508C058B46D}" destId="{72EC672D-00FB-40E2-87E1-9302BA234C30}" srcOrd="1" destOrd="0" parTransId="{C7B9448E-FEB8-4C5F-BA83-27AB81F7017C}" sibTransId="{1FA9E9A4-5CD6-4E82-AA0E-088B320D55D5}"/>
    <dgm:cxn modelId="{F2F07C56-97D3-409B-8680-95EEC8645EDF}" srcId="{9CC32308-7348-4374-AFC5-E508C058B46D}" destId="{9E0A6E4B-7BF6-4266-BB42-3632855F947D}" srcOrd="0" destOrd="0" parTransId="{4EE71ACB-C3DC-4FF6-8B87-3DCA4CA387EC}" sibTransId="{AE3C4539-3C68-418D-A735-D84FB4C03FE1}"/>
    <dgm:cxn modelId="{A97D4177-D5E2-41F9-8233-E04BC62CB81B}" type="presOf" srcId="{D83CDD3B-C168-4050-AA82-8C80F2067245}" destId="{F3006EC0-13AA-40AE-BB3D-B5786DA82C8C}" srcOrd="1" destOrd="0" presId="urn:microsoft.com/office/officeart/2005/8/layout/process3"/>
    <dgm:cxn modelId="{16049B78-A96D-4E21-BFD1-F54F1526DE45}" type="presOf" srcId="{CADBDE3B-B94E-42E8-BEAE-28AC15FB47C6}" destId="{A9FC6384-65B3-4225-9E8A-26CD7EA96236}" srcOrd="0" destOrd="0" presId="urn:microsoft.com/office/officeart/2005/8/layout/process3"/>
    <dgm:cxn modelId="{6A5D4183-AE80-46DE-855E-F08E64D52F8B}" type="presOf" srcId="{D83CDD3B-C168-4050-AA82-8C80F2067245}" destId="{DF4C141C-BDB7-4CD9-A58D-BE9430C8764B}" srcOrd="0" destOrd="0" presId="urn:microsoft.com/office/officeart/2005/8/layout/process3"/>
    <dgm:cxn modelId="{671B8D83-034B-46A9-9E0F-408ECEA10658}" type="presOf" srcId="{AE3C4539-3C68-418D-A735-D84FB4C03FE1}" destId="{46DD9923-3E8B-462E-8258-66BC84C4982D}" srcOrd="0" destOrd="0" presId="urn:microsoft.com/office/officeart/2005/8/layout/process3"/>
    <dgm:cxn modelId="{EAB24584-C788-4828-A256-DCA6538CB77A}" type="presOf" srcId="{1FA9E9A4-5CD6-4E82-AA0E-088B320D55D5}" destId="{31605BD6-506F-4EBF-952B-41AC1FAEA1AE}" srcOrd="0" destOrd="0" presId="urn:microsoft.com/office/officeart/2005/8/layout/process3"/>
    <dgm:cxn modelId="{A8E0AB89-7544-4B16-9EDF-95DE7D3A184F}" type="presOf" srcId="{B339BAFA-1DF2-41D1-A01B-F1726F6DDB60}" destId="{E490F962-E6C0-410D-90FF-56F16C2EA671}" srcOrd="0" destOrd="0" presId="urn:microsoft.com/office/officeart/2005/8/layout/process3"/>
    <dgm:cxn modelId="{2996EB8D-8E6B-4870-A351-D16516474503}" type="presOf" srcId="{1FA9E9A4-5CD6-4E82-AA0E-088B320D55D5}" destId="{88A60348-90C8-4785-A5F0-4D6A25BFF272}" srcOrd="1" destOrd="0" presId="urn:microsoft.com/office/officeart/2005/8/layout/process3"/>
    <dgm:cxn modelId="{F600329B-A65A-49CC-9CC0-E1337BF79BD4}" type="presOf" srcId="{AD604ECF-5938-4235-AEBF-DB83B70E80AC}" destId="{A39A2D10-1B37-4544-A891-0EA17FDA9F37}" srcOrd="0" destOrd="0" presId="urn:microsoft.com/office/officeart/2005/8/layout/process3"/>
    <dgm:cxn modelId="{602639A0-1295-4A18-A0BF-4C117B2A46E9}" srcId="{9CC32308-7348-4374-AFC5-E508C058B46D}" destId="{D83CDD3B-C168-4050-AA82-8C80F2067245}" srcOrd="2" destOrd="0" parTransId="{19A58361-867A-4A1D-BCA5-CA25BE7661BA}" sibTransId="{6BB3F192-A8B4-4A40-87A7-1EE28DDC3723}"/>
    <dgm:cxn modelId="{D8D9B1B1-809A-4EFA-9922-1096F8AA3711}" type="presOf" srcId="{7F90A171-7430-4D32-8ECB-CB0C8E5C01BA}" destId="{A9FC6384-65B3-4225-9E8A-26CD7EA96236}" srcOrd="0" destOrd="1" presId="urn:microsoft.com/office/officeart/2005/8/layout/process3"/>
    <dgm:cxn modelId="{4765F0B3-BEA9-4993-95B9-148564688643}" type="presOf" srcId="{72EC672D-00FB-40E2-87E1-9302BA234C30}" destId="{233F5A7C-3152-41F9-B0E9-58FA0E70A1A1}" srcOrd="0" destOrd="0" presId="urn:microsoft.com/office/officeart/2005/8/layout/process3"/>
    <dgm:cxn modelId="{99EF05BD-8E00-4759-AA26-015883920533}" srcId="{72EC672D-00FB-40E2-87E1-9302BA234C30}" destId="{CADBDE3B-B94E-42E8-BEAE-28AC15FB47C6}" srcOrd="0" destOrd="0" parTransId="{80778DF1-67A1-40B0-BAC7-894A3B3714B4}" sibTransId="{B7F97E90-89F1-4269-8914-BDB8340F0464}"/>
    <dgm:cxn modelId="{68B758BF-F98B-4B73-9AF5-F178630E760C}" type="presOf" srcId="{85217439-F4BD-434B-AC2A-99F44F89C50F}" destId="{A39A2D10-1B37-4544-A891-0EA17FDA9F37}" srcOrd="0" destOrd="1" presId="urn:microsoft.com/office/officeart/2005/8/layout/process3"/>
    <dgm:cxn modelId="{8EA2B8C4-1421-49F9-AB57-5F5CA5D4AA34}" srcId="{D83CDD3B-C168-4050-AA82-8C80F2067245}" destId="{B339BAFA-1DF2-41D1-A01B-F1726F6DDB60}" srcOrd="0" destOrd="0" parTransId="{E150B7CA-CF96-4C2C-B989-ABACD5D17130}" sibTransId="{236A3176-BD70-471B-B3F4-20A2087A4977}"/>
    <dgm:cxn modelId="{AC71A2CD-B5EA-4E5E-AA6F-849984D113B2}" type="presOf" srcId="{9E0A6E4B-7BF6-4266-BB42-3632855F947D}" destId="{2D43F0DD-C6D1-4EB9-A747-AE08A03D50EB}" srcOrd="1" destOrd="0" presId="urn:microsoft.com/office/officeart/2005/8/layout/process3"/>
    <dgm:cxn modelId="{30C44BDF-67E7-456A-AD51-1458E08DF6C3}" type="presOf" srcId="{AE3C4539-3C68-418D-A735-D84FB4C03FE1}" destId="{5B2D4262-99BD-42ED-B8CB-21682ED8D57B}" srcOrd="1" destOrd="0" presId="urn:microsoft.com/office/officeart/2005/8/layout/process3"/>
    <dgm:cxn modelId="{5054A9E4-FA87-4157-944A-232CCAEDAC43}" type="presOf" srcId="{72EC672D-00FB-40E2-87E1-9302BA234C30}" destId="{5B8E1CF7-F1AF-4B88-8034-26000E50E40E}" srcOrd="1" destOrd="0" presId="urn:microsoft.com/office/officeart/2005/8/layout/process3"/>
    <dgm:cxn modelId="{BDCC06EB-D384-4E9D-A7D8-35FB95FA0307}" type="presOf" srcId="{9E0A6E4B-7BF6-4266-BB42-3632855F947D}" destId="{6CC636B8-69FD-4F74-B5FA-A5678830E710}" srcOrd="0" destOrd="0" presId="urn:microsoft.com/office/officeart/2005/8/layout/process3"/>
    <dgm:cxn modelId="{A48DDBFB-7EAA-450B-A74D-FFBAF51B1F50}" srcId="{72EC672D-00FB-40E2-87E1-9302BA234C30}" destId="{7F90A171-7430-4D32-8ECB-CB0C8E5C01BA}" srcOrd="1" destOrd="0" parTransId="{2C983809-ED5A-4A16-B7AF-B34D604AA2BE}" sibTransId="{84CE81AB-52AD-4516-8513-62E957A9E14D}"/>
    <dgm:cxn modelId="{C138CD90-B0D7-4D16-AE08-C70DE49BD7C3}" type="presParOf" srcId="{0236E0FC-F973-490F-B263-77BB36547395}" destId="{A86852D0-E0CC-49C0-8F8A-418201390D54}" srcOrd="0" destOrd="0" presId="urn:microsoft.com/office/officeart/2005/8/layout/process3"/>
    <dgm:cxn modelId="{00CEFAC8-1EAD-46CB-9D6D-48A637D18EF8}" type="presParOf" srcId="{A86852D0-E0CC-49C0-8F8A-418201390D54}" destId="{6CC636B8-69FD-4F74-B5FA-A5678830E710}" srcOrd="0" destOrd="0" presId="urn:microsoft.com/office/officeart/2005/8/layout/process3"/>
    <dgm:cxn modelId="{CAD988B8-540D-4CCC-9BD8-34942A01AF96}" type="presParOf" srcId="{A86852D0-E0CC-49C0-8F8A-418201390D54}" destId="{2D43F0DD-C6D1-4EB9-A747-AE08A03D50EB}" srcOrd="1" destOrd="0" presId="urn:microsoft.com/office/officeart/2005/8/layout/process3"/>
    <dgm:cxn modelId="{9CBE71F3-A23D-4E15-8516-9CE4481B72CA}" type="presParOf" srcId="{A86852D0-E0CC-49C0-8F8A-418201390D54}" destId="{A39A2D10-1B37-4544-A891-0EA17FDA9F37}" srcOrd="2" destOrd="0" presId="urn:microsoft.com/office/officeart/2005/8/layout/process3"/>
    <dgm:cxn modelId="{B3C46B85-36FC-49F5-A0E3-5155249485A3}" type="presParOf" srcId="{0236E0FC-F973-490F-B263-77BB36547395}" destId="{46DD9923-3E8B-462E-8258-66BC84C4982D}" srcOrd="1" destOrd="0" presId="urn:microsoft.com/office/officeart/2005/8/layout/process3"/>
    <dgm:cxn modelId="{2AD14BBB-DBAC-4B01-B59C-F352EF14F87B}" type="presParOf" srcId="{46DD9923-3E8B-462E-8258-66BC84C4982D}" destId="{5B2D4262-99BD-42ED-B8CB-21682ED8D57B}" srcOrd="0" destOrd="0" presId="urn:microsoft.com/office/officeart/2005/8/layout/process3"/>
    <dgm:cxn modelId="{C02FD629-F94C-4181-94C3-998FE894E2E4}" type="presParOf" srcId="{0236E0FC-F973-490F-B263-77BB36547395}" destId="{B72F9BDB-8D15-4E91-95E6-62A536E89151}" srcOrd="2" destOrd="0" presId="urn:microsoft.com/office/officeart/2005/8/layout/process3"/>
    <dgm:cxn modelId="{D2A0AB52-9780-4972-8424-F843BFF08AAD}" type="presParOf" srcId="{B72F9BDB-8D15-4E91-95E6-62A536E89151}" destId="{233F5A7C-3152-41F9-B0E9-58FA0E70A1A1}" srcOrd="0" destOrd="0" presId="urn:microsoft.com/office/officeart/2005/8/layout/process3"/>
    <dgm:cxn modelId="{E9FD77F1-9122-4275-B210-3387FA0FB8D3}" type="presParOf" srcId="{B72F9BDB-8D15-4E91-95E6-62A536E89151}" destId="{5B8E1CF7-F1AF-4B88-8034-26000E50E40E}" srcOrd="1" destOrd="0" presId="urn:microsoft.com/office/officeart/2005/8/layout/process3"/>
    <dgm:cxn modelId="{0B59143D-455D-42AF-9992-AA50CA879780}" type="presParOf" srcId="{B72F9BDB-8D15-4E91-95E6-62A536E89151}" destId="{A9FC6384-65B3-4225-9E8A-26CD7EA96236}" srcOrd="2" destOrd="0" presId="urn:microsoft.com/office/officeart/2005/8/layout/process3"/>
    <dgm:cxn modelId="{7015928F-B684-4633-A5CE-E98EC7752255}" type="presParOf" srcId="{0236E0FC-F973-490F-B263-77BB36547395}" destId="{31605BD6-506F-4EBF-952B-41AC1FAEA1AE}" srcOrd="3" destOrd="0" presId="urn:microsoft.com/office/officeart/2005/8/layout/process3"/>
    <dgm:cxn modelId="{7926DEBF-C91A-4967-BCB8-88F62AA7D166}" type="presParOf" srcId="{31605BD6-506F-4EBF-952B-41AC1FAEA1AE}" destId="{88A60348-90C8-4785-A5F0-4D6A25BFF272}" srcOrd="0" destOrd="0" presId="urn:microsoft.com/office/officeart/2005/8/layout/process3"/>
    <dgm:cxn modelId="{9CD11179-B056-4A15-8E09-9139C518C5FD}" type="presParOf" srcId="{0236E0FC-F973-490F-B263-77BB36547395}" destId="{79BED68B-6EC3-48E3-B211-7ABD3066CDEF}" srcOrd="4" destOrd="0" presId="urn:microsoft.com/office/officeart/2005/8/layout/process3"/>
    <dgm:cxn modelId="{DC128FDC-B7B6-4B59-B704-CBC5C9D9EF27}" type="presParOf" srcId="{79BED68B-6EC3-48E3-B211-7ABD3066CDEF}" destId="{DF4C141C-BDB7-4CD9-A58D-BE9430C8764B}" srcOrd="0" destOrd="0" presId="urn:microsoft.com/office/officeart/2005/8/layout/process3"/>
    <dgm:cxn modelId="{BD8F866C-0CD1-4FEF-8D92-88412E00BEA9}" type="presParOf" srcId="{79BED68B-6EC3-48E3-B211-7ABD3066CDEF}" destId="{F3006EC0-13AA-40AE-BB3D-B5786DA82C8C}" srcOrd="1" destOrd="0" presId="urn:microsoft.com/office/officeart/2005/8/layout/process3"/>
    <dgm:cxn modelId="{A3877608-C759-4046-9942-4C7DC35B44EE}" type="presParOf" srcId="{79BED68B-6EC3-48E3-B211-7ABD3066CDEF}" destId="{E490F962-E6C0-410D-90FF-56F16C2EA671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0C4FDD-AE1F-4713-8BA9-5EAE68EFB903}">
      <dsp:nvSpPr>
        <dsp:cNvPr id="0" name=""/>
        <dsp:cNvSpPr/>
      </dsp:nvSpPr>
      <dsp:spPr>
        <a:xfrm>
          <a:off x="4212" y="399657"/>
          <a:ext cx="1305724" cy="11506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Oswald" panose="00000500000000000000" pitchFamily="2" charset="0"/>
            </a:rPr>
            <a:t>Read data to Python in chunks</a:t>
          </a:r>
        </a:p>
      </dsp:txBody>
      <dsp:txXfrm>
        <a:off x="37914" y="433359"/>
        <a:ext cx="1238320" cy="1083265"/>
      </dsp:txXfrm>
    </dsp:sp>
    <dsp:sp modelId="{F5FFF5B0-E17E-4AFF-A048-211886666D41}">
      <dsp:nvSpPr>
        <dsp:cNvPr id="0" name=""/>
        <dsp:cNvSpPr/>
      </dsp:nvSpPr>
      <dsp:spPr>
        <a:xfrm>
          <a:off x="1440509" y="813082"/>
          <a:ext cx="276813" cy="32381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/>
        </a:p>
      </dsp:txBody>
      <dsp:txXfrm>
        <a:off x="1440509" y="877846"/>
        <a:ext cx="193769" cy="194291"/>
      </dsp:txXfrm>
    </dsp:sp>
    <dsp:sp modelId="{977CCA08-8035-4745-923D-1132AD43B7B3}">
      <dsp:nvSpPr>
        <dsp:cNvPr id="0" name=""/>
        <dsp:cNvSpPr/>
      </dsp:nvSpPr>
      <dsp:spPr>
        <a:xfrm>
          <a:off x="1832226" y="399657"/>
          <a:ext cx="1305724" cy="11506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Oswald" panose="00000500000000000000" pitchFamily="2" charset="0"/>
            </a:rPr>
            <a:t>Convert to SQLite3 DB</a:t>
          </a:r>
        </a:p>
      </dsp:txBody>
      <dsp:txXfrm>
        <a:off x="1865928" y="433359"/>
        <a:ext cx="1238320" cy="1083265"/>
      </dsp:txXfrm>
    </dsp:sp>
    <dsp:sp modelId="{B4E3FC72-8610-4EB1-AFA0-D8A687FA02B5}">
      <dsp:nvSpPr>
        <dsp:cNvPr id="0" name=""/>
        <dsp:cNvSpPr/>
      </dsp:nvSpPr>
      <dsp:spPr>
        <a:xfrm>
          <a:off x="3268523" y="813082"/>
          <a:ext cx="276813" cy="32381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/>
        </a:p>
      </dsp:txBody>
      <dsp:txXfrm>
        <a:off x="3268523" y="877846"/>
        <a:ext cx="193769" cy="194291"/>
      </dsp:txXfrm>
    </dsp:sp>
    <dsp:sp modelId="{AFEAF7BE-FBD7-4CFF-85F2-AF410B5D3893}">
      <dsp:nvSpPr>
        <dsp:cNvPr id="0" name=""/>
        <dsp:cNvSpPr/>
      </dsp:nvSpPr>
      <dsp:spPr>
        <a:xfrm>
          <a:off x="3660241" y="399657"/>
          <a:ext cx="1305724" cy="11506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Oswald" panose="00000500000000000000" pitchFamily="2" charset="0"/>
            </a:rPr>
            <a:t>Query data </a:t>
          </a:r>
        </a:p>
      </dsp:txBody>
      <dsp:txXfrm>
        <a:off x="3693943" y="433359"/>
        <a:ext cx="1238320" cy="1083265"/>
      </dsp:txXfrm>
    </dsp:sp>
    <dsp:sp modelId="{0B0E0A27-397B-4C08-9A0C-D9F10140179A}">
      <dsp:nvSpPr>
        <dsp:cNvPr id="0" name=""/>
        <dsp:cNvSpPr/>
      </dsp:nvSpPr>
      <dsp:spPr>
        <a:xfrm>
          <a:off x="5096538" y="813082"/>
          <a:ext cx="276813" cy="32381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/>
        </a:p>
      </dsp:txBody>
      <dsp:txXfrm>
        <a:off x="5096538" y="877846"/>
        <a:ext cx="193769" cy="194291"/>
      </dsp:txXfrm>
    </dsp:sp>
    <dsp:sp modelId="{E8254524-94FB-4C00-B5C2-F964CDB16372}">
      <dsp:nvSpPr>
        <dsp:cNvPr id="0" name=""/>
        <dsp:cNvSpPr/>
      </dsp:nvSpPr>
      <dsp:spPr>
        <a:xfrm>
          <a:off x="5488255" y="399657"/>
          <a:ext cx="1305724" cy="11506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Oswald" panose="00000500000000000000" pitchFamily="2" charset="0"/>
            </a:rPr>
            <a:t>Split data into smaller CSVs</a:t>
          </a:r>
        </a:p>
      </dsp:txBody>
      <dsp:txXfrm>
        <a:off x="5521957" y="433359"/>
        <a:ext cx="1238320" cy="1083265"/>
      </dsp:txXfrm>
    </dsp:sp>
    <dsp:sp modelId="{15724F72-7842-40AE-8A4C-483591091ED1}">
      <dsp:nvSpPr>
        <dsp:cNvPr id="0" name=""/>
        <dsp:cNvSpPr/>
      </dsp:nvSpPr>
      <dsp:spPr>
        <a:xfrm>
          <a:off x="6924552" y="813082"/>
          <a:ext cx="276813" cy="32381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/>
        </a:p>
      </dsp:txBody>
      <dsp:txXfrm>
        <a:off x="6924552" y="877846"/>
        <a:ext cx="193769" cy="194291"/>
      </dsp:txXfrm>
    </dsp:sp>
    <dsp:sp modelId="{865388C9-6C7A-4E47-86AC-BEE276E9F715}">
      <dsp:nvSpPr>
        <dsp:cNvPr id="0" name=""/>
        <dsp:cNvSpPr/>
      </dsp:nvSpPr>
      <dsp:spPr>
        <a:xfrm>
          <a:off x="7316270" y="399657"/>
          <a:ext cx="1305724" cy="11506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Oswald" panose="00000500000000000000" pitchFamily="2" charset="0"/>
            </a:rPr>
            <a:t>Used Google Colab for analysis</a:t>
          </a:r>
        </a:p>
      </dsp:txBody>
      <dsp:txXfrm>
        <a:off x="7349972" y="433359"/>
        <a:ext cx="1238320" cy="108326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99DC2D-1035-438D-95D9-1222F67D3AFE}">
      <dsp:nvSpPr>
        <dsp:cNvPr id="0" name=""/>
        <dsp:cNvSpPr/>
      </dsp:nvSpPr>
      <dsp:spPr>
        <a:xfrm>
          <a:off x="866661" y="312555"/>
          <a:ext cx="4362676" cy="14406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Source Sans Pro" panose="020B0503030403020204" pitchFamily="34" charset="0"/>
              <a:ea typeface="Source Sans Pro" panose="020B0503030403020204" pitchFamily="34" charset="0"/>
            </a:rPr>
            <a:t> Goal is to predict “Fare”</a:t>
          </a:r>
        </a:p>
      </dsp:txBody>
      <dsp:txXfrm>
        <a:off x="866661" y="312555"/>
        <a:ext cx="4362676" cy="1440656"/>
      </dsp:txXfrm>
    </dsp:sp>
    <dsp:sp modelId="{321FD7D4-2E3E-491F-AF3F-009675D63F3D}">
      <dsp:nvSpPr>
        <dsp:cNvPr id="0" name=""/>
        <dsp:cNvSpPr/>
      </dsp:nvSpPr>
      <dsp:spPr>
        <a:xfrm>
          <a:off x="0" y="2220070"/>
          <a:ext cx="2255893" cy="1246988"/>
        </a:xfrm>
        <a:prstGeom prst="rect">
          <a:avLst/>
        </a:prstGeom>
        <a:solidFill>
          <a:srgbClr val="BDF32E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accent5">
                  <a:lumMod val="50000"/>
                </a:schemeClr>
              </a:solidFill>
              <a:latin typeface="Source Sans Pro" panose="020B0503030403020204" pitchFamily="34" charset="0"/>
              <a:ea typeface="Source Sans Pro" panose="020B0503030403020204" pitchFamily="34" charset="0"/>
            </a:rPr>
            <a:t>Regression</a:t>
          </a:r>
        </a:p>
      </dsp:txBody>
      <dsp:txXfrm>
        <a:off x="0" y="2220070"/>
        <a:ext cx="2255893" cy="1246988"/>
      </dsp:txXfrm>
    </dsp:sp>
    <dsp:sp modelId="{A37685EE-3747-49E5-9831-039F5BA829F0}">
      <dsp:nvSpPr>
        <dsp:cNvPr id="0" name=""/>
        <dsp:cNvSpPr/>
      </dsp:nvSpPr>
      <dsp:spPr>
        <a:xfrm>
          <a:off x="3773758" y="2210533"/>
          <a:ext cx="2322241" cy="1229628"/>
        </a:xfrm>
        <a:prstGeom prst="rect">
          <a:avLst/>
        </a:prstGeom>
        <a:solidFill>
          <a:srgbClr val="BDF32E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accent5">
                  <a:lumMod val="50000"/>
                </a:schemeClr>
              </a:solidFill>
              <a:latin typeface="Source Sans Pro" panose="020B0503030403020204" pitchFamily="34" charset="0"/>
              <a:ea typeface="Source Sans Pro" panose="020B0503030403020204" pitchFamily="34" charset="0"/>
            </a:rPr>
            <a:t>Random Forest</a:t>
          </a:r>
        </a:p>
      </dsp:txBody>
      <dsp:txXfrm>
        <a:off x="3773758" y="2210533"/>
        <a:ext cx="2322241" cy="122962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B785BF-9CBE-4881-B42C-3B0DAEAF2307}">
      <dsp:nvSpPr>
        <dsp:cNvPr id="0" name=""/>
        <dsp:cNvSpPr/>
      </dsp:nvSpPr>
      <dsp:spPr>
        <a:xfrm>
          <a:off x="1359125" y="0"/>
          <a:ext cx="4415614" cy="9130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Source Sans Pro" panose="020B0503030403020204" pitchFamily="34" charset="0"/>
              <a:ea typeface="Source Sans Pro" panose="020B0503030403020204" pitchFamily="34" charset="0"/>
            </a:rPr>
            <a:t>Attribute of Interest = </a:t>
          </a:r>
          <a:r>
            <a:rPr lang="en-US" sz="1900" b="1" kern="1200" dirty="0">
              <a:solidFill>
                <a:srgbClr val="FFFF00"/>
              </a:solidFill>
              <a:latin typeface="Source Sans Pro" panose="020B0503030403020204" pitchFamily="34" charset="0"/>
              <a:ea typeface="Source Sans Pro" panose="020B0503030403020204" pitchFamily="34" charset="0"/>
            </a:rPr>
            <a:t>Tips</a:t>
          </a:r>
        </a:p>
      </dsp:txBody>
      <dsp:txXfrm>
        <a:off x="1385867" y="26742"/>
        <a:ext cx="4362130" cy="859559"/>
      </dsp:txXfrm>
    </dsp:sp>
    <dsp:sp modelId="{FC7946D9-99B9-4268-A5F2-205CF36923E9}">
      <dsp:nvSpPr>
        <dsp:cNvPr id="0" name=""/>
        <dsp:cNvSpPr/>
      </dsp:nvSpPr>
      <dsp:spPr>
        <a:xfrm rot="5400000">
          <a:off x="3395737" y="935869"/>
          <a:ext cx="342391" cy="41086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 dirty="0"/>
        </a:p>
      </dsp:txBody>
      <dsp:txXfrm rot="-5400000">
        <a:off x="3443673" y="970108"/>
        <a:ext cx="246521" cy="239674"/>
      </dsp:txXfrm>
    </dsp:sp>
    <dsp:sp modelId="{6069F2A1-8092-4D46-B013-8BC4FF037E34}">
      <dsp:nvSpPr>
        <dsp:cNvPr id="0" name=""/>
        <dsp:cNvSpPr/>
      </dsp:nvSpPr>
      <dsp:spPr>
        <a:xfrm>
          <a:off x="1359125" y="1369564"/>
          <a:ext cx="4415614" cy="9130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Tips contribute a </a:t>
          </a:r>
          <a:r>
            <a:rPr lang="en-US" sz="1900" b="0" u="sng" kern="1200" dirty="0"/>
            <a:t>major share</a:t>
          </a:r>
          <a:r>
            <a:rPr lang="en-US" sz="1900" b="0" u="none" kern="1200" dirty="0"/>
            <a:t> </a:t>
          </a:r>
          <a:r>
            <a:rPr lang="en-US" sz="1900" kern="1200" dirty="0"/>
            <a:t>of taxi drivers’ take-home income</a:t>
          </a:r>
        </a:p>
      </dsp:txBody>
      <dsp:txXfrm>
        <a:off x="1385867" y="1396306"/>
        <a:ext cx="4362130" cy="859559"/>
      </dsp:txXfrm>
    </dsp:sp>
    <dsp:sp modelId="{571F655F-BCC9-426F-92F4-DEDC2B3235F1}">
      <dsp:nvSpPr>
        <dsp:cNvPr id="0" name=""/>
        <dsp:cNvSpPr/>
      </dsp:nvSpPr>
      <dsp:spPr>
        <a:xfrm rot="5400000">
          <a:off x="3395737" y="2305434"/>
          <a:ext cx="342391" cy="41086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 dirty="0"/>
        </a:p>
      </dsp:txBody>
      <dsp:txXfrm rot="-5400000">
        <a:off x="3443673" y="2339673"/>
        <a:ext cx="246521" cy="239674"/>
      </dsp:txXfrm>
    </dsp:sp>
    <dsp:sp modelId="{E8876ADC-5B25-479A-B05B-53118A41D965}">
      <dsp:nvSpPr>
        <dsp:cNvPr id="0" name=""/>
        <dsp:cNvSpPr/>
      </dsp:nvSpPr>
      <dsp:spPr>
        <a:xfrm>
          <a:off x="1359125" y="2739129"/>
          <a:ext cx="4415614" cy="9130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Which factors affect tips? </a:t>
          </a:r>
        </a:p>
      </dsp:txBody>
      <dsp:txXfrm>
        <a:off x="1385867" y="2765871"/>
        <a:ext cx="4362130" cy="85955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43F0DD-C6D1-4EB9-A747-AE08A03D50EB}">
      <dsp:nvSpPr>
        <dsp:cNvPr id="0" name=""/>
        <dsp:cNvSpPr/>
      </dsp:nvSpPr>
      <dsp:spPr>
        <a:xfrm>
          <a:off x="4180" y="533887"/>
          <a:ext cx="1900609" cy="11303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Source Sans Pro" panose="020B0503030403020204" pitchFamily="34" charset="0"/>
              <a:ea typeface="Source Sans Pro" panose="020B0503030403020204" pitchFamily="34" charset="0"/>
            </a:rPr>
            <a:t>4% - 96% imbalance</a:t>
          </a:r>
        </a:p>
      </dsp:txBody>
      <dsp:txXfrm>
        <a:off x="4180" y="533887"/>
        <a:ext cx="1900609" cy="753586"/>
      </dsp:txXfrm>
    </dsp:sp>
    <dsp:sp modelId="{A39A2D10-1B37-4544-A891-0EA17FDA9F37}">
      <dsp:nvSpPr>
        <dsp:cNvPr id="0" name=""/>
        <dsp:cNvSpPr/>
      </dsp:nvSpPr>
      <dsp:spPr>
        <a:xfrm>
          <a:off x="393461" y="1287473"/>
          <a:ext cx="1900609" cy="26184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>
              <a:latin typeface="Source Sans Pro" panose="020B0503030403020204" pitchFamily="34" charset="0"/>
              <a:ea typeface="Source Sans Pro" panose="020B0503030403020204" pitchFamily="34" charset="0"/>
            </a:rPr>
            <a:t>Only 4% records have 0 tips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>
              <a:latin typeface="Source Sans Pro" panose="020B0503030403020204" pitchFamily="34" charset="0"/>
              <a:ea typeface="Source Sans Pro" panose="020B0503030403020204" pitchFamily="34" charset="0"/>
            </a:rPr>
            <a:t>Imbalance poses a challenge in classification</a:t>
          </a:r>
        </a:p>
      </dsp:txBody>
      <dsp:txXfrm>
        <a:off x="449128" y="1343140"/>
        <a:ext cx="1789275" cy="2507103"/>
      </dsp:txXfrm>
    </dsp:sp>
    <dsp:sp modelId="{46DD9923-3E8B-462E-8258-66BC84C4982D}">
      <dsp:nvSpPr>
        <dsp:cNvPr id="0" name=""/>
        <dsp:cNvSpPr/>
      </dsp:nvSpPr>
      <dsp:spPr>
        <a:xfrm>
          <a:off x="2192915" y="674081"/>
          <a:ext cx="610826" cy="47319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 dirty="0"/>
        </a:p>
      </dsp:txBody>
      <dsp:txXfrm>
        <a:off x="2192915" y="768720"/>
        <a:ext cx="468867" cy="283918"/>
      </dsp:txXfrm>
    </dsp:sp>
    <dsp:sp modelId="{5B8E1CF7-F1AF-4B88-8034-26000E50E40E}">
      <dsp:nvSpPr>
        <dsp:cNvPr id="0" name=""/>
        <dsp:cNvSpPr/>
      </dsp:nvSpPr>
      <dsp:spPr>
        <a:xfrm>
          <a:off x="3057292" y="533887"/>
          <a:ext cx="1900609" cy="11303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Source Sans Pro" panose="020B0503030403020204" pitchFamily="34" charset="0"/>
              <a:ea typeface="Source Sans Pro" panose="020B0503030403020204" pitchFamily="34" charset="0"/>
            </a:rPr>
            <a:t>Under sampling</a:t>
          </a:r>
        </a:p>
      </dsp:txBody>
      <dsp:txXfrm>
        <a:off x="3057292" y="533887"/>
        <a:ext cx="1900609" cy="753586"/>
      </dsp:txXfrm>
    </dsp:sp>
    <dsp:sp modelId="{A9FC6384-65B3-4225-9E8A-26CD7EA96236}">
      <dsp:nvSpPr>
        <dsp:cNvPr id="0" name=""/>
        <dsp:cNvSpPr/>
      </dsp:nvSpPr>
      <dsp:spPr>
        <a:xfrm>
          <a:off x="3446573" y="1287473"/>
          <a:ext cx="1900609" cy="26184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>
              <a:latin typeface="Source Sans Pro" panose="020B0503030403020204" pitchFamily="34" charset="0"/>
              <a:ea typeface="Source Sans Pro" panose="020B0503030403020204" pitchFamily="34" charset="0"/>
            </a:rPr>
            <a:t>Separated those 4% records from rest of the data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>
              <a:latin typeface="Source Sans Pro" panose="020B0503030403020204" pitchFamily="34" charset="0"/>
              <a:ea typeface="Source Sans Pro" panose="020B0503030403020204" pitchFamily="34" charset="0"/>
            </a:rPr>
            <a:t>Used rest 96% data for sampling</a:t>
          </a:r>
        </a:p>
      </dsp:txBody>
      <dsp:txXfrm>
        <a:off x="3502240" y="1343140"/>
        <a:ext cx="1789275" cy="2507103"/>
      </dsp:txXfrm>
    </dsp:sp>
    <dsp:sp modelId="{31605BD6-506F-4EBF-952B-41AC1FAEA1AE}">
      <dsp:nvSpPr>
        <dsp:cNvPr id="0" name=""/>
        <dsp:cNvSpPr/>
      </dsp:nvSpPr>
      <dsp:spPr>
        <a:xfrm>
          <a:off x="5246027" y="674081"/>
          <a:ext cx="610826" cy="47319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 dirty="0"/>
        </a:p>
      </dsp:txBody>
      <dsp:txXfrm>
        <a:off x="5246027" y="768720"/>
        <a:ext cx="468867" cy="283918"/>
      </dsp:txXfrm>
    </dsp:sp>
    <dsp:sp modelId="{F3006EC0-13AA-40AE-BB3D-B5786DA82C8C}">
      <dsp:nvSpPr>
        <dsp:cNvPr id="0" name=""/>
        <dsp:cNvSpPr/>
      </dsp:nvSpPr>
      <dsp:spPr>
        <a:xfrm>
          <a:off x="6110404" y="533887"/>
          <a:ext cx="1900609" cy="11303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Source Sans Pro" panose="020B0503030403020204" pitchFamily="34" charset="0"/>
              <a:ea typeface="Source Sans Pro" panose="020B0503030403020204" pitchFamily="34" charset="0"/>
            </a:rPr>
            <a:t>Training Data</a:t>
          </a:r>
        </a:p>
      </dsp:txBody>
      <dsp:txXfrm>
        <a:off x="6110404" y="533887"/>
        <a:ext cx="1900609" cy="753586"/>
      </dsp:txXfrm>
    </dsp:sp>
    <dsp:sp modelId="{E490F962-E6C0-410D-90FF-56F16C2EA671}">
      <dsp:nvSpPr>
        <dsp:cNvPr id="0" name=""/>
        <dsp:cNvSpPr/>
      </dsp:nvSpPr>
      <dsp:spPr>
        <a:xfrm>
          <a:off x="6499686" y="1287473"/>
          <a:ext cx="1900609" cy="26184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>
              <a:latin typeface="Source Sans Pro" panose="020B0503030403020204" pitchFamily="34" charset="0"/>
              <a:ea typeface="Source Sans Pro" panose="020B0503030403020204" pitchFamily="34" charset="0"/>
            </a:rPr>
            <a:t>Sampled observations from 96% dataset in a ratio of 3:1 to the 4% dataset</a:t>
          </a:r>
        </a:p>
      </dsp:txBody>
      <dsp:txXfrm>
        <a:off x="6555353" y="1343140"/>
        <a:ext cx="1789275" cy="25071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diagrams.loki3.com/VaryingWidthList">
  <dgm:title val="Varying Width List"/>
  <dgm:desc val="Use for emphasizing items of different weights.  Good for large amounts of Level 1 text.  The width of each shape is independently determined based on its text.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Shape 4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Shape 4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6847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4226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Shape 4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Shape 4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814804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Shape 4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Shape 4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491425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1608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0087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8452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75406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Shape 5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Shape 5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Removed records where Tip% &gt; 100%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667345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Shape 5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Shape 5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Removed records where Tip% &gt; 100%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169442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Shape 5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Shape 5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26495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Shape 5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Shape 5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020411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Shape 5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Shape 5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7617486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Shape 5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Shape 5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Removed records where Tip% &gt; 100%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425564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Shape 5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Shape 5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2484495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Shape 5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Shape 5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Therefore, we hypothesize that random forest would give a better prediction that logistic regression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2864569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Shape 5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Shape 5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Therefore, we hypothesize that random forest would give a better prediction that logistic regression since there is almost no linear relationship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7669933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Shape 5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Shape 5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1-year representative data used as training dataset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Initial Training Data is 80% of actual Data whereas Test Data is 20% of actual data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4890425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Shape 5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Shape 5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r>
              <a:rPr lang="en-US" b="1" u="sng" dirty="0">
                <a:solidFill>
                  <a:schemeClr val="accent3">
                    <a:lumMod val="75000"/>
                  </a:schemeClr>
                </a:solidFill>
              </a:rPr>
              <a:t>Parameters to vary: </a:t>
            </a:r>
          </a:p>
          <a:p>
            <a:pPr marL="457200" indent="-317500"/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n_estimators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= max no of trees,</a:t>
            </a:r>
          </a:p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Number of features to consider at every split</a:t>
            </a:r>
          </a:p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Maximum number of levels in tree</a:t>
            </a:r>
          </a:p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Minimum number of samples required to split a node</a:t>
            </a:r>
          </a:p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Minimum number of samples required at each leaf node</a:t>
            </a:r>
          </a:p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Method of selecting samples for training each tree</a:t>
            </a:r>
          </a:p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Tuning performed on over 4000 settings</a:t>
            </a:r>
          </a:p>
        </p:txBody>
      </p:sp>
    </p:spTree>
    <p:extLst>
      <p:ext uri="{BB962C8B-B14F-4D97-AF65-F5344CB8AC3E}">
        <p14:creationId xmlns:p14="http://schemas.microsoft.com/office/powerpoint/2010/main" val="230437941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07787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Shape 4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Shape 4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Shape 5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Shape 5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Shape 4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Shape 4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 fontAlgn="base"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Deduplication criteria:</a:t>
            </a:r>
          </a:p>
          <a:p>
            <a:pPr marL="139700" indent="0" fontAlgn="base"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If all these fields are similar, then deduplicated the trips</a:t>
            </a:r>
          </a:p>
          <a:p>
            <a:pPr fontAlgn="base"/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Taxi ID</a:t>
            </a:r>
          </a:p>
          <a:p>
            <a:pPr fontAlgn="base"/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Trip Start and End Timestamps</a:t>
            </a:r>
          </a:p>
          <a:p>
            <a:pPr fontAlgn="base"/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Trip Seconds</a:t>
            </a:r>
          </a:p>
          <a:p>
            <a:pPr fontAlgn="base"/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Trip Miles</a:t>
            </a:r>
          </a:p>
          <a:p>
            <a:pPr fontAlgn="base"/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Pickup and Dropoff Census Tracts (after blanking out for privacy, if necessary)</a:t>
            </a:r>
          </a:p>
          <a:p>
            <a:pPr fontAlgn="base"/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Pickup and Dropoff Community Areas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539366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Shape 4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Shape 4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106079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Shape 4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Shape 4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The Trip ID is a huge string of almost 30 characters whereas “Centroid Location” and “Pickup O’Hare Community Area” are redundant fields</a:t>
            </a:r>
          </a:p>
          <a:p>
            <a:pPr marL="171450" lvl="0" indent="-17145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All this Data Cleaning hugely reduced the size of the data that was earlier ~40 GB to around 10-12 GB</a:t>
            </a:r>
          </a:p>
          <a:p>
            <a:pPr marL="171450" lvl="0" indent="-17145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This significantly reduced the computational time taken for data loading and analysis</a:t>
            </a:r>
          </a:p>
        </p:txBody>
      </p:sp>
    </p:spTree>
    <p:extLst>
      <p:ext uri="{BB962C8B-B14F-4D97-AF65-F5344CB8AC3E}">
        <p14:creationId xmlns:p14="http://schemas.microsoft.com/office/powerpoint/2010/main" val="12754657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Shape 4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Shape 4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7039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410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" type="title">
  <p:cSld name="TITLE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>
            <a:off x="-26775" y="2008375"/>
            <a:ext cx="9210650" cy="3172625"/>
          </a:xfrm>
          <a:custGeom>
            <a:avLst/>
            <a:gdLst/>
            <a:ahLst/>
            <a:cxnLst/>
            <a:rect l="0" t="0" r="0" b="0"/>
            <a:pathLst>
              <a:path w="368426" h="126905" extrusionOk="0">
                <a:moveTo>
                  <a:pt x="309" y="263"/>
                </a:moveTo>
                <a:lnTo>
                  <a:pt x="16502" y="11294"/>
                </a:lnTo>
                <a:lnTo>
                  <a:pt x="31551" y="5122"/>
                </a:lnTo>
                <a:lnTo>
                  <a:pt x="62412" y="4991"/>
                </a:lnTo>
                <a:lnTo>
                  <a:pt x="77652" y="0"/>
                </a:lnTo>
                <a:lnTo>
                  <a:pt x="92892" y="13527"/>
                </a:lnTo>
                <a:lnTo>
                  <a:pt x="107942" y="21276"/>
                </a:lnTo>
                <a:lnTo>
                  <a:pt x="122991" y="21145"/>
                </a:lnTo>
                <a:lnTo>
                  <a:pt x="138993" y="10375"/>
                </a:lnTo>
                <a:lnTo>
                  <a:pt x="154043" y="7880"/>
                </a:lnTo>
                <a:lnTo>
                  <a:pt x="168711" y="2349"/>
                </a:lnTo>
                <a:lnTo>
                  <a:pt x="184332" y="14841"/>
                </a:lnTo>
                <a:lnTo>
                  <a:pt x="199572" y="15274"/>
                </a:lnTo>
                <a:lnTo>
                  <a:pt x="214622" y="25085"/>
                </a:lnTo>
                <a:lnTo>
                  <a:pt x="230052" y="25085"/>
                </a:lnTo>
                <a:lnTo>
                  <a:pt x="246054" y="20094"/>
                </a:lnTo>
                <a:lnTo>
                  <a:pt x="261104" y="20094"/>
                </a:lnTo>
                <a:lnTo>
                  <a:pt x="275391" y="11426"/>
                </a:lnTo>
                <a:lnTo>
                  <a:pt x="291584" y="16810"/>
                </a:lnTo>
                <a:lnTo>
                  <a:pt x="305871" y="8143"/>
                </a:lnTo>
                <a:lnTo>
                  <a:pt x="336732" y="8012"/>
                </a:lnTo>
                <a:lnTo>
                  <a:pt x="351782" y="11294"/>
                </a:lnTo>
                <a:lnTo>
                  <a:pt x="367593" y="2758"/>
                </a:lnTo>
                <a:lnTo>
                  <a:pt x="368426" y="126905"/>
                </a:lnTo>
                <a:lnTo>
                  <a:pt x="0" y="12636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34" name="Shape 34"/>
          <p:cNvSpPr/>
          <p:nvPr/>
        </p:nvSpPr>
        <p:spPr>
          <a:xfrm>
            <a:off x="-26775" y="2139700"/>
            <a:ext cx="9210650" cy="3041300"/>
          </a:xfrm>
          <a:custGeom>
            <a:avLst/>
            <a:gdLst/>
            <a:ahLst/>
            <a:cxnLst/>
            <a:rect l="0" t="0" r="0" b="0"/>
            <a:pathLst>
              <a:path w="368426" h="121652" extrusionOk="0">
                <a:moveTo>
                  <a:pt x="309" y="5516"/>
                </a:moveTo>
                <a:lnTo>
                  <a:pt x="16692" y="11214"/>
                </a:lnTo>
                <a:lnTo>
                  <a:pt x="47172" y="11214"/>
                </a:lnTo>
                <a:lnTo>
                  <a:pt x="62412" y="6843"/>
                </a:lnTo>
                <a:lnTo>
                  <a:pt x="77652" y="16156"/>
                </a:lnTo>
                <a:lnTo>
                  <a:pt x="92892" y="16156"/>
                </a:lnTo>
                <a:lnTo>
                  <a:pt x="107370" y="11214"/>
                </a:lnTo>
                <a:lnTo>
                  <a:pt x="122610" y="8173"/>
                </a:lnTo>
                <a:lnTo>
                  <a:pt x="138612" y="8173"/>
                </a:lnTo>
                <a:lnTo>
                  <a:pt x="153852" y="10834"/>
                </a:lnTo>
                <a:lnTo>
                  <a:pt x="168711" y="7603"/>
                </a:lnTo>
                <a:lnTo>
                  <a:pt x="183951" y="12734"/>
                </a:lnTo>
                <a:lnTo>
                  <a:pt x="199572" y="20527"/>
                </a:lnTo>
                <a:lnTo>
                  <a:pt x="214050" y="15205"/>
                </a:lnTo>
                <a:lnTo>
                  <a:pt x="229671" y="15205"/>
                </a:lnTo>
                <a:lnTo>
                  <a:pt x="245292" y="5892"/>
                </a:lnTo>
                <a:lnTo>
                  <a:pt x="260532" y="11214"/>
                </a:lnTo>
                <a:lnTo>
                  <a:pt x="275772" y="11214"/>
                </a:lnTo>
                <a:lnTo>
                  <a:pt x="291012" y="6843"/>
                </a:lnTo>
                <a:lnTo>
                  <a:pt x="321492" y="6843"/>
                </a:lnTo>
                <a:lnTo>
                  <a:pt x="336732" y="15966"/>
                </a:lnTo>
                <a:lnTo>
                  <a:pt x="351210" y="12734"/>
                </a:lnTo>
                <a:lnTo>
                  <a:pt x="367593" y="0"/>
                </a:lnTo>
                <a:lnTo>
                  <a:pt x="368426" y="121652"/>
                </a:lnTo>
                <a:lnTo>
                  <a:pt x="0" y="121652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5" name="Shape 35"/>
          <p:cNvSpPr/>
          <p:nvPr/>
        </p:nvSpPr>
        <p:spPr>
          <a:xfrm rot="8100000">
            <a:off x="1847981" y="18145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Shape 36"/>
          <p:cNvSpPr/>
          <p:nvPr/>
        </p:nvSpPr>
        <p:spPr>
          <a:xfrm rot="8100000">
            <a:off x="6038981" y="20984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Shape 37"/>
          <p:cNvSpPr/>
          <p:nvPr/>
        </p:nvSpPr>
        <p:spPr>
          <a:xfrm rot="8100000">
            <a:off x="7181981" y="21317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" name="Shape 38"/>
          <p:cNvGrpSpPr/>
          <p:nvPr/>
        </p:nvGrpSpPr>
        <p:grpSpPr>
          <a:xfrm>
            <a:off x="-9525" y="2024075"/>
            <a:ext cx="9167825" cy="595300"/>
            <a:chOff x="-9525" y="4462475"/>
            <a:chExt cx="9167825" cy="595300"/>
          </a:xfrm>
        </p:grpSpPr>
        <p:sp>
          <p:nvSpPr>
            <p:cNvPr id="39" name="Shape 39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0" t="0" r="0" b="0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0" name="Shape 40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0" t="0" r="0" b="0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1" name="Shape 41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0" t="0" r="0" b="0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42" name="Shape 42"/>
          <p:cNvGrpSpPr/>
          <p:nvPr/>
        </p:nvGrpSpPr>
        <p:grpSpPr>
          <a:xfrm>
            <a:off x="-42837" y="2005088"/>
            <a:ext cx="9229575" cy="642787"/>
            <a:chOff x="-42837" y="4443488"/>
            <a:chExt cx="9229575" cy="642787"/>
          </a:xfrm>
        </p:grpSpPr>
        <p:sp>
          <p:nvSpPr>
            <p:cNvPr id="43" name="Shape 43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Shape 47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Shape 48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Shape 49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Shape 50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Shape 52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Shape 60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Shape 61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Shape 62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Shape 63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Shape 64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Shape 66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Shape 67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" name="Shape 68"/>
          <p:cNvSpPr/>
          <p:nvPr/>
        </p:nvSpPr>
        <p:spPr>
          <a:xfrm>
            <a:off x="2990700" y="21478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Shape 69"/>
          <p:cNvSpPr/>
          <p:nvPr/>
        </p:nvSpPr>
        <p:spPr>
          <a:xfrm>
            <a:off x="1085700" y="24335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Shape 70"/>
          <p:cNvSpPr/>
          <p:nvPr/>
        </p:nvSpPr>
        <p:spPr>
          <a:xfrm>
            <a:off x="4895700" y="20776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Shape 71"/>
          <p:cNvSpPr/>
          <p:nvPr/>
        </p:nvSpPr>
        <p:spPr>
          <a:xfrm rot="8100000">
            <a:off x="8699949" y="18907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ctrTitle"/>
          </p:nvPr>
        </p:nvSpPr>
        <p:spPr>
          <a:xfrm>
            <a:off x="2847975" y="3363425"/>
            <a:ext cx="56103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+ 1 column" type="tx">
  <p:cSld name="TITLE_AND_BODY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◉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60" name="Shape 160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0" t="0" r="0" b="0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161" name="Shape 161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0" t="0" r="0" b="0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162" name="Shape 162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Shape 163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Shape 164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5" name="Shape 165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166" name="Shape 166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0" t="0" r="0" b="0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7" name="Shape 167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0" t="0" r="0" b="0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8" name="Shape 168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0" t="0" r="0" b="0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69" name="Shape 169"/>
          <p:cNvGrpSpPr/>
          <p:nvPr/>
        </p:nvGrpSpPr>
        <p:grpSpPr>
          <a:xfrm>
            <a:off x="-42837" y="4443488"/>
            <a:ext cx="9229575" cy="642787"/>
            <a:chOff x="-42837" y="4443488"/>
            <a:chExt cx="9229575" cy="642787"/>
          </a:xfrm>
        </p:grpSpPr>
        <p:sp>
          <p:nvSpPr>
            <p:cNvPr id="170" name="Shape 170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Shape 171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Shape 172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Shape 173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Shape 174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Shape 175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Shape 176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Shape 177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Shape 178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Shape 179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Shape 180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Shape 181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Shape 182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Shape 183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Shape 184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Shape 185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Shape 186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Shape 187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Shape 188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Shape 189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Shape 190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Shape 191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Shape 192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Shape 193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Shape 194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5" name="Shape 195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Shape 196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Shape 197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Shape 198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+ 2 columns" type="twoColTx">
  <p:cSld name="TITLE_AND_TWO_COLUMNS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1131500" y="1552950"/>
            <a:ext cx="3339900" cy="2665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02" name="Shape 202"/>
          <p:cNvSpPr txBox="1">
            <a:spLocks noGrp="1"/>
          </p:cNvSpPr>
          <p:nvPr>
            <p:ph type="body" idx="2"/>
          </p:nvPr>
        </p:nvSpPr>
        <p:spPr>
          <a:xfrm>
            <a:off x="4672563" y="1552950"/>
            <a:ext cx="3339900" cy="2665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03" name="Shape 203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0" t="0" r="0" b="0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204" name="Shape 204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0" t="0" r="0" b="0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205" name="Shape 205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Shape 206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Shape 207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8" name="Shape 208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209" name="Shape 209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0" t="0" r="0" b="0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0" name="Shape 210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0" t="0" r="0" b="0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1" name="Shape 211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0" t="0" r="0" b="0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212" name="Shape 212"/>
          <p:cNvGrpSpPr/>
          <p:nvPr/>
        </p:nvGrpSpPr>
        <p:grpSpPr>
          <a:xfrm>
            <a:off x="-42837" y="4443488"/>
            <a:ext cx="9229575" cy="642787"/>
            <a:chOff x="-42837" y="4443488"/>
            <a:chExt cx="9229575" cy="642787"/>
          </a:xfrm>
        </p:grpSpPr>
        <p:sp>
          <p:nvSpPr>
            <p:cNvPr id="213" name="Shape 213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Shape 214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Shape 215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Shape 216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Shape 217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Shape 218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Shape 219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Shape 220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Shape 221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Shape 222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Shape 223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Shape 224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Shape 225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Shape 226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Shape 227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Shape 228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Shape 229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Shape 230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Shape 231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Shape 232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Shape 233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Shape 234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Shape 235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Shape 236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Shape 237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8" name="Shape 238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Shape 239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Shape 240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Shape 241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+ 3 columns">
  <p:cSld name="TITLE_AND_TWO_COLUMNS_1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44" name="Shape 244"/>
          <p:cNvSpPr txBox="1">
            <a:spLocks noGrp="1"/>
          </p:cNvSpPr>
          <p:nvPr>
            <p:ph type="body" idx="1"/>
          </p:nvPr>
        </p:nvSpPr>
        <p:spPr>
          <a:xfrm>
            <a:off x="705900" y="1626600"/>
            <a:ext cx="2471700" cy="329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◉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◉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45" name="Shape 245"/>
          <p:cNvSpPr txBox="1">
            <a:spLocks noGrp="1"/>
          </p:cNvSpPr>
          <p:nvPr>
            <p:ph type="body" idx="2"/>
          </p:nvPr>
        </p:nvSpPr>
        <p:spPr>
          <a:xfrm>
            <a:off x="3304125" y="1626600"/>
            <a:ext cx="2471700" cy="329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◉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◉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46" name="Shape 246"/>
          <p:cNvSpPr txBox="1">
            <a:spLocks noGrp="1"/>
          </p:cNvSpPr>
          <p:nvPr>
            <p:ph type="body" idx="3"/>
          </p:nvPr>
        </p:nvSpPr>
        <p:spPr>
          <a:xfrm>
            <a:off x="5902350" y="1626600"/>
            <a:ext cx="2471700" cy="329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◉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◉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47" name="Shape 247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0" t="0" r="0" b="0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248" name="Shape 248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0" t="0" r="0" b="0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249" name="Shape 249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Shape 250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Shape 251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2" name="Shape 252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253" name="Shape 253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0" t="0" r="0" b="0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54" name="Shape 254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0" t="0" r="0" b="0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55" name="Shape 255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0" t="0" r="0" b="0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256" name="Shape 256"/>
          <p:cNvGrpSpPr/>
          <p:nvPr/>
        </p:nvGrpSpPr>
        <p:grpSpPr>
          <a:xfrm>
            <a:off x="-42837" y="4443488"/>
            <a:ext cx="9229575" cy="642787"/>
            <a:chOff x="-42837" y="4443488"/>
            <a:chExt cx="9229575" cy="642787"/>
          </a:xfrm>
        </p:grpSpPr>
        <p:sp>
          <p:nvSpPr>
            <p:cNvPr id="257" name="Shape 257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Shape 258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Shape 259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Shape 260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Shape 261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Shape 262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Shape 263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Shape 264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Shape 265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Shape 266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Shape 267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Shape 268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Shape 269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Shape 270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Shape 271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Shape 272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Shape 273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Shape 274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Shape 275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Shape 276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Shape 277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Shape 278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Shape 279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Shape 280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Shape 281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2" name="Shape 282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Shape 283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Shape 284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Shape 285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0" t="0" r="0" b="0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370" name="Shape 370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0" t="0" r="0" b="0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71" name="Shape 371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Shape 372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Shape 373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4" name="Shape 374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375" name="Shape 375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0" t="0" r="0" b="0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76" name="Shape 376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0" t="0" r="0" b="0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77" name="Shape 377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0" t="0" r="0" b="0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378" name="Shape 378"/>
          <p:cNvGrpSpPr/>
          <p:nvPr/>
        </p:nvGrpSpPr>
        <p:grpSpPr>
          <a:xfrm>
            <a:off x="-42837" y="4443488"/>
            <a:ext cx="9229575" cy="642787"/>
            <a:chOff x="-42837" y="4443488"/>
            <a:chExt cx="9229575" cy="642787"/>
          </a:xfrm>
        </p:grpSpPr>
        <p:sp>
          <p:nvSpPr>
            <p:cNvPr id="379" name="Shape 379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Shape 380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Shape 381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Shape 382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Shape 383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Shape 384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Shape 385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Shape 386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Shape 387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Shape 388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Shape 389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Shape 390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Shape 391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Shape 392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Shape 393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Shape 394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Shape 395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Shape 396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Shape 397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Shape 398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Shape 399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Shape 400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Shape 401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Shape 402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Shape 403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4" name="Shape 404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Shape 405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Shape 406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Shape 407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Shape 6"/>
          <p:cNvGrpSpPr/>
          <p:nvPr/>
        </p:nvGrpSpPr>
        <p:grpSpPr>
          <a:xfrm>
            <a:off x="381000" y="7"/>
            <a:ext cx="8382000" cy="5162348"/>
            <a:chOff x="381000" y="-18750"/>
            <a:chExt cx="8382000" cy="5181000"/>
          </a:xfrm>
        </p:grpSpPr>
        <p:cxnSp>
          <p:nvCxnSpPr>
            <p:cNvPr id="7" name="Shape 7"/>
            <p:cNvCxnSpPr/>
            <p:nvPr/>
          </p:nvCxnSpPr>
          <p:spPr>
            <a:xfrm>
              <a:off x="76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" name="Shape 8"/>
            <p:cNvCxnSpPr/>
            <p:nvPr/>
          </p:nvCxnSpPr>
          <p:spPr>
            <a:xfrm>
              <a:off x="1524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" name="Shape 9"/>
            <p:cNvCxnSpPr/>
            <p:nvPr/>
          </p:nvCxnSpPr>
          <p:spPr>
            <a:xfrm>
              <a:off x="2286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" name="Shape 10"/>
            <p:cNvCxnSpPr/>
            <p:nvPr/>
          </p:nvCxnSpPr>
          <p:spPr>
            <a:xfrm>
              <a:off x="3048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" name="Shape 11"/>
            <p:cNvCxnSpPr/>
            <p:nvPr/>
          </p:nvCxnSpPr>
          <p:spPr>
            <a:xfrm>
              <a:off x="3810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Shape 12"/>
            <p:cNvCxnSpPr/>
            <p:nvPr/>
          </p:nvCxnSpPr>
          <p:spPr>
            <a:xfrm>
              <a:off x="457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Shape 13"/>
            <p:cNvCxnSpPr/>
            <p:nvPr/>
          </p:nvCxnSpPr>
          <p:spPr>
            <a:xfrm>
              <a:off x="5334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Shape 14"/>
            <p:cNvCxnSpPr/>
            <p:nvPr/>
          </p:nvCxnSpPr>
          <p:spPr>
            <a:xfrm>
              <a:off x="6096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" name="Shape 15"/>
            <p:cNvCxnSpPr/>
            <p:nvPr/>
          </p:nvCxnSpPr>
          <p:spPr>
            <a:xfrm>
              <a:off x="6858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" name="Shape 16"/>
            <p:cNvCxnSpPr/>
            <p:nvPr/>
          </p:nvCxnSpPr>
          <p:spPr>
            <a:xfrm>
              <a:off x="7620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Shape 17"/>
            <p:cNvCxnSpPr/>
            <p:nvPr/>
          </p:nvCxnSpPr>
          <p:spPr>
            <a:xfrm>
              <a:off x="838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" name="Shape 18"/>
            <p:cNvCxnSpPr/>
            <p:nvPr/>
          </p:nvCxnSpPr>
          <p:spPr>
            <a:xfrm>
              <a:off x="38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9" name="Shape 19"/>
            <p:cNvCxnSpPr/>
            <p:nvPr/>
          </p:nvCxnSpPr>
          <p:spPr>
            <a:xfrm>
              <a:off x="114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0" name="Shape 20"/>
            <p:cNvCxnSpPr/>
            <p:nvPr/>
          </p:nvCxnSpPr>
          <p:spPr>
            <a:xfrm>
              <a:off x="1905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1" name="Shape 21"/>
            <p:cNvCxnSpPr/>
            <p:nvPr/>
          </p:nvCxnSpPr>
          <p:spPr>
            <a:xfrm>
              <a:off x="2667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2" name="Shape 22"/>
            <p:cNvCxnSpPr/>
            <p:nvPr/>
          </p:nvCxnSpPr>
          <p:spPr>
            <a:xfrm>
              <a:off x="3429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3" name="Shape 23"/>
            <p:cNvCxnSpPr/>
            <p:nvPr/>
          </p:nvCxnSpPr>
          <p:spPr>
            <a:xfrm>
              <a:off x="419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4" name="Shape 24"/>
            <p:cNvCxnSpPr/>
            <p:nvPr/>
          </p:nvCxnSpPr>
          <p:spPr>
            <a:xfrm>
              <a:off x="495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5" name="Shape 25"/>
            <p:cNvCxnSpPr/>
            <p:nvPr/>
          </p:nvCxnSpPr>
          <p:spPr>
            <a:xfrm>
              <a:off x="5715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6" name="Shape 26"/>
            <p:cNvCxnSpPr/>
            <p:nvPr/>
          </p:nvCxnSpPr>
          <p:spPr>
            <a:xfrm>
              <a:off x="6477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7" name="Shape 27"/>
            <p:cNvCxnSpPr/>
            <p:nvPr/>
          </p:nvCxnSpPr>
          <p:spPr>
            <a:xfrm>
              <a:off x="7239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8" name="Shape 28"/>
            <p:cNvCxnSpPr/>
            <p:nvPr/>
          </p:nvCxnSpPr>
          <p:spPr>
            <a:xfrm>
              <a:off x="800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9" name="Shape 29"/>
            <p:cNvCxnSpPr/>
            <p:nvPr/>
          </p:nvCxnSpPr>
          <p:spPr>
            <a:xfrm>
              <a:off x="876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 dirty="0"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rgbClr val="28324A"/>
              </a:buClr>
              <a:buSzPts val="2000"/>
              <a:buFont typeface="Source Sans Pro"/>
              <a:buChar char="◉"/>
              <a:defRPr sz="20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◉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●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○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●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○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6" r:id="rId5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gi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cityofchicago.org/Transportation/Taxi-Trips/wrvz-psew/data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1B2EE20-10A3-496E-B4D4-C714E2860E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7961" y="2449023"/>
            <a:ext cx="7003101" cy="1159800"/>
          </a:xfrm>
        </p:spPr>
        <p:txBody>
          <a:bodyPr/>
          <a:lstStyle/>
          <a:p>
            <a:r>
              <a:rPr lang="en-US" sz="4000" dirty="0">
                <a:solidFill>
                  <a:schemeClr val="bg1"/>
                </a:solidFill>
              </a:rPr>
              <a:t>STAT 689 Class Project</a:t>
            </a:r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69FB72E5-7DD7-47F7-BFC8-306E1FBC00D8}"/>
              </a:ext>
            </a:extLst>
          </p:cNvPr>
          <p:cNvSpPr txBox="1">
            <a:spLocks/>
          </p:cNvSpPr>
          <p:nvPr/>
        </p:nvSpPr>
        <p:spPr>
          <a:xfrm>
            <a:off x="1882879" y="3388008"/>
            <a:ext cx="7003101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US" sz="3200" dirty="0">
                <a:solidFill>
                  <a:schemeClr val="bg1"/>
                </a:solidFill>
              </a:rPr>
              <a:t>Predicting Chicago Taxi 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070DAB1A-CDAE-41C9-B4DC-97683F85550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3"/>
          <a:stretch/>
        </p:blipFill>
        <p:spPr bwMode="auto">
          <a:xfrm>
            <a:off x="0" y="0"/>
            <a:ext cx="9143999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31056F7-7B52-4895-AA2B-C022434AE3F3}"/>
              </a:ext>
            </a:extLst>
          </p:cNvPr>
          <p:cNvSpPr/>
          <p:nvPr/>
        </p:nvSpPr>
        <p:spPr>
          <a:xfrm>
            <a:off x="2477997" y="58142"/>
            <a:ext cx="4177083" cy="58477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Oswald" panose="00000500000000000000" pitchFamily="2" charset="0"/>
                <a:cs typeface="Calibri" panose="020F0502020204030204" pitchFamily="34" charset="0"/>
              </a:rPr>
              <a:t>STAT 689 Class Project</a:t>
            </a:r>
            <a:endParaRPr lang="en-US" sz="3200" dirty="0">
              <a:solidFill>
                <a:schemeClr val="bg1"/>
              </a:solidFill>
              <a:latin typeface="Oswald" panose="00000500000000000000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267D2BF-E587-42AE-9414-D0E41173BF1C}"/>
              </a:ext>
            </a:extLst>
          </p:cNvPr>
          <p:cNvSpPr/>
          <p:nvPr/>
        </p:nvSpPr>
        <p:spPr>
          <a:xfrm>
            <a:off x="1064987" y="1014434"/>
            <a:ext cx="7003101" cy="58477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sz="3200" b="1" dirty="0">
                <a:solidFill>
                  <a:srgbClr val="FFFF00"/>
                </a:solidFill>
                <a:latin typeface="Oswald" panose="00000500000000000000" pitchFamily="2" charset="0"/>
                <a:cs typeface="Calibri" panose="020F0502020204030204" pitchFamily="34" charset="0"/>
              </a:rPr>
              <a:t>To Tip or not to Tip – that’s the question!</a:t>
            </a:r>
            <a:endParaRPr lang="en-US" sz="3200" dirty="0">
              <a:solidFill>
                <a:srgbClr val="FFFF00"/>
              </a:solidFill>
              <a:latin typeface="Oswald" panose="00000500000000000000" pitchFamily="2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AB91C43-E658-4507-8B46-72462C8A9177}"/>
              </a:ext>
            </a:extLst>
          </p:cNvPr>
          <p:cNvGrpSpPr/>
          <p:nvPr/>
        </p:nvGrpSpPr>
        <p:grpSpPr>
          <a:xfrm>
            <a:off x="1602414" y="3662990"/>
            <a:ext cx="556012" cy="559502"/>
            <a:chOff x="9822695" y="2089093"/>
            <a:chExt cx="741349" cy="746002"/>
          </a:xfrm>
          <a:solidFill>
            <a:schemeClr val="bg1"/>
          </a:solidFill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8D51D70-D8DC-48FD-B3A4-1D88BDBE4EFC}"/>
                </a:ext>
              </a:extLst>
            </p:cNvPr>
            <p:cNvSpPr/>
            <p:nvPr/>
          </p:nvSpPr>
          <p:spPr>
            <a:xfrm>
              <a:off x="9822695" y="2089093"/>
              <a:ext cx="741349" cy="74600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8800" dirty="0">
                <a:solidFill>
                  <a:schemeClr val="bg1"/>
                </a:solidFill>
              </a:endParaRP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CDA67AE-E130-47A4-9036-D817DB5F5B4D}"/>
                </a:ext>
              </a:extLst>
            </p:cNvPr>
            <p:cNvGrpSpPr/>
            <p:nvPr/>
          </p:nvGrpSpPr>
          <p:grpSpPr>
            <a:xfrm>
              <a:off x="9985437" y="2271658"/>
              <a:ext cx="415864" cy="383876"/>
              <a:chOff x="3757613" y="3224575"/>
              <a:chExt cx="1635125" cy="1509350"/>
            </a:xfrm>
            <a:grpFill/>
          </p:grpSpPr>
          <p:sp>
            <p:nvSpPr>
              <p:cNvPr id="14" name="Freeform 9">
                <a:extLst>
                  <a:ext uri="{FF2B5EF4-FFF2-40B4-BE49-F238E27FC236}">
                    <a16:creationId xmlns:a16="http://schemas.microsoft.com/office/drawing/2014/main" id="{64765F5A-ECA5-4CDF-A716-6E77C7C1453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757613" y="3224575"/>
                <a:ext cx="1635125" cy="1425575"/>
              </a:xfrm>
              <a:custGeom>
                <a:avLst/>
                <a:gdLst>
                  <a:gd name="T0" fmla="*/ 675 w 675"/>
                  <a:gd name="T1" fmla="*/ 485 h 590"/>
                  <a:gd name="T2" fmla="*/ 675 w 675"/>
                  <a:gd name="T3" fmla="*/ 0 h 590"/>
                  <a:gd name="T4" fmla="*/ 0 w 675"/>
                  <a:gd name="T5" fmla="*/ 0 h 590"/>
                  <a:gd name="T6" fmla="*/ 0 w 675"/>
                  <a:gd name="T7" fmla="*/ 485 h 590"/>
                  <a:gd name="T8" fmla="*/ 500 w 675"/>
                  <a:gd name="T9" fmla="*/ 485 h 590"/>
                  <a:gd name="T10" fmla="*/ 543 w 675"/>
                  <a:gd name="T11" fmla="*/ 524 h 590"/>
                  <a:gd name="T12" fmla="*/ 610 w 675"/>
                  <a:gd name="T13" fmla="*/ 590 h 590"/>
                  <a:gd name="T14" fmla="*/ 631 w 675"/>
                  <a:gd name="T15" fmla="*/ 590 h 590"/>
                  <a:gd name="T16" fmla="*/ 542 w 675"/>
                  <a:gd name="T17" fmla="*/ 499 h 590"/>
                  <a:gd name="T18" fmla="*/ 525 w 675"/>
                  <a:gd name="T19" fmla="*/ 485 h 590"/>
                  <a:gd name="T20" fmla="*/ 675 w 675"/>
                  <a:gd name="T21" fmla="*/ 485 h 590"/>
                  <a:gd name="T22" fmla="*/ 36 w 675"/>
                  <a:gd name="T23" fmla="*/ 47 h 590"/>
                  <a:gd name="T24" fmla="*/ 638 w 675"/>
                  <a:gd name="T25" fmla="*/ 47 h 590"/>
                  <a:gd name="T26" fmla="*/ 638 w 675"/>
                  <a:gd name="T27" fmla="*/ 438 h 590"/>
                  <a:gd name="T28" fmla="*/ 36 w 675"/>
                  <a:gd name="T29" fmla="*/ 438 h 590"/>
                  <a:gd name="T30" fmla="*/ 36 w 675"/>
                  <a:gd name="T31" fmla="*/ 47 h 5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75" h="590">
                    <a:moveTo>
                      <a:pt x="675" y="485"/>
                    </a:moveTo>
                    <a:cubicBezTo>
                      <a:pt x="675" y="0"/>
                      <a:pt x="675" y="0"/>
                      <a:pt x="675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485"/>
                      <a:pt x="0" y="485"/>
                      <a:pt x="0" y="485"/>
                    </a:cubicBezTo>
                    <a:cubicBezTo>
                      <a:pt x="500" y="485"/>
                      <a:pt x="500" y="485"/>
                      <a:pt x="500" y="485"/>
                    </a:cubicBezTo>
                    <a:cubicBezTo>
                      <a:pt x="500" y="497"/>
                      <a:pt x="505" y="524"/>
                      <a:pt x="543" y="524"/>
                    </a:cubicBezTo>
                    <a:cubicBezTo>
                      <a:pt x="543" y="524"/>
                      <a:pt x="610" y="521"/>
                      <a:pt x="610" y="590"/>
                    </a:cubicBezTo>
                    <a:cubicBezTo>
                      <a:pt x="631" y="590"/>
                      <a:pt x="631" y="590"/>
                      <a:pt x="631" y="590"/>
                    </a:cubicBezTo>
                    <a:cubicBezTo>
                      <a:pt x="631" y="590"/>
                      <a:pt x="640" y="499"/>
                      <a:pt x="542" y="499"/>
                    </a:cubicBezTo>
                    <a:cubicBezTo>
                      <a:pt x="542" y="499"/>
                      <a:pt x="523" y="497"/>
                      <a:pt x="525" y="485"/>
                    </a:cubicBezTo>
                    <a:lnTo>
                      <a:pt x="675" y="485"/>
                    </a:lnTo>
                    <a:close/>
                    <a:moveTo>
                      <a:pt x="36" y="47"/>
                    </a:moveTo>
                    <a:cubicBezTo>
                      <a:pt x="638" y="47"/>
                      <a:pt x="638" y="47"/>
                      <a:pt x="638" y="47"/>
                    </a:cubicBezTo>
                    <a:cubicBezTo>
                      <a:pt x="638" y="438"/>
                      <a:pt x="638" y="438"/>
                      <a:pt x="638" y="438"/>
                    </a:cubicBezTo>
                    <a:cubicBezTo>
                      <a:pt x="36" y="438"/>
                      <a:pt x="36" y="438"/>
                      <a:pt x="36" y="438"/>
                    </a:cubicBezTo>
                    <a:lnTo>
                      <a:pt x="36" y="47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15" name="Rectangle 10">
                <a:extLst>
                  <a:ext uri="{FF2B5EF4-FFF2-40B4-BE49-F238E27FC236}">
                    <a16:creationId xmlns:a16="http://schemas.microsoft.com/office/drawing/2014/main" id="{0AF48850-5ABE-4B22-BC1D-EDABAD6284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44988" y="4549775"/>
                <a:ext cx="469900" cy="8255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16" name="Rectangle 11">
                <a:extLst>
                  <a:ext uri="{FF2B5EF4-FFF2-40B4-BE49-F238E27FC236}">
                    <a16:creationId xmlns:a16="http://schemas.microsoft.com/office/drawing/2014/main" id="{DCF4C66C-C1A2-4CB9-97FF-D24F0BC0F3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03688" y="4664075"/>
                <a:ext cx="954088" cy="69850"/>
              </a:xfrm>
              <a:prstGeom prst="rect">
                <a:avLst/>
              </a:prstGeom>
              <a:grp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1800" dirty="0"/>
              </a:p>
            </p:txBody>
          </p:sp>
        </p:grp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37779D17-1570-4CA9-9C14-07E13E63BE3B}"/>
              </a:ext>
            </a:extLst>
          </p:cNvPr>
          <p:cNvSpPr/>
          <p:nvPr/>
        </p:nvSpPr>
        <p:spPr>
          <a:xfrm>
            <a:off x="6480" y="4365801"/>
            <a:ext cx="3819432" cy="58477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sz="16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Oswald" panose="00000500000000000000" pitchFamily="2" charset="0"/>
                <a:cs typeface="Calibri" panose="020F0502020204030204" pitchFamily="34" charset="0"/>
              </a:rPr>
              <a:t>Presented by – </a:t>
            </a:r>
          </a:p>
          <a:p>
            <a:pPr algn="ctr"/>
            <a:r>
              <a:rPr lang="en-US" sz="16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Oswald" panose="00000500000000000000" pitchFamily="2" charset="0"/>
                <a:cs typeface="Calibri" panose="020F0502020204030204" pitchFamily="34" charset="0"/>
              </a:rPr>
              <a:t>Abhilash Tangadpalliwar &amp; Debapriyo Paul</a:t>
            </a:r>
            <a:endParaRPr lang="en-US" sz="1600" dirty="0">
              <a:solidFill>
                <a:schemeClr val="bg2">
                  <a:lumMod val="20000"/>
                  <a:lumOff val="80000"/>
                </a:schemeClr>
              </a:solidFill>
              <a:latin typeface="Oswald" panose="00000500000000000000" pitchFamily="2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7A7AEA8-3410-4B98-916D-39D2E458220F}"/>
              </a:ext>
            </a:extLst>
          </p:cNvPr>
          <p:cNvSpPr txBox="1"/>
          <p:nvPr/>
        </p:nvSpPr>
        <p:spPr>
          <a:xfrm>
            <a:off x="936434" y="220337"/>
            <a:ext cx="71338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>
                <a:solidFill>
                  <a:srgbClr val="28324A"/>
                </a:solidFill>
                <a:latin typeface="Oswald" panose="00000500000000000000" pitchFamily="2" charset="0"/>
                <a:ea typeface="Source Sans Pro" panose="020B0503030403020204" pitchFamily="34" charset="0"/>
              </a:rPr>
              <a:t>Data Exploration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3A3DBB2-EC1A-442A-AC1F-2EBF4765C1E6}"/>
              </a:ext>
            </a:extLst>
          </p:cNvPr>
          <p:cNvSpPr txBox="1"/>
          <p:nvPr/>
        </p:nvSpPr>
        <p:spPr>
          <a:xfrm>
            <a:off x="2122891" y="4634192"/>
            <a:ext cx="49298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Chicago Taxi Trips in numbers over the years (2013-2016)</a:t>
            </a:r>
          </a:p>
        </p:txBody>
      </p:sp>
      <p:pic>
        <p:nvPicPr>
          <p:cNvPr id="3" name="Picture 2" descr="A picture containing map&#10;&#10;Description generated with high confidence">
            <a:extLst>
              <a:ext uri="{FF2B5EF4-FFF2-40B4-BE49-F238E27FC236}">
                <a16:creationId xmlns:a16="http://schemas.microsoft.com/office/drawing/2014/main" id="{F42968B5-3161-4B8B-900A-2744E4D6186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77" t="9900" r="8234" b="7091"/>
          <a:stretch/>
        </p:blipFill>
        <p:spPr>
          <a:xfrm>
            <a:off x="575441" y="813011"/>
            <a:ext cx="7705063" cy="3821181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31A3E0D-5F09-492A-B13F-4EBB04E11D7F}"/>
              </a:ext>
            </a:extLst>
          </p:cNvPr>
          <p:cNvCxnSpPr>
            <a:cxnSpLocks/>
          </p:cNvCxnSpPr>
          <p:nvPr/>
        </p:nvCxnSpPr>
        <p:spPr>
          <a:xfrm>
            <a:off x="6292246" y="899073"/>
            <a:ext cx="0" cy="34813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B4335B49-BBED-4D80-A765-381CD212E057}"/>
              </a:ext>
            </a:extLst>
          </p:cNvPr>
          <p:cNvSpPr/>
          <p:nvPr/>
        </p:nvSpPr>
        <p:spPr>
          <a:xfrm>
            <a:off x="6430808" y="1073507"/>
            <a:ext cx="924965" cy="495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2016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941641D-5A00-4A7E-8FD1-438A157CD96F}"/>
              </a:ext>
            </a:extLst>
          </p:cNvPr>
          <p:cNvSpPr/>
          <p:nvPr/>
        </p:nvSpPr>
        <p:spPr>
          <a:xfrm>
            <a:off x="4891428" y="1073507"/>
            <a:ext cx="924965" cy="495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2015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3293BB2-F242-493E-BBA5-6CD0254E8E16}"/>
              </a:ext>
            </a:extLst>
          </p:cNvPr>
          <p:cNvCxnSpPr>
            <a:cxnSpLocks/>
          </p:cNvCxnSpPr>
          <p:nvPr/>
        </p:nvCxnSpPr>
        <p:spPr>
          <a:xfrm>
            <a:off x="4637876" y="897235"/>
            <a:ext cx="0" cy="34813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C232898D-0DE8-4D33-A84F-4B153AA6B39E}"/>
              </a:ext>
            </a:extLst>
          </p:cNvPr>
          <p:cNvSpPr/>
          <p:nvPr/>
        </p:nvSpPr>
        <p:spPr>
          <a:xfrm>
            <a:off x="3194936" y="3074215"/>
            <a:ext cx="924965" cy="495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2014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FC8BDA7-F57C-4768-BC82-8BD2D711EB73}"/>
              </a:ext>
            </a:extLst>
          </p:cNvPr>
          <p:cNvCxnSpPr>
            <a:cxnSpLocks/>
          </p:cNvCxnSpPr>
          <p:nvPr/>
        </p:nvCxnSpPr>
        <p:spPr>
          <a:xfrm>
            <a:off x="2972492" y="895397"/>
            <a:ext cx="0" cy="34813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9D11B8B0-C38E-4257-B41D-609AC6EF966B}"/>
              </a:ext>
            </a:extLst>
          </p:cNvPr>
          <p:cNvSpPr/>
          <p:nvPr/>
        </p:nvSpPr>
        <p:spPr>
          <a:xfrm>
            <a:off x="1693439" y="3074216"/>
            <a:ext cx="924965" cy="495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2013</a:t>
            </a:r>
          </a:p>
        </p:txBody>
      </p:sp>
      <p:sp>
        <p:nvSpPr>
          <p:cNvPr id="20" name="Speech Bubble: Oval 19">
            <a:extLst>
              <a:ext uri="{FF2B5EF4-FFF2-40B4-BE49-F238E27FC236}">
                <a16:creationId xmlns:a16="http://schemas.microsoft.com/office/drawing/2014/main" id="{E8EBAA52-917F-446C-9736-D17594A6568C}"/>
              </a:ext>
            </a:extLst>
          </p:cNvPr>
          <p:cNvSpPr/>
          <p:nvPr/>
        </p:nvSpPr>
        <p:spPr>
          <a:xfrm>
            <a:off x="6404403" y="1829762"/>
            <a:ext cx="1606184" cy="854044"/>
          </a:xfrm>
          <a:prstGeom prst="wedgeEllipseCallout">
            <a:avLst>
              <a:gd name="adj1" fmla="val -45217"/>
              <a:gd name="adj2" fmla="val 659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Decreasing through the years </a:t>
            </a:r>
          </a:p>
        </p:txBody>
      </p:sp>
    </p:spTree>
    <p:extLst>
      <p:ext uri="{BB962C8B-B14F-4D97-AF65-F5344CB8AC3E}">
        <p14:creationId xmlns:p14="http://schemas.microsoft.com/office/powerpoint/2010/main" val="3614757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9" grpId="0" animBg="1"/>
      <p:bldP spid="13" grpId="0" animBg="1"/>
      <p:bldP spid="17" grpId="0" animBg="1"/>
      <p:bldP spid="19" grpId="0" animBg="1"/>
      <p:bldP spid="2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7A7AEA8-3410-4B98-916D-39D2E458220F}"/>
              </a:ext>
            </a:extLst>
          </p:cNvPr>
          <p:cNvSpPr txBox="1"/>
          <p:nvPr/>
        </p:nvSpPr>
        <p:spPr>
          <a:xfrm>
            <a:off x="936434" y="220337"/>
            <a:ext cx="71338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>
                <a:solidFill>
                  <a:srgbClr val="28324A"/>
                </a:solidFill>
                <a:latin typeface="Oswald" panose="00000500000000000000" pitchFamily="2" charset="0"/>
                <a:ea typeface="Source Sans Pro" panose="020B0503030403020204" pitchFamily="34" charset="0"/>
              </a:rPr>
              <a:t>Data Exploration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3A3DBB2-EC1A-442A-AC1F-2EBF4765C1E6}"/>
              </a:ext>
            </a:extLst>
          </p:cNvPr>
          <p:cNvSpPr txBox="1"/>
          <p:nvPr/>
        </p:nvSpPr>
        <p:spPr>
          <a:xfrm>
            <a:off x="1939189" y="4784663"/>
            <a:ext cx="51283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Average Taxi Fares over the years (2013 to 2016)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078997-3BBE-4C4C-AA04-ADE172CAF7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7455" y="768050"/>
            <a:ext cx="6051823" cy="3992120"/>
          </a:xfrm>
          <a:prstGeom prst="rect">
            <a:avLst/>
          </a:prstGeom>
        </p:spPr>
      </p:pic>
      <p:sp>
        <p:nvSpPr>
          <p:cNvPr id="7" name="Speech Bubble: Oval 6">
            <a:extLst>
              <a:ext uri="{FF2B5EF4-FFF2-40B4-BE49-F238E27FC236}">
                <a16:creationId xmlns:a16="http://schemas.microsoft.com/office/drawing/2014/main" id="{CA658701-25BE-4840-A6F2-9C763A74674B}"/>
              </a:ext>
            </a:extLst>
          </p:cNvPr>
          <p:cNvSpPr/>
          <p:nvPr/>
        </p:nvSpPr>
        <p:spPr>
          <a:xfrm>
            <a:off x="3329373" y="1073908"/>
            <a:ext cx="1606184" cy="854044"/>
          </a:xfrm>
          <a:prstGeom prst="wedgeEllipseCallout">
            <a:avLst>
              <a:gd name="adj1" fmla="val 78932"/>
              <a:gd name="adj2" fmla="val 349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8" name="Speech Bubble: Oval 7">
            <a:extLst>
              <a:ext uri="{FF2B5EF4-FFF2-40B4-BE49-F238E27FC236}">
                <a16:creationId xmlns:a16="http://schemas.microsoft.com/office/drawing/2014/main" id="{02FEE57B-4553-4F8B-9D4E-C206680C5D8D}"/>
              </a:ext>
            </a:extLst>
          </p:cNvPr>
          <p:cNvSpPr/>
          <p:nvPr/>
        </p:nvSpPr>
        <p:spPr>
          <a:xfrm>
            <a:off x="3320635" y="1073908"/>
            <a:ext cx="1606184" cy="854044"/>
          </a:xfrm>
          <a:prstGeom prst="wedgeEllipseCallout">
            <a:avLst>
              <a:gd name="adj1" fmla="val 39835"/>
              <a:gd name="adj2" fmla="val 1046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Increasing through the years </a:t>
            </a:r>
          </a:p>
        </p:txBody>
      </p:sp>
    </p:spTree>
    <p:extLst>
      <p:ext uri="{BB962C8B-B14F-4D97-AF65-F5344CB8AC3E}">
        <p14:creationId xmlns:p14="http://schemas.microsoft.com/office/powerpoint/2010/main" val="4019580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7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7A7AEA8-3410-4B98-916D-39D2E458220F}"/>
              </a:ext>
            </a:extLst>
          </p:cNvPr>
          <p:cNvSpPr txBox="1"/>
          <p:nvPr/>
        </p:nvSpPr>
        <p:spPr>
          <a:xfrm>
            <a:off x="936434" y="220337"/>
            <a:ext cx="71338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>
                <a:solidFill>
                  <a:srgbClr val="28324A"/>
                </a:solidFill>
                <a:latin typeface="Oswald" panose="00000500000000000000" pitchFamily="2" charset="0"/>
                <a:ea typeface="Source Sans Pro" panose="020B0503030403020204" pitchFamily="34" charset="0"/>
              </a:rPr>
              <a:t>Data Exploration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3A3DBB2-EC1A-442A-AC1F-2EBF4765C1E6}"/>
              </a:ext>
            </a:extLst>
          </p:cNvPr>
          <p:cNvSpPr txBox="1"/>
          <p:nvPr/>
        </p:nvSpPr>
        <p:spPr>
          <a:xfrm>
            <a:off x="2007822" y="4548759"/>
            <a:ext cx="51283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Typical distribution of Payment Types for Taxi fares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AF03954-C871-4C4A-8762-594B66543AF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187" t="11054" r="9235" b="11539"/>
          <a:stretch/>
        </p:blipFill>
        <p:spPr>
          <a:xfrm>
            <a:off x="2666478" y="969288"/>
            <a:ext cx="3811042" cy="345668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B1385DA-502D-41ED-B9F8-D38EE94932B1}"/>
              </a:ext>
            </a:extLst>
          </p:cNvPr>
          <p:cNvSpPr txBox="1"/>
          <p:nvPr/>
        </p:nvSpPr>
        <p:spPr>
          <a:xfrm>
            <a:off x="3745735" y="3380194"/>
            <a:ext cx="826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Cash (56%)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B00E36-9C03-4E1E-BB0F-509212F56999}"/>
              </a:ext>
            </a:extLst>
          </p:cNvPr>
          <p:cNvSpPr txBox="1"/>
          <p:nvPr/>
        </p:nvSpPr>
        <p:spPr>
          <a:xfrm>
            <a:off x="4191917" y="1501696"/>
            <a:ext cx="1305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Credit Cards (42%)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36FC60-4B84-41C6-8AF5-ED808C83C7AD}"/>
              </a:ext>
            </a:extLst>
          </p:cNvPr>
          <p:cNvSpPr txBox="1"/>
          <p:nvPr/>
        </p:nvSpPr>
        <p:spPr>
          <a:xfrm>
            <a:off x="6400135" y="2571750"/>
            <a:ext cx="1472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Prepay Cards, Vouchers (2%)</a:t>
            </a:r>
          </a:p>
        </p:txBody>
      </p:sp>
    </p:spTree>
    <p:extLst>
      <p:ext uri="{BB962C8B-B14F-4D97-AF65-F5344CB8AC3E}">
        <p14:creationId xmlns:p14="http://schemas.microsoft.com/office/powerpoint/2010/main" val="1318748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9" grpId="0"/>
      <p:bldP spid="10" grpId="0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7A7AEA8-3410-4B98-916D-39D2E458220F}"/>
              </a:ext>
            </a:extLst>
          </p:cNvPr>
          <p:cNvSpPr txBox="1"/>
          <p:nvPr/>
        </p:nvSpPr>
        <p:spPr>
          <a:xfrm>
            <a:off x="936434" y="220337"/>
            <a:ext cx="71338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>
                <a:solidFill>
                  <a:srgbClr val="28324A"/>
                </a:solidFill>
                <a:latin typeface="Oswald" panose="00000500000000000000" pitchFamily="2" charset="0"/>
                <a:ea typeface="Source Sans Pro" panose="020B0503030403020204" pitchFamily="34" charset="0"/>
              </a:rPr>
              <a:t>Data Exploration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3A3DBB2-EC1A-442A-AC1F-2EBF4765C1E6}"/>
              </a:ext>
            </a:extLst>
          </p:cNvPr>
          <p:cNvSpPr txBox="1"/>
          <p:nvPr/>
        </p:nvSpPr>
        <p:spPr>
          <a:xfrm>
            <a:off x="2274982" y="4690232"/>
            <a:ext cx="44567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Histogram of no. of trips with Trip Distance </a:t>
            </a:r>
          </a:p>
        </p:txBody>
      </p:sp>
      <p:pic>
        <p:nvPicPr>
          <p:cNvPr id="6" name="Picture 5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EEF4F748-5A22-4AF1-A337-51C56B4186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301" t="7660" r="11520"/>
          <a:stretch/>
        </p:blipFill>
        <p:spPr>
          <a:xfrm>
            <a:off x="1024760" y="774878"/>
            <a:ext cx="7045540" cy="3677185"/>
          </a:xfrm>
          <a:prstGeom prst="rect">
            <a:avLst/>
          </a:prstGeom>
        </p:spPr>
      </p:pic>
      <p:sp>
        <p:nvSpPr>
          <p:cNvPr id="13" name="Speech Bubble: Oval 12">
            <a:extLst>
              <a:ext uri="{FF2B5EF4-FFF2-40B4-BE49-F238E27FC236}">
                <a16:creationId xmlns:a16="http://schemas.microsoft.com/office/drawing/2014/main" id="{30DE8F67-F2B3-4B83-9D03-6DCC472B8531}"/>
              </a:ext>
            </a:extLst>
          </p:cNvPr>
          <p:cNvSpPr/>
          <p:nvPr/>
        </p:nvSpPr>
        <p:spPr>
          <a:xfrm>
            <a:off x="2533690" y="1867847"/>
            <a:ext cx="1266940" cy="905174"/>
          </a:xfrm>
          <a:prstGeom prst="wedgeEllipseCallout">
            <a:avLst>
              <a:gd name="adj1" fmla="val -73379"/>
              <a:gd name="adj2" fmla="val 745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Most trips &lt; 5  miles</a:t>
            </a:r>
          </a:p>
        </p:txBody>
      </p:sp>
    </p:spTree>
    <p:extLst>
      <p:ext uri="{BB962C8B-B14F-4D97-AF65-F5344CB8AC3E}">
        <p14:creationId xmlns:p14="http://schemas.microsoft.com/office/powerpoint/2010/main" val="4004656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F4D28DA-63FA-47CA-B155-3F4549960C00}"/>
              </a:ext>
            </a:extLst>
          </p:cNvPr>
          <p:cNvSpPr txBox="1"/>
          <p:nvPr/>
        </p:nvSpPr>
        <p:spPr>
          <a:xfrm>
            <a:off x="936434" y="220337"/>
            <a:ext cx="71338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>
                <a:solidFill>
                  <a:srgbClr val="28324A"/>
                </a:solidFill>
                <a:latin typeface="Oswald" panose="00000500000000000000" pitchFamily="2" charset="0"/>
                <a:ea typeface="Source Sans Pro" panose="020B0503030403020204" pitchFamily="34" charset="0"/>
              </a:rPr>
              <a:t>Data Exploration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4203926-47BD-42BC-9CAC-331F562E763D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69" t="9807" r="8521" b="7878"/>
          <a:stretch/>
        </p:blipFill>
        <p:spPr bwMode="auto">
          <a:xfrm>
            <a:off x="496613" y="765591"/>
            <a:ext cx="4075387" cy="4015730"/>
          </a:xfrm>
          <a:prstGeom prst="rect">
            <a:avLst/>
          </a:prstGeom>
          <a:noFill/>
          <a:ln>
            <a:solidFill>
              <a:schemeClr val="accent3">
                <a:lumMod val="50000"/>
              </a:schemeClr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1ABF819-8F93-47BE-916B-A7D3E1CC5D3F}"/>
              </a:ext>
            </a:extLst>
          </p:cNvPr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42" t="10594" r="7866"/>
          <a:stretch/>
        </p:blipFill>
        <p:spPr bwMode="auto">
          <a:xfrm>
            <a:off x="4924541" y="768169"/>
            <a:ext cx="3947618" cy="4015730"/>
          </a:xfrm>
          <a:prstGeom prst="rect">
            <a:avLst/>
          </a:prstGeom>
          <a:noFill/>
          <a:ln>
            <a:solidFill>
              <a:schemeClr val="accent3">
                <a:lumMod val="50000"/>
              </a:schemeClr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55C2501-5F72-49FD-BB0E-23B14DF65243}"/>
              </a:ext>
            </a:extLst>
          </p:cNvPr>
          <p:cNvSpPr txBox="1"/>
          <p:nvPr/>
        </p:nvSpPr>
        <p:spPr>
          <a:xfrm>
            <a:off x="159299" y="4839242"/>
            <a:ext cx="44567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Hour-wise trips on a Typical Day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E24BC29-2A23-49C0-949E-A8F4A3DE394B}"/>
              </a:ext>
            </a:extLst>
          </p:cNvPr>
          <p:cNvSpPr txBox="1"/>
          <p:nvPr/>
        </p:nvSpPr>
        <p:spPr>
          <a:xfrm>
            <a:off x="4924541" y="4837404"/>
            <a:ext cx="406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Day-wise trips on a Typical Week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DD72226-3A2A-482C-80CC-D48F078A49E5}"/>
              </a:ext>
            </a:extLst>
          </p:cNvPr>
          <p:cNvSpPr/>
          <p:nvPr/>
        </p:nvSpPr>
        <p:spPr>
          <a:xfrm>
            <a:off x="3013114" y="801478"/>
            <a:ext cx="930922" cy="12009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Speech Bubble: Oval 13">
            <a:extLst>
              <a:ext uri="{FF2B5EF4-FFF2-40B4-BE49-F238E27FC236}">
                <a16:creationId xmlns:a16="http://schemas.microsoft.com/office/drawing/2014/main" id="{D7A8E181-32E3-448C-8678-8BA0D5DA961C}"/>
              </a:ext>
            </a:extLst>
          </p:cNvPr>
          <p:cNvSpPr/>
          <p:nvPr/>
        </p:nvSpPr>
        <p:spPr>
          <a:xfrm>
            <a:off x="1707614" y="922581"/>
            <a:ext cx="1189821" cy="619780"/>
          </a:xfrm>
          <a:prstGeom prst="wedgeEllipseCallout">
            <a:avLst>
              <a:gd name="adj1" fmla="val 59309"/>
              <a:gd name="adj2" fmla="val 570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5-8 pm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BF0BFB9-0469-45E0-898E-01B4FD6C9DBA}"/>
              </a:ext>
            </a:extLst>
          </p:cNvPr>
          <p:cNvSpPr/>
          <p:nvPr/>
        </p:nvSpPr>
        <p:spPr>
          <a:xfrm>
            <a:off x="1608463" y="1861852"/>
            <a:ext cx="638978" cy="129999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Speech Bubble: Oval 16">
            <a:extLst>
              <a:ext uri="{FF2B5EF4-FFF2-40B4-BE49-F238E27FC236}">
                <a16:creationId xmlns:a16="http://schemas.microsoft.com/office/drawing/2014/main" id="{C42B6A17-DF75-4AFA-986E-0EB5DDCA6847}"/>
              </a:ext>
            </a:extLst>
          </p:cNvPr>
          <p:cNvSpPr/>
          <p:nvPr/>
        </p:nvSpPr>
        <p:spPr>
          <a:xfrm>
            <a:off x="209321" y="980502"/>
            <a:ext cx="1189821" cy="619780"/>
          </a:xfrm>
          <a:prstGeom prst="wedgeEllipseCallout">
            <a:avLst>
              <a:gd name="adj1" fmla="val 76902"/>
              <a:gd name="adj2" fmla="val 10507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8-10 am</a:t>
            </a:r>
          </a:p>
        </p:txBody>
      </p:sp>
      <p:sp>
        <p:nvSpPr>
          <p:cNvPr id="18" name="Speech Bubble: Oval 17">
            <a:extLst>
              <a:ext uri="{FF2B5EF4-FFF2-40B4-BE49-F238E27FC236}">
                <a16:creationId xmlns:a16="http://schemas.microsoft.com/office/drawing/2014/main" id="{EB1D04C4-4105-4CA9-9E03-FC90D35478CF}"/>
              </a:ext>
            </a:extLst>
          </p:cNvPr>
          <p:cNvSpPr/>
          <p:nvPr/>
        </p:nvSpPr>
        <p:spPr>
          <a:xfrm>
            <a:off x="5621735" y="919815"/>
            <a:ext cx="1189821" cy="619780"/>
          </a:xfrm>
          <a:prstGeom prst="wedgeEllipseCallout">
            <a:avLst>
              <a:gd name="adj1" fmla="val 85235"/>
              <a:gd name="adj2" fmla="val 304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TGIF</a:t>
            </a:r>
          </a:p>
        </p:txBody>
      </p:sp>
    </p:spTree>
    <p:extLst>
      <p:ext uri="{BB962C8B-B14F-4D97-AF65-F5344CB8AC3E}">
        <p14:creationId xmlns:p14="http://schemas.microsoft.com/office/powerpoint/2010/main" val="171078422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3" grpId="0"/>
      <p:bldP spid="12" grpId="0" animBg="1"/>
      <p:bldP spid="14" grpId="0" animBg="1"/>
      <p:bldP spid="16" grpId="0" animBg="1"/>
      <p:bldP spid="17" grpId="0" animBg="1"/>
      <p:bldP spid="1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F4D28DA-63FA-47CA-B155-3F4549960C00}"/>
              </a:ext>
            </a:extLst>
          </p:cNvPr>
          <p:cNvSpPr txBox="1"/>
          <p:nvPr/>
        </p:nvSpPr>
        <p:spPr>
          <a:xfrm>
            <a:off x="936434" y="220337"/>
            <a:ext cx="71338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>
                <a:solidFill>
                  <a:srgbClr val="28324A"/>
                </a:solidFill>
                <a:latin typeface="Oswald" panose="00000500000000000000" pitchFamily="2" charset="0"/>
                <a:ea typeface="Source Sans Pro" panose="020B0503030403020204" pitchFamily="34" charset="0"/>
              </a:rPr>
              <a:t>Data Exploration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7C47B9-EA90-42F8-9A26-B16D824F943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088" y="732420"/>
            <a:ext cx="8591824" cy="3844889"/>
          </a:xfrm>
          <a:prstGeom prst="rect">
            <a:avLst/>
          </a:prstGeom>
          <a:noFill/>
          <a:ln>
            <a:solidFill>
              <a:schemeClr val="accent3">
                <a:lumMod val="50000"/>
              </a:schemeClr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56E9B64-3E15-4104-A5A3-3EABEEF3559A}"/>
              </a:ext>
            </a:extLst>
          </p:cNvPr>
          <p:cNvSpPr txBox="1"/>
          <p:nvPr/>
        </p:nvSpPr>
        <p:spPr>
          <a:xfrm>
            <a:off x="2274982" y="4646164"/>
            <a:ext cx="44567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Heatmap for Day-wise and Hour-wise Trips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5DA6E41-7C7B-4318-8BEC-F8F6C15EE482}"/>
              </a:ext>
            </a:extLst>
          </p:cNvPr>
          <p:cNvSpPr/>
          <p:nvPr/>
        </p:nvSpPr>
        <p:spPr>
          <a:xfrm>
            <a:off x="5910549" y="732420"/>
            <a:ext cx="1272447" cy="74384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Speech Bubble: Oval 7">
            <a:extLst>
              <a:ext uri="{FF2B5EF4-FFF2-40B4-BE49-F238E27FC236}">
                <a16:creationId xmlns:a16="http://schemas.microsoft.com/office/drawing/2014/main" id="{42CEA385-1718-4564-B019-6CFBE91324D6}"/>
              </a:ext>
            </a:extLst>
          </p:cNvPr>
          <p:cNvSpPr/>
          <p:nvPr/>
        </p:nvSpPr>
        <p:spPr>
          <a:xfrm>
            <a:off x="4503367" y="1476262"/>
            <a:ext cx="1189821" cy="619780"/>
          </a:xfrm>
          <a:prstGeom prst="wedgeEllipseCallout">
            <a:avLst>
              <a:gd name="adj1" fmla="val 67642"/>
              <a:gd name="adj2" fmla="val -6378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Friday Evening</a:t>
            </a:r>
          </a:p>
        </p:txBody>
      </p:sp>
      <p:sp>
        <p:nvSpPr>
          <p:cNvPr id="10" name="Speech Bubble: Oval 9">
            <a:extLst>
              <a:ext uri="{FF2B5EF4-FFF2-40B4-BE49-F238E27FC236}">
                <a16:creationId xmlns:a16="http://schemas.microsoft.com/office/drawing/2014/main" id="{5626549A-2CB8-4C9B-BE98-993D17701E14}"/>
              </a:ext>
            </a:extLst>
          </p:cNvPr>
          <p:cNvSpPr/>
          <p:nvPr/>
        </p:nvSpPr>
        <p:spPr>
          <a:xfrm>
            <a:off x="634609" y="3375802"/>
            <a:ext cx="1491645" cy="619780"/>
          </a:xfrm>
          <a:prstGeom prst="wedgeEllipseCallout">
            <a:avLst>
              <a:gd name="adj1" fmla="val -6432"/>
              <a:gd name="adj2" fmla="val -1100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Weekend Midnight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E39A6EC-D8BC-4344-806F-DD8C70A710D4}"/>
              </a:ext>
            </a:extLst>
          </p:cNvPr>
          <p:cNvSpPr/>
          <p:nvPr/>
        </p:nvSpPr>
        <p:spPr>
          <a:xfrm>
            <a:off x="510447" y="1641513"/>
            <a:ext cx="1615807" cy="130215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98937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 animBg="1"/>
      <p:bldP spid="10" grpId="0" animBg="1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7A7AEA8-3410-4B98-916D-39D2E458220F}"/>
              </a:ext>
            </a:extLst>
          </p:cNvPr>
          <p:cNvSpPr txBox="1"/>
          <p:nvPr/>
        </p:nvSpPr>
        <p:spPr>
          <a:xfrm>
            <a:off x="936434" y="220337"/>
            <a:ext cx="71338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>
                <a:solidFill>
                  <a:srgbClr val="28324A"/>
                </a:solidFill>
                <a:latin typeface="Oswald" panose="00000500000000000000" pitchFamily="2" charset="0"/>
                <a:ea typeface="Source Sans Pro" panose="020B0503030403020204" pitchFamily="34" charset="0"/>
              </a:rPr>
              <a:t>Data Exploration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EF7DC1B-F90F-49C7-A579-800A53B921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621" y="743557"/>
            <a:ext cx="4179606" cy="430079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326B673-03A5-4903-B6B1-2828DB4A8C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2774" y="743557"/>
            <a:ext cx="4278757" cy="430079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3A3DBB2-EC1A-442A-AC1F-2EBF4765C1E6}"/>
              </a:ext>
            </a:extLst>
          </p:cNvPr>
          <p:cNvSpPr txBox="1"/>
          <p:nvPr/>
        </p:nvSpPr>
        <p:spPr>
          <a:xfrm>
            <a:off x="2274982" y="4690232"/>
            <a:ext cx="44567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Community-area wise Pickups (2013 v/s 2016) </a:t>
            </a:r>
          </a:p>
        </p:txBody>
      </p:sp>
      <p:sp>
        <p:nvSpPr>
          <p:cNvPr id="16" name="Speech Bubble: Oval 15">
            <a:extLst>
              <a:ext uri="{FF2B5EF4-FFF2-40B4-BE49-F238E27FC236}">
                <a16:creationId xmlns:a16="http://schemas.microsoft.com/office/drawing/2014/main" id="{2B8BBFF4-00B8-4B1D-BE6E-F05F012F0D1F}"/>
              </a:ext>
            </a:extLst>
          </p:cNvPr>
          <p:cNvSpPr/>
          <p:nvPr/>
        </p:nvSpPr>
        <p:spPr>
          <a:xfrm>
            <a:off x="190612" y="2407004"/>
            <a:ext cx="1373784" cy="534500"/>
          </a:xfrm>
          <a:prstGeom prst="wedgeEllipseCallout">
            <a:avLst>
              <a:gd name="adj1" fmla="val 15113"/>
              <a:gd name="adj2" fmla="val -1025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7" name="Speech Bubble: Oval 16">
            <a:extLst>
              <a:ext uri="{FF2B5EF4-FFF2-40B4-BE49-F238E27FC236}">
                <a16:creationId xmlns:a16="http://schemas.microsoft.com/office/drawing/2014/main" id="{C8A5F960-FB8B-43EE-96C5-9BCDCA23CBC6}"/>
              </a:ext>
            </a:extLst>
          </p:cNvPr>
          <p:cNvSpPr/>
          <p:nvPr/>
        </p:nvSpPr>
        <p:spPr>
          <a:xfrm>
            <a:off x="182469" y="2407002"/>
            <a:ext cx="1373784" cy="534500"/>
          </a:xfrm>
          <a:prstGeom prst="wedgeEllipseCallout">
            <a:avLst>
              <a:gd name="adj1" fmla="val 68843"/>
              <a:gd name="adj2" fmla="val 809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Airports</a:t>
            </a:r>
          </a:p>
        </p:txBody>
      </p:sp>
      <p:sp>
        <p:nvSpPr>
          <p:cNvPr id="18" name="Speech Bubble: Oval 17">
            <a:extLst>
              <a:ext uri="{FF2B5EF4-FFF2-40B4-BE49-F238E27FC236}">
                <a16:creationId xmlns:a16="http://schemas.microsoft.com/office/drawing/2014/main" id="{AEB795C5-DD48-490B-ADDD-5DA9114319FE}"/>
              </a:ext>
            </a:extLst>
          </p:cNvPr>
          <p:cNvSpPr/>
          <p:nvPr/>
        </p:nvSpPr>
        <p:spPr>
          <a:xfrm>
            <a:off x="3438752" y="1915144"/>
            <a:ext cx="1452738" cy="656606"/>
          </a:xfrm>
          <a:prstGeom prst="wedgeEllipseCallout">
            <a:avLst>
              <a:gd name="adj1" fmla="val -65882"/>
              <a:gd name="adj2" fmla="val 149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Downtown</a:t>
            </a:r>
          </a:p>
        </p:txBody>
      </p:sp>
    </p:spTree>
    <p:extLst>
      <p:ext uri="{BB962C8B-B14F-4D97-AF65-F5344CB8AC3E}">
        <p14:creationId xmlns:p14="http://schemas.microsoft.com/office/powerpoint/2010/main" val="844006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animBg="1"/>
      <p:bldP spid="17" grpId="0" animBg="1"/>
      <p:bldP spid="1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7A7AEA8-3410-4B98-916D-39D2E458220F}"/>
              </a:ext>
            </a:extLst>
          </p:cNvPr>
          <p:cNvSpPr txBox="1"/>
          <p:nvPr/>
        </p:nvSpPr>
        <p:spPr>
          <a:xfrm>
            <a:off x="936434" y="220337"/>
            <a:ext cx="71338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>
                <a:solidFill>
                  <a:srgbClr val="28324A"/>
                </a:solidFill>
                <a:latin typeface="Oswald" panose="00000500000000000000" pitchFamily="2" charset="0"/>
                <a:ea typeface="Source Sans Pro" panose="020B0503030403020204" pitchFamily="34" charset="0"/>
              </a:rPr>
              <a:t>Data Exploration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3A3DBB2-EC1A-442A-AC1F-2EBF4765C1E6}"/>
              </a:ext>
            </a:extLst>
          </p:cNvPr>
          <p:cNvSpPr txBox="1"/>
          <p:nvPr/>
        </p:nvSpPr>
        <p:spPr>
          <a:xfrm>
            <a:off x="2342920" y="4688265"/>
            <a:ext cx="44567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Market-share of Taxi Companies over the years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4FD461-6FA9-4728-A7DF-CBB4799CFE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4643" y="743557"/>
            <a:ext cx="7034714" cy="38961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082E5D9-198C-4491-A335-C028B766478B}"/>
              </a:ext>
            </a:extLst>
          </p:cNvPr>
          <p:cNvSpPr txBox="1"/>
          <p:nvPr/>
        </p:nvSpPr>
        <p:spPr>
          <a:xfrm>
            <a:off x="1801259" y="2159653"/>
            <a:ext cx="6114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51%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EB1EE13-35C0-480B-95B6-7DB469B61A10}"/>
              </a:ext>
            </a:extLst>
          </p:cNvPr>
          <p:cNvSpPr txBox="1"/>
          <p:nvPr/>
        </p:nvSpPr>
        <p:spPr>
          <a:xfrm>
            <a:off x="1799423" y="3281537"/>
            <a:ext cx="6114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19%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E2A3816-42E9-4445-8F5A-A5046023324C}"/>
              </a:ext>
            </a:extLst>
          </p:cNvPr>
          <p:cNvSpPr txBox="1"/>
          <p:nvPr/>
        </p:nvSpPr>
        <p:spPr>
          <a:xfrm>
            <a:off x="1797587" y="3907664"/>
            <a:ext cx="6114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12%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897D88C-9DBB-49E7-99D2-0723F3796C83}"/>
              </a:ext>
            </a:extLst>
          </p:cNvPr>
          <p:cNvSpPr txBox="1"/>
          <p:nvPr/>
        </p:nvSpPr>
        <p:spPr>
          <a:xfrm>
            <a:off x="1806767" y="3652439"/>
            <a:ext cx="6114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9%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3EE3D78-6478-48CB-BFAA-72D5163E033D}"/>
              </a:ext>
            </a:extLst>
          </p:cNvPr>
          <p:cNvSpPr txBox="1"/>
          <p:nvPr/>
        </p:nvSpPr>
        <p:spPr>
          <a:xfrm>
            <a:off x="3507038" y="1673069"/>
            <a:ext cx="6114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58%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97DEAB3-B75B-41AD-AF5D-F6EB9DC99933}"/>
              </a:ext>
            </a:extLst>
          </p:cNvPr>
          <p:cNvSpPr txBox="1"/>
          <p:nvPr/>
        </p:nvSpPr>
        <p:spPr>
          <a:xfrm>
            <a:off x="5190784" y="1869539"/>
            <a:ext cx="6114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55%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DBFA6B4-1022-432F-B3FC-C7A40A7EA96C}"/>
              </a:ext>
            </a:extLst>
          </p:cNvPr>
          <p:cNvSpPr txBox="1"/>
          <p:nvPr/>
        </p:nvSpPr>
        <p:spPr>
          <a:xfrm>
            <a:off x="6918596" y="2297363"/>
            <a:ext cx="6114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50%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E8F78D1-3A15-4AA0-B80E-FA16880628D1}"/>
              </a:ext>
            </a:extLst>
          </p:cNvPr>
          <p:cNvSpPr txBox="1"/>
          <p:nvPr/>
        </p:nvSpPr>
        <p:spPr>
          <a:xfrm>
            <a:off x="1808604" y="2938174"/>
            <a:ext cx="6114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7%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53AE1D9-8072-4D6A-8602-D1C443F23B22}"/>
              </a:ext>
            </a:extLst>
          </p:cNvPr>
          <p:cNvSpPr txBox="1"/>
          <p:nvPr/>
        </p:nvSpPr>
        <p:spPr>
          <a:xfrm>
            <a:off x="3492345" y="3905821"/>
            <a:ext cx="6114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11%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D74F301-F4CF-465A-A707-B194BB64A444}"/>
              </a:ext>
            </a:extLst>
          </p:cNvPr>
          <p:cNvSpPr txBox="1"/>
          <p:nvPr/>
        </p:nvSpPr>
        <p:spPr>
          <a:xfrm>
            <a:off x="3490507" y="3584491"/>
            <a:ext cx="6114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9%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6FB674A-2DEA-4CBD-9695-B798CD5DBE0F}"/>
              </a:ext>
            </a:extLst>
          </p:cNvPr>
          <p:cNvSpPr txBox="1"/>
          <p:nvPr/>
        </p:nvSpPr>
        <p:spPr>
          <a:xfrm>
            <a:off x="3488669" y="3197064"/>
            <a:ext cx="6114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15%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669F820-EE5B-40A8-835E-2696FDF1075B}"/>
              </a:ext>
            </a:extLst>
          </p:cNvPr>
          <p:cNvSpPr txBox="1"/>
          <p:nvPr/>
        </p:nvSpPr>
        <p:spPr>
          <a:xfrm>
            <a:off x="3514383" y="2870234"/>
            <a:ext cx="6114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5%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EBDC5C2-E6CF-473E-BAA0-CB29B2251263}"/>
              </a:ext>
            </a:extLst>
          </p:cNvPr>
          <p:cNvSpPr txBox="1"/>
          <p:nvPr/>
        </p:nvSpPr>
        <p:spPr>
          <a:xfrm>
            <a:off x="5187105" y="3903983"/>
            <a:ext cx="6114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11%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A93C0D6-D27B-45A5-8F62-4E9BA35DDC38}"/>
              </a:ext>
            </a:extLst>
          </p:cNvPr>
          <p:cNvSpPr txBox="1"/>
          <p:nvPr/>
        </p:nvSpPr>
        <p:spPr>
          <a:xfrm>
            <a:off x="5185267" y="3637739"/>
            <a:ext cx="6114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10%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A8C46FE-675F-4CCA-B5BD-5008F1EDAB20}"/>
              </a:ext>
            </a:extLst>
          </p:cNvPr>
          <p:cNvSpPr txBox="1"/>
          <p:nvPr/>
        </p:nvSpPr>
        <p:spPr>
          <a:xfrm>
            <a:off x="5194447" y="3261328"/>
            <a:ext cx="6114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15%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7AEC462-550F-40B9-B689-E908110C4B22}"/>
              </a:ext>
            </a:extLst>
          </p:cNvPr>
          <p:cNvSpPr txBox="1"/>
          <p:nvPr/>
        </p:nvSpPr>
        <p:spPr>
          <a:xfrm>
            <a:off x="3743901" y="2758228"/>
            <a:ext cx="6114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2%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2202E7F-EDF2-45F8-BCA2-263D7BC7A7DA}"/>
              </a:ext>
            </a:extLst>
          </p:cNvPr>
          <p:cNvSpPr txBox="1"/>
          <p:nvPr/>
        </p:nvSpPr>
        <p:spPr>
          <a:xfrm>
            <a:off x="2056482" y="2833510"/>
            <a:ext cx="6114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2%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E5ABB6E-765B-4A0A-A933-043673BF5F66}"/>
              </a:ext>
            </a:extLst>
          </p:cNvPr>
          <p:cNvSpPr txBox="1"/>
          <p:nvPr/>
        </p:nvSpPr>
        <p:spPr>
          <a:xfrm>
            <a:off x="5220161" y="2978567"/>
            <a:ext cx="6114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5%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7391CFF-3BE3-42B9-8FFF-E5022759511A}"/>
              </a:ext>
            </a:extLst>
          </p:cNvPr>
          <p:cNvSpPr txBox="1"/>
          <p:nvPr/>
        </p:nvSpPr>
        <p:spPr>
          <a:xfrm>
            <a:off x="5438663" y="2877576"/>
            <a:ext cx="6114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4%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96C9F71-DDAD-4879-A63B-8B31F65E818E}"/>
              </a:ext>
            </a:extLst>
          </p:cNvPr>
          <p:cNvSpPr txBox="1"/>
          <p:nvPr/>
        </p:nvSpPr>
        <p:spPr>
          <a:xfrm>
            <a:off x="6925934" y="3957231"/>
            <a:ext cx="6114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11%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B7E10AA-5714-4A3B-B451-D9667767CCDF}"/>
              </a:ext>
            </a:extLst>
          </p:cNvPr>
          <p:cNvSpPr txBox="1"/>
          <p:nvPr/>
        </p:nvSpPr>
        <p:spPr>
          <a:xfrm>
            <a:off x="6881871" y="3130967"/>
            <a:ext cx="6114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5%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95D6929-B53C-4CDB-9F73-5C24685DEDD5}"/>
              </a:ext>
            </a:extLst>
          </p:cNvPr>
          <p:cNvSpPr txBox="1"/>
          <p:nvPr/>
        </p:nvSpPr>
        <p:spPr>
          <a:xfrm>
            <a:off x="7100372" y="3007943"/>
            <a:ext cx="6114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7%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5B7EB6B-2EAB-4A45-A6BD-8DDAD10D1A54}"/>
              </a:ext>
            </a:extLst>
          </p:cNvPr>
          <p:cNvSpPr txBox="1"/>
          <p:nvPr/>
        </p:nvSpPr>
        <p:spPr>
          <a:xfrm>
            <a:off x="6913079" y="3702004"/>
            <a:ext cx="6114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11%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DB84715-0139-41EE-A001-4B26BD1E344A}"/>
              </a:ext>
            </a:extLst>
          </p:cNvPr>
          <p:cNvSpPr txBox="1"/>
          <p:nvPr/>
        </p:nvSpPr>
        <p:spPr>
          <a:xfrm>
            <a:off x="6922258" y="3391695"/>
            <a:ext cx="6114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16%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0F7B5283-4095-4ACB-A112-ED5981F771D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9810" t="8152" b="75444"/>
          <a:stretch/>
        </p:blipFill>
        <p:spPr>
          <a:xfrm>
            <a:off x="5949108" y="743557"/>
            <a:ext cx="2077746" cy="94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765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B6CD6C89-F296-49E8-93D9-7A18FFF176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916" y="743557"/>
            <a:ext cx="4294132" cy="429413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9077B62-CD29-49A6-9417-86323E43CC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2623" y="743556"/>
            <a:ext cx="4497183" cy="429413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7A7AEA8-3410-4B98-916D-39D2E458220F}"/>
              </a:ext>
            </a:extLst>
          </p:cNvPr>
          <p:cNvSpPr txBox="1"/>
          <p:nvPr/>
        </p:nvSpPr>
        <p:spPr>
          <a:xfrm>
            <a:off x="936434" y="220337"/>
            <a:ext cx="71338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>
                <a:solidFill>
                  <a:srgbClr val="28324A"/>
                </a:solidFill>
                <a:latin typeface="Oswald" panose="00000500000000000000" pitchFamily="2" charset="0"/>
                <a:ea typeface="Source Sans Pro" panose="020B0503030403020204" pitchFamily="34" charset="0"/>
              </a:rPr>
              <a:t>Data Exploration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3A3DBB2-EC1A-442A-AC1F-2EBF4765C1E6}"/>
              </a:ext>
            </a:extLst>
          </p:cNvPr>
          <p:cNvSpPr txBox="1"/>
          <p:nvPr/>
        </p:nvSpPr>
        <p:spPr>
          <a:xfrm>
            <a:off x="2092090" y="4576023"/>
            <a:ext cx="4941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Community area-wise pickups for Top 5 Taxi Companies over the years (2013 v/s 2016) 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2DA23A8-EE02-4707-9721-DA911B7BB0BC}"/>
              </a:ext>
            </a:extLst>
          </p:cNvPr>
          <p:cNvSpPr txBox="1"/>
          <p:nvPr/>
        </p:nvSpPr>
        <p:spPr>
          <a:xfrm>
            <a:off x="1103523" y="3907664"/>
            <a:ext cx="8244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2013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DFAC38E-0314-4EF9-A532-CAC32BD9B8A1}"/>
              </a:ext>
            </a:extLst>
          </p:cNvPr>
          <p:cNvSpPr txBox="1"/>
          <p:nvPr/>
        </p:nvSpPr>
        <p:spPr>
          <a:xfrm>
            <a:off x="5464373" y="3905826"/>
            <a:ext cx="8244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2016</a:t>
            </a:r>
          </a:p>
        </p:txBody>
      </p:sp>
    </p:spTree>
    <p:extLst>
      <p:ext uri="{BB962C8B-B14F-4D97-AF65-F5344CB8AC3E}">
        <p14:creationId xmlns:p14="http://schemas.microsoft.com/office/powerpoint/2010/main" val="3513251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7A7AEA8-3410-4B98-916D-39D2E458220F}"/>
              </a:ext>
            </a:extLst>
          </p:cNvPr>
          <p:cNvSpPr txBox="1"/>
          <p:nvPr/>
        </p:nvSpPr>
        <p:spPr>
          <a:xfrm>
            <a:off x="936434" y="220337"/>
            <a:ext cx="71338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>
                <a:solidFill>
                  <a:srgbClr val="28324A"/>
                </a:solidFill>
                <a:latin typeface="Oswald" panose="00000500000000000000" pitchFamily="2" charset="0"/>
                <a:ea typeface="Source Sans Pro" panose="020B0503030403020204" pitchFamily="34" charset="0"/>
              </a:rPr>
              <a:t>Data Exploration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E2EB949-42A2-464F-B7A1-0A3324000A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9311" y="743557"/>
            <a:ext cx="4425377" cy="429379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3A3DBB2-EC1A-442A-AC1F-2EBF4765C1E6}"/>
              </a:ext>
            </a:extLst>
          </p:cNvPr>
          <p:cNvSpPr txBox="1"/>
          <p:nvPr/>
        </p:nvSpPr>
        <p:spPr>
          <a:xfrm>
            <a:off x="2007822" y="4646164"/>
            <a:ext cx="51283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Community area-wise pickups for KOAM Taxi Association (2013 to 2016) </a:t>
            </a:r>
          </a:p>
        </p:txBody>
      </p:sp>
    </p:spTree>
    <p:extLst>
      <p:ext uri="{BB962C8B-B14F-4D97-AF65-F5344CB8AC3E}">
        <p14:creationId xmlns:p14="http://schemas.microsoft.com/office/powerpoint/2010/main" val="1850889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Shape 507"/>
          <p:cNvSpPr txBox="1">
            <a:spLocks noGrp="1"/>
          </p:cNvSpPr>
          <p:nvPr>
            <p:ph type="title"/>
          </p:nvPr>
        </p:nvSpPr>
        <p:spPr>
          <a:xfrm>
            <a:off x="1102263" y="64259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28324A"/>
                </a:solidFill>
              </a:rPr>
              <a:t>Our Agenda</a:t>
            </a:r>
            <a:endParaRPr sz="2800" dirty="0">
              <a:solidFill>
                <a:srgbClr val="28324A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5EF25B8-16B3-4E9F-8D84-4F9C4C1EF5AE}"/>
              </a:ext>
            </a:extLst>
          </p:cNvPr>
          <p:cNvGrpSpPr/>
          <p:nvPr/>
        </p:nvGrpSpPr>
        <p:grpSpPr>
          <a:xfrm>
            <a:off x="1460594" y="1650726"/>
            <a:ext cx="6222812" cy="2190691"/>
            <a:chOff x="1821538" y="1790167"/>
            <a:chExt cx="5541576" cy="1843734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C3C3046-A2A0-48EF-BB48-726C01FA2BD0}"/>
                </a:ext>
              </a:extLst>
            </p:cNvPr>
            <p:cNvGrpSpPr/>
            <p:nvPr/>
          </p:nvGrpSpPr>
          <p:grpSpPr>
            <a:xfrm>
              <a:off x="1826450" y="1871267"/>
              <a:ext cx="1232958" cy="760673"/>
              <a:chOff x="2435266" y="2495023"/>
              <a:chExt cx="1643944" cy="1014230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0EAF3E3C-0060-4110-BB0B-C2ADB9CBD420}"/>
                  </a:ext>
                </a:extLst>
              </p:cNvPr>
              <p:cNvGrpSpPr/>
              <p:nvPr/>
            </p:nvGrpSpPr>
            <p:grpSpPr>
              <a:xfrm>
                <a:off x="2444750" y="2495023"/>
                <a:ext cx="1634460" cy="1014230"/>
                <a:chOff x="1531255" y="3815962"/>
                <a:chExt cx="1634460" cy="1485148"/>
              </a:xfrm>
            </p:grpSpPr>
            <p:sp>
              <p:nvSpPr>
                <p:cNvPr id="13" name="Shape 2127">
                  <a:extLst>
                    <a:ext uri="{FF2B5EF4-FFF2-40B4-BE49-F238E27FC236}">
                      <a16:creationId xmlns:a16="http://schemas.microsoft.com/office/drawing/2014/main" id="{CC704606-5105-4750-8204-4BF128E65A81}"/>
                    </a:ext>
                  </a:extLst>
                </p:cNvPr>
                <p:cNvSpPr/>
                <p:nvPr/>
              </p:nvSpPr>
              <p:spPr>
                <a:xfrm>
                  <a:off x="1531255" y="3815962"/>
                  <a:ext cx="1507461" cy="124334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2160"/>
                      </a:moveTo>
                      <a:cubicBezTo>
                        <a:pt x="0" y="967"/>
                        <a:pt x="798" y="0"/>
                        <a:pt x="1782" y="0"/>
                      </a:cubicBezTo>
                      <a:lnTo>
                        <a:pt x="19818" y="0"/>
                      </a:lnTo>
                      <a:cubicBezTo>
                        <a:pt x="20802" y="0"/>
                        <a:pt x="21600" y="967"/>
                        <a:pt x="21600" y="2160"/>
                      </a:cubicBezTo>
                      <a:lnTo>
                        <a:pt x="21600" y="19440"/>
                      </a:lnTo>
                      <a:cubicBezTo>
                        <a:pt x="21600" y="20633"/>
                        <a:pt x="20802" y="21600"/>
                        <a:pt x="19818" y="21600"/>
                      </a:cubicBezTo>
                      <a:lnTo>
                        <a:pt x="1782" y="21600"/>
                      </a:lnTo>
                      <a:cubicBezTo>
                        <a:pt x="798" y="21600"/>
                        <a:pt x="0" y="20633"/>
                        <a:pt x="0" y="19440"/>
                      </a:cubicBezTo>
                      <a:lnTo>
                        <a:pt x="0" y="2160"/>
                      </a:lnTo>
                      <a:close/>
                    </a:path>
                  </a:pathLst>
                </a:custGeom>
                <a:noFill/>
                <a:ln w="50800" cap="flat">
                  <a:solidFill>
                    <a:schemeClr val="accent1"/>
                  </a:solidFill>
                  <a:prstDash val="solid"/>
                  <a:miter lim="400000"/>
                </a:ln>
                <a:effectLst/>
              </p:spPr>
              <p:txBody>
                <a:bodyPr wrap="square" lIns="28575" tIns="28575" rIns="28575" bIns="28575" numCol="1" anchor="t">
                  <a:noAutofit/>
                </a:bodyPr>
                <a:lstStyle/>
                <a:p>
                  <a:pPr lvl="0"/>
                  <a:endParaRPr sz="1013" dirty="0"/>
                </a:p>
              </p:txBody>
            </p:sp>
            <p:sp>
              <p:nvSpPr>
                <p:cNvPr id="14" name="Shape 2140">
                  <a:extLst>
                    <a:ext uri="{FF2B5EF4-FFF2-40B4-BE49-F238E27FC236}">
                      <a16:creationId xmlns:a16="http://schemas.microsoft.com/office/drawing/2014/main" id="{95C35E52-9736-42E4-958B-EF85DD85AA75}"/>
                    </a:ext>
                  </a:extLst>
                </p:cNvPr>
                <p:cNvSpPr/>
                <p:nvPr/>
              </p:nvSpPr>
              <p:spPr>
                <a:xfrm>
                  <a:off x="1949587" y="4817495"/>
                  <a:ext cx="1216128" cy="48361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2160"/>
                      </a:moveTo>
                      <a:cubicBezTo>
                        <a:pt x="0" y="967"/>
                        <a:pt x="385" y="0"/>
                        <a:pt x="859" y="0"/>
                      </a:cubicBezTo>
                      <a:lnTo>
                        <a:pt x="20741" y="0"/>
                      </a:lnTo>
                      <a:cubicBezTo>
                        <a:pt x="21215" y="0"/>
                        <a:pt x="21600" y="967"/>
                        <a:pt x="21600" y="2160"/>
                      </a:cubicBezTo>
                      <a:lnTo>
                        <a:pt x="21600" y="19440"/>
                      </a:lnTo>
                      <a:cubicBezTo>
                        <a:pt x="21600" y="20633"/>
                        <a:pt x="21215" y="21600"/>
                        <a:pt x="20741" y="21600"/>
                      </a:cubicBezTo>
                      <a:lnTo>
                        <a:pt x="859" y="21600"/>
                      </a:lnTo>
                      <a:cubicBezTo>
                        <a:pt x="385" y="21600"/>
                        <a:pt x="0" y="20633"/>
                        <a:pt x="0" y="19440"/>
                      </a:cubicBezTo>
                      <a:lnTo>
                        <a:pt x="0" y="216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28575" tIns="28575" rIns="28575" bIns="28575" numCol="1" anchor="t">
                  <a:noAutofit/>
                </a:bodyPr>
                <a:lstStyle/>
                <a:p>
                  <a:pPr lvl="0" algn="ctr"/>
                  <a:r>
                    <a:rPr lang="en-US" sz="1013" dirty="0">
                      <a:solidFill>
                        <a:schemeClr val="bg1"/>
                      </a:solidFill>
                    </a:rPr>
                    <a:t>1</a:t>
                  </a:r>
                  <a:endParaRPr sz="1013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416C2E7-93B8-4934-A4C5-7FD3145FADA7}"/>
                  </a:ext>
                </a:extLst>
              </p:cNvPr>
              <p:cNvSpPr txBox="1"/>
              <p:nvPr/>
            </p:nvSpPr>
            <p:spPr>
              <a:xfrm>
                <a:off x="2915823" y="3139921"/>
                <a:ext cx="246308" cy="3309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sz="1013" dirty="0">
                  <a:solidFill>
                    <a:schemeClr val="bg1"/>
                  </a:solidFill>
                  <a:latin typeface="Lato Light" panose="020F0302020204030203" pitchFamily="34" charset="0"/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4FF6A19-E2E3-43F9-B86E-DB08EDA6FA67}"/>
                  </a:ext>
                </a:extLst>
              </p:cNvPr>
              <p:cNvSpPr txBox="1"/>
              <p:nvPr/>
            </p:nvSpPr>
            <p:spPr>
              <a:xfrm>
                <a:off x="2435266" y="2615623"/>
                <a:ext cx="1526831" cy="3847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75" b="1" dirty="0">
                    <a:solidFill>
                      <a:schemeClr val="bg1">
                        <a:lumMod val="50000"/>
                      </a:schemeClr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Introduction</a:t>
                </a:r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1F503CA4-0DF2-4D88-9C16-84BF0A516368}"/>
                </a:ext>
              </a:extLst>
            </p:cNvPr>
            <p:cNvGrpSpPr/>
            <p:nvPr/>
          </p:nvGrpSpPr>
          <p:grpSpPr>
            <a:xfrm>
              <a:off x="4617762" y="1871267"/>
              <a:ext cx="1308312" cy="760673"/>
              <a:chOff x="6157017" y="2495023"/>
              <a:chExt cx="1744416" cy="1014230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FA132C9B-7181-42F0-8A03-CA71BAC6E2B7}"/>
                  </a:ext>
                </a:extLst>
              </p:cNvPr>
              <p:cNvGrpSpPr/>
              <p:nvPr/>
            </p:nvGrpSpPr>
            <p:grpSpPr>
              <a:xfrm>
                <a:off x="6266973" y="2495023"/>
                <a:ext cx="1634460" cy="1014230"/>
                <a:chOff x="5353478" y="3815962"/>
                <a:chExt cx="1634460" cy="1485148"/>
              </a:xfrm>
            </p:grpSpPr>
            <p:sp>
              <p:nvSpPr>
                <p:cNvPr id="19" name="Shape 2121">
                  <a:extLst>
                    <a:ext uri="{FF2B5EF4-FFF2-40B4-BE49-F238E27FC236}">
                      <a16:creationId xmlns:a16="http://schemas.microsoft.com/office/drawing/2014/main" id="{ADAFE218-734F-45FE-8635-6FCF45F2426A}"/>
                    </a:ext>
                  </a:extLst>
                </p:cNvPr>
                <p:cNvSpPr/>
                <p:nvPr/>
              </p:nvSpPr>
              <p:spPr>
                <a:xfrm>
                  <a:off x="5353478" y="3815962"/>
                  <a:ext cx="1507461" cy="124334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2160"/>
                      </a:moveTo>
                      <a:cubicBezTo>
                        <a:pt x="0" y="967"/>
                        <a:pt x="798" y="0"/>
                        <a:pt x="1782" y="0"/>
                      </a:cubicBezTo>
                      <a:lnTo>
                        <a:pt x="19818" y="0"/>
                      </a:lnTo>
                      <a:cubicBezTo>
                        <a:pt x="20802" y="0"/>
                        <a:pt x="21600" y="967"/>
                        <a:pt x="21600" y="2160"/>
                      </a:cubicBezTo>
                      <a:lnTo>
                        <a:pt x="21600" y="19440"/>
                      </a:lnTo>
                      <a:cubicBezTo>
                        <a:pt x="21600" y="20633"/>
                        <a:pt x="20802" y="21600"/>
                        <a:pt x="19818" y="21600"/>
                      </a:cubicBezTo>
                      <a:lnTo>
                        <a:pt x="1782" y="21600"/>
                      </a:lnTo>
                      <a:cubicBezTo>
                        <a:pt x="798" y="21600"/>
                        <a:pt x="0" y="20633"/>
                        <a:pt x="0" y="19440"/>
                      </a:cubicBezTo>
                      <a:lnTo>
                        <a:pt x="0" y="2160"/>
                      </a:lnTo>
                      <a:close/>
                    </a:path>
                  </a:pathLst>
                </a:custGeom>
                <a:noFill/>
                <a:ln w="50800" cap="flat">
                  <a:solidFill>
                    <a:schemeClr val="accent1"/>
                  </a:solidFill>
                  <a:prstDash val="solid"/>
                  <a:miter lim="400000"/>
                </a:ln>
                <a:effectLst/>
              </p:spPr>
              <p:txBody>
                <a:bodyPr wrap="square" lIns="28575" tIns="28575" rIns="28575" bIns="28575" numCol="1" anchor="t">
                  <a:noAutofit/>
                </a:bodyPr>
                <a:lstStyle/>
                <a:p>
                  <a:pPr lvl="0"/>
                  <a:endParaRPr sz="1013" dirty="0"/>
                </a:p>
              </p:txBody>
            </p:sp>
            <p:sp>
              <p:nvSpPr>
                <p:cNvPr id="20" name="Shape 2150">
                  <a:extLst>
                    <a:ext uri="{FF2B5EF4-FFF2-40B4-BE49-F238E27FC236}">
                      <a16:creationId xmlns:a16="http://schemas.microsoft.com/office/drawing/2014/main" id="{B55F0573-30DF-4379-A1A9-2AE316062E59}"/>
                    </a:ext>
                  </a:extLst>
                </p:cNvPr>
                <p:cNvSpPr/>
                <p:nvPr/>
              </p:nvSpPr>
              <p:spPr>
                <a:xfrm>
                  <a:off x="5771810" y="4817495"/>
                  <a:ext cx="1216128" cy="48361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2160"/>
                      </a:moveTo>
                      <a:cubicBezTo>
                        <a:pt x="0" y="967"/>
                        <a:pt x="385" y="0"/>
                        <a:pt x="859" y="0"/>
                      </a:cubicBezTo>
                      <a:lnTo>
                        <a:pt x="20741" y="0"/>
                      </a:lnTo>
                      <a:cubicBezTo>
                        <a:pt x="21215" y="0"/>
                        <a:pt x="21600" y="967"/>
                        <a:pt x="21600" y="2160"/>
                      </a:cubicBezTo>
                      <a:lnTo>
                        <a:pt x="21600" y="19440"/>
                      </a:lnTo>
                      <a:cubicBezTo>
                        <a:pt x="21600" y="20633"/>
                        <a:pt x="21215" y="21600"/>
                        <a:pt x="20741" y="21600"/>
                      </a:cubicBezTo>
                      <a:lnTo>
                        <a:pt x="859" y="21600"/>
                      </a:lnTo>
                      <a:cubicBezTo>
                        <a:pt x="385" y="21600"/>
                        <a:pt x="0" y="20633"/>
                        <a:pt x="0" y="19440"/>
                      </a:cubicBezTo>
                      <a:lnTo>
                        <a:pt x="0" y="216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28575" tIns="28575" rIns="28575" bIns="28575" numCol="1" anchor="t">
                  <a:noAutofit/>
                </a:bodyPr>
                <a:lstStyle/>
                <a:p>
                  <a:pPr lvl="0" algn="ctr"/>
                  <a:r>
                    <a:rPr lang="en-US" sz="1013" dirty="0">
                      <a:solidFill>
                        <a:schemeClr val="bg1"/>
                      </a:solidFill>
                    </a:rPr>
                    <a:t>3</a:t>
                  </a:r>
                  <a:endParaRPr sz="1013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0854A47-15C4-4963-9154-443B6BC14EAE}"/>
                  </a:ext>
                </a:extLst>
              </p:cNvPr>
              <p:cNvSpPr txBox="1"/>
              <p:nvPr/>
            </p:nvSpPr>
            <p:spPr>
              <a:xfrm>
                <a:off x="6157017" y="2530696"/>
                <a:ext cx="1704365" cy="646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75" b="1" dirty="0">
                    <a:solidFill>
                      <a:schemeClr val="bg1">
                        <a:lumMod val="50000"/>
                      </a:schemeClr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Data </a:t>
                </a:r>
              </a:p>
              <a:p>
                <a:pPr algn="ctr"/>
                <a:r>
                  <a:rPr lang="en-US" sz="1275" b="1" dirty="0">
                    <a:solidFill>
                      <a:schemeClr val="bg1">
                        <a:lumMod val="50000"/>
                      </a:schemeClr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Cleaning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8520E48-8560-43DB-B2FD-E91A8FBC4D44}"/>
                  </a:ext>
                </a:extLst>
              </p:cNvPr>
              <p:cNvSpPr txBox="1"/>
              <p:nvPr/>
            </p:nvSpPr>
            <p:spPr>
              <a:xfrm>
                <a:off x="6737991" y="3139921"/>
                <a:ext cx="246308" cy="3309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sz="1013" dirty="0">
                  <a:solidFill>
                    <a:schemeClr val="bg1"/>
                  </a:solidFill>
                  <a:latin typeface="Lato Light" panose="020F0302020204030203" pitchFamily="34" charset="0"/>
                </a:endParaRPr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AA4B360-CFE6-4D5A-9C65-0CB68CC1B689}"/>
                </a:ext>
              </a:extLst>
            </p:cNvPr>
            <p:cNvGrpSpPr/>
            <p:nvPr/>
          </p:nvGrpSpPr>
          <p:grpSpPr>
            <a:xfrm>
              <a:off x="3247610" y="2804567"/>
              <a:ext cx="1240372" cy="760673"/>
              <a:chOff x="6247604" y="3719134"/>
              <a:chExt cx="1653829" cy="1014230"/>
            </a:xfrm>
          </p:grpSpPr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2D1663DA-25AC-4147-9C52-45E1AF9C76ED}"/>
                  </a:ext>
                </a:extLst>
              </p:cNvPr>
              <p:cNvGrpSpPr/>
              <p:nvPr/>
            </p:nvGrpSpPr>
            <p:grpSpPr>
              <a:xfrm>
                <a:off x="6266973" y="3719134"/>
                <a:ext cx="1634460" cy="1014230"/>
                <a:chOff x="5353478" y="3815962"/>
                <a:chExt cx="1634460" cy="1485148"/>
              </a:xfrm>
            </p:grpSpPr>
            <p:sp>
              <p:nvSpPr>
                <p:cNvPr id="25" name="Shape 2121">
                  <a:extLst>
                    <a:ext uri="{FF2B5EF4-FFF2-40B4-BE49-F238E27FC236}">
                      <a16:creationId xmlns:a16="http://schemas.microsoft.com/office/drawing/2014/main" id="{51977AEC-C592-4228-86D1-7C91FB7FE320}"/>
                    </a:ext>
                  </a:extLst>
                </p:cNvPr>
                <p:cNvSpPr/>
                <p:nvPr/>
              </p:nvSpPr>
              <p:spPr>
                <a:xfrm>
                  <a:off x="5353478" y="3815962"/>
                  <a:ext cx="1507461" cy="124334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2160"/>
                      </a:moveTo>
                      <a:cubicBezTo>
                        <a:pt x="0" y="967"/>
                        <a:pt x="798" y="0"/>
                        <a:pt x="1782" y="0"/>
                      </a:cubicBezTo>
                      <a:lnTo>
                        <a:pt x="19818" y="0"/>
                      </a:lnTo>
                      <a:cubicBezTo>
                        <a:pt x="20802" y="0"/>
                        <a:pt x="21600" y="967"/>
                        <a:pt x="21600" y="2160"/>
                      </a:cubicBezTo>
                      <a:lnTo>
                        <a:pt x="21600" y="19440"/>
                      </a:lnTo>
                      <a:cubicBezTo>
                        <a:pt x="21600" y="20633"/>
                        <a:pt x="20802" y="21600"/>
                        <a:pt x="19818" y="21600"/>
                      </a:cubicBezTo>
                      <a:lnTo>
                        <a:pt x="1782" y="21600"/>
                      </a:lnTo>
                      <a:cubicBezTo>
                        <a:pt x="798" y="21600"/>
                        <a:pt x="0" y="20633"/>
                        <a:pt x="0" y="19440"/>
                      </a:cubicBezTo>
                      <a:lnTo>
                        <a:pt x="0" y="2160"/>
                      </a:lnTo>
                      <a:close/>
                    </a:path>
                  </a:pathLst>
                </a:custGeom>
                <a:noFill/>
                <a:ln w="50800" cap="flat">
                  <a:solidFill>
                    <a:schemeClr val="accent1"/>
                  </a:solidFill>
                  <a:prstDash val="solid"/>
                  <a:miter lim="400000"/>
                </a:ln>
                <a:effectLst/>
              </p:spPr>
              <p:txBody>
                <a:bodyPr wrap="square" lIns="28575" tIns="28575" rIns="28575" bIns="28575" numCol="1" anchor="t">
                  <a:noAutofit/>
                </a:bodyPr>
                <a:lstStyle/>
                <a:p>
                  <a:pPr lvl="0"/>
                  <a:endParaRPr sz="1013" dirty="0"/>
                </a:p>
              </p:txBody>
            </p:sp>
            <p:sp>
              <p:nvSpPr>
                <p:cNvPr id="26" name="Shape 2150">
                  <a:extLst>
                    <a:ext uri="{FF2B5EF4-FFF2-40B4-BE49-F238E27FC236}">
                      <a16:creationId xmlns:a16="http://schemas.microsoft.com/office/drawing/2014/main" id="{B2F3789C-FAB2-47BE-9BA7-0F6482EA4B6A}"/>
                    </a:ext>
                  </a:extLst>
                </p:cNvPr>
                <p:cNvSpPr/>
                <p:nvPr/>
              </p:nvSpPr>
              <p:spPr>
                <a:xfrm>
                  <a:off x="5771810" y="4817495"/>
                  <a:ext cx="1216128" cy="48361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2160"/>
                      </a:moveTo>
                      <a:cubicBezTo>
                        <a:pt x="0" y="967"/>
                        <a:pt x="385" y="0"/>
                        <a:pt x="859" y="0"/>
                      </a:cubicBezTo>
                      <a:lnTo>
                        <a:pt x="20741" y="0"/>
                      </a:lnTo>
                      <a:cubicBezTo>
                        <a:pt x="21215" y="0"/>
                        <a:pt x="21600" y="967"/>
                        <a:pt x="21600" y="2160"/>
                      </a:cubicBezTo>
                      <a:lnTo>
                        <a:pt x="21600" y="19440"/>
                      </a:lnTo>
                      <a:cubicBezTo>
                        <a:pt x="21600" y="20633"/>
                        <a:pt x="21215" y="21600"/>
                        <a:pt x="20741" y="21600"/>
                      </a:cubicBezTo>
                      <a:lnTo>
                        <a:pt x="859" y="21600"/>
                      </a:lnTo>
                      <a:cubicBezTo>
                        <a:pt x="385" y="21600"/>
                        <a:pt x="0" y="20633"/>
                        <a:pt x="0" y="19440"/>
                      </a:cubicBezTo>
                      <a:lnTo>
                        <a:pt x="0" y="216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28575" tIns="28575" rIns="28575" bIns="28575" numCol="1" anchor="t">
                  <a:noAutofit/>
                </a:bodyPr>
                <a:lstStyle/>
                <a:p>
                  <a:pPr lvl="0" algn="ctr"/>
                  <a:r>
                    <a:rPr lang="en-US" sz="1013" dirty="0">
                      <a:solidFill>
                        <a:schemeClr val="bg1"/>
                      </a:solidFill>
                    </a:rPr>
                    <a:t>6</a:t>
                  </a:r>
                  <a:endParaRPr sz="1013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DB98B9F-94DD-4CA1-B130-7785FC4E55AE}"/>
                  </a:ext>
                </a:extLst>
              </p:cNvPr>
              <p:cNvSpPr txBox="1"/>
              <p:nvPr/>
            </p:nvSpPr>
            <p:spPr>
              <a:xfrm>
                <a:off x="6247604" y="3792283"/>
                <a:ext cx="1526831" cy="646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75" b="1" dirty="0">
                    <a:solidFill>
                      <a:schemeClr val="bg1">
                        <a:lumMod val="50000"/>
                      </a:schemeClr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Model</a:t>
                </a:r>
              </a:p>
              <a:p>
                <a:pPr algn="ctr"/>
                <a:r>
                  <a:rPr lang="en-US" sz="1275" b="1" dirty="0">
                    <a:solidFill>
                      <a:schemeClr val="bg1">
                        <a:lumMod val="50000"/>
                      </a:schemeClr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validation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89BA1D1-0B61-494D-8377-E9C3067E796D}"/>
                  </a:ext>
                </a:extLst>
              </p:cNvPr>
              <p:cNvSpPr txBox="1"/>
              <p:nvPr/>
            </p:nvSpPr>
            <p:spPr>
              <a:xfrm>
                <a:off x="6737992" y="4374934"/>
                <a:ext cx="246308" cy="3309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sz="1013" dirty="0">
                  <a:solidFill>
                    <a:schemeClr val="bg1"/>
                  </a:solidFill>
                  <a:latin typeface="Lato Light" panose="020F0302020204030203" pitchFamily="34" charset="0"/>
                </a:endParaRP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67E96D0F-76DE-4A7C-BF36-0B4050CB3E51}"/>
                </a:ext>
              </a:extLst>
            </p:cNvPr>
            <p:cNvGrpSpPr/>
            <p:nvPr/>
          </p:nvGrpSpPr>
          <p:grpSpPr>
            <a:xfrm>
              <a:off x="3266024" y="1790167"/>
              <a:ext cx="1226718" cy="776777"/>
              <a:chOff x="4354698" y="2386889"/>
              <a:chExt cx="1635624" cy="1035702"/>
            </a:xfrm>
          </p:grpSpPr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0FE758F4-D35C-4693-89DD-764CAFCA43D9}"/>
                  </a:ext>
                </a:extLst>
              </p:cNvPr>
              <p:cNvGrpSpPr/>
              <p:nvPr/>
            </p:nvGrpSpPr>
            <p:grpSpPr>
              <a:xfrm>
                <a:off x="4355861" y="2408362"/>
                <a:ext cx="1634461" cy="1014229"/>
                <a:chOff x="3442366" y="3689063"/>
                <a:chExt cx="1634461" cy="1485146"/>
              </a:xfrm>
            </p:grpSpPr>
            <p:sp>
              <p:nvSpPr>
                <p:cNvPr id="31" name="Shape 2124">
                  <a:extLst>
                    <a:ext uri="{FF2B5EF4-FFF2-40B4-BE49-F238E27FC236}">
                      <a16:creationId xmlns:a16="http://schemas.microsoft.com/office/drawing/2014/main" id="{5E65390E-7F5F-475F-8BE8-05995C539103}"/>
                    </a:ext>
                  </a:extLst>
                </p:cNvPr>
                <p:cNvSpPr/>
                <p:nvPr/>
              </p:nvSpPr>
              <p:spPr>
                <a:xfrm>
                  <a:off x="3442366" y="3930869"/>
                  <a:ext cx="1507461" cy="124334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2160"/>
                      </a:moveTo>
                      <a:cubicBezTo>
                        <a:pt x="0" y="967"/>
                        <a:pt x="798" y="0"/>
                        <a:pt x="1782" y="0"/>
                      </a:cubicBezTo>
                      <a:lnTo>
                        <a:pt x="19818" y="0"/>
                      </a:lnTo>
                      <a:cubicBezTo>
                        <a:pt x="20802" y="0"/>
                        <a:pt x="21600" y="967"/>
                        <a:pt x="21600" y="2160"/>
                      </a:cubicBezTo>
                      <a:lnTo>
                        <a:pt x="21600" y="19440"/>
                      </a:lnTo>
                      <a:cubicBezTo>
                        <a:pt x="21600" y="20633"/>
                        <a:pt x="20802" y="21600"/>
                        <a:pt x="19818" y="21600"/>
                      </a:cubicBezTo>
                      <a:lnTo>
                        <a:pt x="1782" y="21600"/>
                      </a:lnTo>
                      <a:cubicBezTo>
                        <a:pt x="798" y="21600"/>
                        <a:pt x="0" y="20633"/>
                        <a:pt x="0" y="19440"/>
                      </a:cubicBezTo>
                      <a:lnTo>
                        <a:pt x="0" y="2160"/>
                      </a:lnTo>
                      <a:close/>
                    </a:path>
                  </a:pathLst>
                </a:custGeom>
                <a:noFill/>
                <a:ln w="50800" cap="flat">
                  <a:solidFill>
                    <a:schemeClr val="accent1"/>
                  </a:solidFill>
                  <a:prstDash val="solid"/>
                  <a:miter lim="400000"/>
                </a:ln>
                <a:effectLst/>
              </p:spPr>
              <p:txBody>
                <a:bodyPr wrap="square" lIns="28575" tIns="28575" rIns="28575" bIns="28575" numCol="1" anchor="t">
                  <a:noAutofit/>
                </a:bodyPr>
                <a:lstStyle/>
                <a:p>
                  <a:pPr lvl="0"/>
                  <a:endParaRPr sz="1013" dirty="0"/>
                </a:p>
              </p:txBody>
            </p:sp>
            <p:sp>
              <p:nvSpPr>
                <p:cNvPr id="32" name="Shape 2146">
                  <a:extLst>
                    <a:ext uri="{FF2B5EF4-FFF2-40B4-BE49-F238E27FC236}">
                      <a16:creationId xmlns:a16="http://schemas.microsoft.com/office/drawing/2014/main" id="{2F5A3370-3060-4FE9-9E95-D57DCD094827}"/>
                    </a:ext>
                  </a:extLst>
                </p:cNvPr>
                <p:cNvSpPr/>
                <p:nvPr/>
              </p:nvSpPr>
              <p:spPr>
                <a:xfrm>
                  <a:off x="3860699" y="3689063"/>
                  <a:ext cx="1216128" cy="48361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2160"/>
                      </a:moveTo>
                      <a:cubicBezTo>
                        <a:pt x="0" y="967"/>
                        <a:pt x="385" y="0"/>
                        <a:pt x="859" y="0"/>
                      </a:cubicBezTo>
                      <a:lnTo>
                        <a:pt x="20741" y="0"/>
                      </a:lnTo>
                      <a:cubicBezTo>
                        <a:pt x="21215" y="0"/>
                        <a:pt x="21600" y="967"/>
                        <a:pt x="21600" y="2160"/>
                      </a:cubicBezTo>
                      <a:lnTo>
                        <a:pt x="21600" y="19440"/>
                      </a:lnTo>
                      <a:cubicBezTo>
                        <a:pt x="21600" y="20633"/>
                        <a:pt x="21215" y="21600"/>
                        <a:pt x="20741" y="21600"/>
                      </a:cubicBezTo>
                      <a:lnTo>
                        <a:pt x="859" y="21600"/>
                      </a:lnTo>
                      <a:cubicBezTo>
                        <a:pt x="385" y="21600"/>
                        <a:pt x="0" y="20633"/>
                        <a:pt x="0" y="19440"/>
                      </a:cubicBezTo>
                      <a:lnTo>
                        <a:pt x="0" y="216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28575" tIns="28575" rIns="28575" bIns="28575" numCol="1" anchor="t">
                  <a:noAutofit/>
                </a:bodyPr>
                <a:lstStyle/>
                <a:p>
                  <a:pPr lvl="0" algn="ctr"/>
                  <a:r>
                    <a:rPr lang="en-US" sz="1013" dirty="0">
                      <a:solidFill>
                        <a:schemeClr val="bg1"/>
                      </a:solidFill>
                    </a:rPr>
                    <a:t>2</a:t>
                  </a:r>
                  <a:endParaRPr sz="1013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1267885-8A60-4D64-823F-8C6A12516BA4}"/>
                  </a:ext>
                </a:extLst>
              </p:cNvPr>
              <p:cNvSpPr txBox="1"/>
              <p:nvPr/>
            </p:nvSpPr>
            <p:spPr>
              <a:xfrm>
                <a:off x="4354698" y="2774319"/>
                <a:ext cx="1526831" cy="646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75" b="1" dirty="0">
                    <a:solidFill>
                      <a:schemeClr val="bg1">
                        <a:lumMod val="50000"/>
                      </a:schemeClr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Data Information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09DBA7E-DBED-486B-9649-3868F3FC8CC9}"/>
                  </a:ext>
                </a:extLst>
              </p:cNvPr>
              <p:cNvSpPr txBox="1"/>
              <p:nvPr/>
            </p:nvSpPr>
            <p:spPr>
              <a:xfrm>
                <a:off x="4825745" y="2386889"/>
                <a:ext cx="246308" cy="3309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sz="1013" dirty="0">
                  <a:solidFill>
                    <a:schemeClr val="bg1"/>
                  </a:solidFill>
                  <a:latin typeface="Lato Light" panose="020F0302020204030203" pitchFamily="34" charset="0"/>
                </a:endParaRPr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06974848-B96E-4B62-B309-D0A918A4700E}"/>
                </a:ext>
              </a:extLst>
            </p:cNvPr>
            <p:cNvGrpSpPr/>
            <p:nvPr/>
          </p:nvGrpSpPr>
          <p:grpSpPr>
            <a:xfrm>
              <a:off x="6118013" y="1790167"/>
              <a:ext cx="1233108" cy="784433"/>
              <a:chOff x="8157351" y="2386889"/>
              <a:chExt cx="1644144" cy="1045910"/>
            </a:xfrm>
          </p:grpSpPr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7F374B29-B874-4DA6-BE61-A6B835925BCD}"/>
                  </a:ext>
                </a:extLst>
              </p:cNvPr>
              <p:cNvGrpSpPr/>
              <p:nvPr/>
            </p:nvGrpSpPr>
            <p:grpSpPr>
              <a:xfrm>
                <a:off x="8167036" y="2418533"/>
                <a:ext cx="1634459" cy="1014266"/>
                <a:chOff x="7253541" y="3703957"/>
                <a:chExt cx="1634459" cy="1485201"/>
              </a:xfrm>
            </p:grpSpPr>
            <p:sp>
              <p:nvSpPr>
                <p:cNvPr id="37" name="Shape 2118">
                  <a:extLst>
                    <a:ext uri="{FF2B5EF4-FFF2-40B4-BE49-F238E27FC236}">
                      <a16:creationId xmlns:a16="http://schemas.microsoft.com/office/drawing/2014/main" id="{17FFDC2B-582A-4E75-9850-08F54117CF93}"/>
                    </a:ext>
                  </a:extLst>
                </p:cNvPr>
                <p:cNvSpPr/>
                <p:nvPr/>
              </p:nvSpPr>
              <p:spPr>
                <a:xfrm>
                  <a:off x="7253541" y="3945818"/>
                  <a:ext cx="1507461" cy="124334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2160"/>
                      </a:moveTo>
                      <a:cubicBezTo>
                        <a:pt x="0" y="967"/>
                        <a:pt x="798" y="0"/>
                        <a:pt x="1782" y="0"/>
                      </a:cubicBezTo>
                      <a:lnTo>
                        <a:pt x="19818" y="0"/>
                      </a:lnTo>
                      <a:cubicBezTo>
                        <a:pt x="20802" y="0"/>
                        <a:pt x="21600" y="967"/>
                        <a:pt x="21600" y="2160"/>
                      </a:cubicBezTo>
                      <a:lnTo>
                        <a:pt x="21600" y="19440"/>
                      </a:lnTo>
                      <a:cubicBezTo>
                        <a:pt x="21600" y="20633"/>
                        <a:pt x="20802" y="21600"/>
                        <a:pt x="19818" y="21600"/>
                      </a:cubicBezTo>
                      <a:lnTo>
                        <a:pt x="1782" y="21600"/>
                      </a:lnTo>
                      <a:cubicBezTo>
                        <a:pt x="798" y="21600"/>
                        <a:pt x="0" y="20633"/>
                        <a:pt x="0" y="19440"/>
                      </a:cubicBezTo>
                      <a:lnTo>
                        <a:pt x="0" y="2160"/>
                      </a:lnTo>
                      <a:close/>
                    </a:path>
                  </a:pathLst>
                </a:custGeom>
                <a:noFill/>
                <a:ln w="50800" cap="flat">
                  <a:solidFill>
                    <a:schemeClr val="accent1"/>
                  </a:solidFill>
                  <a:prstDash val="solid"/>
                  <a:miter lim="400000"/>
                </a:ln>
                <a:effectLst/>
              </p:spPr>
              <p:txBody>
                <a:bodyPr wrap="square" lIns="28575" tIns="28575" rIns="28575" bIns="28575" numCol="1" anchor="t">
                  <a:noAutofit/>
                </a:bodyPr>
                <a:lstStyle/>
                <a:p>
                  <a:pPr lvl="0"/>
                  <a:endParaRPr sz="1013" dirty="0"/>
                </a:p>
              </p:txBody>
            </p:sp>
            <p:sp>
              <p:nvSpPr>
                <p:cNvPr id="38" name="Shape 2154">
                  <a:extLst>
                    <a:ext uri="{FF2B5EF4-FFF2-40B4-BE49-F238E27FC236}">
                      <a16:creationId xmlns:a16="http://schemas.microsoft.com/office/drawing/2014/main" id="{DFE118D6-A3DC-4C16-9D5F-1E777F88B32D}"/>
                    </a:ext>
                  </a:extLst>
                </p:cNvPr>
                <p:cNvSpPr/>
                <p:nvPr/>
              </p:nvSpPr>
              <p:spPr>
                <a:xfrm>
                  <a:off x="7671872" y="3703957"/>
                  <a:ext cx="1216128" cy="48361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2160"/>
                      </a:moveTo>
                      <a:cubicBezTo>
                        <a:pt x="0" y="967"/>
                        <a:pt x="385" y="0"/>
                        <a:pt x="859" y="0"/>
                      </a:cubicBezTo>
                      <a:lnTo>
                        <a:pt x="20741" y="0"/>
                      </a:lnTo>
                      <a:cubicBezTo>
                        <a:pt x="21215" y="0"/>
                        <a:pt x="21600" y="967"/>
                        <a:pt x="21600" y="2160"/>
                      </a:cubicBezTo>
                      <a:lnTo>
                        <a:pt x="21600" y="19440"/>
                      </a:lnTo>
                      <a:cubicBezTo>
                        <a:pt x="21600" y="20633"/>
                        <a:pt x="21215" y="21600"/>
                        <a:pt x="20741" y="21600"/>
                      </a:cubicBezTo>
                      <a:lnTo>
                        <a:pt x="859" y="21600"/>
                      </a:lnTo>
                      <a:cubicBezTo>
                        <a:pt x="385" y="21600"/>
                        <a:pt x="0" y="20633"/>
                        <a:pt x="0" y="19440"/>
                      </a:cubicBezTo>
                      <a:lnTo>
                        <a:pt x="0" y="216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solidFill>
                    <a:schemeClr val="accent1"/>
                  </a:solidFill>
                  <a:miter lim="400000"/>
                </a:ln>
                <a:effectLst/>
              </p:spPr>
              <p:txBody>
                <a:bodyPr wrap="square" lIns="28575" tIns="28575" rIns="28575" bIns="28575" numCol="1" anchor="t">
                  <a:noAutofit/>
                </a:bodyPr>
                <a:lstStyle/>
                <a:p>
                  <a:pPr lvl="0" algn="ctr"/>
                  <a:r>
                    <a:rPr lang="en-US" sz="1013" dirty="0">
                      <a:solidFill>
                        <a:schemeClr val="bg1"/>
                      </a:solidFill>
                    </a:rPr>
                    <a:t>4</a:t>
                  </a:r>
                  <a:endParaRPr sz="1013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C0FC56B-BF29-4DC3-A5F7-239C080B6D23}"/>
                  </a:ext>
                </a:extLst>
              </p:cNvPr>
              <p:cNvSpPr txBox="1"/>
              <p:nvPr/>
            </p:nvSpPr>
            <p:spPr>
              <a:xfrm>
                <a:off x="8157351" y="2757090"/>
                <a:ext cx="1526831" cy="646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75" b="1" dirty="0">
                    <a:solidFill>
                      <a:schemeClr val="bg1">
                        <a:lumMod val="50000"/>
                      </a:schemeClr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Data Exploration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4C30D2F-F00D-41FC-A6E1-634DD5AAB577}"/>
                  </a:ext>
                </a:extLst>
              </p:cNvPr>
              <p:cNvSpPr txBox="1"/>
              <p:nvPr/>
            </p:nvSpPr>
            <p:spPr>
              <a:xfrm>
                <a:off x="8644786" y="2386889"/>
                <a:ext cx="246308" cy="3309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sz="1013" dirty="0">
                  <a:solidFill>
                    <a:schemeClr val="bg1"/>
                  </a:solidFill>
                  <a:latin typeface="Lato Light" panose="020F0302020204030203" pitchFamily="34" charset="0"/>
                </a:endParaRPr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39A99D19-94AF-4FA1-9253-F8EC473FDBBA}"/>
                </a:ext>
              </a:extLst>
            </p:cNvPr>
            <p:cNvGrpSpPr/>
            <p:nvPr/>
          </p:nvGrpSpPr>
          <p:grpSpPr>
            <a:xfrm>
              <a:off x="1821538" y="2725060"/>
              <a:ext cx="1233110" cy="783194"/>
              <a:chOff x="4346176" y="3613124"/>
              <a:chExt cx="1644146" cy="1044258"/>
            </a:xfrm>
          </p:grpSpPr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647DEC2F-DEFA-4F65-AA91-61AF31BAFB50}"/>
                  </a:ext>
                </a:extLst>
              </p:cNvPr>
              <p:cNvGrpSpPr/>
              <p:nvPr/>
            </p:nvGrpSpPr>
            <p:grpSpPr>
              <a:xfrm>
                <a:off x="4355861" y="3632473"/>
                <a:ext cx="1634461" cy="1014229"/>
                <a:chOff x="3442366" y="3689063"/>
                <a:chExt cx="1634461" cy="1485146"/>
              </a:xfrm>
            </p:grpSpPr>
            <p:sp>
              <p:nvSpPr>
                <p:cNvPr id="43" name="Shape 2124">
                  <a:extLst>
                    <a:ext uri="{FF2B5EF4-FFF2-40B4-BE49-F238E27FC236}">
                      <a16:creationId xmlns:a16="http://schemas.microsoft.com/office/drawing/2014/main" id="{AA78E9D2-E1CD-43C4-8DE4-D8D9C9063125}"/>
                    </a:ext>
                  </a:extLst>
                </p:cNvPr>
                <p:cNvSpPr/>
                <p:nvPr/>
              </p:nvSpPr>
              <p:spPr>
                <a:xfrm>
                  <a:off x="3442366" y="3930869"/>
                  <a:ext cx="1507461" cy="124334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2160"/>
                      </a:moveTo>
                      <a:cubicBezTo>
                        <a:pt x="0" y="967"/>
                        <a:pt x="798" y="0"/>
                        <a:pt x="1782" y="0"/>
                      </a:cubicBezTo>
                      <a:lnTo>
                        <a:pt x="19818" y="0"/>
                      </a:lnTo>
                      <a:cubicBezTo>
                        <a:pt x="20802" y="0"/>
                        <a:pt x="21600" y="967"/>
                        <a:pt x="21600" y="2160"/>
                      </a:cubicBezTo>
                      <a:lnTo>
                        <a:pt x="21600" y="19440"/>
                      </a:lnTo>
                      <a:cubicBezTo>
                        <a:pt x="21600" y="20633"/>
                        <a:pt x="20802" y="21600"/>
                        <a:pt x="19818" y="21600"/>
                      </a:cubicBezTo>
                      <a:lnTo>
                        <a:pt x="1782" y="21600"/>
                      </a:lnTo>
                      <a:cubicBezTo>
                        <a:pt x="798" y="21600"/>
                        <a:pt x="0" y="20633"/>
                        <a:pt x="0" y="19440"/>
                      </a:cubicBezTo>
                      <a:lnTo>
                        <a:pt x="0" y="2160"/>
                      </a:lnTo>
                      <a:close/>
                    </a:path>
                  </a:pathLst>
                </a:custGeom>
                <a:noFill/>
                <a:ln w="50800" cap="flat">
                  <a:solidFill>
                    <a:schemeClr val="accent1"/>
                  </a:solidFill>
                  <a:prstDash val="solid"/>
                  <a:miter lim="400000"/>
                </a:ln>
                <a:effectLst/>
              </p:spPr>
              <p:txBody>
                <a:bodyPr wrap="square" lIns="28575" tIns="28575" rIns="28575" bIns="28575" numCol="1" anchor="t">
                  <a:noAutofit/>
                </a:bodyPr>
                <a:lstStyle/>
                <a:p>
                  <a:pPr lvl="0"/>
                  <a:endParaRPr sz="1013" dirty="0"/>
                </a:p>
              </p:txBody>
            </p:sp>
            <p:sp>
              <p:nvSpPr>
                <p:cNvPr id="44" name="Shape 2146">
                  <a:extLst>
                    <a:ext uri="{FF2B5EF4-FFF2-40B4-BE49-F238E27FC236}">
                      <a16:creationId xmlns:a16="http://schemas.microsoft.com/office/drawing/2014/main" id="{E4241748-91B2-4D34-A6B7-CB874ACB1728}"/>
                    </a:ext>
                  </a:extLst>
                </p:cNvPr>
                <p:cNvSpPr/>
                <p:nvPr/>
              </p:nvSpPr>
              <p:spPr>
                <a:xfrm>
                  <a:off x="3860699" y="3689063"/>
                  <a:ext cx="1216128" cy="48361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2160"/>
                      </a:moveTo>
                      <a:cubicBezTo>
                        <a:pt x="0" y="967"/>
                        <a:pt x="385" y="0"/>
                        <a:pt x="859" y="0"/>
                      </a:cubicBezTo>
                      <a:lnTo>
                        <a:pt x="20741" y="0"/>
                      </a:lnTo>
                      <a:cubicBezTo>
                        <a:pt x="21215" y="0"/>
                        <a:pt x="21600" y="967"/>
                        <a:pt x="21600" y="2160"/>
                      </a:cubicBezTo>
                      <a:lnTo>
                        <a:pt x="21600" y="19440"/>
                      </a:lnTo>
                      <a:cubicBezTo>
                        <a:pt x="21600" y="20633"/>
                        <a:pt x="21215" y="21600"/>
                        <a:pt x="20741" y="21600"/>
                      </a:cubicBezTo>
                      <a:lnTo>
                        <a:pt x="859" y="21600"/>
                      </a:lnTo>
                      <a:cubicBezTo>
                        <a:pt x="385" y="21600"/>
                        <a:pt x="0" y="20633"/>
                        <a:pt x="0" y="19440"/>
                      </a:cubicBezTo>
                      <a:lnTo>
                        <a:pt x="0" y="216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28575" tIns="28575" rIns="28575" bIns="28575" numCol="1" anchor="t">
                  <a:noAutofit/>
                </a:bodyPr>
                <a:lstStyle/>
                <a:p>
                  <a:pPr lvl="0" algn="ctr"/>
                  <a:r>
                    <a:rPr lang="en-US" sz="1013" dirty="0">
                      <a:solidFill>
                        <a:schemeClr val="bg1"/>
                      </a:solidFill>
                    </a:rPr>
                    <a:t>5</a:t>
                  </a:r>
                  <a:endParaRPr sz="1013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7E0B39B-AF63-4276-B38C-48F1BD420262}"/>
                  </a:ext>
                </a:extLst>
              </p:cNvPr>
              <p:cNvSpPr txBox="1"/>
              <p:nvPr/>
            </p:nvSpPr>
            <p:spPr>
              <a:xfrm>
                <a:off x="4346176" y="4011050"/>
                <a:ext cx="1526830" cy="646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75" b="1" dirty="0">
                    <a:solidFill>
                      <a:schemeClr val="bg1">
                        <a:lumMod val="50000"/>
                      </a:schemeClr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Model building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F52C8A0-7D4B-40C6-85D2-38D5C3681D06}"/>
                  </a:ext>
                </a:extLst>
              </p:cNvPr>
              <p:cNvSpPr txBox="1"/>
              <p:nvPr/>
            </p:nvSpPr>
            <p:spPr>
              <a:xfrm>
                <a:off x="4825744" y="3613124"/>
                <a:ext cx="246308" cy="3309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sz="1013" dirty="0">
                  <a:solidFill>
                    <a:schemeClr val="bg1"/>
                  </a:solidFill>
                  <a:latin typeface="Lato Light" panose="020F0302020204030203" pitchFamily="34" charset="0"/>
                </a:endParaRPr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DA7FCC0B-50A3-4690-9600-16859B79E101}"/>
                </a:ext>
              </a:extLst>
            </p:cNvPr>
            <p:cNvGrpSpPr/>
            <p:nvPr/>
          </p:nvGrpSpPr>
          <p:grpSpPr>
            <a:xfrm>
              <a:off x="4694240" y="2696523"/>
              <a:ext cx="1231833" cy="892699"/>
              <a:chOff x="6257288" y="3515614"/>
              <a:chExt cx="1642444" cy="1190265"/>
            </a:xfrm>
          </p:grpSpPr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09CED0E3-1C9A-407B-B319-E2D6A18519CA}"/>
                  </a:ext>
                </a:extLst>
              </p:cNvPr>
              <p:cNvGrpSpPr/>
              <p:nvPr/>
            </p:nvGrpSpPr>
            <p:grpSpPr>
              <a:xfrm>
                <a:off x="6266973" y="3515614"/>
                <a:ext cx="1632759" cy="1052617"/>
                <a:chOff x="5353478" y="3517944"/>
                <a:chExt cx="1632759" cy="1541358"/>
              </a:xfrm>
            </p:grpSpPr>
            <p:sp>
              <p:nvSpPr>
                <p:cNvPr id="49" name="Shape 2121">
                  <a:extLst>
                    <a:ext uri="{FF2B5EF4-FFF2-40B4-BE49-F238E27FC236}">
                      <a16:creationId xmlns:a16="http://schemas.microsoft.com/office/drawing/2014/main" id="{E002AB67-3AF4-4669-ACD9-8243FFBEC2A3}"/>
                    </a:ext>
                  </a:extLst>
                </p:cNvPr>
                <p:cNvSpPr/>
                <p:nvPr/>
              </p:nvSpPr>
              <p:spPr>
                <a:xfrm>
                  <a:off x="5353478" y="3815962"/>
                  <a:ext cx="1507461" cy="124334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2160"/>
                      </a:moveTo>
                      <a:cubicBezTo>
                        <a:pt x="0" y="967"/>
                        <a:pt x="798" y="0"/>
                        <a:pt x="1782" y="0"/>
                      </a:cubicBezTo>
                      <a:lnTo>
                        <a:pt x="19818" y="0"/>
                      </a:lnTo>
                      <a:cubicBezTo>
                        <a:pt x="20802" y="0"/>
                        <a:pt x="21600" y="967"/>
                        <a:pt x="21600" y="2160"/>
                      </a:cubicBezTo>
                      <a:lnTo>
                        <a:pt x="21600" y="19440"/>
                      </a:lnTo>
                      <a:cubicBezTo>
                        <a:pt x="21600" y="20633"/>
                        <a:pt x="20802" y="21600"/>
                        <a:pt x="19818" y="21600"/>
                      </a:cubicBezTo>
                      <a:lnTo>
                        <a:pt x="1782" y="21600"/>
                      </a:lnTo>
                      <a:cubicBezTo>
                        <a:pt x="798" y="21600"/>
                        <a:pt x="0" y="20633"/>
                        <a:pt x="0" y="19440"/>
                      </a:cubicBezTo>
                      <a:lnTo>
                        <a:pt x="0" y="2160"/>
                      </a:lnTo>
                      <a:close/>
                    </a:path>
                  </a:pathLst>
                </a:custGeom>
                <a:noFill/>
                <a:ln w="50800" cap="flat">
                  <a:solidFill>
                    <a:schemeClr val="accent1"/>
                  </a:solidFill>
                  <a:prstDash val="solid"/>
                  <a:miter lim="400000"/>
                </a:ln>
                <a:effectLst/>
              </p:spPr>
              <p:txBody>
                <a:bodyPr wrap="square" lIns="28575" tIns="28575" rIns="28575" bIns="28575" numCol="1" anchor="t">
                  <a:noAutofit/>
                </a:bodyPr>
                <a:lstStyle/>
                <a:p>
                  <a:pPr lvl="0"/>
                  <a:endParaRPr sz="1013" dirty="0"/>
                </a:p>
              </p:txBody>
            </p:sp>
            <p:sp>
              <p:nvSpPr>
                <p:cNvPr id="50" name="Shape 2150">
                  <a:extLst>
                    <a:ext uri="{FF2B5EF4-FFF2-40B4-BE49-F238E27FC236}">
                      <a16:creationId xmlns:a16="http://schemas.microsoft.com/office/drawing/2014/main" id="{94768131-26F0-4D05-A9B6-08BA05850BB0}"/>
                    </a:ext>
                  </a:extLst>
                </p:cNvPr>
                <p:cNvSpPr/>
                <p:nvPr/>
              </p:nvSpPr>
              <p:spPr>
                <a:xfrm>
                  <a:off x="5770109" y="3517944"/>
                  <a:ext cx="1216128" cy="48361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2160"/>
                      </a:moveTo>
                      <a:cubicBezTo>
                        <a:pt x="0" y="967"/>
                        <a:pt x="385" y="0"/>
                        <a:pt x="859" y="0"/>
                      </a:cubicBezTo>
                      <a:lnTo>
                        <a:pt x="20741" y="0"/>
                      </a:lnTo>
                      <a:cubicBezTo>
                        <a:pt x="21215" y="0"/>
                        <a:pt x="21600" y="967"/>
                        <a:pt x="21600" y="2160"/>
                      </a:cubicBezTo>
                      <a:lnTo>
                        <a:pt x="21600" y="19440"/>
                      </a:lnTo>
                      <a:cubicBezTo>
                        <a:pt x="21600" y="20633"/>
                        <a:pt x="21215" y="21600"/>
                        <a:pt x="20741" y="21600"/>
                      </a:cubicBezTo>
                      <a:lnTo>
                        <a:pt x="859" y="21600"/>
                      </a:lnTo>
                      <a:cubicBezTo>
                        <a:pt x="385" y="21600"/>
                        <a:pt x="0" y="20633"/>
                        <a:pt x="0" y="19440"/>
                      </a:cubicBezTo>
                      <a:lnTo>
                        <a:pt x="0" y="216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28575" tIns="28575" rIns="28575" bIns="28575" numCol="1" anchor="t">
                  <a:noAutofit/>
                </a:bodyPr>
                <a:lstStyle/>
                <a:p>
                  <a:pPr lvl="0" algn="ctr"/>
                  <a:r>
                    <a:rPr lang="en-US" sz="1013" dirty="0">
                      <a:solidFill>
                        <a:schemeClr val="bg1"/>
                      </a:solidFill>
                    </a:rPr>
                    <a:t>7</a:t>
                  </a:r>
                  <a:endParaRPr sz="1013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0DA5A87-E618-4214-A37B-131891389370}"/>
                  </a:ext>
                </a:extLst>
              </p:cNvPr>
              <p:cNvSpPr txBox="1"/>
              <p:nvPr/>
            </p:nvSpPr>
            <p:spPr>
              <a:xfrm>
                <a:off x="6257288" y="3873921"/>
                <a:ext cx="1526831" cy="646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75" b="1" dirty="0">
                    <a:solidFill>
                      <a:schemeClr val="bg1">
                        <a:lumMod val="50000"/>
                      </a:schemeClr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Strengths &amp; challenges</a:t>
                </a: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48C202B8-FBAB-48E9-A6AB-73247C2FD690}"/>
                  </a:ext>
                </a:extLst>
              </p:cNvPr>
              <p:cNvSpPr txBox="1"/>
              <p:nvPr/>
            </p:nvSpPr>
            <p:spPr>
              <a:xfrm>
                <a:off x="6737992" y="4374934"/>
                <a:ext cx="246308" cy="3309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sz="1013" dirty="0">
                  <a:solidFill>
                    <a:schemeClr val="bg1"/>
                  </a:solidFill>
                  <a:latin typeface="Lato Light" panose="020F0302020204030203" pitchFamily="34" charset="0"/>
                </a:endParaRPr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6BD37BFF-C7EA-4B5B-8AE7-FEA0AF464D45}"/>
                </a:ext>
              </a:extLst>
            </p:cNvPr>
            <p:cNvGrpSpPr/>
            <p:nvPr/>
          </p:nvGrpSpPr>
          <p:grpSpPr>
            <a:xfrm>
              <a:off x="6130005" y="2873228"/>
              <a:ext cx="1233109" cy="760673"/>
              <a:chOff x="6257288" y="3719134"/>
              <a:chExt cx="1644145" cy="1014230"/>
            </a:xfrm>
          </p:grpSpPr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395F9945-D442-4570-9054-8B974CD156BF}"/>
                  </a:ext>
                </a:extLst>
              </p:cNvPr>
              <p:cNvGrpSpPr/>
              <p:nvPr/>
            </p:nvGrpSpPr>
            <p:grpSpPr>
              <a:xfrm>
                <a:off x="6266973" y="3719134"/>
                <a:ext cx="1634460" cy="1014230"/>
                <a:chOff x="5353478" y="3815962"/>
                <a:chExt cx="1634460" cy="1485148"/>
              </a:xfrm>
            </p:grpSpPr>
            <p:sp>
              <p:nvSpPr>
                <p:cNvPr id="55" name="Shape 2121">
                  <a:extLst>
                    <a:ext uri="{FF2B5EF4-FFF2-40B4-BE49-F238E27FC236}">
                      <a16:creationId xmlns:a16="http://schemas.microsoft.com/office/drawing/2014/main" id="{0CAEA9F2-F157-4FAC-8A30-93E07773ED15}"/>
                    </a:ext>
                  </a:extLst>
                </p:cNvPr>
                <p:cNvSpPr/>
                <p:nvPr/>
              </p:nvSpPr>
              <p:spPr>
                <a:xfrm>
                  <a:off x="5353478" y="3815962"/>
                  <a:ext cx="1507461" cy="124334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2160"/>
                      </a:moveTo>
                      <a:cubicBezTo>
                        <a:pt x="0" y="967"/>
                        <a:pt x="798" y="0"/>
                        <a:pt x="1782" y="0"/>
                      </a:cubicBezTo>
                      <a:lnTo>
                        <a:pt x="19818" y="0"/>
                      </a:lnTo>
                      <a:cubicBezTo>
                        <a:pt x="20802" y="0"/>
                        <a:pt x="21600" y="967"/>
                        <a:pt x="21600" y="2160"/>
                      </a:cubicBezTo>
                      <a:lnTo>
                        <a:pt x="21600" y="19440"/>
                      </a:lnTo>
                      <a:cubicBezTo>
                        <a:pt x="21600" y="20633"/>
                        <a:pt x="20802" y="21600"/>
                        <a:pt x="19818" y="21600"/>
                      </a:cubicBezTo>
                      <a:lnTo>
                        <a:pt x="1782" y="21600"/>
                      </a:lnTo>
                      <a:cubicBezTo>
                        <a:pt x="798" y="21600"/>
                        <a:pt x="0" y="20633"/>
                        <a:pt x="0" y="19440"/>
                      </a:cubicBezTo>
                      <a:lnTo>
                        <a:pt x="0" y="2160"/>
                      </a:lnTo>
                      <a:close/>
                    </a:path>
                  </a:pathLst>
                </a:custGeom>
                <a:noFill/>
                <a:ln w="50800" cap="flat">
                  <a:solidFill>
                    <a:schemeClr val="accent1"/>
                  </a:solidFill>
                  <a:prstDash val="solid"/>
                  <a:miter lim="400000"/>
                </a:ln>
                <a:effectLst/>
              </p:spPr>
              <p:txBody>
                <a:bodyPr wrap="square" lIns="28575" tIns="28575" rIns="28575" bIns="28575" numCol="1" anchor="t">
                  <a:noAutofit/>
                </a:bodyPr>
                <a:lstStyle/>
                <a:p>
                  <a:pPr lvl="0"/>
                  <a:endParaRPr sz="1013" dirty="0"/>
                </a:p>
              </p:txBody>
            </p:sp>
            <p:sp>
              <p:nvSpPr>
                <p:cNvPr id="56" name="Shape 2150">
                  <a:extLst>
                    <a:ext uri="{FF2B5EF4-FFF2-40B4-BE49-F238E27FC236}">
                      <a16:creationId xmlns:a16="http://schemas.microsoft.com/office/drawing/2014/main" id="{BDD1DC9D-8A4B-4762-B114-79E101F40720}"/>
                    </a:ext>
                  </a:extLst>
                </p:cNvPr>
                <p:cNvSpPr/>
                <p:nvPr/>
              </p:nvSpPr>
              <p:spPr>
                <a:xfrm>
                  <a:off x="5771810" y="4817495"/>
                  <a:ext cx="1216128" cy="48361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2160"/>
                      </a:moveTo>
                      <a:cubicBezTo>
                        <a:pt x="0" y="967"/>
                        <a:pt x="385" y="0"/>
                        <a:pt x="859" y="0"/>
                      </a:cubicBezTo>
                      <a:lnTo>
                        <a:pt x="20741" y="0"/>
                      </a:lnTo>
                      <a:cubicBezTo>
                        <a:pt x="21215" y="0"/>
                        <a:pt x="21600" y="967"/>
                        <a:pt x="21600" y="2160"/>
                      </a:cubicBezTo>
                      <a:lnTo>
                        <a:pt x="21600" y="19440"/>
                      </a:lnTo>
                      <a:cubicBezTo>
                        <a:pt x="21600" y="20633"/>
                        <a:pt x="21215" y="21600"/>
                        <a:pt x="20741" y="21600"/>
                      </a:cubicBezTo>
                      <a:lnTo>
                        <a:pt x="859" y="21600"/>
                      </a:lnTo>
                      <a:cubicBezTo>
                        <a:pt x="385" y="21600"/>
                        <a:pt x="0" y="20633"/>
                        <a:pt x="0" y="19440"/>
                      </a:cubicBezTo>
                      <a:lnTo>
                        <a:pt x="0" y="216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28575" tIns="28575" rIns="28575" bIns="28575" numCol="1" anchor="t">
                  <a:noAutofit/>
                </a:bodyPr>
                <a:lstStyle/>
                <a:p>
                  <a:pPr lvl="0" algn="ctr"/>
                  <a:r>
                    <a:rPr lang="en-US" sz="1013" dirty="0">
                      <a:solidFill>
                        <a:schemeClr val="bg1"/>
                      </a:solidFill>
                    </a:rPr>
                    <a:t>8</a:t>
                  </a:r>
                  <a:endParaRPr sz="1013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24C863AA-B50F-4896-BFB3-42CDBD108716}"/>
                  </a:ext>
                </a:extLst>
              </p:cNvPr>
              <p:cNvSpPr txBox="1"/>
              <p:nvPr/>
            </p:nvSpPr>
            <p:spPr>
              <a:xfrm>
                <a:off x="6257288" y="3825201"/>
                <a:ext cx="1526831" cy="3237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75" b="1" dirty="0">
                    <a:solidFill>
                      <a:schemeClr val="bg1">
                        <a:lumMod val="50000"/>
                      </a:schemeClr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Key Learnings</a:t>
                </a: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76FC0ED7-7939-4666-8677-CFE50F90BB74}"/>
                  </a:ext>
                </a:extLst>
              </p:cNvPr>
              <p:cNvSpPr txBox="1"/>
              <p:nvPr/>
            </p:nvSpPr>
            <p:spPr>
              <a:xfrm>
                <a:off x="6737992" y="4374934"/>
                <a:ext cx="246308" cy="3309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sz="1013" dirty="0">
                  <a:solidFill>
                    <a:schemeClr val="bg1"/>
                  </a:solidFill>
                  <a:latin typeface="Lato Light" panose="020F0302020204030203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388489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B5161A5-D866-436C-80F9-AC7DF2C723B1}"/>
              </a:ext>
            </a:extLst>
          </p:cNvPr>
          <p:cNvSpPr txBox="1"/>
          <p:nvPr/>
        </p:nvSpPr>
        <p:spPr>
          <a:xfrm>
            <a:off x="936434" y="220337"/>
            <a:ext cx="71338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>
                <a:solidFill>
                  <a:srgbClr val="28324A"/>
                </a:solidFill>
                <a:latin typeface="Oswald" panose="00000500000000000000" pitchFamily="2" charset="0"/>
                <a:ea typeface="Source Sans Pro" panose="020B0503030403020204" pitchFamily="34" charset="0"/>
              </a:rPr>
              <a:t>Model Building – Part 1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D505E1B2-C4A3-40E7-A14C-C16C6BFDB37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62426932"/>
              </p:ext>
            </p:extLst>
          </p:nvPr>
        </p:nvGraphicFramePr>
        <p:xfrm>
          <a:off x="1524000" y="53975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A8AE9DC-95DD-43BF-9598-7A0BECC3839A}"/>
              </a:ext>
            </a:extLst>
          </p:cNvPr>
          <p:cNvCxnSpPr>
            <a:cxnSpLocks/>
          </p:cNvCxnSpPr>
          <p:nvPr/>
        </p:nvCxnSpPr>
        <p:spPr>
          <a:xfrm>
            <a:off x="4503367" y="2302525"/>
            <a:ext cx="795746" cy="102456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62FEE25-2898-4AF8-9A7C-85A066577639}"/>
              </a:ext>
            </a:extLst>
          </p:cNvPr>
          <p:cNvCxnSpPr>
            <a:cxnSpLocks/>
          </p:cNvCxnSpPr>
          <p:nvPr/>
        </p:nvCxnSpPr>
        <p:spPr>
          <a:xfrm flipV="1">
            <a:off x="3756752" y="2302525"/>
            <a:ext cx="746615" cy="102456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11677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AEE6210-6A86-465C-A94D-21033CB253A4}"/>
              </a:ext>
            </a:extLst>
          </p:cNvPr>
          <p:cNvSpPr txBox="1"/>
          <p:nvPr/>
        </p:nvSpPr>
        <p:spPr>
          <a:xfrm>
            <a:off x="936434" y="220337"/>
            <a:ext cx="71338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>
                <a:solidFill>
                  <a:srgbClr val="28324A"/>
                </a:solidFill>
                <a:latin typeface="Oswald" panose="00000500000000000000" pitchFamily="2" charset="0"/>
                <a:ea typeface="Source Sans Pro" panose="020B0503030403020204" pitchFamily="34" charset="0"/>
              </a:rPr>
              <a:t>Regression Results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4D141A-92B4-4DE8-8768-6BA9DD8D46AA}"/>
              </a:ext>
            </a:extLst>
          </p:cNvPr>
          <p:cNvSpPr txBox="1"/>
          <p:nvPr/>
        </p:nvSpPr>
        <p:spPr>
          <a:xfrm>
            <a:off x="619779" y="4646163"/>
            <a:ext cx="51283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Scatterplot for Predicted V/s Actual Responses (Normalized)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73223D6-20C1-44F7-BAF4-05B4F3EAC08C}"/>
              </a:ext>
            </a:extLst>
          </p:cNvPr>
          <p:cNvGrpSpPr/>
          <p:nvPr/>
        </p:nvGrpSpPr>
        <p:grpSpPr>
          <a:xfrm>
            <a:off x="90802" y="743557"/>
            <a:ext cx="5657330" cy="3833509"/>
            <a:chOff x="256056" y="743557"/>
            <a:chExt cx="5657330" cy="3833509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055C96F3-7A53-420E-8FC7-D8BA6589291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6056" y="743557"/>
              <a:ext cx="5657330" cy="3833509"/>
            </a:xfrm>
            <a:prstGeom prst="rect">
              <a:avLst/>
            </a:prstGeom>
          </p:spPr>
        </p:pic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14C554D-33AE-45AB-9EF7-FFBE56235F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0333" y="837282"/>
              <a:ext cx="1872867" cy="319489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3F359604-BABD-4D2D-B125-17BFF606024E}"/>
              </a:ext>
            </a:extLst>
          </p:cNvPr>
          <p:cNvSpPr/>
          <p:nvPr/>
        </p:nvSpPr>
        <p:spPr>
          <a:xfrm>
            <a:off x="5968475" y="1694586"/>
            <a:ext cx="308472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i="1" dirty="0"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y </a:t>
            </a:r>
            <a:r>
              <a:rPr lang="en-US" sz="1800" i="1" dirty="0"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= 0.4678*(</a:t>
            </a:r>
            <a:r>
              <a:rPr lang="en-US" sz="1800" i="1" dirty="0" err="1"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trip_seconds</a:t>
            </a:r>
            <a:r>
              <a:rPr lang="en-US" sz="1800" i="1" dirty="0"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) + 0.2904*(</a:t>
            </a:r>
            <a:r>
              <a:rPr lang="en-US" sz="1800" i="1" dirty="0" err="1"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trip_miles</a:t>
            </a:r>
            <a:r>
              <a:rPr lang="en-US" sz="1800" i="1" dirty="0"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) + </a:t>
            </a:r>
          </a:p>
          <a:p>
            <a:r>
              <a:rPr lang="en-US" sz="1800" i="1" dirty="0"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0.0214* (</a:t>
            </a:r>
            <a:r>
              <a:rPr lang="en-US" sz="1800" i="1" dirty="0" err="1"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pickup_community</a:t>
            </a:r>
            <a:r>
              <a:rPr lang="en-US" sz="1800" i="1" dirty="0"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) + 0.0152* (</a:t>
            </a:r>
            <a:r>
              <a:rPr lang="en-US" sz="1800" i="1" dirty="0" err="1"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dropff_community</a:t>
            </a:r>
            <a:r>
              <a:rPr lang="en-US" sz="1800" i="1" dirty="0"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) + 0.0015 * (</a:t>
            </a:r>
            <a:r>
              <a:rPr lang="en-US" sz="1800" i="1" dirty="0" err="1"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day_name</a:t>
            </a:r>
            <a:r>
              <a:rPr lang="en-US" sz="1800" i="1" dirty="0"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) – 0.0026*(hour)</a:t>
            </a:r>
            <a:endParaRPr lang="en-US" sz="1800" i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0B35D39-5DB0-4B00-AD9A-ECAA3A563672}"/>
              </a:ext>
            </a:extLst>
          </p:cNvPr>
          <p:cNvSpPr txBox="1"/>
          <p:nvPr/>
        </p:nvSpPr>
        <p:spPr>
          <a:xfrm>
            <a:off x="5968475" y="1348490"/>
            <a:ext cx="30847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u="sng" dirty="0">
                <a:latin typeface="Source Sans Pro" panose="020B0503030403020204" pitchFamily="34" charset="0"/>
                <a:ea typeface="Source Sans Pro" panose="020B0503030403020204" pitchFamily="34" charset="0"/>
              </a:rPr>
              <a:t>Regression Equation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6501C60-2180-44FD-8AF4-C0656D73DEBB}"/>
              </a:ext>
            </a:extLst>
          </p:cNvPr>
          <p:cNvSpPr txBox="1"/>
          <p:nvPr/>
        </p:nvSpPr>
        <p:spPr>
          <a:xfrm>
            <a:off x="4136770" y="948380"/>
            <a:ext cx="1411048" cy="400110"/>
          </a:xfrm>
          <a:prstGeom prst="rect">
            <a:avLst/>
          </a:prstGeom>
          <a:solidFill>
            <a:schemeClr val="accent2"/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R</a:t>
            </a:r>
            <a:r>
              <a:rPr lang="en-US" sz="2000" baseline="30000" dirty="0">
                <a:solidFill>
                  <a:schemeClr val="bg1"/>
                </a:solidFill>
              </a:rPr>
              <a:t>2</a:t>
            </a:r>
            <a:r>
              <a:rPr lang="en-US" sz="2000" dirty="0">
                <a:solidFill>
                  <a:schemeClr val="bg1"/>
                </a:solidFill>
              </a:rPr>
              <a:t> = 81%</a:t>
            </a:r>
            <a:r>
              <a:rPr lang="en-US" sz="2000" baseline="30000" dirty="0">
                <a:solidFill>
                  <a:schemeClr val="bg1"/>
                </a:solidFill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81093877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AEE6210-6A86-465C-A94D-21033CB253A4}"/>
              </a:ext>
            </a:extLst>
          </p:cNvPr>
          <p:cNvSpPr txBox="1"/>
          <p:nvPr/>
        </p:nvSpPr>
        <p:spPr>
          <a:xfrm>
            <a:off x="936434" y="220337"/>
            <a:ext cx="71338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>
                <a:solidFill>
                  <a:srgbClr val="28324A"/>
                </a:solidFill>
                <a:latin typeface="Oswald" panose="00000500000000000000" pitchFamily="2" charset="0"/>
                <a:ea typeface="Source Sans Pro" panose="020B0503030403020204" pitchFamily="34" charset="0"/>
              </a:rPr>
              <a:t>Tuned Random Forest Regressor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4D141A-92B4-4DE8-8768-6BA9DD8D46AA}"/>
              </a:ext>
            </a:extLst>
          </p:cNvPr>
          <p:cNvSpPr txBox="1"/>
          <p:nvPr/>
        </p:nvSpPr>
        <p:spPr>
          <a:xfrm>
            <a:off x="79302" y="4122944"/>
            <a:ext cx="42723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Scatterplot for Predicted V/s Actual Responses (Normalized)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250F34D-E84D-425F-9B4A-0E80E1B9E8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02" y="1020556"/>
            <a:ext cx="4396689" cy="2979276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39F8EBCA-B43F-4CD3-9C97-3DA67896E229}"/>
              </a:ext>
            </a:extLst>
          </p:cNvPr>
          <p:cNvGrpSpPr/>
          <p:nvPr/>
        </p:nvGrpSpPr>
        <p:grpSpPr>
          <a:xfrm>
            <a:off x="4572000" y="1020556"/>
            <a:ext cx="4372767" cy="3102388"/>
            <a:chOff x="1858477" y="789636"/>
            <a:chExt cx="5644010" cy="4146762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AFE09067-EC89-4D9D-A681-FCB6BED70AF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16547" b="5712"/>
            <a:stretch/>
          </p:blipFill>
          <p:spPr>
            <a:xfrm>
              <a:off x="1858477" y="789636"/>
              <a:ext cx="5644010" cy="3683212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29007AD-90EE-43AF-8E91-2CED422E9ADF}"/>
                </a:ext>
              </a:extLst>
            </p:cNvPr>
            <p:cNvSpPr txBox="1"/>
            <p:nvPr/>
          </p:nvSpPr>
          <p:spPr>
            <a:xfrm>
              <a:off x="2423711" y="4461498"/>
              <a:ext cx="821201" cy="4749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Trip Seconds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A68DE6C-6B76-4BC5-9F24-77E18F4E5266}"/>
                </a:ext>
              </a:extLst>
            </p:cNvPr>
            <p:cNvSpPr txBox="1"/>
            <p:nvPr/>
          </p:nvSpPr>
          <p:spPr>
            <a:xfrm>
              <a:off x="3261881" y="4461498"/>
              <a:ext cx="821201" cy="4749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Trip Miles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5BE7F6D-9ABA-4544-A2FE-8D2D82D76737}"/>
                </a:ext>
              </a:extLst>
            </p:cNvPr>
            <p:cNvSpPr txBox="1"/>
            <p:nvPr/>
          </p:nvSpPr>
          <p:spPr>
            <a:xfrm>
              <a:off x="4161398" y="4461496"/>
              <a:ext cx="821201" cy="4749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Dropoff Area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AB974B7-08EF-4A03-A2EB-7F6282ED3AC3}"/>
                </a:ext>
              </a:extLst>
            </p:cNvPr>
            <p:cNvSpPr txBox="1"/>
            <p:nvPr/>
          </p:nvSpPr>
          <p:spPr>
            <a:xfrm>
              <a:off x="4982600" y="4461495"/>
              <a:ext cx="821201" cy="4749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Pickup Area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A807E08-3F46-4658-8884-0CB86CC6F12E}"/>
                </a:ext>
              </a:extLst>
            </p:cNvPr>
            <p:cNvSpPr txBox="1"/>
            <p:nvPr/>
          </p:nvSpPr>
          <p:spPr>
            <a:xfrm>
              <a:off x="5820772" y="4461494"/>
              <a:ext cx="821201" cy="2968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Hour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598752E-2E73-4430-88C7-E0539DACC072}"/>
                </a:ext>
              </a:extLst>
            </p:cNvPr>
            <p:cNvSpPr txBox="1"/>
            <p:nvPr/>
          </p:nvSpPr>
          <p:spPr>
            <a:xfrm>
              <a:off x="6658942" y="4460114"/>
              <a:ext cx="821201" cy="2968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Day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B0D48E9A-F07E-4E75-8A49-17FFD7F1D085}"/>
              </a:ext>
            </a:extLst>
          </p:cNvPr>
          <p:cNvSpPr txBox="1"/>
          <p:nvPr/>
        </p:nvSpPr>
        <p:spPr>
          <a:xfrm>
            <a:off x="4672406" y="4122944"/>
            <a:ext cx="42723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Feature Importance (Tuned Random Forest)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6501C60-2180-44FD-8AF4-C0656D73DEBB}"/>
              </a:ext>
            </a:extLst>
          </p:cNvPr>
          <p:cNvSpPr txBox="1"/>
          <p:nvPr/>
        </p:nvSpPr>
        <p:spPr>
          <a:xfrm>
            <a:off x="2963917" y="1162383"/>
            <a:ext cx="1387746" cy="400110"/>
          </a:xfrm>
          <a:prstGeom prst="rect">
            <a:avLst/>
          </a:prstGeom>
          <a:solidFill>
            <a:schemeClr val="accent3"/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R</a:t>
            </a:r>
            <a:r>
              <a:rPr lang="en-US" sz="2000" baseline="30000" dirty="0">
                <a:solidFill>
                  <a:schemeClr val="bg1"/>
                </a:solidFill>
              </a:rPr>
              <a:t>2</a:t>
            </a:r>
            <a:r>
              <a:rPr lang="en-US" sz="2000" dirty="0">
                <a:solidFill>
                  <a:schemeClr val="bg1"/>
                </a:solidFill>
              </a:rPr>
              <a:t> = 92%</a:t>
            </a:r>
            <a:r>
              <a:rPr lang="en-US" sz="2000" baseline="30000" dirty="0">
                <a:solidFill>
                  <a:schemeClr val="bg1"/>
                </a:solidFill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424880668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AEE6210-6A86-465C-A94D-21033CB253A4}"/>
              </a:ext>
            </a:extLst>
          </p:cNvPr>
          <p:cNvSpPr txBox="1"/>
          <p:nvPr/>
        </p:nvSpPr>
        <p:spPr>
          <a:xfrm>
            <a:off x="936434" y="220337"/>
            <a:ext cx="71338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>
                <a:solidFill>
                  <a:srgbClr val="28324A"/>
                </a:solidFill>
                <a:latin typeface="Oswald" panose="00000500000000000000" pitchFamily="2" charset="0"/>
                <a:ea typeface="Source Sans Pro" panose="020B0503030403020204" pitchFamily="34" charset="0"/>
              </a:rPr>
              <a:t>Model Building – Part 2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E8FE753B-EFB4-4FF3-BC7F-29DEAD10023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36838026"/>
              </p:ext>
            </p:extLst>
          </p:nvPr>
        </p:nvGraphicFramePr>
        <p:xfrm>
          <a:off x="1005067" y="743557"/>
          <a:ext cx="7133866" cy="36521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54845952"/>
      </p:ext>
    </p:extLst>
  </p:cSld>
  <p:clrMapOvr>
    <a:masterClrMapping/>
  </p:clrMapOvr>
  <p:transition>
    <p:fade thruBlk="1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AEE6210-6A86-465C-A94D-21033CB253A4}"/>
              </a:ext>
            </a:extLst>
          </p:cNvPr>
          <p:cNvSpPr txBox="1"/>
          <p:nvPr/>
        </p:nvSpPr>
        <p:spPr>
          <a:xfrm>
            <a:off x="936434" y="220337"/>
            <a:ext cx="71338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>
                <a:solidFill>
                  <a:srgbClr val="28324A"/>
                </a:solidFill>
                <a:latin typeface="Oswald" panose="00000500000000000000" pitchFamily="2" charset="0"/>
                <a:ea typeface="Source Sans Pro" panose="020B0503030403020204" pitchFamily="34" charset="0"/>
              </a:rPr>
              <a:t>Model Building</a:t>
            </a:r>
          </a:p>
        </p:txBody>
      </p:sp>
      <p:sp>
        <p:nvSpPr>
          <p:cNvPr id="12" name="Shape 485">
            <a:extLst>
              <a:ext uri="{FF2B5EF4-FFF2-40B4-BE49-F238E27FC236}">
                <a16:creationId xmlns:a16="http://schemas.microsoft.com/office/drawing/2014/main" id="{82260764-0DD5-456B-B26C-E1F98B32EA6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97426" y="760165"/>
            <a:ext cx="7453359" cy="35033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 fontAlgn="base"/>
            <a:r>
              <a:rPr lang="en-US" dirty="0"/>
              <a:t>Our attribute of interest is predicting the tip value on the Chicago taxi rides for a particular time period</a:t>
            </a:r>
          </a:p>
          <a:p>
            <a:pPr algn="just" fontAlgn="base"/>
            <a:r>
              <a:rPr lang="en-US" dirty="0"/>
              <a:t>Tips constitute a large share of the taxi drivers’ income and hence we are interested to know how this value changes with different parameters</a:t>
            </a:r>
          </a:p>
          <a:p>
            <a:pPr algn="just" fontAlgn="base"/>
            <a:r>
              <a:rPr lang="en-US" dirty="0"/>
              <a:t>Does it depend on pickup/drop-off location, time of the day, taxi company, trip distance, trip duration, etc.?</a:t>
            </a:r>
          </a:p>
          <a:p>
            <a:pPr algn="just" fontAlgn="base"/>
            <a:r>
              <a:rPr lang="en-US" dirty="0"/>
              <a:t>Resulting model will be able to predict if a customer will give a tip at the end of a particular ride and if yes, how much that amount would be</a:t>
            </a:r>
          </a:p>
          <a:p>
            <a:pPr algn="just" fontAlgn="base"/>
            <a:r>
              <a:rPr lang="en-US" dirty="0"/>
              <a:t>Findings can help the taxi companies improve their strategies and services so as to benefit the taxi driver’s supplemental income</a:t>
            </a:r>
          </a:p>
        </p:txBody>
      </p:sp>
    </p:spTree>
    <p:extLst>
      <p:ext uri="{BB962C8B-B14F-4D97-AF65-F5344CB8AC3E}">
        <p14:creationId xmlns:p14="http://schemas.microsoft.com/office/powerpoint/2010/main" val="1470395962"/>
      </p:ext>
    </p:extLst>
  </p:cSld>
  <p:clrMapOvr>
    <a:masterClrMapping/>
  </p:clrMapOvr>
  <p:transition>
    <p:fade thruBlk="1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AEE6210-6A86-465C-A94D-21033CB253A4}"/>
              </a:ext>
            </a:extLst>
          </p:cNvPr>
          <p:cNvSpPr txBox="1"/>
          <p:nvPr/>
        </p:nvSpPr>
        <p:spPr>
          <a:xfrm>
            <a:off x="936434" y="220337"/>
            <a:ext cx="71338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>
                <a:solidFill>
                  <a:srgbClr val="28324A"/>
                </a:solidFill>
                <a:latin typeface="Oswald" panose="00000500000000000000" pitchFamily="2" charset="0"/>
                <a:ea typeface="Source Sans Pro" panose="020B0503030403020204" pitchFamily="34" charset="0"/>
              </a:rPr>
              <a:t>Tips – How do they look?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4D141A-92B4-4DE8-8768-6BA9DD8D46AA}"/>
              </a:ext>
            </a:extLst>
          </p:cNvPr>
          <p:cNvSpPr txBox="1"/>
          <p:nvPr/>
        </p:nvSpPr>
        <p:spPr>
          <a:xfrm>
            <a:off x="2007822" y="4646164"/>
            <a:ext cx="51283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Histogram of % Tip value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751C1D4-D0E1-4695-93A6-77E48E8A909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317" t="4092"/>
          <a:stretch/>
        </p:blipFill>
        <p:spPr>
          <a:xfrm>
            <a:off x="1304594" y="743557"/>
            <a:ext cx="6534807" cy="3902607"/>
          </a:xfrm>
          <a:prstGeom prst="rect">
            <a:avLst/>
          </a:prstGeom>
        </p:spPr>
      </p:pic>
      <p:sp>
        <p:nvSpPr>
          <p:cNvPr id="9" name="Speech Bubble: Oval 8">
            <a:extLst>
              <a:ext uri="{FF2B5EF4-FFF2-40B4-BE49-F238E27FC236}">
                <a16:creationId xmlns:a16="http://schemas.microsoft.com/office/drawing/2014/main" id="{955F5506-BBF8-4459-A510-872CDBC5D15E}"/>
              </a:ext>
            </a:extLst>
          </p:cNvPr>
          <p:cNvSpPr/>
          <p:nvPr/>
        </p:nvSpPr>
        <p:spPr>
          <a:xfrm>
            <a:off x="3359212" y="1165892"/>
            <a:ext cx="1452738" cy="656606"/>
          </a:xfrm>
          <a:prstGeom prst="wedgeEllipseCallout">
            <a:avLst>
              <a:gd name="adj1" fmla="val -65882"/>
              <a:gd name="adj2" fmla="val 149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Average Tip ~ 25%</a:t>
            </a:r>
          </a:p>
        </p:txBody>
      </p:sp>
    </p:spTree>
    <p:extLst>
      <p:ext uri="{BB962C8B-B14F-4D97-AF65-F5344CB8AC3E}">
        <p14:creationId xmlns:p14="http://schemas.microsoft.com/office/powerpoint/2010/main" val="58826856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AEE6210-6A86-465C-A94D-21033CB253A4}"/>
              </a:ext>
            </a:extLst>
          </p:cNvPr>
          <p:cNvSpPr txBox="1"/>
          <p:nvPr/>
        </p:nvSpPr>
        <p:spPr>
          <a:xfrm>
            <a:off x="936434" y="220337"/>
            <a:ext cx="71338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>
                <a:solidFill>
                  <a:srgbClr val="28324A"/>
                </a:solidFill>
                <a:latin typeface="Oswald" panose="00000500000000000000" pitchFamily="2" charset="0"/>
                <a:ea typeface="Source Sans Pro" panose="020B0503030403020204" pitchFamily="34" charset="0"/>
              </a:rPr>
              <a:t>Tips – How do they look?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7A24C1-9F9A-4852-805A-E998DBA2131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115"/>
          <a:stretch/>
        </p:blipFill>
        <p:spPr>
          <a:xfrm>
            <a:off x="561171" y="743557"/>
            <a:ext cx="7884390" cy="381183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94D141A-92B4-4DE8-8768-6BA9DD8D46AA}"/>
              </a:ext>
            </a:extLst>
          </p:cNvPr>
          <p:cNvSpPr txBox="1"/>
          <p:nvPr/>
        </p:nvSpPr>
        <p:spPr>
          <a:xfrm>
            <a:off x="1939190" y="4646164"/>
            <a:ext cx="51283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Histogram of % Tip value for O’Hare vs Rest of Chicago Pickups</a:t>
            </a:r>
          </a:p>
        </p:txBody>
      </p:sp>
      <p:sp>
        <p:nvSpPr>
          <p:cNvPr id="9" name="Speech Bubble: Oval 8">
            <a:extLst>
              <a:ext uri="{FF2B5EF4-FFF2-40B4-BE49-F238E27FC236}">
                <a16:creationId xmlns:a16="http://schemas.microsoft.com/office/drawing/2014/main" id="{3E263A92-0ED7-4CF0-97A0-76DD06C50F9B}"/>
              </a:ext>
            </a:extLst>
          </p:cNvPr>
          <p:cNvSpPr/>
          <p:nvPr/>
        </p:nvSpPr>
        <p:spPr>
          <a:xfrm>
            <a:off x="3944039" y="652786"/>
            <a:ext cx="2820318" cy="719050"/>
          </a:xfrm>
          <a:prstGeom prst="wedgeEllipseCallout">
            <a:avLst>
              <a:gd name="adj1" fmla="val -21286"/>
              <a:gd name="adj2" fmla="val 15290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p-value = 0</a:t>
            </a:r>
          </a:p>
          <a:p>
            <a:pPr algn="ctr"/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Different Distributions</a:t>
            </a:r>
          </a:p>
        </p:txBody>
      </p:sp>
    </p:spTree>
    <p:extLst>
      <p:ext uri="{BB962C8B-B14F-4D97-AF65-F5344CB8AC3E}">
        <p14:creationId xmlns:p14="http://schemas.microsoft.com/office/powerpoint/2010/main" val="73655465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AEE6210-6A86-465C-A94D-21033CB253A4}"/>
              </a:ext>
            </a:extLst>
          </p:cNvPr>
          <p:cNvSpPr txBox="1"/>
          <p:nvPr/>
        </p:nvSpPr>
        <p:spPr>
          <a:xfrm>
            <a:off x="936434" y="220337"/>
            <a:ext cx="71338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>
                <a:solidFill>
                  <a:srgbClr val="28324A"/>
                </a:solidFill>
                <a:latin typeface="Oswald" panose="00000500000000000000" pitchFamily="2" charset="0"/>
                <a:ea typeface="Source Sans Pro" panose="020B0503030403020204" pitchFamily="34" charset="0"/>
              </a:rPr>
              <a:t>Tips or Tip % 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4D141A-92B4-4DE8-8768-6BA9DD8D46AA}"/>
              </a:ext>
            </a:extLst>
          </p:cNvPr>
          <p:cNvSpPr txBox="1"/>
          <p:nvPr/>
        </p:nvSpPr>
        <p:spPr>
          <a:xfrm>
            <a:off x="2113080" y="4773359"/>
            <a:ext cx="4917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Relationship heatmap between variables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DA669AE-48E3-4ABA-AD69-5DEA7B5B80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8639" y="704498"/>
            <a:ext cx="5026721" cy="4068861"/>
          </a:xfrm>
          <a:prstGeom prst="rect">
            <a:avLst/>
          </a:prstGeom>
        </p:spPr>
      </p:pic>
      <p:sp>
        <p:nvSpPr>
          <p:cNvPr id="10" name="Speech Bubble: Oval 9">
            <a:extLst>
              <a:ext uri="{FF2B5EF4-FFF2-40B4-BE49-F238E27FC236}">
                <a16:creationId xmlns:a16="http://schemas.microsoft.com/office/drawing/2014/main" id="{ABFFAB06-E11D-485F-88B8-D60EB1ADF333}"/>
              </a:ext>
            </a:extLst>
          </p:cNvPr>
          <p:cNvSpPr/>
          <p:nvPr/>
        </p:nvSpPr>
        <p:spPr>
          <a:xfrm>
            <a:off x="99152" y="2734656"/>
            <a:ext cx="1762699" cy="1820838"/>
          </a:xfrm>
          <a:prstGeom prst="wedgeEllipseCallout">
            <a:avLst>
              <a:gd name="adj1" fmla="val 72644"/>
              <a:gd name="adj2" fmla="val 302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>
                <a:latin typeface="Source Sans Pro" panose="020B0503030403020204" pitchFamily="34" charset="0"/>
                <a:ea typeface="Source Sans Pro" panose="020B0503030403020204" pitchFamily="34" charset="0"/>
              </a:rPr>
              <a:t>Hypothesis: </a:t>
            </a: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Almost no linear relationship with other continuous variables</a:t>
            </a:r>
          </a:p>
        </p:txBody>
      </p:sp>
    </p:spTree>
    <p:extLst>
      <p:ext uri="{BB962C8B-B14F-4D97-AF65-F5344CB8AC3E}">
        <p14:creationId xmlns:p14="http://schemas.microsoft.com/office/powerpoint/2010/main" val="267091671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94D141A-92B4-4DE8-8768-6BA9DD8D46AA}"/>
              </a:ext>
            </a:extLst>
          </p:cNvPr>
          <p:cNvSpPr txBox="1"/>
          <p:nvPr/>
        </p:nvSpPr>
        <p:spPr>
          <a:xfrm>
            <a:off x="7513504" y="2277389"/>
            <a:ext cx="1390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Pair Plot </a:t>
            </a:r>
          </a:p>
          <a:p>
            <a:pPr algn="ctr"/>
            <a:r>
              <a:rPr lang="en-US" sz="12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between variables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0594E0-5C8E-4FF1-B254-387CAC8301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969" y="124502"/>
            <a:ext cx="7399535" cy="4952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20607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AEE6210-6A86-465C-A94D-21033CB253A4}"/>
              </a:ext>
            </a:extLst>
          </p:cNvPr>
          <p:cNvSpPr txBox="1"/>
          <p:nvPr/>
        </p:nvSpPr>
        <p:spPr>
          <a:xfrm>
            <a:off x="936434" y="220337"/>
            <a:ext cx="71338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>
                <a:solidFill>
                  <a:srgbClr val="28324A"/>
                </a:solidFill>
                <a:latin typeface="Oswald" panose="00000500000000000000" pitchFamily="2" charset="0"/>
                <a:ea typeface="Source Sans Pro" panose="020B0503030403020204" pitchFamily="34" charset="0"/>
              </a:rPr>
              <a:t>Data Imbalancing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A2C19C6F-ADD8-4603-AAF7-F42191828A9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20135515"/>
              </p:ext>
            </p:extLst>
          </p:nvPr>
        </p:nvGraphicFramePr>
        <p:xfrm>
          <a:off x="369762" y="296768"/>
          <a:ext cx="8404476" cy="44397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20732001"/>
      </p:ext>
    </p:extLst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Shape 485"/>
          <p:cNvSpPr txBox="1">
            <a:spLocks noGrp="1"/>
          </p:cNvSpPr>
          <p:nvPr>
            <p:ph type="body" idx="1"/>
          </p:nvPr>
        </p:nvSpPr>
        <p:spPr>
          <a:xfrm>
            <a:off x="897427" y="804233"/>
            <a:ext cx="6996600" cy="30406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/>
            <a:r>
              <a:rPr lang="en-US" sz="1900" dirty="0"/>
              <a:t>The City of Chicago in November of 2016 released a public dataset containing information over 100 million taxi rides since 2013 (</a:t>
            </a:r>
            <a:r>
              <a:rPr lang="en-US" sz="1900" dirty="0">
                <a:hlinkClick r:id="rId3"/>
              </a:rPr>
              <a:t>https://data.cityofchicago.org/Transportation/Taxi-Trips/wrvz-psew/data</a:t>
            </a:r>
            <a:r>
              <a:rPr lang="en-US" sz="1900" dirty="0"/>
              <a:t>)</a:t>
            </a:r>
          </a:p>
          <a:p>
            <a:pPr marL="342900" indent="-342900"/>
            <a:r>
              <a:rPr lang="en-US" sz="1900" dirty="0"/>
              <a:t>This public dataset does not include any data from the rideshare services like Uber and Lyft, but in 2015, the taxi-owners association of Chicago claimed that Uber and Lyft have caused them a loss of 30-40% in business</a:t>
            </a:r>
          </a:p>
          <a:p>
            <a:pPr marL="342900" indent="-342900"/>
            <a:r>
              <a:rPr lang="en-US" sz="1900" dirty="0"/>
              <a:t>Uber and Lyft started their operations in Chicago in 2011 and 2013 respectively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4D28DA-63FA-47CA-B155-3F4549960C00}"/>
              </a:ext>
            </a:extLst>
          </p:cNvPr>
          <p:cNvSpPr txBox="1"/>
          <p:nvPr/>
        </p:nvSpPr>
        <p:spPr>
          <a:xfrm>
            <a:off x="936434" y="220337"/>
            <a:ext cx="71338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>
                <a:solidFill>
                  <a:srgbClr val="28324A"/>
                </a:solidFill>
                <a:latin typeface="Oswald" panose="00000500000000000000" pitchFamily="2" charset="0"/>
                <a:ea typeface="Source Sans Pro" panose="020B0503030403020204" pitchFamily="34" charset="0"/>
              </a:rPr>
              <a:t>Introduction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>
            <a:extLst>
              <a:ext uri="{FF2B5EF4-FFF2-40B4-BE49-F238E27FC236}">
                <a16:creationId xmlns:a16="http://schemas.microsoft.com/office/drawing/2014/main" id="{DED0C2A6-27EB-4669-B876-86A9B4D9FD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4727" y="870514"/>
            <a:ext cx="5240625" cy="370148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725DE1B-B5BF-4CA8-B781-389C68B3D76C}"/>
              </a:ext>
            </a:extLst>
          </p:cNvPr>
          <p:cNvSpPr txBox="1"/>
          <p:nvPr/>
        </p:nvSpPr>
        <p:spPr>
          <a:xfrm>
            <a:off x="936434" y="220337"/>
            <a:ext cx="71338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>
                <a:solidFill>
                  <a:srgbClr val="28324A"/>
                </a:solidFill>
                <a:latin typeface="Oswald" panose="00000500000000000000" pitchFamily="2" charset="0"/>
                <a:ea typeface="Source Sans Pro" panose="020B0503030403020204" pitchFamily="34" charset="0"/>
              </a:rPr>
              <a:t>Classification Models and their Accuracy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90B85A52-144D-4531-9068-01570483A1A9}"/>
              </a:ext>
            </a:extLst>
          </p:cNvPr>
          <p:cNvGrpSpPr/>
          <p:nvPr/>
        </p:nvGrpSpPr>
        <p:grpSpPr>
          <a:xfrm>
            <a:off x="153624" y="1132186"/>
            <a:ext cx="3400158" cy="2866937"/>
            <a:chOff x="298680" y="1039848"/>
            <a:chExt cx="3556185" cy="3009080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1BBD18BA-1DE9-4449-B8C2-D1284A8A785C}"/>
                </a:ext>
              </a:extLst>
            </p:cNvPr>
            <p:cNvGrpSpPr/>
            <p:nvPr/>
          </p:nvGrpSpPr>
          <p:grpSpPr>
            <a:xfrm>
              <a:off x="298680" y="1039848"/>
              <a:ext cx="3556185" cy="1696486"/>
              <a:chOff x="298680" y="1039848"/>
              <a:chExt cx="3556185" cy="1696486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F6D1E788-F6C8-4235-984E-DA42B73A4294}"/>
                  </a:ext>
                </a:extLst>
              </p:cNvPr>
              <p:cNvGrpSpPr/>
              <p:nvPr/>
            </p:nvGrpSpPr>
            <p:grpSpPr>
              <a:xfrm>
                <a:off x="298680" y="1039848"/>
                <a:ext cx="1275508" cy="1696481"/>
                <a:chOff x="306407" y="1167381"/>
                <a:chExt cx="1275508" cy="2127573"/>
              </a:xfrm>
              <a:solidFill>
                <a:srgbClr val="BDF32E"/>
              </a:solidFill>
            </p:grpSpPr>
            <p:grpSp>
              <p:nvGrpSpPr>
                <p:cNvPr id="8" name="Group 7">
                  <a:extLst>
                    <a:ext uri="{FF2B5EF4-FFF2-40B4-BE49-F238E27FC236}">
                      <a16:creationId xmlns:a16="http://schemas.microsoft.com/office/drawing/2014/main" id="{295476F4-EFAE-4CA7-AD0B-EAB6A2B3F083}"/>
                    </a:ext>
                  </a:extLst>
                </p:cNvPr>
                <p:cNvGrpSpPr/>
                <p:nvPr/>
              </p:nvGrpSpPr>
              <p:grpSpPr>
                <a:xfrm>
                  <a:off x="306407" y="1612075"/>
                  <a:ext cx="1275508" cy="1682879"/>
                  <a:chOff x="1257485" y="2533809"/>
                  <a:chExt cx="902208" cy="914400"/>
                </a:xfrm>
                <a:grpFill/>
              </p:grpSpPr>
              <p:sp>
                <p:nvSpPr>
                  <p:cNvPr id="10" name="Isosceles Triangle 9">
                    <a:extLst>
                      <a:ext uri="{FF2B5EF4-FFF2-40B4-BE49-F238E27FC236}">
                        <a16:creationId xmlns:a16="http://schemas.microsoft.com/office/drawing/2014/main" id="{BC88298C-FD9C-4A6B-B0A5-9651D6994D53}"/>
                      </a:ext>
                    </a:extLst>
                  </p:cNvPr>
                  <p:cNvSpPr/>
                  <p:nvPr/>
                </p:nvSpPr>
                <p:spPr>
                  <a:xfrm>
                    <a:off x="1257485" y="2533809"/>
                    <a:ext cx="451104" cy="914400"/>
                  </a:xfrm>
                  <a:prstGeom prst="triangle">
                    <a:avLst>
                      <a:gd name="adj" fmla="val 100000"/>
                    </a:avLst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endParaRPr>
                  </a:p>
                </p:txBody>
              </p:sp>
              <p:sp>
                <p:nvSpPr>
                  <p:cNvPr id="12" name="Isosceles Triangle 11">
                    <a:extLst>
                      <a:ext uri="{FF2B5EF4-FFF2-40B4-BE49-F238E27FC236}">
                        <a16:creationId xmlns:a16="http://schemas.microsoft.com/office/drawing/2014/main" id="{BD67C009-2279-4E8C-93ED-375DA249A63D}"/>
                      </a:ext>
                    </a:extLst>
                  </p:cNvPr>
                  <p:cNvSpPr/>
                  <p:nvPr/>
                </p:nvSpPr>
                <p:spPr>
                  <a:xfrm flipH="1">
                    <a:off x="1708589" y="2533809"/>
                    <a:ext cx="451104" cy="914400"/>
                  </a:xfrm>
                  <a:prstGeom prst="triangle">
                    <a:avLst>
                      <a:gd name="adj" fmla="val 100000"/>
                    </a:avLst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endParaRPr>
                  </a:p>
                </p:txBody>
              </p:sp>
            </p:grpSp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F8B711CD-341E-4A3F-AB90-375DC7976E93}"/>
                    </a:ext>
                  </a:extLst>
                </p:cNvPr>
                <p:cNvSpPr txBox="1"/>
                <p:nvPr/>
              </p:nvSpPr>
              <p:spPr>
                <a:xfrm>
                  <a:off x="677520" y="1167381"/>
                  <a:ext cx="476480" cy="334227"/>
                </a:xfrm>
                <a:prstGeom prst="rect">
                  <a:avLst/>
                </a:prstGeom>
                <a:solidFill>
                  <a:schemeClr val="bg2"/>
                </a:solidFill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50" b="1" dirty="0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a:rPr>
                    <a:t>68%</a:t>
                  </a:r>
                  <a:endParaRPr lang="en-GB" sz="1050" b="1" dirty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endParaRPr>
                </a:p>
              </p:txBody>
            </p:sp>
          </p:grpSp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110D78E6-81C7-4AB8-B173-DEA34BFBF0A3}"/>
                  </a:ext>
                </a:extLst>
              </p:cNvPr>
              <p:cNvGrpSpPr/>
              <p:nvPr/>
            </p:nvGrpSpPr>
            <p:grpSpPr>
              <a:xfrm>
                <a:off x="1033601" y="1466297"/>
                <a:ext cx="2821264" cy="1270037"/>
                <a:chOff x="211015" y="1509134"/>
                <a:chExt cx="2821264" cy="1270037"/>
              </a:xfrm>
            </p:grpSpPr>
            <p:grpSp>
              <p:nvGrpSpPr>
                <p:cNvPr id="13" name="Group 12">
                  <a:extLst>
                    <a:ext uri="{FF2B5EF4-FFF2-40B4-BE49-F238E27FC236}">
                      <a16:creationId xmlns:a16="http://schemas.microsoft.com/office/drawing/2014/main" id="{B97B50F2-970E-4D2C-ABED-13CD7B7F86B1}"/>
                    </a:ext>
                  </a:extLst>
                </p:cNvPr>
                <p:cNvGrpSpPr/>
                <p:nvPr/>
              </p:nvGrpSpPr>
              <p:grpSpPr>
                <a:xfrm>
                  <a:off x="211015" y="1509134"/>
                  <a:ext cx="1275508" cy="1269688"/>
                  <a:chOff x="306407" y="1178737"/>
                  <a:chExt cx="1275508" cy="2120192"/>
                </a:xfrm>
                <a:solidFill>
                  <a:srgbClr val="C00000"/>
                </a:solidFill>
              </p:grpSpPr>
              <p:grpSp>
                <p:nvGrpSpPr>
                  <p:cNvPr id="14" name="Group 13">
                    <a:extLst>
                      <a:ext uri="{FF2B5EF4-FFF2-40B4-BE49-F238E27FC236}">
                        <a16:creationId xmlns:a16="http://schemas.microsoft.com/office/drawing/2014/main" id="{ACB808ED-41A5-42A6-9376-CE7FBF11E2A3}"/>
                      </a:ext>
                    </a:extLst>
                  </p:cNvPr>
                  <p:cNvGrpSpPr/>
                  <p:nvPr/>
                </p:nvGrpSpPr>
                <p:grpSpPr>
                  <a:xfrm>
                    <a:off x="306407" y="1616050"/>
                    <a:ext cx="1275508" cy="1682879"/>
                    <a:chOff x="1257485" y="2535969"/>
                    <a:chExt cx="902208" cy="914400"/>
                  </a:xfrm>
                  <a:grpFill/>
                </p:grpSpPr>
                <p:sp>
                  <p:nvSpPr>
                    <p:cNvPr id="16" name="Isosceles Triangle 15">
                      <a:extLst>
                        <a:ext uri="{FF2B5EF4-FFF2-40B4-BE49-F238E27FC236}">
                          <a16:creationId xmlns:a16="http://schemas.microsoft.com/office/drawing/2014/main" id="{BA7CB0E5-63F3-4FCA-AFFA-DEA34C15D26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57485" y="2535969"/>
                      <a:ext cx="451104" cy="914400"/>
                    </a:xfrm>
                    <a:prstGeom prst="triangle">
                      <a:avLst>
                        <a:gd name="adj" fmla="val 100000"/>
                      </a:avLst>
                    </a:prstGeom>
                    <a:solidFill>
                      <a:schemeClr val="accent6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dirty="0"/>
                    </a:p>
                  </p:txBody>
                </p:sp>
                <p:sp>
                  <p:nvSpPr>
                    <p:cNvPr id="17" name="Isosceles Triangle 16">
                      <a:extLst>
                        <a:ext uri="{FF2B5EF4-FFF2-40B4-BE49-F238E27FC236}">
                          <a16:creationId xmlns:a16="http://schemas.microsoft.com/office/drawing/2014/main" id="{A4E77DBB-953F-4553-BFA5-CDF38C781745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1708589" y="2535969"/>
                      <a:ext cx="451104" cy="914400"/>
                    </a:xfrm>
                    <a:prstGeom prst="triangle">
                      <a:avLst>
                        <a:gd name="adj" fmla="val 100000"/>
                      </a:avLst>
                    </a:prstGeom>
                    <a:solidFill>
                      <a:schemeClr val="accent6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p:txBody>
                </p:sp>
              </p:grpSp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6B384FDF-0C2D-4371-BAA6-5AD6DCD18BC6}"/>
                      </a:ext>
                    </a:extLst>
                  </p:cNvPr>
                  <p:cNvSpPr txBox="1"/>
                  <p:nvPr/>
                </p:nvSpPr>
                <p:spPr>
                  <a:xfrm>
                    <a:off x="731978" y="1178737"/>
                    <a:ext cx="476479" cy="44502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050" b="1" dirty="0">
                        <a:solidFill>
                          <a:srgbClr val="FF0000"/>
                        </a:solidFill>
                      </a:rPr>
                      <a:t>60%</a:t>
                    </a:r>
                    <a:endParaRPr lang="en-GB" sz="1050" b="1" dirty="0">
                      <a:solidFill>
                        <a:srgbClr val="FF0000"/>
                      </a:solidFill>
                    </a:endParaRPr>
                  </a:p>
                </p:txBody>
              </p:sp>
            </p:grpSp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50FFBB73-A787-471F-A3C4-AD0871AC5B87}"/>
                    </a:ext>
                  </a:extLst>
                </p:cNvPr>
                <p:cNvGrpSpPr/>
                <p:nvPr/>
              </p:nvGrpSpPr>
              <p:grpSpPr>
                <a:xfrm>
                  <a:off x="925903" y="1593093"/>
                  <a:ext cx="1275508" cy="1185974"/>
                  <a:chOff x="306407" y="1131327"/>
                  <a:chExt cx="1275508" cy="2176742"/>
                </a:xfrm>
                <a:solidFill>
                  <a:srgbClr val="C00000"/>
                </a:solidFill>
              </p:grpSpPr>
              <p:grpSp>
                <p:nvGrpSpPr>
                  <p:cNvPr id="19" name="Group 18">
                    <a:extLst>
                      <a:ext uri="{FF2B5EF4-FFF2-40B4-BE49-F238E27FC236}">
                        <a16:creationId xmlns:a16="http://schemas.microsoft.com/office/drawing/2014/main" id="{4823B394-764B-4B47-B62F-C00BCBB4924C}"/>
                      </a:ext>
                    </a:extLst>
                  </p:cNvPr>
                  <p:cNvGrpSpPr/>
                  <p:nvPr/>
                </p:nvGrpSpPr>
                <p:grpSpPr>
                  <a:xfrm>
                    <a:off x="306407" y="1625186"/>
                    <a:ext cx="1275508" cy="1682883"/>
                    <a:chOff x="1257485" y="2540933"/>
                    <a:chExt cx="902208" cy="914402"/>
                  </a:xfrm>
                  <a:grpFill/>
                </p:grpSpPr>
                <p:sp>
                  <p:nvSpPr>
                    <p:cNvPr id="21" name="Isosceles Triangle 20">
                      <a:extLst>
                        <a:ext uri="{FF2B5EF4-FFF2-40B4-BE49-F238E27FC236}">
                          <a16:creationId xmlns:a16="http://schemas.microsoft.com/office/drawing/2014/main" id="{DA181450-B778-4952-9481-AAE53EA90A1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57485" y="2540933"/>
                      <a:ext cx="451104" cy="914400"/>
                    </a:xfrm>
                    <a:prstGeom prst="triangle">
                      <a:avLst>
                        <a:gd name="adj" fmla="val 100000"/>
                      </a:avLst>
                    </a:prstGeom>
                    <a:solidFill>
                      <a:schemeClr val="accent6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dirty="0"/>
                    </a:p>
                  </p:txBody>
                </p:sp>
                <p:sp>
                  <p:nvSpPr>
                    <p:cNvPr id="22" name="Isosceles Triangle 21">
                      <a:extLst>
                        <a:ext uri="{FF2B5EF4-FFF2-40B4-BE49-F238E27FC236}">
                          <a16:creationId xmlns:a16="http://schemas.microsoft.com/office/drawing/2014/main" id="{EDE45963-D949-44E3-ACE8-7063284ECB04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1708589" y="2540935"/>
                      <a:ext cx="451104" cy="914400"/>
                    </a:xfrm>
                    <a:prstGeom prst="triangle">
                      <a:avLst>
                        <a:gd name="adj" fmla="val 100000"/>
                      </a:avLst>
                    </a:prstGeom>
                    <a:solidFill>
                      <a:schemeClr val="accent6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p:txBody>
                </p:sp>
              </p:grpSp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E6E4D0E8-1C0F-4C80-A0C3-EC2C78672EC5}"/>
                      </a:ext>
                    </a:extLst>
                  </p:cNvPr>
                  <p:cNvSpPr txBox="1"/>
                  <p:nvPr/>
                </p:nvSpPr>
                <p:spPr>
                  <a:xfrm>
                    <a:off x="731978" y="1131327"/>
                    <a:ext cx="476479" cy="48914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050" b="1" dirty="0">
                        <a:solidFill>
                          <a:srgbClr val="FF0000"/>
                        </a:solidFill>
                      </a:rPr>
                      <a:t>57%</a:t>
                    </a:r>
                    <a:endParaRPr lang="en-GB" sz="1050" b="1" dirty="0">
                      <a:solidFill>
                        <a:srgbClr val="FF0000"/>
                      </a:solidFill>
                    </a:endParaRPr>
                  </a:p>
                </p:txBody>
              </p:sp>
            </p:grpSp>
            <p:grpSp>
              <p:nvGrpSpPr>
                <p:cNvPr id="23" name="Group 22">
                  <a:extLst>
                    <a:ext uri="{FF2B5EF4-FFF2-40B4-BE49-F238E27FC236}">
                      <a16:creationId xmlns:a16="http://schemas.microsoft.com/office/drawing/2014/main" id="{9E50FE92-3A54-4582-A87F-B925DBEF59CD}"/>
                    </a:ext>
                  </a:extLst>
                </p:cNvPr>
                <p:cNvGrpSpPr/>
                <p:nvPr/>
              </p:nvGrpSpPr>
              <p:grpSpPr>
                <a:xfrm>
                  <a:off x="1756771" y="1755418"/>
                  <a:ext cx="1275508" cy="1023753"/>
                  <a:chOff x="306407" y="1061016"/>
                  <a:chExt cx="1275508" cy="2233938"/>
                </a:xfrm>
                <a:solidFill>
                  <a:srgbClr val="C00000"/>
                </a:solidFill>
              </p:grpSpPr>
              <p:grpSp>
                <p:nvGrpSpPr>
                  <p:cNvPr id="24" name="Group 23">
                    <a:extLst>
                      <a:ext uri="{FF2B5EF4-FFF2-40B4-BE49-F238E27FC236}">
                        <a16:creationId xmlns:a16="http://schemas.microsoft.com/office/drawing/2014/main" id="{25127CA8-839E-4F25-A3DA-39F675DCAF8D}"/>
                      </a:ext>
                    </a:extLst>
                  </p:cNvPr>
                  <p:cNvGrpSpPr/>
                  <p:nvPr/>
                </p:nvGrpSpPr>
                <p:grpSpPr>
                  <a:xfrm>
                    <a:off x="306407" y="1612075"/>
                    <a:ext cx="1275508" cy="1682879"/>
                    <a:chOff x="1257485" y="2533809"/>
                    <a:chExt cx="902208" cy="914400"/>
                  </a:xfrm>
                  <a:grpFill/>
                </p:grpSpPr>
                <p:sp>
                  <p:nvSpPr>
                    <p:cNvPr id="26" name="Isosceles Triangle 25">
                      <a:extLst>
                        <a:ext uri="{FF2B5EF4-FFF2-40B4-BE49-F238E27FC236}">
                          <a16:creationId xmlns:a16="http://schemas.microsoft.com/office/drawing/2014/main" id="{F86AA4C9-1B3C-4C82-A18D-E37A4433E30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57485" y="2533809"/>
                      <a:ext cx="451104" cy="914400"/>
                    </a:xfrm>
                    <a:prstGeom prst="triangle">
                      <a:avLst>
                        <a:gd name="adj" fmla="val 100000"/>
                      </a:avLst>
                    </a:prstGeom>
                    <a:solidFill>
                      <a:schemeClr val="accent6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dirty="0"/>
                    </a:p>
                  </p:txBody>
                </p:sp>
                <p:sp>
                  <p:nvSpPr>
                    <p:cNvPr id="27" name="Isosceles Triangle 26">
                      <a:extLst>
                        <a:ext uri="{FF2B5EF4-FFF2-40B4-BE49-F238E27FC236}">
                          <a16:creationId xmlns:a16="http://schemas.microsoft.com/office/drawing/2014/main" id="{0DE97C37-1639-4979-8BC7-5D8B30B5C4AE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1708589" y="2533809"/>
                      <a:ext cx="451104" cy="914400"/>
                    </a:xfrm>
                    <a:prstGeom prst="triangle">
                      <a:avLst>
                        <a:gd name="adj" fmla="val 100000"/>
                      </a:avLst>
                    </a:prstGeom>
                    <a:solidFill>
                      <a:schemeClr val="accent6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p:txBody>
                </p:sp>
              </p:grpSp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47D75BD2-F615-4562-A7CB-B7BE818E809B}"/>
                      </a:ext>
                    </a:extLst>
                  </p:cNvPr>
                  <p:cNvSpPr txBox="1"/>
                  <p:nvPr/>
                </p:nvSpPr>
                <p:spPr>
                  <a:xfrm>
                    <a:off x="731978" y="1061016"/>
                    <a:ext cx="476479" cy="581543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050" b="1" dirty="0">
                        <a:solidFill>
                          <a:srgbClr val="FF0000"/>
                        </a:solidFill>
                      </a:rPr>
                      <a:t>54%</a:t>
                    </a:r>
                    <a:endParaRPr lang="en-GB" sz="1050" b="1" dirty="0">
                      <a:solidFill>
                        <a:srgbClr val="FF0000"/>
                      </a:solidFill>
                    </a:endParaRPr>
                  </a:p>
                </p:txBody>
              </p:sp>
            </p:grpSp>
          </p:grp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E42B6571-A090-48C7-B167-B292740EAD90}"/>
                </a:ext>
              </a:extLst>
            </p:cNvPr>
            <p:cNvGrpSpPr/>
            <p:nvPr/>
          </p:nvGrpSpPr>
          <p:grpSpPr>
            <a:xfrm>
              <a:off x="452528" y="2866564"/>
              <a:ext cx="691215" cy="1182364"/>
              <a:chOff x="598553" y="3461304"/>
              <a:chExt cx="691215" cy="1182364"/>
            </a:xfrm>
          </p:grpSpPr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6BE5F4C9-7AF9-48BD-913C-49522C5479AF}"/>
                  </a:ext>
                </a:extLst>
              </p:cNvPr>
              <p:cNvGrpSpPr/>
              <p:nvPr/>
            </p:nvGrpSpPr>
            <p:grpSpPr>
              <a:xfrm>
                <a:off x="823766" y="3461304"/>
                <a:ext cx="240790" cy="626577"/>
                <a:chOff x="823766" y="3461304"/>
                <a:chExt cx="240790" cy="626577"/>
              </a:xfrm>
            </p:grpSpPr>
            <p:cxnSp>
              <p:nvCxnSpPr>
                <p:cNvPr id="31" name="Straight Connector 30">
                  <a:extLst>
                    <a:ext uri="{FF2B5EF4-FFF2-40B4-BE49-F238E27FC236}">
                      <a16:creationId xmlns:a16="http://schemas.microsoft.com/office/drawing/2014/main" id="{3098F98B-A6F3-4157-85C3-8B0BDD4AE4A3}"/>
                    </a:ext>
                  </a:extLst>
                </p:cNvPr>
                <p:cNvCxnSpPr/>
                <p:nvPr/>
              </p:nvCxnSpPr>
              <p:spPr>
                <a:xfrm>
                  <a:off x="930956" y="3662436"/>
                  <a:ext cx="1" cy="425445"/>
                </a:xfrm>
                <a:prstGeom prst="line">
                  <a:avLst/>
                </a:prstGeom>
                <a:ln>
                  <a:solidFill>
                    <a:schemeClr val="tx2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D96AE2B6-4126-43FB-90E1-7D21F9FFB998}"/>
                    </a:ext>
                  </a:extLst>
                </p:cNvPr>
                <p:cNvSpPr/>
                <p:nvPr/>
              </p:nvSpPr>
              <p:spPr>
                <a:xfrm>
                  <a:off x="823766" y="3461304"/>
                  <a:ext cx="240790" cy="24079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F266A3D-BE8E-4B19-B3A8-B41534632D30}"/>
                  </a:ext>
                </a:extLst>
              </p:cNvPr>
              <p:cNvSpPr txBox="1"/>
              <p:nvPr/>
            </p:nvSpPr>
            <p:spPr>
              <a:xfrm>
                <a:off x="598553" y="4120448"/>
                <a:ext cx="69121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Tuned</a:t>
                </a:r>
              </a:p>
              <a:p>
                <a:pPr algn="ctr"/>
                <a:r>
                  <a: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RF</a:t>
                </a:r>
                <a:endParaRPr lang="en-GB" dirty="0">
                  <a:latin typeface="Source Sans Pro" panose="020B0503030403020204" pitchFamily="34" charset="0"/>
                  <a:ea typeface="Source Sans Pro" panose="020B0503030403020204" pitchFamily="34" charset="0"/>
                </a:endParaRPr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5FFA67AC-01E8-4702-AE28-8A1F77C4E51B}"/>
                </a:ext>
              </a:extLst>
            </p:cNvPr>
            <p:cNvGrpSpPr/>
            <p:nvPr/>
          </p:nvGrpSpPr>
          <p:grpSpPr>
            <a:xfrm>
              <a:off x="2128560" y="2867537"/>
              <a:ext cx="479618" cy="972207"/>
              <a:chOff x="2267396" y="3463751"/>
              <a:chExt cx="479618" cy="972207"/>
            </a:xfrm>
          </p:grpSpPr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C7426D04-CCAE-4D88-B9C6-C290018E01CA}"/>
                  </a:ext>
                </a:extLst>
              </p:cNvPr>
              <p:cNvCxnSpPr/>
              <p:nvPr/>
            </p:nvCxnSpPr>
            <p:spPr>
              <a:xfrm>
                <a:off x="2510181" y="3660188"/>
                <a:ext cx="1" cy="425445"/>
              </a:xfrm>
              <a:prstGeom prst="line">
                <a:avLst/>
              </a:prstGeom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F2EAB9A-9297-4025-8282-92E81DF42B9C}"/>
                  </a:ext>
                </a:extLst>
              </p:cNvPr>
              <p:cNvSpPr txBox="1"/>
              <p:nvPr/>
            </p:nvSpPr>
            <p:spPr>
              <a:xfrm>
                <a:off x="2267396" y="4128181"/>
                <a:ext cx="4796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LDA</a:t>
                </a:r>
                <a:endParaRPr lang="en-GB" dirty="0">
                  <a:latin typeface="Source Sans Pro" panose="020B0503030403020204" pitchFamily="34" charset="0"/>
                  <a:ea typeface="Source Sans Pro" panose="020B0503030403020204" pitchFamily="34" charset="0"/>
                </a:endParaRP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BC5EC3C3-507C-4DEF-B94E-E85B3A61A340}"/>
                  </a:ext>
                </a:extLst>
              </p:cNvPr>
              <p:cNvSpPr/>
              <p:nvPr/>
            </p:nvSpPr>
            <p:spPr>
              <a:xfrm>
                <a:off x="2386810" y="3463751"/>
                <a:ext cx="240790" cy="24079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920FEB9C-B281-46C9-85E2-BFDE04045621}"/>
                </a:ext>
              </a:extLst>
            </p:cNvPr>
            <p:cNvGrpSpPr/>
            <p:nvPr/>
          </p:nvGrpSpPr>
          <p:grpSpPr>
            <a:xfrm>
              <a:off x="1240788" y="2855132"/>
              <a:ext cx="861133" cy="1178974"/>
              <a:chOff x="1339883" y="3461304"/>
              <a:chExt cx="861133" cy="1178974"/>
            </a:xfrm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C896218-766F-4FC6-8A65-2A0F449205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25529" y="3652215"/>
                <a:ext cx="9106" cy="452309"/>
              </a:xfrm>
              <a:prstGeom prst="line">
                <a:avLst/>
              </a:prstGeom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2087090E-2ED3-41B2-AB7E-2096CF814568}"/>
                  </a:ext>
                </a:extLst>
              </p:cNvPr>
              <p:cNvSpPr/>
              <p:nvPr/>
            </p:nvSpPr>
            <p:spPr>
              <a:xfrm>
                <a:off x="1605288" y="3461304"/>
                <a:ext cx="240790" cy="24079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77D6C9AD-CD4A-4F76-BA74-4D00456B4D25}"/>
                  </a:ext>
                </a:extLst>
              </p:cNvPr>
              <p:cNvSpPr txBox="1"/>
              <p:nvPr/>
            </p:nvSpPr>
            <p:spPr>
              <a:xfrm>
                <a:off x="1339883" y="4117058"/>
                <a:ext cx="86113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Untuned</a:t>
                </a:r>
              </a:p>
              <a:p>
                <a:pPr algn="ctr"/>
                <a:r>
                  <a: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RF</a:t>
                </a:r>
                <a:endParaRPr lang="en-GB" dirty="0">
                  <a:latin typeface="Source Sans Pro" panose="020B0503030403020204" pitchFamily="34" charset="0"/>
                  <a:ea typeface="Source Sans Pro" panose="020B0503030403020204" pitchFamily="34" charset="0"/>
                </a:endParaRPr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B7E3F82F-7E27-4E57-A2C9-35C04D1697E1}"/>
                </a:ext>
              </a:extLst>
            </p:cNvPr>
            <p:cNvGrpSpPr/>
            <p:nvPr/>
          </p:nvGrpSpPr>
          <p:grpSpPr>
            <a:xfrm>
              <a:off x="2925352" y="2856582"/>
              <a:ext cx="572593" cy="959504"/>
              <a:chOff x="2978253" y="3458847"/>
              <a:chExt cx="572593" cy="959504"/>
            </a:xfrm>
          </p:grpSpPr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13C701C8-A185-49A4-B5A8-7A70E5EE3F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72227" y="3623613"/>
                <a:ext cx="3114" cy="451136"/>
              </a:xfrm>
              <a:prstGeom prst="line">
                <a:avLst/>
              </a:prstGeom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90D3288F-2EE7-4344-B4FC-0DEE49252FA2}"/>
                  </a:ext>
                </a:extLst>
              </p:cNvPr>
              <p:cNvSpPr/>
              <p:nvPr/>
            </p:nvSpPr>
            <p:spPr>
              <a:xfrm>
                <a:off x="3149158" y="3458847"/>
                <a:ext cx="240790" cy="24079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9F1E1AAA-C777-4D5B-8A74-99A60E2584E8}"/>
                  </a:ext>
                </a:extLst>
              </p:cNvPr>
              <p:cNvSpPr txBox="1"/>
              <p:nvPr/>
            </p:nvSpPr>
            <p:spPr>
              <a:xfrm>
                <a:off x="2978253" y="4110574"/>
                <a:ext cx="57259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Logit</a:t>
                </a:r>
                <a:endParaRPr lang="en-GB" dirty="0">
                  <a:latin typeface="Source Sans Pro" panose="020B0503030403020204" pitchFamily="34" charset="0"/>
                  <a:ea typeface="Source Sans Pro" panose="020B0503030403020204" pitchFamily="34" charset="0"/>
                </a:endParaRPr>
              </a:p>
            </p:txBody>
          </p:sp>
        </p:grpSp>
      </p:grpSp>
      <p:sp>
        <p:nvSpPr>
          <p:cNvPr id="47" name="Speech Bubble: Oval 46">
            <a:extLst>
              <a:ext uri="{FF2B5EF4-FFF2-40B4-BE49-F238E27FC236}">
                <a16:creationId xmlns:a16="http://schemas.microsoft.com/office/drawing/2014/main" id="{27E86147-300D-42D4-9FD7-21F3D3934F12}"/>
              </a:ext>
            </a:extLst>
          </p:cNvPr>
          <p:cNvSpPr/>
          <p:nvPr/>
        </p:nvSpPr>
        <p:spPr>
          <a:xfrm>
            <a:off x="6920357" y="2332046"/>
            <a:ext cx="849874" cy="540566"/>
          </a:xfrm>
          <a:prstGeom prst="wedgeEllipseCallout">
            <a:avLst>
              <a:gd name="adj1" fmla="val -51823"/>
              <a:gd name="adj2" fmla="val -636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Logit</a:t>
            </a:r>
          </a:p>
        </p:txBody>
      </p:sp>
      <p:sp>
        <p:nvSpPr>
          <p:cNvPr id="48" name="Speech Bubble: Oval 47">
            <a:extLst>
              <a:ext uri="{FF2B5EF4-FFF2-40B4-BE49-F238E27FC236}">
                <a16:creationId xmlns:a16="http://schemas.microsoft.com/office/drawing/2014/main" id="{4C094194-35CB-42E1-95F5-01605A44ABE8}"/>
              </a:ext>
            </a:extLst>
          </p:cNvPr>
          <p:cNvSpPr/>
          <p:nvPr/>
        </p:nvSpPr>
        <p:spPr>
          <a:xfrm>
            <a:off x="5849383" y="2996633"/>
            <a:ext cx="849874" cy="540566"/>
          </a:xfrm>
          <a:prstGeom prst="wedgeEllipseCallout">
            <a:avLst>
              <a:gd name="adj1" fmla="val -51823"/>
              <a:gd name="adj2" fmla="val -636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LDA</a:t>
            </a:r>
          </a:p>
        </p:txBody>
      </p:sp>
      <p:sp>
        <p:nvSpPr>
          <p:cNvPr id="49" name="Speech Bubble: Oval 48">
            <a:extLst>
              <a:ext uri="{FF2B5EF4-FFF2-40B4-BE49-F238E27FC236}">
                <a16:creationId xmlns:a16="http://schemas.microsoft.com/office/drawing/2014/main" id="{74C93415-2A0B-4A91-8072-CD5F7B311873}"/>
              </a:ext>
            </a:extLst>
          </p:cNvPr>
          <p:cNvSpPr/>
          <p:nvPr/>
        </p:nvSpPr>
        <p:spPr>
          <a:xfrm>
            <a:off x="4401042" y="2003723"/>
            <a:ext cx="987632" cy="699351"/>
          </a:xfrm>
          <a:prstGeom prst="wedgeEllipseCallout">
            <a:avLst>
              <a:gd name="adj1" fmla="val 53359"/>
              <a:gd name="adj2" fmla="val 821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Tuned RF</a:t>
            </a:r>
          </a:p>
        </p:txBody>
      </p:sp>
      <p:sp>
        <p:nvSpPr>
          <p:cNvPr id="58" name="Speech Bubble: Oval 57">
            <a:extLst>
              <a:ext uri="{FF2B5EF4-FFF2-40B4-BE49-F238E27FC236}">
                <a16:creationId xmlns:a16="http://schemas.microsoft.com/office/drawing/2014/main" id="{1D958331-E99C-4DDE-BE4B-0F0B595872CB}"/>
              </a:ext>
            </a:extLst>
          </p:cNvPr>
          <p:cNvSpPr/>
          <p:nvPr/>
        </p:nvSpPr>
        <p:spPr>
          <a:xfrm>
            <a:off x="5589620" y="1386102"/>
            <a:ext cx="1273888" cy="692954"/>
          </a:xfrm>
          <a:prstGeom prst="wedgeEllipseCallout">
            <a:avLst>
              <a:gd name="adj1" fmla="val 21714"/>
              <a:gd name="adj2" fmla="val 932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Untuned RF</a:t>
            </a:r>
          </a:p>
        </p:txBody>
      </p:sp>
    </p:spTree>
    <p:extLst>
      <p:ext uri="{BB962C8B-B14F-4D97-AF65-F5344CB8AC3E}">
        <p14:creationId xmlns:p14="http://schemas.microsoft.com/office/powerpoint/2010/main" val="390456622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 animBg="1"/>
      <p:bldP spid="49" grpId="0" animBg="1"/>
      <p:bldP spid="5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B5161A5-D866-436C-80F9-AC7DF2C723B1}"/>
              </a:ext>
            </a:extLst>
          </p:cNvPr>
          <p:cNvSpPr txBox="1"/>
          <p:nvPr/>
        </p:nvSpPr>
        <p:spPr>
          <a:xfrm>
            <a:off x="936434" y="220337"/>
            <a:ext cx="71338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>
                <a:solidFill>
                  <a:srgbClr val="28324A"/>
                </a:solidFill>
                <a:latin typeface="Oswald" panose="00000500000000000000" pitchFamily="2" charset="0"/>
                <a:ea typeface="Source Sans Pro" panose="020B0503030403020204" pitchFamily="34" charset="0"/>
              </a:rPr>
              <a:t>Feature Importance (Tuned Random Forest)</a:t>
            </a:r>
          </a:p>
        </p:txBody>
      </p:sp>
      <p:pic>
        <p:nvPicPr>
          <p:cNvPr id="15" name="Picture 14" descr="A close up of a building&#10;&#10;Description generated with high confidence">
            <a:extLst>
              <a:ext uri="{FF2B5EF4-FFF2-40B4-BE49-F238E27FC236}">
                <a16:creationId xmlns:a16="http://schemas.microsoft.com/office/drawing/2014/main" id="{4FA54D4C-FF15-4E75-AEA0-918C4081A39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1686" b="5766"/>
          <a:stretch/>
        </p:blipFill>
        <p:spPr>
          <a:xfrm>
            <a:off x="1327800" y="778853"/>
            <a:ext cx="6488400" cy="358579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1C3BD6A-B6D1-45FA-BA6A-6DB79DA9E638}"/>
              </a:ext>
            </a:extLst>
          </p:cNvPr>
          <p:cNvSpPr txBox="1"/>
          <p:nvPr/>
        </p:nvSpPr>
        <p:spPr>
          <a:xfrm>
            <a:off x="2203374" y="4404762"/>
            <a:ext cx="5567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Fare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B181B4E-BB0A-4718-A695-CEA56E396D49}"/>
              </a:ext>
            </a:extLst>
          </p:cNvPr>
          <p:cNvSpPr txBox="1"/>
          <p:nvPr/>
        </p:nvSpPr>
        <p:spPr>
          <a:xfrm>
            <a:off x="2974554" y="4399942"/>
            <a:ext cx="5567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Hour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750764D-BBE6-47D2-8E49-7355E92E2CAC}"/>
              </a:ext>
            </a:extLst>
          </p:cNvPr>
          <p:cNvSpPr txBox="1"/>
          <p:nvPr/>
        </p:nvSpPr>
        <p:spPr>
          <a:xfrm>
            <a:off x="3756751" y="4399941"/>
            <a:ext cx="5567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Miles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5988149-D594-4751-9B2C-C700E043C47E}"/>
              </a:ext>
            </a:extLst>
          </p:cNvPr>
          <p:cNvSpPr txBox="1"/>
          <p:nvPr/>
        </p:nvSpPr>
        <p:spPr>
          <a:xfrm>
            <a:off x="4393196" y="4399941"/>
            <a:ext cx="8508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Duration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C6D71AA-D50D-4B96-8AF7-406F4540B3D3}"/>
              </a:ext>
            </a:extLst>
          </p:cNvPr>
          <p:cNvSpPr txBox="1"/>
          <p:nvPr/>
        </p:nvSpPr>
        <p:spPr>
          <a:xfrm>
            <a:off x="5175806" y="4389846"/>
            <a:ext cx="8508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Dropoff area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E0833CC-3FA4-41B9-A38A-DD884C0EE268}"/>
              </a:ext>
            </a:extLst>
          </p:cNvPr>
          <p:cNvSpPr txBox="1"/>
          <p:nvPr/>
        </p:nvSpPr>
        <p:spPr>
          <a:xfrm>
            <a:off x="5958416" y="4399941"/>
            <a:ext cx="8508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Pickup area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4321AF5-5F2E-478C-9FC8-F308FD3564AC}"/>
              </a:ext>
            </a:extLst>
          </p:cNvPr>
          <p:cNvSpPr txBox="1"/>
          <p:nvPr/>
        </p:nvSpPr>
        <p:spPr>
          <a:xfrm>
            <a:off x="6741026" y="4389845"/>
            <a:ext cx="8508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Day of the week</a:t>
            </a:r>
          </a:p>
        </p:txBody>
      </p:sp>
    </p:spTree>
    <p:extLst>
      <p:ext uri="{BB962C8B-B14F-4D97-AF65-F5344CB8AC3E}">
        <p14:creationId xmlns:p14="http://schemas.microsoft.com/office/powerpoint/2010/main" val="126792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19" grpId="0"/>
      <p:bldP spid="20" grpId="0"/>
      <p:bldP spid="21" grpId="0"/>
      <p:bldP spid="2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613263AB-EAE7-4F0B-AC50-F69B46FAD527}"/>
              </a:ext>
            </a:extLst>
          </p:cNvPr>
          <p:cNvGrpSpPr/>
          <p:nvPr/>
        </p:nvGrpSpPr>
        <p:grpSpPr>
          <a:xfrm>
            <a:off x="187287" y="743557"/>
            <a:ext cx="8630990" cy="4254389"/>
            <a:chOff x="198895" y="1199563"/>
            <a:chExt cx="8619382" cy="3798383"/>
          </a:xfrm>
        </p:grpSpPr>
        <p:sp>
          <p:nvSpPr>
            <p:cNvPr id="2" name="Right Arrow 6"/>
            <p:cNvSpPr/>
            <p:nvPr/>
          </p:nvSpPr>
          <p:spPr>
            <a:xfrm>
              <a:off x="1123909" y="2751423"/>
              <a:ext cx="6896181" cy="653035"/>
            </a:xfrm>
            <a:prstGeom prst="rightArrow">
              <a:avLst>
                <a:gd name="adj1" fmla="val 53492"/>
                <a:gd name="adj2" fmla="val 82531"/>
              </a:avLst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" name="Bent Arrow 7"/>
            <p:cNvSpPr/>
            <p:nvPr/>
          </p:nvSpPr>
          <p:spPr>
            <a:xfrm rot="5400000">
              <a:off x="3840731" y="2949140"/>
              <a:ext cx="1055496" cy="1966133"/>
            </a:xfrm>
            <a:prstGeom prst="bentArrow">
              <a:avLst>
                <a:gd name="adj1" fmla="val 9441"/>
                <a:gd name="adj2" fmla="val 12901"/>
                <a:gd name="adj3" fmla="val 16613"/>
                <a:gd name="adj4" fmla="val 40158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4" name="Bent Arrow 9"/>
            <p:cNvSpPr/>
            <p:nvPr/>
          </p:nvSpPr>
          <p:spPr>
            <a:xfrm rot="5400000">
              <a:off x="6034457" y="2846358"/>
              <a:ext cx="1055498" cy="2171700"/>
            </a:xfrm>
            <a:prstGeom prst="bentArrow">
              <a:avLst>
                <a:gd name="adj1" fmla="val 9441"/>
                <a:gd name="adj2" fmla="val 12901"/>
                <a:gd name="adj3" fmla="val 16613"/>
                <a:gd name="adj4" fmla="val 40158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6" name="Bent Arrow 11"/>
            <p:cNvSpPr/>
            <p:nvPr/>
          </p:nvSpPr>
          <p:spPr>
            <a:xfrm rot="16200000" flipV="1">
              <a:off x="1579369" y="1240463"/>
              <a:ext cx="1055210" cy="1966133"/>
            </a:xfrm>
            <a:prstGeom prst="bentArrow">
              <a:avLst>
                <a:gd name="adj1" fmla="val 9441"/>
                <a:gd name="adj2" fmla="val 12901"/>
                <a:gd name="adj3" fmla="val 16613"/>
                <a:gd name="adj4" fmla="val 40158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7" name="Bent Arrow 12"/>
            <p:cNvSpPr/>
            <p:nvPr/>
          </p:nvSpPr>
          <p:spPr>
            <a:xfrm rot="16200000" flipV="1">
              <a:off x="3775008" y="1135765"/>
              <a:ext cx="1051383" cy="2171699"/>
            </a:xfrm>
            <a:prstGeom prst="bentArrow">
              <a:avLst>
                <a:gd name="adj1" fmla="val 9441"/>
                <a:gd name="adj2" fmla="val 12901"/>
                <a:gd name="adj3" fmla="val 16613"/>
                <a:gd name="adj4" fmla="val 40158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8" name="Bent Arrow 13"/>
            <p:cNvSpPr/>
            <p:nvPr/>
          </p:nvSpPr>
          <p:spPr>
            <a:xfrm rot="16200000" flipV="1">
              <a:off x="6009111" y="1073359"/>
              <a:ext cx="1051385" cy="2296510"/>
            </a:xfrm>
            <a:prstGeom prst="bentArrow">
              <a:avLst>
                <a:gd name="adj1" fmla="val 9441"/>
                <a:gd name="adj2" fmla="val 12901"/>
                <a:gd name="adj3" fmla="val 16613"/>
                <a:gd name="adj4" fmla="val 40158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8212423" y="2768243"/>
              <a:ext cx="605854" cy="619396"/>
            </a:xfrm>
            <a:custGeom>
              <a:avLst/>
              <a:gdLst>
                <a:gd name="T0" fmla="*/ 203 w 360"/>
                <a:gd name="T1" fmla="*/ 271 h 368"/>
                <a:gd name="T2" fmla="*/ 261 w 360"/>
                <a:gd name="T3" fmla="*/ 202 h 368"/>
                <a:gd name="T4" fmla="*/ 360 w 360"/>
                <a:gd name="T5" fmla="*/ 51 h 368"/>
                <a:gd name="T6" fmla="*/ 346 w 360"/>
                <a:gd name="T7" fmla="*/ 37 h 368"/>
                <a:gd name="T8" fmla="*/ 277 w 360"/>
                <a:gd name="T9" fmla="*/ 37 h 368"/>
                <a:gd name="T10" fmla="*/ 180 w 360"/>
                <a:gd name="T11" fmla="*/ 0 h 368"/>
                <a:gd name="T12" fmla="*/ 83 w 360"/>
                <a:gd name="T13" fmla="*/ 37 h 368"/>
                <a:gd name="T14" fmla="*/ 14 w 360"/>
                <a:gd name="T15" fmla="*/ 37 h 368"/>
                <a:gd name="T16" fmla="*/ 0 w 360"/>
                <a:gd name="T17" fmla="*/ 51 h 368"/>
                <a:gd name="T18" fmla="*/ 98 w 360"/>
                <a:gd name="T19" fmla="*/ 202 h 368"/>
                <a:gd name="T20" fmla="*/ 156 w 360"/>
                <a:gd name="T21" fmla="*/ 271 h 368"/>
                <a:gd name="T22" fmla="*/ 156 w 360"/>
                <a:gd name="T23" fmla="*/ 297 h 368"/>
                <a:gd name="T24" fmla="*/ 91 w 360"/>
                <a:gd name="T25" fmla="*/ 332 h 368"/>
                <a:gd name="T26" fmla="*/ 180 w 360"/>
                <a:gd name="T27" fmla="*/ 368 h 368"/>
                <a:gd name="T28" fmla="*/ 269 w 360"/>
                <a:gd name="T29" fmla="*/ 332 h 368"/>
                <a:gd name="T30" fmla="*/ 203 w 360"/>
                <a:gd name="T31" fmla="*/ 297 h 368"/>
                <a:gd name="T32" fmla="*/ 203 w 360"/>
                <a:gd name="T33" fmla="*/ 271 h 368"/>
                <a:gd name="T34" fmla="*/ 259 w 360"/>
                <a:gd name="T35" fmla="*/ 170 h 368"/>
                <a:gd name="T36" fmla="*/ 281 w 360"/>
                <a:gd name="T37" fmla="*/ 65 h 368"/>
                <a:gd name="T38" fmla="*/ 331 w 360"/>
                <a:gd name="T39" fmla="*/ 65 h 368"/>
                <a:gd name="T40" fmla="*/ 259 w 360"/>
                <a:gd name="T41" fmla="*/ 170 h 368"/>
                <a:gd name="T42" fmla="*/ 180 w 360"/>
                <a:gd name="T43" fmla="*/ 24 h 368"/>
                <a:gd name="T44" fmla="*/ 256 w 360"/>
                <a:gd name="T45" fmla="*/ 55 h 368"/>
                <a:gd name="T46" fmla="*/ 180 w 360"/>
                <a:gd name="T47" fmla="*/ 86 h 368"/>
                <a:gd name="T48" fmla="*/ 104 w 360"/>
                <a:gd name="T49" fmla="*/ 55 h 368"/>
                <a:gd name="T50" fmla="*/ 180 w 360"/>
                <a:gd name="T51" fmla="*/ 24 h 368"/>
                <a:gd name="T52" fmla="*/ 29 w 360"/>
                <a:gd name="T53" fmla="*/ 65 h 368"/>
                <a:gd name="T54" fmla="*/ 79 w 360"/>
                <a:gd name="T55" fmla="*/ 65 h 368"/>
                <a:gd name="T56" fmla="*/ 101 w 360"/>
                <a:gd name="T57" fmla="*/ 170 h 368"/>
                <a:gd name="T58" fmla="*/ 29 w 360"/>
                <a:gd name="T59" fmla="*/ 65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60" h="368">
                  <a:moveTo>
                    <a:pt x="203" y="271"/>
                  </a:moveTo>
                  <a:cubicBezTo>
                    <a:pt x="203" y="242"/>
                    <a:pt x="225" y="226"/>
                    <a:pt x="261" y="202"/>
                  </a:cubicBezTo>
                  <a:cubicBezTo>
                    <a:pt x="305" y="173"/>
                    <a:pt x="360" y="137"/>
                    <a:pt x="360" y="51"/>
                  </a:cubicBezTo>
                  <a:cubicBezTo>
                    <a:pt x="360" y="43"/>
                    <a:pt x="353" y="37"/>
                    <a:pt x="346" y="37"/>
                  </a:cubicBezTo>
                  <a:cubicBezTo>
                    <a:pt x="277" y="37"/>
                    <a:pt x="277" y="37"/>
                    <a:pt x="277" y="37"/>
                  </a:cubicBezTo>
                  <a:cubicBezTo>
                    <a:pt x="267" y="19"/>
                    <a:pt x="238" y="0"/>
                    <a:pt x="180" y="0"/>
                  </a:cubicBezTo>
                  <a:cubicBezTo>
                    <a:pt x="121" y="0"/>
                    <a:pt x="92" y="19"/>
                    <a:pt x="83" y="37"/>
                  </a:cubicBezTo>
                  <a:cubicBezTo>
                    <a:pt x="14" y="37"/>
                    <a:pt x="14" y="37"/>
                    <a:pt x="14" y="37"/>
                  </a:cubicBezTo>
                  <a:cubicBezTo>
                    <a:pt x="6" y="37"/>
                    <a:pt x="0" y="43"/>
                    <a:pt x="0" y="51"/>
                  </a:cubicBezTo>
                  <a:cubicBezTo>
                    <a:pt x="0" y="137"/>
                    <a:pt x="54" y="173"/>
                    <a:pt x="98" y="202"/>
                  </a:cubicBezTo>
                  <a:cubicBezTo>
                    <a:pt x="134" y="226"/>
                    <a:pt x="156" y="242"/>
                    <a:pt x="156" y="271"/>
                  </a:cubicBezTo>
                  <a:cubicBezTo>
                    <a:pt x="156" y="297"/>
                    <a:pt x="156" y="297"/>
                    <a:pt x="156" y="297"/>
                  </a:cubicBezTo>
                  <a:cubicBezTo>
                    <a:pt x="118" y="301"/>
                    <a:pt x="91" y="315"/>
                    <a:pt x="91" y="332"/>
                  </a:cubicBezTo>
                  <a:cubicBezTo>
                    <a:pt x="91" y="352"/>
                    <a:pt x="131" y="368"/>
                    <a:pt x="180" y="368"/>
                  </a:cubicBezTo>
                  <a:cubicBezTo>
                    <a:pt x="229" y="368"/>
                    <a:pt x="269" y="352"/>
                    <a:pt x="269" y="332"/>
                  </a:cubicBezTo>
                  <a:cubicBezTo>
                    <a:pt x="269" y="315"/>
                    <a:pt x="241" y="301"/>
                    <a:pt x="203" y="297"/>
                  </a:cubicBezTo>
                  <a:lnTo>
                    <a:pt x="203" y="271"/>
                  </a:lnTo>
                  <a:close/>
                  <a:moveTo>
                    <a:pt x="259" y="170"/>
                  </a:moveTo>
                  <a:cubicBezTo>
                    <a:pt x="270" y="146"/>
                    <a:pt x="279" y="113"/>
                    <a:pt x="281" y="65"/>
                  </a:cubicBezTo>
                  <a:cubicBezTo>
                    <a:pt x="331" y="65"/>
                    <a:pt x="331" y="65"/>
                    <a:pt x="331" y="65"/>
                  </a:cubicBezTo>
                  <a:cubicBezTo>
                    <a:pt x="326" y="119"/>
                    <a:pt x="294" y="146"/>
                    <a:pt x="259" y="170"/>
                  </a:cubicBezTo>
                  <a:close/>
                  <a:moveTo>
                    <a:pt x="180" y="24"/>
                  </a:moveTo>
                  <a:cubicBezTo>
                    <a:pt x="234" y="24"/>
                    <a:pt x="256" y="47"/>
                    <a:pt x="256" y="55"/>
                  </a:cubicBezTo>
                  <a:cubicBezTo>
                    <a:pt x="256" y="63"/>
                    <a:pt x="234" y="86"/>
                    <a:pt x="180" y="86"/>
                  </a:cubicBezTo>
                  <a:cubicBezTo>
                    <a:pt x="125" y="86"/>
                    <a:pt x="104" y="63"/>
                    <a:pt x="104" y="55"/>
                  </a:cubicBezTo>
                  <a:cubicBezTo>
                    <a:pt x="104" y="47"/>
                    <a:pt x="125" y="24"/>
                    <a:pt x="180" y="24"/>
                  </a:cubicBezTo>
                  <a:close/>
                  <a:moveTo>
                    <a:pt x="29" y="65"/>
                  </a:moveTo>
                  <a:cubicBezTo>
                    <a:pt x="79" y="65"/>
                    <a:pt x="79" y="65"/>
                    <a:pt x="79" y="65"/>
                  </a:cubicBezTo>
                  <a:cubicBezTo>
                    <a:pt x="80" y="113"/>
                    <a:pt x="89" y="146"/>
                    <a:pt x="101" y="170"/>
                  </a:cubicBezTo>
                  <a:cubicBezTo>
                    <a:pt x="66" y="146"/>
                    <a:pt x="33" y="119"/>
                    <a:pt x="29" y="6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215972" y="1989442"/>
              <a:ext cx="464344" cy="464344"/>
              <a:chOff x="8216107" y="1647825"/>
              <a:chExt cx="464344" cy="464344"/>
            </a:xfrm>
            <a:solidFill>
              <a:schemeClr val="accent4"/>
            </a:solidFill>
          </p:grpSpPr>
          <p:sp>
            <p:nvSpPr>
              <p:cNvPr id="11" name="AutoShape 81"/>
              <p:cNvSpPr>
                <a:spLocks/>
              </p:cNvSpPr>
              <p:nvPr/>
            </p:nvSpPr>
            <p:spPr bwMode="auto">
              <a:xfrm>
                <a:off x="8216107" y="1647825"/>
                <a:ext cx="464344" cy="464344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235" y="9811"/>
                    </a:moveTo>
                    <a:cubicBezTo>
                      <a:pt x="20220" y="10144"/>
                      <a:pt x="20081" y="10800"/>
                      <a:pt x="18899" y="10800"/>
                    </a:cubicBezTo>
                    <a:lnTo>
                      <a:pt x="17549" y="10800"/>
                    </a:lnTo>
                    <a:cubicBezTo>
                      <a:pt x="17363" y="10800"/>
                      <a:pt x="17212" y="10950"/>
                      <a:pt x="17212" y="11137"/>
                    </a:cubicBezTo>
                    <a:cubicBezTo>
                      <a:pt x="17212" y="11324"/>
                      <a:pt x="17363" y="11475"/>
                      <a:pt x="17549" y="11475"/>
                    </a:cubicBezTo>
                    <a:lnTo>
                      <a:pt x="18858" y="11475"/>
                    </a:lnTo>
                    <a:cubicBezTo>
                      <a:pt x="19870" y="11475"/>
                      <a:pt x="20003" y="12314"/>
                      <a:pt x="19938" y="12719"/>
                    </a:cubicBezTo>
                    <a:cubicBezTo>
                      <a:pt x="19855" y="13223"/>
                      <a:pt x="19618" y="14175"/>
                      <a:pt x="18478" y="14175"/>
                    </a:cubicBezTo>
                    <a:lnTo>
                      <a:pt x="16874" y="14175"/>
                    </a:lnTo>
                    <a:cubicBezTo>
                      <a:pt x="16688" y="14175"/>
                      <a:pt x="16537" y="14325"/>
                      <a:pt x="16537" y="14512"/>
                    </a:cubicBezTo>
                    <a:cubicBezTo>
                      <a:pt x="16537" y="14699"/>
                      <a:pt x="16688" y="14850"/>
                      <a:pt x="16874" y="14850"/>
                    </a:cubicBezTo>
                    <a:lnTo>
                      <a:pt x="18203" y="14850"/>
                    </a:lnTo>
                    <a:cubicBezTo>
                      <a:pt x="19343" y="14850"/>
                      <a:pt x="19243" y="15718"/>
                      <a:pt x="19079" y="16237"/>
                    </a:cubicBezTo>
                    <a:cubicBezTo>
                      <a:pt x="18864" y="16918"/>
                      <a:pt x="18732" y="17549"/>
                      <a:pt x="17297" y="17549"/>
                    </a:cubicBezTo>
                    <a:lnTo>
                      <a:pt x="16196" y="17549"/>
                    </a:lnTo>
                    <a:cubicBezTo>
                      <a:pt x="16009" y="17549"/>
                      <a:pt x="15859" y="17700"/>
                      <a:pt x="15859" y="17887"/>
                    </a:cubicBezTo>
                    <a:cubicBezTo>
                      <a:pt x="15859" y="18073"/>
                      <a:pt x="16009" y="18225"/>
                      <a:pt x="16196" y="18225"/>
                    </a:cubicBezTo>
                    <a:lnTo>
                      <a:pt x="17255" y="18225"/>
                    </a:lnTo>
                    <a:cubicBezTo>
                      <a:pt x="17993" y="18225"/>
                      <a:pt x="18027" y="18923"/>
                      <a:pt x="17950" y="19174"/>
                    </a:cubicBezTo>
                    <a:cubicBezTo>
                      <a:pt x="17866" y="19448"/>
                      <a:pt x="17767" y="19651"/>
                      <a:pt x="17762" y="19660"/>
                    </a:cubicBezTo>
                    <a:cubicBezTo>
                      <a:pt x="17558" y="20028"/>
                      <a:pt x="17229" y="20249"/>
                      <a:pt x="16534" y="20249"/>
                    </a:cubicBezTo>
                    <a:lnTo>
                      <a:pt x="12844" y="20249"/>
                    </a:lnTo>
                    <a:cubicBezTo>
                      <a:pt x="10990" y="20249"/>
                      <a:pt x="9151" y="19829"/>
                      <a:pt x="9104" y="19818"/>
                    </a:cubicBezTo>
                    <a:cubicBezTo>
                      <a:pt x="6299" y="19172"/>
                      <a:pt x="6152" y="19122"/>
                      <a:pt x="5976" y="19072"/>
                    </a:cubicBezTo>
                    <a:cubicBezTo>
                      <a:pt x="5976" y="19072"/>
                      <a:pt x="5405" y="18976"/>
                      <a:pt x="5405" y="18478"/>
                    </a:cubicBezTo>
                    <a:lnTo>
                      <a:pt x="5399" y="9155"/>
                    </a:lnTo>
                    <a:cubicBezTo>
                      <a:pt x="5399" y="8839"/>
                      <a:pt x="5601" y="8552"/>
                      <a:pt x="5935" y="8452"/>
                    </a:cubicBezTo>
                    <a:cubicBezTo>
                      <a:pt x="5977" y="8435"/>
                      <a:pt x="6034" y="8419"/>
                      <a:pt x="6074" y="8401"/>
                    </a:cubicBezTo>
                    <a:cubicBezTo>
                      <a:pt x="9158" y="7125"/>
                      <a:pt x="10097" y="4324"/>
                      <a:pt x="10124" y="2025"/>
                    </a:cubicBezTo>
                    <a:cubicBezTo>
                      <a:pt x="10128" y="1702"/>
                      <a:pt x="10378" y="1350"/>
                      <a:pt x="10800" y="1350"/>
                    </a:cubicBezTo>
                    <a:cubicBezTo>
                      <a:pt x="11514" y="1350"/>
                      <a:pt x="12774" y="2782"/>
                      <a:pt x="12774" y="4554"/>
                    </a:cubicBezTo>
                    <a:cubicBezTo>
                      <a:pt x="12774" y="6155"/>
                      <a:pt x="12711" y="6432"/>
                      <a:pt x="12149" y="8100"/>
                    </a:cubicBezTo>
                    <a:cubicBezTo>
                      <a:pt x="18899" y="8100"/>
                      <a:pt x="18852" y="8196"/>
                      <a:pt x="19448" y="8353"/>
                    </a:cubicBezTo>
                    <a:cubicBezTo>
                      <a:pt x="20187" y="8564"/>
                      <a:pt x="20249" y="9175"/>
                      <a:pt x="20249" y="9386"/>
                    </a:cubicBezTo>
                    <a:cubicBezTo>
                      <a:pt x="20249" y="9618"/>
                      <a:pt x="20243" y="9584"/>
                      <a:pt x="20235" y="9811"/>
                    </a:cubicBezTo>
                    <a:moveTo>
                      <a:pt x="4724" y="19575"/>
                    </a:moveTo>
                    <a:cubicBezTo>
                      <a:pt x="4724" y="19948"/>
                      <a:pt x="4423" y="20249"/>
                      <a:pt x="4049" y="20249"/>
                    </a:cubicBezTo>
                    <a:lnTo>
                      <a:pt x="2024" y="20249"/>
                    </a:lnTo>
                    <a:cubicBezTo>
                      <a:pt x="1652" y="20249"/>
                      <a:pt x="1349" y="19948"/>
                      <a:pt x="1349" y="19575"/>
                    </a:cubicBezTo>
                    <a:lnTo>
                      <a:pt x="1349" y="8774"/>
                    </a:lnTo>
                    <a:cubicBezTo>
                      <a:pt x="1349" y="8401"/>
                      <a:pt x="1652" y="8100"/>
                      <a:pt x="2024" y="8100"/>
                    </a:cubicBezTo>
                    <a:lnTo>
                      <a:pt x="4049" y="8100"/>
                    </a:lnTo>
                    <a:cubicBezTo>
                      <a:pt x="4423" y="8100"/>
                      <a:pt x="4724" y="8401"/>
                      <a:pt x="4724" y="8774"/>
                    </a:cubicBezTo>
                    <a:cubicBezTo>
                      <a:pt x="4724" y="8774"/>
                      <a:pt x="4724" y="19575"/>
                      <a:pt x="4724" y="19575"/>
                    </a:cubicBezTo>
                    <a:close/>
                    <a:moveTo>
                      <a:pt x="19686" y="7069"/>
                    </a:moveTo>
                    <a:cubicBezTo>
                      <a:pt x="18842" y="6846"/>
                      <a:pt x="16858" y="6849"/>
                      <a:pt x="13956" y="6773"/>
                    </a:cubicBezTo>
                    <a:cubicBezTo>
                      <a:pt x="14093" y="6139"/>
                      <a:pt x="14124" y="5568"/>
                      <a:pt x="14124" y="4554"/>
                    </a:cubicBezTo>
                    <a:cubicBezTo>
                      <a:pt x="14124" y="2133"/>
                      <a:pt x="12361" y="0"/>
                      <a:pt x="10800" y="0"/>
                    </a:cubicBezTo>
                    <a:cubicBezTo>
                      <a:pt x="9698" y="0"/>
                      <a:pt x="8789" y="901"/>
                      <a:pt x="8774" y="2009"/>
                    </a:cubicBezTo>
                    <a:cubicBezTo>
                      <a:pt x="8760" y="3368"/>
                      <a:pt x="8340" y="5716"/>
                      <a:pt x="6074" y="6906"/>
                    </a:cubicBezTo>
                    <a:cubicBezTo>
                      <a:pt x="5908" y="6994"/>
                      <a:pt x="5433" y="7228"/>
                      <a:pt x="5364" y="7259"/>
                    </a:cubicBezTo>
                    <a:lnTo>
                      <a:pt x="5399" y="7289"/>
                    </a:lnTo>
                    <a:cubicBezTo>
                      <a:pt x="5045" y="6984"/>
                      <a:pt x="4554" y="6750"/>
                      <a:pt x="4049" y="6750"/>
                    </a:cubicBezTo>
                    <a:lnTo>
                      <a:pt x="2024" y="6750"/>
                    </a:lnTo>
                    <a:cubicBezTo>
                      <a:pt x="908" y="6750"/>
                      <a:pt x="0" y="7658"/>
                      <a:pt x="0" y="8774"/>
                    </a:cubicBezTo>
                    <a:lnTo>
                      <a:pt x="0" y="19575"/>
                    </a:lnTo>
                    <a:cubicBezTo>
                      <a:pt x="0" y="20691"/>
                      <a:pt x="908" y="21599"/>
                      <a:pt x="2024" y="21599"/>
                    </a:cubicBezTo>
                    <a:lnTo>
                      <a:pt x="4049" y="21599"/>
                    </a:lnTo>
                    <a:cubicBezTo>
                      <a:pt x="4853" y="21599"/>
                      <a:pt x="5525" y="21114"/>
                      <a:pt x="5850" y="20434"/>
                    </a:cubicBezTo>
                    <a:cubicBezTo>
                      <a:pt x="5859" y="20437"/>
                      <a:pt x="5873" y="20441"/>
                      <a:pt x="5882" y="20442"/>
                    </a:cubicBezTo>
                    <a:cubicBezTo>
                      <a:pt x="5927" y="20454"/>
                      <a:pt x="5979" y="20467"/>
                      <a:pt x="6044" y="20485"/>
                    </a:cubicBezTo>
                    <a:cubicBezTo>
                      <a:pt x="6056" y="20487"/>
                      <a:pt x="6062" y="20488"/>
                      <a:pt x="6074" y="20492"/>
                    </a:cubicBezTo>
                    <a:cubicBezTo>
                      <a:pt x="6464" y="20588"/>
                      <a:pt x="7212" y="20768"/>
                      <a:pt x="8812" y="21135"/>
                    </a:cubicBezTo>
                    <a:cubicBezTo>
                      <a:pt x="9155" y="21213"/>
                      <a:pt x="10966" y="21599"/>
                      <a:pt x="12844" y="21599"/>
                    </a:cubicBezTo>
                    <a:lnTo>
                      <a:pt x="16534" y="21599"/>
                    </a:lnTo>
                    <a:cubicBezTo>
                      <a:pt x="17659" y="21599"/>
                      <a:pt x="18469" y="21167"/>
                      <a:pt x="18952" y="20298"/>
                    </a:cubicBezTo>
                    <a:cubicBezTo>
                      <a:pt x="18958" y="20285"/>
                      <a:pt x="19114" y="19982"/>
                      <a:pt x="19240" y="19572"/>
                    </a:cubicBezTo>
                    <a:cubicBezTo>
                      <a:pt x="19336" y="19263"/>
                      <a:pt x="19371" y="18827"/>
                      <a:pt x="19256" y="18384"/>
                    </a:cubicBezTo>
                    <a:cubicBezTo>
                      <a:pt x="19981" y="17886"/>
                      <a:pt x="20214" y="17133"/>
                      <a:pt x="20366" y="16643"/>
                    </a:cubicBezTo>
                    <a:cubicBezTo>
                      <a:pt x="20620" y="15838"/>
                      <a:pt x="20544" y="15235"/>
                      <a:pt x="20367" y="14803"/>
                    </a:cubicBezTo>
                    <a:cubicBezTo>
                      <a:pt x="20775" y="14418"/>
                      <a:pt x="21122" y="13831"/>
                      <a:pt x="21269" y="12935"/>
                    </a:cubicBezTo>
                    <a:cubicBezTo>
                      <a:pt x="21361" y="12380"/>
                      <a:pt x="21263" y="11809"/>
                      <a:pt x="21007" y="11334"/>
                    </a:cubicBezTo>
                    <a:cubicBezTo>
                      <a:pt x="21389" y="10905"/>
                      <a:pt x="21564" y="10365"/>
                      <a:pt x="21583" y="9865"/>
                    </a:cubicBezTo>
                    <a:lnTo>
                      <a:pt x="21591" y="9724"/>
                    </a:lnTo>
                    <a:cubicBezTo>
                      <a:pt x="21596" y="9635"/>
                      <a:pt x="21600" y="9581"/>
                      <a:pt x="21600" y="9386"/>
                    </a:cubicBezTo>
                    <a:cubicBezTo>
                      <a:pt x="21600" y="8533"/>
                      <a:pt x="21010" y="7446"/>
                      <a:pt x="19686" y="7069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12" name="AutoShape 82"/>
              <p:cNvSpPr>
                <a:spLocks/>
              </p:cNvSpPr>
              <p:nvPr/>
            </p:nvSpPr>
            <p:spPr bwMode="auto">
              <a:xfrm>
                <a:off x="8259763" y="2024857"/>
                <a:ext cx="43657" cy="43656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4400"/>
                    </a:moveTo>
                    <a:cubicBezTo>
                      <a:pt x="8820" y="14400"/>
                      <a:pt x="7200" y="12782"/>
                      <a:pt x="7200" y="10800"/>
                    </a:cubicBezTo>
                    <a:cubicBezTo>
                      <a:pt x="7200" y="8817"/>
                      <a:pt x="8820" y="7200"/>
                      <a:pt x="10800" y="7200"/>
                    </a:cubicBezTo>
                    <a:cubicBezTo>
                      <a:pt x="12779" y="7200"/>
                      <a:pt x="14400" y="8817"/>
                      <a:pt x="14400" y="10800"/>
                    </a:cubicBezTo>
                    <a:cubicBezTo>
                      <a:pt x="14400" y="12782"/>
                      <a:pt x="12779" y="14400"/>
                      <a:pt x="10800" y="14400"/>
                    </a:cubicBezTo>
                    <a:moveTo>
                      <a:pt x="10800" y="0"/>
                    </a:moveTo>
                    <a:cubicBezTo>
                      <a:pt x="4837" y="0"/>
                      <a:pt x="0" y="4837"/>
                      <a:pt x="0" y="10800"/>
                    </a:cubicBezTo>
                    <a:cubicBezTo>
                      <a:pt x="0" y="16762"/>
                      <a:pt x="4837" y="21599"/>
                      <a:pt x="10800" y="21599"/>
                    </a:cubicBezTo>
                    <a:cubicBezTo>
                      <a:pt x="16762" y="21599"/>
                      <a:pt x="21600" y="16762"/>
                      <a:pt x="21600" y="10800"/>
                    </a:cubicBezTo>
                    <a:cubicBezTo>
                      <a:pt x="21600" y="4837"/>
                      <a:pt x="16762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1121890" y="1605476"/>
              <a:ext cx="1702656" cy="974926"/>
              <a:chOff x="1121890" y="1429204"/>
              <a:chExt cx="1702656" cy="974926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1121890" y="1827076"/>
                <a:ext cx="1702656" cy="5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Our methodology helps analyse huge datasets even ~40 GB ones</a:t>
                </a: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1121891" y="1429204"/>
                <a:ext cx="131638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accent1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YES to Big Data</a:t>
                </a:r>
                <a:endParaRPr lang="en-GB" dirty="0">
                  <a:solidFill>
                    <a:schemeClr val="accent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endParaRPr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3090041" y="3695137"/>
              <a:ext cx="2078115" cy="900002"/>
              <a:chOff x="828536" y="3518865"/>
              <a:chExt cx="2078115" cy="900002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828536" y="3518865"/>
                <a:ext cx="2078115" cy="5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Significantly high computation time even with GPU accelerated system</a:t>
                </a: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843736" y="4144079"/>
                <a:ext cx="1596365" cy="2747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accent5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Computation Time</a:t>
                </a:r>
                <a:endParaRPr lang="en-GB" dirty="0">
                  <a:solidFill>
                    <a:schemeClr val="accent5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endParaRPr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>
              <a:off x="7305852" y="4571371"/>
              <a:ext cx="426575" cy="426575"/>
              <a:chOff x="5044347" y="4395099"/>
              <a:chExt cx="426575" cy="426575"/>
            </a:xfrm>
          </p:grpSpPr>
          <p:sp>
            <p:nvSpPr>
              <p:cNvPr id="45" name="Teardrop 44"/>
              <p:cNvSpPr/>
              <p:nvPr/>
            </p:nvSpPr>
            <p:spPr>
              <a:xfrm>
                <a:off x="5044347" y="4395099"/>
                <a:ext cx="426575" cy="426575"/>
              </a:xfrm>
              <a:prstGeom prst="teardrop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46" name="Group 45"/>
              <p:cNvGrpSpPr/>
              <p:nvPr/>
            </p:nvGrpSpPr>
            <p:grpSpPr>
              <a:xfrm>
                <a:off x="5162003" y="4462601"/>
                <a:ext cx="198128" cy="288814"/>
                <a:chOff x="5441157" y="4440238"/>
                <a:chExt cx="319088" cy="465138"/>
              </a:xfrm>
              <a:solidFill>
                <a:schemeClr val="tx2">
                  <a:lumMod val="60000"/>
                  <a:lumOff val="40000"/>
                </a:schemeClr>
              </a:solidFill>
            </p:grpSpPr>
            <p:sp>
              <p:nvSpPr>
                <p:cNvPr id="47" name="AutoShape 97"/>
                <p:cNvSpPr>
                  <a:spLocks/>
                </p:cNvSpPr>
                <p:nvPr/>
              </p:nvSpPr>
              <p:spPr bwMode="auto">
                <a:xfrm>
                  <a:off x="5441157" y="4440238"/>
                  <a:ext cx="319088" cy="465138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19636" y="3374"/>
                      </a:moveTo>
                      <a:lnTo>
                        <a:pt x="1963" y="3375"/>
                      </a:lnTo>
                      <a:lnTo>
                        <a:pt x="1963" y="2025"/>
                      </a:lnTo>
                      <a:cubicBezTo>
                        <a:pt x="1963" y="1653"/>
                        <a:pt x="2402" y="1350"/>
                        <a:pt x="2945" y="1350"/>
                      </a:cubicBezTo>
                      <a:lnTo>
                        <a:pt x="18654" y="1349"/>
                      </a:lnTo>
                      <a:cubicBezTo>
                        <a:pt x="19195" y="1349"/>
                        <a:pt x="19636" y="1652"/>
                        <a:pt x="19636" y="2024"/>
                      </a:cubicBezTo>
                      <a:cubicBezTo>
                        <a:pt x="19636" y="2024"/>
                        <a:pt x="19636" y="3374"/>
                        <a:pt x="19636" y="3374"/>
                      </a:cubicBezTo>
                      <a:close/>
                      <a:moveTo>
                        <a:pt x="19636" y="17546"/>
                      </a:moveTo>
                      <a:lnTo>
                        <a:pt x="1963" y="17547"/>
                      </a:lnTo>
                      <a:lnTo>
                        <a:pt x="1963" y="4050"/>
                      </a:lnTo>
                      <a:lnTo>
                        <a:pt x="19636" y="4049"/>
                      </a:lnTo>
                      <a:cubicBezTo>
                        <a:pt x="19636" y="4049"/>
                        <a:pt x="19636" y="17546"/>
                        <a:pt x="19636" y="17546"/>
                      </a:cubicBezTo>
                      <a:close/>
                      <a:moveTo>
                        <a:pt x="19636" y="19574"/>
                      </a:moveTo>
                      <a:cubicBezTo>
                        <a:pt x="19636" y="19946"/>
                        <a:pt x="19195" y="20249"/>
                        <a:pt x="18654" y="20249"/>
                      </a:cubicBezTo>
                      <a:lnTo>
                        <a:pt x="2945" y="20250"/>
                      </a:lnTo>
                      <a:cubicBezTo>
                        <a:pt x="2402" y="20250"/>
                        <a:pt x="1963" y="19947"/>
                        <a:pt x="1963" y="19575"/>
                      </a:cubicBezTo>
                      <a:lnTo>
                        <a:pt x="1963" y="18222"/>
                      </a:lnTo>
                      <a:lnTo>
                        <a:pt x="19636" y="18221"/>
                      </a:lnTo>
                      <a:cubicBezTo>
                        <a:pt x="19636" y="18221"/>
                        <a:pt x="19636" y="19574"/>
                        <a:pt x="19636" y="19574"/>
                      </a:cubicBezTo>
                      <a:close/>
                      <a:moveTo>
                        <a:pt x="18654" y="0"/>
                      </a:moveTo>
                      <a:lnTo>
                        <a:pt x="2945" y="0"/>
                      </a:lnTo>
                      <a:cubicBezTo>
                        <a:pt x="1317" y="0"/>
                        <a:pt x="0" y="907"/>
                        <a:pt x="0" y="2025"/>
                      </a:cubicBezTo>
                      <a:lnTo>
                        <a:pt x="0" y="19575"/>
                      </a:lnTo>
                      <a:cubicBezTo>
                        <a:pt x="0" y="20693"/>
                        <a:pt x="1317" y="21600"/>
                        <a:pt x="2945" y="21600"/>
                      </a:cubicBezTo>
                      <a:lnTo>
                        <a:pt x="18654" y="21599"/>
                      </a:lnTo>
                      <a:cubicBezTo>
                        <a:pt x="20280" y="21599"/>
                        <a:pt x="21600" y="20693"/>
                        <a:pt x="21600" y="19574"/>
                      </a:cubicBezTo>
                      <a:lnTo>
                        <a:pt x="21600" y="2024"/>
                      </a:lnTo>
                      <a:cubicBezTo>
                        <a:pt x="21600" y="906"/>
                        <a:pt x="20280" y="0"/>
                        <a:pt x="18654" y="0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 cap="flat" cmpd="sng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19050" tIns="19050" rIns="19050" bIns="19050" anchor="ctr"/>
                <a:lstStyle/>
                <a:p>
                  <a:pPr algn="ctr" defTabSz="22860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50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Gill Sans" charset="0"/>
                    <a:sym typeface="Gill Sans" charset="0"/>
                  </a:endParaRPr>
                </a:p>
              </p:txBody>
            </p:sp>
            <p:sp>
              <p:nvSpPr>
                <p:cNvPr id="48" name="AutoShape 98"/>
                <p:cNvSpPr>
                  <a:spLocks/>
                </p:cNvSpPr>
                <p:nvPr/>
              </p:nvSpPr>
              <p:spPr bwMode="auto">
                <a:xfrm>
                  <a:off x="5571332" y="4483894"/>
                  <a:ext cx="58738" cy="14288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21600" y="10800"/>
                      </a:moveTo>
                      <a:cubicBezTo>
                        <a:pt x="21600" y="16758"/>
                        <a:pt x="20387" y="21599"/>
                        <a:pt x="18899" y="21599"/>
                      </a:cubicBezTo>
                      <a:lnTo>
                        <a:pt x="2699" y="21599"/>
                      </a:lnTo>
                      <a:cubicBezTo>
                        <a:pt x="1202" y="21599"/>
                        <a:pt x="0" y="16758"/>
                        <a:pt x="0" y="10800"/>
                      </a:cubicBezTo>
                      <a:cubicBezTo>
                        <a:pt x="0" y="4841"/>
                        <a:pt x="1202" y="0"/>
                        <a:pt x="2699" y="0"/>
                      </a:cubicBezTo>
                      <a:lnTo>
                        <a:pt x="18899" y="0"/>
                      </a:lnTo>
                      <a:cubicBezTo>
                        <a:pt x="20387" y="0"/>
                        <a:pt x="21600" y="4841"/>
                        <a:pt x="21600" y="10800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 cap="flat" cmpd="sng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19050" tIns="19050" rIns="19050" bIns="19050" anchor="ctr"/>
                <a:lstStyle/>
                <a:p>
                  <a:pPr algn="ctr" defTabSz="22860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50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Gill Sans" charset="0"/>
                    <a:sym typeface="Gill Sans" charset="0"/>
                  </a:endParaRPr>
                </a:p>
              </p:txBody>
            </p:sp>
            <p:sp>
              <p:nvSpPr>
                <p:cNvPr id="49" name="AutoShape 99"/>
                <p:cNvSpPr>
                  <a:spLocks/>
                </p:cNvSpPr>
                <p:nvPr/>
              </p:nvSpPr>
              <p:spPr bwMode="auto">
                <a:xfrm>
                  <a:off x="5586413" y="4847432"/>
                  <a:ext cx="28575" cy="14288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21600" y="10800"/>
                      </a:moveTo>
                      <a:cubicBezTo>
                        <a:pt x="21600" y="16769"/>
                        <a:pt x="19174" y="21599"/>
                        <a:pt x="16199" y="21599"/>
                      </a:cubicBezTo>
                      <a:lnTo>
                        <a:pt x="5399" y="21599"/>
                      </a:lnTo>
                      <a:cubicBezTo>
                        <a:pt x="2404" y="21599"/>
                        <a:pt x="0" y="16769"/>
                        <a:pt x="0" y="10800"/>
                      </a:cubicBezTo>
                      <a:cubicBezTo>
                        <a:pt x="0" y="4830"/>
                        <a:pt x="2404" y="0"/>
                        <a:pt x="5399" y="0"/>
                      </a:cubicBezTo>
                      <a:lnTo>
                        <a:pt x="16199" y="0"/>
                      </a:lnTo>
                      <a:cubicBezTo>
                        <a:pt x="19174" y="0"/>
                        <a:pt x="21600" y="4830"/>
                        <a:pt x="21600" y="10800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 cap="flat" cmpd="sng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19050" tIns="19050" rIns="19050" bIns="19050" anchor="ctr"/>
                <a:lstStyle/>
                <a:p>
                  <a:pPr algn="ctr" defTabSz="22860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50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Gill Sans" charset="0"/>
                    <a:sym typeface="Gill Sans" charset="0"/>
                  </a:endParaRPr>
                </a:p>
              </p:txBody>
            </p:sp>
          </p:grpSp>
        </p:grpSp>
        <p:grpSp>
          <p:nvGrpSpPr>
            <p:cNvPr id="50" name="Group 49"/>
            <p:cNvGrpSpPr/>
            <p:nvPr/>
          </p:nvGrpSpPr>
          <p:grpSpPr>
            <a:xfrm>
              <a:off x="4999987" y="4571371"/>
              <a:ext cx="426575" cy="426575"/>
              <a:chOff x="2738482" y="4395099"/>
              <a:chExt cx="426575" cy="426575"/>
            </a:xfrm>
          </p:grpSpPr>
          <p:sp>
            <p:nvSpPr>
              <p:cNvPr id="51" name="Teardrop 50"/>
              <p:cNvSpPr/>
              <p:nvPr/>
            </p:nvSpPr>
            <p:spPr>
              <a:xfrm>
                <a:off x="2738482" y="4395099"/>
                <a:ext cx="426575" cy="426575"/>
              </a:xfrm>
              <a:prstGeom prst="teardrop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2" name="AutoShape 28"/>
              <p:cNvSpPr>
                <a:spLocks/>
              </p:cNvSpPr>
              <p:nvPr/>
            </p:nvSpPr>
            <p:spPr bwMode="auto">
              <a:xfrm>
                <a:off x="2827519" y="4463873"/>
                <a:ext cx="262558" cy="26255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249" y="9450"/>
                    </a:moveTo>
                    <a:cubicBezTo>
                      <a:pt x="20249" y="9823"/>
                      <a:pt x="19947" y="10124"/>
                      <a:pt x="19575" y="10124"/>
                    </a:cubicBezTo>
                    <a:lnTo>
                      <a:pt x="18324" y="10124"/>
                    </a:lnTo>
                    <a:lnTo>
                      <a:pt x="15624" y="5400"/>
                    </a:lnTo>
                    <a:lnTo>
                      <a:pt x="17549" y="5400"/>
                    </a:lnTo>
                    <a:cubicBezTo>
                      <a:pt x="17762" y="5400"/>
                      <a:pt x="17962" y="5500"/>
                      <a:pt x="18089" y="5670"/>
                    </a:cubicBezTo>
                    <a:lnTo>
                      <a:pt x="20114" y="8370"/>
                    </a:lnTo>
                    <a:cubicBezTo>
                      <a:pt x="20202" y="8486"/>
                      <a:pt x="20249" y="8628"/>
                      <a:pt x="20249" y="8774"/>
                    </a:cubicBezTo>
                    <a:cubicBezTo>
                      <a:pt x="20249" y="8774"/>
                      <a:pt x="20249" y="9450"/>
                      <a:pt x="20249" y="9450"/>
                    </a:cubicBezTo>
                    <a:close/>
                    <a:moveTo>
                      <a:pt x="18224" y="20249"/>
                    </a:moveTo>
                    <a:lnTo>
                      <a:pt x="14174" y="20249"/>
                    </a:lnTo>
                    <a:lnTo>
                      <a:pt x="14174" y="13500"/>
                    </a:lnTo>
                    <a:cubicBezTo>
                      <a:pt x="14174" y="13126"/>
                      <a:pt x="13872" y="12825"/>
                      <a:pt x="13499" y="12825"/>
                    </a:cubicBezTo>
                    <a:lnTo>
                      <a:pt x="8437" y="12825"/>
                    </a:lnTo>
                    <a:cubicBezTo>
                      <a:pt x="8064" y="12825"/>
                      <a:pt x="7762" y="13126"/>
                      <a:pt x="7762" y="13500"/>
                    </a:cubicBezTo>
                    <a:lnTo>
                      <a:pt x="7762" y="20249"/>
                    </a:lnTo>
                    <a:lnTo>
                      <a:pt x="3374" y="20249"/>
                    </a:lnTo>
                    <a:lnTo>
                      <a:pt x="3374" y="11475"/>
                    </a:lnTo>
                    <a:lnTo>
                      <a:pt x="18224" y="11475"/>
                    </a:lnTo>
                    <a:cubicBezTo>
                      <a:pt x="18224" y="11475"/>
                      <a:pt x="18224" y="20249"/>
                      <a:pt x="18224" y="20249"/>
                    </a:cubicBezTo>
                    <a:close/>
                    <a:moveTo>
                      <a:pt x="13499" y="20249"/>
                    </a:moveTo>
                    <a:lnTo>
                      <a:pt x="8437" y="20249"/>
                    </a:lnTo>
                    <a:lnTo>
                      <a:pt x="8437" y="13500"/>
                    </a:lnTo>
                    <a:lnTo>
                      <a:pt x="13499" y="13500"/>
                    </a:lnTo>
                    <a:cubicBezTo>
                      <a:pt x="13499" y="13500"/>
                      <a:pt x="13499" y="20249"/>
                      <a:pt x="13499" y="20249"/>
                    </a:cubicBezTo>
                    <a:close/>
                    <a:moveTo>
                      <a:pt x="1349" y="9450"/>
                    </a:moveTo>
                    <a:lnTo>
                      <a:pt x="1349" y="8774"/>
                    </a:lnTo>
                    <a:cubicBezTo>
                      <a:pt x="1349" y="8628"/>
                      <a:pt x="1397" y="8486"/>
                      <a:pt x="1485" y="8370"/>
                    </a:cubicBezTo>
                    <a:lnTo>
                      <a:pt x="3510" y="5670"/>
                    </a:lnTo>
                    <a:cubicBezTo>
                      <a:pt x="3637" y="5500"/>
                      <a:pt x="3837" y="5400"/>
                      <a:pt x="4049" y="5400"/>
                    </a:cubicBezTo>
                    <a:lnTo>
                      <a:pt x="5975" y="5400"/>
                    </a:lnTo>
                    <a:lnTo>
                      <a:pt x="3275" y="10124"/>
                    </a:lnTo>
                    <a:lnTo>
                      <a:pt x="2024" y="10124"/>
                    </a:lnTo>
                    <a:cubicBezTo>
                      <a:pt x="1652" y="10124"/>
                      <a:pt x="1349" y="9823"/>
                      <a:pt x="1349" y="9450"/>
                    </a:cubicBezTo>
                    <a:moveTo>
                      <a:pt x="13369" y="5400"/>
                    </a:moveTo>
                    <a:lnTo>
                      <a:pt x="14846" y="5400"/>
                    </a:lnTo>
                    <a:lnTo>
                      <a:pt x="17546" y="10124"/>
                    </a:lnTo>
                    <a:lnTo>
                      <a:pt x="14719" y="10124"/>
                    </a:lnTo>
                    <a:cubicBezTo>
                      <a:pt x="14719" y="10124"/>
                      <a:pt x="13369" y="5400"/>
                      <a:pt x="13369" y="5400"/>
                    </a:cubicBezTo>
                    <a:close/>
                    <a:moveTo>
                      <a:pt x="11137" y="5400"/>
                    </a:moveTo>
                    <a:lnTo>
                      <a:pt x="12666" y="5400"/>
                    </a:lnTo>
                    <a:lnTo>
                      <a:pt x="14016" y="10124"/>
                    </a:lnTo>
                    <a:lnTo>
                      <a:pt x="11137" y="10124"/>
                    </a:lnTo>
                    <a:cubicBezTo>
                      <a:pt x="11137" y="10124"/>
                      <a:pt x="11137" y="5400"/>
                      <a:pt x="11137" y="5400"/>
                    </a:cubicBezTo>
                    <a:close/>
                    <a:moveTo>
                      <a:pt x="8932" y="5400"/>
                    </a:moveTo>
                    <a:lnTo>
                      <a:pt x="10462" y="5400"/>
                    </a:lnTo>
                    <a:lnTo>
                      <a:pt x="10462" y="10124"/>
                    </a:lnTo>
                    <a:lnTo>
                      <a:pt x="7582" y="10124"/>
                    </a:lnTo>
                    <a:cubicBezTo>
                      <a:pt x="7582" y="10124"/>
                      <a:pt x="8932" y="5400"/>
                      <a:pt x="8932" y="5400"/>
                    </a:cubicBezTo>
                    <a:close/>
                    <a:moveTo>
                      <a:pt x="6880" y="10124"/>
                    </a:moveTo>
                    <a:lnTo>
                      <a:pt x="4052" y="10124"/>
                    </a:lnTo>
                    <a:lnTo>
                      <a:pt x="6752" y="5400"/>
                    </a:lnTo>
                    <a:lnTo>
                      <a:pt x="8230" y="5400"/>
                    </a:lnTo>
                    <a:cubicBezTo>
                      <a:pt x="8230" y="5400"/>
                      <a:pt x="6880" y="10124"/>
                      <a:pt x="6880" y="10124"/>
                    </a:cubicBezTo>
                    <a:close/>
                    <a:moveTo>
                      <a:pt x="17549" y="1350"/>
                    </a:moveTo>
                    <a:lnTo>
                      <a:pt x="17549" y="4050"/>
                    </a:lnTo>
                    <a:lnTo>
                      <a:pt x="4049" y="4050"/>
                    </a:lnTo>
                    <a:lnTo>
                      <a:pt x="4049" y="1350"/>
                    </a:lnTo>
                    <a:cubicBezTo>
                      <a:pt x="4049" y="1350"/>
                      <a:pt x="17549" y="1350"/>
                      <a:pt x="17549" y="1350"/>
                    </a:cubicBezTo>
                    <a:close/>
                    <a:moveTo>
                      <a:pt x="21194" y="7560"/>
                    </a:moveTo>
                    <a:lnTo>
                      <a:pt x="19170" y="4861"/>
                    </a:lnTo>
                    <a:cubicBezTo>
                      <a:pt x="19091" y="4755"/>
                      <a:pt x="18997" y="4663"/>
                      <a:pt x="18899" y="4576"/>
                    </a:cubicBezTo>
                    <a:lnTo>
                      <a:pt x="18899" y="1350"/>
                    </a:lnTo>
                    <a:cubicBezTo>
                      <a:pt x="18899" y="605"/>
                      <a:pt x="18295" y="0"/>
                      <a:pt x="17549" y="0"/>
                    </a:cubicBezTo>
                    <a:lnTo>
                      <a:pt x="4049" y="0"/>
                    </a:lnTo>
                    <a:cubicBezTo>
                      <a:pt x="3304" y="0"/>
                      <a:pt x="2699" y="605"/>
                      <a:pt x="2699" y="1350"/>
                    </a:cubicBezTo>
                    <a:lnTo>
                      <a:pt x="2699" y="4576"/>
                    </a:lnTo>
                    <a:cubicBezTo>
                      <a:pt x="2602" y="4663"/>
                      <a:pt x="2508" y="4754"/>
                      <a:pt x="2430" y="4860"/>
                    </a:cubicBezTo>
                    <a:lnTo>
                      <a:pt x="406" y="7559"/>
                    </a:lnTo>
                    <a:cubicBezTo>
                      <a:pt x="143" y="7907"/>
                      <a:pt x="0" y="8338"/>
                      <a:pt x="0" y="8774"/>
                    </a:cubicBezTo>
                    <a:lnTo>
                      <a:pt x="0" y="9450"/>
                    </a:lnTo>
                    <a:cubicBezTo>
                      <a:pt x="0" y="10566"/>
                      <a:pt x="908" y="11475"/>
                      <a:pt x="2024" y="11475"/>
                    </a:cubicBezTo>
                    <a:lnTo>
                      <a:pt x="2024" y="20249"/>
                    </a:lnTo>
                    <a:cubicBezTo>
                      <a:pt x="2024" y="20994"/>
                      <a:pt x="2629" y="21599"/>
                      <a:pt x="3374" y="21599"/>
                    </a:cubicBezTo>
                    <a:lnTo>
                      <a:pt x="18224" y="21599"/>
                    </a:lnTo>
                    <a:cubicBezTo>
                      <a:pt x="18970" y="21599"/>
                      <a:pt x="19575" y="20994"/>
                      <a:pt x="19575" y="20249"/>
                    </a:cubicBezTo>
                    <a:lnTo>
                      <a:pt x="19575" y="11475"/>
                    </a:lnTo>
                    <a:cubicBezTo>
                      <a:pt x="20691" y="11475"/>
                      <a:pt x="21600" y="10566"/>
                      <a:pt x="21600" y="9450"/>
                    </a:cubicBezTo>
                    <a:lnTo>
                      <a:pt x="21600" y="8774"/>
                    </a:lnTo>
                    <a:cubicBezTo>
                      <a:pt x="21600" y="8338"/>
                      <a:pt x="21456" y="7907"/>
                      <a:pt x="21194" y="7560"/>
                    </a:cubicBezTo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2735002" y="1205857"/>
              <a:ext cx="426575" cy="426575"/>
              <a:chOff x="2735002" y="1029585"/>
              <a:chExt cx="426575" cy="426575"/>
            </a:xfrm>
          </p:grpSpPr>
          <p:sp>
            <p:nvSpPr>
              <p:cNvPr id="54" name="Teardrop 53"/>
              <p:cNvSpPr/>
              <p:nvPr/>
            </p:nvSpPr>
            <p:spPr>
              <a:xfrm>
                <a:off x="2735002" y="1029585"/>
                <a:ext cx="426575" cy="426575"/>
              </a:xfrm>
              <a:prstGeom prst="teardrop">
                <a:avLst/>
              </a:prstGeom>
              <a:noFill/>
              <a:ln w="25400"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55" name="Group 54"/>
              <p:cNvGrpSpPr/>
              <p:nvPr/>
            </p:nvGrpSpPr>
            <p:grpSpPr>
              <a:xfrm>
                <a:off x="2855706" y="1092194"/>
                <a:ext cx="206183" cy="313532"/>
                <a:chOff x="10146507" y="3505994"/>
                <a:chExt cx="319881" cy="465138"/>
              </a:xfrm>
              <a:solidFill>
                <a:schemeClr val="tx2">
                  <a:lumMod val="60000"/>
                  <a:lumOff val="40000"/>
                </a:schemeClr>
              </a:solidFill>
            </p:grpSpPr>
            <p:sp>
              <p:nvSpPr>
                <p:cNvPr id="56" name="AutoShape 30"/>
                <p:cNvSpPr>
                  <a:spLocks/>
                </p:cNvSpPr>
                <p:nvPr/>
              </p:nvSpPr>
              <p:spPr bwMode="auto">
                <a:xfrm>
                  <a:off x="10146507" y="3505994"/>
                  <a:ext cx="319881" cy="465138"/>
                </a:xfrm>
                <a:custGeom>
                  <a:avLst/>
                  <a:gdLst>
                    <a:gd name="T0" fmla="*/ 10383 w 20767"/>
                    <a:gd name="T1" fmla="*/ 10800 h 21600"/>
                    <a:gd name="T2" fmla="*/ 10383 w 20767"/>
                    <a:gd name="T3" fmla="*/ 10800 h 21600"/>
                    <a:gd name="T4" fmla="*/ 10383 w 20767"/>
                    <a:gd name="T5" fmla="*/ 10800 h 21600"/>
                    <a:gd name="T6" fmla="*/ 10383 w 20767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767" h="21600">
                      <a:moveTo>
                        <a:pt x="18566" y="16551"/>
                      </a:moveTo>
                      <a:cubicBezTo>
                        <a:pt x="17960" y="18284"/>
                        <a:pt x="17274" y="20249"/>
                        <a:pt x="9436" y="20249"/>
                      </a:cubicBezTo>
                      <a:cubicBezTo>
                        <a:pt x="4711" y="20249"/>
                        <a:pt x="1888" y="17809"/>
                        <a:pt x="1888" y="15451"/>
                      </a:cubicBezTo>
                      <a:cubicBezTo>
                        <a:pt x="1888" y="13645"/>
                        <a:pt x="2349" y="12161"/>
                        <a:pt x="2835" y="10591"/>
                      </a:cubicBezTo>
                      <a:cubicBezTo>
                        <a:pt x="3454" y="8600"/>
                        <a:pt x="4088" y="6563"/>
                        <a:pt x="3813" y="3868"/>
                      </a:cubicBezTo>
                      <a:cubicBezTo>
                        <a:pt x="6723" y="6750"/>
                        <a:pt x="7759" y="10567"/>
                        <a:pt x="7759" y="10567"/>
                      </a:cubicBezTo>
                      <a:cubicBezTo>
                        <a:pt x="7759" y="10567"/>
                        <a:pt x="10468" y="7846"/>
                        <a:pt x="11196" y="6582"/>
                      </a:cubicBezTo>
                      <a:cubicBezTo>
                        <a:pt x="11755" y="7395"/>
                        <a:pt x="12267" y="10124"/>
                        <a:pt x="12267" y="12825"/>
                      </a:cubicBezTo>
                      <a:cubicBezTo>
                        <a:pt x="12267" y="12825"/>
                        <a:pt x="14773" y="11347"/>
                        <a:pt x="16653" y="9127"/>
                      </a:cubicBezTo>
                      <a:cubicBezTo>
                        <a:pt x="18632" y="11666"/>
                        <a:pt x="19346" y="14320"/>
                        <a:pt x="18566" y="16551"/>
                      </a:cubicBezTo>
                      <a:moveTo>
                        <a:pt x="16041" y="6075"/>
                      </a:moveTo>
                      <a:cubicBezTo>
                        <a:pt x="15982" y="7879"/>
                        <a:pt x="14088" y="9404"/>
                        <a:pt x="14088" y="9404"/>
                      </a:cubicBezTo>
                      <a:cubicBezTo>
                        <a:pt x="14088" y="6046"/>
                        <a:pt x="10380" y="3375"/>
                        <a:pt x="10380" y="3375"/>
                      </a:cubicBezTo>
                      <a:cubicBezTo>
                        <a:pt x="10380" y="3375"/>
                        <a:pt x="10330" y="5373"/>
                        <a:pt x="8452" y="7389"/>
                      </a:cubicBezTo>
                      <a:cubicBezTo>
                        <a:pt x="6574" y="2686"/>
                        <a:pt x="938" y="0"/>
                        <a:pt x="938" y="0"/>
                      </a:cubicBezTo>
                      <a:cubicBezTo>
                        <a:pt x="3756" y="7389"/>
                        <a:pt x="0" y="10076"/>
                        <a:pt x="0" y="15451"/>
                      </a:cubicBezTo>
                      <a:cubicBezTo>
                        <a:pt x="0" y="18604"/>
                        <a:pt x="3730" y="21599"/>
                        <a:pt x="9436" y="21599"/>
                      </a:cubicBezTo>
                      <a:cubicBezTo>
                        <a:pt x="17888" y="21599"/>
                        <a:pt x="19523" y="19379"/>
                        <a:pt x="20396" y="16878"/>
                      </a:cubicBezTo>
                      <a:cubicBezTo>
                        <a:pt x="21599" y="13436"/>
                        <a:pt x="19797" y="9432"/>
                        <a:pt x="16041" y="6075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 cap="flat" cmpd="sng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19050" tIns="19050" rIns="19050" bIns="19050" anchor="ctr"/>
                <a:lstStyle/>
                <a:p>
                  <a:pPr algn="ctr" defTabSz="22860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50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Gill Sans" charset="0"/>
                    <a:sym typeface="Gill Sans" charset="0"/>
                  </a:endParaRPr>
                </a:p>
              </p:txBody>
            </p:sp>
            <p:sp>
              <p:nvSpPr>
                <p:cNvPr id="57" name="AutoShape 31"/>
                <p:cNvSpPr>
                  <a:spLocks/>
                </p:cNvSpPr>
                <p:nvPr/>
              </p:nvSpPr>
              <p:spPr bwMode="auto">
                <a:xfrm>
                  <a:off x="10205244" y="3709194"/>
                  <a:ext cx="205581" cy="166688"/>
                </a:xfrm>
                <a:custGeom>
                  <a:avLst/>
                  <a:gdLst>
                    <a:gd name="T0" fmla="*/ 10641 w 21282"/>
                    <a:gd name="T1" fmla="*/ 10800 h 21600"/>
                    <a:gd name="T2" fmla="*/ 10641 w 21282"/>
                    <a:gd name="T3" fmla="*/ 10800 h 21600"/>
                    <a:gd name="T4" fmla="*/ 10641 w 21282"/>
                    <a:gd name="T5" fmla="*/ 10800 h 21600"/>
                    <a:gd name="T6" fmla="*/ 10641 w 21282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282" h="21600">
                      <a:moveTo>
                        <a:pt x="20698" y="5891"/>
                      </a:moveTo>
                      <a:lnTo>
                        <a:pt x="19424" y="7749"/>
                      </a:lnTo>
                      <a:cubicBezTo>
                        <a:pt x="17846" y="10064"/>
                        <a:pt x="16352" y="12259"/>
                        <a:pt x="12365" y="14784"/>
                      </a:cubicBezTo>
                      <a:cubicBezTo>
                        <a:pt x="11794" y="12631"/>
                        <a:pt x="11275" y="10259"/>
                        <a:pt x="11275" y="6631"/>
                      </a:cubicBezTo>
                      <a:lnTo>
                        <a:pt x="11275" y="3408"/>
                      </a:lnTo>
                      <a:lnTo>
                        <a:pt x="9000" y="7893"/>
                      </a:lnTo>
                      <a:cubicBezTo>
                        <a:pt x="8233" y="9421"/>
                        <a:pt x="7598" y="10690"/>
                        <a:pt x="6649" y="12373"/>
                      </a:cubicBezTo>
                      <a:cubicBezTo>
                        <a:pt x="5211" y="8296"/>
                        <a:pt x="4195" y="5281"/>
                        <a:pt x="3422" y="2545"/>
                      </a:cubicBezTo>
                      <a:lnTo>
                        <a:pt x="2705" y="0"/>
                      </a:lnTo>
                      <a:lnTo>
                        <a:pt x="1926" y="2847"/>
                      </a:lnTo>
                      <a:cubicBezTo>
                        <a:pt x="936" y="6469"/>
                        <a:pt x="0" y="9891"/>
                        <a:pt x="0" y="18771"/>
                      </a:cubicBezTo>
                      <a:cubicBezTo>
                        <a:pt x="0" y="19292"/>
                        <a:pt x="333" y="19714"/>
                        <a:pt x="749" y="19714"/>
                      </a:cubicBezTo>
                      <a:cubicBezTo>
                        <a:pt x="1162" y="19714"/>
                        <a:pt x="1499" y="19292"/>
                        <a:pt x="1499" y="18771"/>
                      </a:cubicBezTo>
                      <a:cubicBezTo>
                        <a:pt x="1499" y="11964"/>
                        <a:pt x="2037" y="8594"/>
                        <a:pt x="2758" y="5681"/>
                      </a:cubicBezTo>
                      <a:cubicBezTo>
                        <a:pt x="3537" y="8174"/>
                        <a:pt x="4520" y="11009"/>
                        <a:pt x="5812" y="14638"/>
                      </a:cubicBezTo>
                      <a:lnTo>
                        <a:pt x="6339" y="16117"/>
                      </a:lnTo>
                      <a:lnTo>
                        <a:pt x="7100" y="14811"/>
                      </a:lnTo>
                      <a:cubicBezTo>
                        <a:pt x="8344" y="12681"/>
                        <a:pt x="9085" y="11248"/>
                        <a:pt x="9896" y="9638"/>
                      </a:cubicBezTo>
                      <a:cubicBezTo>
                        <a:pt x="10133" y="12428"/>
                        <a:pt x="10681" y="14428"/>
                        <a:pt x="11223" y="16408"/>
                      </a:cubicBezTo>
                      <a:lnTo>
                        <a:pt x="11495" y="17404"/>
                      </a:lnTo>
                      <a:lnTo>
                        <a:pt x="12253" y="16953"/>
                      </a:lnTo>
                      <a:cubicBezTo>
                        <a:pt x="16306" y="14531"/>
                        <a:pt x="18203" y="12327"/>
                        <a:pt x="19708" y="10211"/>
                      </a:cubicBezTo>
                      <a:cubicBezTo>
                        <a:pt x="19942" y="13727"/>
                        <a:pt x="19573" y="17574"/>
                        <a:pt x="18698" y="20305"/>
                      </a:cubicBezTo>
                      <a:cubicBezTo>
                        <a:pt x="18543" y="20787"/>
                        <a:pt x="18730" y="21336"/>
                        <a:pt x="19114" y="21531"/>
                      </a:cubicBezTo>
                      <a:cubicBezTo>
                        <a:pt x="19204" y="21577"/>
                        <a:pt x="19301" y="21599"/>
                        <a:pt x="19395" y="21599"/>
                      </a:cubicBezTo>
                      <a:cubicBezTo>
                        <a:pt x="19690" y="21599"/>
                        <a:pt x="19972" y="21377"/>
                        <a:pt x="20089" y="21008"/>
                      </a:cubicBezTo>
                      <a:cubicBezTo>
                        <a:pt x="21251" y="17380"/>
                        <a:pt x="21600" y="12213"/>
                        <a:pt x="20976" y="7841"/>
                      </a:cubicBezTo>
                      <a:cubicBezTo>
                        <a:pt x="20976" y="7841"/>
                        <a:pt x="20698" y="5891"/>
                        <a:pt x="20698" y="589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 cap="flat" cmpd="sng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19050" tIns="19050" rIns="19050" bIns="19050" anchor="ctr"/>
                <a:lstStyle/>
                <a:p>
                  <a:pPr algn="ctr" defTabSz="22860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50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Gill Sans" charset="0"/>
                    <a:sym typeface="Gill Sans" charset="0"/>
                  </a:endParaRPr>
                </a:p>
              </p:txBody>
            </p:sp>
          </p:grpSp>
        </p:grpSp>
        <p:grpSp>
          <p:nvGrpSpPr>
            <p:cNvPr id="58" name="Group 57"/>
            <p:cNvGrpSpPr/>
            <p:nvPr/>
          </p:nvGrpSpPr>
          <p:grpSpPr>
            <a:xfrm>
              <a:off x="5044348" y="1205857"/>
              <a:ext cx="426575" cy="426575"/>
              <a:chOff x="5044348" y="1029585"/>
              <a:chExt cx="426575" cy="426575"/>
            </a:xfrm>
          </p:grpSpPr>
          <p:sp>
            <p:nvSpPr>
              <p:cNvPr id="59" name="Teardrop 58"/>
              <p:cNvSpPr/>
              <p:nvPr/>
            </p:nvSpPr>
            <p:spPr>
              <a:xfrm>
                <a:off x="5044348" y="1029585"/>
                <a:ext cx="426575" cy="426575"/>
              </a:xfrm>
              <a:prstGeom prst="teardrop">
                <a:avLst/>
              </a:prstGeom>
              <a:noFill/>
              <a:ln w="254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60" name="Group 59"/>
              <p:cNvGrpSpPr/>
              <p:nvPr/>
            </p:nvGrpSpPr>
            <p:grpSpPr>
              <a:xfrm>
                <a:off x="5144121" y="1071174"/>
                <a:ext cx="272653" cy="308794"/>
                <a:chOff x="7287419" y="3505994"/>
                <a:chExt cx="464344" cy="465138"/>
              </a:xfrm>
              <a:solidFill>
                <a:schemeClr val="tx2">
                  <a:lumMod val="60000"/>
                  <a:lumOff val="40000"/>
                </a:schemeClr>
              </a:solidFill>
            </p:grpSpPr>
            <p:sp>
              <p:nvSpPr>
                <p:cNvPr id="61" name="AutoShape 37"/>
                <p:cNvSpPr>
                  <a:spLocks/>
                </p:cNvSpPr>
                <p:nvPr/>
              </p:nvSpPr>
              <p:spPr bwMode="auto">
                <a:xfrm>
                  <a:off x="7287419" y="3549650"/>
                  <a:ext cx="423069" cy="421482"/>
                </a:xfrm>
                <a:custGeom>
                  <a:avLst/>
                  <a:gdLst>
                    <a:gd name="T0" fmla="+- 0 10849 98"/>
                    <a:gd name="T1" fmla="*/ T0 w 21502"/>
                    <a:gd name="T2" fmla="*/ 10800 h 21600"/>
                    <a:gd name="T3" fmla="+- 0 10849 98"/>
                    <a:gd name="T4" fmla="*/ T3 w 21502"/>
                    <a:gd name="T5" fmla="*/ 10800 h 21600"/>
                    <a:gd name="T6" fmla="+- 0 10849 98"/>
                    <a:gd name="T7" fmla="*/ T6 w 21502"/>
                    <a:gd name="T8" fmla="*/ 10800 h 21600"/>
                    <a:gd name="T9" fmla="+- 0 10849 98"/>
                    <a:gd name="T10" fmla="*/ T9 w 21502"/>
                    <a:gd name="T11" fmla="*/ 10800 h 21600"/>
                  </a:gdLst>
                  <a:ahLst/>
                  <a:cxnLst>
                    <a:cxn ang="0">
                      <a:pos x="T1" y="T2"/>
                    </a:cxn>
                    <a:cxn ang="0">
                      <a:pos x="T4" y="T5"/>
                    </a:cxn>
                    <a:cxn ang="0">
                      <a:pos x="T7" y="T8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1502" h="21600">
                      <a:moveTo>
                        <a:pt x="19917" y="7880"/>
                      </a:moveTo>
                      <a:lnTo>
                        <a:pt x="18875" y="8932"/>
                      </a:lnTo>
                      <a:cubicBezTo>
                        <a:pt x="18730" y="9079"/>
                        <a:pt x="18497" y="9079"/>
                        <a:pt x="18353" y="8932"/>
                      </a:cubicBezTo>
                      <a:lnTo>
                        <a:pt x="17048" y="7617"/>
                      </a:lnTo>
                      <a:lnTo>
                        <a:pt x="15991" y="10290"/>
                      </a:lnTo>
                      <a:lnTo>
                        <a:pt x="16080" y="10064"/>
                      </a:lnTo>
                      <a:cubicBezTo>
                        <a:pt x="13859" y="7826"/>
                        <a:pt x="11601" y="7544"/>
                        <a:pt x="9565" y="7291"/>
                      </a:cubicBezTo>
                      <a:cubicBezTo>
                        <a:pt x="8910" y="7210"/>
                        <a:pt x="8276" y="7126"/>
                        <a:pt x="7652" y="6990"/>
                      </a:cubicBezTo>
                      <a:lnTo>
                        <a:pt x="13918" y="4456"/>
                      </a:lnTo>
                      <a:lnTo>
                        <a:pt x="12652" y="3179"/>
                      </a:lnTo>
                      <a:cubicBezTo>
                        <a:pt x="12508" y="3033"/>
                        <a:pt x="12508" y="2798"/>
                        <a:pt x="12652" y="2652"/>
                      </a:cubicBezTo>
                      <a:lnTo>
                        <a:pt x="13695" y="1598"/>
                      </a:lnTo>
                      <a:cubicBezTo>
                        <a:pt x="13840" y="1453"/>
                        <a:pt x="14073" y="1453"/>
                        <a:pt x="14217" y="1598"/>
                      </a:cubicBezTo>
                      <a:lnTo>
                        <a:pt x="19917" y="7353"/>
                      </a:lnTo>
                      <a:cubicBezTo>
                        <a:pt x="20062" y="7499"/>
                        <a:pt x="20062" y="7734"/>
                        <a:pt x="19917" y="7880"/>
                      </a:cubicBezTo>
                      <a:moveTo>
                        <a:pt x="12292" y="19639"/>
                      </a:moveTo>
                      <a:cubicBezTo>
                        <a:pt x="12200" y="19872"/>
                        <a:pt x="11999" y="20044"/>
                        <a:pt x="11756" y="20095"/>
                      </a:cubicBezTo>
                      <a:cubicBezTo>
                        <a:pt x="11700" y="20106"/>
                        <a:pt x="11643" y="20111"/>
                        <a:pt x="11587" y="20110"/>
                      </a:cubicBezTo>
                      <a:cubicBezTo>
                        <a:pt x="11400" y="20105"/>
                        <a:pt x="11219" y="20030"/>
                        <a:pt x="11084" y="19892"/>
                      </a:cubicBezTo>
                      <a:lnTo>
                        <a:pt x="1692" y="10517"/>
                      </a:lnTo>
                      <a:cubicBezTo>
                        <a:pt x="1519" y="10343"/>
                        <a:pt x="1443" y="10094"/>
                        <a:pt x="1488" y="9852"/>
                      </a:cubicBezTo>
                      <a:cubicBezTo>
                        <a:pt x="1533" y="9610"/>
                        <a:pt x="1695" y="9407"/>
                        <a:pt x="1917" y="9308"/>
                      </a:cubicBezTo>
                      <a:lnTo>
                        <a:pt x="6505" y="7453"/>
                      </a:lnTo>
                      <a:cubicBezTo>
                        <a:pt x="9597" y="8490"/>
                        <a:pt x="12689" y="7491"/>
                        <a:pt x="15781" y="10821"/>
                      </a:cubicBezTo>
                      <a:cubicBezTo>
                        <a:pt x="15781" y="10821"/>
                        <a:pt x="12292" y="19639"/>
                        <a:pt x="12292" y="19639"/>
                      </a:cubicBezTo>
                      <a:close/>
                      <a:moveTo>
                        <a:pt x="15260" y="545"/>
                      </a:moveTo>
                      <a:cubicBezTo>
                        <a:pt x="14912" y="193"/>
                        <a:pt x="14449" y="0"/>
                        <a:pt x="13956" y="0"/>
                      </a:cubicBezTo>
                      <a:cubicBezTo>
                        <a:pt x="13463" y="0"/>
                        <a:pt x="13000" y="193"/>
                        <a:pt x="12651" y="546"/>
                      </a:cubicBezTo>
                      <a:lnTo>
                        <a:pt x="11610" y="1598"/>
                      </a:lnTo>
                      <a:cubicBezTo>
                        <a:pt x="11261" y="1949"/>
                        <a:pt x="11068" y="2417"/>
                        <a:pt x="11068" y="2915"/>
                      </a:cubicBezTo>
                      <a:cubicBezTo>
                        <a:pt x="11068" y="3265"/>
                        <a:pt x="11164" y="3601"/>
                        <a:pt x="11342" y="3893"/>
                      </a:cubicBezTo>
                      <a:lnTo>
                        <a:pt x="1324" y="7944"/>
                      </a:lnTo>
                      <a:cubicBezTo>
                        <a:pt x="654" y="8241"/>
                        <a:pt x="173" y="8851"/>
                        <a:pt x="38" y="9575"/>
                      </a:cubicBezTo>
                      <a:cubicBezTo>
                        <a:pt x="-98" y="10302"/>
                        <a:pt x="130" y="11048"/>
                        <a:pt x="654" y="11576"/>
                      </a:cubicBezTo>
                      <a:lnTo>
                        <a:pt x="10041" y="20946"/>
                      </a:lnTo>
                      <a:cubicBezTo>
                        <a:pt x="10445" y="21354"/>
                        <a:pt x="10982" y="21586"/>
                        <a:pt x="11549" y="21599"/>
                      </a:cubicBezTo>
                      <a:cubicBezTo>
                        <a:pt x="11562" y="21599"/>
                        <a:pt x="11593" y="21599"/>
                        <a:pt x="11605" y="21599"/>
                      </a:cubicBezTo>
                      <a:cubicBezTo>
                        <a:pt x="11754" y="21599"/>
                        <a:pt x="11906" y="21584"/>
                        <a:pt x="12056" y="21553"/>
                      </a:cubicBezTo>
                      <a:cubicBezTo>
                        <a:pt x="12789" y="21399"/>
                        <a:pt x="13390" y="20888"/>
                        <a:pt x="13662" y="20191"/>
                      </a:cubicBezTo>
                      <a:lnTo>
                        <a:pt x="17604" y="10229"/>
                      </a:lnTo>
                      <a:cubicBezTo>
                        <a:pt x="17902" y="10426"/>
                        <a:pt x="18250" y="10532"/>
                        <a:pt x="18613" y="10532"/>
                      </a:cubicBezTo>
                      <a:cubicBezTo>
                        <a:pt x="19107" y="10532"/>
                        <a:pt x="19570" y="10338"/>
                        <a:pt x="19918" y="9986"/>
                      </a:cubicBezTo>
                      <a:lnTo>
                        <a:pt x="20957" y="8937"/>
                      </a:lnTo>
                      <a:cubicBezTo>
                        <a:pt x="21308" y="8585"/>
                        <a:pt x="21502" y="8116"/>
                        <a:pt x="21502" y="7617"/>
                      </a:cubicBezTo>
                      <a:cubicBezTo>
                        <a:pt x="21502" y="7117"/>
                        <a:pt x="21308" y="6648"/>
                        <a:pt x="20961" y="6300"/>
                      </a:cubicBezTo>
                      <a:cubicBezTo>
                        <a:pt x="20961" y="6300"/>
                        <a:pt x="15260" y="545"/>
                        <a:pt x="15260" y="54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 cap="flat" cmpd="sng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19050" tIns="19050" rIns="19050" bIns="19050" anchor="ctr"/>
                <a:lstStyle/>
                <a:p>
                  <a:pPr algn="ctr" defTabSz="22860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50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Gill Sans" charset="0"/>
                    <a:sym typeface="Gill Sans" charset="0"/>
                  </a:endParaRPr>
                </a:p>
              </p:txBody>
            </p:sp>
            <p:sp>
              <p:nvSpPr>
                <p:cNvPr id="62" name="AutoShape 38"/>
                <p:cNvSpPr>
                  <a:spLocks/>
                </p:cNvSpPr>
                <p:nvPr/>
              </p:nvSpPr>
              <p:spPr bwMode="auto">
                <a:xfrm>
                  <a:off x="7490619" y="3738563"/>
                  <a:ext cx="72231" cy="73025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10800" y="4320"/>
                      </a:moveTo>
                      <a:cubicBezTo>
                        <a:pt x="14381" y="4320"/>
                        <a:pt x="17279" y="7222"/>
                        <a:pt x="17279" y="10800"/>
                      </a:cubicBezTo>
                      <a:cubicBezTo>
                        <a:pt x="17279" y="14377"/>
                        <a:pt x="14381" y="17279"/>
                        <a:pt x="10800" y="17279"/>
                      </a:cubicBezTo>
                      <a:cubicBezTo>
                        <a:pt x="7218" y="17279"/>
                        <a:pt x="4319" y="14377"/>
                        <a:pt x="4319" y="10800"/>
                      </a:cubicBezTo>
                      <a:cubicBezTo>
                        <a:pt x="4319" y="7222"/>
                        <a:pt x="7218" y="4320"/>
                        <a:pt x="10800" y="4320"/>
                      </a:cubicBezTo>
                      <a:moveTo>
                        <a:pt x="10800" y="21599"/>
                      </a:moveTo>
                      <a:cubicBezTo>
                        <a:pt x="16752" y="21599"/>
                        <a:pt x="21600" y="16756"/>
                        <a:pt x="21600" y="10800"/>
                      </a:cubicBezTo>
                      <a:cubicBezTo>
                        <a:pt x="21600" y="4843"/>
                        <a:pt x="16752" y="0"/>
                        <a:pt x="10800" y="0"/>
                      </a:cubicBezTo>
                      <a:cubicBezTo>
                        <a:pt x="4847" y="0"/>
                        <a:pt x="0" y="4843"/>
                        <a:pt x="0" y="10800"/>
                      </a:cubicBezTo>
                      <a:cubicBezTo>
                        <a:pt x="0" y="16756"/>
                        <a:pt x="4847" y="21599"/>
                        <a:pt x="10800" y="21599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 cap="flat" cmpd="sng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19050" tIns="19050" rIns="19050" bIns="19050" anchor="ctr"/>
                <a:lstStyle/>
                <a:p>
                  <a:pPr algn="ctr" defTabSz="22860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50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Gill Sans" charset="0"/>
                    <a:sym typeface="Gill Sans" charset="0"/>
                  </a:endParaRPr>
                </a:p>
              </p:txBody>
            </p:sp>
            <p:sp>
              <p:nvSpPr>
                <p:cNvPr id="63" name="AutoShape 39"/>
                <p:cNvSpPr>
                  <a:spLocks/>
                </p:cNvSpPr>
                <p:nvPr/>
              </p:nvSpPr>
              <p:spPr bwMode="auto">
                <a:xfrm>
                  <a:off x="7679532" y="3505994"/>
                  <a:ext cx="72231" cy="73025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10800" y="17279"/>
                      </a:moveTo>
                      <a:cubicBezTo>
                        <a:pt x="7218" y="17279"/>
                        <a:pt x="4320" y="14377"/>
                        <a:pt x="4320" y="10800"/>
                      </a:cubicBezTo>
                      <a:cubicBezTo>
                        <a:pt x="4320" y="7222"/>
                        <a:pt x="7218" y="4320"/>
                        <a:pt x="10800" y="4320"/>
                      </a:cubicBezTo>
                      <a:cubicBezTo>
                        <a:pt x="14381" y="4320"/>
                        <a:pt x="17280" y="7222"/>
                        <a:pt x="17280" y="10800"/>
                      </a:cubicBezTo>
                      <a:cubicBezTo>
                        <a:pt x="17280" y="14377"/>
                        <a:pt x="14381" y="17279"/>
                        <a:pt x="10800" y="17279"/>
                      </a:cubicBezTo>
                      <a:moveTo>
                        <a:pt x="10800" y="0"/>
                      </a:moveTo>
                      <a:cubicBezTo>
                        <a:pt x="4847" y="0"/>
                        <a:pt x="0" y="4843"/>
                        <a:pt x="0" y="10800"/>
                      </a:cubicBezTo>
                      <a:cubicBezTo>
                        <a:pt x="0" y="16756"/>
                        <a:pt x="4847" y="21599"/>
                        <a:pt x="10800" y="21599"/>
                      </a:cubicBezTo>
                      <a:cubicBezTo>
                        <a:pt x="16752" y="21599"/>
                        <a:pt x="21600" y="16756"/>
                        <a:pt x="21600" y="10800"/>
                      </a:cubicBezTo>
                      <a:cubicBezTo>
                        <a:pt x="21600" y="4843"/>
                        <a:pt x="16752" y="0"/>
                        <a:pt x="10800" y="0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 cap="flat" cmpd="sng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19050" tIns="19050" rIns="19050" bIns="19050" anchor="ctr"/>
                <a:lstStyle/>
                <a:p>
                  <a:pPr algn="ctr" defTabSz="22860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50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Gill Sans" charset="0"/>
                    <a:sym typeface="Gill Sans" charset="0"/>
                  </a:endParaRPr>
                </a:p>
              </p:txBody>
            </p:sp>
            <p:sp>
              <p:nvSpPr>
                <p:cNvPr id="64" name="AutoShape 40"/>
                <p:cNvSpPr>
                  <a:spLocks/>
                </p:cNvSpPr>
                <p:nvPr/>
              </p:nvSpPr>
              <p:spPr bwMode="auto">
                <a:xfrm>
                  <a:off x="7403307" y="3724275"/>
                  <a:ext cx="57944" cy="57944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10800" y="5400"/>
                      </a:moveTo>
                      <a:cubicBezTo>
                        <a:pt x="13779" y="5400"/>
                        <a:pt x="16199" y="7815"/>
                        <a:pt x="16199" y="10800"/>
                      </a:cubicBezTo>
                      <a:cubicBezTo>
                        <a:pt x="16199" y="13784"/>
                        <a:pt x="13779" y="16200"/>
                        <a:pt x="10800" y="16200"/>
                      </a:cubicBezTo>
                      <a:cubicBezTo>
                        <a:pt x="7820" y="16200"/>
                        <a:pt x="5399" y="13784"/>
                        <a:pt x="5399" y="10800"/>
                      </a:cubicBezTo>
                      <a:cubicBezTo>
                        <a:pt x="5399" y="7815"/>
                        <a:pt x="7820" y="5400"/>
                        <a:pt x="10800" y="5400"/>
                      </a:cubicBezTo>
                      <a:moveTo>
                        <a:pt x="0" y="10800"/>
                      </a:moveTo>
                      <a:cubicBezTo>
                        <a:pt x="0" y="16753"/>
                        <a:pt x="4843" y="21599"/>
                        <a:pt x="10800" y="21599"/>
                      </a:cubicBezTo>
                      <a:cubicBezTo>
                        <a:pt x="16756" y="21599"/>
                        <a:pt x="21600" y="16753"/>
                        <a:pt x="21600" y="10800"/>
                      </a:cubicBezTo>
                      <a:cubicBezTo>
                        <a:pt x="21600" y="4846"/>
                        <a:pt x="16756" y="0"/>
                        <a:pt x="10800" y="0"/>
                      </a:cubicBezTo>
                      <a:cubicBezTo>
                        <a:pt x="4843" y="0"/>
                        <a:pt x="0" y="4846"/>
                        <a:pt x="0" y="10800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 cap="flat" cmpd="sng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19050" tIns="19050" rIns="19050" bIns="19050" anchor="ctr"/>
                <a:lstStyle/>
                <a:p>
                  <a:pPr algn="ctr" defTabSz="22860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50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Gill Sans" charset="0"/>
                    <a:sym typeface="Gill Sans" charset="0"/>
                  </a:endParaRPr>
                </a:p>
              </p:txBody>
            </p:sp>
            <p:sp>
              <p:nvSpPr>
                <p:cNvPr id="65" name="AutoShape 41"/>
                <p:cNvSpPr>
                  <a:spLocks/>
                </p:cNvSpPr>
                <p:nvPr/>
              </p:nvSpPr>
              <p:spPr bwMode="auto">
                <a:xfrm>
                  <a:off x="7461250" y="3825875"/>
                  <a:ext cx="29369" cy="28575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10800" y="21599"/>
                      </a:moveTo>
                      <a:cubicBezTo>
                        <a:pt x="16758" y="21599"/>
                        <a:pt x="21600" y="16769"/>
                        <a:pt x="21600" y="10800"/>
                      </a:cubicBezTo>
                      <a:cubicBezTo>
                        <a:pt x="21600" y="4830"/>
                        <a:pt x="16758" y="0"/>
                        <a:pt x="10800" y="0"/>
                      </a:cubicBezTo>
                      <a:cubicBezTo>
                        <a:pt x="4841" y="0"/>
                        <a:pt x="0" y="4830"/>
                        <a:pt x="0" y="10800"/>
                      </a:cubicBezTo>
                      <a:cubicBezTo>
                        <a:pt x="0" y="16769"/>
                        <a:pt x="4841" y="21599"/>
                        <a:pt x="10800" y="21599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 cap="flat" cmpd="sng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19050" tIns="19050" rIns="19050" bIns="19050" anchor="ctr"/>
                <a:lstStyle/>
                <a:p>
                  <a:pPr algn="ctr" defTabSz="22860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50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Gill Sans" charset="0"/>
                    <a:sym typeface="Gill Sans" charset="0"/>
                  </a:endParaRPr>
                </a:p>
              </p:txBody>
            </p:sp>
            <p:sp>
              <p:nvSpPr>
                <p:cNvPr id="66" name="AutoShape 42"/>
                <p:cNvSpPr>
                  <a:spLocks/>
                </p:cNvSpPr>
                <p:nvPr/>
              </p:nvSpPr>
              <p:spPr bwMode="auto">
                <a:xfrm>
                  <a:off x="7693819" y="3607594"/>
                  <a:ext cx="28575" cy="29369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10800" y="0"/>
                      </a:moveTo>
                      <a:cubicBezTo>
                        <a:pt x="4841" y="0"/>
                        <a:pt x="0" y="4830"/>
                        <a:pt x="0" y="10800"/>
                      </a:cubicBezTo>
                      <a:cubicBezTo>
                        <a:pt x="0" y="16769"/>
                        <a:pt x="4841" y="21599"/>
                        <a:pt x="10800" y="21599"/>
                      </a:cubicBezTo>
                      <a:cubicBezTo>
                        <a:pt x="16758" y="21599"/>
                        <a:pt x="21600" y="16769"/>
                        <a:pt x="21600" y="10800"/>
                      </a:cubicBezTo>
                      <a:cubicBezTo>
                        <a:pt x="21600" y="4830"/>
                        <a:pt x="16758" y="0"/>
                        <a:pt x="10800" y="0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 cap="flat" cmpd="sng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19050" tIns="19050" rIns="19050" bIns="19050" anchor="ctr"/>
                <a:lstStyle/>
                <a:p>
                  <a:pPr algn="ctr" defTabSz="22860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50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Gill Sans" charset="0"/>
                    <a:sym typeface="Gill Sans" charset="0"/>
                  </a:endParaRPr>
                </a:p>
              </p:txBody>
            </p:sp>
          </p:grpSp>
        </p:grpSp>
        <p:grpSp>
          <p:nvGrpSpPr>
            <p:cNvPr id="67" name="Group 66"/>
            <p:cNvGrpSpPr/>
            <p:nvPr/>
          </p:nvGrpSpPr>
          <p:grpSpPr>
            <a:xfrm>
              <a:off x="7347738" y="1199563"/>
              <a:ext cx="426575" cy="426575"/>
              <a:chOff x="7347738" y="1023291"/>
              <a:chExt cx="426575" cy="426575"/>
            </a:xfrm>
          </p:grpSpPr>
          <p:sp>
            <p:nvSpPr>
              <p:cNvPr id="68" name="Teardrop 67"/>
              <p:cNvSpPr/>
              <p:nvPr/>
            </p:nvSpPr>
            <p:spPr>
              <a:xfrm>
                <a:off x="7347738" y="1023291"/>
                <a:ext cx="426575" cy="426575"/>
              </a:xfrm>
              <a:prstGeom prst="teardrop">
                <a:avLst/>
              </a:prstGeom>
              <a:noFill/>
              <a:ln w="254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9" name="AutoShape 130"/>
              <p:cNvSpPr>
                <a:spLocks/>
              </p:cNvSpPr>
              <p:nvPr/>
            </p:nvSpPr>
            <p:spPr bwMode="auto">
              <a:xfrm>
                <a:off x="7437489" y="1096584"/>
                <a:ext cx="256375" cy="226334"/>
              </a:xfrm>
              <a:custGeom>
                <a:avLst/>
                <a:gdLst>
                  <a:gd name="T0" fmla="+- 0 10799 113"/>
                  <a:gd name="T1" fmla="*/ T0 w 21373"/>
                  <a:gd name="T2" fmla="*/ 10800 h 21600"/>
                  <a:gd name="T3" fmla="+- 0 10799 113"/>
                  <a:gd name="T4" fmla="*/ T3 w 21373"/>
                  <a:gd name="T5" fmla="*/ 10800 h 21600"/>
                  <a:gd name="T6" fmla="+- 0 10799 113"/>
                  <a:gd name="T7" fmla="*/ T6 w 21373"/>
                  <a:gd name="T8" fmla="*/ 10800 h 21600"/>
                  <a:gd name="T9" fmla="+- 0 10799 113"/>
                  <a:gd name="T10" fmla="*/ T9 w 21373"/>
                  <a:gd name="T11" fmla="*/ 10800 h 21600"/>
                </a:gdLst>
                <a:ahLst/>
                <a:cxnLst>
                  <a:cxn ang="0">
                    <a:pos x="T1" y="T2"/>
                  </a:cxn>
                  <a:cxn ang="0">
                    <a:pos x="T4" y="T5"/>
                  </a:cxn>
                  <a:cxn ang="0">
                    <a:pos x="T7" y="T8"/>
                  </a:cxn>
                  <a:cxn ang="0">
                    <a:pos x="T10" y="T11"/>
                  </a:cxn>
                </a:cxnLst>
                <a:rect l="0" t="0" r="r" b="b"/>
                <a:pathLst>
                  <a:path w="21373" h="21600">
                    <a:moveTo>
                      <a:pt x="1336" y="20249"/>
                    </a:moveTo>
                    <a:cubicBezTo>
                      <a:pt x="1428" y="20188"/>
                      <a:pt x="3691" y="18688"/>
                      <a:pt x="7070" y="17950"/>
                    </a:cubicBezTo>
                    <a:lnTo>
                      <a:pt x="8729" y="17587"/>
                    </a:lnTo>
                    <a:cubicBezTo>
                      <a:pt x="9321" y="17980"/>
                      <a:pt x="9972" y="18225"/>
                      <a:pt x="10686" y="18225"/>
                    </a:cubicBezTo>
                    <a:cubicBezTo>
                      <a:pt x="11401" y="18225"/>
                      <a:pt x="12052" y="17980"/>
                      <a:pt x="12644" y="17587"/>
                    </a:cubicBezTo>
                    <a:lnTo>
                      <a:pt x="14303" y="17950"/>
                    </a:lnTo>
                    <a:cubicBezTo>
                      <a:pt x="17656" y="18682"/>
                      <a:pt x="19911" y="20165"/>
                      <a:pt x="20037" y="20249"/>
                    </a:cubicBezTo>
                    <a:cubicBezTo>
                      <a:pt x="20037" y="20249"/>
                      <a:pt x="1336" y="20249"/>
                      <a:pt x="1336" y="20249"/>
                    </a:cubicBezTo>
                    <a:close/>
                    <a:moveTo>
                      <a:pt x="13537" y="15793"/>
                    </a:moveTo>
                    <a:lnTo>
                      <a:pt x="13317" y="16073"/>
                    </a:lnTo>
                    <a:cubicBezTo>
                      <a:pt x="11725" y="17923"/>
                      <a:pt x="9648" y="17923"/>
                      <a:pt x="8056" y="16073"/>
                    </a:cubicBezTo>
                    <a:lnTo>
                      <a:pt x="7836" y="15793"/>
                    </a:lnTo>
                    <a:cubicBezTo>
                      <a:pt x="5977" y="13411"/>
                      <a:pt x="5053" y="10261"/>
                      <a:pt x="5451" y="7255"/>
                    </a:cubicBezTo>
                    <a:cubicBezTo>
                      <a:pt x="5815" y="4367"/>
                      <a:pt x="7453" y="1350"/>
                      <a:pt x="10686" y="1350"/>
                    </a:cubicBezTo>
                    <a:cubicBezTo>
                      <a:pt x="13920" y="1350"/>
                      <a:pt x="15558" y="4367"/>
                      <a:pt x="15922" y="7255"/>
                    </a:cubicBezTo>
                    <a:cubicBezTo>
                      <a:pt x="16318" y="10262"/>
                      <a:pt x="15398" y="13411"/>
                      <a:pt x="13537" y="15793"/>
                    </a:cubicBezTo>
                    <a:moveTo>
                      <a:pt x="20778" y="19126"/>
                    </a:moveTo>
                    <a:cubicBezTo>
                      <a:pt x="20644" y="19037"/>
                      <a:pt x="18209" y="17422"/>
                      <a:pt x="14585" y="16630"/>
                    </a:cubicBezTo>
                    <a:cubicBezTo>
                      <a:pt x="15914" y="14927"/>
                      <a:pt x="16767" y="12639"/>
                      <a:pt x="17130" y="11115"/>
                    </a:cubicBezTo>
                    <a:cubicBezTo>
                      <a:pt x="17633" y="9004"/>
                      <a:pt x="17438" y="4873"/>
                      <a:pt x="15431" y="2299"/>
                    </a:cubicBezTo>
                    <a:cubicBezTo>
                      <a:pt x="14259" y="795"/>
                      <a:pt x="12618" y="0"/>
                      <a:pt x="10686" y="0"/>
                    </a:cubicBezTo>
                    <a:cubicBezTo>
                      <a:pt x="8755" y="0"/>
                      <a:pt x="7114" y="795"/>
                      <a:pt x="5942" y="2299"/>
                    </a:cubicBezTo>
                    <a:cubicBezTo>
                      <a:pt x="3935" y="4873"/>
                      <a:pt x="3740" y="9004"/>
                      <a:pt x="4243" y="11115"/>
                    </a:cubicBezTo>
                    <a:cubicBezTo>
                      <a:pt x="4606" y="12639"/>
                      <a:pt x="5459" y="14927"/>
                      <a:pt x="6788" y="16630"/>
                    </a:cubicBezTo>
                    <a:cubicBezTo>
                      <a:pt x="3164" y="17422"/>
                      <a:pt x="729" y="19037"/>
                      <a:pt x="595" y="19126"/>
                    </a:cubicBezTo>
                    <a:cubicBezTo>
                      <a:pt x="105" y="19457"/>
                      <a:pt x="-113" y="20071"/>
                      <a:pt x="57" y="20640"/>
                    </a:cubicBezTo>
                    <a:cubicBezTo>
                      <a:pt x="228" y="21210"/>
                      <a:pt x="747" y="21599"/>
                      <a:pt x="1336" y="21599"/>
                    </a:cubicBezTo>
                    <a:lnTo>
                      <a:pt x="20037" y="21599"/>
                    </a:lnTo>
                    <a:cubicBezTo>
                      <a:pt x="20626" y="21599"/>
                      <a:pt x="21145" y="21210"/>
                      <a:pt x="21316" y="20640"/>
                    </a:cubicBezTo>
                    <a:cubicBezTo>
                      <a:pt x="21487" y="20071"/>
                      <a:pt x="21268" y="19457"/>
                      <a:pt x="20778" y="19126"/>
                    </a:cubicBezTo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</p:grpSp>
        <p:grpSp>
          <p:nvGrpSpPr>
            <p:cNvPr id="71" name="Group 70"/>
            <p:cNvGrpSpPr/>
            <p:nvPr/>
          </p:nvGrpSpPr>
          <p:grpSpPr>
            <a:xfrm rot="10800000">
              <a:off x="198895" y="3700034"/>
              <a:ext cx="464344" cy="464344"/>
              <a:chOff x="8216107" y="1647825"/>
              <a:chExt cx="464344" cy="464344"/>
            </a:xfrm>
            <a:solidFill>
              <a:schemeClr val="accent4"/>
            </a:solidFill>
          </p:grpSpPr>
          <p:sp>
            <p:nvSpPr>
              <p:cNvPr id="72" name="AutoShape 81"/>
              <p:cNvSpPr>
                <a:spLocks/>
              </p:cNvSpPr>
              <p:nvPr/>
            </p:nvSpPr>
            <p:spPr bwMode="auto">
              <a:xfrm>
                <a:off x="8216107" y="1647825"/>
                <a:ext cx="464344" cy="464344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235" y="9811"/>
                    </a:moveTo>
                    <a:cubicBezTo>
                      <a:pt x="20220" y="10144"/>
                      <a:pt x="20081" y="10800"/>
                      <a:pt x="18899" y="10800"/>
                    </a:cubicBezTo>
                    <a:lnTo>
                      <a:pt x="17549" y="10800"/>
                    </a:lnTo>
                    <a:cubicBezTo>
                      <a:pt x="17363" y="10800"/>
                      <a:pt x="17212" y="10950"/>
                      <a:pt x="17212" y="11137"/>
                    </a:cubicBezTo>
                    <a:cubicBezTo>
                      <a:pt x="17212" y="11324"/>
                      <a:pt x="17363" y="11475"/>
                      <a:pt x="17549" y="11475"/>
                    </a:cubicBezTo>
                    <a:lnTo>
                      <a:pt x="18858" y="11475"/>
                    </a:lnTo>
                    <a:cubicBezTo>
                      <a:pt x="19870" y="11475"/>
                      <a:pt x="20003" y="12314"/>
                      <a:pt x="19938" y="12719"/>
                    </a:cubicBezTo>
                    <a:cubicBezTo>
                      <a:pt x="19855" y="13223"/>
                      <a:pt x="19618" y="14175"/>
                      <a:pt x="18478" y="14175"/>
                    </a:cubicBezTo>
                    <a:lnTo>
                      <a:pt x="16874" y="14175"/>
                    </a:lnTo>
                    <a:cubicBezTo>
                      <a:pt x="16688" y="14175"/>
                      <a:pt x="16537" y="14325"/>
                      <a:pt x="16537" y="14512"/>
                    </a:cubicBezTo>
                    <a:cubicBezTo>
                      <a:pt x="16537" y="14699"/>
                      <a:pt x="16688" y="14850"/>
                      <a:pt x="16874" y="14850"/>
                    </a:cubicBezTo>
                    <a:lnTo>
                      <a:pt x="18203" y="14850"/>
                    </a:lnTo>
                    <a:cubicBezTo>
                      <a:pt x="19343" y="14850"/>
                      <a:pt x="19243" y="15718"/>
                      <a:pt x="19079" y="16237"/>
                    </a:cubicBezTo>
                    <a:cubicBezTo>
                      <a:pt x="18864" y="16918"/>
                      <a:pt x="18732" y="17549"/>
                      <a:pt x="17297" y="17549"/>
                    </a:cubicBezTo>
                    <a:lnTo>
                      <a:pt x="16196" y="17549"/>
                    </a:lnTo>
                    <a:cubicBezTo>
                      <a:pt x="16009" y="17549"/>
                      <a:pt x="15859" y="17700"/>
                      <a:pt x="15859" y="17887"/>
                    </a:cubicBezTo>
                    <a:cubicBezTo>
                      <a:pt x="15859" y="18073"/>
                      <a:pt x="16009" y="18225"/>
                      <a:pt x="16196" y="18225"/>
                    </a:cubicBezTo>
                    <a:lnTo>
                      <a:pt x="17255" y="18225"/>
                    </a:lnTo>
                    <a:cubicBezTo>
                      <a:pt x="17993" y="18225"/>
                      <a:pt x="18027" y="18923"/>
                      <a:pt x="17950" y="19174"/>
                    </a:cubicBezTo>
                    <a:cubicBezTo>
                      <a:pt x="17866" y="19448"/>
                      <a:pt x="17767" y="19651"/>
                      <a:pt x="17762" y="19660"/>
                    </a:cubicBezTo>
                    <a:cubicBezTo>
                      <a:pt x="17558" y="20028"/>
                      <a:pt x="17229" y="20249"/>
                      <a:pt x="16534" y="20249"/>
                    </a:cubicBezTo>
                    <a:lnTo>
                      <a:pt x="12844" y="20249"/>
                    </a:lnTo>
                    <a:cubicBezTo>
                      <a:pt x="10990" y="20249"/>
                      <a:pt x="9151" y="19829"/>
                      <a:pt x="9104" y="19818"/>
                    </a:cubicBezTo>
                    <a:cubicBezTo>
                      <a:pt x="6299" y="19172"/>
                      <a:pt x="6152" y="19122"/>
                      <a:pt x="5976" y="19072"/>
                    </a:cubicBezTo>
                    <a:cubicBezTo>
                      <a:pt x="5976" y="19072"/>
                      <a:pt x="5405" y="18976"/>
                      <a:pt x="5405" y="18478"/>
                    </a:cubicBezTo>
                    <a:lnTo>
                      <a:pt x="5399" y="9155"/>
                    </a:lnTo>
                    <a:cubicBezTo>
                      <a:pt x="5399" y="8839"/>
                      <a:pt x="5601" y="8552"/>
                      <a:pt x="5935" y="8452"/>
                    </a:cubicBezTo>
                    <a:cubicBezTo>
                      <a:pt x="5977" y="8435"/>
                      <a:pt x="6034" y="8419"/>
                      <a:pt x="6074" y="8401"/>
                    </a:cubicBezTo>
                    <a:cubicBezTo>
                      <a:pt x="9158" y="7125"/>
                      <a:pt x="10097" y="4324"/>
                      <a:pt x="10124" y="2025"/>
                    </a:cubicBezTo>
                    <a:cubicBezTo>
                      <a:pt x="10128" y="1702"/>
                      <a:pt x="10378" y="1350"/>
                      <a:pt x="10800" y="1350"/>
                    </a:cubicBezTo>
                    <a:cubicBezTo>
                      <a:pt x="11514" y="1350"/>
                      <a:pt x="12774" y="2782"/>
                      <a:pt x="12774" y="4554"/>
                    </a:cubicBezTo>
                    <a:cubicBezTo>
                      <a:pt x="12774" y="6155"/>
                      <a:pt x="12711" y="6432"/>
                      <a:pt x="12149" y="8100"/>
                    </a:cubicBezTo>
                    <a:cubicBezTo>
                      <a:pt x="18899" y="8100"/>
                      <a:pt x="18852" y="8196"/>
                      <a:pt x="19448" y="8353"/>
                    </a:cubicBezTo>
                    <a:cubicBezTo>
                      <a:pt x="20187" y="8564"/>
                      <a:pt x="20249" y="9175"/>
                      <a:pt x="20249" y="9386"/>
                    </a:cubicBezTo>
                    <a:cubicBezTo>
                      <a:pt x="20249" y="9618"/>
                      <a:pt x="20243" y="9584"/>
                      <a:pt x="20235" y="9811"/>
                    </a:cubicBezTo>
                    <a:moveTo>
                      <a:pt x="4724" y="19575"/>
                    </a:moveTo>
                    <a:cubicBezTo>
                      <a:pt x="4724" y="19948"/>
                      <a:pt x="4423" y="20249"/>
                      <a:pt x="4049" y="20249"/>
                    </a:cubicBezTo>
                    <a:lnTo>
                      <a:pt x="2024" y="20249"/>
                    </a:lnTo>
                    <a:cubicBezTo>
                      <a:pt x="1652" y="20249"/>
                      <a:pt x="1349" y="19948"/>
                      <a:pt x="1349" y="19575"/>
                    </a:cubicBezTo>
                    <a:lnTo>
                      <a:pt x="1349" y="8774"/>
                    </a:lnTo>
                    <a:cubicBezTo>
                      <a:pt x="1349" y="8401"/>
                      <a:pt x="1652" y="8100"/>
                      <a:pt x="2024" y="8100"/>
                    </a:cubicBezTo>
                    <a:lnTo>
                      <a:pt x="4049" y="8100"/>
                    </a:lnTo>
                    <a:cubicBezTo>
                      <a:pt x="4423" y="8100"/>
                      <a:pt x="4724" y="8401"/>
                      <a:pt x="4724" y="8774"/>
                    </a:cubicBezTo>
                    <a:cubicBezTo>
                      <a:pt x="4724" y="8774"/>
                      <a:pt x="4724" y="19575"/>
                      <a:pt x="4724" y="19575"/>
                    </a:cubicBezTo>
                    <a:close/>
                    <a:moveTo>
                      <a:pt x="19686" y="7069"/>
                    </a:moveTo>
                    <a:cubicBezTo>
                      <a:pt x="18842" y="6846"/>
                      <a:pt x="16858" y="6849"/>
                      <a:pt x="13956" y="6773"/>
                    </a:cubicBezTo>
                    <a:cubicBezTo>
                      <a:pt x="14093" y="6139"/>
                      <a:pt x="14124" y="5568"/>
                      <a:pt x="14124" y="4554"/>
                    </a:cubicBezTo>
                    <a:cubicBezTo>
                      <a:pt x="14124" y="2133"/>
                      <a:pt x="12361" y="0"/>
                      <a:pt x="10800" y="0"/>
                    </a:cubicBezTo>
                    <a:cubicBezTo>
                      <a:pt x="9698" y="0"/>
                      <a:pt x="8789" y="901"/>
                      <a:pt x="8774" y="2009"/>
                    </a:cubicBezTo>
                    <a:cubicBezTo>
                      <a:pt x="8760" y="3368"/>
                      <a:pt x="8340" y="5716"/>
                      <a:pt x="6074" y="6906"/>
                    </a:cubicBezTo>
                    <a:cubicBezTo>
                      <a:pt x="5908" y="6994"/>
                      <a:pt x="5433" y="7228"/>
                      <a:pt x="5364" y="7259"/>
                    </a:cubicBezTo>
                    <a:lnTo>
                      <a:pt x="5399" y="7289"/>
                    </a:lnTo>
                    <a:cubicBezTo>
                      <a:pt x="5045" y="6984"/>
                      <a:pt x="4554" y="6750"/>
                      <a:pt x="4049" y="6750"/>
                    </a:cubicBezTo>
                    <a:lnTo>
                      <a:pt x="2024" y="6750"/>
                    </a:lnTo>
                    <a:cubicBezTo>
                      <a:pt x="908" y="6750"/>
                      <a:pt x="0" y="7658"/>
                      <a:pt x="0" y="8774"/>
                    </a:cubicBezTo>
                    <a:lnTo>
                      <a:pt x="0" y="19575"/>
                    </a:lnTo>
                    <a:cubicBezTo>
                      <a:pt x="0" y="20691"/>
                      <a:pt x="908" y="21599"/>
                      <a:pt x="2024" y="21599"/>
                    </a:cubicBezTo>
                    <a:lnTo>
                      <a:pt x="4049" y="21599"/>
                    </a:lnTo>
                    <a:cubicBezTo>
                      <a:pt x="4853" y="21599"/>
                      <a:pt x="5525" y="21114"/>
                      <a:pt x="5850" y="20434"/>
                    </a:cubicBezTo>
                    <a:cubicBezTo>
                      <a:pt x="5859" y="20437"/>
                      <a:pt x="5873" y="20441"/>
                      <a:pt x="5882" y="20442"/>
                    </a:cubicBezTo>
                    <a:cubicBezTo>
                      <a:pt x="5927" y="20454"/>
                      <a:pt x="5979" y="20467"/>
                      <a:pt x="6044" y="20485"/>
                    </a:cubicBezTo>
                    <a:cubicBezTo>
                      <a:pt x="6056" y="20487"/>
                      <a:pt x="6062" y="20488"/>
                      <a:pt x="6074" y="20492"/>
                    </a:cubicBezTo>
                    <a:cubicBezTo>
                      <a:pt x="6464" y="20588"/>
                      <a:pt x="7212" y="20768"/>
                      <a:pt x="8812" y="21135"/>
                    </a:cubicBezTo>
                    <a:cubicBezTo>
                      <a:pt x="9155" y="21213"/>
                      <a:pt x="10966" y="21599"/>
                      <a:pt x="12844" y="21599"/>
                    </a:cubicBezTo>
                    <a:lnTo>
                      <a:pt x="16534" y="21599"/>
                    </a:lnTo>
                    <a:cubicBezTo>
                      <a:pt x="17659" y="21599"/>
                      <a:pt x="18469" y="21167"/>
                      <a:pt x="18952" y="20298"/>
                    </a:cubicBezTo>
                    <a:cubicBezTo>
                      <a:pt x="18958" y="20285"/>
                      <a:pt x="19114" y="19982"/>
                      <a:pt x="19240" y="19572"/>
                    </a:cubicBezTo>
                    <a:cubicBezTo>
                      <a:pt x="19336" y="19263"/>
                      <a:pt x="19371" y="18827"/>
                      <a:pt x="19256" y="18384"/>
                    </a:cubicBezTo>
                    <a:cubicBezTo>
                      <a:pt x="19981" y="17886"/>
                      <a:pt x="20214" y="17133"/>
                      <a:pt x="20366" y="16643"/>
                    </a:cubicBezTo>
                    <a:cubicBezTo>
                      <a:pt x="20620" y="15838"/>
                      <a:pt x="20544" y="15235"/>
                      <a:pt x="20367" y="14803"/>
                    </a:cubicBezTo>
                    <a:cubicBezTo>
                      <a:pt x="20775" y="14418"/>
                      <a:pt x="21122" y="13831"/>
                      <a:pt x="21269" y="12935"/>
                    </a:cubicBezTo>
                    <a:cubicBezTo>
                      <a:pt x="21361" y="12380"/>
                      <a:pt x="21263" y="11809"/>
                      <a:pt x="21007" y="11334"/>
                    </a:cubicBezTo>
                    <a:cubicBezTo>
                      <a:pt x="21389" y="10905"/>
                      <a:pt x="21564" y="10365"/>
                      <a:pt x="21583" y="9865"/>
                    </a:cubicBezTo>
                    <a:lnTo>
                      <a:pt x="21591" y="9724"/>
                    </a:lnTo>
                    <a:cubicBezTo>
                      <a:pt x="21596" y="9635"/>
                      <a:pt x="21600" y="9581"/>
                      <a:pt x="21600" y="9386"/>
                    </a:cubicBezTo>
                    <a:cubicBezTo>
                      <a:pt x="21600" y="8533"/>
                      <a:pt x="21010" y="7446"/>
                      <a:pt x="19686" y="7069"/>
                    </a:cubicBezTo>
                  </a:path>
                </a:pathLst>
              </a:custGeom>
              <a:grpFill/>
              <a:ln>
                <a:solidFill>
                  <a:srgbClr val="FF0000"/>
                </a:solidFill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73" name="AutoShape 82"/>
              <p:cNvSpPr>
                <a:spLocks/>
              </p:cNvSpPr>
              <p:nvPr/>
            </p:nvSpPr>
            <p:spPr bwMode="auto">
              <a:xfrm>
                <a:off x="8259763" y="2024857"/>
                <a:ext cx="43657" cy="43656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4400"/>
                    </a:moveTo>
                    <a:cubicBezTo>
                      <a:pt x="8820" y="14400"/>
                      <a:pt x="7200" y="12782"/>
                      <a:pt x="7200" y="10800"/>
                    </a:cubicBezTo>
                    <a:cubicBezTo>
                      <a:pt x="7200" y="8817"/>
                      <a:pt x="8820" y="7200"/>
                      <a:pt x="10800" y="7200"/>
                    </a:cubicBezTo>
                    <a:cubicBezTo>
                      <a:pt x="12779" y="7200"/>
                      <a:pt x="14400" y="8817"/>
                      <a:pt x="14400" y="10800"/>
                    </a:cubicBezTo>
                    <a:cubicBezTo>
                      <a:pt x="14400" y="12782"/>
                      <a:pt x="12779" y="14400"/>
                      <a:pt x="10800" y="14400"/>
                    </a:cubicBezTo>
                    <a:moveTo>
                      <a:pt x="10800" y="0"/>
                    </a:moveTo>
                    <a:cubicBezTo>
                      <a:pt x="4837" y="0"/>
                      <a:pt x="0" y="4837"/>
                      <a:pt x="0" y="10800"/>
                    </a:cubicBezTo>
                    <a:cubicBezTo>
                      <a:pt x="0" y="16762"/>
                      <a:pt x="4837" y="21599"/>
                      <a:pt x="10800" y="21599"/>
                    </a:cubicBezTo>
                    <a:cubicBezTo>
                      <a:pt x="16762" y="21599"/>
                      <a:pt x="21600" y="16762"/>
                      <a:pt x="21600" y="10800"/>
                    </a:cubicBezTo>
                    <a:cubicBezTo>
                      <a:pt x="21600" y="4837"/>
                      <a:pt x="16762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</p:grpSp>
        <p:grpSp>
          <p:nvGrpSpPr>
            <p:cNvPr id="74" name="Group 73"/>
            <p:cNvGrpSpPr/>
            <p:nvPr/>
          </p:nvGrpSpPr>
          <p:grpSpPr>
            <a:xfrm>
              <a:off x="3075462" y="1602101"/>
              <a:ext cx="2086541" cy="1004774"/>
              <a:chOff x="1014377" y="1425829"/>
              <a:chExt cx="2086541" cy="1004774"/>
            </a:xfrm>
          </p:grpSpPr>
          <p:sp>
            <p:nvSpPr>
              <p:cNvPr id="75" name="TextBox 74"/>
              <p:cNvSpPr txBox="1"/>
              <p:nvPr/>
            </p:nvSpPr>
            <p:spPr>
              <a:xfrm>
                <a:off x="1100492" y="1853549"/>
                <a:ext cx="2000426" cy="5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RF model ensures that performance is unhindered by non linear relationships</a:t>
                </a:r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1014377" y="1425829"/>
                <a:ext cx="206659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accent1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Collinearity is not a curse</a:t>
                </a:r>
                <a:endParaRPr lang="en-GB" dirty="0">
                  <a:solidFill>
                    <a:schemeClr val="accent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endParaRPr>
              </a:p>
            </p:txBody>
          </p:sp>
        </p:grpSp>
        <p:grpSp>
          <p:nvGrpSpPr>
            <p:cNvPr id="77" name="Group 76"/>
            <p:cNvGrpSpPr/>
            <p:nvPr/>
          </p:nvGrpSpPr>
          <p:grpSpPr>
            <a:xfrm>
              <a:off x="5492194" y="1610073"/>
              <a:ext cx="1855543" cy="854291"/>
              <a:chOff x="1121891" y="1429204"/>
              <a:chExt cx="1855543" cy="854291"/>
            </a:xfrm>
          </p:grpSpPr>
          <p:sp>
            <p:nvSpPr>
              <p:cNvPr id="78" name="TextBox 77"/>
              <p:cNvSpPr txBox="1"/>
              <p:nvPr/>
            </p:nvSpPr>
            <p:spPr>
              <a:xfrm>
                <a:off x="1151035" y="1871313"/>
                <a:ext cx="1826399" cy="4121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Easy implementation, validation and testing</a:t>
                </a:r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1121891" y="1429204"/>
                <a:ext cx="156164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accent1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Highly performant</a:t>
                </a:r>
                <a:endParaRPr lang="en-GB" dirty="0">
                  <a:solidFill>
                    <a:schemeClr val="accent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endParaRPr>
              </a:p>
            </p:txBody>
          </p:sp>
        </p:grpSp>
        <p:grpSp>
          <p:nvGrpSpPr>
            <p:cNvPr id="80" name="Group 79"/>
            <p:cNvGrpSpPr/>
            <p:nvPr/>
          </p:nvGrpSpPr>
          <p:grpSpPr>
            <a:xfrm>
              <a:off x="5561348" y="3721290"/>
              <a:ext cx="1826399" cy="874953"/>
              <a:chOff x="1131866" y="3545018"/>
              <a:chExt cx="1826399" cy="874953"/>
            </a:xfrm>
          </p:grpSpPr>
          <p:sp>
            <p:nvSpPr>
              <p:cNvPr id="81" name="TextBox 80"/>
              <p:cNvSpPr txBox="1"/>
              <p:nvPr/>
            </p:nvSpPr>
            <p:spPr>
              <a:xfrm>
                <a:off x="1131866" y="3545018"/>
                <a:ext cx="1826399" cy="5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Route Prediction is not possible due lack of relevant information, etc.</a:t>
                </a:r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1131866" y="4145183"/>
                <a:ext cx="1570750" cy="2747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accent5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Data Inadequacies</a:t>
                </a:r>
                <a:endParaRPr lang="en-GB" dirty="0">
                  <a:solidFill>
                    <a:schemeClr val="accent5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endParaRPr>
              </a:p>
            </p:txBody>
          </p:sp>
        </p:grp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61D3654C-F1A0-460C-8BF8-B4A2B31C34BA}"/>
              </a:ext>
            </a:extLst>
          </p:cNvPr>
          <p:cNvSpPr txBox="1"/>
          <p:nvPr/>
        </p:nvSpPr>
        <p:spPr>
          <a:xfrm>
            <a:off x="936434" y="220337"/>
            <a:ext cx="71338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>
                <a:solidFill>
                  <a:srgbClr val="28324A"/>
                </a:solidFill>
                <a:latin typeface="Oswald" panose="00000500000000000000" pitchFamily="2" charset="0"/>
                <a:ea typeface="Source Sans Pro" panose="020B0503030403020204" pitchFamily="34" charset="0"/>
              </a:rPr>
              <a:t>Strength &amp; Limitations</a:t>
            </a:r>
          </a:p>
        </p:txBody>
      </p:sp>
    </p:spTree>
    <p:extLst>
      <p:ext uri="{BB962C8B-B14F-4D97-AF65-F5344CB8AC3E}">
        <p14:creationId xmlns:p14="http://schemas.microsoft.com/office/powerpoint/2010/main" val="2062667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Box 82">
            <a:extLst>
              <a:ext uri="{FF2B5EF4-FFF2-40B4-BE49-F238E27FC236}">
                <a16:creationId xmlns:a16="http://schemas.microsoft.com/office/drawing/2014/main" id="{61D3654C-F1A0-460C-8BF8-B4A2B31C34BA}"/>
              </a:ext>
            </a:extLst>
          </p:cNvPr>
          <p:cNvSpPr txBox="1"/>
          <p:nvPr/>
        </p:nvSpPr>
        <p:spPr>
          <a:xfrm>
            <a:off x="936434" y="220337"/>
            <a:ext cx="71338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>
                <a:solidFill>
                  <a:srgbClr val="28324A"/>
                </a:solidFill>
                <a:latin typeface="Oswald" panose="00000500000000000000" pitchFamily="2" charset="0"/>
                <a:ea typeface="Source Sans Pro" panose="020B0503030403020204" pitchFamily="34" charset="0"/>
              </a:rPr>
              <a:t>What we learnt?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1ED0DFC-5204-4E29-95E2-504164A95D5C}"/>
              </a:ext>
            </a:extLst>
          </p:cNvPr>
          <p:cNvGrpSpPr/>
          <p:nvPr/>
        </p:nvGrpSpPr>
        <p:grpSpPr>
          <a:xfrm>
            <a:off x="264405" y="1206590"/>
            <a:ext cx="8637223" cy="2811726"/>
            <a:chOff x="590809" y="1594675"/>
            <a:chExt cx="8593706" cy="2784902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28F43C07-C3A1-4B53-88BF-AD8D9C16FE02}"/>
                </a:ext>
              </a:extLst>
            </p:cNvPr>
            <p:cNvGrpSpPr/>
            <p:nvPr/>
          </p:nvGrpSpPr>
          <p:grpSpPr>
            <a:xfrm>
              <a:off x="2699524" y="2000532"/>
              <a:ext cx="516155" cy="516155"/>
              <a:chOff x="3190875" y="2023184"/>
              <a:chExt cx="516155" cy="516155"/>
            </a:xfrm>
          </p:grpSpPr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4C41CAA0-B5A6-4F24-BAA1-6748E0195827}"/>
                  </a:ext>
                </a:extLst>
              </p:cNvPr>
              <p:cNvSpPr/>
              <p:nvPr/>
            </p:nvSpPr>
            <p:spPr>
              <a:xfrm>
                <a:off x="3190875" y="2023184"/>
                <a:ext cx="516155" cy="516155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800"/>
              </a:p>
            </p:txBody>
          </p:sp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id="{93F90357-F3A8-4B8D-BDE9-385CBA247431}"/>
                  </a:ext>
                </a:extLst>
              </p:cNvPr>
              <p:cNvGrpSpPr/>
              <p:nvPr/>
            </p:nvGrpSpPr>
            <p:grpSpPr>
              <a:xfrm>
                <a:off x="3307993" y="2160760"/>
                <a:ext cx="270000" cy="270000"/>
                <a:chOff x="2581275" y="2525773"/>
                <a:chExt cx="465138" cy="464344"/>
              </a:xfrm>
              <a:solidFill>
                <a:schemeClr val="bg2"/>
              </a:solidFill>
            </p:grpSpPr>
            <p:sp>
              <p:nvSpPr>
                <p:cNvPr id="86" name="AutoShape 128">
                  <a:extLst>
                    <a:ext uri="{FF2B5EF4-FFF2-40B4-BE49-F238E27FC236}">
                      <a16:creationId xmlns:a16="http://schemas.microsoft.com/office/drawing/2014/main" id="{A4058B97-1503-459B-A511-DB6A50A30A7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581275" y="2525773"/>
                  <a:ext cx="465138" cy="464344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14850" y="12150"/>
                      </a:moveTo>
                      <a:cubicBezTo>
                        <a:pt x="13851" y="12150"/>
                        <a:pt x="12926" y="11859"/>
                        <a:pt x="12124" y="11386"/>
                      </a:cubicBezTo>
                      <a:lnTo>
                        <a:pt x="11892" y="11618"/>
                      </a:lnTo>
                      <a:lnTo>
                        <a:pt x="11132" y="12377"/>
                      </a:lnTo>
                      <a:lnTo>
                        <a:pt x="9846" y="13663"/>
                      </a:lnTo>
                      <a:cubicBezTo>
                        <a:pt x="9593" y="13916"/>
                        <a:pt x="9451" y="14260"/>
                        <a:pt x="9451" y="14617"/>
                      </a:cubicBezTo>
                      <a:lnTo>
                        <a:pt x="9451" y="16200"/>
                      </a:lnTo>
                      <a:lnTo>
                        <a:pt x="8101" y="16200"/>
                      </a:lnTo>
                      <a:cubicBezTo>
                        <a:pt x="7356" y="16200"/>
                        <a:pt x="6751" y="16804"/>
                        <a:pt x="6751" y="17549"/>
                      </a:cubicBezTo>
                      <a:lnTo>
                        <a:pt x="6751" y="18900"/>
                      </a:lnTo>
                      <a:lnTo>
                        <a:pt x="5170" y="18900"/>
                      </a:lnTo>
                      <a:cubicBezTo>
                        <a:pt x="4812" y="18900"/>
                        <a:pt x="4469" y="19042"/>
                        <a:pt x="4216" y="19295"/>
                      </a:cubicBezTo>
                      <a:lnTo>
                        <a:pt x="3259" y="20252"/>
                      </a:lnTo>
                      <a:lnTo>
                        <a:pt x="1352" y="20249"/>
                      </a:lnTo>
                      <a:lnTo>
                        <a:pt x="1350" y="18326"/>
                      </a:lnTo>
                      <a:lnTo>
                        <a:pt x="9223" y="10467"/>
                      </a:lnTo>
                      <a:cubicBezTo>
                        <a:pt x="9223" y="10467"/>
                        <a:pt x="9223" y="10467"/>
                        <a:pt x="9224" y="10468"/>
                      </a:cubicBezTo>
                      <a:lnTo>
                        <a:pt x="10215" y="9477"/>
                      </a:lnTo>
                      <a:cubicBezTo>
                        <a:pt x="9741" y="8674"/>
                        <a:pt x="9451" y="7748"/>
                        <a:pt x="9451" y="6750"/>
                      </a:cubicBezTo>
                      <a:cubicBezTo>
                        <a:pt x="9451" y="3767"/>
                        <a:pt x="11869" y="1350"/>
                        <a:pt x="14850" y="1350"/>
                      </a:cubicBezTo>
                      <a:cubicBezTo>
                        <a:pt x="17832" y="1350"/>
                        <a:pt x="20250" y="3767"/>
                        <a:pt x="20250" y="6750"/>
                      </a:cubicBezTo>
                      <a:cubicBezTo>
                        <a:pt x="20250" y="9732"/>
                        <a:pt x="17832" y="12150"/>
                        <a:pt x="14850" y="12150"/>
                      </a:cubicBezTo>
                      <a:moveTo>
                        <a:pt x="14850" y="0"/>
                      </a:moveTo>
                      <a:cubicBezTo>
                        <a:pt x="11123" y="0"/>
                        <a:pt x="8101" y="3022"/>
                        <a:pt x="8101" y="6750"/>
                      </a:cubicBezTo>
                      <a:cubicBezTo>
                        <a:pt x="8101" y="7617"/>
                        <a:pt x="8283" y="8438"/>
                        <a:pt x="8582" y="9199"/>
                      </a:cubicBezTo>
                      <a:lnTo>
                        <a:pt x="383" y="17400"/>
                      </a:lnTo>
                      <a:cubicBezTo>
                        <a:pt x="146" y="17637"/>
                        <a:pt x="0" y="17863"/>
                        <a:pt x="0" y="18225"/>
                      </a:cubicBezTo>
                      <a:lnTo>
                        <a:pt x="0" y="20249"/>
                      </a:lnTo>
                      <a:cubicBezTo>
                        <a:pt x="0" y="20972"/>
                        <a:pt x="626" y="21599"/>
                        <a:pt x="1349" y="21599"/>
                      </a:cubicBezTo>
                      <a:lnTo>
                        <a:pt x="3374" y="21599"/>
                      </a:lnTo>
                      <a:cubicBezTo>
                        <a:pt x="3736" y="21599"/>
                        <a:pt x="3965" y="21455"/>
                        <a:pt x="4202" y="21219"/>
                      </a:cubicBezTo>
                      <a:lnTo>
                        <a:pt x="5170" y="20249"/>
                      </a:lnTo>
                      <a:lnTo>
                        <a:pt x="6751" y="20249"/>
                      </a:lnTo>
                      <a:cubicBezTo>
                        <a:pt x="7496" y="20249"/>
                        <a:pt x="8101" y="19645"/>
                        <a:pt x="8101" y="18900"/>
                      </a:cubicBezTo>
                      <a:lnTo>
                        <a:pt x="8101" y="17549"/>
                      </a:lnTo>
                      <a:lnTo>
                        <a:pt x="9451" y="17549"/>
                      </a:lnTo>
                      <a:cubicBezTo>
                        <a:pt x="10196" y="17549"/>
                        <a:pt x="10801" y="16945"/>
                        <a:pt x="10801" y="16200"/>
                      </a:cubicBezTo>
                      <a:lnTo>
                        <a:pt x="10801" y="14617"/>
                      </a:lnTo>
                      <a:lnTo>
                        <a:pt x="12400" y="13018"/>
                      </a:lnTo>
                      <a:cubicBezTo>
                        <a:pt x="13162" y="13317"/>
                        <a:pt x="13982" y="13500"/>
                        <a:pt x="14850" y="13500"/>
                      </a:cubicBezTo>
                      <a:cubicBezTo>
                        <a:pt x="18577" y="13500"/>
                        <a:pt x="21599" y="10477"/>
                        <a:pt x="21599" y="6750"/>
                      </a:cubicBezTo>
                      <a:cubicBezTo>
                        <a:pt x="21599" y="3022"/>
                        <a:pt x="18577" y="0"/>
                        <a:pt x="14850" y="0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 cap="flat" cmpd="sng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19050" tIns="19050" rIns="19050" bIns="19050" anchor="ctr"/>
                <a:lstStyle/>
                <a:p>
                  <a:pPr algn="ctr" defTabSz="228594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50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Gill Sans" charset="0"/>
                    <a:sym typeface="Gill Sans" charset="0"/>
                  </a:endParaRPr>
                </a:p>
              </p:txBody>
            </p:sp>
            <p:sp>
              <p:nvSpPr>
                <p:cNvPr id="87" name="AutoShape 129">
                  <a:extLst>
                    <a:ext uri="{FF2B5EF4-FFF2-40B4-BE49-F238E27FC236}">
                      <a16:creationId xmlns:a16="http://schemas.microsoft.com/office/drawing/2014/main" id="{45A90B4A-C6B4-43EE-9B8B-CB1B86328FD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71788" y="2640013"/>
                  <a:ext cx="115888" cy="115888"/>
                </a:xfrm>
                <a:custGeom>
                  <a:avLst/>
                  <a:gdLst>
                    <a:gd name="T0" fmla="*/ 10800 w 21600"/>
                    <a:gd name="T1" fmla="+- 0 10800 134"/>
                    <a:gd name="T2" fmla="*/ 10800 h 21333"/>
                    <a:gd name="T3" fmla="*/ 10800 w 21600"/>
                    <a:gd name="T4" fmla="+- 0 10800 134"/>
                    <a:gd name="T5" fmla="*/ 10800 h 21333"/>
                    <a:gd name="T6" fmla="*/ 10800 w 21600"/>
                    <a:gd name="T7" fmla="+- 0 10800 134"/>
                    <a:gd name="T8" fmla="*/ 10800 h 21333"/>
                    <a:gd name="T9" fmla="*/ 10800 w 21600"/>
                    <a:gd name="T10" fmla="+- 0 10800 134"/>
                    <a:gd name="T11" fmla="*/ 10800 h 21333"/>
                  </a:gdLst>
                  <a:ahLst/>
                  <a:cxnLst>
                    <a:cxn ang="0">
                      <a:pos x="T0" y="T2"/>
                    </a:cxn>
                    <a:cxn ang="0">
                      <a:pos x="T3" y="T5"/>
                    </a:cxn>
                    <a:cxn ang="0">
                      <a:pos x="T6" y="T8"/>
                    </a:cxn>
                    <a:cxn ang="0">
                      <a:pos x="T9" y="T11"/>
                    </a:cxn>
                  </a:cxnLst>
                  <a:rect l="0" t="0" r="r" b="b"/>
                  <a:pathLst>
                    <a:path w="21600" h="21333">
                      <a:moveTo>
                        <a:pt x="13008" y="18684"/>
                      </a:moveTo>
                      <a:cubicBezTo>
                        <a:pt x="9017" y="15850"/>
                        <a:pt x="5542" y="12415"/>
                        <a:pt x="2694" y="8570"/>
                      </a:cubicBezTo>
                      <a:cubicBezTo>
                        <a:pt x="3736" y="5628"/>
                        <a:pt x="5693" y="3697"/>
                        <a:pt x="8585" y="2647"/>
                      </a:cubicBezTo>
                      <a:cubicBezTo>
                        <a:pt x="12578" y="5489"/>
                        <a:pt x="16048" y="8911"/>
                        <a:pt x="18889" y="12809"/>
                      </a:cubicBezTo>
                      <a:cubicBezTo>
                        <a:pt x="17836" y="15730"/>
                        <a:pt x="15883" y="17647"/>
                        <a:pt x="13008" y="18684"/>
                      </a:cubicBezTo>
                      <a:moveTo>
                        <a:pt x="21110" y="11295"/>
                      </a:moveTo>
                      <a:cubicBezTo>
                        <a:pt x="18081" y="7130"/>
                        <a:pt x="14396" y="3496"/>
                        <a:pt x="10161" y="484"/>
                      </a:cubicBezTo>
                      <a:cubicBezTo>
                        <a:pt x="9468" y="-8"/>
                        <a:pt x="8579" y="-134"/>
                        <a:pt x="7778" y="145"/>
                      </a:cubicBezTo>
                      <a:cubicBezTo>
                        <a:pt x="4027" y="1450"/>
                        <a:pt x="1463" y="3983"/>
                        <a:pt x="145" y="7687"/>
                      </a:cubicBezTo>
                      <a:cubicBezTo>
                        <a:pt x="46" y="7962"/>
                        <a:pt x="0" y="8252"/>
                        <a:pt x="0" y="8537"/>
                      </a:cubicBezTo>
                      <a:cubicBezTo>
                        <a:pt x="0" y="9071"/>
                        <a:pt x="167" y="9596"/>
                        <a:pt x="487" y="10041"/>
                      </a:cubicBezTo>
                      <a:cubicBezTo>
                        <a:pt x="3525" y="14213"/>
                        <a:pt x="7211" y="17850"/>
                        <a:pt x="11431" y="20850"/>
                      </a:cubicBezTo>
                      <a:cubicBezTo>
                        <a:pt x="12122" y="21338"/>
                        <a:pt x="13010" y="21466"/>
                        <a:pt x="13812" y="21188"/>
                      </a:cubicBezTo>
                      <a:cubicBezTo>
                        <a:pt x="17563" y="19893"/>
                        <a:pt x="20133" y="17356"/>
                        <a:pt x="21451" y="13647"/>
                      </a:cubicBezTo>
                      <a:cubicBezTo>
                        <a:pt x="21551" y="13372"/>
                        <a:pt x="21600" y="13081"/>
                        <a:pt x="21600" y="12796"/>
                      </a:cubicBezTo>
                      <a:cubicBezTo>
                        <a:pt x="21600" y="12265"/>
                        <a:pt x="21429" y="11740"/>
                        <a:pt x="21110" y="11295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 cap="flat" cmpd="sng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19050" tIns="19050" rIns="19050" bIns="19050" anchor="ctr"/>
                <a:lstStyle/>
                <a:p>
                  <a:pPr algn="ctr" defTabSz="228594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50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Gill Sans" charset="0"/>
                    <a:sym typeface="Gill Sans" charset="0"/>
                  </a:endParaRPr>
                </a:p>
              </p:txBody>
            </p:sp>
          </p:grpSp>
        </p:grp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F8215F13-FEA5-42CF-8F71-BBFFDE86AC82}"/>
                </a:ext>
              </a:extLst>
            </p:cNvPr>
            <p:cNvGrpSpPr/>
            <p:nvPr/>
          </p:nvGrpSpPr>
          <p:grpSpPr>
            <a:xfrm>
              <a:off x="5876438" y="2023996"/>
              <a:ext cx="516155" cy="516155"/>
              <a:chOff x="5436969" y="2055921"/>
              <a:chExt cx="516155" cy="516155"/>
            </a:xfrm>
          </p:grpSpPr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28D9AC2B-F230-4E28-B4A2-B59B8BD1EA0A}"/>
                  </a:ext>
                </a:extLst>
              </p:cNvPr>
              <p:cNvSpPr/>
              <p:nvPr/>
            </p:nvSpPr>
            <p:spPr>
              <a:xfrm>
                <a:off x="5436969" y="2055921"/>
                <a:ext cx="516155" cy="516155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800"/>
              </a:p>
            </p:txBody>
          </p:sp>
          <p:grpSp>
            <p:nvGrpSpPr>
              <p:cNvPr id="90" name="Group 89">
                <a:extLst>
                  <a:ext uri="{FF2B5EF4-FFF2-40B4-BE49-F238E27FC236}">
                    <a16:creationId xmlns:a16="http://schemas.microsoft.com/office/drawing/2014/main" id="{A81DBDF1-2AAD-4284-9E24-58B276B08DCF}"/>
                  </a:ext>
                </a:extLst>
              </p:cNvPr>
              <p:cNvGrpSpPr/>
              <p:nvPr/>
            </p:nvGrpSpPr>
            <p:grpSpPr>
              <a:xfrm>
                <a:off x="5560046" y="2193495"/>
                <a:ext cx="270000" cy="270000"/>
                <a:chOff x="7287419" y="3505994"/>
                <a:chExt cx="464344" cy="465138"/>
              </a:xfrm>
              <a:solidFill>
                <a:schemeClr val="bg2"/>
              </a:solidFill>
            </p:grpSpPr>
            <p:sp>
              <p:nvSpPr>
                <p:cNvPr id="91" name="AutoShape 37">
                  <a:extLst>
                    <a:ext uri="{FF2B5EF4-FFF2-40B4-BE49-F238E27FC236}">
                      <a16:creationId xmlns:a16="http://schemas.microsoft.com/office/drawing/2014/main" id="{89254645-9274-4A5D-8E25-46C5A6DE1A9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287419" y="3549650"/>
                  <a:ext cx="423069" cy="421482"/>
                </a:xfrm>
                <a:custGeom>
                  <a:avLst/>
                  <a:gdLst>
                    <a:gd name="T0" fmla="+- 0 10849 98"/>
                    <a:gd name="T1" fmla="*/ T0 w 21502"/>
                    <a:gd name="T2" fmla="*/ 10800 h 21600"/>
                    <a:gd name="T3" fmla="+- 0 10849 98"/>
                    <a:gd name="T4" fmla="*/ T3 w 21502"/>
                    <a:gd name="T5" fmla="*/ 10800 h 21600"/>
                    <a:gd name="T6" fmla="+- 0 10849 98"/>
                    <a:gd name="T7" fmla="*/ T6 w 21502"/>
                    <a:gd name="T8" fmla="*/ 10800 h 21600"/>
                    <a:gd name="T9" fmla="+- 0 10849 98"/>
                    <a:gd name="T10" fmla="*/ T9 w 21502"/>
                    <a:gd name="T11" fmla="*/ 10800 h 21600"/>
                  </a:gdLst>
                  <a:ahLst/>
                  <a:cxnLst>
                    <a:cxn ang="0">
                      <a:pos x="T1" y="T2"/>
                    </a:cxn>
                    <a:cxn ang="0">
                      <a:pos x="T4" y="T5"/>
                    </a:cxn>
                    <a:cxn ang="0">
                      <a:pos x="T7" y="T8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1502" h="21600">
                      <a:moveTo>
                        <a:pt x="19917" y="7880"/>
                      </a:moveTo>
                      <a:lnTo>
                        <a:pt x="18875" y="8932"/>
                      </a:lnTo>
                      <a:cubicBezTo>
                        <a:pt x="18730" y="9079"/>
                        <a:pt x="18497" y="9079"/>
                        <a:pt x="18353" y="8932"/>
                      </a:cubicBezTo>
                      <a:lnTo>
                        <a:pt x="17048" y="7617"/>
                      </a:lnTo>
                      <a:lnTo>
                        <a:pt x="15991" y="10290"/>
                      </a:lnTo>
                      <a:lnTo>
                        <a:pt x="16080" y="10064"/>
                      </a:lnTo>
                      <a:cubicBezTo>
                        <a:pt x="13859" y="7826"/>
                        <a:pt x="11601" y="7544"/>
                        <a:pt x="9565" y="7291"/>
                      </a:cubicBezTo>
                      <a:cubicBezTo>
                        <a:pt x="8910" y="7210"/>
                        <a:pt x="8276" y="7126"/>
                        <a:pt x="7652" y="6990"/>
                      </a:cubicBezTo>
                      <a:lnTo>
                        <a:pt x="13918" y="4456"/>
                      </a:lnTo>
                      <a:lnTo>
                        <a:pt x="12652" y="3179"/>
                      </a:lnTo>
                      <a:cubicBezTo>
                        <a:pt x="12508" y="3033"/>
                        <a:pt x="12508" y="2798"/>
                        <a:pt x="12652" y="2652"/>
                      </a:cubicBezTo>
                      <a:lnTo>
                        <a:pt x="13695" y="1598"/>
                      </a:lnTo>
                      <a:cubicBezTo>
                        <a:pt x="13840" y="1453"/>
                        <a:pt x="14073" y="1453"/>
                        <a:pt x="14217" y="1598"/>
                      </a:cubicBezTo>
                      <a:lnTo>
                        <a:pt x="19917" y="7353"/>
                      </a:lnTo>
                      <a:cubicBezTo>
                        <a:pt x="20062" y="7499"/>
                        <a:pt x="20062" y="7734"/>
                        <a:pt x="19917" y="7880"/>
                      </a:cubicBezTo>
                      <a:moveTo>
                        <a:pt x="12292" y="19639"/>
                      </a:moveTo>
                      <a:cubicBezTo>
                        <a:pt x="12200" y="19872"/>
                        <a:pt x="11999" y="20044"/>
                        <a:pt x="11756" y="20095"/>
                      </a:cubicBezTo>
                      <a:cubicBezTo>
                        <a:pt x="11700" y="20106"/>
                        <a:pt x="11643" y="20111"/>
                        <a:pt x="11587" y="20110"/>
                      </a:cubicBezTo>
                      <a:cubicBezTo>
                        <a:pt x="11400" y="20105"/>
                        <a:pt x="11219" y="20030"/>
                        <a:pt x="11084" y="19892"/>
                      </a:cubicBezTo>
                      <a:lnTo>
                        <a:pt x="1692" y="10517"/>
                      </a:lnTo>
                      <a:cubicBezTo>
                        <a:pt x="1519" y="10343"/>
                        <a:pt x="1443" y="10094"/>
                        <a:pt x="1488" y="9852"/>
                      </a:cubicBezTo>
                      <a:cubicBezTo>
                        <a:pt x="1533" y="9610"/>
                        <a:pt x="1695" y="9407"/>
                        <a:pt x="1917" y="9308"/>
                      </a:cubicBezTo>
                      <a:lnTo>
                        <a:pt x="6505" y="7453"/>
                      </a:lnTo>
                      <a:cubicBezTo>
                        <a:pt x="9597" y="8490"/>
                        <a:pt x="12689" y="7491"/>
                        <a:pt x="15781" y="10821"/>
                      </a:cubicBezTo>
                      <a:cubicBezTo>
                        <a:pt x="15781" y="10821"/>
                        <a:pt x="12292" y="19639"/>
                        <a:pt x="12292" y="19639"/>
                      </a:cubicBezTo>
                      <a:close/>
                      <a:moveTo>
                        <a:pt x="15260" y="545"/>
                      </a:moveTo>
                      <a:cubicBezTo>
                        <a:pt x="14912" y="193"/>
                        <a:pt x="14449" y="0"/>
                        <a:pt x="13956" y="0"/>
                      </a:cubicBezTo>
                      <a:cubicBezTo>
                        <a:pt x="13463" y="0"/>
                        <a:pt x="13000" y="193"/>
                        <a:pt x="12651" y="546"/>
                      </a:cubicBezTo>
                      <a:lnTo>
                        <a:pt x="11610" y="1598"/>
                      </a:lnTo>
                      <a:cubicBezTo>
                        <a:pt x="11261" y="1949"/>
                        <a:pt x="11068" y="2417"/>
                        <a:pt x="11068" y="2915"/>
                      </a:cubicBezTo>
                      <a:cubicBezTo>
                        <a:pt x="11068" y="3265"/>
                        <a:pt x="11164" y="3601"/>
                        <a:pt x="11342" y="3893"/>
                      </a:cubicBezTo>
                      <a:lnTo>
                        <a:pt x="1324" y="7944"/>
                      </a:lnTo>
                      <a:cubicBezTo>
                        <a:pt x="654" y="8241"/>
                        <a:pt x="173" y="8851"/>
                        <a:pt x="38" y="9575"/>
                      </a:cubicBezTo>
                      <a:cubicBezTo>
                        <a:pt x="-98" y="10302"/>
                        <a:pt x="130" y="11048"/>
                        <a:pt x="654" y="11576"/>
                      </a:cubicBezTo>
                      <a:lnTo>
                        <a:pt x="10041" y="20946"/>
                      </a:lnTo>
                      <a:cubicBezTo>
                        <a:pt x="10445" y="21354"/>
                        <a:pt x="10982" y="21586"/>
                        <a:pt x="11549" y="21599"/>
                      </a:cubicBezTo>
                      <a:cubicBezTo>
                        <a:pt x="11562" y="21599"/>
                        <a:pt x="11593" y="21599"/>
                        <a:pt x="11605" y="21599"/>
                      </a:cubicBezTo>
                      <a:cubicBezTo>
                        <a:pt x="11754" y="21599"/>
                        <a:pt x="11906" y="21584"/>
                        <a:pt x="12056" y="21553"/>
                      </a:cubicBezTo>
                      <a:cubicBezTo>
                        <a:pt x="12789" y="21399"/>
                        <a:pt x="13390" y="20888"/>
                        <a:pt x="13662" y="20191"/>
                      </a:cubicBezTo>
                      <a:lnTo>
                        <a:pt x="17604" y="10229"/>
                      </a:lnTo>
                      <a:cubicBezTo>
                        <a:pt x="17902" y="10426"/>
                        <a:pt x="18250" y="10532"/>
                        <a:pt x="18613" y="10532"/>
                      </a:cubicBezTo>
                      <a:cubicBezTo>
                        <a:pt x="19107" y="10532"/>
                        <a:pt x="19570" y="10338"/>
                        <a:pt x="19918" y="9986"/>
                      </a:cubicBezTo>
                      <a:lnTo>
                        <a:pt x="20957" y="8937"/>
                      </a:lnTo>
                      <a:cubicBezTo>
                        <a:pt x="21308" y="8585"/>
                        <a:pt x="21502" y="8116"/>
                        <a:pt x="21502" y="7617"/>
                      </a:cubicBezTo>
                      <a:cubicBezTo>
                        <a:pt x="21502" y="7117"/>
                        <a:pt x="21308" y="6648"/>
                        <a:pt x="20961" y="6300"/>
                      </a:cubicBezTo>
                      <a:cubicBezTo>
                        <a:pt x="20961" y="6300"/>
                        <a:pt x="15260" y="545"/>
                        <a:pt x="15260" y="54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 cap="flat" cmpd="sng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19050" tIns="19050" rIns="19050" bIns="19050" anchor="ctr"/>
                <a:lstStyle/>
                <a:p>
                  <a:pPr algn="ctr" defTabSz="228594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50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Gill Sans" charset="0"/>
                    <a:sym typeface="Gill Sans" charset="0"/>
                  </a:endParaRPr>
                </a:p>
              </p:txBody>
            </p:sp>
            <p:sp>
              <p:nvSpPr>
                <p:cNvPr id="92" name="AutoShape 38">
                  <a:extLst>
                    <a:ext uri="{FF2B5EF4-FFF2-40B4-BE49-F238E27FC236}">
                      <a16:creationId xmlns:a16="http://schemas.microsoft.com/office/drawing/2014/main" id="{4827CEF8-DD9C-4B16-9700-95FB13FF80F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90619" y="3738563"/>
                  <a:ext cx="72231" cy="73025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10800" y="4320"/>
                      </a:moveTo>
                      <a:cubicBezTo>
                        <a:pt x="14381" y="4320"/>
                        <a:pt x="17279" y="7222"/>
                        <a:pt x="17279" y="10800"/>
                      </a:cubicBezTo>
                      <a:cubicBezTo>
                        <a:pt x="17279" y="14377"/>
                        <a:pt x="14381" y="17279"/>
                        <a:pt x="10800" y="17279"/>
                      </a:cubicBezTo>
                      <a:cubicBezTo>
                        <a:pt x="7218" y="17279"/>
                        <a:pt x="4319" y="14377"/>
                        <a:pt x="4319" y="10800"/>
                      </a:cubicBezTo>
                      <a:cubicBezTo>
                        <a:pt x="4319" y="7222"/>
                        <a:pt x="7218" y="4320"/>
                        <a:pt x="10800" y="4320"/>
                      </a:cubicBezTo>
                      <a:moveTo>
                        <a:pt x="10800" y="21599"/>
                      </a:moveTo>
                      <a:cubicBezTo>
                        <a:pt x="16752" y="21599"/>
                        <a:pt x="21600" y="16756"/>
                        <a:pt x="21600" y="10800"/>
                      </a:cubicBezTo>
                      <a:cubicBezTo>
                        <a:pt x="21600" y="4843"/>
                        <a:pt x="16752" y="0"/>
                        <a:pt x="10800" y="0"/>
                      </a:cubicBezTo>
                      <a:cubicBezTo>
                        <a:pt x="4847" y="0"/>
                        <a:pt x="0" y="4843"/>
                        <a:pt x="0" y="10800"/>
                      </a:cubicBezTo>
                      <a:cubicBezTo>
                        <a:pt x="0" y="16756"/>
                        <a:pt x="4847" y="21599"/>
                        <a:pt x="10800" y="21599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 cap="flat" cmpd="sng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19050" tIns="19050" rIns="19050" bIns="19050" anchor="ctr"/>
                <a:lstStyle/>
                <a:p>
                  <a:pPr algn="ctr" defTabSz="228594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50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Gill Sans" charset="0"/>
                    <a:sym typeface="Gill Sans" charset="0"/>
                  </a:endParaRPr>
                </a:p>
              </p:txBody>
            </p:sp>
            <p:sp>
              <p:nvSpPr>
                <p:cNvPr id="93" name="AutoShape 39">
                  <a:extLst>
                    <a:ext uri="{FF2B5EF4-FFF2-40B4-BE49-F238E27FC236}">
                      <a16:creationId xmlns:a16="http://schemas.microsoft.com/office/drawing/2014/main" id="{C453098F-7417-499D-BB3F-EDFDD730432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679532" y="3505994"/>
                  <a:ext cx="72231" cy="73025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10800" y="17279"/>
                      </a:moveTo>
                      <a:cubicBezTo>
                        <a:pt x="7218" y="17279"/>
                        <a:pt x="4320" y="14377"/>
                        <a:pt x="4320" y="10800"/>
                      </a:cubicBezTo>
                      <a:cubicBezTo>
                        <a:pt x="4320" y="7222"/>
                        <a:pt x="7218" y="4320"/>
                        <a:pt x="10800" y="4320"/>
                      </a:cubicBezTo>
                      <a:cubicBezTo>
                        <a:pt x="14381" y="4320"/>
                        <a:pt x="17280" y="7222"/>
                        <a:pt x="17280" y="10800"/>
                      </a:cubicBezTo>
                      <a:cubicBezTo>
                        <a:pt x="17280" y="14377"/>
                        <a:pt x="14381" y="17279"/>
                        <a:pt x="10800" y="17279"/>
                      </a:cubicBezTo>
                      <a:moveTo>
                        <a:pt x="10800" y="0"/>
                      </a:moveTo>
                      <a:cubicBezTo>
                        <a:pt x="4847" y="0"/>
                        <a:pt x="0" y="4843"/>
                        <a:pt x="0" y="10800"/>
                      </a:cubicBezTo>
                      <a:cubicBezTo>
                        <a:pt x="0" y="16756"/>
                        <a:pt x="4847" y="21599"/>
                        <a:pt x="10800" y="21599"/>
                      </a:cubicBezTo>
                      <a:cubicBezTo>
                        <a:pt x="16752" y="21599"/>
                        <a:pt x="21600" y="16756"/>
                        <a:pt x="21600" y="10800"/>
                      </a:cubicBezTo>
                      <a:cubicBezTo>
                        <a:pt x="21600" y="4843"/>
                        <a:pt x="16752" y="0"/>
                        <a:pt x="10800" y="0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 cap="flat" cmpd="sng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19050" tIns="19050" rIns="19050" bIns="19050" anchor="ctr"/>
                <a:lstStyle/>
                <a:p>
                  <a:pPr algn="ctr" defTabSz="228594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50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Gill Sans" charset="0"/>
                    <a:sym typeface="Gill Sans" charset="0"/>
                  </a:endParaRPr>
                </a:p>
              </p:txBody>
            </p:sp>
            <p:sp>
              <p:nvSpPr>
                <p:cNvPr id="94" name="AutoShape 40">
                  <a:extLst>
                    <a:ext uri="{FF2B5EF4-FFF2-40B4-BE49-F238E27FC236}">
                      <a16:creationId xmlns:a16="http://schemas.microsoft.com/office/drawing/2014/main" id="{746EDD82-91A6-45E3-A889-FA24C1A6478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03307" y="3724275"/>
                  <a:ext cx="57944" cy="57944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10800" y="5400"/>
                      </a:moveTo>
                      <a:cubicBezTo>
                        <a:pt x="13779" y="5400"/>
                        <a:pt x="16199" y="7815"/>
                        <a:pt x="16199" y="10800"/>
                      </a:cubicBezTo>
                      <a:cubicBezTo>
                        <a:pt x="16199" y="13784"/>
                        <a:pt x="13779" y="16200"/>
                        <a:pt x="10800" y="16200"/>
                      </a:cubicBezTo>
                      <a:cubicBezTo>
                        <a:pt x="7820" y="16200"/>
                        <a:pt x="5399" y="13784"/>
                        <a:pt x="5399" y="10800"/>
                      </a:cubicBezTo>
                      <a:cubicBezTo>
                        <a:pt x="5399" y="7815"/>
                        <a:pt x="7820" y="5400"/>
                        <a:pt x="10800" y="5400"/>
                      </a:cubicBezTo>
                      <a:moveTo>
                        <a:pt x="0" y="10800"/>
                      </a:moveTo>
                      <a:cubicBezTo>
                        <a:pt x="0" y="16753"/>
                        <a:pt x="4843" y="21599"/>
                        <a:pt x="10800" y="21599"/>
                      </a:cubicBezTo>
                      <a:cubicBezTo>
                        <a:pt x="16756" y="21599"/>
                        <a:pt x="21600" y="16753"/>
                        <a:pt x="21600" y="10800"/>
                      </a:cubicBezTo>
                      <a:cubicBezTo>
                        <a:pt x="21600" y="4846"/>
                        <a:pt x="16756" y="0"/>
                        <a:pt x="10800" y="0"/>
                      </a:cubicBezTo>
                      <a:cubicBezTo>
                        <a:pt x="4843" y="0"/>
                        <a:pt x="0" y="4846"/>
                        <a:pt x="0" y="10800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 cap="flat" cmpd="sng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19050" tIns="19050" rIns="19050" bIns="19050" anchor="ctr"/>
                <a:lstStyle/>
                <a:p>
                  <a:pPr algn="ctr" defTabSz="228594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50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Gill Sans" charset="0"/>
                    <a:sym typeface="Gill Sans" charset="0"/>
                  </a:endParaRPr>
                </a:p>
              </p:txBody>
            </p:sp>
            <p:sp>
              <p:nvSpPr>
                <p:cNvPr id="95" name="AutoShape 41">
                  <a:extLst>
                    <a:ext uri="{FF2B5EF4-FFF2-40B4-BE49-F238E27FC236}">
                      <a16:creationId xmlns:a16="http://schemas.microsoft.com/office/drawing/2014/main" id="{731B00C6-6E0F-46F4-B2DD-AAAAC776AB6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61250" y="3825875"/>
                  <a:ext cx="29369" cy="28575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10800" y="21599"/>
                      </a:moveTo>
                      <a:cubicBezTo>
                        <a:pt x="16758" y="21599"/>
                        <a:pt x="21600" y="16769"/>
                        <a:pt x="21600" y="10800"/>
                      </a:cubicBezTo>
                      <a:cubicBezTo>
                        <a:pt x="21600" y="4830"/>
                        <a:pt x="16758" y="0"/>
                        <a:pt x="10800" y="0"/>
                      </a:cubicBezTo>
                      <a:cubicBezTo>
                        <a:pt x="4841" y="0"/>
                        <a:pt x="0" y="4830"/>
                        <a:pt x="0" y="10800"/>
                      </a:cubicBezTo>
                      <a:cubicBezTo>
                        <a:pt x="0" y="16769"/>
                        <a:pt x="4841" y="21599"/>
                        <a:pt x="10800" y="21599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 cap="flat" cmpd="sng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19050" tIns="19050" rIns="19050" bIns="19050" anchor="ctr"/>
                <a:lstStyle/>
                <a:p>
                  <a:pPr algn="ctr" defTabSz="228594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50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Gill Sans" charset="0"/>
                    <a:sym typeface="Gill Sans" charset="0"/>
                  </a:endParaRPr>
                </a:p>
              </p:txBody>
            </p:sp>
            <p:sp>
              <p:nvSpPr>
                <p:cNvPr id="96" name="AutoShape 42">
                  <a:extLst>
                    <a:ext uri="{FF2B5EF4-FFF2-40B4-BE49-F238E27FC236}">
                      <a16:creationId xmlns:a16="http://schemas.microsoft.com/office/drawing/2014/main" id="{88960668-EA65-4230-BE82-9671A006C75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693819" y="3607594"/>
                  <a:ext cx="28575" cy="29369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10800" y="0"/>
                      </a:moveTo>
                      <a:cubicBezTo>
                        <a:pt x="4841" y="0"/>
                        <a:pt x="0" y="4830"/>
                        <a:pt x="0" y="10800"/>
                      </a:cubicBezTo>
                      <a:cubicBezTo>
                        <a:pt x="0" y="16769"/>
                        <a:pt x="4841" y="21599"/>
                        <a:pt x="10800" y="21599"/>
                      </a:cubicBezTo>
                      <a:cubicBezTo>
                        <a:pt x="16758" y="21599"/>
                        <a:pt x="21600" y="16769"/>
                        <a:pt x="21600" y="10800"/>
                      </a:cubicBezTo>
                      <a:cubicBezTo>
                        <a:pt x="21600" y="4830"/>
                        <a:pt x="16758" y="0"/>
                        <a:pt x="10800" y="0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 cap="flat" cmpd="sng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19050" tIns="19050" rIns="19050" bIns="19050" anchor="ctr"/>
                <a:lstStyle/>
                <a:p>
                  <a:pPr algn="ctr" defTabSz="228594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50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Gill Sans" charset="0"/>
                    <a:sym typeface="Gill Sans" charset="0"/>
                  </a:endParaRPr>
                </a:p>
              </p:txBody>
            </p:sp>
          </p:grpSp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365ACCB8-FBED-4976-9182-D13676CCAE6E}"/>
                </a:ext>
              </a:extLst>
            </p:cNvPr>
            <p:cNvGrpSpPr/>
            <p:nvPr/>
          </p:nvGrpSpPr>
          <p:grpSpPr>
            <a:xfrm>
              <a:off x="2703796" y="3569546"/>
              <a:ext cx="516155" cy="516155"/>
              <a:chOff x="3325402" y="4251970"/>
              <a:chExt cx="516155" cy="516155"/>
            </a:xfrm>
          </p:grpSpPr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008E9F59-0310-497C-B39C-F4571FA9B9FD}"/>
                  </a:ext>
                </a:extLst>
              </p:cNvPr>
              <p:cNvSpPr/>
              <p:nvPr/>
            </p:nvSpPr>
            <p:spPr>
              <a:xfrm>
                <a:off x="3325402" y="4251970"/>
                <a:ext cx="516155" cy="516155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800"/>
              </a:p>
            </p:txBody>
          </p:sp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29905863-83AF-437F-99F9-E46F53276B0F}"/>
                  </a:ext>
                </a:extLst>
              </p:cNvPr>
              <p:cNvGrpSpPr/>
              <p:nvPr/>
            </p:nvGrpSpPr>
            <p:grpSpPr>
              <a:xfrm>
                <a:off x="3429000" y="4331837"/>
                <a:ext cx="309600" cy="321385"/>
                <a:chOff x="5368132" y="3598069"/>
                <a:chExt cx="465138" cy="518702"/>
              </a:xfrm>
              <a:solidFill>
                <a:schemeClr val="bg2"/>
              </a:solidFill>
            </p:grpSpPr>
            <p:sp>
              <p:nvSpPr>
                <p:cNvPr id="100" name="AutoShape 110">
                  <a:extLst>
                    <a:ext uri="{FF2B5EF4-FFF2-40B4-BE49-F238E27FC236}">
                      <a16:creationId xmlns:a16="http://schemas.microsoft.com/office/drawing/2014/main" id="{590A851B-DF22-4240-B86C-78D30EE3063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426869" y="3598069"/>
                  <a:ext cx="347663" cy="232569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20699" y="20255"/>
                      </a:moveTo>
                      <a:lnTo>
                        <a:pt x="899" y="20255"/>
                      </a:lnTo>
                      <a:lnTo>
                        <a:pt x="899" y="1350"/>
                      </a:lnTo>
                      <a:lnTo>
                        <a:pt x="20699" y="1350"/>
                      </a:lnTo>
                      <a:cubicBezTo>
                        <a:pt x="20699" y="1350"/>
                        <a:pt x="20699" y="20255"/>
                        <a:pt x="20699" y="20255"/>
                      </a:cubicBezTo>
                      <a:close/>
                      <a:moveTo>
                        <a:pt x="20699" y="0"/>
                      </a:moveTo>
                      <a:lnTo>
                        <a:pt x="899" y="5"/>
                      </a:lnTo>
                      <a:cubicBezTo>
                        <a:pt x="402" y="5"/>
                        <a:pt x="0" y="603"/>
                        <a:pt x="0" y="1350"/>
                      </a:cubicBezTo>
                      <a:lnTo>
                        <a:pt x="0" y="20249"/>
                      </a:lnTo>
                      <a:cubicBezTo>
                        <a:pt x="0" y="20996"/>
                        <a:pt x="402" y="21599"/>
                        <a:pt x="899" y="21599"/>
                      </a:cubicBezTo>
                      <a:lnTo>
                        <a:pt x="20699" y="21599"/>
                      </a:lnTo>
                      <a:cubicBezTo>
                        <a:pt x="21197" y="21599"/>
                        <a:pt x="21600" y="20996"/>
                        <a:pt x="21600" y="20249"/>
                      </a:cubicBezTo>
                      <a:lnTo>
                        <a:pt x="21600" y="1350"/>
                      </a:lnTo>
                      <a:cubicBezTo>
                        <a:pt x="21600" y="603"/>
                        <a:pt x="21197" y="0"/>
                        <a:pt x="20699" y="0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 cap="flat" cmpd="sng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19050" tIns="19050" rIns="19050" bIns="19050" anchor="ctr"/>
                <a:lstStyle/>
                <a:p>
                  <a:pPr algn="ctr" defTabSz="228594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50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Gill Sans" charset="0"/>
                    <a:sym typeface="Gill Sans" charset="0"/>
                  </a:endParaRPr>
                </a:p>
              </p:txBody>
            </p:sp>
            <p:sp>
              <p:nvSpPr>
                <p:cNvPr id="101" name="AutoShape 111">
                  <a:extLst>
                    <a:ext uri="{FF2B5EF4-FFF2-40B4-BE49-F238E27FC236}">
                      <a16:creationId xmlns:a16="http://schemas.microsoft.com/office/drawing/2014/main" id="{84D96824-68CA-44F3-8476-A89B61D1F55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68132" y="3681001"/>
                  <a:ext cx="465138" cy="435770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20249" y="16562"/>
                      </a:moveTo>
                      <a:cubicBezTo>
                        <a:pt x="20249" y="16959"/>
                        <a:pt x="19946" y="17282"/>
                        <a:pt x="19575" y="17282"/>
                      </a:cubicBezTo>
                      <a:lnTo>
                        <a:pt x="13499" y="17282"/>
                      </a:lnTo>
                      <a:lnTo>
                        <a:pt x="8099" y="17282"/>
                      </a:lnTo>
                      <a:lnTo>
                        <a:pt x="2024" y="17282"/>
                      </a:lnTo>
                      <a:cubicBezTo>
                        <a:pt x="1651" y="17282"/>
                        <a:pt x="1349" y="16959"/>
                        <a:pt x="1349" y="16562"/>
                      </a:cubicBezTo>
                      <a:lnTo>
                        <a:pt x="1349" y="2160"/>
                      </a:lnTo>
                      <a:cubicBezTo>
                        <a:pt x="1349" y="1762"/>
                        <a:pt x="1651" y="1440"/>
                        <a:pt x="2024" y="1440"/>
                      </a:cubicBezTo>
                      <a:lnTo>
                        <a:pt x="19575" y="1440"/>
                      </a:lnTo>
                      <a:cubicBezTo>
                        <a:pt x="19946" y="1440"/>
                        <a:pt x="20249" y="1762"/>
                        <a:pt x="20249" y="2160"/>
                      </a:cubicBezTo>
                      <a:cubicBezTo>
                        <a:pt x="20249" y="2160"/>
                        <a:pt x="20249" y="16562"/>
                        <a:pt x="20249" y="16562"/>
                      </a:cubicBezTo>
                      <a:close/>
                      <a:moveTo>
                        <a:pt x="19575" y="0"/>
                      </a:moveTo>
                      <a:lnTo>
                        <a:pt x="2024" y="0"/>
                      </a:lnTo>
                      <a:cubicBezTo>
                        <a:pt x="905" y="0"/>
                        <a:pt x="0" y="966"/>
                        <a:pt x="0" y="2160"/>
                      </a:cubicBezTo>
                      <a:lnTo>
                        <a:pt x="0" y="16562"/>
                      </a:lnTo>
                      <a:cubicBezTo>
                        <a:pt x="0" y="17753"/>
                        <a:pt x="903" y="18718"/>
                        <a:pt x="2018" y="18721"/>
                      </a:cubicBezTo>
                      <a:lnTo>
                        <a:pt x="8774" y="18721"/>
                      </a:lnTo>
                      <a:lnTo>
                        <a:pt x="8774" y="19597"/>
                      </a:lnTo>
                      <a:lnTo>
                        <a:pt x="4561" y="20181"/>
                      </a:lnTo>
                      <a:cubicBezTo>
                        <a:pt x="4260" y="20262"/>
                        <a:pt x="4049" y="20549"/>
                        <a:pt x="4049" y="20879"/>
                      </a:cubicBezTo>
                      <a:cubicBezTo>
                        <a:pt x="4049" y="21277"/>
                        <a:pt x="4351" y="21599"/>
                        <a:pt x="4724" y="21599"/>
                      </a:cubicBezTo>
                      <a:lnTo>
                        <a:pt x="16874" y="21599"/>
                      </a:lnTo>
                      <a:cubicBezTo>
                        <a:pt x="17248" y="21599"/>
                        <a:pt x="17549" y="21277"/>
                        <a:pt x="17549" y="20879"/>
                      </a:cubicBezTo>
                      <a:cubicBezTo>
                        <a:pt x="17549" y="20549"/>
                        <a:pt x="17339" y="20262"/>
                        <a:pt x="17038" y="20181"/>
                      </a:cubicBezTo>
                      <a:lnTo>
                        <a:pt x="12824" y="19597"/>
                      </a:lnTo>
                      <a:lnTo>
                        <a:pt x="12824" y="18721"/>
                      </a:lnTo>
                      <a:lnTo>
                        <a:pt x="19581" y="18721"/>
                      </a:lnTo>
                      <a:cubicBezTo>
                        <a:pt x="20696" y="18718"/>
                        <a:pt x="21600" y="17753"/>
                        <a:pt x="21600" y="16562"/>
                      </a:cubicBezTo>
                      <a:lnTo>
                        <a:pt x="21600" y="2160"/>
                      </a:lnTo>
                      <a:cubicBezTo>
                        <a:pt x="21600" y="966"/>
                        <a:pt x="20692" y="0"/>
                        <a:pt x="19575" y="0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 cap="flat" cmpd="sng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19050" tIns="19050" rIns="19050" bIns="19050" anchor="ctr"/>
                <a:lstStyle/>
                <a:p>
                  <a:pPr algn="ctr" defTabSz="228594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50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Gill Sans" charset="0"/>
                    <a:sym typeface="Gill Sans" charset="0"/>
                  </a:endParaRPr>
                </a:p>
              </p:txBody>
            </p:sp>
          </p:grpSp>
        </p:grp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BAE5BA2D-9D29-401E-B0B4-C0A939E875D5}"/>
                </a:ext>
              </a:extLst>
            </p:cNvPr>
            <p:cNvGrpSpPr/>
            <p:nvPr/>
          </p:nvGrpSpPr>
          <p:grpSpPr>
            <a:xfrm>
              <a:off x="5876438" y="3529870"/>
              <a:ext cx="516155" cy="516155"/>
              <a:chOff x="5279861" y="4164677"/>
              <a:chExt cx="516155" cy="516155"/>
            </a:xfrm>
          </p:grpSpPr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5A83C5F8-0B8B-4747-AEDF-67515AE7FC9D}"/>
                  </a:ext>
                </a:extLst>
              </p:cNvPr>
              <p:cNvSpPr/>
              <p:nvPr/>
            </p:nvSpPr>
            <p:spPr>
              <a:xfrm>
                <a:off x="5279861" y="4164677"/>
                <a:ext cx="516155" cy="516155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800"/>
              </a:p>
            </p:txBody>
          </p:sp>
          <p:sp>
            <p:nvSpPr>
              <p:cNvPr id="104" name="AutoShape 100">
                <a:extLst>
                  <a:ext uri="{FF2B5EF4-FFF2-40B4-BE49-F238E27FC236}">
                    <a16:creationId xmlns:a16="http://schemas.microsoft.com/office/drawing/2014/main" id="{8F3A5327-5D5B-4895-BE0E-51DF648602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23049" y="4270307"/>
                <a:ext cx="222856" cy="30613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057" y="6750"/>
                    </a:moveTo>
                    <a:lnTo>
                      <a:pt x="1542" y="6750"/>
                    </a:lnTo>
                    <a:lnTo>
                      <a:pt x="1542" y="4725"/>
                    </a:lnTo>
                    <a:lnTo>
                      <a:pt x="20057" y="4725"/>
                    </a:lnTo>
                    <a:cubicBezTo>
                      <a:pt x="20057" y="4725"/>
                      <a:pt x="20057" y="6750"/>
                      <a:pt x="20057" y="6750"/>
                    </a:cubicBezTo>
                    <a:close/>
                    <a:moveTo>
                      <a:pt x="17485" y="10124"/>
                    </a:moveTo>
                    <a:lnTo>
                      <a:pt x="4113" y="10124"/>
                    </a:lnTo>
                    <a:lnTo>
                      <a:pt x="3857" y="8100"/>
                    </a:lnTo>
                    <a:lnTo>
                      <a:pt x="17742" y="8100"/>
                    </a:lnTo>
                    <a:cubicBezTo>
                      <a:pt x="17742" y="8100"/>
                      <a:pt x="17485" y="10124"/>
                      <a:pt x="17485" y="10124"/>
                    </a:cubicBezTo>
                    <a:close/>
                    <a:moveTo>
                      <a:pt x="16542" y="17549"/>
                    </a:moveTo>
                    <a:lnTo>
                      <a:pt x="5057" y="17549"/>
                    </a:lnTo>
                    <a:lnTo>
                      <a:pt x="4199" y="10800"/>
                    </a:lnTo>
                    <a:lnTo>
                      <a:pt x="17399" y="10800"/>
                    </a:lnTo>
                    <a:cubicBezTo>
                      <a:pt x="17399" y="10800"/>
                      <a:pt x="16542" y="17549"/>
                      <a:pt x="16542" y="17549"/>
                    </a:cubicBezTo>
                    <a:close/>
                    <a:moveTo>
                      <a:pt x="5400" y="20249"/>
                    </a:moveTo>
                    <a:lnTo>
                      <a:pt x="5142" y="18225"/>
                    </a:lnTo>
                    <a:lnTo>
                      <a:pt x="16456" y="18225"/>
                    </a:lnTo>
                    <a:lnTo>
                      <a:pt x="16200" y="20249"/>
                    </a:lnTo>
                    <a:cubicBezTo>
                      <a:pt x="16200" y="20249"/>
                      <a:pt x="5400" y="20249"/>
                      <a:pt x="5400" y="20249"/>
                    </a:cubicBezTo>
                    <a:close/>
                    <a:moveTo>
                      <a:pt x="3857" y="1350"/>
                    </a:moveTo>
                    <a:lnTo>
                      <a:pt x="17742" y="1350"/>
                    </a:lnTo>
                    <a:lnTo>
                      <a:pt x="18514" y="3375"/>
                    </a:lnTo>
                    <a:lnTo>
                      <a:pt x="3085" y="3375"/>
                    </a:lnTo>
                    <a:cubicBezTo>
                      <a:pt x="3085" y="3375"/>
                      <a:pt x="3857" y="1350"/>
                      <a:pt x="3857" y="1350"/>
                    </a:cubicBezTo>
                    <a:close/>
                    <a:moveTo>
                      <a:pt x="20143" y="3389"/>
                    </a:moveTo>
                    <a:lnTo>
                      <a:pt x="19205" y="922"/>
                    </a:lnTo>
                    <a:cubicBezTo>
                      <a:pt x="18996" y="371"/>
                      <a:pt x="18407" y="0"/>
                      <a:pt x="17742" y="0"/>
                    </a:cubicBezTo>
                    <a:lnTo>
                      <a:pt x="3857" y="0"/>
                    </a:lnTo>
                    <a:cubicBezTo>
                      <a:pt x="3192" y="0"/>
                      <a:pt x="2603" y="371"/>
                      <a:pt x="2393" y="922"/>
                    </a:cubicBezTo>
                    <a:lnTo>
                      <a:pt x="1448" y="3391"/>
                    </a:lnTo>
                    <a:cubicBezTo>
                      <a:pt x="643" y="3436"/>
                      <a:pt x="0" y="4008"/>
                      <a:pt x="0" y="4725"/>
                    </a:cubicBezTo>
                    <a:lnTo>
                      <a:pt x="0" y="6750"/>
                    </a:lnTo>
                    <a:cubicBezTo>
                      <a:pt x="0" y="7495"/>
                      <a:pt x="690" y="8100"/>
                      <a:pt x="1542" y="8100"/>
                    </a:cubicBezTo>
                    <a:lnTo>
                      <a:pt x="2340" y="8100"/>
                    </a:lnTo>
                    <a:cubicBezTo>
                      <a:pt x="2340" y="8150"/>
                      <a:pt x="2317" y="8198"/>
                      <a:pt x="2323" y="8249"/>
                    </a:cubicBezTo>
                    <a:lnTo>
                      <a:pt x="3866" y="20398"/>
                    </a:lnTo>
                    <a:cubicBezTo>
                      <a:pt x="3953" y="21082"/>
                      <a:pt x="4614" y="21599"/>
                      <a:pt x="5400" y="21599"/>
                    </a:cubicBezTo>
                    <a:lnTo>
                      <a:pt x="16200" y="21599"/>
                    </a:lnTo>
                    <a:cubicBezTo>
                      <a:pt x="16986" y="21599"/>
                      <a:pt x="17646" y="21082"/>
                      <a:pt x="17732" y="20398"/>
                    </a:cubicBezTo>
                    <a:lnTo>
                      <a:pt x="19275" y="8249"/>
                    </a:lnTo>
                    <a:cubicBezTo>
                      <a:pt x="19282" y="8198"/>
                      <a:pt x="19258" y="8150"/>
                      <a:pt x="19258" y="8100"/>
                    </a:cubicBezTo>
                    <a:lnTo>
                      <a:pt x="20057" y="8100"/>
                    </a:lnTo>
                    <a:cubicBezTo>
                      <a:pt x="20908" y="8100"/>
                      <a:pt x="21600" y="7495"/>
                      <a:pt x="21600" y="6750"/>
                    </a:cubicBezTo>
                    <a:lnTo>
                      <a:pt x="21600" y="4725"/>
                    </a:lnTo>
                    <a:cubicBezTo>
                      <a:pt x="21600" y="4006"/>
                      <a:pt x="20952" y="3431"/>
                      <a:pt x="20143" y="3389"/>
                    </a:cubicBezTo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594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</p:grp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4FCA2A26-A27E-4161-A789-6C2FB2CA65B6}"/>
                </a:ext>
              </a:extLst>
            </p:cNvPr>
            <p:cNvGrpSpPr/>
            <p:nvPr/>
          </p:nvGrpSpPr>
          <p:grpSpPr>
            <a:xfrm>
              <a:off x="6307781" y="1594675"/>
              <a:ext cx="2857763" cy="870780"/>
              <a:chOff x="5868313" y="1626600"/>
              <a:chExt cx="2857763" cy="870780"/>
            </a:xfrm>
          </p:grpSpPr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126D87BC-63EA-4938-90A1-62040FF0EE46}"/>
                  </a:ext>
                </a:extLst>
              </p:cNvPr>
              <p:cNvSpPr/>
              <p:nvPr/>
            </p:nvSpPr>
            <p:spPr>
              <a:xfrm>
                <a:off x="5934154" y="2235770"/>
                <a:ext cx="2791922" cy="2616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GB" sz="1100" dirty="0"/>
                  <a:t>80/20</a:t>
                </a:r>
              </a:p>
            </p:txBody>
          </p:sp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BFB2A530-861B-4227-851E-A85CD37B2A20}"/>
                  </a:ext>
                </a:extLst>
              </p:cNvPr>
              <p:cNvSpPr txBox="1"/>
              <p:nvPr/>
            </p:nvSpPr>
            <p:spPr>
              <a:xfrm>
                <a:off x="5868313" y="1626600"/>
                <a:ext cx="225382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accent1"/>
                    </a:solidFill>
                  </a:rPr>
                  <a:t>Do not underestimate data preprocessing</a:t>
                </a:r>
                <a:endParaRPr lang="en-GB" sz="1600" dirty="0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6FA476E1-62AF-4ACF-B05D-9D60CFF8E968}"/>
                </a:ext>
              </a:extLst>
            </p:cNvPr>
            <p:cNvGrpSpPr/>
            <p:nvPr/>
          </p:nvGrpSpPr>
          <p:grpSpPr>
            <a:xfrm>
              <a:off x="6381636" y="3373771"/>
              <a:ext cx="2802879" cy="572871"/>
              <a:chOff x="5785060" y="4008577"/>
              <a:chExt cx="2802879" cy="572871"/>
            </a:xfrm>
          </p:grpSpPr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11F3F5CF-7E3B-4047-8990-8F20E3D22635}"/>
                  </a:ext>
                </a:extLst>
              </p:cNvPr>
              <p:cNvSpPr/>
              <p:nvPr/>
            </p:nvSpPr>
            <p:spPr>
              <a:xfrm>
                <a:off x="5796017" y="4322334"/>
                <a:ext cx="2791922" cy="2591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GB" sz="1100" dirty="0"/>
                  <a:t>Taxi Drivers will thank you!</a:t>
                </a:r>
              </a:p>
            </p:txBody>
          </p: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0394D9A7-7CD5-47F1-BC9D-99D4F381851A}"/>
                  </a:ext>
                </a:extLst>
              </p:cNvPr>
              <p:cNvSpPr txBox="1"/>
              <p:nvPr/>
            </p:nvSpPr>
            <p:spPr>
              <a:xfrm>
                <a:off x="5785060" y="4008577"/>
                <a:ext cx="91723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accent2"/>
                    </a:solidFill>
                  </a:rPr>
                  <a:t>Go for it</a:t>
                </a:r>
                <a:endParaRPr lang="en-GB" sz="1600" dirty="0">
                  <a:solidFill>
                    <a:schemeClr val="accent2"/>
                  </a:solidFill>
                </a:endParaRPr>
              </a:p>
            </p:txBody>
          </p:sp>
        </p:grp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02977B5D-A181-41F2-8C58-58FD0EBDC781}"/>
                </a:ext>
              </a:extLst>
            </p:cNvPr>
            <p:cNvGrpSpPr/>
            <p:nvPr/>
          </p:nvGrpSpPr>
          <p:grpSpPr>
            <a:xfrm>
              <a:off x="600998" y="1628805"/>
              <a:ext cx="2671011" cy="1140842"/>
              <a:chOff x="1092349" y="1661918"/>
              <a:chExt cx="2671011" cy="1140842"/>
            </a:xfrm>
          </p:grpSpPr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2EF84BA0-81B6-4DB1-85EE-903C6D5C9FF5}"/>
                  </a:ext>
                </a:extLst>
              </p:cNvPr>
              <p:cNvSpPr/>
              <p:nvPr/>
            </p:nvSpPr>
            <p:spPr>
              <a:xfrm>
                <a:off x="1138976" y="2202596"/>
                <a:ext cx="2024094" cy="6001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GB" sz="1100" dirty="0"/>
                  <a:t>Requires Creativity</a:t>
                </a:r>
              </a:p>
              <a:p>
                <a:r>
                  <a:rPr lang="en-GB" sz="1100" dirty="0"/>
                  <a:t>Can (attempt to) predict anything</a:t>
                </a:r>
              </a:p>
            </p:txBody>
          </p:sp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477E0BC5-2CDB-423A-85A0-1FA6BC4C016D}"/>
                  </a:ext>
                </a:extLst>
              </p:cNvPr>
              <p:cNvSpPr txBox="1"/>
              <p:nvPr/>
            </p:nvSpPr>
            <p:spPr>
              <a:xfrm>
                <a:off x="1092349" y="1661918"/>
                <a:ext cx="267101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accent2"/>
                    </a:solidFill>
                  </a:rPr>
                  <a:t>Predictive Modeling </a:t>
                </a:r>
              </a:p>
              <a:p>
                <a:r>
                  <a:rPr lang="en-US" sz="1600" dirty="0">
                    <a:solidFill>
                      <a:schemeClr val="accent2"/>
                    </a:solidFill>
                  </a:rPr>
                  <a:t>is like a sandbox</a:t>
                </a:r>
                <a:endParaRPr lang="en-GB" sz="1600" dirty="0">
                  <a:solidFill>
                    <a:schemeClr val="accent2"/>
                  </a:solidFill>
                </a:endParaRPr>
              </a:p>
            </p:txBody>
          </p:sp>
        </p:grp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CD374200-4A38-4090-9C9F-3E10E9AEF043}"/>
                </a:ext>
              </a:extLst>
            </p:cNvPr>
            <p:cNvGrpSpPr/>
            <p:nvPr/>
          </p:nvGrpSpPr>
          <p:grpSpPr>
            <a:xfrm>
              <a:off x="590809" y="3167035"/>
              <a:ext cx="1991193" cy="1212542"/>
              <a:chOff x="1212415" y="3849460"/>
              <a:chExt cx="1991193" cy="1212541"/>
            </a:xfrm>
          </p:grpSpPr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F53104A3-D8EB-4E38-9D14-49D69F34EF6B}"/>
                  </a:ext>
                </a:extLst>
              </p:cNvPr>
              <p:cNvSpPr/>
              <p:nvPr/>
            </p:nvSpPr>
            <p:spPr>
              <a:xfrm>
                <a:off x="1212415" y="4631114"/>
                <a:ext cx="1264885" cy="430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GB" sz="1100" dirty="0"/>
                  <a:t>Can change your point of view</a:t>
                </a:r>
              </a:p>
            </p:txBody>
          </p:sp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AFF92F57-D2FA-4D7C-97CA-1E54DB8134AE}"/>
                  </a:ext>
                </a:extLst>
              </p:cNvPr>
              <p:cNvSpPr txBox="1"/>
              <p:nvPr/>
            </p:nvSpPr>
            <p:spPr>
              <a:xfrm>
                <a:off x="1222193" y="3849460"/>
                <a:ext cx="1981415" cy="830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accent6"/>
                    </a:solidFill>
                  </a:rPr>
                  <a:t>Perhaps disproving something still carries value</a:t>
                </a:r>
                <a:endParaRPr lang="en-GB" sz="1600" dirty="0">
                  <a:solidFill>
                    <a:schemeClr val="accent6"/>
                  </a:solidFill>
                </a:endParaRPr>
              </a:p>
            </p:txBody>
          </p:sp>
        </p:grp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E827F618-CF44-427F-B5DB-952D9B503973}"/>
              </a:ext>
            </a:extLst>
          </p:cNvPr>
          <p:cNvGrpSpPr/>
          <p:nvPr/>
        </p:nvGrpSpPr>
        <p:grpSpPr>
          <a:xfrm>
            <a:off x="3149490" y="1206590"/>
            <a:ext cx="2195925" cy="3157424"/>
            <a:chOff x="3707031" y="2291839"/>
            <a:chExt cx="1729938" cy="2750157"/>
          </a:xfrm>
        </p:grpSpPr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3710D3ED-3A09-41C8-A49D-0BE571905FF2}"/>
                </a:ext>
              </a:extLst>
            </p:cNvPr>
            <p:cNvGrpSpPr/>
            <p:nvPr/>
          </p:nvGrpSpPr>
          <p:grpSpPr>
            <a:xfrm>
              <a:off x="3707031" y="2291839"/>
              <a:ext cx="1729938" cy="2750157"/>
              <a:chOff x="3366610" y="714345"/>
              <a:chExt cx="2786082" cy="4429155"/>
            </a:xfrm>
          </p:grpSpPr>
          <p:sp>
            <p:nvSpPr>
              <p:cNvPr id="123" name="任意多边形 11">
                <a:extLst>
                  <a:ext uri="{FF2B5EF4-FFF2-40B4-BE49-F238E27FC236}">
                    <a16:creationId xmlns:a16="http://schemas.microsoft.com/office/drawing/2014/main" id="{ECA728D6-EA84-437B-A8C9-966F36E79882}"/>
                  </a:ext>
                </a:extLst>
              </p:cNvPr>
              <p:cNvSpPr/>
              <p:nvPr/>
            </p:nvSpPr>
            <p:spPr>
              <a:xfrm>
                <a:off x="3366610" y="714345"/>
                <a:ext cx="2786082" cy="3286148"/>
              </a:xfrm>
              <a:custGeom>
                <a:avLst/>
                <a:gdLst>
                  <a:gd name="connsiteX0" fmla="*/ 0 w 3429024"/>
                  <a:gd name="connsiteY0" fmla="*/ 1714512 h 3429024"/>
                  <a:gd name="connsiteX1" fmla="*/ 502171 w 3429024"/>
                  <a:gd name="connsiteY1" fmla="*/ 502169 h 3429024"/>
                  <a:gd name="connsiteX2" fmla="*/ 1714515 w 3429024"/>
                  <a:gd name="connsiteY2" fmla="*/ 2 h 3429024"/>
                  <a:gd name="connsiteX3" fmla="*/ 2926858 w 3429024"/>
                  <a:gd name="connsiteY3" fmla="*/ 502173 h 3429024"/>
                  <a:gd name="connsiteX4" fmla="*/ 3429025 w 3429024"/>
                  <a:gd name="connsiteY4" fmla="*/ 1714517 h 3429024"/>
                  <a:gd name="connsiteX5" fmla="*/ 2926856 w 3429024"/>
                  <a:gd name="connsiteY5" fmla="*/ 2926860 h 3429024"/>
                  <a:gd name="connsiteX6" fmla="*/ 1714512 w 3429024"/>
                  <a:gd name="connsiteY6" fmla="*/ 3429029 h 3429024"/>
                  <a:gd name="connsiteX7" fmla="*/ 502169 w 3429024"/>
                  <a:gd name="connsiteY7" fmla="*/ 2926859 h 3429024"/>
                  <a:gd name="connsiteX8" fmla="*/ 1 w 3429024"/>
                  <a:gd name="connsiteY8" fmla="*/ 1714515 h 3429024"/>
                  <a:gd name="connsiteX9" fmla="*/ 0 w 3429024"/>
                  <a:gd name="connsiteY9" fmla="*/ 1714512 h 3429024"/>
                  <a:gd name="connsiteX0" fmla="*/ 0 w 3429026"/>
                  <a:gd name="connsiteY0" fmla="*/ 1714511 h 4143384"/>
                  <a:gd name="connsiteX1" fmla="*/ 502171 w 3429026"/>
                  <a:gd name="connsiteY1" fmla="*/ 502168 h 4143384"/>
                  <a:gd name="connsiteX2" fmla="*/ 1714515 w 3429026"/>
                  <a:gd name="connsiteY2" fmla="*/ 1 h 4143384"/>
                  <a:gd name="connsiteX3" fmla="*/ 2926858 w 3429026"/>
                  <a:gd name="connsiteY3" fmla="*/ 502172 h 4143384"/>
                  <a:gd name="connsiteX4" fmla="*/ 3429025 w 3429026"/>
                  <a:gd name="connsiteY4" fmla="*/ 1714516 h 4143384"/>
                  <a:gd name="connsiteX5" fmla="*/ 2926856 w 3429026"/>
                  <a:gd name="connsiteY5" fmla="*/ 2926859 h 4143384"/>
                  <a:gd name="connsiteX6" fmla="*/ 1714512 w 3429026"/>
                  <a:gd name="connsiteY6" fmla="*/ 4143384 h 4143384"/>
                  <a:gd name="connsiteX7" fmla="*/ 502169 w 3429026"/>
                  <a:gd name="connsiteY7" fmla="*/ 2926858 h 4143384"/>
                  <a:gd name="connsiteX8" fmla="*/ 1 w 3429026"/>
                  <a:gd name="connsiteY8" fmla="*/ 1714514 h 4143384"/>
                  <a:gd name="connsiteX9" fmla="*/ 0 w 3429026"/>
                  <a:gd name="connsiteY9" fmla="*/ 1714511 h 4143384"/>
                  <a:gd name="connsiteX0" fmla="*/ 0 w 3429026"/>
                  <a:gd name="connsiteY0" fmla="*/ 1714511 h 4143384"/>
                  <a:gd name="connsiteX1" fmla="*/ 502171 w 3429026"/>
                  <a:gd name="connsiteY1" fmla="*/ 502168 h 4143384"/>
                  <a:gd name="connsiteX2" fmla="*/ 1714515 w 3429026"/>
                  <a:gd name="connsiteY2" fmla="*/ 1 h 4143384"/>
                  <a:gd name="connsiteX3" fmla="*/ 2926858 w 3429026"/>
                  <a:gd name="connsiteY3" fmla="*/ 502172 h 4143384"/>
                  <a:gd name="connsiteX4" fmla="*/ 3429025 w 3429026"/>
                  <a:gd name="connsiteY4" fmla="*/ 1714516 h 4143384"/>
                  <a:gd name="connsiteX5" fmla="*/ 2926856 w 3429026"/>
                  <a:gd name="connsiteY5" fmla="*/ 2926859 h 4143384"/>
                  <a:gd name="connsiteX6" fmla="*/ 1714512 w 3429026"/>
                  <a:gd name="connsiteY6" fmla="*/ 4143384 h 4143384"/>
                  <a:gd name="connsiteX7" fmla="*/ 502169 w 3429026"/>
                  <a:gd name="connsiteY7" fmla="*/ 2926858 h 4143384"/>
                  <a:gd name="connsiteX8" fmla="*/ 1 w 3429026"/>
                  <a:gd name="connsiteY8" fmla="*/ 1714514 h 4143384"/>
                  <a:gd name="connsiteX9" fmla="*/ 0 w 3429026"/>
                  <a:gd name="connsiteY9" fmla="*/ 1714511 h 4143384"/>
                  <a:gd name="connsiteX0" fmla="*/ 0 w 3429026"/>
                  <a:gd name="connsiteY0" fmla="*/ 1714511 h 4143384"/>
                  <a:gd name="connsiteX1" fmla="*/ 502171 w 3429026"/>
                  <a:gd name="connsiteY1" fmla="*/ 502168 h 4143384"/>
                  <a:gd name="connsiteX2" fmla="*/ 1714515 w 3429026"/>
                  <a:gd name="connsiteY2" fmla="*/ 1 h 4143384"/>
                  <a:gd name="connsiteX3" fmla="*/ 2926858 w 3429026"/>
                  <a:gd name="connsiteY3" fmla="*/ 502172 h 4143384"/>
                  <a:gd name="connsiteX4" fmla="*/ 3429025 w 3429026"/>
                  <a:gd name="connsiteY4" fmla="*/ 1714516 h 4143384"/>
                  <a:gd name="connsiteX5" fmla="*/ 2926856 w 3429026"/>
                  <a:gd name="connsiteY5" fmla="*/ 2926859 h 4143384"/>
                  <a:gd name="connsiteX6" fmla="*/ 1714512 w 3429026"/>
                  <a:gd name="connsiteY6" fmla="*/ 4143384 h 4143384"/>
                  <a:gd name="connsiteX7" fmla="*/ 502169 w 3429026"/>
                  <a:gd name="connsiteY7" fmla="*/ 2926858 h 4143384"/>
                  <a:gd name="connsiteX8" fmla="*/ 1 w 3429026"/>
                  <a:gd name="connsiteY8" fmla="*/ 1714514 h 4143384"/>
                  <a:gd name="connsiteX9" fmla="*/ 0 w 3429026"/>
                  <a:gd name="connsiteY9" fmla="*/ 1714511 h 4143384"/>
                  <a:gd name="connsiteX0" fmla="*/ 0 w 3429026"/>
                  <a:gd name="connsiteY0" fmla="*/ 1714511 h 4143384"/>
                  <a:gd name="connsiteX1" fmla="*/ 502171 w 3429026"/>
                  <a:gd name="connsiteY1" fmla="*/ 502168 h 4143384"/>
                  <a:gd name="connsiteX2" fmla="*/ 1714515 w 3429026"/>
                  <a:gd name="connsiteY2" fmla="*/ 1 h 4143384"/>
                  <a:gd name="connsiteX3" fmla="*/ 2926858 w 3429026"/>
                  <a:gd name="connsiteY3" fmla="*/ 502172 h 4143384"/>
                  <a:gd name="connsiteX4" fmla="*/ 3429025 w 3429026"/>
                  <a:gd name="connsiteY4" fmla="*/ 1714516 h 4143384"/>
                  <a:gd name="connsiteX5" fmla="*/ 2926856 w 3429026"/>
                  <a:gd name="connsiteY5" fmla="*/ 2926859 h 4143384"/>
                  <a:gd name="connsiteX6" fmla="*/ 1714512 w 3429026"/>
                  <a:gd name="connsiteY6" fmla="*/ 4143384 h 4143384"/>
                  <a:gd name="connsiteX7" fmla="*/ 502169 w 3429026"/>
                  <a:gd name="connsiteY7" fmla="*/ 2926858 h 4143384"/>
                  <a:gd name="connsiteX8" fmla="*/ 1 w 3429026"/>
                  <a:gd name="connsiteY8" fmla="*/ 1714514 h 4143384"/>
                  <a:gd name="connsiteX9" fmla="*/ 0 w 3429026"/>
                  <a:gd name="connsiteY9" fmla="*/ 1714511 h 4143384"/>
                  <a:gd name="connsiteX0" fmla="*/ 0 w 3429026"/>
                  <a:gd name="connsiteY0" fmla="*/ 1714511 h 4168108"/>
                  <a:gd name="connsiteX1" fmla="*/ 502171 w 3429026"/>
                  <a:gd name="connsiteY1" fmla="*/ 502168 h 4168108"/>
                  <a:gd name="connsiteX2" fmla="*/ 1714515 w 3429026"/>
                  <a:gd name="connsiteY2" fmla="*/ 1 h 4168108"/>
                  <a:gd name="connsiteX3" fmla="*/ 2926858 w 3429026"/>
                  <a:gd name="connsiteY3" fmla="*/ 502172 h 4168108"/>
                  <a:gd name="connsiteX4" fmla="*/ 3429025 w 3429026"/>
                  <a:gd name="connsiteY4" fmla="*/ 1714516 h 4168108"/>
                  <a:gd name="connsiteX5" fmla="*/ 2926856 w 3429026"/>
                  <a:gd name="connsiteY5" fmla="*/ 2926859 h 4168108"/>
                  <a:gd name="connsiteX6" fmla="*/ 1714512 w 3429026"/>
                  <a:gd name="connsiteY6" fmla="*/ 4143384 h 4168108"/>
                  <a:gd name="connsiteX7" fmla="*/ 502169 w 3429026"/>
                  <a:gd name="connsiteY7" fmla="*/ 2926858 h 4168108"/>
                  <a:gd name="connsiteX8" fmla="*/ 1 w 3429026"/>
                  <a:gd name="connsiteY8" fmla="*/ 1714514 h 4168108"/>
                  <a:gd name="connsiteX9" fmla="*/ 0 w 3429026"/>
                  <a:gd name="connsiteY9" fmla="*/ 1714511 h 4168108"/>
                  <a:gd name="connsiteX0" fmla="*/ 0 w 3429026"/>
                  <a:gd name="connsiteY0" fmla="*/ 1714511 h 4271910"/>
                  <a:gd name="connsiteX1" fmla="*/ 502171 w 3429026"/>
                  <a:gd name="connsiteY1" fmla="*/ 502168 h 4271910"/>
                  <a:gd name="connsiteX2" fmla="*/ 1714515 w 3429026"/>
                  <a:gd name="connsiteY2" fmla="*/ 1 h 4271910"/>
                  <a:gd name="connsiteX3" fmla="*/ 2926858 w 3429026"/>
                  <a:gd name="connsiteY3" fmla="*/ 502172 h 4271910"/>
                  <a:gd name="connsiteX4" fmla="*/ 3429025 w 3429026"/>
                  <a:gd name="connsiteY4" fmla="*/ 1714516 h 4271910"/>
                  <a:gd name="connsiteX5" fmla="*/ 2926856 w 3429026"/>
                  <a:gd name="connsiteY5" fmla="*/ 2926859 h 4271910"/>
                  <a:gd name="connsiteX6" fmla="*/ 1714512 w 3429026"/>
                  <a:gd name="connsiteY6" fmla="*/ 4143384 h 4271910"/>
                  <a:gd name="connsiteX7" fmla="*/ 502169 w 3429026"/>
                  <a:gd name="connsiteY7" fmla="*/ 2926858 h 4271910"/>
                  <a:gd name="connsiteX8" fmla="*/ 1 w 3429026"/>
                  <a:gd name="connsiteY8" fmla="*/ 1714514 h 4271910"/>
                  <a:gd name="connsiteX9" fmla="*/ 0 w 3429026"/>
                  <a:gd name="connsiteY9" fmla="*/ 1714511 h 4271910"/>
                  <a:gd name="connsiteX0" fmla="*/ 0 w 3429026"/>
                  <a:gd name="connsiteY0" fmla="*/ 1714511 h 4271910"/>
                  <a:gd name="connsiteX1" fmla="*/ 502171 w 3429026"/>
                  <a:gd name="connsiteY1" fmla="*/ 502168 h 4271910"/>
                  <a:gd name="connsiteX2" fmla="*/ 1714515 w 3429026"/>
                  <a:gd name="connsiteY2" fmla="*/ 1 h 4271910"/>
                  <a:gd name="connsiteX3" fmla="*/ 2926858 w 3429026"/>
                  <a:gd name="connsiteY3" fmla="*/ 502172 h 4271910"/>
                  <a:gd name="connsiteX4" fmla="*/ 3429025 w 3429026"/>
                  <a:gd name="connsiteY4" fmla="*/ 1714516 h 4271910"/>
                  <a:gd name="connsiteX5" fmla="*/ 2926856 w 3429026"/>
                  <a:gd name="connsiteY5" fmla="*/ 2926859 h 4271910"/>
                  <a:gd name="connsiteX6" fmla="*/ 1714512 w 3429026"/>
                  <a:gd name="connsiteY6" fmla="*/ 4143384 h 4271910"/>
                  <a:gd name="connsiteX7" fmla="*/ 502169 w 3429026"/>
                  <a:gd name="connsiteY7" fmla="*/ 2926858 h 4271910"/>
                  <a:gd name="connsiteX8" fmla="*/ 1 w 3429026"/>
                  <a:gd name="connsiteY8" fmla="*/ 1714514 h 4271910"/>
                  <a:gd name="connsiteX9" fmla="*/ 0 w 3429026"/>
                  <a:gd name="connsiteY9" fmla="*/ 1714511 h 4271910"/>
                  <a:gd name="connsiteX0" fmla="*/ 0 w 3429026"/>
                  <a:gd name="connsiteY0" fmla="*/ 1714511 h 4271910"/>
                  <a:gd name="connsiteX1" fmla="*/ 502171 w 3429026"/>
                  <a:gd name="connsiteY1" fmla="*/ 502168 h 4271910"/>
                  <a:gd name="connsiteX2" fmla="*/ 1714515 w 3429026"/>
                  <a:gd name="connsiteY2" fmla="*/ 1 h 4271910"/>
                  <a:gd name="connsiteX3" fmla="*/ 2926858 w 3429026"/>
                  <a:gd name="connsiteY3" fmla="*/ 502172 h 4271910"/>
                  <a:gd name="connsiteX4" fmla="*/ 3429025 w 3429026"/>
                  <a:gd name="connsiteY4" fmla="*/ 1714516 h 4271910"/>
                  <a:gd name="connsiteX5" fmla="*/ 2926856 w 3429026"/>
                  <a:gd name="connsiteY5" fmla="*/ 2926859 h 4271910"/>
                  <a:gd name="connsiteX6" fmla="*/ 1714512 w 3429026"/>
                  <a:gd name="connsiteY6" fmla="*/ 4143384 h 4271910"/>
                  <a:gd name="connsiteX7" fmla="*/ 716451 w 3429026"/>
                  <a:gd name="connsiteY7" fmla="*/ 2926858 h 4271910"/>
                  <a:gd name="connsiteX8" fmla="*/ 1 w 3429026"/>
                  <a:gd name="connsiteY8" fmla="*/ 1714514 h 4271910"/>
                  <a:gd name="connsiteX9" fmla="*/ 0 w 3429026"/>
                  <a:gd name="connsiteY9" fmla="*/ 1714511 h 4271910"/>
                  <a:gd name="connsiteX0" fmla="*/ 0 w 3429026"/>
                  <a:gd name="connsiteY0" fmla="*/ 1714511 h 4271910"/>
                  <a:gd name="connsiteX1" fmla="*/ 502171 w 3429026"/>
                  <a:gd name="connsiteY1" fmla="*/ 502168 h 4271910"/>
                  <a:gd name="connsiteX2" fmla="*/ 1714515 w 3429026"/>
                  <a:gd name="connsiteY2" fmla="*/ 1 h 4271910"/>
                  <a:gd name="connsiteX3" fmla="*/ 2926858 w 3429026"/>
                  <a:gd name="connsiteY3" fmla="*/ 502172 h 4271910"/>
                  <a:gd name="connsiteX4" fmla="*/ 3429025 w 3429026"/>
                  <a:gd name="connsiteY4" fmla="*/ 1714516 h 4271910"/>
                  <a:gd name="connsiteX5" fmla="*/ 2712510 w 3429026"/>
                  <a:gd name="connsiteY5" fmla="*/ 2926859 h 4271910"/>
                  <a:gd name="connsiteX6" fmla="*/ 1714512 w 3429026"/>
                  <a:gd name="connsiteY6" fmla="*/ 4143384 h 4271910"/>
                  <a:gd name="connsiteX7" fmla="*/ 716451 w 3429026"/>
                  <a:gd name="connsiteY7" fmla="*/ 2926858 h 4271910"/>
                  <a:gd name="connsiteX8" fmla="*/ 1 w 3429026"/>
                  <a:gd name="connsiteY8" fmla="*/ 1714514 h 4271910"/>
                  <a:gd name="connsiteX9" fmla="*/ 0 w 3429026"/>
                  <a:gd name="connsiteY9" fmla="*/ 1714511 h 4271910"/>
                  <a:gd name="connsiteX0" fmla="*/ 0 w 3429026"/>
                  <a:gd name="connsiteY0" fmla="*/ 1714511 h 4271910"/>
                  <a:gd name="connsiteX1" fmla="*/ 502171 w 3429026"/>
                  <a:gd name="connsiteY1" fmla="*/ 502168 h 4271910"/>
                  <a:gd name="connsiteX2" fmla="*/ 1714515 w 3429026"/>
                  <a:gd name="connsiteY2" fmla="*/ 1 h 4271910"/>
                  <a:gd name="connsiteX3" fmla="*/ 2926858 w 3429026"/>
                  <a:gd name="connsiteY3" fmla="*/ 502172 h 4271910"/>
                  <a:gd name="connsiteX4" fmla="*/ 3429025 w 3429026"/>
                  <a:gd name="connsiteY4" fmla="*/ 1714516 h 4271910"/>
                  <a:gd name="connsiteX5" fmla="*/ 2712510 w 3429026"/>
                  <a:gd name="connsiteY5" fmla="*/ 2926859 h 4271910"/>
                  <a:gd name="connsiteX6" fmla="*/ 1714512 w 3429026"/>
                  <a:gd name="connsiteY6" fmla="*/ 4143384 h 4271910"/>
                  <a:gd name="connsiteX7" fmla="*/ 716451 w 3429026"/>
                  <a:gd name="connsiteY7" fmla="*/ 2926858 h 4271910"/>
                  <a:gd name="connsiteX8" fmla="*/ 1 w 3429026"/>
                  <a:gd name="connsiteY8" fmla="*/ 1714514 h 4271910"/>
                  <a:gd name="connsiteX9" fmla="*/ 0 w 3429026"/>
                  <a:gd name="connsiteY9" fmla="*/ 1714511 h 4271910"/>
                  <a:gd name="connsiteX0" fmla="*/ 0 w 3429026"/>
                  <a:gd name="connsiteY0" fmla="*/ 1714511 h 4271910"/>
                  <a:gd name="connsiteX1" fmla="*/ 502171 w 3429026"/>
                  <a:gd name="connsiteY1" fmla="*/ 502168 h 4271910"/>
                  <a:gd name="connsiteX2" fmla="*/ 1714515 w 3429026"/>
                  <a:gd name="connsiteY2" fmla="*/ 1 h 4271910"/>
                  <a:gd name="connsiteX3" fmla="*/ 2926858 w 3429026"/>
                  <a:gd name="connsiteY3" fmla="*/ 502172 h 4271910"/>
                  <a:gd name="connsiteX4" fmla="*/ 3429025 w 3429026"/>
                  <a:gd name="connsiteY4" fmla="*/ 1714516 h 4271910"/>
                  <a:gd name="connsiteX5" fmla="*/ 2712510 w 3429026"/>
                  <a:gd name="connsiteY5" fmla="*/ 2926859 h 4271910"/>
                  <a:gd name="connsiteX6" fmla="*/ 1714512 w 3429026"/>
                  <a:gd name="connsiteY6" fmla="*/ 4143384 h 4271910"/>
                  <a:gd name="connsiteX7" fmla="*/ 716451 w 3429026"/>
                  <a:gd name="connsiteY7" fmla="*/ 2926858 h 4271910"/>
                  <a:gd name="connsiteX8" fmla="*/ 1 w 3429026"/>
                  <a:gd name="connsiteY8" fmla="*/ 1714514 h 4271910"/>
                  <a:gd name="connsiteX9" fmla="*/ 0 w 3429026"/>
                  <a:gd name="connsiteY9" fmla="*/ 1714511 h 4271910"/>
                  <a:gd name="connsiteX0" fmla="*/ 0 w 3429026"/>
                  <a:gd name="connsiteY0" fmla="*/ 1714511 h 4271910"/>
                  <a:gd name="connsiteX1" fmla="*/ 502171 w 3429026"/>
                  <a:gd name="connsiteY1" fmla="*/ 502168 h 4271910"/>
                  <a:gd name="connsiteX2" fmla="*/ 1714515 w 3429026"/>
                  <a:gd name="connsiteY2" fmla="*/ 1 h 4271910"/>
                  <a:gd name="connsiteX3" fmla="*/ 2926858 w 3429026"/>
                  <a:gd name="connsiteY3" fmla="*/ 502172 h 4271910"/>
                  <a:gd name="connsiteX4" fmla="*/ 3429025 w 3429026"/>
                  <a:gd name="connsiteY4" fmla="*/ 1714516 h 4271910"/>
                  <a:gd name="connsiteX5" fmla="*/ 2712510 w 3429026"/>
                  <a:gd name="connsiteY5" fmla="*/ 2926859 h 4271910"/>
                  <a:gd name="connsiteX6" fmla="*/ 1714512 w 3429026"/>
                  <a:gd name="connsiteY6" fmla="*/ 4143384 h 4271910"/>
                  <a:gd name="connsiteX7" fmla="*/ 594531 w 3429026"/>
                  <a:gd name="connsiteY7" fmla="*/ 2957338 h 4271910"/>
                  <a:gd name="connsiteX8" fmla="*/ 1 w 3429026"/>
                  <a:gd name="connsiteY8" fmla="*/ 1714514 h 4271910"/>
                  <a:gd name="connsiteX9" fmla="*/ 0 w 3429026"/>
                  <a:gd name="connsiteY9" fmla="*/ 1714511 h 4271910"/>
                  <a:gd name="connsiteX0" fmla="*/ 0 w 3429026"/>
                  <a:gd name="connsiteY0" fmla="*/ 1714511 h 4271910"/>
                  <a:gd name="connsiteX1" fmla="*/ 502171 w 3429026"/>
                  <a:gd name="connsiteY1" fmla="*/ 502168 h 4271910"/>
                  <a:gd name="connsiteX2" fmla="*/ 1714515 w 3429026"/>
                  <a:gd name="connsiteY2" fmla="*/ 1 h 4271910"/>
                  <a:gd name="connsiteX3" fmla="*/ 2926858 w 3429026"/>
                  <a:gd name="connsiteY3" fmla="*/ 502172 h 4271910"/>
                  <a:gd name="connsiteX4" fmla="*/ 3429025 w 3429026"/>
                  <a:gd name="connsiteY4" fmla="*/ 1714516 h 4271910"/>
                  <a:gd name="connsiteX5" fmla="*/ 2774416 w 3429026"/>
                  <a:gd name="connsiteY5" fmla="*/ 2983049 h 4271910"/>
                  <a:gd name="connsiteX6" fmla="*/ 1714512 w 3429026"/>
                  <a:gd name="connsiteY6" fmla="*/ 4143384 h 4271910"/>
                  <a:gd name="connsiteX7" fmla="*/ 594531 w 3429026"/>
                  <a:gd name="connsiteY7" fmla="*/ 2957338 h 4271910"/>
                  <a:gd name="connsiteX8" fmla="*/ 1 w 3429026"/>
                  <a:gd name="connsiteY8" fmla="*/ 1714514 h 4271910"/>
                  <a:gd name="connsiteX9" fmla="*/ 0 w 3429026"/>
                  <a:gd name="connsiteY9" fmla="*/ 1714511 h 4271910"/>
                  <a:gd name="connsiteX0" fmla="*/ 0 w 3429026"/>
                  <a:gd name="connsiteY0" fmla="*/ 1714511 h 4261432"/>
                  <a:gd name="connsiteX1" fmla="*/ 502171 w 3429026"/>
                  <a:gd name="connsiteY1" fmla="*/ 502168 h 4261432"/>
                  <a:gd name="connsiteX2" fmla="*/ 1714515 w 3429026"/>
                  <a:gd name="connsiteY2" fmla="*/ 1 h 4261432"/>
                  <a:gd name="connsiteX3" fmla="*/ 2926858 w 3429026"/>
                  <a:gd name="connsiteY3" fmla="*/ 502172 h 4261432"/>
                  <a:gd name="connsiteX4" fmla="*/ 3429025 w 3429026"/>
                  <a:gd name="connsiteY4" fmla="*/ 1714516 h 4261432"/>
                  <a:gd name="connsiteX5" fmla="*/ 2774416 w 3429026"/>
                  <a:gd name="connsiteY5" fmla="*/ 2983049 h 4261432"/>
                  <a:gd name="connsiteX6" fmla="*/ 1714512 w 3429026"/>
                  <a:gd name="connsiteY6" fmla="*/ 4143384 h 4261432"/>
                  <a:gd name="connsiteX7" fmla="*/ 594531 w 3429026"/>
                  <a:gd name="connsiteY7" fmla="*/ 2957338 h 4261432"/>
                  <a:gd name="connsiteX8" fmla="*/ 1 w 3429026"/>
                  <a:gd name="connsiteY8" fmla="*/ 1714514 h 4261432"/>
                  <a:gd name="connsiteX9" fmla="*/ 0 w 3429026"/>
                  <a:gd name="connsiteY9" fmla="*/ 1714511 h 4261432"/>
                  <a:gd name="connsiteX0" fmla="*/ 0 w 3429026"/>
                  <a:gd name="connsiteY0" fmla="*/ 1714511 h 4194740"/>
                  <a:gd name="connsiteX1" fmla="*/ 502171 w 3429026"/>
                  <a:gd name="connsiteY1" fmla="*/ 502168 h 4194740"/>
                  <a:gd name="connsiteX2" fmla="*/ 1714515 w 3429026"/>
                  <a:gd name="connsiteY2" fmla="*/ 1 h 4194740"/>
                  <a:gd name="connsiteX3" fmla="*/ 2926858 w 3429026"/>
                  <a:gd name="connsiteY3" fmla="*/ 502172 h 4194740"/>
                  <a:gd name="connsiteX4" fmla="*/ 3429025 w 3429026"/>
                  <a:gd name="connsiteY4" fmla="*/ 1714516 h 4194740"/>
                  <a:gd name="connsiteX5" fmla="*/ 2774416 w 3429026"/>
                  <a:gd name="connsiteY5" fmla="*/ 2983049 h 4194740"/>
                  <a:gd name="connsiteX6" fmla="*/ 1714512 w 3429026"/>
                  <a:gd name="connsiteY6" fmla="*/ 4143384 h 4194740"/>
                  <a:gd name="connsiteX7" fmla="*/ 594531 w 3429026"/>
                  <a:gd name="connsiteY7" fmla="*/ 2957338 h 4194740"/>
                  <a:gd name="connsiteX8" fmla="*/ 1 w 3429026"/>
                  <a:gd name="connsiteY8" fmla="*/ 1714514 h 4194740"/>
                  <a:gd name="connsiteX9" fmla="*/ 0 w 3429026"/>
                  <a:gd name="connsiteY9" fmla="*/ 1714511 h 4194740"/>
                  <a:gd name="connsiteX0" fmla="*/ 0 w 3429026"/>
                  <a:gd name="connsiteY0" fmla="*/ 1714511 h 4194740"/>
                  <a:gd name="connsiteX1" fmla="*/ 502171 w 3429026"/>
                  <a:gd name="connsiteY1" fmla="*/ 502168 h 4194740"/>
                  <a:gd name="connsiteX2" fmla="*/ 1714515 w 3429026"/>
                  <a:gd name="connsiteY2" fmla="*/ 1 h 4194740"/>
                  <a:gd name="connsiteX3" fmla="*/ 2926858 w 3429026"/>
                  <a:gd name="connsiteY3" fmla="*/ 502172 h 4194740"/>
                  <a:gd name="connsiteX4" fmla="*/ 3429025 w 3429026"/>
                  <a:gd name="connsiteY4" fmla="*/ 1714516 h 4194740"/>
                  <a:gd name="connsiteX5" fmla="*/ 2774416 w 3429026"/>
                  <a:gd name="connsiteY5" fmla="*/ 2983049 h 4194740"/>
                  <a:gd name="connsiteX6" fmla="*/ 1714512 w 3429026"/>
                  <a:gd name="connsiteY6" fmla="*/ 4143384 h 4194740"/>
                  <a:gd name="connsiteX7" fmla="*/ 594531 w 3429026"/>
                  <a:gd name="connsiteY7" fmla="*/ 2957338 h 4194740"/>
                  <a:gd name="connsiteX8" fmla="*/ 1 w 3429026"/>
                  <a:gd name="connsiteY8" fmla="*/ 1714514 h 4194740"/>
                  <a:gd name="connsiteX9" fmla="*/ 0 w 3429026"/>
                  <a:gd name="connsiteY9" fmla="*/ 1714511 h 4194740"/>
                  <a:gd name="connsiteX0" fmla="*/ 0 w 3429026"/>
                  <a:gd name="connsiteY0" fmla="*/ 1714511 h 4412846"/>
                  <a:gd name="connsiteX1" fmla="*/ 502171 w 3429026"/>
                  <a:gd name="connsiteY1" fmla="*/ 502168 h 4412846"/>
                  <a:gd name="connsiteX2" fmla="*/ 1714515 w 3429026"/>
                  <a:gd name="connsiteY2" fmla="*/ 1 h 4412846"/>
                  <a:gd name="connsiteX3" fmla="*/ 2926858 w 3429026"/>
                  <a:gd name="connsiteY3" fmla="*/ 502172 h 4412846"/>
                  <a:gd name="connsiteX4" fmla="*/ 3429025 w 3429026"/>
                  <a:gd name="connsiteY4" fmla="*/ 1714516 h 4412846"/>
                  <a:gd name="connsiteX5" fmla="*/ 2774416 w 3429026"/>
                  <a:gd name="connsiteY5" fmla="*/ 2983049 h 4412846"/>
                  <a:gd name="connsiteX6" fmla="*/ 1714512 w 3429026"/>
                  <a:gd name="connsiteY6" fmla="*/ 4143384 h 4412846"/>
                  <a:gd name="connsiteX7" fmla="*/ 594531 w 3429026"/>
                  <a:gd name="connsiteY7" fmla="*/ 2957338 h 4412846"/>
                  <a:gd name="connsiteX8" fmla="*/ 1 w 3429026"/>
                  <a:gd name="connsiteY8" fmla="*/ 1714514 h 4412846"/>
                  <a:gd name="connsiteX9" fmla="*/ 0 w 3429026"/>
                  <a:gd name="connsiteY9" fmla="*/ 1714511 h 4412846"/>
                  <a:gd name="connsiteX0" fmla="*/ 0 w 3429026"/>
                  <a:gd name="connsiteY0" fmla="*/ 1714511 h 4208040"/>
                  <a:gd name="connsiteX1" fmla="*/ 502171 w 3429026"/>
                  <a:gd name="connsiteY1" fmla="*/ 502168 h 4208040"/>
                  <a:gd name="connsiteX2" fmla="*/ 1714515 w 3429026"/>
                  <a:gd name="connsiteY2" fmla="*/ 1 h 4208040"/>
                  <a:gd name="connsiteX3" fmla="*/ 2926858 w 3429026"/>
                  <a:gd name="connsiteY3" fmla="*/ 502172 h 4208040"/>
                  <a:gd name="connsiteX4" fmla="*/ 3429025 w 3429026"/>
                  <a:gd name="connsiteY4" fmla="*/ 1714516 h 4208040"/>
                  <a:gd name="connsiteX5" fmla="*/ 2774416 w 3429026"/>
                  <a:gd name="connsiteY5" fmla="*/ 2983049 h 4208040"/>
                  <a:gd name="connsiteX6" fmla="*/ 1714512 w 3429026"/>
                  <a:gd name="connsiteY6" fmla="*/ 4143384 h 4208040"/>
                  <a:gd name="connsiteX7" fmla="*/ 594531 w 3429026"/>
                  <a:gd name="connsiteY7" fmla="*/ 2957338 h 4208040"/>
                  <a:gd name="connsiteX8" fmla="*/ 1 w 3429026"/>
                  <a:gd name="connsiteY8" fmla="*/ 1714514 h 4208040"/>
                  <a:gd name="connsiteX9" fmla="*/ 0 w 3429026"/>
                  <a:gd name="connsiteY9" fmla="*/ 1714511 h 4208040"/>
                  <a:gd name="connsiteX0" fmla="*/ 0 w 3429026"/>
                  <a:gd name="connsiteY0" fmla="*/ 1714511 h 4273746"/>
                  <a:gd name="connsiteX1" fmla="*/ 502171 w 3429026"/>
                  <a:gd name="connsiteY1" fmla="*/ 502168 h 4273746"/>
                  <a:gd name="connsiteX2" fmla="*/ 1714515 w 3429026"/>
                  <a:gd name="connsiteY2" fmla="*/ 1 h 4273746"/>
                  <a:gd name="connsiteX3" fmla="*/ 2926858 w 3429026"/>
                  <a:gd name="connsiteY3" fmla="*/ 502172 h 4273746"/>
                  <a:gd name="connsiteX4" fmla="*/ 3429025 w 3429026"/>
                  <a:gd name="connsiteY4" fmla="*/ 1714516 h 4273746"/>
                  <a:gd name="connsiteX5" fmla="*/ 2774416 w 3429026"/>
                  <a:gd name="connsiteY5" fmla="*/ 2983049 h 4273746"/>
                  <a:gd name="connsiteX6" fmla="*/ 1714512 w 3429026"/>
                  <a:gd name="connsiteY6" fmla="*/ 4143384 h 4273746"/>
                  <a:gd name="connsiteX7" fmla="*/ 594531 w 3429026"/>
                  <a:gd name="connsiteY7" fmla="*/ 2957338 h 4273746"/>
                  <a:gd name="connsiteX8" fmla="*/ 1 w 3429026"/>
                  <a:gd name="connsiteY8" fmla="*/ 1714514 h 4273746"/>
                  <a:gd name="connsiteX9" fmla="*/ 0 w 3429026"/>
                  <a:gd name="connsiteY9" fmla="*/ 1714511 h 4273746"/>
                  <a:gd name="connsiteX0" fmla="*/ 0 w 3429026"/>
                  <a:gd name="connsiteY0" fmla="*/ 1714511 h 4290910"/>
                  <a:gd name="connsiteX1" fmla="*/ 502171 w 3429026"/>
                  <a:gd name="connsiteY1" fmla="*/ 502168 h 4290910"/>
                  <a:gd name="connsiteX2" fmla="*/ 1714515 w 3429026"/>
                  <a:gd name="connsiteY2" fmla="*/ 1 h 4290910"/>
                  <a:gd name="connsiteX3" fmla="*/ 2926858 w 3429026"/>
                  <a:gd name="connsiteY3" fmla="*/ 502172 h 4290910"/>
                  <a:gd name="connsiteX4" fmla="*/ 3429025 w 3429026"/>
                  <a:gd name="connsiteY4" fmla="*/ 1714516 h 4290910"/>
                  <a:gd name="connsiteX5" fmla="*/ 2774416 w 3429026"/>
                  <a:gd name="connsiteY5" fmla="*/ 2983049 h 4290910"/>
                  <a:gd name="connsiteX6" fmla="*/ 1714512 w 3429026"/>
                  <a:gd name="connsiteY6" fmla="*/ 4143384 h 4290910"/>
                  <a:gd name="connsiteX7" fmla="*/ 594531 w 3429026"/>
                  <a:gd name="connsiteY7" fmla="*/ 2957338 h 4290910"/>
                  <a:gd name="connsiteX8" fmla="*/ 1 w 3429026"/>
                  <a:gd name="connsiteY8" fmla="*/ 1714514 h 4290910"/>
                  <a:gd name="connsiteX9" fmla="*/ 0 w 3429026"/>
                  <a:gd name="connsiteY9" fmla="*/ 1714511 h 4290910"/>
                  <a:gd name="connsiteX0" fmla="*/ 0 w 3429026"/>
                  <a:gd name="connsiteY0" fmla="*/ 1714511 h 4290910"/>
                  <a:gd name="connsiteX1" fmla="*/ 502171 w 3429026"/>
                  <a:gd name="connsiteY1" fmla="*/ 502168 h 4290910"/>
                  <a:gd name="connsiteX2" fmla="*/ 1714515 w 3429026"/>
                  <a:gd name="connsiteY2" fmla="*/ 1 h 4290910"/>
                  <a:gd name="connsiteX3" fmla="*/ 2926858 w 3429026"/>
                  <a:gd name="connsiteY3" fmla="*/ 502172 h 4290910"/>
                  <a:gd name="connsiteX4" fmla="*/ 3429025 w 3429026"/>
                  <a:gd name="connsiteY4" fmla="*/ 1714516 h 4290910"/>
                  <a:gd name="connsiteX5" fmla="*/ 2774416 w 3429026"/>
                  <a:gd name="connsiteY5" fmla="*/ 2983049 h 4290910"/>
                  <a:gd name="connsiteX6" fmla="*/ 1714512 w 3429026"/>
                  <a:gd name="connsiteY6" fmla="*/ 4143384 h 4290910"/>
                  <a:gd name="connsiteX7" fmla="*/ 594531 w 3429026"/>
                  <a:gd name="connsiteY7" fmla="*/ 2957338 h 4290910"/>
                  <a:gd name="connsiteX8" fmla="*/ 1 w 3429026"/>
                  <a:gd name="connsiteY8" fmla="*/ 1714514 h 4290910"/>
                  <a:gd name="connsiteX9" fmla="*/ 0 w 3429026"/>
                  <a:gd name="connsiteY9" fmla="*/ 1714511 h 4290910"/>
                  <a:gd name="connsiteX0" fmla="*/ 0 w 3429026"/>
                  <a:gd name="connsiteY0" fmla="*/ 1714511 h 4290910"/>
                  <a:gd name="connsiteX1" fmla="*/ 502171 w 3429026"/>
                  <a:gd name="connsiteY1" fmla="*/ 502168 h 4290910"/>
                  <a:gd name="connsiteX2" fmla="*/ 1714515 w 3429026"/>
                  <a:gd name="connsiteY2" fmla="*/ 1 h 4290910"/>
                  <a:gd name="connsiteX3" fmla="*/ 2926858 w 3429026"/>
                  <a:gd name="connsiteY3" fmla="*/ 502172 h 4290910"/>
                  <a:gd name="connsiteX4" fmla="*/ 3429025 w 3429026"/>
                  <a:gd name="connsiteY4" fmla="*/ 1714516 h 4290910"/>
                  <a:gd name="connsiteX5" fmla="*/ 2774416 w 3429026"/>
                  <a:gd name="connsiteY5" fmla="*/ 2983049 h 4290910"/>
                  <a:gd name="connsiteX6" fmla="*/ 1714512 w 3429026"/>
                  <a:gd name="connsiteY6" fmla="*/ 4143384 h 4290910"/>
                  <a:gd name="connsiteX7" fmla="*/ 594531 w 3429026"/>
                  <a:gd name="connsiteY7" fmla="*/ 2957338 h 4290910"/>
                  <a:gd name="connsiteX8" fmla="*/ 1 w 3429026"/>
                  <a:gd name="connsiteY8" fmla="*/ 1714514 h 4290910"/>
                  <a:gd name="connsiteX9" fmla="*/ 0 w 3429026"/>
                  <a:gd name="connsiteY9" fmla="*/ 1714511 h 4290910"/>
                  <a:gd name="connsiteX0" fmla="*/ 0 w 3429026"/>
                  <a:gd name="connsiteY0" fmla="*/ 1714511 h 4351870"/>
                  <a:gd name="connsiteX1" fmla="*/ 502171 w 3429026"/>
                  <a:gd name="connsiteY1" fmla="*/ 502168 h 4351870"/>
                  <a:gd name="connsiteX2" fmla="*/ 1714515 w 3429026"/>
                  <a:gd name="connsiteY2" fmla="*/ 1 h 4351870"/>
                  <a:gd name="connsiteX3" fmla="*/ 2926858 w 3429026"/>
                  <a:gd name="connsiteY3" fmla="*/ 502172 h 4351870"/>
                  <a:gd name="connsiteX4" fmla="*/ 3429025 w 3429026"/>
                  <a:gd name="connsiteY4" fmla="*/ 1714516 h 4351870"/>
                  <a:gd name="connsiteX5" fmla="*/ 2774416 w 3429026"/>
                  <a:gd name="connsiteY5" fmla="*/ 2983049 h 4351870"/>
                  <a:gd name="connsiteX6" fmla="*/ 1729752 w 3429026"/>
                  <a:gd name="connsiteY6" fmla="*/ 4204344 h 4351870"/>
                  <a:gd name="connsiteX7" fmla="*/ 594531 w 3429026"/>
                  <a:gd name="connsiteY7" fmla="*/ 2957338 h 4351870"/>
                  <a:gd name="connsiteX8" fmla="*/ 1 w 3429026"/>
                  <a:gd name="connsiteY8" fmla="*/ 1714514 h 4351870"/>
                  <a:gd name="connsiteX9" fmla="*/ 0 w 3429026"/>
                  <a:gd name="connsiteY9" fmla="*/ 1714511 h 4351870"/>
                  <a:gd name="connsiteX0" fmla="*/ 0 w 3429026"/>
                  <a:gd name="connsiteY0" fmla="*/ 1714511 h 4334706"/>
                  <a:gd name="connsiteX1" fmla="*/ 502171 w 3429026"/>
                  <a:gd name="connsiteY1" fmla="*/ 502168 h 4334706"/>
                  <a:gd name="connsiteX2" fmla="*/ 1714515 w 3429026"/>
                  <a:gd name="connsiteY2" fmla="*/ 1 h 4334706"/>
                  <a:gd name="connsiteX3" fmla="*/ 2926858 w 3429026"/>
                  <a:gd name="connsiteY3" fmla="*/ 502172 h 4334706"/>
                  <a:gd name="connsiteX4" fmla="*/ 3429025 w 3429026"/>
                  <a:gd name="connsiteY4" fmla="*/ 1714516 h 4334706"/>
                  <a:gd name="connsiteX5" fmla="*/ 2774416 w 3429026"/>
                  <a:gd name="connsiteY5" fmla="*/ 2983049 h 4334706"/>
                  <a:gd name="connsiteX6" fmla="*/ 1729752 w 3429026"/>
                  <a:gd name="connsiteY6" fmla="*/ 4204344 h 4334706"/>
                  <a:gd name="connsiteX7" fmla="*/ 594531 w 3429026"/>
                  <a:gd name="connsiteY7" fmla="*/ 2957338 h 4334706"/>
                  <a:gd name="connsiteX8" fmla="*/ 1 w 3429026"/>
                  <a:gd name="connsiteY8" fmla="*/ 1714514 h 4334706"/>
                  <a:gd name="connsiteX9" fmla="*/ 0 w 3429026"/>
                  <a:gd name="connsiteY9" fmla="*/ 1714511 h 4334706"/>
                  <a:gd name="connsiteX0" fmla="*/ 0 w 3429026"/>
                  <a:gd name="connsiteY0" fmla="*/ 1714511 h 4334706"/>
                  <a:gd name="connsiteX1" fmla="*/ 502171 w 3429026"/>
                  <a:gd name="connsiteY1" fmla="*/ 502168 h 4334706"/>
                  <a:gd name="connsiteX2" fmla="*/ 1714515 w 3429026"/>
                  <a:gd name="connsiteY2" fmla="*/ 1 h 4334706"/>
                  <a:gd name="connsiteX3" fmla="*/ 2926858 w 3429026"/>
                  <a:gd name="connsiteY3" fmla="*/ 502172 h 4334706"/>
                  <a:gd name="connsiteX4" fmla="*/ 3429025 w 3429026"/>
                  <a:gd name="connsiteY4" fmla="*/ 1714516 h 4334706"/>
                  <a:gd name="connsiteX5" fmla="*/ 2774416 w 3429026"/>
                  <a:gd name="connsiteY5" fmla="*/ 2983049 h 4334706"/>
                  <a:gd name="connsiteX6" fmla="*/ 1729752 w 3429026"/>
                  <a:gd name="connsiteY6" fmla="*/ 4204344 h 4334706"/>
                  <a:gd name="connsiteX7" fmla="*/ 594531 w 3429026"/>
                  <a:gd name="connsiteY7" fmla="*/ 2957338 h 4334706"/>
                  <a:gd name="connsiteX8" fmla="*/ 1 w 3429026"/>
                  <a:gd name="connsiteY8" fmla="*/ 1714514 h 4334706"/>
                  <a:gd name="connsiteX9" fmla="*/ 0 w 3429026"/>
                  <a:gd name="connsiteY9" fmla="*/ 1714511 h 4334706"/>
                  <a:gd name="connsiteX0" fmla="*/ 0 w 3429026"/>
                  <a:gd name="connsiteY0" fmla="*/ 1714511 h 4334706"/>
                  <a:gd name="connsiteX1" fmla="*/ 502171 w 3429026"/>
                  <a:gd name="connsiteY1" fmla="*/ 502168 h 4334706"/>
                  <a:gd name="connsiteX2" fmla="*/ 1714515 w 3429026"/>
                  <a:gd name="connsiteY2" fmla="*/ 1 h 4334706"/>
                  <a:gd name="connsiteX3" fmla="*/ 2926858 w 3429026"/>
                  <a:gd name="connsiteY3" fmla="*/ 502172 h 4334706"/>
                  <a:gd name="connsiteX4" fmla="*/ 3429025 w 3429026"/>
                  <a:gd name="connsiteY4" fmla="*/ 1714516 h 4334706"/>
                  <a:gd name="connsiteX5" fmla="*/ 2774416 w 3429026"/>
                  <a:gd name="connsiteY5" fmla="*/ 2983049 h 4334706"/>
                  <a:gd name="connsiteX6" fmla="*/ 1729752 w 3429026"/>
                  <a:gd name="connsiteY6" fmla="*/ 4204344 h 4334706"/>
                  <a:gd name="connsiteX7" fmla="*/ 594531 w 3429026"/>
                  <a:gd name="connsiteY7" fmla="*/ 2957338 h 4334706"/>
                  <a:gd name="connsiteX8" fmla="*/ 1 w 3429026"/>
                  <a:gd name="connsiteY8" fmla="*/ 1714514 h 4334706"/>
                  <a:gd name="connsiteX9" fmla="*/ 0 w 3429026"/>
                  <a:gd name="connsiteY9" fmla="*/ 1714511 h 43347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429026" h="4334706">
                    <a:moveTo>
                      <a:pt x="0" y="1714511"/>
                    </a:moveTo>
                    <a:cubicBezTo>
                      <a:pt x="1" y="1259794"/>
                      <a:pt x="180637" y="823701"/>
                      <a:pt x="502171" y="502168"/>
                    </a:cubicBezTo>
                    <a:cubicBezTo>
                      <a:pt x="823705" y="180635"/>
                      <a:pt x="1259798" y="0"/>
                      <a:pt x="1714515" y="1"/>
                    </a:cubicBezTo>
                    <a:cubicBezTo>
                      <a:pt x="2169232" y="2"/>
                      <a:pt x="2605325" y="180638"/>
                      <a:pt x="2926858" y="502172"/>
                    </a:cubicBezTo>
                    <a:cubicBezTo>
                      <a:pt x="3248391" y="823706"/>
                      <a:pt x="3429026" y="1259799"/>
                      <a:pt x="3429025" y="1714516"/>
                    </a:cubicBezTo>
                    <a:cubicBezTo>
                      <a:pt x="3429025" y="2169233"/>
                      <a:pt x="3126785" y="2616140"/>
                      <a:pt x="2774416" y="2983049"/>
                    </a:cubicBezTo>
                    <a:cubicBezTo>
                      <a:pt x="2491204" y="3398020"/>
                      <a:pt x="2607357" y="4334706"/>
                      <a:pt x="1729752" y="4204344"/>
                    </a:cubicBezTo>
                    <a:cubicBezTo>
                      <a:pt x="662645" y="4320420"/>
                      <a:pt x="882823" y="3372310"/>
                      <a:pt x="594531" y="2957338"/>
                    </a:cubicBezTo>
                    <a:cubicBezTo>
                      <a:pt x="306239" y="2542366"/>
                      <a:pt x="1" y="2169231"/>
                      <a:pt x="1" y="1714514"/>
                    </a:cubicBezTo>
                    <a:cubicBezTo>
                      <a:pt x="1" y="1714513"/>
                      <a:pt x="0" y="1714512"/>
                      <a:pt x="0" y="1714511"/>
                    </a:cubicBezTo>
                    <a:close/>
                  </a:path>
                </a:pathLst>
              </a:custGeom>
              <a:solidFill>
                <a:schemeClr val="bg2"/>
              </a:solidFill>
              <a:ln w="57150">
                <a:solidFill>
                  <a:schemeClr val="tx2">
                    <a:lumMod val="60000"/>
                    <a:lumOff val="40000"/>
                  </a:schemeClr>
                </a:solidFill>
              </a:ln>
              <a:effectLst>
                <a:outerShdw blurRad="127000" dist="127000" dir="8400000" algn="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sz="3600" b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124" name="圆角矩形 12">
                <a:extLst>
                  <a:ext uri="{FF2B5EF4-FFF2-40B4-BE49-F238E27FC236}">
                    <a16:creationId xmlns:a16="http://schemas.microsoft.com/office/drawing/2014/main" id="{B6C21DAF-27A1-4372-878A-BE2F279A2343}"/>
                  </a:ext>
                </a:extLst>
              </p:cNvPr>
              <p:cNvSpPr/>
              <p:nvPr/>
            </p:nvSpPr>
            <p:spPr>
              <a:xfrm>
                <a:off x="4223866" y="4071930"/>
                <a:ext cx="1000132" cy="214314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60000"/>
                  <a:lumOff val="40000"/>
                  <a:alpha val="80000"/>
                </a:schemeClr>
              </a:solidFill>
              <a:ln>
                <a:noFill/>
              </a:ln>
              <a:effectLst>
                <a:outerShdw blurRad="203200" dist="114300" dir="90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/>
              </a:p>
            </p:txBody>
          </p:sp>
          <p:sp>
            <p:nvSpPr>
              <p:cNvPr id="125" name="圆角矩形 13">
                <a:extLst>
                  <a:ext uri="{FF2B5EF4-FFF2-40B4-BE49-F238E27FC236}">
                    <a16:creationId xmlns:a16="http://schemas.microsoft.com/office/drawing/2014/main" id="{19C9034D-E8D7-4C3F-B565-34274EEE5C58}"/>
                  </a:ext>
                </a:extLst>
              </p:cNvPr>
              <p:cNvSpPr/>
              <p:nvPr/>
            </p:nvSpPr>
            <p:spPr>
              <a:xfrm>
                <a:off x="4106874" y="4357682"/>
                <a:ext cx="1260000" cy="214314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60000"/>
                  <a:lumOff val="40000"/>
                  <a:alpha val="80000"/>
                </a:schemeClr>
              </a:solidFill>
              <a:ln>
                <a:noFill/>
              </a:ln>
              <a:effectLst>
                <a:outerShdw blurRad="203200" dist="114300" dir="90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/>
              </a:p>
            </p:txBody>
          </p:sp>
          <p:sp>
            <p:nvSpPr>
              <p:cNvPr id="126" name="圆角矩形 14">
                <a:extLst>
                  <a:ext uri="{FF2B5EF4-FFF2-40B4-BE49-F238E27FC236}">
                    <a16:creationId xmlns:a16="http://schemas.microsoft.com/office/drawing/2014/main" id="{432FE84B-C8F6-4EB0-AE9C-0FDE9BF24960}"/>
                  </a:ext>
                </a:extLst>
              </p:cNvPr>
              <p:cNvSpPr/>
              <p:nvPr/>
            </p:nvSpPr>
            <p:spPr>
              <a:xfrm>
                <a:off x="4223866" y="4643434"/>
                <a:ext cx="1000132" cy="214314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60000"/>
                  <a:lumOff val="40000"/>
                  <a:alpha val="80000"/>
                </a:schemeClr>
              </a:solidFill>
              <a:ln>
                <a:noFill/>
              </a:ln>
              <a:effectLst>
                <a:outerShdw blurRad="203200" dist="114300" dir="90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/>
              </a:p>
            </p:txBody>
          </p:sp>
          <p:sp>
            <p:nvSpPr>
              <p:cNvPr id="127" name="圆角矩形 15">
                <a:extLst>
                  <a:ext uri="{FF2B5EF4-FFF2-40B4-BE49-F238E27FC236}">
                    <a16:creationId xmlns:a16="http://schemas.microsoft.com/office/drawing/2014/main" id="{B8C080A6-8029-4FCF-94FF-161B21677C89}"/>
                  </a:ext>
                </a:extLst>
              </p:cNvPr>
              <p:cNvSpPr/>
              <p:nvPr/>
            </p:nvSpPr>
            <p:spPr>
              <a:xfrm>
                <a:off x="4397122" y="4929186"/>
                <a:ext cx="684000" cy="214314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60000"/>
                  <a:lumOff val="40000"/>
                  <a:alpha val="80000"/>
                </a:schemeClr>
              </a:solidFill>
              <a:ln>
                <a:noFill/>
              </a:ln>
              <a:effectLst>
                <a:outerShdw blurRad="203200" dist="114300" dir="90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/>
              </a:p>
            </p:txBody>
          </p:sp>
        </p:grp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2F4182DD-5DAA-4696-B7E5-15FF8636F53B}"/>
                </a:ext>
              </a:extLst>
            </p:cNvPr>
            <p:cNvGrpSpPr/>
            <p:nvPr/>
          </p:nvGrpSpPr>
          <p:grpSpPr>
            <a:xfrm>
              <a:off x="4417751" y="2684690"/>
              <a:ext cx="263538" cy="359370"/>
              <a:chOff x="781844" y="4440238"/>
              <a:chExt cx="348456" cy="465138"/>
            </a:xfrm>
            <a:solidFill>
              <a:schemeClr val="accent1"/>
            </a:solidFill>
          </p:grpSpPr>
          <p:sp>
            <p:nvSpPr>
              <p:cNvPr id="121" name="AutoShape 108">
                <a:extLst>
                  <a:ext uri="{FF2B5EF4-FFF2-40B4-BE49-F238E27FC236}">
                    <a16:creationId xmlns:a16="http://schemas.microsoft.com/office/drawing/2014/main" id="{AF36FEF1-356B-40CF-BEC6-0F77EBB3D1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8363" y="4527550"/>
                <a:ext cx="174625" cy="17462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800"/>
                    </a:moveTo>
                    <a:cubicBezTo>
                      <a:pt x="15764" y="1800"/>
                      <a:pt x="19800" y="5835"/>
                      <a:pt x="19800" y="10800"/>
                    </a:cubicBezTo>
                    <a:cubicBezTo>
                      <a:pt x="19800" y="15764"/>
                      <a:pt x="15764" y="19800"/>
                      <a:pt x="10800" y="19800"/>
                    </a:cubicBezTo>
                    <a:cubicBezTo>
                      <a:pt x="5835" y="19800"/>
                      <a:pt x="1800" y="15764"/>
                      <a:pt x="1800" y="10800"/>
                    </a:cubicBezTo>
                    <a:cubicBezTo>
                      <a:pt x="1800" y="5835"/>
                      <a:pt x="5835" y="1800"/>
                      <a:pt x="10800" y="1800"/>
                    </a:cubicBezTo>
                    <a:moveTo>
                      <a:pt x="10800" y="21599"/>
                    </a:moveTo>
                    <a:cubicBezTo>
                      <a:pt x="16756" y="21599"/>
                      <a:pt x="21600" y="16756"/>
                      <a:pt x="21600" y="10800"/>
                    </a:cubicBezTo>
                    <a:cubicBezTo>
                      <a:pt x="21600" y="4843"/>
                      <a:pt x="16756" y="0"/>
                      <a:pt x="10800" y="0"/>
                    </a:cubicBezTo>
                    <a:cubicBezTo>
                      <a:pt x="4843" y="0"/>
                      <a:pt x="0" y="4843"/>
                      <a:pt x="0" y="10800"/>
                    </a:cubicBezTo>
                    <a:cubicBezTo>
                      <a:pt x="0" y="16756"/>
                      <a:pt x="4843" y="21599"/>
                      <a:pt x="10800" y="21599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594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122" name="AutoShape 109">
                <a:extLst>
                  <a:ext uri="{FF2B5EF4-FFF2-40B4-BE49-F238E27FC236}">
                    <a16:creationId xmlns:a16="http://schemas.microsoft.com/office/drawing/2014/main" id="{E9D34DB9-7ACD-4371-B156-0DFEC06C3E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1844" y="4440238"/>
                <a:ext cx="348456" cy="46513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904" y="20170"/>
                    </a:moveTo>
                    <a:cubicBezTo>
                      <a:pt x="10885" y="20184"/>
                      <a:pt x="10830" y="20215"/>
                      <a:pt x="10782" y="20237"/>
                    </a:cubicBezTo>
                    <a:cubicBezTo>
                      <a:pt x="10774" y="20218"/>
                      <a:pt x="10707" y="20178"/>
                      <a:pt x="10666" y="20147"/>
                    </a:cubicBezTo>
                    <a:cubicBezTo>
                      <a:pt x="7368" y="17300"/>
                      <a:pt x="1799" y="12497"/>
                      <a:pt x="1799" y="8101"/>
                    </a:cubicBezTo>
                    <a:cubicBezTo>
                      <a:pt x="1799" y="4378"/>
                      <a:pt x="5838" y="1350"/>
                      <a:pt x="10800" y="1350"/>
                    </a:cubicBezTo>
                    <a:cubicBezTo>
                      <a:pt x="15762" y="1350"/>
                      <a:pt x="19800" y="4378"/>
                      <a:pt x="19800" y="8101"/>
                    </a:cubicBezTo>
                    <a:cubicBezTo>
                      <a:pt x="19800" y="12497"/>
                      <a:pt x="14231" y="17300"/>
                      <a:pt x="10904" y="20170"/>
                    </a:cubicBezTo>
                    <a:moveTo>
                      <a:pt x="10800" y="0"/>
                    </a:moveTo>
                    <a:cubicBezTo>
                      <a:pt x="4844" y="0"/>
                      <a:pt x="0" y="3588"/>
                      <a:pt x="0" y="8101"/>
                    </a:cubicBezTo>
                    <a:cubicBezTo>
                      <a:pt x="0" y="12826"/>
                      <a:pt x="5400" y="17660"/>
                      <a:pt x="9337" y="21056"/>
                    </a:cubicBezTo>
                    <a:cubicBezTo>
                      <a:pt x="9352" y="21070"/>
                      <a:pt x="9984" y="21599"/>
                      <a:pt x="10766" y="21599"/>
                    </a:cubicBezTo>
                    <a:lnTo>
                      <a:pt x="10834" y="21599"/>
                    </a:lnTo>
                    <a:cubicBezTo>
                      <a:pt x="11615" y="21599"/>
                      <a:pt x="12247" y="21070"/>
                      <a:pt x="12262" y="21056"/>
                    </a:cubicBezTo>
                    <a:cubicBezTo>
                      <a:pt x="16200" y="17660"/>
                      <a:pt x="21599" y="12826"/>
                      <a:pt x="21599" y="8101"/>
                    </a:cubicBezTo>
                    <a:cubicBezTo>
                      <a:pt x="21599" y="3588"/>
                      <a:pt x="16755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594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</p:grp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72EED62D-5EED-42AA-99D6-8C44B53165A6}"/>
                </a:ext>
              </a:extLst>
            </p:cNvPr>
            <p:cNvSpPr txBox="1"/>
            <p:nvPr/>
          </p:nvSpPr>
          <p:spPr>
            <a:xfrm>
              <a:off x="4124231" y="3148434"/>
              <a:ext cx="853931" cy="5093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Key </a:t>
              </a:r>
            </a:p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Learnings</a:t>
              </a:r>
              <a:endParaRPr lang="en-GB" sz="16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59063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A007FA6-1609-44A3-A725-ED19FA423E94}"/>
              </a:ext>
            </a:extLst>
          </p:cNvPr>
          <p:cNvSpPr txBox="1"/>
          <p:nvPr/>
        </p:nvSpPr>
        <p:spPr>
          <a:xfrm>
            <a:off x="1470751" y="286439"/>
            <a:ext cx="6202497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accent5">
                    <a:lumMod val="50000"/>
                  </a:schemeClr>
                </a:solidFill>
              </a:rPr>
              <a:t>Thank You!</a:t>
            </a:r>
            <a:br>
              <a:rPr lang="en-US" sz="6600" b="1" dirty="0">
                <a:solidFill>
                  <a:schemeClr val="accent5">
                    <a:lumMod val="50000"/>
                  </a:schemeClr>
                </a:solidFill>
              </a:rPr>
            </a:br>
            <a:endParaRPr lang="en-US" sz="6600" b="1" dirty="0">
              <a:solidFill>
                <a:schemeClr val="accent5">
                  <a:lumMod val="50000"/>
                </a:schemeClr>
              </a:solidFill>
            </a:endParaRPr>
          </a:p>
          <a:p>
            <a:pPr algn="ctr"/>
            <a:r>
              <a:rPr lang="en-US" sz="6600" b="1" dirty="0">
                <a:solidFill>
                  <a:schemeClr val="accent5">
                    <a:lumMod val="50000"/>
                  </a:schemeClr>
                </a:solidFill>
              </a:rPr>
              <a:t>#</a:t>
            </a:r>
            <a:r>
              <a:rPr lang="en-US" sz="6600" b="1" dirty="0" err="1">
                <a:solidFill>
                  <a:schemeClr val="accent5">
                    <a:lumMod val="50000"/>
                  </a:schemeClr>
                </a:solidFill>
              </a:rPr>
              <a:t>BTHOFinals</a:t>
            </a:r>
            <a:endParaRPr lang="en-US" sz="6600" b="1" dirty="0">
              <a:solidFill>
                <a:schemeClr val="accent5">
                  <a:lumMod val="50000"/>
                </a:schemeClr>
              </a:solidFill>
            </a:endParaRPr>
          </a:p>
          <a:p>
            <a:pPr algn="ctr"/>
            <a:endParaRPr lang="en-US" sz="2000" b="1" dirty="0">
              <a:solidFill>
                <a:schemeClr val="accent5">
                  <a:lumMod val="50000"/>
                </a:schemeClr>
              </a:solidFill>
            </a:endParaRPr>
          </a:p>
          <a:p>
            <a:pPr algn="ctr"/>
            <a:r>
              <a:rPr lang="en-US" sz="2800" b="1" dirty="0">
                <a:solidFill>
                  <a:srgbClr val="FF0000"/>
                </a:solidFill>
              </a:rPr>
              <a:t>P.S. Don’t forget to tip the cabbie ;)</a:t>
            </a:r>
          </a:p>
        </p:txBody>
      </p:sp>
    </p:spTree>
    <p:extLst>
      <p:ext uri="{BB962C8B-B14F-4D97-AF65-F5344CB8AC3E}">
        <p14:creationId xmlns:p14="http://schemas.microsoft.com/office/powerpoint/2010/main" val="1568896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Shape 514"/>
          <p:cNvSpPr txBox="1">
            <a:spLocks noGrp="1"/>
          </p:cNvSpPr>
          <p:nvPr>
            <p:ph type="body" idx="1"/>
          </p:nvPr>
        </p:nvSpPr>
        <p:spPr>
          <a:xfrm>
            <a:off x="893181" y="800336"/>
            <a:ext cx="3138992" cy="329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u="sng" dirty="0"/>
              <a:t>Fields</a:t>
            </a:r>
            <a:endParaRPr sz="1800" b="1" u="sng" dirty="0"/>
          </a:p>
          <a:p>
            <a:pPr marL="285750" indent="-285750"/>
            <a:r>
              <a:rPr lang="en-US" dirty="0"/>
              <a:t>Taxi ID</a:t>
            </a:r>
          </a:p>
          <a:p>
            <a:pPr marL="285750" indent="-285750"/>
            <a:r>
              <a:rPr lang="en-US" dirty="0"/>
              <a:t>Trip ID</a:t>
            </a:r>
          </a:p>
          <a:p>
            <a:pPr marL="285750" indent="-285750"/>
            <a:r>
              <a:rPr lang="en-US" dirty="0"/>
              <a:t>Trip Start and End Time</a:t>
            </a:r>
          </a:p>
          <a:p>
            <a:pPr marL="285750" indent="-285750"/>
            <a:r>
              <a:rPr lang="en-US" dirty="0"/>
              <a:t>Trip Duration</a:t>
            </a:r>
          </a:p>
          <a:p>
            <a:pPr marL="285750" indent="-285750"/>
            <a:r>
              <a:rPr lang="en-US" dirty="0"/>
              <a:t>Trip Distance</a:t>
            </a:r>
          </a:p>
          <a:p>
            <a:pPr marL="285750" indent="-285750"/>
            <a:r>
              <a:rPr lang="en-US" dirty="0"/>
              <a:t>Fare</a:t>
            </a:r>
          </a:p>
          <a:p>
            <a:pPr marL="285750" indent="-285750"/>
            <a:r>
              <a:rPr lang="en-US" dirty="0"/>
              <a:t>Payment Type</a:t>
            </a:r>
          </a:p>
          <a:p>
            <a:pPr marL="285750" indent="-285750"/>
            <a:r>
              <a:rPr lang="en-US" dirty="0"/>
              <a:t>Taxi Company</a:t>
            </a:r>
          </a:p>
          <a:p>
            <a:pPr marL="285750" indent="-285750"/>
            <a:r>
              <a:rPr lang="en-US" dirty="0"/>
              <a:t>Pickup &amp; Dropoff Location, etc.</a:t>
            </a:r>
            <a:endParaRPr dirty="0"/>
          </a:p>
        </p:txBody>
      </p:sp>
      <p:sp>
        <p:nvSpPr>
          <p:cNvPr id="515" name="Shape 515"/>
          <p:cNvSpPr txBox="1">
            <a:spLocks noGrp="1"/>
          </p:cNvSpPr>
          <p:nvPr>
            <p:ph type="body" idx="2"/>
          </p:nvPr>
        </p:nvSpPr>
        <p:spPr>
          <a:xfrm>
            <a:off x="5100807" y="800336"/>
            <a:ext cx="3222883" cy="329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u="sng" dirty="0"/>
              <a:t>Limitations</a:t>
            </a:r>
            <a:endParaRPr sz="1800" b="1" u="sng" dirty="0"/>
          </a:p>
          <a:p>
            <a:pPr marL="285750" indent="-285750"/>
            <a:r>
              <a:rPr lang="en" dirty="0"/>
              <a:t>Trips not reported in real time</a:t>
            </a:r>
          </a:p>
          <a:p>
            <a:pPr marL="285750" indent="-285750"/>
            <a:r>
              <a:rPr lang="en" dirty="0"/>
              <a:t>Masking of Taxi ID</a:t>
            </a:r>
          </a:p>
          <a:p>
            <a:pPr marL="285750" indent="-285750"/>
            <a:r>
              <a:rPr lang="en-US" dirty="0"/>
              <a:t>Exact Pickup &amp; Dropoff Location unknown</a:t>
            </a:r>
          </a:p>
          <a:p>
            <a:pPr marL="285750" indent="-285750"/>
            <a:r>
              <a:rPr lang="en-US" dirty="0"/>
              <a:t>Location available on Census Tract and Community area level</a:t>
            </a:r>
          </a:p>
          <a:p>
            <a:pPr marL="285750" indent="-285750"/>
            <a:r>
              <a:rPr lang="en-US" dirty="0"/>
              <a:t>Census Tracts not available for ¼ trips</a:t>
            </a:r>
            <a:endParaRPr lang="en" dirty="0"/>
          </a:p>
          <a:p>
            <a:pPr marL="285750" indent="-285750"/>
            <a:endParaRPr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8E4579-D949-4153-AA53-C8802AB6D1F0}"/>
              </a:ext>
            </a:extLst>
          </p:cNvPr>
          <p:cNvSpPr txBox="1"/>
          <p:nvPr/>
        </p:nvSpPr>
        <p:spPr>
          <a:xfrm>
            <a:off x="925417" y="220337"/>
            <a:ext cx="71338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>
                <a:solidFill>
                  <a:srgbClr val="28324A"/>
                </a:solidFill>
                <a:latin typeface="Oswald" panose="00000500000000000000" pitchFamily="2" charset="0"/>
                <a:ea typeface="Source Sans Pro" panose="020B0503030403020204" pitchFamily="34" charset="0"/>
              </a:rPr>
              <a:t>Data Information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31"/>
          <p:cNvSpPr/>
          <p:nvPr/>
        </p:nvSpPr>
        <p:spPr>
          <a:xfrm>
            <a:off x="4918839" y="648557"/>
            <a:ext cx="1878399" cy="583923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From our side</a:t>
            </a:r>
            <a:endParaRPr lang="en-GB" sz="15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Rounded Rectangle 30"/>
          <p:cNvSpPr/>
          <p:nvPr/>
        </p:nvSpPr>
        <p:spPr>
          <a:xfrm>
            <a:off x="2346760" y="648557"/>
            <a:ext cx="1878399" cy="583923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   From Source</a:t>
            </a:r>
            <a:endParaRPr lang="en-GB" sz="15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 flipH="1">
            <a:off x="1899088" y="1773143"/>
            <a:ext cx="1506261" cy="2379247"/>
            <a:chOff x="-333102" y="3537716"/>
            <a:chExt cx="1973406" cy="859817"/>
          </a:xfrm>
        </p:grpSpPr>
        <p:cxnSp>
          <p:nvCxnSpPr>
            <p:cNvPr id="5" name="Straight Connector 4"/>
            <p:cNvCxnSpPr/>
            <p:nvPr/>
          </p:nvCxnSpPr>
          <p:spPr>
            <a:xfrm flipV="1">
              <a:off x="-333102" y="4397532"/>
              <a:ext cx="1973406" cy="1"/>
            </a:xfrm>
            <a:prstGeom prst="line">
              <a:avLst/>
            </a:prstGeom>
            <a:ln w="22225">
              <a:solidFill>
                <a:schemeClr val="accent2"/>
              </a:solidFill>
              <a:prstDash val="sysDash"/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rot="5400000" flipV="1">
              <a:off x="1212456" y="3956173"/>
              <a:ext cx="836916" cy="1"/>
            </a:xfrm>
            <a:prstGeom prst="line">
              <a:avLst/>
            </a:prstGeom>
            <a:ln w="22225">
              <a:solidFill>
                <a:schemeClr val="accent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2224316" y="3736754"/>
            <a:ext cx="831273" cy="831273"/>
            <a:chOff x="2215010" y="3807489"/>
            <a:chExt cx="831273" cy="831273"/>
          </a:xfrm>
        </p:grpSpPr>
        <p:sp>
          <p:nvSpPr>
            <p:cNvPr id="8" name="Oval 7"/>
            <p:cNvSpPr/>
            <p:nvPr/>
          </p:nvSpPr>
          <p:spPr>
            <a:xfrm>
              <a:off x="2215010" y="3807489"/>
              <a:ext cx="831273" cy="83127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2346760" y="3939239"/>
              <a:ext cx="567771" cy="56777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&gt;</a:t>
              </a:r>
              <a:endParaRPr lang="en-GB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738647" y="2024697"/>
            <a:ext cx="1506260" cy="2127690"/>
            <a:chOff x="-333102" y="3537716"/>
            <a:chExt cx="1973406" cy="859817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-333102" y="4397532"/>
              <a:ext cx="1973406" cy="1"/>
            </a:xfrm>
            <a:prstGeom prst="line">
              <a:avLst/>
            </a:prstGeom>
            <a:ln w="22225">
              <a:solidFill>
                <a:schemeClr val="accent4"/>
              </a:solidFill>
              <a:prstDash val="sysDash"/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 flipV="1">
              <a:off x="1212456" y="3956173"/>
              <a:ext cx="836916" cy="1"/>
            </a:xfrm>
            <a:prstGeom prst="line">
              <a:avLst/>
            </a:prstGeom>
            <a:ln w="22225">
              <a:solidFill>
                <a:schemeClr val="accent4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6146230" y="3796008"/>
            <a:ext cx="831273" cy="831273"/>
            <a:chOff x="6230826" y="3807489"/>
            <a:chExt cx="831273" cy="831273"/>
          </a:xfrm>
        </p:grpSpPr>
        <p:sp>
          <p:nvSpPr>
            <p:cNvPr id="17" name="Oval 16"/>
            <p:cNvSpPr/>
            <p:nvPr/>
          </p:nvSpPr>
          <p:spPr>
            <a:xfrm>
              <a:off x="6230826" y="3807489"/>
              <a:ext cx="831273" cy="83127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8" name="Oval 17"/>
            <p:cNvSpPr/>
            <p:nvPr/>
          </p:nvSpPr>
          <p:spPr>
            <a:xfrm>
              <a:off x="6362576" y="3939239"/>
              <a:ext cx="567771" cy="56777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&lt;</a:t>
              </a:r>
              <a:endParaRPr lang="en-GB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6782869" y="1192766"/>
            <a:ext cx="1364476" cy="913292"/>
            <a:chOff x="6782869" y="1946740"/>
            <a:chExt cx="1364476" cy="913292"/>
          </a:xfrm>
        </p:grpSpPr>
        <p:grpSp>
          <p:nvGrpSpPr>
            <p:cNvPr id="26" name="Group 25"/>
            <p:cNvGrpSpPr/>
            <p:nvPr/>
          </p:nvGrpSpPr>
          <p:grpSpPr>
            <a:xfrm>
              <a:off x="7168752" y="1946740"/>
              <a:ext cx="464344" cy="465138"/>
              <a:chOff x="7287419" y="3505994"/>
              <a:chExt cx="464344" cy="465138"/>
            </a:xfrm>
            <a:solidFill>
              <a:schemeClr val="bg1"/>
            </a:solidFill>
          </p:grpSpPr>
          <p:sp>
            <p:nvSpPr>
              <p:cNvPr id="28" name="AutoShape 37"/>
              <p:cNvSpPr>
                <a:spLocks/>
              </p:cNvSpPr>
              <p:nvPr/>
            </p:nvSpPr>
            <p:spPr bwMode="auto">
              <a:xfrm>
                <a:off x="7287419" y="3549650"/>
                <a:ext cx="423069" cy="421482"/>
              </a:xfrm>
              <a:custGeom>
                <a:avLst/>
                <a:gdLst>
                  <a:gd name="T0" fmla="+- 0 10849 98"/>
                  <a:gd name="T1" fmla="*/ T0 w 21502"/>
                  <a:gd name="T2" fmla="*/ 10800 h 21600"/>
                  <a:gd name="T3" fmla="+- 0 10849 98"/>
                  <a:gd name="T4" fmla="*/ T3 w 21502"/>
                  <a:gd name="T5" fmla="*/ 10800 h 21600"/>
                  <a:gd name="T6" fmla="+- 0 10849 98"/>
                  <a:gd name="T7" fmla="*/ T6 w 21502"/>
                  <a:gd name="T8" fmla="*/ 10800 h 21600"/>
                  <a:gd name="T9" fmla="+- 0 10849 98"/>
                  <a:gd name="T10" fmla="*/ T9 w 21502"/>
                  <a:gd name="T11" fmla="*/ 10800 h 21600"/>
                </a:gdLst>
                <a:ahLst/>
                <a:cxnLst>
                  <a:cxn ang="0">
                    <a:pos x="T1" y="T2"/>
                  </a:cxn>
                  <a:cxn ang="0">
                    <a:pos x="T4" y="T5"/>
                  </a:cxn>
                  <a:cxn ang="0">
                    <a:pos x="T7" y="T8"/>
                  </a:cxn>
                  <a:cxn ang="0">
                    <a:pos x="T10" y="T11"/>
                  </a:cxn>
                </a:cxnLst>
                <a:rect l="0" t="0" r="r" b="b"/>
                <a:pathLst>
                  <a:path w="21502" h="21600">
                    <a:moveTo>
                      <a:pt x="19917" y="7880"/>
                    </a:moveTo>
                    <a:lnTo>
                      <a:pt x="18875" y="8932"/>
                    </a:lnTo>
                    <a:cubicBezTo>
                      <a:pt x="18730" y="9079"/>
                      <a:pt x="18497" y="9079"/>
                      <a:pt x="18353" y="8932"/>
                    </a:cubicBezTo>
                    <a:lnTo>
                      <a:pt x="17048" y="7617"/>
                    </a:lnTo>
                    <a:lnTo>
                      <a:pt x="15991" y="10290"/>
                    </a:lnTo>
                    <a:lnTo>
                      <a:pt x="16080" y="10064"/>
                    </a:lnTo>
                    <a:cubicBezTo>
                      <a:pt x="13859" y="7826"/>
                      <a:pt x="11601" y="7544"/>
                      <a:pt x="9565" y="7291"/>
                    </a:cubicBezTo>
                    <a:cubicBezTo>
                      <a:pt x="8910" y="7210"/>
                      <a:pt x="8276" y="7126"/>
                      <a:pt x="7652" y="6990"/>
                    </a:cubicBezTo>
                    <a:lnTo>
                      <a:pt x="13918" y="4456"/>
                    </a:lnTo>
                    <a:lnTo>
                      <a:pt x="12652" y="3179"/>
                    </a:lnTo>
                    <a:cubicBezTo>
                      <a:pt x="12508" y="3033"/>
                      <a:pt x="12508" y="2798"/>
                      <a:pt x="12652" y="2652"/>
                    </a:cubicBezTo>
                    <a:lnTo>
                      <a:pt x="13695" y="1598"/>
                    </a:lnTo>
                    <a:cubicBezTo>
                      <a:pt x="13840" y="1453"/>
                      <a:pt x="14073" y="1453"/>
                      <a:pt x="14217" y="1598"/>
                    </a:cubicBezTo>
                    <a:lnTo>
                      <a:pt x="19917" y="7353"/>
                    </a:lnTo>
                    <a:cubicBezTo>
                      <a:pt x="20062" y="7499"/>
                      <a:pt x="20062" y="7734"/>
                      <a:pt x="19917" y="7880"/>
                    </a:cubicBezTo>
                    <a:moveTo>
                      <a:pt x="12292" y="19639"/>
                    </a:moveTo>
                    <a:cubicBezTo>
                      <a:pt x="12200" y="19872"/>
                      <a:pt x="11999" y="20044"/>
                      <a:pt x="11756" y="20095"/>
                    </a:cubicBezTo>
                    <a:cubicBezTo>
                      <a:pt x="11700" y="20106"/>
                      <a:pt x="11643" y="20111"/>
                      <a:pt x="11587" y="20110"/>
                    </a:cubicBezTo>
                    <a:cubicBezTo>
                      <a:pt x="11400" y="20105"/>
                      <a:pt x="11219" y="20030"/>
                      <a:pt x="11084" y="19892"/>
                    </a:cubicBezTo>
                    <a:lnTo>
                      <a:pt x="1692" y="10517"/>
                    </a:lnTo>
                    <a:cubicBezTo>
                      <a:pt x="1519" y="10343"/>
                      <a:pt x="1443" y="10094"/>
                      <a:pt x="1488" y="9852"/>
                    </a:cubicBezTo>
                    <a:cubicBezTo>
                      <a:pt x="1533" y="9610"/>
                      <a:pt x="1695" y="9407"/>
                      <a:pt x="1917" y="9308"/>
                    </a:cubicBezTo>
                    <a:lnTo>
                      <a:pt x="6505" y="7453"/>
                    </a:lnTo>
                    <a:cubicBezTo>
                      <a:pt x="9597" y="8490"/>
                      <a:pt x="12689" y="7491"/>
                      <a:pt x="15781" y="10821"/>
                    </a:cubicBezTo>
                    <a:cubicBezTo>
                      <a:pt x="15781" y="10821"/>
                      <a:pt x="12292" y="19639"/>
                      <a:pt x="12292" y="19639"/>
                    </a:cubicBezTo>
                    <a:close/>
                    <a:moveTo>
                      <a:pt x="15260" y="545"/>
                    </a:moveTo>
                    <a:cubicBezTo>
                      <a:pt x="14912" y="193"/>
                      <a:pt x="14449" y="0"/>
                      <a:pt x="13956" y="0"/>
                    </a:cubicBezTo>
                    <a:cubicBezTo>
                      <a:pt x="13463" y="0"/>
                      <a:pt x="13000" y="193"/>
                      <a:pt x="12651" y="546"/>
                    </a:cubicBezTo>
                    <a:lnTo>
                      <a:pt x="11610" y="1598"/>
                    </a:lnTo>
                    <a:cubicBezTo>
                      <a:pt x="11261" y="1949"/>
                      <a:pt x="11068" y="2417"/>
                      <a:pt x="11068" y="2915"/>
                    </a:cubicBezTo>
                    <a:cubicBezTo>
                      <a:pt x="11068" y="3265"/>
                      <a:pt x="11164" y="3601"/>
                      <a:pt x="11342" y="3893"/>
                    </a:cubicBezTo>
                    <a:lnTo>
                      <a:pt x="1324" y="7944"/>
                    </a:lnTo>
                    <a:cubicBezTo>
                      <a:pt x="654" y="8241"/>
                      <a:pt x="173" y="8851"/>
                      <a:pt x="38" y="9575"/>
                    </a:cubicBezTo>
                    <a:cubicBezTo>
                      <a:pt x="-98" y="10302"/>
                      <a:pt x="130" y="11048"/>
                      <a:pt x="654" y="11576"/>
                    </a:cubicBezTo>
                    <a:lnTo>
                      <a:pt x="10041" y="20946"/>
                    </a:lnTo>
                    <a:cubicBezTo>
                      <a:pt x="10445" y="21354"/>
                      <a:pt x="10982" y="21586"/>
                      <a:pt x="11549" y="21599"/>
                    </a:cubicBezTo>
                    <a:cubicBezTo>
                      <a:pt x="11562" y="21599"/>
                      <a:pt x="11593" y="21599"/>
                      <a:pt x="11605" y="21599"/>
                    </a:cubicBezTo>
                    <a:cubicBezTo>
                      <a:pt x="11754" y="21599"/>
                      <a:pt x="11906" y="21584"/>
                      <a:pt x="12056" y="21553"/>
                    </a:cubicBezTo>
                    <a:cubicBezTo>
                      <a:pt x="12789" y="21399"/>
                      <a:pt x="13390" y="20888"/>
                      <a:pt x="13662" y="20191"/>
                    </a:cubicBezTo>
                    <a:lnTo>
                      <a:pt x="17604" y="10229"/>
                    </a:lnTo>
                    <a:cubicBezTo>
                      <a:pt x="17902" y="10426"/>
                      <a:pt x="18250" y="10532"/>
                      <a:pt x="18613" y="10532"/>
                    </a:cubicBezTo>
                    <a:cubicBezTo>
                      <a:pt x="19107" y="10532"/>
                      <a:pt x="19570" y="10338"/>
                      <a:pt x="19918" y="9986"/>
                    </a:cubicBezTo>
                    <a:lnTo>
                      <a:pt x="20957" y="8937"/>
                    </a:lnTo>
                    <a:cubicBezTo>
                      <a:pt x="21308" y="8585"/>
                      <a:pt x="21502" y="8116"/>
                      <a:pt x="21502" y="7617"/>
                    </a:cubicBezTo>
                    <a:cubicBezTo>
                      <a:pt x="21502" y="7117"/>
                      <a:pt x="21308" y="6648"/>
                      <a:pt x="20961" y="6300"/>
                    </a:cubicBezTo>
                    <a:cubicBezTo>
                      <a:pt x="20961" y="6300"/>
                      <a:pt x="15260" y="545"/>
                      <a:pt x="15260" y="545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29" name="AutoShape 38"/>
              <p:cNvSpPr>
                <a:spLocks/>
              </p:cNvSpPr>
              <p:nvPr/>
            </p:nvSpPr>
            <p:spPr bwMode="auto">
              <a:xfrm>
                <a:off x="7490619" y="3738563"/>
                <a:ext cx="72231" cy="7302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4320"/>
                    </a:moveTo>
                    <a:cubicBezTo>
                      <a:pt x="14381" y="4320"/>
                      <a:pt x="17279" y="7222"/>
                      <a:pt x="17279" y="10800"/>
                    </a:cubicBezTo>
                    <a:cubicBezTo>
                      <a:pt x="17279" y="14377"/>
                      <a:pt x="14381" y="17279"/>
                      <a:pt x="10800" y="17279"/>
                    </a:cubicBezTo>
                    <a:cubicBezTo>
                      <a:pt x="7218" y="17279"/>
                      <a:pt x="4319" y="14377"/>
                      <a:pt x="4319" y="10800"/>
                    </a:cubicBezTo>
                    <a:cubicBezTo>
                      <a:pt x="4319" y="7222"/>
                      <a:pt x="7218" y="4320"/>
                      <a:pt x="10800" y="4320"/>
                    </a:cubicBezTo>
                    <a:moveTo>
                      <a:pt x="10800" y="21599"/>
                    </a:moveTo>
                    <a:cubicBezTo>
                      <a:pt x="16752" y="21599"/>
                      <a:pt x="21600" y="16756"/>
                      <a:pt x="21600" y="10800"/>
                    </a:cubicBezTo>
                    <a:cubicBezTo>
                      <a:pt x="21600" y="4843"/>
                      <a:pt x="16752" y="0"/>
                      <a:pt x="10800" y="0"/>
                    </a:cubicBezTo>
                    <a:cubicBezTo>
                      <a:pt x="4847" y="0"/>
                      <a:pt x="0" y="4843"/>
                      <a:pt x="0" y="10800"/>
                    </a:cubicBezTo>
                    <a:cubicBezTo>
                      <a:pt x="0" y="16756"/>
                      <a:pt x="4847" y="21599"/>
                      <a:pt x="10800" y="21599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30" name="AutoShape 39"/>
              <p:cNvSpPr>
                <a:spLocks/>
              </p:cNvSpPr>
              <p:nvPr/>
            </p:nvSpPr>
            <p:spPr bwMode="auto">
              <a:xfrm>
                <a:off x="7679532" y="3505994"/>
                <a:ext cx="72231" cy="7302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7279"/>
                    </a:moveTo>
                    <a:cubicBezTo>
                      <a:pt x="7218" y="17279"/>
                      <a:pt x="4320" y="14377"/>
                      <a:pt x="4320" y="10800"/>
                    </a:cubicBezTo>
                    <a:cubicBezTo>
                      <a:pt x="4320" y="7222"/>
                      <a:pt x="7218" y="4320"/>
                      <a:pt x="10800" y="4320"/>
                    </a:cubicBezTo>
                    <a:cubicBezTo>
                      <a:pt x="14381" y="4320"/>
                      <a:pt x="17280" y="7222"/>
                      <a:pt x="17280" y="10800"/>
                    </a:cubicBezTo>
                    <a:cubicBezTo>
                      <a:pt x="17280" y="14377"/>
                      <a:pt x="14381" y="17279"/>
                      <a:pt x="10800" y="17279"/>
                    </a:cubicBezTo>
                    <a:moveTo>
                      <a:pt x="10800" y="0"/>
                    </a:moveTo>
                    <a:cubicBezTo>
                      <a:pt x="4847" y="0"/>
                      <a:pt x="0" y="4843"/>
                      <a:pt x="0" y="10800"/>
                    </a:cubicBezTo>
                    <a:cubicBezTo>
                      <a:pt x="0" y="16756"/>
                      <a:pt x="4847" y="21599"/>
                      <a:pt x="10800" y="21599"/>
                    </a:cubicBezTo>
                    <a:cubicBezTo>
                      <a:pt x="16752" y="21599"/>
                      <a:pt x="21600" y="16756"/>
                      <a:pt x="21600" y="10800"/>
                    </a:cubicBezTo>
                    <a:cubicBezTo>
                      <a:pt x="21600" y="4843"/>
                      <a:pt x="16752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31" name="AutoShape 40"/>
              <p:cNvSpPr>
                <a:spLocks/>
              </p:cNvSpPr>
              <p:nvPr/>
            </p:nvSpPr>
            <p:spPr bwMode="auto">
              <a:xfrm>
                <a:off x="7403307" y="3724275"/>
                <a:ext cx="57944" cy="57944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5400"/>
                    </a:moveTo>
                    <a:cubicBezTo>
                      <a:pt x="13779" y="5400"/>
                      <a:pt x="16199" y="7815"/>
                      <a:pt x="16199" y="10800"/>
                    </a:cubicBezTo>
                    <a:cubicBezTo>
                      <a:pt x="16199" y="13784"/>
                      <a:pt x="13779" y="16200"/>
                      <a:pt x="10800" y="16200"/>
                    </a:cubicBezTo>
                    <a:cubicBezTo>
                      <a:pt x="7820" y="16200"/>
                      <a:pt x="5399" y="13784"/>
                      <a:pt x="5399" y="10800"/>
                    </a:cubicBezTo>
                    <a:cubicBezTo>
                      <a:pt x="5399" y="7815"/>
                      <a:pt x="7820" y="5400"/>
                      <a:pt x="10800" y="5400"/>
                    </a:cubicBezTo>
                    <a:moveTo>
                      <a:pt x="0" y="10800"/>
                    </a:moveTo>
                    <a:cubicBezTo>
                      <a:pt x="0" y="16753"/>
                      <a:pt x="4843" y="21599"/>
                      <a:pt x="10800" y="21599"/>
                    </a:cubicBezTo>
                    <a:cubicBezTo>
                      <a:pt x="16756" y="21599"/>
                      <a:pt x="21600" y="16753"/>
                      <a:pt x="21600" y="10800"/>
                    </a:cubicBezTo>
                    <a:cubicBezTo>
                      <a:pt x="21600" y="4846"/>
                      <a:pt x="16756" y="0"/>
                      <a:pt x="10800" y="0"/>
                    </a:cubicBezTo>
                    <a:cubicBezTo>
                      <a:pt x="4843" y="0"/>
                      <a:pt x="0" y="4846"/>
                      <a:pt x="0" y="1080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32" name="AutoShape 41"/>
              <p:cNvSpPr>
                <a:spLocks/>
              </p:cNvSpPr>
              <p:nvPr/>
            </p:nvSpPr>
            <p:spPr bwMode="auto">
              <a:xfrm>
                <a:off x="7461250" y="3825875"/>
                <a:ext cx="29369" cy="2857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21599"/>
                    </a:moveTo>
                    <a:cubicBezTo>
                      <a:pt x="16758" y="21599"/>
                      <a:pt x="21600" y="16769"/>
                      <a:pt x="21600" y="10800"/>
                    </a:cubicBezTo>
                    <a:cubicBezTo>
                      <a:pt x="21600" y="4830"/>
                      <a:pt x="16758" y="0"/>
                      <a:pt x="10800" y="0"/>
                    </a:cubicBezTo>
                    <a:cubicBezTo>
                      <a:pt x="4841" y="0"/>
                      <a:pt x="0" y="4830"/>
                      <a:pt x="0" y="10800"/>
                    </a:cubicBezTo>
                    <a:cubicBezTo>
                      <a:pt x="0" y="16769"/>
                      <a:pt x="4841" y="21599"/>
                      <a:pt x="10800" y="21599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33" name="AutoShape 42"/>
              <p:cNvSpPr>
                <a:spLocks/>
              </p:cNvSpPr>
              <p:nvPr/>
            </p:nvSpPr>
            <p:spPr bwMode="auto">
              <a:xfrm>
                <a:off x="7693819" y="3607594"/>
                <a:ext cx="28575" cy="2936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cubicBezTo>
                      <a:pt x="4841" y="0"/>
                      <a:pt x="0" y="4830"/>
                      <a:pt x="0" y="10800"/>
                    </a:cubicBezTo>
                    <a:cubicBezTo>
                      <a:pt x="0" y="16769"/>
                      <a:pt x="4841" y="21599"/>
                      <a:pt x="10800" y="21599"/>
                    </a:cubicBezTo>
                    <a:cubicBezTo>
                      <a:pt x="16758" y="21599"/>
                      <a:pt x="21600" y="16769"/>
                      <a:pt x="21600" y="10800"/>
                    </a:cubicBezTo>
                    <a:cubicBezTo>
                      <a:pt x="21600" y="4830"/>
                      <a:pt x="16758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</p:grpSp>
        <p:sp>
          <p:nvSpPr>
            <p:cNvPr id="27" name="TextBox 26"/>
            <p:cNvSpPr txBox="1"/>
            <p:nvPr/>
          </p:nvSpPr>
          <p:spPr>
            <a:xfrm>
              <a:off x="6782869" y="2490700"/>
              <a:ext cx="13644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</a:rPr>
                <a:t>Model build</a:t>
              </a:r>
              <a:endParaRPr lang="en-GB" sz="1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591616" y="1498251"/>
            <a:ext cx="2203083" cy="2078194"/>
            <a:chOff x="3591616" y="1498251"/>
            <a:chExt cx="2203083" cy="2078194"/>
          </a:xfrm>
        </p:grpSpPr>
        <p:grpSp>
          <p:nvGrpSpPr>
            <p:cNvPr id="49" name="Group 48"/>
            <p:cNvGrpSpPr/>
            <p:nvPr/>
          </p:nvGrpSpPr>
          <p:grpSpPr>
            <a:xfrm>
              <a:off x="3591616" y="1498251"/>
              <a:ext cx="2170427" cy="646331"/>
              <a:chOff x="2933406" y="2824714"/>
              <a:chExt cx="2170427" cy="646331"/>
            </a:xfrm>
          </p:grpSpPr>
          <p:grpSp>
            <p:nvGrpSpPr>
              <p:cNvPr id="50" name="Group 49"/>
              <p:cNvGrpSpPr/>
              <p:nvPr/>
            </p:nvGrpSpPr>
            <p:grpSpPr>
              <a:xfrm>
                <a:off x="2933406" y="2877875"/>
                <a:ext cx="335297" cy="335297"/>
                <a:chOff x="2609260" y="2989019"/>
                <a:chExt cx="475253" cy="475253"/>
              </a:xfrm>
            </p:grpSpPr>
            <p:sp>
              <p:nvSpPr>
                <p:cNvPr id="52" name="Oval 51"/>
                <p:cNvSpPr/>
                <p:nvPr/>
              </p:nvSpPr>
              <p:spPr>
                <a:xfrm>
                  <a:off x="2609260" y="2989019"/>
                  <a:ext cx="475253" cy="475253"/>
                </a:xfrm>
                <a:prstGeom prst="ellipse">
                  <a:avLst/>
                </a:prstGeom>
                <a:noFill/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53" name="Freeform 55"/>
                <p:cNvSpPr>
                  <a:spLocks/>
                </p:cNvSpPr>
                <p:nvPr/>
              </p:nvSpPr>
              <p:spPr bwMode="auto">
                <a:xfrm>
                  <a:off x="2752030" y="3120652"/>
                  <a:ext cx="189738" cy="196776"/>
                </a:xfrm>
                <a:custGeom>
                  <a:avLst/>
                  <a:gdLst>
                    <a:gd name="T0" fmla="*/ 103 w 274"/>
                    <a:gd name="T1" fmla="*/ 284 h 284"/>
                    <a:gd name="T2" fmla="*/ 80 w 274"/>
                    <a:gd name="T3" fmla="*/ 273 h 284"/>
                    <a:gd name="T4" fmla="*/ 9 w 274"/>
                    <a:gd name="T5" fmla="*/ 178 h 284"/>
                    <a:gd name="T6" fmla="*/ 14 w 274"/>
                    <a:gd name="T7" fmla="*/ 139 h 284"/>
                    <a:gd name="T8" fmla="*/ 53 w 274"/>
                    <a:gd name="T9" fmla="*/ 145 h 284"/>
                    <a:gd name="T10" fmla="*/ 100 w 274"/>
                    <a:gd name="T11" fmla="*/ 207 h 284"/>
                    <a:gd name="T12" fmla="*/ 219 w 274"/>
                    <a:gd name="T13" fmla="*/ 17 h 284"/>
                    <a:gd name="T14" fmla="*/ 257 w 274"/>
                    <a:gd name="T15" fmla="*/ 8 h 284"/>
                    <a:gd name="T16" fmla="*/ 266 w 274"/>
                    <a:gd name="T17" fmla="*/ 47 h 284"/>
                    <a:gd name="T18" fmla="*/ 126 w 274"/>
                    <a:gd name="T19" fmla="*/ 271 h 284"/>
                    <a:gd name="T20" fmla="*/ 104 w 274"/>
                    <a:gd name="T21" fmla="*/ 284 h 284"/>
                    <a:gd name="T22" fmla="*/ 103 w 274"/>
                    <a:gd name="T23" fmla="*/ 284 h 2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74" h="284">
                      <a:moveTo>
                        <a:pt x="103" y="284"/>
                      </a:moveTo>
                      <a:cubicBezTo>
                        <a:pt x="94" y="284"/>
                        <a:pt x="86" y="280"/>
                        <a:pt x="80" y="273"/>
                      </a:cubicBezTo>
                      <a:cubicBezTo>
                        <a:pt x="9" y="178"/>
                        <a:pt x="9" y="178"/>
                        <a:pt x="9" y="178"/>
                      </a:cubicBezTo>
                      <a:cubicBezTo>
                        <a:pt x="0" y="166"/>
                        <a:pt x="2" y="149"/>
                        <a:pt x="14" y="139"/>
                      </a:cubicBezTo>
                      <a:cubicBezTo>
                        <a:pt x="27" y="130"/>
                        <a:pt x="44" y="133"/>
                        <a:pt x="53" y="145"/>
                      </a:cubicBezTo>
                      <a:cubicBezTo>
                        <a:pt x="100" y="207"/>
                        <a:pt x="100" y="207"/>
                        <a:pt x="100" y="207"/>
                      </a:cubicBezTo>
                      <a:cubicBezTo>
                        <a:pt x="219" y="17"/>
                        <a:pt x="219" y="17"/>
                        <a:pt x="219" y="17"/>
                      </a:cubicBezTo>
                      <a:cubicBezTo>
                        <a:pt x="227" y="4"/>
                        <a:pt x="244" y="0"/>
                        <a:pt x="257" y="8"/>
                      </a:cubicBezTo>
                      <a:cubicBezTo>
                        <a:pt x="270" y="16"/>
                        <a:pt x="274" y="33"/>
                        <a:pt x="266" y="47"/>
                      </a:cubicBezTo>
                      <a:cubicBezTo>
                        <a:pt x="126" y="271"/>
                        <a:pt x="126" y="271"/>
                        <a:pt x="126" y="271"/>
                      </a:cubicBezTo>
                      <a:cubicBezTo>
                        <a:pt x="121" y="279"/>
                        <a:pt x="113" y="283"/>
                        <a:pt x="104" y="284"/>
                      </a:cubicBezTo>
                      <a:cubicBezTo>
                        <a:pt x="104" y="284"/>
                        <a:pt x="103" y="284"/>
                        <a:pt x="103" y="284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</p:grpSp>
          <p:sp>
            <p:nvSpPr>
              <p:cNvPr id="51" name="Rectangle 50"/>
              <p:cNvSpPr/>
              <p:nvPr/>
            </p:nvSpPr>
            <p:spPr>
              <a:xfrm>
                <a:off x="3265380" y="2824714"/>
                <a:ext cx="1838453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GB" sz="1200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Handling erroneous values – e.g. trip duration</a:t>
                </a:r>
              </a:p>
              <a:p>
                <a:endParaRPr lang="en-GB" sz="1200" dirty="0">
                  <a:latin typeface="Source Sans Pro" panose="020B0503030403020204" pitchFamily="34" charset="0"/>
                  <a:ea typeface="Source Sans Pro" panose="020B0503030403020204" pitchFamily="34" charset="0"/>
                </a:endParaRPr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3597059" y="2034373"/>
              <a:ext cx="2170427" cy="461665"/>
              <a:chOff x="2933406" y="2824714"/>
              <a:chExt cx="2170427" cy="461665"/>
            </a:xfrm>
          </p:grpSpPr>
          <p:grpSp>
            <p:nvGrpSpPr>
              <p:cNvPr id="55" name="Group 54"/>
              <p:cNvGrpSpPr/>
              <p:nvPr/>
            </p:nvGrpSpPr>
            <p:grpSpPr>
              <a:xfrm>
                <a:off x="2933406" y="2877875"/>
                <a:ext cx="335297" cy="335297"/>
                <a:chOff x="2609260" y="2989019"/>
                <a:chExt cx="475253" cy="475253"/>
              </a:xfrm>
            </p:grpSpPr>
            <p:sp>
              <p:nvSpPr>
                <p:cNvPr id="57" name="Oval 56"/>
                <p:cNvSpPr/>
                <p:nvPr/>
              </p:nvSpPr>
              <p:spPr>
                <a:xfrm>
                  <a:off x="2609260" y="2989019"/>
                  <a:ext cx="475253" cy="475253"/>
                </a:xfrm>
                <a:prstGeom prst="ellipse">
                  <a:avLst/>
                </a:prstGeom>
                <a:noFill/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58" name="Freeform 55"/>
                <p:cNvSpPr>
                  <a:spLocks/>
                </p:cNvSpPr>
                <p:nvPr/>
              </p:nvSpPr>
              <p:spPr bwMode="auto">
                <a:xfrm>
                  <a:off x="2752030" y="3120652"/>
                  <a:ext cx="189738" cy="196776"/>
                </a:xfrm>
                <a:custGeom>
                  <a:avLst/>
                  <a:gdLst>
                    <a:gd name="T0" fmla="*/ 103 w 274"/>
                    <a:gd name="T1" fmla="*/ 284 h 284"/>
                    <a:gd name="T2" fmla="*/ 80 w 274"/>
                    <a:gd name="T3" fmla="*/ 273 h 284"/>
                    <a:gd name="T4" fmla="*/ 9 w 274"/>
                    <a:gd name="T5" fmla="*/ 178 h 284"/>
                    <a:gd name="T6" fmla="*/ 14 w 274"/>
                    <a:gd name="T7" fmla="*/ 139 h 284"/>
                    <a:gd name="T8" fmla="*/ 53 w 274"/>
                    <a:gd name="T9" fmla="*/ 145 h 284"/>
                    <a:gd name="T10" fmla="*/ 100 w 274"/>
                    <a:gd name="T11" fmla="*/ 207 h 284"/>
                    <a:gd name="T12" fmla="*/ 219 w 274"/>
                    <a:gd name="T13" fmla="*/ 17 h 284"/>
                    <a:gd name="T14" fmla="*/ 257 w 274"/>
                    <a:gd name="T15" fmla="*/ 8 h 284"/>
                    <a:gd name="T16" fmla="*/ 266 w 274"/>
                    <a:gd name="T17" fmla="*/ 47 h 284"/>
                    <a:gd name="T18" fmla="*/ 126 w 274"/>
                    <a:gd name="T19" fmla="*/ 271 h 284"/>
                    <a:gd name="T20" fmla="*/ 104 w 274"/>
                    <a:gd name="T21" fmla="*/ 284 h 284"/>
                    <a:gd name="T22" fmla="*/ 103 w 274"/>
                    <a:gd name="T23" fmla="*/ 284 h 2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74" h="284">
                      <a:moveTo>
                        <a:pt x="103" y="284"/>
                      </a:moveTo>
                      <a:cubicBezTo>
                        <a:pt x="94" y="284"/>
                        <a:pt x="86" y="280"/>
                        <a:pt x="80" y="273"/>
                      </a:cubicBezTo>
                      <a:cubicBezTo>
                        <a:pt x="9" y="178"/>
                        <a:pt x="9" y="178"/>
                        <a:pt x="9" y="178"/>
                      </a:cubicBezTo>
                      <a:cubicBezTo>
                        <a:pt x="0" y="166"/>
                        <a:pt x="2" y="149"/>
                        <a:pt x="14" y="139"/>
                      </a:cubicBezTo>
                      <a:cubicBezTo>
                        <a:pt x="27" y="130"/>
                        <a:pt x="44" y="133"/>
                        <a:pt x="53" y="145"/>
                      </a:cubicBezTo>
                      <a:cubicBezTo>
                        <a:pt x="100" y="207"/>
                        <a:pt x="100" y="207"/>
                        <a:pt x="100" y="207"/>
                      </a:cubicBezTo>
                      <a:cubicBezTo>
                        <a:pt x="219" y="17"/>
                        <a:pt x="219" y="17"/>
                        <a:pt x="219" y="17"/>
                      </a:cubicBezTo>
                      <a:cubicBezTo>
                        <a:pt x="227" y="4"/>
                        <a:pt x="244" y="0"/>
                        <a:pt x="257" y="8"/>
                      </a:cubicBezTo>
                      <a:cubicBezTo>
                        <a:pt x="270" y="16"/>
                        <a:pt x="274" y="33"/>
                        <a:pt x="266" y="47"/>
                      </a:cubicBezTo>
                      <a:cubicBezTo>
                        <a:pt x="126" y="271"/>
                        <a:pt x="126" y="271"/>
                        <a:pt x="126" y="271"/>
                      </a:cubicBezTo>
                      <a:cubicBezTo>
                        <a:pt x="121" y="279"/>
                        <a:pt x="113" y="283"/>
                        <a:pt x="104" y="284"/>
                      </a:cubicBezTo>
                      <a:cubicBezTo>
                        <a:pt x="104" y="284"/>
                        <a:pt x="103" y="284"/>
                        <a:pt x="103" y="284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</p:grpSp>
          <p:sp>
            <p:nvSpPr>
              <p:cNvPr id="56" name="Rectangle 55"/>
              <p:cNvSpPr/>
              <p:nvPr/>
            </p:nvSpPr>
            <p:spPr>
              <a:xfrm>
                <a:off x="3265380" y="2824714"/>
                <a:ext cx="1838453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GB" sz="1200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Removing duplicates and redundant fields</a:t>
                </a:r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3610664" y="2611317"/>
              <a:ext cx="2170427" cy="461665"/>
              <a:chOff x="2933406" y="2824714"/>
              <a:chExt cx="2170427" cy="461665"/>
            </a:xfrm>
          </p:grpSpPr>
          <p:grpSp>
            <p:nvGrpSpPr>
              <p:cNvPr id="61" name="Group 60"/>
              <p:cNvGrpSpPr/>
              <p:nvPr/>
            </p:nvGrpSpPr>
            <p:grpSpPr>
              <a:xfrm>
                <a:off x="2933406" y="2877875"/>
                <a:ext cx="335297" cy="335297"/>
                <a:chOff x="2609260" y="2989019"/>
                <a:chExt cx="475253" cy="475253"/>
              </a:xfrm>
            </p:grpSpPr>
            <p:sp>
              <p:nvSpPr>
                <p:cNvPr id="63" name="Oval 62"/>
                <p:cNvSpPr/>
                <p:nvPr/>
              </p:nvSpPr>
              <p:spPr>
                <a:xfrm>
                  <a:off x="2609260" y="2989019"/>
                  <a:ext cx="475253" cy="475253"/>
                </a:xfrm>
                <a:prstGeom prst="ellipse">
                  <a:avLst/>
                </a:prstGeom>
                <a:noFill/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64" name="Freeform 55"/>
                <p:cNvSpPr>
                  <a:spLocks/>
                </p:cNvSpPr>
                <p:nvPr/>
              </p:nvSpPr>
              <p:spPr bwMode="auto">
                <a:xfrm>
                  <a:off x="2752030" y="3120652"/>
                  <a:ext cx="189738" cy="196776"/>
                </a:xfrm>
                <a:custGeom>
                  <a:avLst/>
                  <a:gdLst>
                    <a:gd name="T0" fmla="*/ 103 w 274"/>
                    <a:gd name="T1" fmla="*/ 284 h 284"/>
                    <a:gd name="T2" fmla="*/ 80 w 274"/>
                    <a:gd name="T3" fmla="*/ 273 h 284"/>
                    <a:gd name="T4" fmla="*/ 9 w 274"/>
                    <a:gd name="T5" fmla="*/ 178 h 284"/>
                    <a:gd name="T6" fmla="*/ 14 w 274"/>
                    <a:gd name="T7" fmla="*/ 139 h 284"/>
                    <a:gd name="T8" fmla="*/ 53 w 274"/>
                    <a:gd name="T9" fmla="*/ 145 h 284"/>
                    <a:gd name="T10" fmla="*/ 100 w 274"/>
                    <a:gd name="T11" fmla="*/ 207 h 284"/>
                    <a:gd name="T12" fmla="*/ 219 w 274"/>
                    <a:gd name="T13" fmla="*/ 17 h 284"/>
                    <a:gd name="T14" fmla="*/ 257 w 274"/>
                    <a:gd name="T15" fmla="*/ 8 h 284"/>
                    <a:gd name="T16" fmla="*/ 266 w 274"/>
                    <a:gd name="T17" fmla="*/ 47 h 284"/>
                    <a:gd name="T18" fmla="*/ 126 w 274"/>
                    <a:gd name="T19" fmla="*/ 271 h 284"/>
                    <a:gd name="T20" fmla="*/ 104 w 274"/>
                    <a:gd name="T21" fmla="*/ 284 h 284"/>
                    <a:gd name="T22" fmla="*/ 103 w 274"/>
                    <a:gd name="T23" fmla="*/ 284 h 2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74" h="284">
                      <a:moveTo>
                        <a:pt x="103" y="284"/>
                      </a:moveTo>
                      <a:cubicBezTo>
                        <a:pt x="94" y="284"/>
                        <a:pt x="86" y="280"/>
                        <a:pt x="80" y="273"/>
                      </a:cubicBezTo>
                      <a:cubicBezTo>
                        <a:pt x="9" y="178"/>
                        <a:pt x="9" y="178"/>
                        <a:pt x="9" y="178"/>
                      </a:cubicBezTo>
                      <a:cubicBezTo>
                        <a:pt x="0" y="166"/>
                        <a:pt x="2" y="149"/>
                        <a:pt x="14" y="139"/>
                      </a:cubicBezTo>
                      <a:cubicBezTo>
                        <a:pt x="27" y="130"/>
                        <a:pt x="44" y="133"/>
                        <a:pt x="53" y="145"/>
                      </a:cubicBezTo>
                      <a:cubicBezTo>
                        <a:pt x="100" y="207"/>
                        <a:pt x="100" y="207"/>
                        <a:pt x="100" y="207"/>
                      </a:cubicBezTo>
                      <a:cubicBezTo>
                        <a:pt x="219" y="17"/>
                        <a:pt x="219" y="17"/>
                        <a:pt x="219" y="17"/>
                      </a:cubicBezTo>
                      <a:cubicBezTo>
                        <a:pt x="227" y="4"/>
                        <a:pt x="244" y="0"/>
                        <a:pt x="257" y="8"/>
                      </a:cubicBezTo>
                      <a:cubicBezTo>
                        <a:pt x="270" y="16"/>
                        <a:pt x="274" y="33"/>
                        <a:pt x="266" y="47"/>
                      </a:cubicBezTo>
                      <a:cubicBezTo>
                        <a:pt x="126" y="271"/>
                        <a:pt x="126" y="271"/>
                        <a:pt x="126" y="271"/>
                      </a:cubicBezTo>
                      <a:cubicBezTo>
                        <a:pt x="121" y="279"/>
                        <a:pt x="113" y="283"/>
                        <a:pt x="104" y="284"/>
                      </a:cubicBezTo>
                      <a:cubicBezTo>
                        <a:pt x="104" y="284"/>
                        <a:pt x="103" y="284"/>
                        <a:pt x="103" y="284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</p:grpSp>
          <p:sp>
            <p:nvSpPr>
              <p:cNvPr id="62" name="Rectangle 61"/>
              <p:cNvSpPr/>
              <p:nvPr/>
            </p:nvSpPr>
            <p:spPr>
              <a:xfrm>
                <a:off x="3265380" y="2824714"/>
                <a:ext cx="1838453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GB" sz="1200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Parsing pickup and drop-off timestamps</a:t>
                </a:r>
              </a:p>
            </p:txBody>
          </p:sp>
        </p:grpSp>
        <p:grpSp>
          <p:nvGrpSpPr>
            <p:cNvPr id="65" name="Group 64"/>
            <p:cNvGrpSpPr/>
            <p:nvPr/>
          </p:nvGrpSpPr>
          <p:grpSpPr>
            <a:xfrm>
              <a:off x="3624272" y="3114780"/>
              <a:ext cx="2170427" cy="461665"/>
              <a:chOff x="2933406" y="2824714"/>
              <a:chExt cx="2170427" cy="461665"/>
            </a:xfrm>
          </p:grpSpPr>
          <p:grpSp>
            <p:nvGrpSpPr>
              <p:cNvPr id="66" name="Group 65"/>
              <p:cNvGrpSpPr/>
              <p:nvPr/>
            </p:nvGrpSpPr>
            <p:grpSpPr>
              <a:xfrm>
                <a:off x="2933406" y="2877875"/>
                <a:ext cx="335297" cy="335297"/>
                <a:chOff x="2609260" y="2989019"/>
                <a:chExt cx="475253" cy="475253"/>
              </a:xfrm>
            </p:grpSpPr>
            <p:sp>
              <p:nvSpPr>
                <p:cNvPr id="68" name="Oval 67"/>
                <p:cNvSpPr/>
                <p:nvPr/>
              </p:nvSpPr>
              <p:spPr>
                <a:xfrm>
                  <a:off x="2609260" y="2989019"/>
                  <a:ext cx="475253" cy="475253"/>
                </a:xfrm>
                <a:prstGeom prst="ellipse">
                  <a:avLst/>
                </a:prstGeom>
                <a:noFill/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69" name="Freeform 55"/>
                <p:cNvSpPr>
                  <a:spLocks/>
                </p:cNvSpPr>
                <p:nvPr/>
              </p:nvSpPr>
              <p:spPr bwMode="auto">
                <a:xfrm>
                  <a:off x="2752030" y="3120652"/>
                  <a:ext cx="189738" cy="196776"/>
                </a:xfrm>
                <a:custGeom>
                  <a:avLst/>
                  <a:gdLst>
                    <a:gd name="T0" fmla="*/ 103 w 274"/>
                    <a:gd name="T1" fmla="*/ 284 h 284"/>
                    <a:gd name="T2" fmla="*/ 80 w 274"/>
                    <a:gd name="T3" fmla="*/ 273 h 284"/>
                    <a:gd name="T4" fmla="*/ 9 w 274"/>
                    <a:gd name="T5" fmla="*/ 178 h 284"/>
                    <a:gd name="T6" fmla="*/ 14 w 274"/>
                    <a:gd name="T7" fmla="*/ 139 h 284"/>
                    <a:gd name="T8" fmla="*/ 53 w 274"/>
                    <a:gd name="T9" fmla="*/ 145 h 284"/>
                    <a:gd name="T10" fmla="*/ 100 w 274"/>
                    <a:gd name="T11" fmla="*/ 207 h 284"/>
                    <a:gd name="T12" fmla="*/ 219 w 274"/>
                    <a:gd name="T13" fmla="*/ 17 h 284"/>
                    <a:gd name="T14" fmla="*/ 257 w 274"/>
                    <a:gd name="T15" fmla="*/ 8 h 284"/>
                    <a:gd name="T16" fmla="*/ 266 w 274"/>
                    <a:gd name="T17" fmla="*/ 47 h 284"/>
                    <a:gd name="T18" fmla="*/ 126 w 274"/>
                    <a:gd name="T19" fmla="*/ 271 h 284"/>
                    <a:gd name="T20" fmla="*/ 104 w 274"/>
                    <a:gd name="T21" fmla="*/ 284 h 284"/>
                    <a:gd name="T22" fmla="*/ 103 w 274"/>
                    <a:gd name="T23" fmla="*/ 284 h 2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74" h="284">
                      <a:moveTo>
                        <a:pt x="103" y="284"/>
                      </a:moveTo>
                      <a:cubicBezTo>
                        <a:pt x="94" y="284"/>
                        <a:pt x="86" y="280"/>
                        <a:pt x="80" y="273"/>
                      </a:cubicBezTo>
                      <a:cubicBezTo>
                        <a:pt x="9" y="178"/>
                        <a:pt x="9" y="178"/>
                        <a:pt x="9" y="178"/>
                      </a:cubicBezTo>
                      <a:cubicBezTo>
                        <a:pt x="0" y="166"/>
                        <a:pt x="2" y="149"/>
                        <a:pt x="14" y="139"/>
                      </a:cubicBezTo>
                      <a:cubicBezTo>
                        <a:pt x="27" y="130"/>
                        <a:pt x="44" y="133"/>
                        <a:pt x="53" y="145"/>
                      </a:cubicBezTo>
                      <a:cubicBezTo>
                        <a:pt x="100" y="207"/>
                        <a:pt x="100" y="207"/>
                        <a:pt x="100" y="207"/>
                      </a:cubicBezTo>
                      <a:cubicBezTo>
                        <a:pt x="219" y="17"/>
                        <a:pt x="219" y="17"/>
                        <a:pt x="219" y="17"/>
                      </a:cubicBezTo>
                      <a:cubicBezTo>
                        <a:pt x="227" y="4"/>
                        <a:pt x="244" y="0"/>
                        <a:pt x="257" y="8"/>
                      </a:cubicBezTo>
                      <a:cubicBezTo>
                        <a:pt x="270" y="16"/>
                        <a:pt x="274" y="33"/>
                        <a:pt x="266" y="47"/>
                      </a:cubicBezTo>
                      <a:cubicBezTo>
                        <a:pt x="126" y="271"/>
                        <a:pt x="126" y="271"/>
                        <a:pt x="126" y="271"/>
                      </a:cubicBezTo>
                      <a:cubicBezTo>
                        <a:pt x="121" y="279"/>
                        <a:pt x="113" y="283"/>
                        <a:pt x="104" y="284"/>
                      </a:cubicBezTo>
                      <a:cubicBezTo>
                        <a:pt x="104" y="284"/>
                        <a:pt x="103" y="284"/>
                        <a:pt x="103" y="284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</p:grpSp>
          <p:sp>
            <p:nvSpPr>
              <p:cNvPr id="67" name="Rectangle 66"/>
              <p:cNvSpPr/>
              <p:nvPr/>
            </p:nvSpPr>
            <p:spPr>
              <a:xfrm>
                <a:off x="3265380" y="2824714"/>
                <a:ext cx="1838453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GB" sz="1200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Replacing Trip ID with an index</a:t>
                </a:r>
              </a:p>
            </p:txBody>
          </p:sp>
        </p:grpSp>
      </p:grpSp>
      <p:sp>
        <p:nvSpPr>
          <p:cNvPr id="70" name="Rounded Rectangle 30"/>
          <p:cNvSpPr/>
          <p:nvPr/>
        </p:nvSpPr>
        <p:spPr>
          <a:xfrm>
            <a:off x="3600012" y="3965528"/>
            <a:ext cx="1878399" cy="398445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Dataset for prediction</a:t>
            </a:r>
            <a:endParaRPr lang="en-GB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71" name="Rounded Rectangle 30"/>
          <p:cNvSpPr/>
          <p:nvPr/>
        </p:nvSpPr>
        <p:spPr>
          <a:xfrm>
            <a:off x="2224317" y="4718280"/>
            <a:ext cx="4753186" cy="378254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If you don’t pre-process, you Re-process </a:t>
            </a:r>
            <a:endParaRPr lang="en-GB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grpSp>
        <p:nvGrpSpPr>
          <p:cNvPr id="79" name="Group 78"/>
          <p:cNvGrpSpPr/>
          <p:nvPr/>
        </p:nvGrpSpPr>
        <p:grpSpPr>
          <a:xfrm>
            <a:off x="628650" y="336208"/>
            <a:ext cx="2196662" cy="1983023"/>
            <a:chOff x="628650" y="1198180"/>
            <a:chExt cx="2196662" cy="2165131"/>
          </a:xfrm>
        </p:grpSpPr>
        <p:sp>
          <p:nvSpPr>
            <p:cNvPr id="80" name="Rounded Rectangle 5"/>
            <p:cNvSpPr/>
            <p:nvPr/>
          </p:nvSpPr>
          <p:spPr>
            <a:xfrm>
              <a:off x="628650" y="1198180"/>
              <a:ext cx="2196662" cy="2165131"/>
            </a:xfrm>
            <a:prstGeom prst="roundRect">
              <a:avLst>
                <a:gd name="adj" fmla="val 8415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>
                <a:latin typeface="Oswald" panose="00000500000000000000" pitchFamily="2" charset="0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847730" y="2389684"/>
              <a:ext cx="1878398" cy="7728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  <a:latin typeface="Oswald" panose="00000500000000000000" pitchFamily="2" charset="0"/>
                </a:rPr>
                <a:t>Data</a:t>
              </a:r>
            </a:p>
            <a:p>
              <a:pPr algn="ctr"/>
              <a:r>
                <a:rPr lang="en-US" sz="2000" dirty="0">
                  <a:solidFill>
                    <a:schemeClr val="bg1"/>
                  </a:solidFill>
                  <a:latin typeface="Oswald" panose="00000500000000000000" pitchFamily="2" charset="0"/>
                </a:rPr>
                <a:t>cleaning</a:t>
              </a:r>
              <a:endParaRPr lang="en-GB" sz="2000" dirty="0">
                <a:solidFill>
                  <a:schemeClr val="bg1"/>
                </a:solidFill>
                <a:latin typeface="Oswald" panose="00000500000000000000" pitchFamily="2" charset="0"/>
              </a:endParaRPr>
            </a:p>
          </p:txBody>
        </p:sp>
        <p:grpSp>
          <p:nvGrpSpPr>
            <p:cNvPr id="82" name="Group 81"/>
            <p:cNvGrpSpPr/>
            <p:nvPr/>
          </p:nvGrpSpPr>
          <p:grpSpPr>
            <a:xfrm>
              <a:off x="1480146" y="1794470"/>
              <a:ext cx="490776" cy="359163"/>
              <a:chOff x="1319147" y="1682594"/>
              <a:chExt cx="790400" cy="578436"/>
            </a:xfrm>
          </p:grpSpPr>
          <p:sp>
            <p:nvSpPr>
              <p:cNvPr id="83" name="任意多边形 85"/>
              <p:cNvSpPr/>
              <p:nvPr/>
            </p:nvSpPr>
            <p:spPr>
              <a:xfrm>
                <a:off x="1342520" y="1784432"/>
                <a:ext cx="628567" cy="476598"/>
              </a:xfrm>
              <a:custGeom>
                <a:avLst/>
                <a:gdLst>
                  <a:gd name="connsiteX0" fmla="*/ 96105 w 628567"/>
                  <a:gd name="connsiteY0" fmla="*/ 192304 h 476598"/>
                  <a:gd name="connsiteX1" fmla="*/ 96105 w 628567"/>
                  <a:gd name="connsiteY1" fmla="*/ 476598 h 476598"/>
                  <a:gd name="connsiteX2" fmla="*/ 0 w 628567"/>
                  <a:gd name="connsiteY2" fmla="*/ 476598 h 476598"/>
                  <a:gd name="connsiteX3" fmla="*/ 0 w 628567"/>
                  <a:gd name="connsiteY3" fmla="*/ 267440 h 476598"/>
                  <a:gd name="connsiteX4" fmla="*/ 451079 w 628567"/>
                  <a:gd name="connsiteY4" fmla="*/ 149738 h 476598"/>
                  <a:gd name="connsiteX5" fmla="*/ 451079 w 628567"/>
                  <a:gd name="connsiteY5" fmla="*/ 476598 h 476598"/>
                  <a:gd name="connsiteX6" fmla="*/ 354974 w 628567"/>
                  <a:gd name="connsiteY6" fmla="*/ 476598 h 476598"/>
                  <a:gd name="connsiteX7" fmla="*/ 354974 w 628567"/>
                  <a:gd name="connsiteY7" fmla="*/ 196833 h 476598"/>
                  <a:gd name="connsiteX8" fmla="*/ 357633 w 628567"/>
                  <a:gd name="connsiteY8" fmla="*/ 200277 h 476598"/>
                  <a:gd name="connsiteX9" fmla="*/ 359009 w 628567"/>
                  <a:gd name="connsiteY9" fmla="*/ 199214 h 476598"/>
                  <a:gd name="connsiteX10" fmla="*/ 372907 w 628567"/>
                  <a:gd name="connsiteY10" fmla="*/ 215687 h 476598"/>
                  <a:gd name="connsiteX11" fmla="*/ 255352 w 628567"/>
                  <a:gd name="connsiteY11" fmla="*/ 67803 h 476598"/>
                  <a:gd name="connsiteX12" fmla="*/ 273592 w 628567"/>
                  <a:gd name="connsiteY12" fmla="*/ 91427 h 476598"/>
                  <a:gd name="connsiteX13" fmla="*/ 273592 w 628567"/>
                  <a:gd name="connsiteY13" fmla="*/ 476598 h 476598"/>
                  <a:gd name="connsiteX14" fmla="*/ 177487 w 628567"/>
                  <a:gd name="connsiteY14" fmla="*/ 476598 h 476598"/>
                  <a:gd name="connsiteX15" fmla="*/ 177487 w 628567"/>
                  <a:gd name="connsiteY15" fmla="*/ 128679 h 476598"/>
                  <a:gd name="connsiteX16" fmla="*/ 628567 w 628567"/>
                  <a:gd name="connsiteY16" fmla="*/ 0 h 476598"/>
                  <a:gd name="connsiteX17" fmla="*/ 628567 w 628567"/>
                  <a:gd name="connsiteY17" fmla="*/ 476598 h 476598"/>
                  <a:gd name="connsiteX18" fmla="*/ 532462 w 628567"/>
                  <a:gd name="connsiteY18" fmla="*/ 476598 h 476598"/>
                  <a:gd name="connsiteX19" fmla="*/ 532462 w 628567"/>
                  <a:gd name="connsiteY19" fmla="*/ 81079 h 4765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628567" h="476598">
                    <a:moveTo>
                      <a:pt x="96105" y="192304"/>
                    </a:moveTo>
                    <a:lnTo>
                      <a:pt x="96105" y="476598"/>
                    </a:lnTo>
                    <a:lnTo>
                      <a:pt x="0" y="476598"/>
                    </a:lnTo>
                    <a:lnTo>
                      <a:pt x="0" y="267440"/>
                    </a:lnTo>
                    <a:close/>
                    <a:moveTo>
                      <a:pt x="451079" y="149738"/>
                    </a:moveTo>
                    <a:lnTo>
                      <a:pt x="451079" y="476598"/>
                    </a:lnTo>
                    <a:lnTo>
                      <a:pt x="354974" y="476598"/>
                    </a:lnTo>
                    <a:lnTo>
                      <a:pt x="354974" y="196833"/>
                    </a:lnTo>
                    <a:lnTo>
                      <a:pt x="357633" y="200277"/>
                    </a:lnTo>
                    <a:lnTo>
                      <a:pt x="359009" y="199214"/>
                    </a:lnTo>
                    <a:lnTo>
                      <a:pt x="372907" y="215687"/>
                    </a:lnTo>
                    <a:close/>
                    <a:moveTo>
                      <a:pt x="255352" y="67803"/>
                    </a:moveTo>
                    <a:lnTo>
                      <a:pt x="273592" y="91427"/>
                    </a:lnTo>
                    <a:lnTo>
                      <a:pt x="273592" y="476598"/>
                    </a:lnTo>
                    <a:lnTo>
                      <a:pt x="177487" y="476598"/>
                    </a:lnTo>
                    <a:lnTo>
                      <a:pt x="177487" y="128679"/>
                    </a:lnTo>
                    <a:close/>
                    <a:moveTo>
                      <a:pt x="628567" y="0"/>
                    </a:moveTo>
                    <a:lnTo>
                      <a:pt x="628567" y="476598"/>
                    </a:lnTo>
                    <a:lnTo>
                      <a:pt x="532462" y="476598"/>
                    </a:lnTo>
                    <a:lnTo>
                      <a:pt x="532462" y="81079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2000">
                  <a:latin typeface="Oswald" panose="00000500000000000000" pitchFamily="2" charset="0"/>
                </a:endParaRPr>
              </a:p>
            </p:txBody>
          </p:sp>
          <p:sp>
            <p:nvSpPr>
              <p:cNvPr id="84" name="任意多边形 86"/>
              <p:cNvSpPr/>
              <p:nvPr/>
            </p:nvSpPr>
            <p:spPr>
              <a:xfrm rot="13790841">
                <a:off x="1551389" y="1450352"/>
                <a:ext cx="325915" cy="790400"/>
              </a:xfrm>
              <a:custGeom>
                <a:avLst/>
                <a:gdLst>
                  <a:gd name="connsiteX0" fmla="*/ 97660 w 325915"/>
                  <a:gd name="connsiteY0" fmla="*/ 790400 h 790400"/>
                  <a:gd name="connsiteX1" fmla="*/ 0 w 325915"/>
                  <a:gd name="connsiteY1" fmla="*/ 664808 h 790400"/>
                  <a:gd name="connsiteX2" fmla="*/ 70970 w 325915"/>
                  <a:gd name="connsiteY2" fmla="*/ 664808 h 790400"/>
                  <a:gd name="connsiteX3" fmla="*/ 70970 w 325915"/>
                  <a:gd name="connsiteY3" fmla="*/ 320500 h 790400"/>
                  <a:gd name="connsiteX4" fmla="*/ 92523 w 325915"/>
                  <a:gd name="connsiteY4" fmla="*/ 320500 h 790400"/>
                  <a:gd name="connsiteX5" fmla="*/ 92598 w 325915"/>
                  <a:gd name="connsiteY5" fmla="*/ 318763 h 790400"/>
                  <a:gd name="connsiteX6" fmla="*/ 259805 w 325915"/>
                  <a:gd name="connsiteY6" fmla="*/ 326009 h 790400"/>
                  <a:gd name="connsiteX7" fmla="*/ 271953 w 325915"/>
                  <a:gd name="connsiteY7" fmla="*/ 0 h 790400"/>
                  <a:gd name="connsiteX8" fmla="*/ 325915 w 325915"/>
                  <a:gd name="connsiteY8" fmla="*/ 2011 h 790400"/>
                  <a:gd name="connsiteX9" fmla="*/ 311729 w 325915"/>
                  <a:gd name="connsiteY9" fmla="*/ 382747 h 790400"/>
                  <a:gd name="connsiteX10" fmla="*/ 257766 w 325915"/>
                  <a:gd name="connsiteY10" fmla="*/ 380736 h 790400"/>
                  <a:gd name="connsiteX11" fmla="*/ 257794 w 325915"/>
                  <a:gd name="connsiteY11" fmla="*/ 379973 h 790400"/>
                  <a:gd name="connsiteX12" fmla="*/ 124349 w 325915"/>
                  <a:gd name="connsiteY12" fmla="*/ 374190 h 790400"/>
                  <a:gd name="connsiteX13" fmla="*/ 124349 w 325915"/>
                  <a:gd name="connsiteY13" fmla="*/ 664808 h 790400"/>
                  <a:gd name="connsiteX14" fmla="*/ 195319 w 325915"/>
                  <a:gd name="connsiteY14" fmla="*/ 664808 h 790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25915" h="790400">
                    <a:moveTo>
                      <a:pt x="97660" y="790400"/>
                    </a:moveTo>
                    <a:lnTo>
                      <a:pt x="0" y="664808"/>
                    </a:lnTo>
                    <a:lnTo>
                      <a:pt x="70970" y="664808"/>
                    </a:lnTo>
                    <a:lnTo>
                      <a:pt x="70970" y="320500"/>
                    </a:lnTo>
                    <a:lnTo>
                      <a:pt x="92523" y="320500"/>
                    </a:lnTo>
                    <a:lnTo>
                      <a:pt x="92598" y="318763"/>
                    </a:lnTo>
                    <a:lnTo>
                      <a:pt x="259805" y="326009"/>
                    </a:lnTo>
                    <a:lnTo>
                      <a:pt x="271953" y="0"/>
                    </a:lnTo>
                    <a:lnTo>
                      <a:pt x="325915" y="2011"/>
                    </a:lnTo>
                    <a:lnTo>
                      <a:pt x="311729" y="382747"/>
                    </a:lnTo>
                    <a:lnTo>
                      <a:pt x="257766" y="380736"/>
                    </a:lnTo>
                    <a:lnTo>
                      <a:pt x="257794" y="379973"/>
                    </a:lnTo>
                    <a:lnTo>
                      <a:pt x="124349" y="374190"/>
                    </a:lnTo>
                    <a:lnTo>
                      <a:pt x="124349" y="664808"/>
                    </a:lnTo>
                    <a:lnTo>
                      <a:pt x="195319" y="66480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2000">
                  <a:latin typeface="Oswald" panose="00000500000000000000" pitchFamily="2" charset="0"/>
                </a:endParaRPr>
              </a:p>
            </p:txBody>
          </p:sp>
        </p:grpSp>
      </p:grpSp>
      <p:grpSp>
        <p:nvGrpSpPr>
          <p:cNvPr id="85" name="Group 84"/>
          <p:cNvGrpSpPr/>
          <p:nvPr/>
        </p:nvGrpSpPr>
        <p:grpSpPr>
          <a:xfrm>
            <a:off x="6378539" y="342770"/>
            <a:ext cx="2196662" cy="1976462"/>
            <a:chOff x="628650" y="1198180"/>
            <a:chExt cx="2196662" cy="2165131"/>
          </a:xfrm>
        </p:grpSpPr>
        <p:sp>
          <p:nvSpPr>
            <p:cNvPr id="86" name="Rounded Rectangle 5"/>
            <p:cNvSpPr/>
            <p:nvPr/>
          </p:nvSpPr>
          <p:spPr>
            <a:xfrm>
              <a:off x="628650" y="1198180"/>
              <a:ext cx="2196662" cy="2165131"/>
            </a:xfrm>
            <a:prstGeom prst="roundRect">
              <a:avLst>
                <a:gd name="adj" fmla="val 8415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>
                <a:latin typeface="Oswald" panose="00000500000000000000" pitchFamily="2" charset="0"/>
              </a:endParaRPr>
            </a:p>
          </p:txBody>
        </p:sp>
        <p:grpSp>
          <p:nvGrpSpPr>
            <p:cNvPr id="88" name="Group 87"/>
            <p:cNvGrpSpPr/>
            <p:nvPr/>
          </p:nvGrpSpPr>
          <p:grpSpPr>
            <a:xfrm>
              <a:off x="1480146" y="1794470"/>
              <a:ext cx="490776" cy="359163"/>
              <a:chOff x="1319147" y="1682594"/>
              <a:chExt cx="790400" cy="578436"/>
            </a:xfrm>
          </p:grpSpPr>
          <p:sp>
            <p:nvSpPr>
              <p:cNvPr id="89" name="任意多边形 85"/>
              <p:cNvSpPr/>
              <p:nvPr/>
            </p:nvSpPr>
            <p:spPr>
              <a:xfrm>
                <a:off x="1342520" y="1784432"/>
                <a:ext cx="628567" cy="476598"/>
              </a:xfrm>
              <a:custGeom>
                <a:avLst/>
                <a:gdLst>
                  <a:gd name="connsiteX0" fmla="*/ 96105 w 628567"/>
                  <a:gd name="connsiteY0" fmla="*/ 192304 h 476598"/>
                  <a:gd name="connsiteX1" fmla="*/ 96105 w 628567"/>
                  <a:gd name="connsiteY1" fmla="*/ 476598 h 476598"/>
                  <a:gd name="connsiteX2" fmla="*/ 0 w 628567"/>
                  <a:gd name="connsiteY2" fmla="*/ 476598 h 476598"/>
                  <a:gd name="connsiteX3" fmla="*/ 0 w 628567"/>
                  <a:gd name="connsiteY3" fmla="*/ 267440 h 476598"/>
                  <a:gd name="connsiteX4" fmla="*/ 451079 w 628567"/>
                  <a:gd name="connsiteY4" fmla="*/ 149738 h 476598"/>
                  <a:gd name="connsiteX5" fmla="*/ 451079 w 628567"/>
                  <a:gd name="connsiteY5" fmla="*/ 476598 h 476598"/>
                  <a:gd name="connsiteX6" fmla="*/ 354974 w 628567"/>
                  <a:gd name="connsiteY6" fmla="*/ 476598 h 476598"/>
                  <a:gd name="connsiteX7" fmla="*/ 354974 w 628567"/>
                  <a:gd name="connsiteY7" fmla="*/ 196833 h 476598"/>
                  <a:gd name="connsiteX8" fmla="*/ 357633 w 628567"/>
                  <a:gd name="connsiteY8" fmla="*/ 200277 h 476598"/>
                  <a:gd name="connsiteX9" fmla="*/ 359009 w 628567"/>
                  <a:gd name="connsiteY9" fmla="*/ 199214 h 476598"/>
                  <a:gd name="connsiteX10" fmla="*/ 372907 w 628567"/>
                  <a:gd name="connsiteY10" fmla="*/ 215687 h 476598"/>
                  <a:gd name="connsiteX11" fmla="*/ 255352 w 628567"/>
                  <a:gd name="connsiteY11" fmla="*/ 67803 h 476598"/>
                  <a:gd name="connsiteX12" fmla="*/ 273592 w 628567"/>
                  <a:gd name="connsiteY12" fmla="*/ 91427 h 476598"/>
                  <a:gd name="connsiteX13" fmla="*/ 273592 w 628567"/>
                  <a:gd name="connsiteY13" fmla="*/ 476598 h 476598"/>
                  <a:gd name="connsiteX14" fmla="*/ 177487 w 628567"/>
                  <a:gd name="connsiteY14" fmla="*/ 476598 h 476598"/>
                  <a:gd name="connsiteX15" fmla="*/ 177487 w 628567"/>
                  <a:gd name="connsiteY15" fmla="*/ 128679 h 476598"/>
                  <a:gd name="connsiteX16" fmla="*/ 628567 w 628567"/>
                  <a:gd name="connsiteY16" fmla="*/ 0 h 476598"/>
                  <a:gd name="connsiteX17" fmla="*/ 628567 w 628567"/>
                  <a:gd name="connsiteY17" fmla="*/ 476598 h 476598"/>
                  <a:gd name="connsiteX18" fmla="*/ 532462 w 628567"/>
                  <a:gd name="connsiteY18" fmla="*/ 476598 h 476598"/>
                  <a:gd name="connsiteX19" fmla="*/ 532462 w 628567"/>
                  <a:gd name="connsiteY19" fmla="*/ 81079 h 4765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628567" h="476598">
                    <a:moveTo>
                      <a:pt x="96105" y="192304"/>
                    </a:moveTo>
                    <a:lnTo>
                      <a:pt x="96105" y="476598"/>
                    </a:lnTo>
                    <a:lnTo>
                      <a:pt x="0" y="476598"/>
                    </a:lnTo>
                    <a:lnTo>
                      <a:pt x="0" y="267440"/>
                    </a:lnTo>
                    <a:close/>
                    <a:moveTo>
                      <a:pt x="451079" y="149738"/>
                    </a:moveTo>
                    <a:lnTo>
                      <a:pt x="451079" y="476598"/>
                    </a:lnTo>
                    <a:lnTo>
                      <a:pt x="354974" y="476598"/>
                    </a:lnTo>
                    <a:lnTo>
                      <a:pt x="354974" y="196833"/>
                    </a:lnTo>
                    <a:lnTo>
                      <a:pt x="357633" y="200277"/>
                    </a:lnTo>
                    <a:lnTo>
                      <a:pt x="359009" y="199214"/>
                    </a:lnTo>
                    <a:lnTo>
                      <a:pt x="372907" y="215687"/>
                    </a:lnTo>
                    <a:close/>
                    <a:moveTo>
                      <a:pt x="255352" y="67803"/>
                    </a:moveTo>
                    <a:lnTo>
                      <a:pt x="273592" y="91427"/>
                    </a:lnTo>
                    <a:lnTo>
                      <a:pt x="273592" y="476598"/>
                    </a:lnTo>
                    <a:lnTo>
                      <a:pt x="177487" y="476598"/>
                    </a:lnTo>
                    <a:lnTo>
                      <a:pt x="177487" y="128679"/>
                    </a:lnTo>
                    <a:close/>
                    <a:moveTo>
                      <a:pt x="628567" y="0"/>
                    </a:moveTo>
                    <a:lnTo>
                      <a:pt x="628567" y="476598"/>
                    </a:lnTo>
                    <a:lnTo>
                      <a:pt x="532462" y="476598"/>
                    </a:lnTo>
                    <a:lnTo>
                      <a:pt x="532462" y="81079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2000">
                  <a:latin typeface="Oswald" panose="00000500000000000000" pitchFamily="2" charset="0"/>
                </a:endParaRPr>
              </a:p>
            </p:txBody>
          </p:sp>
          <p:sp>
            <p:nvSpPr>
              <p:cNvPr id="90" name="任意多边形 86"/>
              <p:cNvSpPr/>
              <p:nvPr/>
            </p:nvSpPr>
            <p:spPr>
              <a:xfrm rot="13790841">
                <a:off x="1551389" y="1450352"/>
                <a:ext cx="325915" cy="790400"/>
              </a:xfrm>
              <a:custGeom>
                <a:avLst/>
                <a:gdLst>
                  <a:gd name="connsiteX0" fmla="*/ 97660 w 325915"/>
                  <a:gd name="connsiteY0" fmla="*/ 790400 h 790400"/>
                  <a:gd name="connsiteX1" fmla="*/ 0 w 325915"/>
                  <a:gd name="connsiteY1" fmla="*/ 664808 h 790400"/>
                  <a:gd name="connsiteX2" fmla="*/ 70970 w 325915"/>
                  <a:gd name="connsiteY2" fmla="*/ 664808 h 790400"/>
                  <a:gd name="connsiteX3" fmla="*/ 70970 w 325915"/>
                  <a:gd name="connsiteY3" fmla="*/ 320500 h 790400"/>
                  <a:gd name="connsiteX4" fmla="*/ 92523 w 325915"/>
                  <a:gd name="connsiteY4" fmla="*/ 320500 h 790400"/>
                  <a:gd name="connsiteX5" fmla="*/ 92598 w 325915"/>
                  <a:gd name="connsiteY5" fmla="*/ 318763 h 790400"/>
                  <a:gd name="connsiteX6" fmla="*/ 259805 w 325915"/>
                  <a:gd name="connsiteY6" fmla="*/ 326009 h 790400"/>
                  <a:gd name="connsiteX7" fmla="*/ 271953 w 325915"/>
                  <a:gd name="connsiteY7" fmla="*/ 0 h 790400"/>
                  <a:gd name="connsiteX8" fmla="*/ 325915 w 325915"/>
                  <a:gd name="connsiteY8" fmla="*/ 2011 h 790400"/>
                  <a:gd name="connsiteX9" fmla="*/ 311729 w 325915"/>
                  <a:gd name="connsiteY9" fmla="*/ 382747 h 790400"/>
                  <a:gd name="connsiteX10" fmla="*/ 257766 w 325915"/>
                  <a:gd name="connsiteY10" fmla="*/ 380736 h 790400"/>
                  <a:gd name="connsiteX11" fmla="*/ 257794 w 325915"/>
                  <a:gd name="connsiteY11" fmla="*/ 379973 h 790400"/>
                  <a:gd name="connsiteX12" fmla="*/ 124349 w 325915"/>
                  <a:gd name="connsiteY12" fmla="*/ 374190 h 790400"/>
                  <a:gd name="connsiteX13" fmla="*/ 124349 w 325915"/>
                  <a:gd name="connsiteY13" fmla="*/ 664808 h 790400"/>
                  <a:gd name="connsiteX14" fmla="*/ 195319 w 325915"/>
                  <a:gd name="connsiteY14" fmla="*/ 664808 h 790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25915" h="790400">
                    <a:moveTo>
                      <a:pt x="97660" y="790400"/>
                    </a:moveTo>
                    <a:lnTo>
                      <a:pt x="0" y="664808"/>
                    </a:lnTo>
                    <a:lnTo>
                      <a:pt x="70970" y="664808"/>
                    </a:lnTo>
                    <a:lnTo>
                      <a:pt x="70970" y="320500"/>
                    </a:lnTo>
                    <a:lnTo>
                      <a:pt x="92523" y="320500"/>
                    </a:lnTo>
                    <a:lnTo>
                      <a:pt x="92598" y="318763"/>
                    </a:lnTo>
                    <a:lnTo>
                      <a:pt x="259805" y="326009"/>
                    </a:lnTo>
                    <a:lnTo>
                      <a:pt x="271953" y="0"/>
                    </a:lnTo>
                    <a:lnTo>
                      <a:pt x="325915" y="2011"/>
                    </a:lnTo>
                    <a:lnTo>
                      <a:pt x="311729" y="382747"/>
                    </a:lnTo>
                    <a:lnTo>
                      <a:pt x="257766" y="380736"/>
                    </a:lnTo>
                    <a:lnTo>
                      <a:pt x="257794" y="379973"/>
                    </a:lnTo>
                    <a:lnTo>
                      <a:pt x="124349" y="374190"/>
                    </a:lnTo>
                    <a:lnTo>
                      <a:pt x="124349" y="664808"/>
                    </a:lnTo>
                    <a:lnTo>
                      <a:pt x="195319" y="66480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2000">
                  <a:latin typeface="Oswald" panose="00000500000000000000" pitchFamily="2" charset="0"/>
                </a:endParaRPr>
              </a:p>
            </p:txBody>
          </p:sp>
        </p:grpSp>
      </p:grpSp>
      <p:sp>
        <p:nvSpPr>
          <p:cNvPr id="91" name="TextBox 90"/>
          <p:cNvSpPr txBox="1"/>
          <p:nvPr/>
        </p:nvSpPr>
        <p:spPr>
          <a:xfrm>
            <a:off x="6622801" y="1400615"/>
            <a:ext cx="17926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Oswald" panose="00000500000000000000" pitchFamily="2" charset="0"/>
              </a:rPr>
              <a:t>Data 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Oswald" panose="00000500000000000000" pitchFamily="2" charset="0"/>
              </a:rPr>
              <a:t>preprocessing</a:t>
            </a:r>
            <a:endParaRPr lang="en-GB" sz="2000" dirty="0">
              <a:solidFill>
                <a:schemeClr val="bg1"/>
              </a:solidFill>
              <a:latin typeface="Oswald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5891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70" grpId="0" animBg="1"/>
      <p:bldP spid="7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Shape 485"/>
          <p:cNvSpPr txBox="1">
            <a:spLocks noGrp="1"/>
          </p:cNvSpPr>
          <p:nvPr>
            <p:ph type="body" idx="1"/>
          </p:nvPr>
        </p:nvSpPr>
        <p:spPr>
          <a:xfrm>
            <a:off x="897427" y="903386"/>
            <a:ext cx="6996600" cy="30406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 fontAlgn="base"/>
            <a:r>
              <a:rPr lang="en-US" dirty="0"/>
              <a:t>Trip times less than zero or greater than 86,400 seconds (1 day) are removed</a:t>
            </a:r>
          </a:p>
          <a:p>
            <a:pPr algn="just" fontAlgn="base"/>
            <a:r>
              <a:rPr lang="en-US" dirty="0"/>
              <a:t>Trip lengths less than zero or greater than 3,500 miles are removed (max distance from Chicago)</a:t>
            </a:r>
          </a:p>
          <a:p>
            <a:pPr algn="just" fontAlgn="base"/>
            <a:r>
              <a:rPr lang="en-US" dirty="0"/>
              <a:t>If any component of the trip cost is less than $0 or greater than $10,000, </a:t>
            </a:r>
            <a:r>
              <a:rPr lang="en-US" i="1" dirty="0"/>
              <a:t>all</a:t>
            </a:r>
            <a:r>
              <a:rPr lang="en-US" dirty="0"/>
              <a:t> components of the trip cost are removed</a:t>
            </a:r>
          </a:p>
          <a:p>
            <a:pPr algn="just" fontAlgn="base"/>
            <a:r>
              <a:rPr lang="en-US" dirty="0"/>
              <a:t>De-duplication of taxi trips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4D28DA-63FA-47CA-B155-3F4549960C00}"/>
              </a:ext>
            </a:extLst>
          </p:cNvPr>
          <p:cNvSpPr txBox="1"/>
          <p:nvPr/>
        </p:nvSpPr>
        <p:spPr>
          <a:xfrm>
            <a:off x="936434" y="220337"/>
            <a:ext cx="71338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>
                <a:solidFill>
                  <a:srgbClr val="28324A"/>
                </a:solidFill>
                <a:latin typeface="Oswald" panose="00000500000000000000" pitchFamily="2" charset="0"/>
                <a:ea typeface="Source Sans Pro" panose="020B0503030403020204" pitchFamily="34" charset="0"/>
              </a:rPr>
              <a:t>Data Cleaning from the provider’s side</a:t>
            </a:r>
          </a:p>
        </p:txBody>
      </p:sp>
    </p:spTree>
    <p:extLst>
      <p:ext uri="{BB962C8B-B14F-4D97-AF65-F5344CB8AC3E}">
        <p14:creationId xmlns:p14="http://schemas.microsoft.com/office/powerpoint/2010/main" val="848643097"/>
      </p:ext>
    </p:extLst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Shape 485"/>
          <p:cNvSpPr txBox="1">
            <a:spLocks noGrp="1"/>
          </p:cNvSpPr>
          <p:nvPr>
            <p:ph type="body" idx="1"/>
          </p:nvPr>
        </p:nvSpPr>
        <p:spPr>
          <a:xfrm>
            <a:off x="897427" y="903386"/>
            <a:ext cx="6996600" cy="30406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 fontAlgn="base"/>
            <a:r>
              <a:rPr lang="en-US" dirty="0"/>
              <a:t>Removed records if pickup and/or drop-off timestamp, Taxi ID, or Community Area for pickup/drop-off is null</a:t>
            </a:r>
          </a:p>
          <a:p>
            <a:pPr algn="just" fontAlgn="base"/>
            <a:r>
              <a:rPr lang="en-US" dirty="0"/>
              <a:t>Parsing of timestamp to extract date, hour, minute for pickup and drop-off</a:t>
            </a:r>
          </a:p>
          <a:p>
            <a:pPr algn="just" fontAlgn="base"/>
            <a:r>
              <a:rPr lang="en-US" dirty="0"/>
              <a:t>Fare converted to “float” data type (removal of $ prefix)</a:t>
            </a:r>
          </a:p>
          <a:p>
            <a:pPr algn="just" fontAlgn="base"/>
            <a:r>
              <a:rPr lang="en-US" dirty="0"/>
              <a:t>For payment type = “Cash”, tips are not recorded in the system so we assumed tip value = 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4D28DA-63FA-47CA-B155-3F4549960C00}"/>
              </a:ext>
            </a:extLst>
          </p:cNvPr>
          <p:cNvSpPr txBox="1"/>
          <p:nvPr/>
        </p:nvSpPr>
        <p:spPr>
          <a:xfrm>
            <a:off x="936434" y="220337"/>
            <a:ext cx="71338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>
                <a:solidFill>
                  <a:srgbClr val="28324A"/>
                </a:solidFill>
                <a:latin typeface="Oswald" panose="00000500000000000000" pitchFamily="2" charset="0"/>
                <a:ea typeface="Source Sans Pro" panose="020B0503030403020204" pitchFamily="34" charset="0"/>
              </a:rPr>
              <a:t>Data Preprocessing from our side</a:t>
            </a:r>
          </a:p>
        </p:txBody>
      </p:sp>
    </p:spTree>
    <p:extLst>
      <p:ext uri="{BB962C8B-B14F-4D97-AF65-F5344CB8AC3E}">
        <p14:creationId xmlns:p14="http://schemas.microsoft.com/office/powerpoint/2010/main" val="2611756614"/>
      </p:ext>
    </p:extLst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Shape 485"/>
          <p:cNvSpPr txBox="1">
            <a:spLocks noGrp="1"/>
          </p:cNvSpPr>
          <p:nvPr>
            <p:ph type="body" idx="1"/>
          </p:nvPr>
        </p:nvSpPr>
        <p:spPr>
          <a:xfrm>
            <a:off x="897427" y="760165"/>
            <a:ext cx="7321156" cy="35033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 fontAlgn="base"/>
            <a:r>
              <a:rPr lang="en-US" dirty="0"/>
              <a:t>Minimum Fare was assumed to be $3.25 (as per City of Chicago) and maximum fare was assumed to be $1000, so the records having all the fares falling outside this range were removed</a:t>
            </a:r>
          </a:p>
          <a:p>
            <a:pPr algn="just" fontAlgn="base"/>
            <a:r>
              <a:rPr lang="en-US" dirty="0"/>
              <a:t>Removed all the records having trip duration more than 12 hours (maximum permissible working time for Chicago taxi driver)</a:t>
            </a:r>
          </a:p>
          <a:p>
            <a:pPr algn="just" fontAlgn="base"/>
            <a:r>
              <a:rPr lang="en-US" dirty="0"/>
              <a:t>Removed “Trip ID” and instead added a unique numeric index </a:t>
            </a:r>
          </a:p>
          <a:p>
            <a:pPr algn="just" fontAlgn="base"/>
            <a:r>
              <a:rPr lang="en-US" dirty="0"/>
              <a:t>Removed “Centroid location” and “Pickup O’Hare Community area” fields since they were redundant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4D28DA-63FA-47CA-B155-3F4549960C00}"/>
              </a:ext>
            </a:extLst>
          </p:cNvPr>
          <p:cNvSpPr txBox="1"/>
          <p:nvPr/>
        </p:nvSpPr>
        <p:spPr>
          <a:xfrm>
            <a:off x="936434" y="220337"/>
            <a:ext cx="71338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>
                <a:solidFill>
                  <a:srgbClr val="28324A"/>
                </a:solidFill>
                <a:latin typeface="Oswald" panose="00000500000000000000" pitchFamily="2" charset="0"/>
                <a:ea typeface="Source Sans Pro" panose="020B0503030403020204" pitchFamily="34" charset="0"/>
              </a:rPr>
              <a:t>Data Preprocessing from our side (contd.)</a:t>
            </a:r>
          </a:p>
        </p:txBody>
      </p:sp>
    </p:spTree>
    <p:extLst>
      <p:ext uri="{BB962C8B-B14F-4D97-AF65-F5344CB8AC3E}">
        <p14:creationId xmlns:p14="http://schemas.microsoft.com/office/powerpoint/2010/main" val="3114893970"/>
      </p:ext>
    </p:extLst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Shape 485"/>
          <p:cNvSpPr txBox="1">
            <a:spLocks noGrp="1"/>
          </p:cNvSpPr>
          <p:nvPr>
            <p:ph type="body" idx="1"/>
          </p:nvPr>
        </p:nvSpPr>
        <p:spPr>
          <a:xfrm>
            <a:off x="911422" y="837285"/>
            <a:ext cx="7321156" cy="13110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 fontAlgn="base"/>
            <a:r>
              <a:rPr lang="en-US" dirty="0"/>
              <a:t>Data Exploration and Modeling was performed in Google Colaboratory since it uses an accelerated GPU and doesn’t require PC’s memory for handling ~40 GB data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4D28DA-63FA-47CA-B155-3F4549960C00}"/>
              </a:ext>
            </a:extLst>
          </p:cNvPr>
          <p:cNvSpPr txBox="1"/>
          <p:nvPr/>
        </p:nvSpPr>
        <p:spPr>
          <a:xfrm>
            <a:off x="936434" y="220337"/>
            <a:ext cx="71338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>
                <a:solidFill>
                  <a:srgbClr val="28324A"/>
                </a:solidFill>
                <a:latin typeface="Oswald" panose="00000500000000000000" pitchFamily="2" charset="0"/>
                <a:ea typeface="Source Sans Pro" panose="020B0503030403020204" pitchFamily="34" charset="0"/>
              </a:rPr>
              <a:t>Data Loading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F0229E02-60CA-4ECD-8374-C772BE8FC6B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67849078"/>
              </p:ext>
            </p:extLst>
          </p:nvPr>
        </p:nvGraphicFramePr>
        <p:xfrm>
          <a:off x="231354" y="1983037"/>
          <a:ext cx="8626207" cy="19499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01755376"/>
      </p:ext>
    </p:extLst>
  </p:cSld>
  <p:clrMapOvr>
    <a:masterClrMapping/>
  </p:clrMapOvr>
</p:sld>
</file>

<file path=ppt/theme/theme1.xml><?xml version="1.0" encoding="utf-8"?>
<a:theme xmlns:a="http://schemas.openxmlformats.org/drawingml/2006/main" name="Quince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976</TotalTime>
  <Words>1556</Words>
  <Application>Microsoft Office PowerPoint</Application>
  <PresentationFormat>On-screen Show (16:9)</PresentationFormat>
  <Paragraphs>275</Paragraphs>
  <Slides>34</Slides>
  <Notes>28</Notes>
  <HiddenSlides>4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2" baseType="lpstr">
      <vt:lpstr>Calibri</vt:lpstr>
      <vt:lpstr>Lato Light</vt:lpstr>
      <vt:lpstr>Source Sans Pro</vt:lpstr>
      <vt:lpstr>Oswald</vt:lpstr>
      <vt:lpstr>Gill Sans</vt:lpstr>
      <vt:lpstr>Arial</vt:lpstr>
      <vt:lpstr>宋体</vt:lpstr>
      <vt:lpstr>Quince template</vt:lpstr>
      <vt:lpstr>STAT 689 Class Project</vt:lpstr>
      <vt:lpstr>Our Agenda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 689</dc:title>
  <cp:lastModifiedBy>Debapriyo Paul</cp:lastModifiedBy>
  <cp:revision>222</cp:revision>
  <dcterms:modified xsi:type="dcterms:W3CDTF">2018-04-30T17:47:23Z</dcterms:modified>
</cp:coreProperties>
</file>