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6"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p:cViewPr varScale="1">
        <p:scale>
          <a:sx n="77" d="100"/>
          <a:sy n="77" d="100"/>
        </p:scale>
        <p:origin x="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6D00-21DF-9C3F-1B51-9AC7982402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751207-5048-63CE-3BF6-13D046BD1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A996DD-959D-B8B0-A2C9-6099CA7AE98C}"/>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5" name="Footer Placeholder 4">
            <a:extLst>
              <a:ext uri="{FF2B5EF4-FFF2-40B4-BE49-F238E27FC236}">
                <a16:creationId xmlns:a16="http://schemas.microsoft.com/office/drawing/2014/main" id="{A195E574-C4A9-FEC8-F2E2-38AE777A5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087632-9FF4-9429-FDBA-7B5151D5B459}"/>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183897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D411-CBE0-AE62-7F9B-A742E41DFA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0F0457-61EA-2F48-6071-4D2B865E86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C8F7BF-D708-C411-9071-ECC457413945}"/>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5" name="Footer Placeholder 4">
            <a:extLst>
              <a:ext uri="{FF2B5EF4-FFF2-40B4-BE49-F238E27FC236}">
                <a16:creationId xmlns:a16="http://schemas.microsoft.com/office/drawing/2014/main" id="{70F02774-CA97-44E4-46E5-6E8EA5FAB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E8B9B-D9C3-E3D2-BFEA-761F455F9BB0}"/>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132693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6F0E7-69EC-B72A-C935-31C24AA036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598A85-FA69-DA83-97A9-9F8D743F3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6D0D6-3D66-FF11-725F-674B8770B656}"/>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5" name="Footer Placeholder 4">
            <a:extLst>
              <a:ext uri="{FF2B5EF4-FFF2-40B4-BE49-F238E27FC236}">
                <a16:creationId xmlns:a16="http://schemas.microsoft.com/office/drawing/2014/main" id="{9119BE35-A71C-F939-3C20-9ED37A232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4A3CD2-B959-71F2-D898-B7105BFE7A94}"/>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318842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DD85-9A2B-5C18-F514-7CB29C6592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BAC58C-6C45-61BD-5FFC-85FB316669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0CC9D-9D0D-23B2-6D18-33B153F87C91}"/>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5" name="Footer Placeholder 4">
            <a:extLst>
              <a:ext uri="{FF2B5EF4-FFF2-40B4-BE49-F238E27FC236}">
                <a16:creationId xmlns:a16="http://schemas.microsoft.com/office/drawing/2014/main" id="{C2C69F8C-262F-DA9D-E076-4395EFAC37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E33C0D-99BE-17A7-AFDA-83B481E14EB7}"/>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114792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7AC9-C434-251E-590E-98F14C129E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033C3F-73AB-53F5-6C23-21739E48DD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8654E-9DB7-63F0-B66E-ABB6C84AAF85}"/>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5" name="Footer Placeholder 4">
            <a:extLst>
              <a:ext uri="{FF2B5EF4-FFF2-40B4-BE49-F238E27FC236}">
                <a16:creationId xmlns:a16="http://schemas.microsoft.com/office/drawing/2014/main" id="{ADDF44B6-8882-1BB7-6D0F-D3885E747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9EA98-9987-1F17-31C1-DB427B17E279}"/>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65075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9396-4E6B-D914-A749-22841A8F5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F58A96-48F0-65F4-367E-8A0AEAC40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2BB13E-CCD7-D1C4-D5A5-30E2832559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A521E3-8F6D-8F64-719D-7EB3B9F63878}"/>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6" name="Footer Placeholder 5">
            <a:extLst>
              <a:ext uri="{FF2B5EF4-FFF2-40B4-BE49-F238E27FC236}">
                <a16:creationId xmlns:a16="http://schemas.microsoft.com/office/drawing/2014/main" id="{42E581D6-F49C-8198-7345-E9B32B65B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61318D-0D09-01E9-AF3C-4F6C20F41724}"/>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8967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8D72-BDB7-F552-8683-12C082E625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FE78D7-F910-D595-BCB5-521846000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DB2C7-7272-401E-1063-361B9F46E3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B7A3BE-D9D0-B849-8485-F11840971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C7D10E-05EC-0A35-8554-6391294F65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5711E4-774C-E787-4740-73C365A5FADF}"/>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8" name="Footer Placeholder 7">
            <a:extLst>
              <a:ext uri="{FF2B5EF4-FFF2-40B4-BE49-F238E27FC236}">
                <a16:creationId xmlns:a16="http://schemas.microsoft.com/office/drawing/2014/main" id="{8F222CE9-6081-DA68-288E-00EE901E23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C59A17-5E67-A88E-9F85-16A839F0D848}"/>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90865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868B-6D4E-4AF2-289E-EC18F5320C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AD7107-7CCD-E8E7-5453-62BBA9023694}"/>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4" name="Footer Placeholder 3">
            <a:extLst>
              <a:ext uri="{FF2B5EF4-FFF2-40B4-BE49-F238E27FC236}">
                <a16:creationId xmlns:a16="http://schemas.microsoft.com/office/drawing/2014/main" id="{A98E337C-7C78-88F7-D30F-F7429FFA6D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594431-0C2F-0AAE-E61D-00765091B9B6}"/>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288661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DA4C7-83C9-0E75-1462-E1BAB411DF0C}"/>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3" name="Footer Placeholder 2">
            <a:extLst>
              <a:ext uri="{FF2B5EF4-FFF2-40B4-BE49-F238E27FC236}">
                <a16:creationId xmlns:a16="http://schemas.microsoft.com/office/drawing/2014/main" id="{517A996F-EC6F-9E9F-0F77-268B9A517A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D7A5EE-1AB7-EA1E-C9F6-FFBDA8C2624F}"/>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339792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5EA5-FB48-88EE-3CF7-F303CDA30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19CF12-58C4-0105-63B7-0F24D2CF2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06044A-1A5C-92B2-F114-769C14749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23DAF-0B7C-3ACB-8BDE-CBEE521BDAAC}"/>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6" name="Footer Placeholder 5">
            <a:extLst>
              <a:ext uri="{FF2B5EF4-FFF2-40B4-BE49-F238E27FC236}">
                <a16:creationId xmlns:a16="http://schemas.microsoft.com/office/drawing/2014/main" id="{3936693E-3B67-044A-C655-98B9BFCD1F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84F90C-B41D-3944-83DF-F1BC50AD8342}"/>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406052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8EF9-FDA5-71E5-AEE3-51EBF79CC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4E0753-9D14-0F59-BF3A-6550B27BE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25899F-7BFC-984D-59DB-818211D73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A9144-C229-0405-32ED-E767505D0BF3}"/>
              </a:ext>
            </a:extLst>
          </p:cNvPr>
          <p:cNvSpPr>
            <a:spLocks noGrp="1"/>
          </p:cNvSpPr>
          <p:nvPr>
            <p:ph type="dt" sz="half" idx="10"/>
          </p:nvPr>
        </p:nvSpPr>
        <p:spPr/>
        <p:txBody>
          <a:bodyPr/>
          <a:lstStyle/>
          <a:p>
            <a:fld id="{9CFFCB1D-867D-4EEC-A0DC-957CB0C7AA53}" type="datetimeFigureOut">
              <a:rPr lang="en-IN" smtClean="0"/>
              <a:t>24-06-2025</a:t>
            </a:fld>
            <a:endParaRPr lang="en-IN"/>
          </a:p>
        </p:txBody>
      </p:sp>
      <p:sp>
        <p:nvSpPr>
          <p:cNvPr id="6" name="Footer Placeholder 5">
            <a:extLst>
              <a:ext uri="{FF2B5EF4-FFF2-40B4-BE49-F238E27FC236}">
                <a16:creationId xmlns:a16="http://schemas.microsoft.com/office/drawing/2014/main" id="{6C9092C2-EB62-5CE9-394B-BF5B4101E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3D9F8-2529-B36C-740C-B3709B149EED}"/>
              </a:ext>
            </a:extLst>
          </p:cNvPr>
          <p:cNvSpPr>
            <a:spLocks noGrp="1"/>
          </p:cNvSpPr>
          <p:nvPr>
            <p:ph type="sldNum" sz="quarter" idx="12"/>
          </p:nvPr>
        </p:nvSpPr>
        <p:spPr/>
        <p:txBody>
          <a:bodyPr/>
          <a:lstStyle/>
          <a:p>
            <a:fld id="{A3FADF20-103A-4CBA-A0E1-B0A034FDE57E}" type="slidenum">
              <a:rPr lang="en-IN" smtClean="0"/>
              <a:t>‹#›</a:t>
            </a:fld>
            <a:endParaRPr lang="en-IN"/>
          </a:p>
        </p:txBody>
      </p:sp>
    </p:spTree>
    <p:extLst>
      <p:ext uri="{BB962C8B-B14F-4D97-AF65-F5344CB8AC3E}">
        <p14:creationId xmlns:p14="http://schemas.microsoft.com/office/powerpoint/2010/main" val="226919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2CE4AE-0CAF-73E2-8EC2-6C914ADE3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28A9F2-80DC-5853-5299-4A06DF63F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8CC6F-8B78-5E79-89B6-3C2CC2879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FCB1D-867D-4EEC-A0DC-957CB0C7AA53}" type="datetimeFigureOut">
              <a:rPr lang="en-IN" smtClean="0"/>
              <a:t>24-06-2025</a:t>
            </a:fld>
            <a:endParaRPr lang="en-IN"/>
          </a:p>
        </p:txBody>
      </p:sp>
      <p:sp>
        <p:nvSpPr>
          <p:cNvPr id="5" name="Footer Placeholder 4">
            <a:extLst>
              <a:ext uri="{FF2B5EF4-FFF2-40B4-BE49-F238E27FC236}">
                <a16:creationId xmlns:a16="http://schemas.microsoft.com/office/drawing/2014/main" id="{519DE8AA-8269-75C2-4972-52AEDDC77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766869-D304-BC8E-2DB0-10542F2FE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ADF20-103A-4CBA-A0E1-B0A034FDE57E}" type="slidenum">
              <a:rPr lang="en-IN" smtClean="0"/>
              <a:t>‹#›</a:t>
            </a:fld>
            <a:endParaRPr lang="en-IN"/>
          </a:p>
        </p:txBody>
      </p:sp>
    </p:spTree>
    <p:extLst>
      <p:ext uri="{BB962C8B-B14F-4D97-AF65-F5344CB8AC3E}">
        <p14:creationId xmlns:p14="http://schemas.microsoft.com/office/powerpoint/2010/main" val="184394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5F18-F434-9A69-1614-64DBD1351DB4}"/>
              </a:ext>
            </a:extLst>
          </p:cNvPr>
          <p:cNvSpPr>
            <a:spLocks noGrp="1"/>
          </p:cNvSpPr>
          <p:nvPr>
            <p:ph type="title"/>
          </p:nvPr>
        </p:nvSpPr>
        <p:spPr>
          <a:xfrm>
            <a:off x="1344038" y="2621941"/>
            <a:ext cx="10515600" cy="417195"/>
          </a:xfrm>
        </p:spPr>
        <p:txBody>
          <a:bodyPr>
            <a:noAutofit/>
          </a:bodyPr>
          <a:lstStyle/>
          <a:p>
            <a:pPr algn="ctr"/>
            <a:r>
              <a:rPr lang="en-US" sz="2400" b="1" dirty="0"/>
              <a:t>Analytics Assignment</a:t>
            </a:r>
            <a:endParaRPr lang="en-IN" sz="2400" b="1" dirty="0"/>
          </a:p>
        </p:txBody>
      </p:sp>
      <p:sp>
        <p:nvSpPr>
          <p:cNvPr id="5" name="Title 1">
            <a:extLst>
              <a:ext uri="{FF2B5EF4-FFF2-40B4-BE49-F238E27FC236}">
                <a16:creationId xmlns:a16="http://schemas.microsoft.com/office/drawing/2014/main" id="{D10EB9FB-947A-D094-5F9C-98ADEBE0E27F}"/>
              </a:ext>
            </a:extLst>
          </p:cNvPr>
          <p:cNvSpPr txBox="1">
            <a:spLocks/>
          </p:cNvSpPr>
          <p:nvPr/>
        </p:nvSpPr>
        <p:spPr>
          <a:xfrm>
            <a:off x="332362" y="665587"/>
            <a:ext cx="10515600" cy="5560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Tx/>
              <a:buAutoNum type="arabicPeriod"/>
            </a:pPr>
            <a:endParaRPr lang="en-US" sz="1600" b="1" dirty="0"/>
          </a:p>
          <a:p>
            <a:pPr marL="342900" indent="-342900">
              <a:buFontTx/>
              <a:buAutoNum type="arabicPeriod"/>
            </a:pPr>
            <a:endParaRPr lang="en-US" sz="1600" b="1" dirty="0"/>
          </a:p>
          <a:p>
            <a:pPr marL="342900" indent="-342900">
              <a:buAutoNum type="arabicPeriod"/>
            </a:pPr>
            <a:endParaRPr lang="en-US" sz="1600" b="1" dirty="0"/>
          </a:p>
          <a:p>
            <a:pPr marL="342900" indent="-342900">
              <a:buAutoNum type="arabicPeriod"/>
            </a:pPr>
            <a:endParaRPr lang="en-US" sz="1600" b="1" dirty="0"/>
          </a:p>
          <a:p>
            <a:endParaRPr lang="en-IN" sz="1600" b="1" dirty="0"/>
          </a:p>
        </p:txBody>
      </p:sp>
      <p:sp>
        <p:nvSpPr>
          <p:cNvPr id="6" name="Title 1">
            <a:extLst>
              <a:ext uri="{FF2B5EF4-FFF2-40B4-BE49-F238E27FC236}">
                <a16:creationId xmlns:a16="http://schemas.microsoft.com/office/drawing/2014/main" id="{67BEB66F-8152-3A55-E65E-AA33699446C0}"/>
              </a:ext>
            </a:extLst>
          </p:cNvPr>
          <p:cNvSpPr txBox="1">
            <a:spLocks/>
          </p:cNvSpPr>
          <p:nvPr/>
        </p:nvSpPr>
        <p:spPr>
          <a:xfrm>
            <a:off x="1344038" y="3039136"/>
            <a:ext cx="10515600" cy="417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t>24</a:t>
            </a:r>
            <a:r>
              <a:rPr lang="en-US" sz="1800" b="1" baseline="30000" dirty="0"/>
              <a:t>th</a:t>
            </a:r>
            <a:r>
              <a:rPr lang="en-US" sz="1800" b="1" dirty="0"/>
              <a:t> June’2025</a:t>
            </a:r>
            <a:endParaRPr lang="en-IN" sz="1800" b="1" dirty="0"/>
          </a:p>
        </p:txBody>
      </p:sp>
      <p:sp>
        <p:nvSpPr>
          <p:cNvPr id="7" name="Title 1">
            <a:extLst>
              <a:ext uri="{FF2B5EF4-FFF2-40B4-BE49-F238E27FC236}">
                <a16:creationId xmlns:a16="http://schemas.microsoft.com/office/drawing/2014/main" id="{4993E6C8-4A42-9E68-0781-5C120701588A}"/>
              </a:ext>
            </a:extLst>
          </p:cNvPr>
          <p:cNvSpPr txBox="1">
            <a:spLocks/>
          </p:cNvSpPr>
          <p:nvPr/>
        </p:nvSpPr>
        <p:spPr>
          <a:xfrm>
            <a:off x="5066489" y="5808507"/>
            <a:ext cx="10515600" cy="417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t>Debarati Sarkar</a:t>
            </a:r>
            <a:endParaRPr lang="en-IN" sz="1800" b="1" dirty="0"/>
          </a:p>
        </p:txBody>
      </p:sp>
    </p:spTree>
    <p:extLst>
      <p:ext uri="{BB962C8B-B14F-4D97-AF65-F5344CB8AC3E}">
        <p14:creationId xmlns:p14="http://schemas.microsoft.com/office/powerpoint/2010/main" val="89143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F3938-5C07-CB4B-29E6-5A349C385AD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B3CCD47-A85C-331E-5F47-39AA3B88DA2C}"/>
              </a:ext>
            </a:extLst>
          </p:cNvPr>
          <p:cNvSpPr>
            <a:spLocks noGrp="1"/>
          </p:cNvSpPr>
          <p:nvPr>
            <p:ph type="title"/>
          </p:nvPr>
        </p:nvSpPr>
        <p:spPr>
          <a:xfrm>
            <a:off x="332362" y="-33194"/>
            <a:ext cx="10515600" cy="417195"/>
          </a:xfrm>
        </p:spPr>
        <p:txBody>
          <a:bodyPr>
            <a:normAutofit/>
          </a:bodyPr>
          <a:lstStyle/>
          <a:p>
            <a:pPr algn="ctr"/>
            <a:r>
              <a:rPr lang="en-US" sz="1600" b="1" dirty="0"/>
              <a:t>SQL Queries </a:t>
            </a:r>
            <a:endParaRPr lang="en-IN" sz="1600" b="1" dirty="0"/>
          </a:p>
        </p:txBody>
      </p:sp>
      <p:sp>
        <p:nvSpPr>
          <p:cNvPr id="5" name="Title 1">
            <a:extLst>
              <a:ext uri="{FF2B5EF4-FFF2-40B4-BE49-F238E27FC236}">
                <a16:creationId xmlns:a16="http://schemas.microsoft.com/office/drawing/2014/main" id="{08FCED9E-87B9-A715-62FD-A63213CB589F}"/>
              </a:ext>
            </a:extLst>
          </p:cNvPr>
          <p:cNvSpPr txBox="1">
            <a:spLocks/>
          </p:cNvSpPr>
          <p:nvPr/>
        </p:nvSpPr>
        <p:spPr>
          <a:xfrm>
            <a:off x="332362" y="848265"/>
            <a:ext cx="10515600" cy="5066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600" b="1" dirty="0"/>
          </a:p>
        </p:txBody>
      </p:sp>
      <p:sp>
        <p:nvSpPr>
          <p:cNvPr id="3" name="TextBox 2">
            <a:extLst>
              <a:ext uri="{FF2B5EF4-FFF2-40B4-BE49-F238E27FC236}">
                <a16:creationId xmlns:a16="http://schemas.microsoft.com/office/drawing/2014/main" id="{091AE4AC-5418-187B-1AAB-27ED5358467E}"/>
              </a:ext>
            </a:extLst>
          </p:cNvPr>
          <p:cNvSpPr txBox="1"/>
          <p:nvPr/>
        </p:nvSpPr>
        <p:spPr>
          <a:xfrm>
            <a:off x="644455" y="285091"/>
            <a:ext cx="7303041" cy="2862322"/>
          </a:xfrm>
          <a:prstGeom prst="rect">
            <a:avLst/>
          </a:prstGeom>
          <a:noFill/>
          <a:ln>
            <a:solidFill>
              <a:schemeClr val="tx1"/>
            </a:solidFill>
          </a:ln>
        </p:spPr>
        <p:txBody>
          <a:bodyPr wrap="square">
            <a:spAutoFit/>
          </a:bodyPr>
          <a:lstStyle/>
          <a:p>
            <a:r>
              <a:rPr lang="en-US" sz="900" dirty="0">
                <a:solidFill>
                  <a:srgbClr val="008000"/>
                </a:solidFill>
                <a:highlight>
                  <a:srgbClr val="FFFFFF"/>
                </a:highlight>
                <a:latin typeface="Cascadia Mono" panose="020B0609020000020004" pitchFamily="49" charset="0"/>
              </a:rPr>
              <a:t>----- the maximum product purchased for each country.</a:t>
            </a:r>
            <a:endParaRPr lang="en-US" sz="900" dirty="0">
              <a:solidFill>
                <a:srgbClr val="000000"/>
              </a:solidFill>
              <a:highlight>
                <a:srgbClr val="FFFFFF"/>
              </a:highlight>
              <a:latin typeface="Cascadia Mono" panose="020B0609020000020004" pitchFamily="49" charset="0"/>
            </a:endParaRPr>
          </a:p>
          <a:p>
            <a:endParaRPr lang="en-IN" sz="900" dirty="0">
              <a:solidFill>
                <a:srgbClr val="000000"/>
              </a:solidFill>
              <a:highlight>
                <a:srgbClr val="FFFFFF"/>
              </a:highlight>
              <a:latin typeface="Cascadia Mono" panose="020B0609020000020004" pitchFamily="49" charset="0"/>
            </a:endParaRPr>
          </a:p>
          <a:p>
            <a:r>
              <a:rPr lang="en-IN" sz="900" dirty="0">
                <a:solidFill>
                  <a:srgbClr val="0000FF"/>
                </a:solidFill>
                <a:highlight>
                  <a:srgbClr val="FFFFFF"/>
                </a:highlight>
                <a:latin typeface="Cascadia Mono" panose="020B0609020000020004" pitchFamily="49" charset="0"/>
              </a:rPr>
              <a:t>SELECT</a:t>
            </a:r>
            <a:r>
              <a:rPr lang="en-IN" sz="900" dirty="0">
                <a:solidFill>
                  <a:srgbClr val="000000"/>
                </a:solidFill>
                <a:highlight>
                  <a:srgbClr val="FFFFFF"/>
                </a:highlight>
                <a:latin typeface="Cascadia Mono" panose="020B0609020000020004" pitchFamily="49" charset="0"/>
              </a:rPr>
              <a:t> </a:t>
            </a:r>
          </a:p>
          <a:p>
            <a:r>
              <a:rPr lang="en-IN" sz="900" dirty="0">
                <a:solidFill>
                  <a:srgbClr val="000000"/>
                </a:solidFill>
                <a:highlight>
                  <a:srgbClr val="FFFFFF"/>
                </a:highlight>
                <a:latin typeface="Cascadia Mono" panose="020B0609020000020004" pitchFamily="49" charset="0"/>
              </a:rPr>
              <a:t>    country</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product_id</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product_name</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total_purchases</a:t>
            </a:r>
            <a:endParaRPr lang="en-IN" sz="900" dirty="0">
              <a:solidFill>
                <a:srgbClr val="000000"/>
              </a:solidFill>
              <a:highlight>
                <a:srgbClr val="FFFFFF"/>
              </a:highlight>
              <a:latin typeface="Cascadia Mono" panose="020B0609020000020004" pitchFamily="49" charset="0"/>
            </a:endParaRPr>
          </a:p>
          <a:p>
            <a:r>
              <a:rPr lang="en-IN" sz="900" dirty="0">
                <a:solidFill>
                  <a:srgbClr val="0000FF"/>
                </a:solidFill>
                <a:highlight>
                  <a:srgbClr val="FFFFFF"/>
                </a:highlight>
                <a:latin typeface="Cascadia Mono" panose="020B0609020000020004" pitchFamily="49" charset="0"/>
              </a:rPr>
              <a:t>FROM </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a:solidFill>
                  <a:srgbClr val="0000FF"/>
                </a:solidFill>
                <a:highlight>
                  <a:srgbClr val="FFFFFF"/>
                </a:highlight>
                <a:latin typeface="Cascadia Mono" panose="020B0609020000020004" pitchFamily="49" charset="0"/>
              </a:rPr>
              <a:t>SELECT</a:t>
            </a:r>
            <a:r>
              <a:rPr lang="en-IN" sz="900" dirty="0">
                <a:solidFill>
                  <a:srgbClr val="000000"/>
                </a:solidFill>
                <a:highlight>
                  <a:srgbClr val="FFFFFF"/>
                </a:highlight>
                <a:latin typeface="Cascadia Mono" panose="020B0609020000020004" pitchFamily="49" charset="0"/>
              </a:rPr>
              <a:t> </a:t>
            </a: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c</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country</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p</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product_id</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p</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product_name</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FF00FF"/>
                </a:solidFill>
                <a:highlight>
                  <a:srgbClr val="FFFFFF"/>
                </a:highlight>
                <a:latin typeface="Cascadia Mono" panose="020B0609020000020004" pitchFamily="49" charset="0"/>
              </a:rPr>
              <a:t>COUNT</a:t>
            </a:r>
            <a:r>
              <a:rPr lang="en-US" sz="900" dirty="0">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order_id</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AS</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total_purchases</a:t>
            </a:r>
            <a:r>
              <a:rPr lang="en-US" sz="900" dirty="0">
                <a:solidFill>
                  <a:srgbClr val="808080"/>
                </a:solidFill>
                <a:highlight>
                  <a:srgbClr val="FFFFFF"/>
                </a:highlight>
                <a:latin typeface="Cascadia Mono" panose="020B0609020000020004" pitchFamily="49" charset="0"/>
              </a:rPr>
              <a:t>,</a:t>
            </a:r>
            <a:endParaRPr lang="en-US"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FF00FF"/>
                </a:solidFill>
                <a:highlight>
                  <a:srgbClr val="FFFFFF"/>
                </a:highlight>
                <a:latin typeface="Cascadia Mono" panose="020B0609020000020004" pitchFamily="49" charset="0"/>
              </a:rPr>
              <a:t>RANK</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OVER </a:t>
            </a:r>
            <a:r>
              <a:rPr lang="en-US" sz="900" dirty="0">
                <a:solidFill>
                  <a:srgbClr val="808080"/>
                </a:solidFill>
                <a:highlight>
                  <a:srgbClr val="FFFFFF"/>
                </a:highlight>
                <a:latin typeface="Cascadia Mono" panose="020B0609020000020004" pitchFamily="49" charset="0"/>
              </a:rPr>
              <a:t>(</a:t>
            </a:r>
            <a:r>
              <a:rPr lang="en-US" sz="900" dirty="0">
                <a:solidFill>
                  <a:srgbClr val="0000FF"/>
                </a:solidFill>
                <a:highlight>
                  <a:srgbClr val="FFFFFF"/>
                </a:highlight>
                <a:latin typeface="Cascadia Mono" panose="020B0609020000020004" pitchFamily="49" charset="0"/>
              </a:rPr>
              <a:t>PARTITION</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BY</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c</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country</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ORDER</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BY</a:t>
            </a:r>
            <a:r>
              <a:rPr lang="en-US" sz="900" dirty="0">
                <a:solidFill>
                  <a:srgbClr val="000000"/>
                </a:solidFill>
                <a:highlight>
                  <a:srgbClr val="FFFFFF"/>
                </a:highlight>
                <a:latin typeface="Cascadia Mono" panose="020B0609020000020004" pitchFamily="49" charset="0"/>
              </a:rPr>
              <a:t> </a:t>
            </a:r>
            <a:r>
              <a:rPr lang="en-US" sz="900" dirty="0">
                <a:solidFill>
                  <a:srgbClr val="FF00FF"/>
                </a:solidFill>
                <a:highlight>
                  <a:srgbClr val="FFFFFF"/>
                </a:highlight>
                <a:latin typeface="Cascadia Mono" panose="020B0609020000020004" pitchFamily="49" charset="0"/>
              </a:rPr>
              <a:t>COUNT</a:t>
            </a:r>
            <a:r>
              <a:rPr lang="en-US" sz="900" dirty="0">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order_id</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DESC</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AS</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rank_per_country</a:t>
            </a:r>
            <a:endParaRPr lang="en-US"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a:solidFill>
                  <a:srgbClr val="0000FF"/>
                </a:solidFill>
                <a:highlight>
                  <a:srgbClr val="FFFFFF"/>
                </a:highlight>
                <a:latin typeface="Cascadia Mono" panose="020B0609020000020004" pitchFamily="49" charset="0"/>
              </a:rPr>
              <a:t>FROM</a:t>
            </a:r>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dbo</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Orders</a:t>
            </a:r>
            <a:r>
              <a:rPr lang="en-IN" sz="900" dirty="0">
                <a:solidFill>
                  <a:srgbClr val="000000"/>
                </a:solidFill>
                <a:highlight>
                  <a:srgbClr val="FFFFFF"/>
                </a:highlight>
                <a:latin typeface="Cascadia Mono" panose="020B0609020000020004" pitchFamily="49" charset="0"/>
              </a:rPr>
              <a:t> o</a:t>
            </a:r>
          </a:p>
          <a:p>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JOIN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dbo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a:t>
            </a:r>
            <a:r>
              <a:rPr lang="en-US" sz="900" dirty="0">
                <a:solidFill>
                  <a:srgbClr val="000000"/>
                </a:solidFill>
                <a:highlight>
                  <a:srgbClr val="FFFFFF"/>
                </a:highlight>
                <a:latin typeface="Cascadia Mono" panose="020B0609020000020004" pitchFamily="49" charset="0"/>
              </a:rPr>
              <a:t> c </a:t>
            </a:r>
            <a:r>
              <a:rPr lang="en-US" sz="900" dirty="0">
                <a:solidFill>
                  <a:srgbClr val="0000FF"/>
                </a:solidFill>
                <a:highlight>
                  <a:srgbClr val="FFFFFF"/>
                </a:highlight>
                <a:latin typeface="Cascadia Mono" panose="020B0609020000020004" pitchFamily="49" charset="0"/>
              </a:rPr>
              <a:t>ON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customer_id</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c</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customer_id</a:t>
            </a:r>
            <a:endParaRPr lang="en-US"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JOIN</a:t>
            </a:r>
            <a:r>
              <a:rPr lang="en-US" sz="900" dirty="0">
                <a:solidFill>
                  <a:srgbClr val="000000"/>
                </a:solidFill>
                <a:highlight>
                  <a:srgbClr val="FFFFFF"/>
                </a:highlight>
                <a:latin typeface="Cascadia Mono" panose="020B0609020000020004" pitchFamily="49" charset="0"/>
              </a:rPr>
              <a:t> Products p </a:t>
            </a:r>
            <a:r>
              <a:rPr lang="en-US" sz="900" dirty="0">
                <a:solidFill>
                  <a:srgbClr val="0000FF"/>
                </a:solidFill>
                <a:highlight>
                  <a:srgbClr val="FFFFFF"/>
                </a:highlight>
                <a:latin typeface="Cascadia Mono" panose="020B0609020000020004" pitchFamily="49" charset="0"/>
              </a:rPr>
              <a:t>ON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product_id</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p</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product_id</a:t>
            </a:r>
            <a:endParaRPr lang="en-US"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GROUP</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BY</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c</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country</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p</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product_id</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p</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product_name</a:t>
            </a:r>
            <a:endParaRPr lang="en-US" sz="900" dirty="0">
              <a:solidFill>
                <a:srgbClr val="000000"/>
              </a:solidFill>
              <a:highlight>
                <a:srgbClr val="FFFFFF"/>
              </a:highlight>
              <a:latin typeface="Cascadia Mono" panose="020B0609020000020004" pitchFamily="49" charset="0"/>
            </a:endParaRPr>
          </a:p>
          <a:p>
            <a:r>
              <a:rPr lang="en-IN" sz="900" dirty="0">
                <a:solidFill>
                  <a:srgbClr val="808080"/>
                </a:solidFill>
                <a:highlight>
                  <a:srgbClr val="FFFFFF"/>
                </a:highlight>
                <a:latin typeface="Cascadia Mono" panose="020B0609020000020004" pitchFamily="49" charset="0"/>
              </a:rPr>
              <a:t>)</a:t>
            </a:r>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ranked_products</a:t>
            </a:r>
            <a:endParaRPr lang="en-IN" sz="900" dirty="0">
              <a:solidFill>
                <a:srgbClr val="000000"/>
              </a:solidFill>
              <a:highlight>
                <a:srgbClr val="FFFFFF"/>
              </a:highlight>
              <a:latin typeface="Cascadia Mono" panose="020B0609020000020004" pitchFamily="49" charset="0"/>
            </a:endParaRPr>
          </a:p>
          <a:p>
            <a:r>
              <a:rPr lang="en-US" sz="900" dirty="0">
                <a:solidFill>
                  <a:srgbClr val="0000FF"/>
                </a:solidFill>
                <a:highlight>
                  <a:srgbClr val="FFFFFF"/>
                </a:highlight>
                <a:latin typeface="Cascadia Mono" panose="020B0609020000020004" pitchFamily="49" charset="0"/>
              </a:rPr>
              <a:t>WHERE</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rank_per_country</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1</a:t>
            </a:r>
            <a:r>
              <a:rPr lang="en-US" sz="900" dirty="0">
                <a:solidFill>
                  <a:srgbClr val="808080"/>
                </a:solidFill>
                <a:highlight>
                  <a:srgbClr val="FFFFFF"/>
                </a:highlight>
                <a:latin typeface="Cascadia Mono" panose="020B0609020000020004" pitchFamily="49" charset="0"/>
              </a:rPr>
              <a:t>;</a:t>
            </a:r>
            <a:endParaRPr lang="en-IN" sz="900" dirty="0"/>
          </a:p>
        </p:txBody>
      </p:sp>
      <p:sp>
        <p:nvSpPr>
          <p:cNvPr id="6" name="TextBox 5">
            <a:extLst>
              <a:ext uri="{FF2B5EF4-FFF2-40B4-BE49-F238E27FC236}">
                <a16:creationId xmlns:a16="http://schemas.microsoft.com/office/drawing/2014/main" id="{2FFFD56E-985D-D7F4-A600-16D46FA2D7D1}"/>
              </a:ext>
            </a:extLst>
          </p:cNvPr>
          <p:cNvSpPr txBox="1"/>
          <p:nvPr/>
        </p:nvSpPr>
        <p:spPr>
          <a:xfrm>
            <a:off x="644455" y="3251754"/>
            <a:ext cx="7303041" cy="3785652"/>
          </a:xfrm>
          <a:prstGeom prst="rect">
            <a:avLst/>
          </a:prstGeom>
          <a:noFill/>
          <a:ln>
            <a:solidFill>
              <a:schemeClr val="tx1"/>
            </a:solidFill>
          </a:ln>
        </p:spPr>
        <p:txBody>
          <a:bodyPr wrap="square">
            <a:spAutoFit/>
          </a:bodyPr>
          <a:lstStyle/>
          <a:p>
            <a:r>
              <a:rPr lang="en-US" sz="800" dirty="0">
                <a:solidFill>
                  <a:srgbClr val="008000"/>
                </a:solidFill>
                <a:highlight>
                  <a:srgbClr val="FFFFFF"/>
                </a:highlight>
                <a:latin typeface="Cascadia Mono" panose="020B0609020000020004" pitchFamily="49" charset="0"/>
              </a:rPr>
              <a:t>-----the most purchased product based on the age category less than 30 and above 30.</a:t>
            </a:r>
            <a:endParaRPr lang="en-IN" sz="800" dirty="0">
              <a:solidFill>
                <a:srgbClr val="000000"/>
              </a:solidFill>
              <a:highlight>
                <a:srgbClr val="FFFFFF"/>
              </a:highlight>
              <a:latin typeface="Cascadia Mono" panose="020B0609020000020004" pitchFamily="49" charset="0"/>
            </a:endParaRPr>
          </a:p>
          <a:p>
            <a:r>
              <a:rPr lang="en-IN" sz="800" dirty="0">
                <a:solidFill>
                  <a:srgbClr val="0000FF"/>
                </a:solidFill>
                <a:highlight>
                  <a:srgbClr val="FFFFFF"/>
                </a:highlight>
                <a:latin typeface="Cascadia Mono" panose="020B0609020000020004" pitchFamily="49" charset="0"/>
              </a:rPr>
              <a:t>SELECT</a:t>
            </a:r>
            <a:r>
              <a:rPr lang="en-IN" sz="800" dirty="0">
                <a:solidFill>
                  <a:srgbClr val="000000"/>
                </a:solidFill>
                <a:highlight>
                  <a:srgbClr val="FFFFFF"/>
                </a:highlight>
                <a:latin typeface="Cascadia Mono" panose="020B0609020000020004" pitchFamily="49" charset="0"/>
              </a:rPr>
              <a:t> </a:t>
            </a:r>
          </a:p>
          <a:p>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age_category</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product_id</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product_name</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total_purchases</a:t>
            </a:r>
            <a:endParaRPr lang="en-IN" sz="800" dirty="0">
              <a:solidFill>
                <a:srgbClr val="000000"/>
              </a:solidFill>
              <a:highlight>
                <a:srgbClr val="FFFFFF"/>
              </a:highlight>
              <a:latin typeface="Cascadia Mono" panose="020B0609020000020004" pitchFamily="49" charset="0"/>
            </a:endParaRPr>
          </a:p>
          <a:p>
            <a:r>
              <a:rPr lang="en-IN" sz="800" dirty="0">
                <a:solidFill>
                  <a:srgbClr val="0000FF"/>
                </a:solidFill>
                <a:highlight>
                  <a:srgbClr val="FFFFFF"/>
                </a:highlight>
                <a:latin typeface="Cascadia Mono" panose="020B0609020000020004" pitchFamily="49" charset="0"/>
              </a:rPr>
              <a:t>FROM </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SELECT</a:t>
            </a:r>
            <a:r>
              <a:rPr lang="en-IN" sz="800" dirty="0">
                <a:solidFill>
                  <a:srgbClr val="000000"/>
                </a:solidFill>
                <a:highlight>
                  <a:srgbClr val="FFFFFF"/>
                </a:highlight>
                <a:latin typeface="Cascadia Mono" panose="020B0609020000020004" pitchFamily="49" charset="0"/>
              </a:rPr>
              <a:t> </a:t>
            </a:r>
          </a:p>
          <a:p>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CASE</a:t>
            </a:r>
            <a:r>
              <a:rPr lang="en-IN"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WHEN</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c</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age</a:t>
            </a:r>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&lt;</a:t>
            </a:r>
            <a:r>
              <a:rPr lang="en-US" sz="800" dirty="0">
                <a:solidFill>
                  <a:srgbClr val="000000"/>
                </a:solidFill>
                <a:highlight>
                  <a:srgbClr val="FFFFFF"/>
                </a:highlight>
                <a:latin typeface="Cascadia Mono" panose="020B0609020000020004" pitchFamily="49" charset="0"/>
              </a:rPr>
              <a:t> 30 </a:t>
            </a:r>
            <a:r>
              <a:rPr lang="en-US" sz="800" dirty="0">
                <a:solidFill>
                  <a:srgbClr val="0000FF"/>
                </a:solidFill>
                <a:highlight>
                  <a:srgbClr val="FFFFFF"/>
                </a:highlight>
                <a:latin typeface="Cascadia Mono" panose="020B0609020000020004" pitchFamily="49" charset="0"/>
              </a:rPr>
              <a:t>THEN</a:t>
            </a:r>
            <a:r>
              <a:rPr lang="en-US" sz="800" dirty="0">
                <a:solidFill>
                  <a:srgbClr val="000000"/>
                </a:solidFill>
                <a:highlight>
                  <a:srgbClr val="FFFFFF"/>
                </a:highlight>
                <a:latin typeface="Cascadia Mono" panose="020B0609020000020004" pitchFamily="49" charset="0"/>
              </a:rPr>
              <a:t> </a:t>
            </a:r>
            <a:r>
              <a:rPr lang="en-US" sz="800" dirty="0">
                <a:solidFill>
                  <a:srgbClr val="FF0000"/>
                </a:solidFill>
                <a:highlight>
                  <a:srgbClr val="FFFFFF"/>
                </a:highlight>
                <a:latin typeface="Cascadia Mono" panose="020B0609020000020004" pitchFamily="49" charset="0"/>
              </a:rPr>
              <a:t>'Under 30'</a:t>
            </a:r>
            <a:endParaRPr lang="en-US"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ELSE</a:t>
            </a:r>
            <a:r>
              <a:rPr lang="en-IN" sz="800" dirty="0">
                <a:solidFill>
                  <a:srgbClr val="000000"/>
                </a:solidFill>
                <a:highlight>
                  <a:srgbClr val="FFFFFF"/>
                </a:highlight>
                <a:latin typeface="Cascadia Mono" panose="020B0609020000020004" pitchFamily="49" charset="0"/>
              </a:rPr>
              <a:t> </a:t>
            </a:r>
            <a:r>
              <a:rPr lang="en-IN" sz="800" dirty="0">
                <a:solidFill>
                  <a:srgbClr val="FF0000"/>
                </a:solidFill>
                <a:highlight>
                  <a:srgbClr val="FFFFFF"/>
                </a:highlight>
                <a:latin typeface="Cascadia Mono" panose="020B0609020000020004" pitchFamily="49" charset="0"/>
              </a:rPr>
              <a:t>'30 and above'</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END</a:t>
            </a:r>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AS</a:t>
            </a:r>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age_category</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p</a:t>
            </a:r>
            <a:r>
              <a:rPr lang="en-IN" sz="800" dirty="0" err="1">
                <a:solidFill>
                  <a:srgbClr val="808080"/>
                </a:solidFill>
                <a:highlight>
                  <a:srgbClr val="FFFFFF"/>
                </a:highlight>
                <a:latin typeface="Cascadia Mono" panose="020B0609020000020004" pitchFamily="49" charset="0"/>
              </a:rPr>
              <a:t>.</a:t>
            </a:r>
            <a:r>
              <a:rPr lang="en-IN" sz="800" dirty="0" err="1">
                <a:solidFill>
                  <a:srgbClr val="000000"/>
                </a:solidFill>
                <a:highlight>
                  <a:srgbClr val="FFFFFF"/>
                </a:highlight>
                <a:latin typeface="Cascadia Mono" panose="020B0609020000020004" pitchFamily="49" charset="0"/>
              </a:rPr>
              <a:t>product_id</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p</a:t>
            </a:r>
            <a:r>
              <a:rPr lang="en-IN" sz="800" dirty="0" err="1">
                <a:solidFill>
                  <a:srgbClr val="808080"/>
                </a:solidFill>
                <a:highlight>
                  <a:srgbClr val="FFFFFF"/>
                </a:highlight>
                <a:latin typeface="Cascadia Mono" panose="020B0609020000020004" pitchFamily="49" charset="0"/>
              </a:rPr>
              <a:t>.</a:t>
            </a:r>
            <a:r>
              <a:rPr lang="en-IN" sz="800" dirty="0" err="1">
                <a:solidFill>
                  <a:srgbClr val="000000"/>
                </a:solidFill>
                <a:highlight>
                  <a:srgbClr val="FFFFFF"/>
                </a:highlight>
                <a:latin typeface="Cascadia Mono" panose="020B0609020000020004" pitchFamily="49" charset="0"/>
              </a:rPr>
              <a:t>product_name</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US" sz="800" dirty="0">
                <a:solidFill>
                  <a:srgbClr val="000000"/>
                </a:solidFill>
                <a:highlight>
                  <a:srgbClr val="FFFFFF"/>
                </a:highlight>
                <a:latin typeface="Cascadia Mono" panose="020B0609020000020004" pitchFamily="49" charset="0"/>
              </a:rPr>
              <a:t>        </a:t>
            </a:r>
            <a:r>
              <a:rPr lang="en-US" sz="800" dirty="0">
                <a:solidFill>
                  <a:srgbClr val="FF00FF"/>
                </a:solidFill>
                <a:highlight>
                  <a:srgbClr val="FFFFFF"/>
                </a:highlight>
                <a:latin typeface="Cascadia Mono" panose="020B0609020000020004" pitchFamily="49" charset="0"/>
              </a:rPr>
              <a:t>COUNT</a:t>
            </a:r>
            <a:r>
              <a:rPr lang="en-US" sz="800" dirty="0">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o</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order_id</a:t>
            </a:r>
            <a:r>
              <a:rPr lang="en-US" sz="800" dirty="0">
                <a:solidFill>
                  <a:srgbClr val="808080"/>
                </a:solidFill>
                <a:highlight>
                  <a:srgbClr val="FFFFFF"/>
                </a:highlight>
                <a:latin typeface="Cascadia Mono" panose="020B0609020000020004" pitchFamily="49" charset="0"/>
              </a:rPr>
              <a:t>)</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AS</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total_purchases</a:t>
            </a:r>
            <a:r>
              <a:rPr lang="en-US" sz="800" dirty="0">
                <a:solidFill>
                  <a:srgbClr val="808080"/>
                </a:solidFill>
                <a:highlight>
                  <a:srgbClr val="FFFFFF"/>
                </a:highlight>
                <a:latin typeface="Cascadia Mono" panose="020B0609020000020004" pitchFamily="49" charset="0"/>
              </a:rPr>
              <a:t>,</a:t>
            </a:r>
            <a:endParaRPr lang="en-US"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a:solidFill>
                  <a:srgbClr val="FF00FF"/>
                </a:solidFill>
                <a:highlight>
                  <a:srgbClr val="FFFFFF"/>
                </a:highlight>
                <a:latin typeface="Cascadia Mono" panose="020B0609020000020004" pitchFamily="49" charset="0"/>
              </a:rPr>
              <a:t>RANK</a:t>
            </a:r>
            <a:r>
              <a:rPr lang="en-IN" sz="800" dirty="0">
                <a:solidFill>
                  <a:srgbClr val="808080"/>
                </a:solidFill>
                <a:highlight>
                  <a:srgbClr val="FFFFFF"/>
                </a:highlight>
                <a:latin typeface="Cascadia Mono" panose="020B0609020000020004" pitchFamily="49" charset="0"/>
              </a:rPr>
              <a:t>()</a:t>
            </a:r>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OVER </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PARTITION</a:t>
            </a:r>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BY</a:t>
            </a:r>
            <a:r>
              <a:rPr lang="en-IN"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CASE</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WHEN</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c</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age</a:t>
            </a:r>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&lt;</a:t>
            </a:r>
            <a:r>
              <a:rPr lang="en-US" sz="800" dirty="0">
                <a:solidFill>
                  <a:srgbClr val="000000"/>
                </a:solidFill>
                <a:highlight>
                  <a:srgbClr val="FFFFFF"/>
                </a:highlight>
                <a:latin typeface="Cascadia Mono" panose="020B0609020000020004" pitchFamily="49" charset="0"/>
              </a:rPr>
              <a:t> 30 </a:t>
            </a:r>
            <a:r>
              <a:rPr lang="en-US" sz="800" dirty="0">
                <a:solidFill>
                  <a:srgbClr val="0000FF"/>
                </a:solidFill>
                <a:highlight>
                  <a:srgbClr val="FFFFFF"/>
                </a:highlight>
                <a:latin typeface="Cascadia Mono" panose="020B0609020000020004" pitchFamily="49" charset="0"/>
              </a:rPr>
              <a:t>THEN</a:t>
            </a:r>
            <a:r>
              <a:rPr lang="en-US" sz="800" dirty="0">
                <a:solidFill>
                  <a:srgbClr val="000000"/>
                </a:solidFill>
                <a:highlight>
                  <a:srgbClr val="FFFFFF"/>
                </a:highlight>
                <a:latin typeface="Cascadia Mono" panose="020B0609020000020004" pitchFamily="49" charset="0"/>
              </a:rPr>
              <a:t> </a:t>
            </a:r>
            <a:r>
              <a:rPr lang="en-US" sz="800" dirty="0">
                <a:solidFill>
                  <a:srgbClr val="FF0000"/>
                </a:solidFill>
                <a:highlight>
                  <a:srgbClr val="FFFFFF"/>
                </a:highlight>
                <a:latin typeface="Cascadia Mono" panose="020B0609020000020004" pitchFamily="49" charset="0"/>
              </a:rPr>
              <a:t>'Under 30'</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ELSE</a:t>
            </a:r>
            <a:r>
              <a:rPr lang="en-US" sz="800" dirty="0">
                <a:solidFill>
                  <a:srgbClr val="000000"/>
                </a:solidFill>
                <a:highlight>
                  <a:srgbClr val="FFFFFF"/>
                </a:highlight>
                <a:latin typeface="Cascadia Mono" panose="020B0609020000020004" pitchFamily="49" charset="0"/>
              </a:rPr>
              <a:t> </a:t>
            </a:r>
            <a:r>
              <a:rPr lang="en-US" sz="800" dirty="0">
                <a:solidFill>
                  <a:srgbClr val="FF0000"/>
                </a:solidFill>
                <a:highlight>
                  <a:srgbClr val="FFFFFF"/>
                </a:highlight>
                <a:latin typeface="Cascadia Mono" panose="020B0609020000020004" pitchFamily="49" charset="0"/>
              </a:rPr>
              <a:t>'30 and above'</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END</a:t>
            </a:r>
            <a:endParaRPr lang="en-US" sz="800" dirty="0">
              <a:solidFill>
                <a:srgbClr val="000000"/>
              </a:solidFill>
              <a:highlight>
                <a:srgbClr val="FFFFFF"/>
              </a:highlight>
              <a:latin typeface="Cascadia Mono" panose="020B0609020000020004" pitchFamily="49" charset="0"/>
            </a:endParaRPr>
          </a:p>
          <a:p>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ORDER</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BY</a:t>
            </a:r>
            <a:r>
              <a:rPr lang="en-US" sz="800" dirty="0">
                <a:solidFill>
                  <a:srgbClr val="000000"/>
                </a:solidFill>
                <a:highlight>
                  <a:srgbClr val="FFFFFF"/>
                </a:highlight>
                <a:latin typeface="Cascadia Mono" panose="020B0609020000020004" pitchFamily="49" charset="0"/>
              </a:rPr>
              <a:t> </a:t>
            </a:r>
            <a:r>
              <a:rPr lang="en-US" sz="800" dirty="0">
                <a:solidFill>
                  <a:srgbClr val="FF00FF"/>
                </a:solidFill>
                <a:highlight>
                  <a:srgbClr val="FFFFFF"/>
                </a:highlight>
                <a:latin typeface="Cascadia Mono" panose="020B0609020000020004" pitchFamily="49" charset="0"/>
              </a:rPr>
              <a:t>COUNT</a:t>
            </a:r>
            <a:r>
              <a:rPr lang="en-US" sz="800" dirty="0">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o</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order_id</a:t>
            </a:r>
            <a:r>
              <a:rPr lang="en-US" sz="800" dirty="0">
                <a:solidFill>
                  <a:srgbClr val="808080"/>
                </a:solidFill>
                <a:highlight>
                  <a:srgbClr val="FFFFFF"/>
                </a:highlight>
                <a:latin typeface="Cascadia Mono" panose="020B0609020000020004" pitchFamily="49" charset="0"/>
              </a:rPr>
              <a:t>)</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DESC</a:t>
            </a:r>
            <a:endParaRPr lang="en-US" sz="800" dirty="0">
              <a:solidFill>
                <a:srgbClr val="000000"/>
              </a:solidFill>
              <a:highlight>
                <a:srgbClr val="FFFFFF"/>
              </a:highlight>
              <a:latin typeface="Cascadia Mono" panose="020B0609020000020004" pitchFamily="49" charset="0"/>
            </a:endParaRPr>
          </a:p>
          <a:p>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AS</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rank_within_age_group</a:t>
            </a:r>
            <a:endParaRPr lang="en-US"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FROM</a:t>
            </a:r>
            <a:r>
              <a:rPr lang="en-IN" sz="800" dirty="0">
                <a:solidFill>
                  <a:srgbClr val="000000"/>
                </a:solidFill>
                <a:highlight>
                  <a:srgbClr val="FFFFFF"/>
                </a:highlight>
                <a:latin typeface="Cascadia Mono" panose="020B0609020000020004" pitchFamily="49" charset="0"/>
              </a:rPr>
              <a:t> Orders o</a:t>
            </a:r>
          </a:p>
          <a:p>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JOIN</a:t>
            </a:r>
            <a:r>
              <a:rPr lang="en-US" sz="800" dirty="0">
                <a:solidFill>
                  <a:srgbClr val="000000"/>
                </a:solidFill>
                <a:highlight>
                  <a:srgbClr val="FFFFFF"/>
                </a:highlight>
                <a:latin typeface="Cascadia Mono" panose="020B0609020000020004" pitchFamily="49" charset="0"/>
              </a:rPr>
              <a:t> Customers c </a:t>
            </a:r>
            <a:r>
              <a:rPr lang="en-US" sz="800" dirty="0">
                <a:solidFill>
                  <a:srgbClr val="0000FF"/>
                </a:solidFill>
                <a:highlight>
                  <a:srgbClr val="FFFFFF"/>
                </a:highlight>
                <a:latin typeface="Cascadia Mono" panose="020B0609020000020004" pitchFamily="49" charset="0"/>
              </a:rPr>
              <a:t>ON</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o</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customer_id</a:t>
            </a:r>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c</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customer_id</a:t>
            </a:r>
            <a:endParaRPr lang="en-US" sz="800" dirty="0">
              <a:solidFill>
                <a:srgbClr val="000000"/>
              </a:solidFill>
              <a:highlight>
                <a:srgbClr val="FFFFFF"/>
              </a:highlight>
              <a:latin typeface="Cascadia Mono" panose="020B0609020000020004" pitchFamily="49" charset="0"/>
            </a:endParaRPr>
          </a:p>
          <a:p>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JOIN</a:t>
            </a:r>
            <a:r>
              <a:rPr lang="en-US" sz="800" dirty="0">
                <a:solidFill>
                  <a:srgbClr val="000000"/>
                </a:solidFill>
                <a:highlight>
                  <a:srgbClr val="FFFFFF"/>
                </a:highlight>
                <a:latin typeface="Cascadia Mono" panose="020B0609020000020004" pitchFamily="49" charset="0"/>
              </a:rPr>
              <a:t> Products p </a:t>
            </a:r>
            <a:r>
              <a:rPr lang="en-US" sz="800" dirty="0">
                <a:solidFill>
                  <a:srgbClr val="0000FF"/>
                </a:solidFill>
                <a:highlight>
                  <a:srgbClr val="FFFFFF"/>
                </a:highlight>
                <a:latin typeface="Cascadia Mono" panose="020B0609020000020004" pitchFamily="49" charset="0"/>
              </a:rPr>
              <a:t>ON</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o</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product_id</a:t>
            </a:r>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p</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product_id</a:t>
            </a:r>
            <a:endParaRPr lang="en-US"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GROUP</a:t>
            </a:r>
            <a:r>
              <a:rPr lang="en-IN" sz="800" dirty="0">
                <a:solidFill>
                  <a:srgbClr val="000000"/>
                </a:solidFill>
                <a:highlight>
                  <a:srgbClr val="FFFFFF"/>
                </a:highlight>
                <a:latin typeface="Cascadia Mono" panose="020B0609020000020004" pitchFamily="49" charset="0"/>
              </a:rPr>
              <a:t> </a:t>
            </a:r>
            <a:r>
              <a:rPr lang="en-IN" sz="800" dirty="0">
                <a:solidFill>
                  <a:srgbClr val="0000FF"/>
                </a:solidFill>
                <a:highlight>
                  <a:srgbClr val="FFFFFF"/>
                </a:highlight>
                <a:latin typeface="Cascadia Mono" panose="020B0609020000020004" pitchFamily="49" charset="0"/>
              </a:rPr>
              <a:t>BY</a:t>
            </a:r>
            <a:r>
              <a:rPr lang="en-IN"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CASE</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WHEN</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c</a:t>
            </a:r>
            <a:r>
              <a:rPr lang="en-US" sz="800" dirty="0" err="1">
                <a:solidFill>
                  <a:srgbClr val="808080"/>
                </a:solidFill>
                <a:highlight>
                  <a:srgbClr val="FFFFFF"/>
                </a:highlight>
                <a:latin typeface="Cascadia Mono" panose="020B0609020000020004" pitchFamily="49" charset="0"/>
              </a:rPr>
              <a:t>.</a:t>
            </a:r>
            <a:r>
              <a:rPr lang="en-US" sz="800" dirty="0" err="1">
                <a:solidFill>
                  <a:srgbClr val="000000"/>
                </a:solidFill>
                <a:highlight>
                  <a:srgbClr val="FFFFFF"/>
                </a:highlight>
                <a:latin typeface="Cascadia Mono" panose="020B0609020000020004" pitchFamily="49" charset="0"/>
              </a:rPr>
              <a:t>age</a:t>
            </a:r>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&lt;</a:t>
            </a:r>
            <a:r>
              <a:rPr lang="en-US" sz="800" dirty="0">
                <a:solidFill>
                  <a:srgbClr val="000000"/>
                </a:solidFill>
                <a:highlight>
                  <a:srgbClr val="FFFFFF"/>
                </a:highlight>
                <a:latin typeface="Cascadia Mono" panose="020B0609020000020004" pitchFamily="49" charset="0"/>
              </a:rPr>
              <a:t> 30 </a:t>
            </a:r>
            <a:r>
              <a:rPr lang="en-US" sz="800" dirty="0">
                <a:solidFill>
                  <a:srgbClr val="0000FF"/>
                </a:solidFill>
                <a:highlight>
                  <a:srgbClr val="FFFFFF"/>
                </a:highlight>
                <a:latin typeface="Cascadia Mono" panose="020B0609020000020004" pitchFamily="49" charset="0"/>
              </a:rPr>
              <a:t>THEN</a:t>
            </a:r>
            <a:r>
              <a:rPr lang="en-US" sz="800" dirty="0">
                <a:solidFill>
                  <a:srgbClr val="000000"/>
                </a:solidFill>
                <a:highlight>
                  <a:srgbClr val="FFFFFF"/>
                </a:highlight>
                <a:latin typeface="Cascadia Mono" panose="020B0609020000020004" pitchFamily="49" charset="0"/>
              </a:rPr>
              <a:t> </a:t>
            </a:r>
            <a:r>
              <a:rPr lang="en-US" sz="800" dirty="0">
                <a:solidFill>
                  <a:srgbClr val="FF0000"/>
                </a:solidFill>
                <a:highlight>
                  <a:srgbClr val="FFFFFF"/>
                </a:highlight>
                <a:latin typeface="Cascadia Mono" panose="020B0609020000020004" pitchFamily="49" charset="0"/>
              </a:rPr>
              <a:t>'Under 30'</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ELSE</a:t>
            </a:r>
            <a:r>
              <a:rPr lang="en-US" sz="800" dirty="0">
                <a:solidFill>
                  <a:srgbClr val="000000"/>
                </a:solidFill>
                <a:highlight>
                  <a:srgbClr val="FFFFFF"/>
                </a:highlight>
                <a:latin typeface="Cascadia Mono" panose="020B0609020000020004" pitchFamily="49" charset="0"/>
              </a:rPr>
              <a:t> </a:t>
            </a:r>
            <a:r>
              <a:rPr lang="en-US" sz="800" dirty="0">
                <a:solidFill>
                  <a:srgbClr val="FF0000"/>
                </a:solidFill>
                <a:highlight>
                  <a:srgbClr val="FFFFFF"/>
                </a:highlight>
                <a:latin typeface="Cascadia Mono" panose="020B0609020000020004" pitchFamily="49" charset="0"/>
              </a:rPr>
              <a:t>'30 and above'</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END</a:t>
            </a:r>
            <a:r>
              <a:rPr lang="en-US" sz="800" dirty="0">
                <a:solidFill>
                  <a:srgbClr val="808080"/>
                </a:solidFill>
                <a:highlight>
                  <a:srgbClr val="FFFFFF"/>
                </a:highlight>
                <a:latin typeface="Cascadia Mono" panose="020B0609020000020004" pitchFamily="49" charset="0"/>
              </a:rPr>
              <a:t>,</a:t>
            </a:r>
            <a:endParaRPr lang="en-US"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p</a:t>
            </a:r>
            <a:r>
              <a:rPr lang="en-IN" sz="800" dirty="0" err="1">
                <a:solidFill>
                  <a:srgbClr val="808080"/>
                </a:solidFill>
                <a:highlight>
                  <a:srgbClr val="FFFFFF"/>
                </a:highlight>
                <a:latin typeface="Cascadia Mono" panose="020B0609020000020004" pitchFamily="49" charset="0"/>
              </a:rPr>
              <a:t>.</a:t>
            </a:r>
            <a:r>
              <a:rPr lang="en-IN" sz="800" dirty="0" err="1">
                <a:solidFill>
                  <a:srgbClr val="000000"/>
                </a:solidFill>
                <a:highlight>
                  <a:srgbClr val="FFFFFF"/>
                </a:highlight>
                <a:latin typeface="Cascadia Mono" panose="020B0609020000020004" pitchFamily="49" charset="0"/>
              </a:rPr>
              <a:t>product_id</a:t>
            </a:r>
            <a:r>
              <a:rPr lang="en-IN" sz="800" dirty="0">
                <a:solidFill>
                  <a:srgbClr val="808080"/>
                </a:solidFill>
                <a:highlight>
                  <a:srgbClr val="FFFFFF"/>
                </a:highlight>
                <a:latin typeface="Cascadia Mono" panose="020B0609020000020004" pitchFamily="49" charset="0"/>
              </a:rPr>
              <a:t>,</a:t>
            </a:r>
            <a:endParaRPr lang="en-IN" sz="800" dirty="0">
              <a:solidFill>
                <a:srgbClr val="000000"/>
              </a:solidFill>
              <a:highlight>
                <a:srgbClr val="FFFFFF"/>
              </a:highlight>
              <a:latin typeface="Cascadia Mono" panose="020B0609020000020004" pitchFamily="49" charset="0"/>
            </a:endParaRPr>
          </a:p>
          <a:p>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p</a:t>
            </a:r>
            <a:r>
              <a:rPr lang="en-IN" sz="800" dirty="0" err="1">
                <a:solidFill>
                  <a:srgbClr val="808080"/>
                </a:solidFill>
                <a:highlight>
                  <a:srgbClr val="FFFFFF"/>
                </a:highlight>
                <a:latin typeface="Cascadia Mono" panose="020B0609020000020004" pitchFamily="49" charset="0"/>
              </a:rPr>
              <a:t>.</a:t>
            </a:r>
            <a:r>
              <a:rPr lang="en-IN" sz="800" dirty="0" err="1">
                <a:solidFill>
                  <a:srgbClr val="000000"/>
                </a:solidFill>
                <a:highlight>
                  <a:srgbClr val="FFFFFF"/>
                </a:highlight>
                <a:latin typeface="Cascadia Mono" panose="020B0609020000020004" pitchFamily="49" charset="0"/>
              </a:rPr>
              <a:t>product_name</a:t>
            </a:r>
            <a:endParaRPr lang="en-IN" sz="800" dirty="0">
              <a:solidFill>
                <a:srgbClr val="000000"/>
              </a:solidFill>
              <a:highlight>
                <a:srgbClr val="FFFFFF"/>
              </a:highlight>
              <a:latin typeface="Cascadia Mono" panose="020B0609020000020004" pitchFamily="49" charset="0"/>
            </a:endParaRPr>
          </a:p>
          <a:p>
            <a:r>
              <a:rPr lang="en-IN" sz="800" dirty="0">
                <a:solidFill>
                  <a:srgbClr val="808080"/>
                </a:solidFill>
                <a:highlight>
                  <a:srgbClr val="FFFFFF"/>
                </a:highlight>
                <a:latin typeface="Cascadia Mono" panose="020B0609020000020004" pitchFamily="49" charset="0"/>
              </a:rPr>
              <a:t>)</a:t>
            </a:r>
            <a:r>
              <a:rPr lang="en-IN" sz="800" dirty="0">
                <a:solidFill>
                  <a:srgbClr val="000000"/>
                </a:solidFill>
                <a:highlight>
                  <a:srgbClr val="FFFFFF"/>
                </a:highlight>
                <a:latin typeface="Cascadia Mono" panose="020B0609020000020004" pitchFamily="49" charset="0"/>
              </a:rPr>
              <a:t> </a:t>
            </a:r>
            <a:r>
              <a:rPr lang="en-IN" sz="800" dirty="0" err="1">
                <a:solidFill>
                  <a:srgbClr val="000000"/>
                </a:solidFill>
                <a:highlight>
                  <a:srgbClr val="FFFFFF"/>
                </a:highlight>
                <a:latin typeface="Cascadia Mono" panose="020B0609020000020004" pitchFamily="49" charset="0"/>
              </a:rPr>
              <a:t>ranked_products</a:t>
            </a:r>
            <a:endParaRPr lang="en-IN" sz="800" dirty="0">
              <a:solidFill>
                <a:srgbClr val="000000"/>
              </a:solidFill>
              <a:highlight>
                <a:srgbClr val="FFFFFF"/>
              </a:highlight>
              <a:latin typeface="Cascadia Mono" panose="020B0609020000020004" pitchFamily="49" charset="0"/>
            </a:endParaRPr>
          </a:p>
          <a:p>
            <a:r>
              <a:rPr lang="en-US" sz="800" dirty="0">
                <a:solidFill>
                  <a:srgbClr val="0000FF"/>
                </a:solidFill>
                <a:highlight>
                  <a:srgbClr val="FFFFFF"/>
                </a:highlight>
                <a:latin typeface="Cascadia Mono" panose="020B0609020000020004" pitchFamily="49" charset="0"/>
              </a:rPr>
              <a:t>WHERE</a:t>
            </a:r>
            <a:r>
              <a:rPr lang="en-US" sz="800" dirty="0">
                <a:solidFill>
                  <a:srgbClr val="000000"/>
                </a:solidFill>
                <a:highlight>
                  <a:srgbClr val="FFFFFF"/>
                </a:highlight>
                <a:latin typeface="Cascadia Mono" panose="020B0609020000020004" pitchFamily="49" charset="0"/>
              </a:rPr>
              <a:t> </a:t>
            </a:r>
            <a:r>
              <a:rPr lang="en-US" sz="800" dirty="0" err="1">
                <a:solidFill>
                  <a:srgbClr val="000000"/>
                </a:solidFill>
                <a:highlight>
                  <a:srgbClr val="FFFFFF"/>
                </a:highlight>
                <a:latin typeface="Cascadia Mono" panose="020B0609020000020004" pitchFamily="49" charset="0"/>
              </a:rPr>
              <a:t>rank_within_age_group</a:t>
            </a:r>
            <a:r>
              <a:rPr lang="en-US" sz="800" dirty="0">
                <a:solidFill>
                  <a:srgbClr val="000000"/>
                </a:solidFill>
                <a:highlight>
                  <a:srgbClr val="FFFFFF"/>
                </a:highlight>
                <a:latin typeface="Cascadia Mono" panose="020B0609020000020004" pitchFamily="49" charset="0"/>
              </a:rPr>
              <a:t> </a:t>
            </a:r>
            <a:r>
              <a:rPr lang="en-US" sz="800" dirty="0">
                <a:solidFill>
                  <a:srgbClr val="808080"/>
                </a:solidFill>
                <a:highlight>
                  <a:srgbClr val="FFFFFF"/>
                </a:highlight>
                <a:latin typeface="Cascadia Mono" panose="020B0609020000020004" pitchFamily="49" charset="0"/>
              </a:rPr>
              <a:t>=</a:t>
            </a:r>
            <a:r>
              <a:rPr lang="en-US" sz="800" dirty="0">
                <a:solidFill>
                  <a:srgbClr val="000000"/>
                </a:solidFill>
                <a:highlight>
                  <a:srgbClr val="FFFFFF"/>
                </a:highlight>
                <a:latin typeface="Cascadia Mono" panose="020B0609020000020004" pitchFamily="49" charset="0"/>
              </a:rPr>
              <a:t> 1</a:t>
            </a:r>
            <a:r>
              <a:rPr lang="en-US" sz="800" dirty="0">
                <a:solidFill>
                  <a:srgbClr val="808080"/>
                </a:solidFill>
                <a:highlight>
                  <a:srgbClr val="FFFFFF"/>
                </a:highlight>
                <a:latin typeface="Cascadia Mono" panose="020B0609020000020004" pitchFamily="49" charset="0"/>
              </a:rPr>
              <a:t>;</a:t>
            </a:r>
            <a:endParaRPr lang="en-IN" sz="800" dirty="0"/>
          </a:p>
        </p:txBody>
      </p:sp>
    </p:spTree>
    <p:extLst>
      <p:ext uri="{BB962C8B-B14F-4D97-AF65-F5344CB8AC3E}">
        <p14:creationId xmlns:p14="http://schemas.microsoft.com/office/powerpoint/2010/main" val="86781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FF6D3-E112-E14C-B0E9-D05E7DC0F48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F106DC9-C5AC-758C-C098-89A34494C7A6}"/>
              </a:ext>
            </a:extLst>
          </p:cNvPr>
          <p:cNvSpPr>
            <a:spLocks noGrp="1"/>
          </p:cNvSpPr>
          <p:nvPr>
            <p:ph type="title"/>
          </p:nvPr>
        </p:nvSpPr>
        <p:spPr>
          <a:xfrm>
            <a:off x="332362" y="-33194"/>
            <a:ext cx="10515600" cy="417195"/>
          </a:xfrm>
        </p:spPr>
        <p:txBody>
          <a:bodyPr>
            <a:normAutofit/>
          </a:bodyPr>
          <a:lstStyle/>
          <a:p>
            <a:pPr algn="ctr"/>
            <a:r>
              <a:rPr lang="en-US" sz="1600" b="1" dirty="0"/>
              <a:t>SQL Queries </a:t>
            </a:r>
            <a:endParaRPr lang="en-IN" sz="1600" b="1" dirty="0"/>
          </a:p>
        </p:txBody>
      </p:sp>
      <p:sp>
        <p:nvSpPr>
          <p:cNvPr id="5" name="Title 1">
            <a:extLst>
              <a:ext uri="{FF2B5EF4-FFF2-40B4-BE49-F238E27FC236}">
                <a16:creationId xmlns:a16="http://schemas.microsoft.com/office/drawing/2014/main" id="{D13ADF9D-813F-C160-AED0-C806FF8B2F62}"/>
              </a:ext>
            </a:extLst>
          </p:cNvPr>
          <p:cNvSpPr txBox="1">
            <a:spLocks/>
          </p:cNvSpPr>
          <p:nvPr/>
        </p:nvSpPr>
        <p:spPr>
          <a:xfrm>
            <a:off x="332362" y="848265"/>
            <a:ext cx="10515600" cy="5066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600" b="1" dirty="0"/>
          </a:p>
        </p:txBody>
      </p:sp>
      <p:sp>
        <p:nvSpPr>
          <p:cNvPr id="3" name="TextBox 2">
            <a:extLst>
              <a:ext uri="{FF2B5EF4-FFF2-40B4-BE49-F238E27FC236}">
                <a16:creationId xmlns:a16="http://schemas.microsoft.com/office/drawing/2014/main" id="{81943310-D640-7C84-EC86-32F855BFB461}"/>
              </a:ext>
            </a:extLst>
          </p:cNvPr>
          <p:cNvSpPr txBox="1"/>
          <p:nvPr/>
        </p:nvSpPr>
        <p:spPr>
          <a:xfrm>
            <a:off x="586089" y="732564"/>
            <a:ext cx="7303041" cy="2031325"/>
          </a:xfrm>
          <a:prstGeom prst="rect">
            <a:avLst/>
          </a:prstGeom>
          <a:noFill/>
          <a:ln>
            <a:solidFill>
              <a:schemeClr val="tx1"/>
            </a:solidFill>
          </a:ln>
        </p:spPr>
        <p:txBody>
          <a:bodyPr wrap="square">
            <a:spAutoFit/>
          </a:bodyPr>
          <a:lstStyle/>
          <a:p>
            <a:r>
              <a:rPr lang="en-US" sz="900">
                <a:solidFill>
                  <a:srgbClr val="008000"/>
                </a:solidFill>
                <a:highlight>
                  <a:srgbClr val="FFFFFF"/>
                </a:highlight>
                <a:latin typeface="Cascadia Mono" panose="020B0609020000020004" pitchFamily="49" charset="0"/>
              </a:rPr>
              <a:t>-------the country that had minimum transactions and sales amount.</a:t>
            </a:r>
            <a:endParaRPr lang="en-US" sz="900">
              <a:solidFill>
                <a:srgbClr val="000000"/>
              </a:solidFill>
              <a:highlight>
                <a:srgbClr val="FFFFFF"/>
              </a:highlight>
              <a:latin typeface="Cascadia Mono" panose="020B0609020000020004" pitchFamily="49" charset="0"/>
            </a:endParaRPr>
          </a:p>
          <a:p>
            <a:endParaRPr lang="en-IN" sz="900">
              <a:solidFill>
                <a:srgbClr val="000000"/>
              </a:solidFill>
              <a:highlight>
                <a:srgbClr val="FFFFFF"/>
              </a:highlight>
              <a:latin typeface="Cascadia Mono" panose="020B0609020000020004" pitchFamily="49" charset="0"/>
            </a:endParaRPr>
          </a:p>
          <a:p>
            <a:r>
              <a:rPr lang="en-US" sz="900">
                <a:solidFill>
                  <a:srgbClr val="0000FF"/>
                </a:solidFill>
                <a:highlight>
                  <a:srgbClr val="FFFFFF"/>
                </a:highlight>
                <a:latin typeface="Cascadia Mono" panose="020B0609020000020004" pitchFamily="49" charset="0"/>
              </a:rPr>
              <a:t>SELECT</a:t>
            </a:r>
            <a:r>
              <a:rPr lang="en-US" sz="900">
                <a:solidFill>
                  <a:srgbClr val="000000"/>
                </a:solidFill>
                <a:highlight>
                  <a:srgbClr val="FFFFFF"/>
                </a:highlight>
                <a:latin typeface="Cascadia Mono" panose="020B0609020000020004" pitchFamily="49" charset="0"/>
              </a:rPr>
              <a:t> country</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num_transactions</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total_sales</a:t>
            </a:r>
          </a:p>
          <a:p>
            <a:r>
              <a:rPr lang="en-IN" sz="900">
                <a:solidFill>
                  <a:srgbClr val="0000FF"/>
                </a:solidFill>
                <a:highlight>
                  <a:srgbClr val="FFFFFF"/>
                </a:highlight>
                <a:latin typeface="Cascadia Mono" panose="020B0609020000020004" pitchFamily="49" charset="0"/>
              </a:rPr>
              <a:t>FROM </a:t>
            </a:r>
            <a:r>
              <a:rPr lang="en-IN" sz="900">
                <a:solidFill>
                  <a:srgbClr val="808080"/>
                </a:solidFill>
                <a:highlight>
                  <a:srgbClr val="FFFFFF"/>
                </a:highlight>
                <a:latin typeface="Cascadia Mono" panose="020B0609020000020004" pitchFamily="49" charset="0"/>
              </a:rPr>
              <a:t>(</a:t>
            </a:r>
            <a:endParaRPr lang="en-IN" sz="900">
              <a:solidFill>
                <a:srgbClr val="000000"/>
              </a:solidFill>
              <a:highlight>
                <a:srgbClr val="FFFFFF"/>
              </a:highlight>
              <a:latin typeface="Cascadia Mono" panose="020B0609020000020004" pitchFamily="49" charset="0"/>
            </a:endParaRPr>
          </a:p>
          <a:p>
            <a:r>
              <a:rPr lang="en-IN" sz="900">
                <a:solidFill>
                  <a:srgbClr val="000000"/>
                </a:solidFill>
                <a:highlight>
                  <a:srgbClr val="FFFFFF"/>
                </a:highlight>
                <a:latin typeface="Cascadia Mono" panose="020B0609020000020004" pitchFamily="49" charset="0"/>
              </a:rPr>
              <a:t>    </a:t>
            </a:r>
            <a:r>
              <a:rPr lang="en-IN" sz="900">
                <a:solidFill>
                  <a:srgbClr val="0000FF"/>
                </a:solidFill>
                <a:highlight>
                  <a:srgbClr val="FFFFFF"/>
                </a:highlight>
                <a:latin typeface="Cascadia Mono" panose="020B0609020000020004" pitchFamily="49" charset="0"/>
              </a:rPr>
              <a:t>SELECT</a:t>
            </a:r>
            <a:r>
              <a:rPr lang="en-IN" sz="900">
                <a:solidFill>
                  <a:srgbClr val="000000"/>
                </a:solidFill>
                <a:highlight>
                  <a:srgbClr val="FFFFFF"/>
                </a:highlight>
                <a:latin typeface="Cascadia Mono" panose="020B0609020000020004" pitchFamily="49" charset="0"/>
              </a:rPr>
              <a:t> </a:t>
            </a:r>
          </a:p>
          <a:p>
            <a:r>
              <a:rPr lang="en-IN" sz="900">
                <a:solidFill>
                  <a:srgbClr val="000000"/>
                </a:solidFill>
                <a:highlight>
                  <a:srgbClr val="FFFFFF"/>
                </a:highlight>
                <a:latin typeface="Cascadia Mono" panose="020B0609020000020004" pitchFamily="49" charset="0"/>
              </a:rPr>
              <a:t>        c</a:t>
            </a:r>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country</a:t>
            </a:r>
            <a:r>
              <a:rPr lang="en-IN" sz="900">
                <a:solidFill>
                  <a:srgbClr val="808080"/>
                </a:solidFill>
                <a:highlight>
                  <a:srgbClr val="FFFFFF"/>
                </a:highlight>
                <a:latin typeface="Cascadia Mono" panose="020B0609020000020004" pitchFamily="49" charset="0"/>
              </a:rPr>
              <a:t>,</a:t>
            </a:r>
            <a:endParaRPr lang="en-IN" sz="900">
              <a:solidFill>
                <a:srgbClr val="000000"/>
              </a:solidFill>
              <a:highlight>
                <a:srgbClr val="FFFFFF"/>
              </a:highlight>
              <a:latin typeface="Cascadia Mono" panose="020B0609020000020004" pitchFamily="49" charset="0"/>
            </a:endParaRPr>
          </a:p>
          <a:p>
            <a:r>
              <a:rPr lang="en-US" sz="900">
                <a:solidFill>
                  <a:srgbClr val="000000"/>
                </a:solidFill>
                <a:highlight>
                  <a:srgbClr val="FFFFFF"/>
                </a:highlight>
                <a:latin typeface="Cascadia Mono" panose="020B0609020000020004" pitchFamily="49" charset="0"/>
              </a:rPr>
              <a:t>        </a:t>
            </a:r>
            <a:r>
              <a:rPr lang="en-US" sz="900">
                <a:solidFill>
                  <a:srgbClr val="FF00FF"/>
                </a:solidFill>
                <a:highlight>
                  <a:srgbClr val="FFFFFF"/>
                </a:highlight>
                <a:latin typeface="Cascadia Mono" panose="020B0609020000020004" pitchFamily="49" charset="0"/>
              </a:rPr>
              <a:t>COUNT</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order_id</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a:t>
            </a:r>
            <a:r>
              <a:rPr lang="en-US" sz="900">
                <a:solidFill>
                  <a:srgbClr val="0000FF"/>
                </a:solidFill>
                <a:highlight>
                  <a:srgbClr val="FFFFFF"/>
                </a:highlight>
                <a:latin typeface="Cascadia Mono" panose="020B0609020000020004" pitchFamily="49" charset="0"/>
              </a:rPr>
              <a:t>AS</a:t>
            </a:r>
            <a:r>
              <a:rPr lang="en-US" sz="900">
                <a:solidFill>
                  <a:srgbClr val="000000"/>
                </a:solidFill>
                <a:highlight>
                  <a:srgbClr val="FFFFFF"/>
                </a:highlight>
                <a:latin typeface="Cascadia Mono" panose="020B0609020000020004" pitchFamily="49" charset="0"/>
              </a:rPr>
              <a:t> num_transactions</a:t>
            </a:r>
            <a:r>
              <a:rPr lang="en-US" sz="900">
                <a:solidFill>
                  <a:srgbClr val="808080"/>
                </a:solidFill>
                <a:highlight>
                  <a:srgbClr val="FFFFFF"/>
                </a:highlight>
                <a:latin typeface="Cascadia Mono" panose="020B0609020000020004" pitchFamily="49" charset="0"/>
              </a:rPr>
              <a:t>,</a:t>
            </a:r>
            <a:endParaRPr lang="en-US" sz="900">
              <a:solidFill>
                <a:srgbClr val="000000"/>
              </a:solidFill>
              <a:highlight>
                <a:srgbClr val="FFFFFF"/>
              </a:highlight>
              <a:latin typeface="Cascadia Mono" panose="020B0609020000020004" pitchFamily="49" charset="0"/>
            </a:endParaRPr>
          </a:p>
          <a:p>
            <a:r>
              <a:rPr lang="en-US" sz="900">
                <a:solidFill>
                  <a:srgbClr val="000000"/>
                </a:solidFill>
                <a:highlight>
                  <a:srgbClr val="FFFFFF"/>
                </a:highlight>
                <a:latin typeface="Cascadia Mono" panose="020B0609020000020004" pitchFamily="49" charset="0"/>
              </a:rPr>
              <a:t>        </a:t>
            </a:r>
            <a:r>
              <a:rPr lang="en-US" sz="900">
                <a:solidFill>
                  <a:srgbClr val="FF00FF"/>
                </a:solidFill>
                <a:highlight>
                  <a:srgbClr val="FFFFFF"/>
                </a:highlight>
                <a:latin typeface="Cascadia Mono" panose="020B0609020000020004" pitchFamily="49" charset="0"/>
              </a:rPr>
              <a:t>SUM</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amount</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a:t>
            </a:r>
            <a:r>
              <a:rPr lang="en-US" sz="900">
                <a:solidFill>
                  <a:srgbClr val="0000FF"/>
                </a:solidFill>
                <a:highlight>
                  <a:srgbClr val="FFFFFF"/>
                </a:highlight>
                <a:latin typeface="Cascadia Mono" panose="020B0609020000020004" pitchFamily="49" charset="0"/>
              </a:rPr>
              <a:t>AS</a:t>
            </a:r>
            <a:r>
              <a:rPr lang="en-US" sz="900">
                <a:solidFill>
                  <a:srgbClr val="000000"/>
                </a:solidFill>
                <a:highlight>
                  <a:srgbClr val="FFFFFF"/>
                </a:highlight>
                <a:latin typeface="Cascadia Mono" panose="020B0609020000020004" pitchFamily="49" charset="0"/>
              </a:rPr>
              <a:t> total_sales</a:t>
            </a:r>
            <a:r>
              <a:rPr lang="en-US" sz="900">
                <a:solidFill>
                  <a:srgbClr val="808080"/>
                </a:solidFill>
                <a:highlight>
                  <a:srgbClr val="FFFFFF"/>
                </a:highlight>
                <a:latin typeface="Cascadia Mono" panose="020B0609020000020004" pitchFamily="49" charset="0"/>
              </a:rPr>
              <a:t>,</a:t>
            </a:r>
            <a:endParaRPr lang="en-US" sz="900">
              <a:solidFill>
                <a:srgbClr val="000000"/>
              </a:solidFill>
              <a:highlight>
                <a:srgbClr val="FFFFFF"/>
              </a:highlight>
              <a:latin typeface="Cascadia Mono" panose="020B0609020000020004" pitchFamily="49" charset="0"/>
            </a:endParaRPr>
          </a:p>
          <a:p>
            <a:r>
              <a:rPr lang="en-US" sz="900">
                <a:solidFill>
                  <a:srgbClr val="000000"/>
                </a:solidFill>
                <a:highlight>
                  <a:srgbClr val="FFFFFF"/>
                </a:highlight>
                <a:latin typeface="Cascadia Mono" panose="020B0609020000020004" pitchFamily="49" charset="0"/>
              </a:rPr>
              <a:t>        </a:t>
            </a:r>
            <a:r>
              <a:rPr lang="en-US" sz="900">
                <a:solidFill>
                  <a:srgbClr val="FF00FF"/>
                </a:solidFill>
                <a:highlight>
                  <a:srgbClr val="FFFFFF"/>
                </a:highlight>
                <a:latin typeface="Cascadia Mono" panose="020B0609020000020004" pitchFamily="49" charset="0"/>
              </a:rPr>
              <a:t>RANK</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a:t>
            </a:r>
            <a:r>
              <a:rPr lang="en-US" sz="900">
                <a:solidFill>
                  <a:srgbClr val="0000FF"/>
                </a:solidFill>
                <a:highlight>
                  <a:srgbClr val="FFFFFF"/>
                </a:highlight>
                <a:latin typeface="Cascadia Mono" panose="020B0609020000020004" pitchFamily="49" charset="0"/>
              </a:rPr>
              <a:t>OVER </a:t>
            </a:r>
            <a:r>
              <a:rPr lang="en-US" sz="900">
                <a:solidFill>
                  <a:srgbClr val="808080"/>
                </a:solidFill>
                <a:highlight>
                  <a:srgbClr val="FFFFFF"/>
                </a:highlight>
                <a:latin typeface="Cascadia Mono" panose="020B0609020000020004" pitchFamily="49" charset="0"/>
              </a:rPr>
              <a:t>(</a:t>
            </a:r>
            <a:r>
              <a:rPr lang="en-US" sz="900">
                <a:solidFill>
                  <a:srgbClr val="0000FF"/>
                </a:solidFill>
                <a:highlight>
                  <a:srgbClr val="FFFFFF"/>
                </a:highlight>
                <a:latin typeface="Cascadia Mono" panose="020B0609020000020004" pitchFamily="49" charset="0"/>
              </a:rPr>
              <a:t>ORDER</a:t>
            </a:r>
            <a:r>
              <a:rPr lang="en-US" sz="900">
                <a:solidFill>
                  <a:srgbClr val="000000"/>
                </a:solidFill>
                <a:highlight>
                  <a:srgbClr val="FFFFFF"/>
                </a:highlight>
                <a:latin typeface="Cascadia Mono" panose="020B0609020000020004" pitchFamily="49" charset="0"/>
              </a:rPr>
              <a:t> </a:t>
            </a:r>
            <a:r>
              <a:rPr lang="en-US" sz="900">
                <a:solidFill>
                  <a:srgbClr val="0000FF"/>
                </a:solidFill>
                <a:highlight>
                  <a:srgbClr val="FFFFFF"/>
                </a:highlight>
                <a:latin typeface="Cascadia Mono" panose="020B0609020000020004" pitchFamily="49" charset="0"/>
              </a:rPr>
              <a:t>BY</a:t>
            </a:r>
            <a:r>
              <a:rPr lang="en-US" sz="900">
                <a:solidFill>
                  <a:srgbClr val="000000"/>
                </a:solidFill>
                <a:highlight>
                  <a:srgbClr val="FFFFFF"/>
                </a:highlight>
                <a:latin typeface="Cascadia Mono" panose="020B0609020000020004" pitchFamily="49" charset="0"/>
              </a:rPr>
              <a:t> </a:t>
            </a:r>
            <a:r>
              <a:rPr lang="en-US" sz="900">
                <a:solidFill>
                  <a:srgbClr val="FF00FF"/>
                </a:solidFill>
                <a:highlight>
                  <a:srgbClr val="FFFFFF"/>
                </a:highlight>
                <a:latin typeface="Cascadia Mono" panose="020B0609020000020004" pitchFamily="49" charset="0"/>
              </a:rPr>
              <a:t>COUNT</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order_id</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a:t>
            </a:r>
            <a:r>
              <a:rPr lang="en-US" sz="900">
                <a:solidFill>
                  <a:srgbClr val="FF00FF"/>
                </a:solidFill>
                <a:highlight>
                  <a:srgbClr val="FFFFFF"/>
                </a:highlight>
                <a:latin typeface="Cascadia Mono" panose="020B0609020000020004" pitchFamily="49" charset="0"/>
              </a:rPr>
              <a:t>SUM</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amount</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a:t>
            </a:r>
            <a:r>
              <a:rPr lang="en-US" sz="900">
                <a:solidFill>
                  <a:srgbClr val="0000FF"/>
                </a:solidFill>
                <a:highlight>
                  <a:srgbClr val="FFFFFF"/>
                </a:highlight>
                <a:latin typeface="Cascadia Mono" panose="020B0609020000020004" pitchFamily="49" charset="0"/>
              </a:rPr>
              <a:t>AS</a:t>
            </a:r>
            <a:r>
              <a:rPr lang="en-US" sz="900">
                <a:solidFill>
                  <a:srgbClr val="000000"/>
                </a:solidFill>
                <a:highlight>
                  <a:srgbClr val="FFFFFF"/>
                </a:highlight>
                <a:latin typeface="Cascadia Mono" panose="020B0609020000020004" pitchFamily="49" charset="0"/>
              </a:rPr>
              <a:t> rnk</a:t>
            </a:r>
          </a:p>
          <a:p>
            <a:r>
              <a:rPr lang="en-IN" sz="900">
                <a:solidFill>
                  <a:srgbClr val="000000"/>
                </a:solidFill>
                <a:highlight>
                  <a:srgbClr val="FFFFFF"/>
                </a:highlight>
                <a:latin typeface="Cascadia Mono" panose="020B0609020000020004" pitchFamily="49" charset="0"/>
              </a:rPr>
              <a:t>    </a:t>
            </a:r>
            <a:r>
              <a:rPr lang="en-IN" sz="900">
                <a:solidFill>
                  <a:srgbClr val="0000FF"/>
                </a:solidFill>
                <a:highlight>
                  <a:srgbClr val="FFFFFF"/>
                </a:highlight>
                <a:latin typeface="Cascadia Mono" panose="020B0609020000020004" pitchFamily="49" charset="0"/>
              </a:rPr>
              <a:t>FROM</a:t>
            </a:r>
            <a:r>
              <a:rPr lang="en-IN" sz="900">
                <a:solidFill>
                  <a:srgbClr val="000000"/>
                </a:solidFill>
                <a:highlight>
                  <a:srgbClr val="FFFFFF"/>
                </a:highlight>
                <a:latin typeface="Cascadia Mono" panose="020B0609020000020004" pitchFamily="49" charset="0"/>
              </a:rPr>
              <a:t> dbo</a:t>
            </a:r>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Orders o</a:t>
            </a:r>
          </a:p>
          <a:p>
            <a:r>
              <a:rPr lang="en-US" sz="900">
                <a:solidFill>
                  <a:srgbClr val="000000"/>
                </a:solidFill>
                <a:highlight>
                  <a:srgbClr val="FFFFFF"/>
                </a:highlight>
                <a:latin typeface="Cascadia Mono" panose="020B0609020000020004" pitchFamily="49" charset="0"/>
              </a:rPr>
              <a:t>    </a:t>
            </a:r>
            <a:r>
              <a:rPr lang="en-US" sz="900">
                <a:solidFill>
                  <a:srgbClr val="808080"/>
                </a:solidFill>
                <a:highlight>
                  <a:srgbClr val="FFFFFF"/>
                </a:highlight>
                <a:latin typeface="Cascadia Mono" panose="020B0609020000020004" pitchFamily="49" charset="0"/>
              </a:rPr>
              <a:t>JOIN</a:t>
            </a:r>
            <a:r>
              <a:rPr lang="en-US" sz="900">
                <a:solidFill>
                  <a:srgbClr val="000000"/>
                </a:solidFill>
                <a:highlight>
                  <a:srgbClr val="FFFFFF"/>
                </a:highlight>
                <a:latin typeface="Cascadia Mono" panose="020B0609020000020004" pitchFamily="49" charset="0"/>
              </a:rPr>
              <a:t> dbo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Customer c </a:t>
            </a:r>
            <a:r>
              <a:rPr lang="en-US" sz="900">
                <a:solidFill>
                  <a:srgbClr val="0000FF"/>
                </a:solidFill>
                <a:highlight>
                  <a:srgbClr val="FFFFFF"/>
                </a:highlight>
                <a:latin typeface="Cascadia Mono" panose="020B0609020000020004" pitchFamily="49" charset="0"/>
              </a:rPr>
              <a:t>ON</a:t>
            </a:r>
            <a:r>
              <a:rPr lang="en-US" sz="900">
                <a:solidFill>
                  <a:srgbClr val="000000"/>
                </a:solidFill>
                <a:highlight>
                  <a:srgbClr val="FFFFFF"/>
                </a:highlight>
                <a:latin typeface="Cascadia Mono" panose="020B0609020000020004" pitchFamily="49" charset="0"/>
              </a:rPr>
              <a:t> 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customer_id </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c</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customer_id</a:t>
            </a:r>
          </a:p>
          <a:p>
            <a:r>
              <a:rPr lang="en-IN" sz="900">
                <a:solidFill>
                  <a:srgbClr val="000000"/>
                </a:solidFill>
                <a:highlight>
                  <a:srgbClr val="FFFFFF"/>
                </a:highlight>
                <a:latin typeface="Cascadia Mono" panose="020B0609020000020004" pitchFamily="49" charset="0"/>
              </a:rPr>
              <a:t>    </a:t>
            </a:r>
            <a:r>
              <a:rPr lang="en-IN" sz="900">
                <a:solidFill>
                  <a:srgbClr val="0000FF"/>
                </a:solidFill>
                <a:highlight>
                  <a:srgbClr val="FFFFFF"/>
                </a:highlight>
                <a:latin typeface="Cascadia Mono" panose="020B0609020000020004" pitchFamily="49" charset="0"/>
              </a:rPr>
              <a:t>GROUP</a:t>
            </a:r>
            <a:r>
              <a:rPr lang="en-IN" sz="900">
                <a:solidFill>
                  <a:srgbClr val="000000"/>
                </a:solidFill>
                <a:highlight>
                  <a:srgbClr val="FFFFFF"/>
                </a:highlight>
                <a:latin typeface="Cascadia Mono" panose="020B0609020000020004" pitchFamily="49" charset="0"/>
              </a:rPr>
              <a:t> </a:t>
            </a:r>
            <a:r>
              <a:rPr lang="en-IN" sz="900">
                <a:solidFill>
                  <a:srgbClr val="0000FF"/>
                </a:solidFill>
                <a:highlight>
                  <a:srgbClr val="FFFFFF"/>
                </a:highlight>
                <a:latin typeface="Cascadia Mono" panose="020B0609020000020004" pitchFamily="49" charset="0"/>
              </a:rPr>
              <a:t>BY</a:t>
            </a:r>
            <a:r>
              <a:rPr lang="en-IN" sz="900">
                <a:solidFill>
                  <a:srgbClr val="000000"/>
                </a:solidFill>
                <a:highlight>
                  <a:srgbClr val="FFFFFF"/>
                </a:highlight>
                <a:latin typeface="Cascadia Mono" panose="020B0609020000020004" pitchFamily="49" charset="0"/>
              </a:rPr>
              <a:t> c</a:t>
            </a:r>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country</a:t>
            </a:r>
          </a:p>
          <a:p>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 ranked</a:t>
            </a:r>
          </a:p>
          <a:p>
            <a:r>
              <a:rPr lang="en-IN" sz="900">
                <a:solidFill>
                  <a:srgbClr val="0000FF"/>
                </a:solidFill>
                <a:highlight>
                  <a:srgbClr val="FFFFFF"/>
                </a:highlight>
                <a:latin typeface="Cascadia Mono" panose="020B0609020000020004" pitchFamily="49" charset="0"/>
              </a:rPr>
              <a:t>WHERE</a:t>
            </a:r>
            <a:r>
              <a:rPr lang="en-IN" sz="900">
                <a:solidFill>
                  <a:srgbClr val="000000"/>
                </a:solidFill>
                <a:highlight>
                  <a:srgbClr val="FFFFFF"/>
                </a:highlight>
                <a:latin typeface="Cascadia Mono" panose="020B0609020000020004" pitchFamily="49" charset="0"/>
              </a:rPr>
              <a:t> rnk </a:t>
            </a:r>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 1</a:t>
            </a:r>
            <a:r>
              <a:rPr lang="en-IN" sz="900">
                <a:solidFill>
                  <a:srgbClr val="808080"/>
                </a:solidFill>
                <a:highlight>
                  <a:srgbClr val="FFFFFF"/>
                </a:highlight>
                <a:latin typeface="Cascadia Mono" panose="020B0609020000020004" pitchFamily="49" charset="0"/>
              </a:rPr>
              <a:t>;</a:t>
            </a:r>
            <a:endParaRPr lang="en-IN" sz="900" dirty="0"/>
          </a:p>
        </p:txBody>
      </p:sp>
    </p:spTree>
    <p:extLst>
      <p:ext uri="{BB962C8B-B14F-4D97-AF65-F5344CB8AC3E}">
        <p14:creationId xmlns:p14="http://schemas.microsoft.com/office/powerpoint/2010/main" val="110216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3F678-34A9-E48C-F50D-74E8F9A3FB9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8DB5AA9-496D-933A-0CFA-177F9B6663B1}"/>
              </a:ext>
            </a:extLst>
          </p:cNvPr>
          <p:cNvSpPr>
            <a:spLocks noGrp="1"/>
          </p:cNvSpPr>
          <p:nvPr>
            <p:ph type="title"/>
          </p:nvPr>
        </p:nvSpPr>
        <p:spPr>
          <a:xfrm>
            <a:off x="672830" y="2165257"/>
            <a:ext cx="10515600" cy="417195"/>
          </a:xfrm>
        </p:spPr>
        <p:txBody>
          <a:bodyPr>
            <a:normAutofit/>
          </a:bodyPr>
          <a:lstStyle/>
          <a:p>
            <a:pPr algn="ctr"/>
            <a:r>
              <a:rPr lang="en-US" sz="1600" b="1" dirty="0"/>
              <a:t>THANK YOU</a:t>
            </a:r>
            <a:endParaRPr lang="en-IN" sz="1600" b="1" dirty="0"/>
          </a:p>
        </p:txBody>
      </p:sp>
      <p:sp>
        <p:nvSpPr>
          <p:cNvPr id="5" name="Title 1">
            <a:extLst>
              <a:ext uri="{FF2B5EF4-FFF2-40B4-BE49-F238E27FC236}">
                <a16:creationId xmlns:a16="http://schemas.microsoft.com/office/drawing/2014/main" id="{1D327831-C06E-A922-874D-A54F89B90EA7}"/>
              </a:ext>
            </a:extLst>
          </p:cNvPr>
          <p:cNvSpPr txBox="1">
            <a:spLocks/>
          </p:cNvSpPr>
          <p:nvPr/>
        </p:nvSpPr>
        <p:spPr>
          <a:xfrm>
            <a:off x="332362" y="848265"/>
            <a:ext cx="10515600" cy="5066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600" b="1" dirty="0"/>
          </a:p>
        </p:txBody>
      </p:sp>
    </p:spTree>
    <p:extLst>
      <p:ext uri="{BB962C8B-B14F-4D97-AF65-F5344CB8AC3E}">
        <p14:creationId xmlns:p14="http://schemas.microsoft.com/office/powerpoint/2010/main" val="14474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13E-9C84-AA88-CB2E-0FA5B3C52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7977F-B1BE-750D-6E86-0F0B1CE8919A}"/>
              </a:ext>
            </a:extLst>
          </p:cNvPr>
          <p:cNvSpPr>
            <a:spLocks noGrp="1"/>
          </p:cNvSpPr>
          <p:nvPr>
            <p:ph type="title"/>
          </p:nvPr>
        </p:nvSpPr>
        <p:spPr>
          <a:xfrm>
            <a:off x="332362" y="248393"/>
            <a:ext cx="10515600" cy="417195"/>
          </a:xfrm>
        </p:spPr>
        <p:txBody>
          <a:bodyPr>
            <a:normAutofit/>
          </a:bodyPr>
          <a:lstStyle/>
          <a:p>
            <a:pPr algn="ctr"/>
            <a:r>
              <a:rPr lang="en-US" sz="1800" b="1" dirty="0"/>
              <a:t>Accuracy, Completeness, and Reliability of Source Data:</a:t>
            </a:r>
            <a:endParaRPr lang="en-IN" sz="1800" b="1" dirty="0"/>
          </a:p>
        </p:txBody>
      </p:sp>
      <p:sp>
        <p:nvSpPr>
          <p:cNvPr id="5" name="Title 1">
            <a:extLst>
              <a:ext uri="{FF2B5EF4-FFF2-40B4-BE49-F238E27FC236}">
                <a16:creationId xmlns:a16="http://schemas.microsoft.com/office/drawing/2014/main" id="{683E0D11-A259-8F4E-5638-BD5F2C16C400}"/>
              </a:ext>
            </a:extLst>
          </p:cNvPr>
          <p:cNvSpPr txBox="1">
            <a:spLocks/>
          </p:cNvSpPr>
          <p:nvPr/>
        </p:nvSpPr>
        <p:spPr>
          <a:xfrm>
            <a:off x="332362" y="665587"/>
            <a:ext cx="10515600" cy="5560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Accuracy at Table Level:</a:t>
            </a:r>
          </a:p>
          <a:p>
            <a:endParaRPr lang="en-US" sz="1400" b="1" dirty="0"/>
          </a:p>
          <a:p>
            <a:r>
              <a:rPr lang="en-US" sz="1400" b="1" dirty="0">
                <a:highlight>
                  <a:srgbClr val="C0C0C0"/>
                </a:highlight>
              </a:rPr>
              <a:t>Customers Table:</a:t>
            </a:r>
          </a:p>
          <a:p>
            <a:pPr marL="342900" indent="-342900">
              <a:buAutoNum type="arabicPeriod"/>
            </a:pPr>
            <a:r>
              <a:rPr lang="en-US" sz="1400" b="1" dirty="0"/>
              <a:t>Data is unique at a customer id level. So, customer id is the primary key.</a:t>
            </a:r>
          </a:p>
          <a:p>
            <a:pPr marL="342900" indent="-342900">
              <a:buAutoNum type="arabicPeriod"/>
            </a:pPr>
            <a:r>
              <a:rPr lang="en-US" sz="1400" b="1" dirty="0"/>
              <a:t>No duplicate customer id found. No Null customer id found. Primary key rules maintained.</a:t>
            </a:r>
          </a:p>
          <a:p>
            <a:pPr marL="342900" indent="-342900">
              <a:buAutoNum type="arabicPeriod"/>
            </a:pPr>
            <a:r>
              <a:rPr lang="en-US" sz="1400" b="1" dirty="0"/>
              <a:t>All other fields are in expected format.</a:t>
            </a:r>
          </a:p>
          <a:p>
            <a:endParaRPr lang="en-US" sz="1400" b="1" dirty="0"/>
          </a:p>
          <a:p>
            <a:pPr marL="342900" indent="-342900">
              <a:buAutoNum type="arabicPeriod"/>
            </a:pPr>
            <a:endParaRPr lang="en-US" sz="1400" b="1" dirty="0"/>
          </a:p>
          <a:p>
            <a:r>
              <a:rPr lang="en-US" sz="1400" b="1" dirty="0">
                <a:highlight>
                  <a:srgbClr val="C0C0C0"/>
                </a:highlight>
              </a:rPr>
              <a:t>Shipping Table:</a:t>
            </a:r>
          </a:p>
          <a:p>
            <a:pPr marL="342900" indent="-342900">
              <a:buAutoNum type="arabicPeriod"/>
            </a:pPr>
            <a:r>
              <a:rPr lang="en-US" sz="1400" b="1" dirty="0"/>
              <a:t>Data is unique at Shipping Id level. So, shipping id is the primary key.</a:t>
            </a:r>
          </a:p>
          <a:p>
            <a:pPr marL="342900" indent="-342900">
              <a:buAutoNum type="arabicPeriod"/>
            </a:pPr>
            <a:r>
              <a:rPr lang="en-US" sz="1400" b="1" dirty="0"/>
              <a:t>No duplicate shipping id found. No Null shipping id found. Primary key rules maintained.</a:t>
            </a:r>
          </a:p>
          <a:p>
            <a:pPr marL="342900" indent="-342900">
              <a:buAutoNum type="arabicPeriod"/>
            </a:pPr>
            <a:r>
              <a:rPr lang="en-US" sz="1400" b="1" dirty="0"/>
              <a:t>One customer can have multiple shipping IDs. Hence there are multiple customer Ids for shipping ids. This can be a valid scenario.</a:t>
            </a:r>
          </a:p>
          <a:p>
            <a:endParaRPr lang="en-US" sz="1400" b="1" dirty="0"/>
          </a:p>
          <a:p>
            <a:endParaRPr lang="en-US" sz="1400" b="1" dirty="0"/>
          </a:p>
          <a:p>
            <a:r>
              <a:rPr lang="en-US" sz="1400" b="1" dirty="0">
                <a:highlight>
                  <a:srgbClr val="C0C0C0"/>
                </a:highlight>
              </a:rPr>
              <a:t>Orders Table:</a:t>
            </a:r>
          </a:p>
          <a:p>
            <a:pPr marL="342900" indent="-342900">
              <a:buAutoNum type="arabicPeriod"/>
            </a:pPr>
            <a:r>
              <a:rPr lang="en-US" sz="1400" b="1" dirty="0"/>
              <a:t>Data is unique at Order Id level. So, Order id is the primary key.</a:t>
            </a:r>
          </a:p>
          <a:p>
            <a:pPr marL="342900" indent="-342900">
              <a:buFontTx/>
              <a:buAutoNum type="arabicPeriod"/>
            </a:pPr>
            <a:r>
              <a:rPr lang="en-US" sz="1400" b="1" dirty="0"/>
              <a:t>No duplicate Order id found. No Null order id found. Primary key rules maintained.</a:t>
            </a:r>
          </a:p>
          <a:p>
            <a:pPr marL="342900" indent="-342900">
              <a:buAutoNum type="arabicPeriod"/>
            </a:pPr>
            <a:r>
              <a:rPr lang="en-US" sz="1400" b="1" dirty="0"/>
              <a:t>One customer can have multiple Order IDs. Hence there are multiple customer Ids for order ids. This can be a valid scenario.</a:t>
            </a:r>
          </a:p>
          <a:p>
            <a:pPr marL="342900" indent="-342900">
              <a:buAutoNum type="arabicPeriod"/>
            </a:pPr>
            <a:r>
              <a:rPr lang="en-US" sz="1400" b="1" dirty="0"/>
              <a:t>All other fields are correct format.</a:t>
            </a:r>
          </a:p>
          <a:p>
            <a:pPr marL="342900" indent="-342900">
              <a:buFontTx/>
              <a:buAutoNum type="arabicPeriod"/>
            </a:pPr>
            <a:endParaRPr lang="en-US" sz="1400" b="1" dirty="0"/>
          </a:p>
          <a:p>
            <a:pPr marL="342900" indent="-342900">
              <a:buFontTx/>
              <a:buAutoNum type="arabicPeriod"/>
            </a:pPr>
            <a:endParaRPr lang="en-US" sz="1400" b="1" dirty="0"/>
          </a:p>
          <a:p>
            <a:pPr marL="342900" indent="-342900">
              <a:buAutoNum type="arabicPeriod"/>
            </a:pPr>
            <a:endParaRPr lang="en-US" sz="1400" b="1" dirty="0"/>
          </a:p>
          <a:p>
            <a:pPr marL="342900" indent="-342900">
              <a:buAutoNum type="arabicPeriod"/>
            </a:pPr>
            <a:endParaRPr lang="en-US" sz="1400" b="1" dirty="0"/>
          </a:p>
          <a:p>
            <a:endParaRPr lang="en-IN" sz="1400" b="1" dirty="0"/>
          </a:p>
        </p:txBody>
      </p:sp>
    </p:spTree>
    <p:extLst>
      <p:ext uri="{BB962C8B-B14F-4D97-AF65-F5344CB8AC3E}">
        <p14:creationId xmlns:p14="http://schemas.microsoft.com/office/powerpoint/2010/main" val="312707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A0E11-FE3F-9311-BED3-8FD02032E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339D5E-D3FB-4082-F580-C5F6C1C090A6}"/>
              </a:ext>
            </a:extLst>
          </p:cNvPr>
          <p:cNvSpPr>
            <a:spLocks noGrp="1"/>
          </p:cNvSpPr>
          <p:nvPr>
            <p:ph type="title"/>
          </p:nvPr>
        </p:nvSpPr>
        <p:spPr>
          <a:xfrm>
            <a:off x="332362" y="248393"/>
            <a:ext cx="10515600" cy="417195"/>
          </a:xfrm>
        </p:spPr>
        <p:txBody>
          <a:bodyPr>
            <a:normAutofit/>
          </a:bodyPr>
          <a:lstStyle/>
          <a:p>
            <a:pPr algn="ctr"/>
            <a:r>
              <a:rPr lang="en-US" sz="1800" b="1" dirty="0"/>
              <a:t>Accuracy, Completeness, and Reliability of Source Data:</a:t>
            </a:r>
            <a:endParaRPr lang="en-IN" sz="1800" b="1" dirty="0"/>
          </a:p>
        </p:txBody>
      </p:sp>
      <p:sp>
        <p:nvSpPr>
          <p:cNvPr id="5" name="Title 1">
            <a:extLst>
              <a:ext uri="{FF2B5EF4-FFF2-40B4-BE49-F238E27FC236}">
                <a16:creationId xmlns:a16="http://schemas.microsoft.com/office/drawing/2014/main" id="{60E8CBD4-02FE-B499-E3A3-5B6D4FE33368}"/>
              </a:ext>
            </a:extLst>
          </p:cNvPr>
          <p:cNvSpPr txBox="1">
            <a:spLocks/>
          </p:cNvSpPr>
          <p:nvPr/>
        </p:nvSpPr>
        <p:spPr>
          <a:xfrm>
            <a:off x="332362" y="1896894"/>
            <a:ext cx="10515600" cy="432880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Completeness and Reliability:</a:t>
            </a:r>
          </a:p>
          <a:p>
            <a:endParaRPr lang="en-US" sz="1600" b="1" dirty="0"/>
          </a:p>
          <a:p>
            <a:r>
              <a:rPr lang="en-US" sz="1400" b="1" dirty="0">
                <a:highlight>
                  <a:srgbClr val="C0C0C0"/>
                </a:highlight>
              </a:rPr>
              <a:t>Customers Table:</a:t>
            </a:r>
          </a:p>
          <a:p>
            <a:pPr marL="342900" indent="-342900">
              <a:buAutoNum type="arabicPeriod"/>
            </a:pPr>
            <a:r>
              <a:rPr lang="en-US" sz="1400" b="1" dirty="0"/>
              <a:t>No changes needed in the Customers Table. Fields and Data is complete and reliable.</a:t>
            </a:r>
          </a:p>
          <a:p>
            <a:endParaRPr lang="en-US" sz="1400" b="1" dirty="0"/>
          </a:p>
          <a:p>
            <a:r>
              <a:rPr lang="en-US" sz="1400" b="1" dirty="0">
                <a:highlight>
                  <a:srgbClr val="C0C0C0"/>
                </a:highlight>
              </a:rPr>
              <a:t>Shipping Table:</a:t>
            </a:r>
          </a:p>
          <a:p>
            <a:pPr marL="342900" indent="-342900">
              <a:buFontTx/>
              <a:buAutoNum type="arabicPeriod"/>
            </a:pPr>
            <a:r>
              <a:rPr lang="en-US" sz="1400" b="1" dirty="0"/>
              <a:t>No changes needed in the Shipping Table. Fields and Data is complete and reliable.</a:t>
            </a:r>
          </a:p>
          <a:p>
            <a:endParaRPr lang="en-US" sz="1400" b="1" dirty="0"/>
          </a:p>
          <a:p>
            <a:r>
              <a:rPr lang="en-US" sz="1400" b="1" dirty="0">
                <a:highlight>
                  <a:srgbClr val="C0C0C0"/>
                </a:highlight>
              </a:rPr>
              <a:t>Orders Table:</a:t>
            </a:r>
          </a:p>
          <a:p>
            <a:endParaRPr lang="en-US" sz="1400" b="1" dirty="0"/>
          </a:p>
          <a:p>
            <a:r>
              <a:rPr lang="en-US" sz="1400" b="1" dirty="0"/>
              <a:t>1. Few fields needs to be added in this table to achieve the asks from the BRD shared.</a:t>
            </a:r>
          </a:p>
          <a:p>
            <a:endParaRPr lang="en-US" sz="1400" b="1" dirty="0"/>
          </a:p>
          <a:p>
            <a:r>
              <a:rPr lang="en-US" sz="1400" b="1" dirty="0"/>
              <a:t>2. As per the BRD, to achieve the result for Point Number 1, we need to join the Orders table and Shipping Table. So, Shipping ID column should be present in the Orders Table which is missing currently. </a:t>
            </a:r>
          </a:p>
          <a:p>
            <a:pPr marL="342900" indent="-342900">
              <a:buFontTx/>
              <a:buAutoNum type="arabicPeriod"/>
            </a:pPr>
            <a:endParaRPr lang="en-US" sz="1400" b="1" dirty="0"/>
          </a:p>
          <a:p>
            <a:r>
              <a:rPr lang="en-US" sz="1400" b="1" dirty="0"/>
              <a:t>3. As per the BRD, to achieve the result for Point Number 2, we need to have a Products Table as a separate dimension table.</a:t>
            </a:r>
          </a:p>
          <a:p>
            <a:r>
              <a:rPr lang="en-US" sz="1400" b="1" dirty="0"/>
              <a:t> This dimension table needs to be joined with the Orders table on Product ID. So, a Product ID column is needed in the Orders table as well. Lineage diagram has been shown in the next slide.</a:t>
            </a:r>
          </a:p>
          <a:p>
            <a:pPr marL="342900" indent="-342900">
              <a:buFontTx/>
              <a:buAutoNum type="arabicPeriod"/>
            </a:pPr>
            <a:endParaRPr lang="en-US" sz="1400" b="1" dirty="0"/>
          </a:p>
          <a:p>
            <a:r>
              <a:rPr lang="en-US" sz="1400" b="1" dirty="0"/>
              <a:t>4. Also to achieve result for Point Number 2 (total quantity sold), we need a new field ‘Quantity’ in the Orders table.</a:t>
            </a:r>
          </a:p>
          <a:p>
            <a:endParaRPr lang="en-US" sz="1400" b="1" dirty="0"/>
          </a:p>
          <a:p>
            <a:r>
              <a:rPr lang="en-US" sz="1400" b="1" dirty="0">
                <a:highlight>
                  <a:srgbClr val="C0C0C0"/>
                </a:highlight>
              </a:rPr>
              <a:t>Product Table: A New Product Table needs to be created</a:t>
            </a:r>
          </a:p>
          <a:p>
            <a:endParaRPr lang="en-US" sz="1400" b="1" dirty="0"/>
          </a:p>
          <a:p>
            <a:endParaRPr lang="en-US" sz="1600" b="1" dirty="0"/>
          </a:p>
          <a:p>
            <a:pPr marL="342900" indent="-342900">
              <a:buFontTx/>
              <a:buAutoNum type="arabicPeriod"/>
            </a:pPr>
            <a:endParaRPr lang="en-US" sz="1600" b="1" dirty="0"/>
          </a:p>
          <a:p>
            <a:pPr marL="342900" indent="-342900">
              <a:buFontTx/>
              <a:buAutoNum type="arabicPeriod"/>
            </a:pPr>
            <a:endParaRPr lang="en-US" sz="1600" b="1" dirty="0"/>
          </a:p>
          <a:p>
            <a:pPr marL="342900" indent="-342900">
              <a:buFontTx/>
              <a:buAutoNum type="arabicPeriod"/>
            </a:pPr>
            <a:endParaRPr lang="en-US" sz="1600" b="1" dirty="0"/>
          </a:p>
          <a:p>
            <a:pPr marL="342900" indent="-342900">
              <a:buFontTx/>
              <a:buAutoNum type="arabicPeriod"/>
            </a:pPr>
            <a:endParaRPr lang="en-US" sz="1600" b="1" dirty="0"/>
          </a:p>
          <a:p>
            <a:pPr marL="342900" indent="-342900">
              <a:buAutoNum type="arabicPeriod"/>
            </a:pPr>
            <a:endParaRPr lang="en-US" sz="1600" b="1" dirty="0"/>
          </a:p>
          <a:p>
            <a:pPr marL="342900" indent="-342900">
              <a:buAutoNum type="arabicPeriod"/>
            </a:pPr>
            <a:endParaRPr lang="en-US" sz="1600" b="1" dirty="0"/>
          </a:p>
          <a:p>
            <a:endParaRPr lang="en-IN" sz="1600" b="1" dirty="0"/>
          </a:p>
        </p:txBody>
      </p:sp>
    </p:spTree>
    <p:extLst>
      <p:ext uri="{BB962C8B-B14F-4D97-AF65-F5344CB8AC3E}">
        <p14:creationId xmlns:p14="http://schemas.microsoft.com/office/powerpoint/2010/main" val="128666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CD367E6-2409-D7B9-5767-E602E2968DC9}"/>
              </a:ext>
            </a:extLst>
          </p:cNvPr>
          <p:cNvGraphicFramePr>
            <a:graphicFrameLocks noGrp="1"/>
          </p:cNvGraphicFramePr>
          <p:nvPr>
            <p:extLst>
              <p:ext uri="{D42A27DB-BD31-4B8C-83A1-F6EECF244321}">
                <p14:modId xmlns:p14="http://schemas.microsoft.com/office/powerpoint/2010/main" val="1489919646"/>
              </p:ext>
            </p:extLst>
          </p:nvPr>
        </p:nvGraphicFramePr>
        <p:xfrm>
          <a:off x="4923276" y="1987252"/>
          <a:ext cx="2800485" cy="4727788"/>
        </p:xfrm>
        <a:graphic>
          <a:graphicData uri="http://schemas.openxmlformats.org/drawingml/2006/table">
            <a:tbl>
              <a:tblPr firstRow="1" bandRow="1">
                <a:tableStyleId>{5C22544A-7EE6-4342-B048-85BDC9FD1C3A}</a:tableStyleId>
              </a:tblPr>
              <a:tblGrid>
                <a:gridCol w="2800485">
                  <a:extLst>
                    <a:ext uri="{9D8B030D-6E8A-4147-A177-3AD203B41FA5}">
                      <a16:colId xmlns:a16="http://schemas.microsoft.com/office/drawing/2014/main" val="2361038193"/>
                    </a:ext>
                  </a:extLst>
                </a:gridCol>
              </a:tblGrid>
              <a:tr h="541867">
                <a:tc>
                  <a:txBody>
                    <a:bodyPr/>
                    <a:lstStyle/>
                    <a:p>
                      <a:r>
                        <a:rPr lang="en-US" dirty="0"/>
                        <a:t>Orders Table</a:t>
                      </a:r>
                    </a:p>
                    <a:p>
                      <a:r>
                        <a:rPr lang="en-US" dirty="0"/>
                        <a:t>(Fact Table)</a:t>
                      </a:r>
                      <a:endParaRPr lang="en-IN" dirty="0"/>
                    </a:p>
                  </a:txBody>
                  <a:tcPr/>
                </a:tc>
                <a:extLst>
                  <a:ext uri="{0D108BD9-81ED-4DB2-BD59-A6C34878D82A}">
                    <a16:rowId xmlns:a16="http://schemas.microsoft.com/office/drawing/2014/main" val="1647299435"/>
                  </a:ext>
                </a:extLst>
              </a:tr>
              <a:tr h="541867">
                <a:tc>
                  <a:txBody>
                    <a:bodyPr/>
                    <a:lstStyle/>
                    <a:p>
                      <a:r>
                        <a:rPr lang="en-US" dirty="0" err="1"/>
                        <a:t>Order_ID</a:t>
                      </a:r>
                      <a:r>
                        <a:rPr lang="en-US" dirty="0"/>
                        <a:t> (Unique, Primary Key)</a:t>
                      </a:r>
                      <a:endParaRPr lang="en-IN" dirty="0"/>
                    </a:p>
                  </a:txBody>
                  <a:tcPr/>
                </a:tc>
                <a:extLst>
                  <a:ext uri="{0D108BD9-81ED-4DB2-BD59-A6C34878D82A}">
                    <a16:rowId xmlns:a16="http://schemas.microsoft.com/office/drawing/2014/main" val="3214140933"/>
                  </a:ext>
                </a:extLst>
              </a:tr>
              <a:tr h="541867">
                <a:tc>
                  <a:txBody>
                    <a:bodyPr/>
                    <a:lstStyle/>
                    <a:p>
                      <a:r>
                        <a:rPr lang="en-US" dirty="0"/>
                        <a:t>Item</a:t>
                      </a:r>
                      <a:endParaRPr lang="en-IN" dirty="0"/>
                    </a:p>
                  </a:txBody>
                  <a:tcPr/>
                </a:tc>
                <a:extLst>
                  <a:ext uri="{0D108BD9-81ED-4DB2-BD59-A6C34878D82A}">
                    <a16:rowId xmlns:a16="http://schemas.microsoft.com/office/drawing/2014/main" val="3952351972"/>
                  </a:ext>
                </a:extLst>
              </a:tr>
              <a:tr h="541867">
                <a:tc>
                  <a:txBody>
                    <a:bodyPr/>
                    <a:lstStyle/>
                    <a:p>
                      <a:r>
                        <a:rPr lang="en-US" dirty="0"/>
                        <a:t>Amount</a:t>
                      </a:r>
                      <a:endParaRPr lang="en-IN" dirty="0"/>
                    </a:p>
                  </a:txBody>
                  <a:tcPr/>
                </a:tc>
                <a:extLst>
                  <a:ext uri="{0D108BD9-81ED-4DB2-BD59-A6C34878D82A}">
                    <a16:rowId xmlns:a16="http://schemas.microsoft.com/office/drawing/2014/main" val="42131940"/>
                  </a:ext>
                </a:extLst>
              </a:tr>
              <a:tr h="541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Customer_ID</a:t>
                      </a:r>
                      <a:endParaRPr lang="en-IN" dirty="0"/>
                    </a:p>
                  </a:txBody>
                  <a:tcPr/>
                </a:tc>
                <a:extLst>
                  <a:ext uri="{0D108BD9-81ED-4DB2-BD59-A6C34878D82A}">
                    <a16:rowId xmlns:a16="http://schemas.microsoft.com/office/drawing/2014/main" val="1359838202"/>
                  </a:ext>
                </a:extLst>
              </a:tr>
              <a:tr h="541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Shipping_ID</a:t>
                      </a:r>
                      <a:r>
                        <a:rPr lang="en-US" dirty="0"/>
                        <a:t> (New Foreign Key</a:t>
                      </a:r>
                      <a:r>
                        <a:rPr lang="en-IN" dirty="0"/>
                        <a:t>)</a:t>
                      </a:r>
                      <a:endParaRPr lang="en-US" dirty="0"/>
                    </a:p>
                  </a:txBody>
                  <a:tcPr/>
                </a:tc>
                <a:extLst>
                  <a:ext uri="{0D108BD9-81ED-4DB2-BD59-A6C34878D82A}">
                    <a16:rowId xmlns:a16="http://schemas.microsoft.com/office/drawing/2014/main" val="3306851660"/>
                  </a:ext>
                </a:extLst>
              </a:tr>
              <a:tr h="541867">
                <a:tc>
                  <a:txBody>
                    <a:bodyPr/>
                    <a:lstStyle/>
                    <a:p>
                      <a:r>
                        <a:rPr lang="en-US" dirty="0" err="1"/>
                        <a:t>Product_ID</a:t>
                      </a:r>
                      <a:r>
                        <a:rPr lang="en-US" dirty="0"/>
                        <a:t> (New Foreign Key)</a:t>
                      </a:r>
                      <a:endParaRPr lang="en-IN" dirty="0"/>
                    </a:p>
                  </a:txBody>
                  <a:tcPr/>
                </a:tc>
                <a:extLst>
                  <a:ext uri="{0D108BD9-81ED-4DB2-BD59-A6C34878D82A}">
                    <a16:rowId xmlns:a16="http://schemas.microsoft.com/office/drawing/2014/main" val="814759136"/>
                  </a:ext>
                </a:extLst>
              </a:tr>
              <a:tr h="541867">
                <a:tc>
                  <a:txBody>
                    <a:bodyPr/>
                    <a:lstStyle/>
                    <a:p>
                      <a:r>
                        <a:rPr lang="en-IN" dirty="0"/>
                        <a:t>Quantity (New Field)</a:t>
                      </a:r>
                    </a:p>
                  </a:txBody>
                  <a:tcPr/>
                </a:tc>
                <a:extLst>
                  <a:ext uri="{0D108BD9-81ED-4DB2-BD59-A6C34878D82A}">
                    <a16:rowId xmlns:a16="http://schemas.microsoft.com/office/drawing/2014/main" val="1428080306"/>
                  </a:ext>
                </a:extLst>
              </a:tr>
            </a:tbl>
          </a:graphicData>
        </a:graphic>
      </p:graphicFrame>
      <p:graphicFrame>
        <p:nvGraphicFramePr>
          <p:cNvPr id="7" name="Table 6">
            <a:extLst>
              <a:ext uri="{FF2B5EF4-FFF2-40B4-BE49-F238E27FC236}">
                <a16:creationId xmlns:a16="http://schemas.microsoft.com/office/drawing/2014/main" id="{68F3EBFE-5590-E998-D2E8-DE90C369165A}"/>
              </a:ext>
            </a:extLst>
          </p:cNvPr>
          <p:cNvGraphicFramePr>
            <a:graphicFrameLocks noGrp="1"/>
          </p:cNvGraphicFramePr>
          <p:nvPr>
            <p:extLst>
              <p:ext uri="{D42A27DB-BD31-4B8C-83A1-F6EECF244321}">
                <p14:modId xmlns:p14="http://schemas.microsoft.com/office/powerpoint/2010/main" val="736743756"/>
              </p:ext>
            </p:extLst>
          </p:nvPr>
        </p:nvGraphicFramePr>
        <p:xfrm>
          <a:off x="8892160" y="583478"/>
          <a:ext cx="2800485" cy="3447628"/>
        </p:xfrm>
        <a:graphic>
          <a:graphicData uri="http://schemas.openxmlformats.org/drawingml/2006/table">
            <a:tbl>
              <a:tblPr firstRow="1" bandRow="1">
                <a:tableStyleId>{5C22544A-7EE6-4342-B048-85BDC9FD1C3A}</a:tableStyleId>
              </a:tblPr>
              <a:tblGrid>
                <a:gridCol w="2800485">
                  <a:extLst>
                    <a:ext uri="{9D8B030D-6E8A-4147-A177-3AD203B41FA5}">
                      <a16:colId xmlns:a16="http://schemas.microsoft.com/office/drawing/2014/main" val="2361038193"/>
                    </a:ext>
                  </a:extLst>
                </a:gridCol>
              </a:tblGrid>
              <a:tr h="541867">
                <a:tc>
                  <a:txBody>
                    <a:bodyPr/>
                    <a:lstStyle/>
                    <a:p>
                      <a:r>
                        <a:rPr lang="en-US" dirty="0"/>
                        <a:t>Customer Table</a:t>
                      </a:r>
                    </a:p>
                    <a:p>
                      <a:r>
                        <a:rPr lang="en-US" dirty="0"/>
                        <a:t>(Dimension Table)</a:t>
                      </a:r>
                      <a:endParaRPr lang="en-IN" dirty="0"/>
                    </a:p>
                  </a:txBody>
                  <a:tcPr/>
                </a:tc>
                <a:extLst>
                  <a:ext uri="{0D108BD9-81ED-4DB2-BD59-A6C34878D82A}">
                    <a16:rowId xmlns:a16="http://schemas.microsoft.com/office/drawing/2014/main" val="1647299435"/>
                  </a:ext>
                </a:extLst>
              </a:tr>
              <a:tr h="541867">
                <a:tc>
                  <a:txBody>
                    <a:bodyPr/>
                    <a:lstStyle/>
                    <a:p>
                      <a:r>
                        <a:rPr lang="en-US" dirty="0" err="1"/>
                        <a:t>Customer_ID</a:t>
                      </a:r>
                      <a:r>
                        <a:rPr lang="en-US" dirty="0"/>
                        <a:t> (Unique rows, Primary Key)</a:t>
                      </a:r>
                      <a:endParaRPr lang="en-IN" dirty="0"/>
                    </a:p>
                  </a:txBody>
                  <a:tcPr/>
                </a:tc>
                <a:extLst>
                  <a:ext uri="{0D108BD9-81ED-4DB2-BD59-A6C34878D82A}">
                    <a16:rowId xmlns:a16="http://schemas.microsoft.com/office/drawing/2014/main" val="3214140933"/>
                  </a:ext>
                </a:extLst>
              </a:tr>
              <a:tr h="541867">
                <a:tc>
                  <a:txBody>
                    <a:bodyPr/>
                    <a:lstStyle/>
                    <a:p>
                      <a:r>
                        <a:rPr lang="en-US" dirty="0" err="1"/>
                        <a:t>First_Name</a:t>
                      </a:r>
                      <a:endParaRPr lang="en-IN" dirty="0"/>
                    </a:p>
                  </a:txBody>
                  <a:tcPr/>
                </a:tc>
                <a:extLst>
                  <a:ext uri="{0D108BD9-81ED-4DB2-BD59-A6C34878D82A}">
                    <a16:rowId xmlns:a16="http://schemas.microsoft.com/office/drawing/2014/main" val="3952351972"/>
                  </a:ext>
                </a:extLst>
              </a:tr>
              <a:tr h="541867">
                <a:tc>
                  <a:txBody>
                    <a:bodyPr/>
                    <a:lstStyle/>
                    <a:p>
                      <a:r>
                        <a:rPr lang="en-US" dirty="0" err="1"/>
                        <a:t>Last_Name</a:t>
                      </a:r>
                      <a:endParaRPr lang="en-IN" dirty="0"/>
                    </a:p>
                  </a:txBody>
                  <a:tcPr/>
                </a:tc>
                <a:extLst>
                  <a:ext uri="{0D108BD9-81ED-4DB2-BD59-A6C34878D82A}">
                    <a16:rowId xmlns:a16="http://schemas.microsoft.com/office/drawing/2014/main" val="814759136"/>
                  </a:ext>
                </a:extLst>
              </a:tr>
              <a:tr h="541867">
                <a:tc>
                  <a:txBody>
                    <a:bodyPr/>
                    <a:lstStyle/>
                    <a:p>
                      <a:r>
                        <a:rPr lang="en-US" dirty="0"/>
                        <a:t>Age</a:t>
                      </a:r>
                      <a:endParaRPr lang="en-IN" dirty="0"/>
                    </a:p>
                  </a:txBody>
                  <a:tcPr/>
                </a:tc>
                <a:extLst>
                  <a:ext uri="{0D108BD9-81ED-4DB2-BD59-A6C34878D82A}">
                    <a16:rowId xmlns:a16="http://schemas.microsoft.com/office/drawing/2014/main" val="108514430"/>
                  </a:ext>
                </a:extLst>
              </a:tr>
              <a:tr h="541867">
                <a:tc>
                  <a:txBody>
                    <a:bodyPr/>
                    <a:lstStyle/>
                    <a:p>
                      <a:r>
                        <a:rPr lang="en-US" dirty="0"/>
                        <a:t>Country</a:t>
                      </a:r>
                      <a:endParaRPr lang="en-IN" dirty="0"/>
                    </a:p>
                  </a:txBody>
                  <a:tcPr/>
                </a:tc>
                <a:extLst>
                  <a:ext uri="{0D108BD9-81ED-4DB2-BD59-A6C34878D82A}">
                    <a16:rowId xmlns:a16="http://schemas.microsoft.com/office/drawing/2014/main" val="2221423597"/>
                  </a:ext>
                </a:extLst>
              </a:tr>
            </a:tbl>
          </a:graphicData>
        </a:graphic>
      </p:graphicFrame>
      <p:graphicFrame>
        <p:nvGraphicFramePr>
          <p:cNvPr id="8" name="Table 7">
            <a:extLst>
              <a:ext uri="{FF2B5EF4-FFF2-40B4-BE49-F238E27FC236}">
                <a16:creationId xmlns:a16="http://schemas.microsoft.com/office/drawing/2014/main" id="{27EDF3A1-FD16-175A-DD5B-291AEFBBF778}"/>
              </a:ext>
            </a:extLst>
          </p:cNvPr>
          <p:cNvGraphicFramePr>
            <a:graphicFrameLocks noGrp="1"/>
          </p:cNvGraphicFramePr>
          <p:nvPr>
            <p:extLst>
              <p:ext uri="{D42A27DB-BD31-4B8C-83A1-F6EECF244321}">
                <p14:modId xmlns:p14="http://schemas.microsoft.com/office/powerpoint/2010/main" val="2732051346"/>
              </p:ext>
            </p:extLst>
          </p:nvPr>
        </p:nvGraphicFramePr>
        <p:xfrm>
          <a:off x="818205" y="583478"/>
          <a:ext cx="2732389" cy="2363894"/>
        </p:xfrm>
        <a:graphic>
          <a:graphicData uri="http://schemas.openxmlformats.org/drawingml/2006/table">
            <a:tbl>
              <a:tblPr firstRow="1" bandRow="1">
                <a:tableStyleId>{5C22544A-7EE6-4342-B048-85BDC9FD1C3A}</a:tableStyleId>
              </a:tblPr>
              <a:tblGrid>
                <a:gridCol w="2732389">
                  <a:extLst>
                    <a:ext uri="{9D8B030D-6E8A-4147-A177-3AD203B41FA5}">
                      <a16:colId xmlns:a16="http://schemas.microsoft.com/office/drawing/2014/main" val="2361038193"/>
                    </a:ext>
                  </a:extLst>
                </a:gridCol>
              </a:tblGrid>
              <a:tr h="541867">
                <a:tc>
                  <a:txBody>
                    <a:bodyPr/>
                    <a:lstStyle/>
                    <a:p>
                      <a:r>
                        <a:rPr lang="en-US" dirty="0"/>
                        <a:t>Shipping Table</a:t>
                      </a:r>
                    </a:p>
                    <a:p>
                      <a:r>
                        <a:rPr lang="en-US" dirty="0"/>
                        <a:t>(Dimension Table)</a:t>
                      </a:r>
                      <a:endParaRPr lang="en-IN" dirty="0"/>
                    </a:p>
                  </a:txBody>
                  <a:tcPr/>
                </a:tc>
                <a:extLst>
                  <a:ext uri="{0D108BD9-81ED-4DB2-BD59-A6C34878D82A}">
                    <a16:rowId xmlns:a16="http://schemas.microsoft.com/office/drawing/2014/main" val="1647299435"/>
                  </a:ext>
                </a:extLst>
              </a:tr>
              <a:tr h="541867">
                <a:tc>
                  <a:txBody>
                    <a:bodyPr/>
                    <a:lstStyle/>
                    <a:p>
                      <a:r>
                        <a:rPr lang="en-US" dirty="0" err="1"/>
                        <a:t>Shipping_ID</a:t>
                      </a:r>
                      <a:r>
                        <a:rPr lang="en-US" dirty="0"/>
                        <a:t> (Unique rows, Primary Key)</a:t>
                      </a:r>
                      <a:endParaRPr lang="en-IN" dirty="0"/>
                    </a:p>
                  </a:txBody>
                  <a:tcPr/>
                </a:tc>
                <a:extLst>
                  <a:ext uri="{0D108BD9-81ED-4DB2-BD59-A6C34878D82A}">
                    <a16:rowId xmlns:a16="http://schemas.microsoft.com/office/drawing/2014/main" val="3214140933"/>
                  </a:ext>
                </a:extLst>
              </a:tr>
              <a:tr h="541867">
                <a:tc>
                  <a:txBody>
                    <a:bodyPr/>
                    <a:lstStyle/>
                    <a:p>
                      <a:r>
                        <a:rPr lang="en-US" dirty="0"/>
                        <a:t>Status</a:t>
                      </a:r>
                      <a:endParaRPr lang="en-IN" dirty="0"/>
                    </a:p>
                  </a:txBody>
                  <a:tcPr/>
                </a:tc>
                <a:extLst>
                  <a:ext uri="{0D108BD9-81ED-4DB2-BD59-A6C34878D82A}">
                    <a16:rowId xmlns:a16="http://schemas.microsoft.com/office/drawing/2014/main" val="3952351972"/>
                  </a:ext>
                </a:extLst>
              </a:tr>
              <a:tr h="541867">
                <a:tc>
                  <a:txBody>
                    <a:bodyPr/>
                    <a:lstStyle/>
                    <a:p>
                      <a:r>
                        <a:rPr lang="en-US" dirty="0" err="1"/>
                        <a:t>Customer_ID</a:t>
                      </a:r>
                      <a:endParaRPr lang="en-IN" dirty="0"/>
                    </a:p>
                  </a:txBody>
                  <a:tcPr/>
                </a:tc>
                <a:extLst>
                  <a:ext uri="{0D108BD9-81ED-4DB2-BD59-A6C34878D82A}">
                    <a16:rowId xmlns:a16="http://schemas.microsoft.com/office/drawing/2014/main" val="814759136"/>
                  </a:ext>
                </a:extLst>
              </a:tr>
            </a:tbl>
          </a:graphicData>
        </a:graphic>
      </p:graphicFrame>
      <p:graphicFrame>
        <p:nvGraphicFramePr>
          <p:cNvPr id="9" name="Table 8">
            <a:extLst>
              <a:ext uri="{FF2B5EF4-FFF2-40B4-BE49-F238E27FC236}">
                <a16:creationId xmlns:a16="http://schemas.microsoft.com/office/drawing/2014/main" id="{45F8BEFB-41E1-2755-94E1-17376060E1AF}"/>
              </a:ext>
            </a:extLst>
          </p:cNvPr>
          <p:cNvGraphicFramePr>
            <a:graphicFrameLocks noGrp="1"/>
          </p:cNvGraphicFramePr>
          <p:nvPr>
            <p:extLst>
              <p:ext uri="{D42A27DB-BD31-4B8C-83A1-F6EECF244321}">
                <p14:modId xmlns:p14="http://schemas.microsoft.com/office/powerpoint/2010/main" val="1773905914"/>
              </p:ext>
            </p:extLst>
          </p:nvPr>
        </p:nvGraphicFramePr>
        <p:xfrm>
          <a:off x="818205" y="3658572"/>
          <a:ext cx="2800484" cy="1822027"/>
        </p:xfrm>
        <a:graphic>
          <a:graphicData uri="http://schemas.openxmlformats.org/drawingml/2006/table">
            <a:tbl>
              <a:tblPr firstRow="1" bandRow="1">
                <a:tableStyleId>{5C22544A-7EE6-4342-B048-85BDC9FD1C3A}</a:tableStyleId>
              </a:tblPr>
              <a:tblGrid>
                <a:gridCol w="2800484">
                  <a:extLst>
                    <a:ext uri="{9D8B030D-6E8A-4147-A177-3AD203B41FA5}">
                      <a16:colId xmlns:a16="http://schemas.microsoft.com/office/drawing/2014/main" val="2361038193"/>
                    </a:ext>
                  </a:extLst>
                </a:gridCol>
              </a:tblGrid>
              <a:tr h="541867">
                <a:tc>
                  <a:txBody>
                    <a:bodyPr/>
                    <a:lstStyle/>
                    <a:p>
                      <a:r>
                        <a:rPr lang="en-US" dirty="0"/>
                        <a:t>Product Table</a:t>
                      </a:r>
                    </a:p>
                    <a:p>
                      <a:r>
                        <a:rPr lang="en-US" dirty="0"/>
                        <a:t>(New Dimension Table)</a:t>
                      </a:r>
                      <a:endParaRPr lang="en-IN" dirty="0"/>
                    </a:p>
                  </a:txBody>
                  <a:tcPr/>
                </a:tc>
                <a:extLst>
                  <a:ext uri="{0D108BD9-81ED-4DB2-BD59-A6C34878D82A}">
                    <a16:rowId xmlns:a16="http://schemas.microsoft.com/office/drawing/2014/main" val="1647299435"/>
                  </a:ext>
                </a:extLst>
              </a:tr>
              <a:tr h="541867">
                <a:tc>
                  <a:txBody>
                    <a:bodyPr/>
                    <a:lstStyle/>
                    <a:p>
                      <a:r>
                        <a:rPr lang="en-US" dirty="0" err="1"/>
                        <a:t>Product_ID</a:t>
                      </a:r>
                      <a:r>
                        <a:rPr lang="en-US" dirty="0"/>
                        <a:t> (Unique rows, Primary Key)</a:t>
                      </a:r>
                      <a:endParaRPr lang="en-IN" dirty="0"/>
                    </a:p>
                  </a:txBody>
                  <a:tcPr/>
                </a:tc>
                <a:extLst>
                  <a:ext uri="{0D108BD9-81ED-4DB2-BD59-A6C34878D82A}">
                    <a16:rowId xmlns:a16="http://schemas.microsoft.com/office/drawing/2014/main" val="3214140933"/>
                  </a:ext>
                </a:extLst>
              </a:tr>
              <a:tr h="541867">
                <a:tc>
                  <a:txBody>
                    <a:bodyPr/>
                    <a:lstStyle/>
                    <a:p>
                      <a:r>
                        <a:rPr lang="en-US" dirty="0"/>
                        <a:t>Product Name</a:t>
                      </a:r>
                      <a:endParaRPr lang="en-IN" dirty="0"/>
                    </a:p>
                  </a:txBody>
                  <a:tcPr/>
                </a:tc>
                <a:extLst>
                  <a:ext uri="{0D108BD9-81ED-4DB2-BD59-A6C34878D82A}">
                    <a16:rowId xmlns:a16="http://schemas.microsoft.com/office/drawing/2014/main" val="814759136"/>
                  </a:ext>
                </a:extLst>
              </a:tr>
            </a:tbl>
          </a:graphicData>
        </a:graphic>
      </p:graphicFrame>
      <p:sp>
        <p:nvSpPr>
          <p:cNvPr id="10" name="Title 1">
            <a:extLst>
              <a:ext uri="{FF2B5EF4-FFF2-40B4-BE49-F238E27FC236}">
                <a16:creationId xmlns:a16="http://schemas.microsoft.com/office/drawing/2014/main" id="{43F232DB-3287-7525-A0DE-952AB1E1A6A0}"/>
              </a:ext>
            </a:extLst>
          </p:cNvPr>
          <p:cNvSpPr txBox="1">
            <a:spLocks/>
          </p:cNvSpPr>
          <p:nvPr/>
        </p:nvSpPr>
        <p:spPr>
          <a:xfrm>
            <a:off x="422396" y="266392"/>
            <a:ext cx="10515600" cy="41719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t>Entity Relationship Diagram (One to Many Relationship)</a:t>
            </a:r>
          </a:p>
          <a:p>
            <a:r>
              <a:rPr lang="en-IN" sz="1800" b="1" dirty="0"/>
              <a:t>(Snowflake Schema)</a:t>
            </a:r>
          </a:p>
        </p:txBody>
      </p:sp>
      <p:cxnSp>
        <p:nvCxnSpPr>
          <p:cNvPr id="19" name="Straight Arrow Connector 18">
            <a:extLst>
              <a:ext uri="{FF2B5EF4-FFF2-40B4-BE49-F238E27FC236}">
                <a16:creationId xmlns:a16="http://schemas.microsoft.com/office/drawing/2014/main" id="{DD87D455-593D-77A7-8E98-5958580FDFC5}"/>
              </a:ext>
            </a:extLst>
          </p:cNvPr>
          <p:cNvCxnSpPr/>
          <p:nvPr/>
        </p:nvCxnSpPr>
        <p:spPr>
          <a:xfrm>
            <a:off x="3550594" y="1449421"/>
            <a:ext cx="1372682" cy="374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F6D1084-0978-4E84-7E6B-2C2F6D8E5C01}"/>
              </a:ext>
            </a:extLst>
          </p:cNvPr>
          <p:cNvCxnSpPr/>
          <p:nvPr/>
        </p:nvCxnSpPr>
        <p:spPr>
          <a:xfrm>
            <a:off x="3550594" y="4552545"/>
            <a:ext cx="1372682" cy="124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869BC4-44CB-B7AD-BCF9-E9B4BD4E101D}"/>
              </a:ext>
            </a:extLst>
          </p:cNvPr>
          <p:cNvCxnSpPr/>
          <p:nvPr/>
        </p:nvCxnSpPr>
        <p:spPr>
          <a:xfrm flipH="1">
            <a:off x="7723761" y="1556063"/>
            <a:ext cx="1168399" cy="307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B62FA7-009A-AC04-672C-6B043CF2AA28}"/>
              </a:ext>
            </a:extLst>
          </p:cNvPr>
          <p:cNvSpPr txBox="1"/>
          <p:nvPr/>
        </p:nvSpPr>
        <p:spPr>
          <a:xfrm rot="4182215">
            <a:off x="3677171" y="2197733"/>
            <a:ext cx="731735" cy="215444"/>
          </a:xfrm>
          <a:prstGeom prst="rect">
            <a:avLst/>
          </a:prstGeom>
          <a:noFill/>
        </p:spPr>
        <p:txBody>
          <a:bodyPr wrap="square" rtlCol="0">
            <a:spAutoFit/>
          </a:bodyPr>
          <a:lstStyle/>
          <a:p>
            <a:r>
              <a:rPr lang="en-IN" sz="800" dirty="0"/>
              <a:t>One to Many</a:t>
            </a:r>
          </a:p>
        </p:txBody>
      </p:sp>
      <p:sp>
        <p:nvSpPr>
          <p:cNvPr id="25" name="TextBox 24">
            <a:extLst>
              <a:ext uri="{FF2B5EF4-FFF2-40B4-BE49-F238E27FC236}">
                <a16:creationId xmlns:a16="http://schemas.microsoft.com/office/drawing/2014/main" id="{9F52225F-5CDC-442A-29BE-78CE3AE520F0}"/>
              </a:ext>
            </a:extLst>
          </p:cNvPr>
          <p:cNvSpPr txBox="1"/>
          <p:nvPr/>
        </p:nvSpPr>
        <p:spPr>
          <a:xfrm rot="2460713">
            <a:off x="3775374" y="4843654"/>
            <a:ext cx="731735" cy="215444"/>
          </a:xfrm>
          <a:prstGeom prst="rect">
            <a:avLst/>
          </a:prstGeom>
          <a:noFill/>
        </p:spPr>
        <p:txBody>
          <a:bodyPr wrap="square" rtlCol="0">
            <a:spAutoFit/>
          </a:bodyPr>
          <a:lstStyle/>
          <a:p>
            <a:r>
              <a:rPr lang="en-IN" sz="800" dirty="0"/>
              <a:t>One to Many</a:t>
            </a:r>
          </a:p>
        </p:txBody>
      </p:sp>
      <p:sp>
        <p:nvSpPr>
          <p:cNvPr id="26" name="TextBox 25">
            <a:extLst>
              <a:ext uri="{FF2B5EF4-FFF2-40B4-BE49-F238E27FC236}">
                <a16:creationId xmlns:a16="http://schemas.microsoft.com/office/drawing/2014/main" id="{602322EC-F56A-BF42-884F-E12A9D7FB909}"/>
              </a:ext>
            </a:extLst>
          </p:cNvPr>
          <p:cNvSpPr txBox="1"/>
          <p:nvPr/>
        </p:nvSpPr>
        <p:spPr>
          <a:xfrm rot="17525327">
            <a:off x="7945645" y="2541464"/>
            <a:ext cx="731735" cy="215444"/>
          </a:xfrm>
          <a:prstGeom prst="rect">
            <a:avLst/>
          </a:prstGeom>
          <a:noFill/>
        </p:spPr>
        <p:txBody>
          <a:bodyPr wrap="square" rtlCol="0">
            <a:spAutoFit/>
          </a:bodyPr>
          <a:lstStyle/>
          <a:p>
            <a:r>
              <a:rPr lang="en-IN" sz="800" dirty="0"/>
              <a:t>One to Many</a:t>
            </a:r>
          </a:p>
        </p:txBody>
      </p:sp>
    </p:spTree>
    <p:extLst>
      <p:ext uri="{BB962C8B-B14F-4D97-AF65-F5344CB8AC3E}">
        <p14:creationId xmlns:p14="http://schemas.microsoft.com/office/powerpoint/2010/main" val="251520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E2379-7487-884A-99A4-58C6FF60C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0A437-29FF-18A9-FBE1-DE1601FE6064}"/>
              </a:ext>
            </a:extLst>
          </p:cNvPr>
          <p:cNvSpPr>
            <a:spLocks noGrp="1"/>
          </p:cNvSpPr>
          <p:nvPr>
            <p:ph type="title"/>
          </p:nvPr>
        </p:nvSpPr>
        <p:spPr>
          <a:xfrm>
            <a:off x="416126" y="107004"/>
            <a:ext cx="10515600" cy="417195"/>
          </a:xfrm>
        </p:spPr>
        <p:txBody>
          <a:bodyPr>
            <a:normAutofit/>
          </a:bodyPr>
          <a:lstStyle/>
          <a:p>
            <a:pPr algn="ctr"/>
            <a:r>
              <a:rPr lang="en-US" sz="1600" b="1" dirty="0"/>
              <a:t>Technical Requirement For Data Engineering Team </a:t>
            </a:r>
            <a:endParaRPr lang="en-IN" sz="1600" b="1" dirty="0"/>
          </a:p>
        </p:txBody>
      </p:sp>
      <p:sp>
        <p:nvSpPr>
          <p:cNvPr id="3" name="Title 1">
            <a:extLst>
              <a:ext uri="{FF2B5EF4-FFF2-40B4-BE49-F238E27FC236}">
                <a16:creationId xmlns:a16="http://schemas.microsoft.com/office/drawing/2014/main" id="{57B75102-826A-96B6-97AC-9518EA977BF2}"/>
              </a:ext>
            </a:extLst>
          </p:cNvPr>
          <p:cNvSpPr txBox="1">
            <a:spLocks/>
          </p:cNvSpPr>
          <p:nvPr/>
        </p:nvSpPr>
        <p:spPr>
          <a:xfrm>
            <a:off x="332362" y="665588"/>
            <a:ext cx="10515600" cy="667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highlight>
                  <a:srgbClr val="C0C0C0"/>
                </a:highlight>
              </a:rPr>
              <a:t>Objective: </a:t>
            </a:r>
            <a:r>
              <a:rPr lang="en-US" sz="1600" b="1" dirty="0"/>
              <a:t>Track Key Sales metrics at Customer, Country and Product Level</a:t>
            </a:r>
          </a:p>
          <a:p>
            <a:endParaRPr lang="en-US" sz="1600" b="1" dirty="0"/>
          </a:p>
          <a:p>
            <a:r>
              <a:rPr lang="en-US" sz="1600" b="1" dirty="0">
                <a:highlight>
                  <a:srgbClr val="C0C0C0"/>
                </a:highlight>
              </a:rPr>
              <a:t>Source Tables: </a:t>
            </a:r>
            <a:r>
              <a:rPr lang="en-US" sz="1600" b="1" dirty="0"/>
              <a:t>Source Tables and Relevant Columns</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r>
              <a:rPr lang="en-US" sz="1600" b="1" dirty="0">
                <a:highlight>
                  <a:srgbClr val="C0C0C0"/>
                </a:highlight>
              </a:rPr>
              <a:t>Technical Requirements:</a:t>
            </a:r>
          </a:p>
          <a:p>
            <a:pPr marL="342900" indent="-342900">
              <a:buAutoNum type="arabicPeriod"/>
            </a:pPr>
            <a:r>
              <a:rPr lang="en-US" sz="1600" b="1" dirty="0"/>
              <a:t>Data Type has been documented for each field.</a:t>
            </a:r>
          </a:p>
          <a:p>
            <a:pPr marL="342900" indent="-342900">
              <a:buAutoNum type="arabicPeriod"/>
            </a:pPr>
            <a:r>
              <a:rPr lang="en-US" sz="1600" b="1" dirty="0"/>
              <a:t>Also, Primary and Foreign Keys have been specified. No null values and duplicate values should be present for Primary Keys.</a:t>
            </a:r>
          </a:p>
          <a:p>
            <a:pPr marL="342900" indent="-342900">
              <a:buAutoNum type="arabicPeriod"/>
            </a:pPr>
            <a:endParaRPr lang="en-US" sz="1600" b="1" dirty="0"/>
          </a:p>
          <a:p>
            <a:endParaRPr lang="en-US" sz="1600" b="1" dirty="0"/>
          </a:p>
          <a:p>
            <a:endParaRPr lang="en-US" sz="1600" b="1" dirty="0"/>
          </a:p>
          <a:p>
            <a:endParaRPr lang="en-US" sz="1600" b="1" dirty="0"/>
          </a:p>
          <a:p>
            <a:endParaRPr lang="en-US" sz="1600" b="1" dirty="0"/>
          </a:p>
          <a:p>
            <a:endParaRPr lang="en-IN" sz="1600" b="1" dirty="0"/>
          </a:p>
        </p:txBody>
      </p:sp>
      <p:graphicFrame>
        <p:nvGraphicFramePr>
          <p:cNvPr id="4" name="Table 3">
            <a:extLst>
              <a:ext uri="{FF2B5EF4-FFF2-40B4-BE49-F238E27FC236}">
                <a16:creationId xmlns:a16="http://schemas.microsoft.com/office/drawing/2014/main" id="{3E604EF2-D9C5-A0DE-17D2-20E5D7AE0195}"/>
              </a:ext>
            </a:extLst>
          </p:cNvPr>
          <p:cNvGraphicFramePr>
            <a:graphicFrameLocks noGrp="1"/>
          </p:cNvGraphicFramePr>
          <p:nvPr>
            <p:extLst>
              <p:ext uri="{D42A27DB-BD31-4B8C-83A1-F6EECF244321}">
                <p14:modId xmlns:p14="http://schemas.microsoft.com/office/powerpoint/2010/main" val="1834977959"/>
              </p:ext>
            </p:extLst>
          </p:nvPr>
        </p:nvGraphicFramePr>
        <p:xfrm>
          <a:off x="409642" y="1584960"/>
          <a:ext cx="10361039" cy="3688080"/>
        </p:xfrm>
        <a:graphic>
          <a:graphicData uri="http://schemas.openxmlformats.org/drawingml/2006/table">
            <a:tbl>
              <a:tblPr firstRow="1" bandRow="1">
                <a:tableStyleId>{5C22544A-7EE6-4342-B048-85BDC9FD1C3A}</a:tableStyleId>
              </a:tblPr>
              <a:tblGrid>
                <a:gridCol w="2396235">
                  <a:extLst>
                    <a:ext uri="{9D8B030D-6E8A-4147-A177-3AD203B41FA5}">
                      <a16:colId xmlns:a16="http://schemas.microsoft.com/office/drawing/2014/main" val="1805054303"/>
                    </a:ext>
                  </a:extLst>
                </a:gridCol>
                <a:gridCol w="3041301">
                  <a:extLst>
                    <a:ext uri="{9D8B030D-6E8A-4147-A177-3AD203B41FA5}">
                      <a16:colId xmlns:a16="http://schemas.microsoft.com/office/drawing/2014/main" val="616797670"/>
                    </a:ext>
                  </a:extLst>
                </a:gridCol>
                <a:gridCol w="2913694">
                  <a:extLst>
                    <a:ext uri="{9D8B030D-6E8A-4147-A177-3AD203B41FA5}">
                      <a16:colId xmlns:a16="http://schemas.microsoft.com/office/drawing/2014/main" val="683294270"/>
                    </a:ext>
                  </a:extLst>
                </a:gridCol>
                <a:gridCol w="2009809">
                  <a:extLst>
                    <a:ext uri="{9D8B030D-6E8A-4147-A177-3AD203B41FA5}">
                      <a16:colId xmlns:a16="http://schemas.microsoft.com/office/drawing/2014/main" val="3554536034"/>
                    </a:ext>
                  </a:extLst>
                </a:gridCol>
              </a:tblGrid>
              <a:tr h="433268">
                <a:tc>
                  <a:txBody>
                    <a:bodyPr/>
                    <a:lstStyle/>
                    <a:p>
                      <a:r>
                        <a:rPr lang="en-IN" sz="1400" dirty="0"/>
                        <a:t>Orders Table (FACT)</a:t>
                      </a:r>
                    </a:p>
                  </a:txBody>
                  <a:tcPr/>
                </a:tc>
                <a:tc>
                  <a:txBody>
                    <a:bodyPr/>
                    <a:lstStyle/>
                    <a:p>
                      <a:r>
                        <a:rPr lang="en-IN" sz="1400" dirty="0"/>
                        <a:t>Customer Table(DIMENSION)</a:t>
                      </a:r>
                    </a:p>
                  </a:txBody>
                  <a:tcPr/>
                </a:tc>
                <a:tc>
                  <a:txBody>
                    <a:bodyPr/>
                    <a:lstStyle/>
                    <a:p>
                      <a:r>
                        <a:rPr lang="en-IN" sz="1400" dirty="0"/>
                        <a:t>Shipping Table(DIMENSION)</a:t>
                      </a:r>
                    </a:p>
                  </a:txBody>
                  <a:tcPr/>
                </a:tc>
                <a:tc>
                  <a:txBody>
                    <a:bodyPr/>
                    <a:lstStyle/>
                    <a:p>
                      <a:r>
                        <a:rPr lang="en-IN" sz="1400" dirty="0"/>
                        <a:t>Product Table(DIMENSION)</a:t>
                      </a:r>
                    </a:p>
                  </a:txBody>
                  <a:tcPr/>
                </a:tc>
                <a:extLst>
                  <a:ext uri="{0D108BD9-81ED-4DB2-BD59-A6C34878D82A}">
                    <a16:rowId xmlns:a16="http://schemas.microsoft.com/office/drawing/2014/main" val="331357203"/>
                  </a:ext>
                </a:extLst>
              </a:tr>
              <a:tr h="1503695">
                <a:tc>
                  <a:txBody>
                    <a:bodyPr/>
                    <a:lstStyle/>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Order_ID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INT</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Item NVARCHAR(50)</a:t>
                      </a:r>
                    </a:p>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Amount INT</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dirty="0">
                          <a:effectLst/>
                          <a:latin typeface="Calibri" panose="020F0502020204030204" pitchFamily="34" charset="0"/>
                          <a:ea typeface="Calibri" panose="020F0502020204030204" pitchFamily="34" charset="0"/>
                          <a:cs typeface="Times New Roman" panose="02020603050405020304" pitchFamily="18" charset="0"/>
                        </a:rPr>
                        <a:t> INT</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Product_ID</a:t>
                      </a:r>
                      <a:r>
                        <a:rPr lang="en-IN" sz="1400" dirty="0">
                          <a:effectLst/>
                          <a:latin typeface="Calibri" panose="020F0502020204030204" pitchFamily="34" charset="0"/>
                          <a:ea typeface="Calibri" panose="020F0502020204030204" pitchFamily="34" charset="0"/>
                          <a:cs typeface="Times New Roman" panose="02020603050405020304" pitchFamily="18" charset="0"/>
                        </a:rPr>
                        <a:t> INT</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Shipping_ID</a:t>
                      </a:r>
                      <a:r>
                        <a:rPr lang="en-IN" sz="1400" dirty="0">
                          <a:effectLst/>
                          <a:latin typeface="Calibri" panose="020F0502020204030204" pitchFamily="34" charset="0"/>
                          <a:ea typeface="Calibri" panose="020F0502020204030204" pitchFamily="34" charset="0"/>
                          <a:cs typeface="Times New Roman" panose="02020603050405020304" pitchFamily="18" charset="0"/>
                        </a:rPr>
                        <a:t> INT</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Quantity INT</a:t>
                      </a:r>
                      <a:endParaRPr lang="en-IN" sz="1400" dirty="0"/>
                    </a:p>
                    <a:p>
                      <a:endParaRPr lang="en-IN" sz="1400" dirty="0"/>
                    </a:p>
                  </a:txBody>
                  <a:tcPr/>
                </a:tc>
                <a:tc>
                  <a:txBody>
                    <a:bodyPr/>
                    <a:lstStyle/>
                    <a:p>
                      <a:r>
                        <a:rPr lang="en-IN" sz="14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dirty="0">
                          <a:effectLst/>
                          <a:latin typeface="Calibri" panose="020F0502020204030204" pitchFamily="34" charset="0"/>
                          <a:ea typeface="Calibri" panose="020F0502020204030204" pitchFamily="34" charset="0"/>
                          <a:cs typeface="Times New Roman" panose="02020603050405020304" pitchFamily="18" charset="0"/>
                        </a:rPr>
                        <a:t> INT</a:t>
                      </a:r>
                    </a:p>
                    <a:p>
                      <a:r>
                        <a:rPr lang="en-IN" sz="1400" dirty="0" err="1">
                          <a:effectLst/>
                          <a:latin typeface="Calibri" panose="020F0502020204030204" pitchFamily="34" charset="0"/>
                          <a:ea typeface="Calibri" panose="020F0502020204030204" pitchFamily="34" charset="0"/>
                          <a:cs typeface="Times New Roman" panose="02020603050405020304" pitchFamily="18" charset="0"/>
                        </a:rPr>
                        <a:t>First_Name</a:t>
                      </a:r>
                      <a:r>
                        <a:rPr lang="en-IN" sz="1400" dirty="0">
                          <a:effectLst/>
                          <a:latin typeface="Calibri" panose="020F0502020204030204" pitchFamily="34" charset="0"/>
                          <a:ea typeface="Calibri" panose="020F0502020204030204" pitchFamily="34" charset="0"/>
                          <a:cs typeface="Times New Roman" panose="02020603050405020304" pitchFamily="18" charset="0"/>
                        </a:rPr>
                        <a:t> NVARCHAR(50)</a:t>
                      </a:r>
                    </a:p>
                    <a:p>
                      <a:r>
                        <a:rPr lang="en-IN" sz="1400" dirty="0" err="1">
                          <a:effectLst/>
                          <a:latin typeface="Calibri" panose="020F0502020204030204" pitchFamily="34" charset="0"/>
                          <a:ea typeface="Calibri" panose="020F0502020204030204" pitchFamily="34" charset="0"/>
                          <a:cs typeface="Times New Roman" panose="02020603050405020304" pitchFamily="18" charset="0"/>
                        </a:rPr>
                        <a:t>Last_Name</a:t>
                      </a:r>
                      <a:r>
                        <a:rPr lang="en-IN" sz="1400" dirty="0">
                          <a:effectLst/>
                          <a:latin typeface="Calibri" panose="020F0502020204030204" pitchFamily="34" charset="0"/>
                          <a:ea typeface="Calibri" panose="020F0502020204030204" pitchFamily="34" charset="0"/>
                          <a:cs typeface="Times New Roman" panose="02020603050405020304" pitchFamily="18" charset="0"/>
                        </a:rPr>
                        <a:t> NVARCHAR(50)</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Age INT</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Country NVARCHAR(50)</a:t>
                      </a:r>
                    </a:p>
                  </a:txBody>
                  <a:tcPr/>
                </a:tc>
                <a:tc>
                  <a:txBody>
                    <a:bodyPr/>
                    <a:lstStyle/>
                    <a:p>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Shipping_ID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INT</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Status NVARCHAR(50)</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dirty="0">
                          <a:effectLst/>
                          <a:latin typeface="Calibri" panose="020F0502020204030204" pitchFamily="34" charset="0"/>
                          <a:ea typeface="Calibri" panose="020F0502020204030204" pitchFamily="34" charset="0"/>
                          <a:cs typeface="Times New Roman" panose="02020603050405020304" pitchFamily="18" charset="0"/>
                        </a:rPr>
                        <a:t> INT</a:t>
                      </a:r>
                      <a:endParaRPr lang="en-IN" sz="1400" dirty="0"/>
                    </a:p>
                  </a:txBody>
                  <a:tcPr/>
                </a:tc>
                <a:tc>
                  <a:txBody>
                    <a:bodyPr/>
                    <a:lstStyle/>
                    <a:p>
                      <a:r>
                        <a:rPr lang="en-IN" sz="1400" dirty="0" err="1"/>
                        <a:t>Product_ID</a:t>
                      </a:r>
                      <a:r>
                        <a:rPr lang="en-IN" sz="1400" dirty="0"/>
                        <a: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Product_Name</a:t>
                      </a:r>
                      <a:r>
                        <a:rPr lang="en-IN" sz="1400" dirty="0"/>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NVARCHAR(50)</a:t>
                      </a:r>
                    </a:p>
                    <a:p>
                      <a:endParaRPr lang="en-IN" sz="1400" dirty="0"/>
                    </a:p>
                  </a:txBody>
                  <a:tcPr/>
                </a:tc>
                <a:extLst>
                  <a:ext uri="{0D108BD9-81ED-4DB2-BD59-A6C34878D82A}">
                    <a16:rowId xmlns:a16="http://schemas.microsoft.com/office/drawing/2014/main" val="3048882963"/>
                  </a:ext>
                </a:extLst>
              </a:tr>
              <a:tr h="1146886">
                <a:tc>
                  <a:txBody>
                    <a:bodyPr/>
                    <a:lstStyle/>
                    <a:p>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Order_ID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is the PRIMARY_KEY</a:t>
                      </a:r>
                    </a:p>
                    <a:p>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Product_ID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Shippind_ID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are Foreign Keys to join with Primary Keys from Dimension Tables</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dirty="0">
                          <a:effectLst/>
                          <a:latin typeface="Calibri" panose="020F0502020204030204" pitchFamily="34" charset="0"/>
                          <a:ea typeface="Calibri" panose="020F0502020204030204" pitchFamily="34" charset="0"/>
                          <a:cs typeface="Times New Roman" panose="02020603050405020304" pitchFamily="18" charset="0"/>
                        </a:rPr>
                        <a:t> is the PRIMARY_KEY</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Shipping_ID</a:t>
                      </a:r>
                      <a:r>
                        <a:rPr lang="en-IN" sz="1400" dirty="0">
                          <a:effectLst/>
                          <a:latin typeface="Calibri" panose="020F0502020204030204" pitchFamily="34" charset="0"/>
                          <a:ea typeface="Calibri" panose="020F0502020204030204" pitchFamily="34" charset="0"/>
                          <a:cs typeface="Times New Roman" panose="02020603050405020304" pitchFamily="18" charset="0"/>
                        </a:rPr>
                        <a:t> is the PRIMARY_KEY</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Product_ID</a:t>
                      </a:r>
                      <a:r>
                        <a:rPr lang="en-IN" sz="1400" dirty="0">
                          <a:effectLst/>
                          <a:latin typeface="Calibri" panose="020F0502020204030204" pitchFamily="34" charset="0"/>
                          <a:ea typeface="Calibri" panose="020F0502020204030204" pitchFamily="34" charset="0"/>
                          <a:cs typeface="Times New Roman" panose="02020603050405020304" pitchFamily="18" charset="0"/>
                        </a:rPr>
                        <a:t> is the PRIMARY_KEY</a:t>
                      </a:r>
                    </a:p>
                    <a:p>
                      <a:endParaRPr lang="en-IN" sz="1400" dirty="0"/>
                    </a:p>
                  </a:txBody>
                  <a:tcPr/>
                </a:tc>
                <a:extLst>
                  <a:ext uri="{0D108BD9-81ED-4DB2-BD59-A6C34878D82A}">
                    <a16:rowId xmlns:a16="http://schemas.microsoft.com/office/drawing/2014/main" val="453069675"/>
                  </a:ext>
                </a:extLst>
              </a:tr>
            </a:tbl>
          </a:graphicData>
        </a:graphic>
      </p:graphicFrame>
    </p:spTree>
    <p:extLst>
      <p:ext uri="{BB962C8B-B14F-4D97-AF65-F5344CB8AC3E}">
        <p14:creationId xmlns:p14="http://schemas.microsoft.com/office/powerpoint/2010/main" val="237414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2113-5234-5190-779B-BBA4F799F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434E6-17BC-06A0-0C3B-424A7CD2DF03}"/>
              </a:ext>
            </a:extLst>
          </p:cNvPr>
          <p:cNvSpPr>
            <a:spLocks noGrp="1"/>
          </p:cNvSpPr>
          <p:nvPr>
            <p:ph type="title"/>
          </p:nvPr>
        </p:nvSpPr>
        <p:spPr>
          <a:xfrm>
            <a:off x="332362" y="248393"/>
            <a:ext cx="10515600" cy="417195"/>
          </a:xfrm>
        </p:spPr>
        <p:txBody>
          <a:bodyPr>
            <a:normAutofit/>
          </a:bodyPr>
          <a:lstStyle/>
          <a:p>
            <a:pPr algn="ctr"/>
            <a:r>
              <a:rPr lang="en-US" sz="1600" b="1" dirty="0"/>
              <a:t>Technical Requirement For Data Engineering Team </a:t>
            </a:r>
            <a:endParaRPr lang="en-IN" sz="1600" b="1" dirty="0"/>
          </a:p>
        </p:txBody>
      </p:sp>
      <p:sp>
        <p:nvSpPr>
          <p:cNvPr id="3" name="Title 1">
            <a:extLst>
              <a:ext uri="{FF2B5EF4-FFF2-40B4-BE49-F238E27FC236}">
                <a16:creationId xmlns:a16="http://schemas.microsoft.com/office/drawing/2014/main" id="{196C91A6-8978-DD78-CC8E-2AC33B0600A2}"/>
              </a:ext>
            </a:extLst>
          </p:cNvPr>
          <p:cNvSpPr txBox="1">
            <a:spLocks/>
          </p:cNvSpPr>
          <p:nvPr/>
        </p:nvSpPr>
        <p:spPr>
          <a:xfrm>
            <a:off x="332362" y="1270439"/>
            <a:ext cx="10515600" cy="4900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highlight>
                  <a:srgbClr val="C0C0C0"/>
                </a:highlight>
              </a:rPr>
              <a:t>Validation Rules:</a:t>
            </a:r>
          </a:p>
          <a:p>
            <a:pPr marL="342900" indent="-342900">
              <a:buAutoNum type="arabicPeriod"/>
            </a:pPr>
            <a:r>
              <a:rPr lang="en-US" sz="1600" b="1" dirty="0" err="1"/>
              <a:t>DataType</a:t>
            </a:r>
            <a:r>
              <a:rPr lang="en-US" sz="1600" b="1" dirty="0"/>
              <a:t> and Metadata of the tables should be maintained as suggested in previous slide.</a:t>
            </a:r>
          </a:p>
          <a:p>
            <a:pPr marL="342900" indent="-342900">
              <a:buAutoNum type="arabicPeriod"/>
            </a:pPr>
            <a:r>
              <a:rPr lang="en-US" sz="1600" b="1" dirty="0"/>
              <a:t>No null values and duplicate values should be present for Primary Keys.</a:t>
            </a:r>
          </a:p>
          <a:p>
            <a:pPr marL="342900" indent="-342900">
              <a:buAutoNum type="arabicPeriod" startAt="3"/>
            </a:pPr>
            <a:r>
              <a:rPr lang="en-US" sz="1600" b="1" dirty="0"/>
              <a:t>Alert should be triggered in case any changes in metadata</a:t>
            </a:r>
          </a:p>
          <a:p>
            <a:endParaRPr lang="en-US" sz="1600" b="1" dirty="0"/>
          </a:p>
          <a:p>
            <a:r>
              <a:rPr lang="en-US" sz="1600" b="1" dirty="0">
                <a:highlight>
                  <a:srgbClr val="C0C0C0"/>
                </a:highlight>
              </a:rPr>
              <a:t>Target Table Location:</a:t>
            </a:r>
          </a:p>
          <a:p>
            <a:pPr marL="342900" indent="-342900">
              <a:buAutoNum type="arabicPeriod"/>
            </a:pPr>
            <a:r>
              <a:rPr lang="en-US" sz="1600" b="1" dirty="0"/>
              <a:t>Target should be in analytics catalog and test database and schema.</a:t>
            </a:r>
          </a:p>
          <a:p>
            <a:pPr marL="342900" indent="-342900">
              <a:buAutoNum type="arabicPeriod"/>
            </a:pPr>
            <a:r>
              <a:rPr lang="en-US" sz="1600" b="1" dirty="0"/>
              <a:t>Data should be loaded as tables in SQL server database. </a:t>
            </a:r>
          </a:p>
          <a:p>
            <a:endParaRPr lang="en-US" sz="1600" b="1" dirty="0"/>
          </a:p>
          <a:p>
            <a:r>
              <a:rPr lang="en-US" sz="1600" b="1" dirty="0">
                <a:highlight>
                  <a:srgbClr val="C0C0C0"/>
                </a:highlight>
              </a:rPr>
              <a:t>Refresh Timing: </a:t>
            </a:r>
          </a:p>
          <a:p>
            <a:r>
              <a:rPr lang="en-US" sz="1600" b="1" dirty="0"/>
              <a:t>Refresh should happen daily.</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IN" sz="1600" b="1" dirty="0"/>
          </a:p>
        </p:txBody>
      </p:sp>
    </p:spTree>
    <p:extLst>
      <p:ext uri="{BB962C8B-B14F-4D97-AF65-F5344CB8AC3E}">
        <p14:creationId xmlns:p14="http://schemas.microsoft.com/office/powerpoint/2010/main" val="273703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CC1C9A-6335-026A-F1C5-7E9924F4F25A}"/>
              </a:ext>
            </a:extLst>
          </p:cNvPr>
          <p:cNvSpPr>
            <a:spLocks noGrp="1"/>
          </p:cNvSpPr>
          <p:nvPr>
            <p:ph type="title"/>
          </p:nvPr>
        </p:nvSpPr>
        <p:spPr>
          <a:xfrm>
            <a:off x="332362" y="248393"/>
            <a:ext cx="10515600" cy="417195"/>
          </a:xfrm>
        </p:spPr>
        <p:txBody>
          <a:bodyPr>
            <a:normAutofit/>
          </a:bodyPr>
          <a:lstStyle/>
          <a:p>
            <a:pPr algn="ctr"/>
            <a:r>
              <a:rPr lang="en-US" sz="1600" b="1" dirty="0"/>
              <a:t>SQL Queries </a:t>
            </a:r>
            <a:endParaRPr lang="en-IN" sz="1600" b="1" dirty="0"/>
          </a:p>
        </p:txBody>
      </p:sp>
      <p:sp>
        <p:nvSpPr>
          <p:cNvPr id="5" name="Title 1">
            <a:extLst>
              <a:ext uri="{FF2B5EF4-FFF2-40B4-BE49-F238E27FC236}">
                <a16:creationId xmlns:a16="http://schemas.microsoft.com/office/drawing/2014/main" id="{8C3595D2-82E5-4797-112C-1ABD01CC0129}"/>
              </a:ext>
            </a:extLst>
          </p:cNvPr>
          <p:cNvSpPr txBox="1">
            <a:spLocks/>
          </p:cNvSpPr>
          <p:nvPr/>
        </p:nvSpPr>
        <p:spPr>
          <a:xfrm>
            <a:off x="332362" y="848265"/>
            <a:ext cx="10515600" cy="5066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a:solidFill>
                  <a:srgbClr val="008000"/>
                </a:solidFill>
                <a:highlight>
                  <a:srgbClr val="FFFFFF"/>
                </a:highlight>
                <a:latin typeface="Cascadia Mono" panose="020B0609020000020004" pitchFamily="49" charset="0"/>
              </a:rPr>
              <a:t>---Accuracy Checks--</a:t>
            </a:r>
            <a:endParaRPr lang="en-IN"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customer_id</a:t>
            </a:r>
            <a:r>
              <a:rPr lang="en-US" sz="1600" dirty="0">
                <a:solidFill>
                  <a:srgbClr val="808080"/>
                </a:solidFill>
                <a:highlight>
                  <a:srgbClr val="FFFFFF"/>
                </a:highlight>
                <a:latin typeface="Cascadia Mono" panose="020B0609020000020004" pitchFamily="49" charset="0"/>
              </a:rPr>
              <a:t>),</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a:solidFill>
                  <a:srgbClr val="0000FF"/>
                </a:solidFill>
                <a:highlight>
                  <a:srgbClr val="FFFFFF"/>
                </a:highlight>
                <a:latin typeface="Cascadia Mono" panose="020B0609020000020004" pitchFamily="49" charset="0"/>
              </a:rPr>
              <a:t>distinct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customer_id</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a:t>
            </a:r>
            <a:endParaRPr lang="en-US"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where</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customer_id</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is</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null</a:t>
            </a:r>
            <a:endParaRPr lang="en-US"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IN" sz="1600" dirty="0">
                <a:solidFill>
                  <a:srgbClr val="008000"/>
                </a:solidFill>
                <a:highlight>
                  <a:srgbClr val="FFFFFF"/>
                </a:highlight>
                <a:latin typeface="Cascadia Mono" panose="020B0609020000020004" pitchFamily="49" charset="0"/>
              </a:rPr>
              <a:t>---</a:t>
            </a:r>
            <a:endParaRPr lang="en-IN"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Order_ID</a:t>
            </a:r>
            <a:r>
              <a:rPr lang="en-US" sz="1600" dirty="0">
                <a:solidFill>
                  <a:srgbClr val="808080"/>
                </a:solidFill>
                <a:highlight>
                  <a:srgbClr val="FFFFFF"/>
                </a:highlight>
                <a:latin typeface="Cascadia Mono" panose="020B0609020000020004" pitchFamily="49" charset="0"/>
              </a:rPr>
              <a:t>),</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a:solidFill>
                  <a:srgbClr val="0000FF"/>
                </a:solidFill>
                <a:highlight>
                  <a:srgbClr val="FFFFFF"/>
                </a:highlight>
                <a:latin typeface="Cascadia Mono" panose="020B0609020000020004" pitchFamily="49" charset="0"/>
              </a:rPr>
              <a:t>distinct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Order_ID</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Orders</a:t>
            </a:r>
            <a:endParaRPr lang="en-US"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Orders</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where</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order_id</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is</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null</a:t>
            </a:r>
            <a:endParaRPr lang="en-US"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customer_id</a:t>
            </a:r>
            <a:r>
              <a:rPr lang="en-US" sz="1600" dirty="0">
                <a:solidFill>
                  <a:srgbClr val="808080"/>
                </a:solidFill>
                <a:highlight>
                  <a:srgbClr val="FFFFFF"/>
                </a:highlight>
                <a:latin typeface="Cascadia Mono" panose="020B0609020000020004" pitchFamily="49" charset="0"/>
              </a:rPr>
              <a:t>),</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a:solidFill>
                  <a:srgbClr val="0000FF"/>
                </a:solidFill>
                <a:highlight>
                  <a:srgbClr val="FFFFFF"/>
                </a:highlight>
                <a:latin typeface="Cascadia Mono" panose="020B0609020000020004" pitchFamily="49" charset="0"/>
              </a:rPr>
              <a:t>distinct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customer_id</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Orders</a:t>
            </a:r>
            <a:endParaRPr lang="en-US"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IN" sz="1600" dirty="0">
                <a:solidFill>
                  <a:srgbClr val="008000"/>
                </a:solidFill>
                <a:highlight>
                  <a:srgbClr val="FFFFFF"/>
                </a:highlight>
                <a:latin typeface="Cascadia Mono" panose="020B0609020000020004" pitchFamily="49" charset="0"/>
              </a:rPr>
              <a:t>---</a:t>
            </a:r>
            <a:endParaRPr lang="en-IN"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shipping_id</a:t>
            </a:r>
            <a:r>
              <a:rPr lang="en-US" sz="1600" dirty="0">
                <a:solidFill>
                  <a:srgbClr val="808080"/>
                </a:solidFill>
                <a:highlight>
                  <a:srgbClr val="FFFFFF"/>
                </a:highlight>
                <a:latin typeface="Cascadia Mono" panose="020B0609020000020004" pitchFamily="49" charset="0"/>
              </a:rPr>
              <a:t>),</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a:solidFill>
                  <a:srgbClr val="0000FF"/>
                </a:solidFill>
                <a:highlight>
                  <a:srgbClr val="FFFFFF"/>
                </a:highlight>
                <a:latin typeface="Cascadia Mono" panose="020B0609020000020004" pitchFamily="49" charset="0"/>
              </a:rPr>
              <a:t>distinct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shipping_id</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Shipping</a:t>
            </a:r>
            <a:endParaRPr lang="en-US"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customer_id</a:t>
            </a:r>
            <a:r>
              <a:rPr lang="en-US" sz="1600" dirty="0">
                <a:solidFill>
                  <a:srgbClr val="808080"/>
                </a:solidFill>
                <a:highlight>
                  <a:srgbClr val="FFFFFF"/>
                </a:highlight>
                <a:latin typeface="Cascadia Mono" panose="020B0609020000020004" pitchFamily="49" charset="0"/>
              </a:rPr>
              <a:t>),</a:t>
            </a:r>
            <a:r>
              <a:rPr lang="en-US" sz="1600" dirty="0">
                <a:solidFill>
                  <a:srgbClr val="FF00FF"/>
                </a:solidFill>
                <a:highlight>
                  <a:srgbClr val="FFFFFF"/>
                </a:highlight>
                <a:latin typeface="Cascadia Mono" panose="020B0609020000020004" pitchFamily="49" charset="0"/>
              </a:rPr>
              <a:t>count</a:t>
            </a:r>
            <a:r>
              <a:rPr lang="en-US" sz="1600" dirty="0">
                <a:solidFill>
                  <a:srgbClr val="808080"/>
                </a:solidFill>
                <a:highlight>
                  <a:srgbClr val="FFFFFF"/>
                </a:highlight>
                <a:latin typeface="Cascadia Mono" panose="020B0609020000020004" pitchFamily="49" charset="0"/>
              </a:rPr>
              <a:t>(</a:t>
            </a:r>
            <a:r>
              <a:rPr lang="en-US" sz="1600" dirty="0">
                <a:solidFill>
                  <a:srgbClr val="0000FF"/>
                </a:solidFill>
                <a:highlight>
                  <a:srgbClr val="FFFFFF"/>
                </a:highlight>
                <a:latin typeface="Cascadia Mono" panose="020B0609020000020004" pitchFamily="49" charset="0"/>
              </a:rPr>
              <a:t>distinct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customer_id</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Shipping</a:t>
            </a:r>
            <a:endParaRPr lang="en-US" sz="1600" dirty="0">
              <a:solidFill>
                <a:srgbClr val="000000"/>
              </a:solidFill>
              <a:highlight>
                <a:srgbClr val="FFFFFF"/>
              </a:highlight>
              <a:latin typeface="Cascadia Mono" panose="020B0609020000020004" pitchFamily="49" charset="0"/>
            </a:endParaRPr>
          </a:p>
          <a:p>
            <a:endParaRPr lang="en-IN"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Shipping</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where</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shipping_id</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is</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null</a:t>
            </a:r>
            <a:endParaRPr lang="en-IN" sz="1600" b="1" dirty="0"/>
          </a:p>
        </p:txBody>
      </p:sp>
    </p:spTree>
    <p:extLst>
      <p:ext uri="{BB962C8B-B14F-4D97-AF65-F5344CB8AC3E}">
        <p14:creationId xmlns:p14="http://schemas.microsoft.com/office/powerpoint/2010/main" val="247616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B519F-E2AA-EBCE-9507-6E729228C83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BAAC652-6B52-A782-EDF5-EB9E364B8C36}"/>
              </a:ext>
            </a:extLst>
          </p:cNvPr>
          <p:cNvSpPr>
            <a:spLocks noGrp="1"/>
          </p:cNvSpPr>
          <p:nvPr>
            <p:ph type="title"/>
          </p:nvPr>
        </p:nvSpPr>
        <p:spPr>
          <a:xfrm>
            <a:off x="332362" y="248393"/>
            <a:ext cx="10515600" cy="417195"/>
          </a:xfrm>
        </p:spPr>
        <p:txBody>
          <a:bodyPr>
            <a:normAutofit/>
          </a:bodyPr>
          <a:lstStyle/>
          <a:p>
            <a:pPr algn="ctr"/>
            <a:r>
              <a:rPr lang="en-US" sz="1600" b="1" dirty="0"/>
              <a:t>SQL Queries </a:t>
            </a:r>
            <a:endParaRPr lang="en-IN" sz="1600" b="1" dirty="0"/>
          </a:p>
        </p:txBody>
      </p:sp>
      <p:sp>
        <p:nvSpPr>
          <p:cNvPr id="5" name="Title 1">
            <a:extLst>
              <a:ext uri="{FF2B5EF4-FFF2-40B4-BE49-F238E27FC236}">
                <a16:creationId xmlns:a16="http://schemas.microsoft.com/office/drawing/2014/main" id="{E901F573-C995-3EAA-41DB-C761AAB9B821}"/>
              </a:ext>
            </a:extLst>
          </p:cNvPr>
          <p:cNvSpPr txBox="1">
            <a:spLocks/>
          </p:cNvSpPr>
          <p:nvPr/>
        </p:nvSpPr>
        <p:spPr>
          <a:xfrm>
            <a:off x="332362" y="848265"/>
            <a:ext cx="10515600" cy="5066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600" b="1" dirty="0"/>
          </a:p>
        </p:txBody>
      </p:sp>
      <p:sp>
        <p:nvSpPr>
          <p:cNvPr id="3" name="TextBox 2">
            <a:extLst>
              <a:ext uri="{FF2B5EF4-FFF2-40B4-BE49-F238E27FC236}">
                <a16:creationId xmlns:a16="http://schemas.microsoft.com/office/drawing/2014/main" id="{EE105B6B-3B01-647B-B356-91770F7EF444}"/>
              </a:ext>
            </a:extLst>
          </p:cNvPr>
          <p:cNvSpPr txBox="1"/>
          <p:nvPr/>
        </p:nvSpPr>
        <p:spPr>
          <a:xfrm>
            <a:off x="547180" y="848265"/>
            <a:ext cx="6094378" cy="1615827"/>
          </a:xfrm>
          <a:prstGeom prst="rect">
            <a:avLst/>
          </a:prstGeom>
          <a:noFill/>
          <a:ln>
            <a:solidFill>
              <a:schemeClr val="tx1"/>
            </a:solidFill>
          </a:ln>
        </p:spPr>
        <p:txBody>
          <a:bodyPr wrap="square">
            <a:spAutoFit/>
          </a:bodyPr>
          <a:lstStyle/>
          <a:p>
            <a:r>
              <a:rPr lang="en-US" sz="900" dirty="0">
                <a:solidFill>
                  <a:srgbClr val="008000"/>
                </a:solidFill>
                <a:highlight>
                  <a:srgbClr val="FFFFFF"/>
                </a:highlight>
                <a:latin typeface="Cascadia Mono" panose="020B0609020000020004" pitchFamily="49" charset="0"/>
              </a:rPr>
              <a:t>---the total amount spent and the country for the Pending delivery status for each country.</a:t>
            </a:r>
            <a:endParaRPr lang="en-US" sz="900" dirty="0">
              <a:solidFill>
                <a:srgbClr val="000000"/>
              </a:solidFill>
              <a:highlight>
                <a:srgbClr val="FFFFFF"/>
              </a:highlight>
              <a:latin typeface="Cascadia Mono" panose="020B0609020000020004" pitchFamily="49" charset="0"/>
            </a:endParaRPr>
          </a:p>
          <a:p>
            <a:endParaRPr lang="en-IN" sz="900" dirty="0">
              <a:solidFill>
                <a:srgbClr val="000000"/>
              </a:solidFill>
              <a:highlight>
                <a:srgbClr val="FFFFFF"/>
              </a:highlight>
              <a:latin typeface="Cascadia Mono" panose="020B0609020000020004" pitchFamily="49" charset="0"/>
            </a:endParaRPr>
          </a:p>
          <a:p>
            <a:r>
              <a:rPr lang="en-IN" sz="900" dirty="0">
                <a:solidFill>
                  <a:srgbClr val="0000FF"/>
                </a:solidFill>
                <a:highlight>
                  <a:srgbClr val="FFFFFF"/>
                </a:highlight>
                <a:latin typeface="Cascadia Mono" panose="020B0609020000020004" pitchFamily="49" charset="0"/>
              </a:rPr>
              <a:t>SELECT</a:t>
            </a:r>
            <a:r>
              <a:rPr lang="en-IN" sz="900" dirty="0">
                <a:solidFill>
                  <a:srgbClr val="000000"/>
                </a:solidFill>
                <a:highlight>
                  <a:srgbClr val="FFFFFF"/>
                </a:highlight>
                <a:latin typeface="Cascadia Mono" panose="020B0609020000020004" pitchFamily="49" charset="0"/>
              </a:rPr>
              <a:t> </a:t>
            </a: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c</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country</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FF00FF"/>
                </a:solidFill>
                <a:highlight>
                  <a:srgbClr val="FFFFFF"/>
                </a:highlight>
                <a:latin typeface="Cascadia Mono" panose="020B0609020000020004" pitchFamily="49" charset="0"/>
              </a:rPr>
              <a:t>SUM</a:t>
            </a:r>
            <a:r>
              <a:rPr lang="en-US" sz="900" dirty="0">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amount</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AS</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total_amount_spent</a:t>
            </a:r>
            <a:endParaRPr lang="en-US" sz="900" dirty="0">
              <a:solidFill>
                <a:srgbClr val="000000"/>
              </a:solidFill>
              <a:highlight>
                <a:srgbClr val="FFFFFF"/>
              </a:highlight>
              <a:latin typeface="Cascadia Mono" panose="020B0609020000020004" pitchFamily="49" charset="0"/>
            </a:endParaRPr>
          </a:p>
          <a:p>
            <a:r>
              <a:rPr lang="en-IN" sz="900" dirty="0">
                <a:solidFill>
                  <a:srgbClr val="0000FF"/>
                </a:solidFill>
                <a:highlight>
                  <a:srgbClr val="FFFFFF"/>
                </a:highlight>
                <a:latin typeface="Cascadia Mono" panose="020B0609020000020004" pitchFamily="49" charset="0"/>
              </a:rPr>
              <a:t>FROM</a:t>
            </a:r>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dbo</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Orders</a:t>
            </a:r>
            <a:r>
              <a:rPr lang="en-IN" sz="900" dirty="0">
                <a:solidFill>
                  <a:srgbClr val="000000"/>
                </a:solidFill>
                <a:highlight>
                  <a:srgbClr val="FFFFFF"/>
                </a:highlight>
                <a:latin typeface="Cascadia Mono" panose="020B0609020000020004" pitchFamily="49" charset="0"/>
              </a:rPr>
              <a:t> o</a:t>
            </a:r>
          </a:p>
          <a:p>
            <a:r>
              <a:rPr lang="en-US" sz="900" dirty="0">
                <a:solidFill>
                  <a:srgbClr val="808080"/>
                </a:solidFill>
                <a:highlight>
                  <a:srgbClr val="FFFFFF"/>
                </a:highlight>
                <a:latin typeface="Cascadia Mono" panose="020B0609020000020004" pitchFamily="49" charset="0"/>
              </a:rPr>
              <a:t>JOIN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dbo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a:t>
            </a:r>
            <a:r>
              <a:rPr lang="en-US" sz="900" dirty="0">
                <a:solidFill>
                  <a:srgbClr val="000000"/>
                </a:solidFill>
                <a:highlight>
                  <a:srgbClr val="FFFFFF"/>
                </a:highlight>
                <a:latin typeface="Cascadia Mono" panose="020B0609020000020004" pitchFamily="49" charset="0"/>
              </a:rPr>
              <a:t> c </a:t>
            </a:r>
            <a:r>
              <a:rPr lang="en-US" sz="900" dirty="0">
                <a:solidFill>
                  <a:srgbClr val="0000FF"/>
                </a:solidFill>
                <a:highlight>
                  <a:srgbClr val="FFFFFF"/>
                </a:highlight>
                <a:latin typeface="Cascadia Mono" panose="020B0609020000020004" pitchFamily="49" charset="0"/>
              </a:rPr>
              <a:t>ON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customer_id</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c</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customer_id</a:t>
            </a:r>
            <a:endParaRPr lang="en-US" sz="900" dirty="0">
              <a:solidFill>
                <a:srgbClr val="000000"/>
              </a:solidFill>
              <a:highlight>
                <a:srgbClr val="FFFFFF"/>
              </a:highlight>
              <a:latin typeface="Cascadia Mono" panose="020B0609020000020004" pitchFamily="49" charset="0"/>
            </a:endParaRPr>
          </a:p>
          <a:p>
            <a:r>
              <a:rPr lang="en-US" sz="900" dirty="0">
                <a:solidFill>
                  <a:srgbClr val="808080"/>
                </a:solidFill>
                <a:highlight>
                  <a:srgbClr val="FFFFFF"/>
                </a:highlight>
                <a:latin typeface="Cascadia Mono" panose="020B0609020000020004" pitchFamily="49" charset="0"/>
              </a:rPr>
              <a:t>JOIN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dbo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Shipping</a:t>
            </a:r>
            <a:r>
              <a:rPr lang="en-US" sz="900" dirty="0">
                <a:solidFill>
                  <a:srgbClr val="000000"/>
                </a:solidFill>
                <a:highlight>
                  <a:srgbClr val="FFFFFF"/>
                </a:highlight>
                <a:latin typeface="Cascadia Mono" panose="020B0609020000020004" pitchFamily="49" charset="0"/>
              </a:rPr>
              <a:t> s </a:t>
            </a:r>
            <a:r>
              <a:rPr lang="en-US" sz="900" dirty="0">
                <a:solidFill>
                  <a:srgbClr val="0000FF"/>
                </a:solidFill>
                <a:highlight>
                  <a:srgbClr val="FFFFFF"/>
                </a:highlight>
                <a:latin typeface="Cascadia Mono" panose="020B0609020000020004" pitchFamily="49" charset="0"/>
              </a:rPr>
              <a:t>ON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shipping_id</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s</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shipping_id</a:t>
            </a:r>
            <a:endParaRPr lang="en-US" sz="900" dirty="0">
              <a:solidFill>
                <a:srgbClr val="000000"/>
              </a:solidFill>
              <a:highlight>
                <a:srgbClr val="FFFFFF"/>
              </a:highlight>
              <a:latin typeface="Cascadia Mono" panose="020B0609020000020004" pitchFamily="49" charset="0"/>
            </a:endParaRPr>
          </a:p>
          <a:p>
            <a:r>
              <a:rPr lang="en-IN" sz="900" dirty="0">
                <a:solidFill>
                  <a:srgbClr val="0000FF"/>
                </a:solidFill>
                <a:highlight>
                  <a:srgbClr val="FFFFFF"/>
                </a:highlight>
                <a:latin typeface="Cascadia Mono" panose="020B0609020000020004" pitchFamily="49" charset="0"/>
              </a:rPr>
              <a:t>WHERE</a:t>
            </a:r>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s</a:t>
            </a:r>
            <a:r>
              <a:rPr lang="en-IN" sz="900" dirty="0" err="1">
                <a:solidFill>
                  <a:srgbClr val="808080"/>
                </a:solidFill>
                <a:highlight>
                  <a:srgbClr val="FFFFFF"/>
                </a:highlight>
                <a:latin typeface="Cascadia Mono" panose="020B0609020000020004" pitchFamily="49" charset="0"/>
              </a:rPr>
              <a:t>.</a:t>
            </a:r>
            <a:r>
              <a:rPr lang="en-IN" sz="900" dirty="0" err="1">
                <a:solidFill>
                  <a:srgbClr val="0000FF"/>
                </a:solidFill>
                <a:highlight>
                  <a:srgbClr val="FFFFFF"/>
                </a:highlight>
                <a:latin typeface="Cascadia Mono" panose="020B0609020000020004" pitchFamily="49" charset="0"/>
              </a:rPr>
              <a:t>status</a:t>
            </a:r>
            <a:r>
              <a:rPr lang="en-IN" sz="900" dirty="0">
                <a:solidFill>
                  <a:srgbClr val="000000"/>
                </a:solidFill>
                <a:highlight>
                  <a:srgbClr val="FFFFFF"/>
                </a:highlight>
                <a:latin typeface="Cascadia Mono" panose="020B0609020000020004" pitchFamily="49" charset="0"/>
              </a:rPr>
              <a:t> </a:t>
            </a:r>
            <a:r>
              <a:rPr lang="en-IN" sz="900" dirty="0">
                <a:solidFill>
                  <a:srgbClr val="808080"/>
                </a:solidFill>
                <a:highlight>
                  <a:srgbClr val="FFFFFF"/>
                </a:highlight>
                <a:latin typeface="Cascadia Mono" panose="020B0609020000020004" pitchFamily="49" charset="0"/>
              </a:rPr>
              <a:t>=</a:t>
            </a:r>
            <a:r>
              <a:rPr lang="en-IN" sz="900" dirty="0">
                <a:solidFill>
                  <a:srgbClr val="000000"/>
                </a:solidFill>
                <a:highlight>
                  <a:srgbClr val="FFFFFF"/>
                </a:highlight>
                <a:latin typeface="Cascadia Mono" panose="020B0609020000020004" pitchFamily="49" charset="0"/>
              </a:rPr>
              <a:t> </a:t>
            </a:r>
            <a:r>
              <a:rPr lang="en-IN" sz="900" dirty="0">
                <a:solidFill>
                  <a:srgbClr val="FF0000"/>
                </a:solidFill>
                <a:highlight>
                  <a:srgbClr val="FFFFFF"/>
                </a:highlight>
                <a:latin typeface="Cascadia Mono" panose="020B0609020000020004" pitchFamily="49" charset="0"/>
              </a:rPr>
              <a:t>'Pending'</a:t>
            </a:r>
            <a:endParaRPr lang="en-IN" sz="900" dirty="0">
              <a:solidFill>
                <a:srgbClr val="000000"/>
              </a:solidFill>
              <a:highlight>
                <a:srgbClr val="FFFFFF"/>
              </a:highlight>
              <a:latin typeface="Cascadia Mono" panose="020B0609020000020004" pitchFamily="49" charset="0"/>
            </a:endParaRPr>
          </a:p>
          <a:p>
            <a:r>
              <a:rPr lang="en-IN" sz="900" dirty="0">
                <a:solidFill>
                  <a:srgbClr val="0000FF"/>
                </a:solidFill>
                <a:highlight>
                  <a:srgbClr val="FFFFFF"/>
                </a:highlight>
                <a:latin typeface="Cascadia Mono" panose="020B0609020000020004" pitchFamily="49" charset="0"/>
              </a:rPr>
              <a:t>GROUP</a:t>
            </a:r>
            <a:r>
              <a:rPr lang="en-IN" sz="900" dirty="0">
                <a:solidFill>
                  <a:srgbClr val="000000"/>
                </a:solidFill>
                <a:highlight>
                  <a:srgbClr val="FFFFFF"/>
                </a:highlight>
                <a:latin typeface="Cascadia Mono" panose="020B0609020000020004" pitchFamily="49" charset="0"/>
              </a:rPr>
              <a:t> </a:t>
            </a:r>
            <a:r>
              <a:rPr lang="en-IN" sz="900" dirty="0">
                <a:solidFill>
                  <a:srgbClr val="0000FF"/>
                </a:solidFill>
                <a:highlight>
                  <a:srgbClr val="FFFFFF"/>
                </a:highlight>
                <a:latin typeface="Cascadia Mono" panose="020B0609020000020004" pitchFamily="49" charset="0"/>
              </a:rPr>
              <a:t>BY</a:t>
            </a:r>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c</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country</a:t>
            </a:r>
            <a:r>
              <a:rPr lang="en-IN" sz="900" dirty="0">
                <a:solidFill>
                  <a:srgbClr val="808080"/>
                </a:solidFill>
                <a:highlight>
                  <a:srgbClr val="FFFFFF"/>
                </a:highlight>
                <a:latin typeface="Cascadia Mono" panose="020B0609020000020004" pitchFamily="49" charset="0"/>
              </a:rPr>
              <a:t>;</a:t>
            </a:r>
            <a:endParaRPr lang="en-IN" dirty="0"/>
          </a:p>
        </p:txBody>
      </p:sp>
      <p:sp>
        <p:nvSpPr>
          <p:cNvPr id="6" name="TextBox 5">
            <a:extLst>
              <a:ext uri="{FF2B5EF4-FFF2-40B4-BE49-F238E27FC236}">
                <a16:creationId xmlns:a16="http://schemas.microsoft.com/office/drawing/2014/main" id="{576BECBE-A1A9-41AC-223B-A261799A401C}"/>
              </a:ext>
            </a:extLst>
          </p:cNvPr>
          <p:cNvSpPr txBox="1"/>
          <p:nvPr/>
        </p:nvSpPr>
        <p:spPr>
          <a:xfrm>
            <a:off x="475844" y="2878103"/>
            <a:ext cx="9611740" cy="1785104"/>
          </a:xfrm>
          <a:prstGeom prst="rect">
            <a:avLst/>
          </a:prstGeom>
          <a:noFill/>
          <a:ln>
            <a:solidFill>
              <a:schemeClr val="tx1"/>
            </a:solidFill>
          </a:ln>
        </p:spPr>
        <p:txBody>
          <a:bodyPr wrap="square">
            <a:spAutoFit/>
          </a:bodyPr>
          <a:lstStyle/>
          <a:p>
            <a:r>
              <a:rPr lang="en-US" sz="1000" dirty="0">
                <a:solidFill>
                  <a:srgbClr val="008000"/>
                </a:solidFill>
                <a:highlight>
                  <a:srgbClr val="FFFFFF"/>
                </a:highlight>
                <a:latin typeface="Cascadia Mono" panose="020B0609020000020004" pitchFamily="49" charset="0"/>
              </a:rPr>
              <a:t>-----the total number of transactions for each customer, along with the product details.</a:t>
            </a:r>
            <a:endParaRPr lang="en-US" sz="1000" dirty="0">
              <a:solidFill>
                <a:srgbClr val="000000"/>
              </a:solidFill>
              <a:highlight>
                <a:srgbClr val="FFFFFF"/>
              </a:highlight>
              <a:latin typeface="Cascadia Mono" panose="020B0609020000020004" pitchFamily="49" charset="0"/>
            </a:endParaRPr>
          </a:p>
          <a:p>
            <a:endParaRPr lang="en-IN" sz="1000" dirty="0">
              <a:solidFill>
                <a:srgbClr val="000000"/>
              </a:solidFill>
              <a:highlight>
                <a:srgbClr val="FFFFFF"/>
              </a:highlight>
              <a:latin typeface="Cascadia Mono" panose="020B0609020000020004" pitchFamily="49" charset="0"/>
            </a:endParaRPr>
          </a:p>
          <a:p>
            <a:r>
              <a:rPr lang="en-IN" sz="1000" dirty="0">
                <a:solidFill>
                  <a:srgbClr val="0000FF"/>
                </a:solidFill>
                <a:highlight>
                  <a:srgbClr val="FFFFFF"/>
                </a:highlight>
                <a:latin typeface="Cascadia Mono" panose="020B0609020000020004" pitchFamily="49" charset="0"/>
              </a:rPr>
              <a:t>SELECT</a:t>
            </a:r>
            <a:r>
              <a:rPr lang="en-IN" sz="1000" dirty="0">
                <a:solidFill>
                  <a:srgbClr val="000000"/>
                </a:solidFill>
                <a:highlight>
                  <a:srgbClr val="FFFFFF"/>
                </a:highlight>
                <a:latin typeface="Cascadia Mono" panose="020B0609020000020004" pitchFamily="49" charset="0"/>
              </a:rPr>
              <a:t> </a:t>
            </a:r>
          </a:p>
          <a:p>
            <a:r>
              <a:rPr lang="en-IN" sz="1000" dirty="0">
                <a:solidFill>
                  <a:srgbClr val="000000"/>
                </a:solidFill>
                <a:highlight>
                  <a:srgbClr val="FFFFFF"/>
                </a:highlight>
                <a:latin typeface="Cascadia Mono" panose="020B0609020000020004" pitchFamily="49" charset="0"/>
              </a:rPr>
              <a:t>    </a:t>
            </a:r>
            <a:r>
              <a:rPr lang="en-IN" sz="1000" dirty="0" err="1">
                <a:solidFill>
                  <a:srgbClr val="000000"/>
                </a:solidFill>
                <a:highlight>
                  <a:srgbClr val="FFFFFF"/>
                </a:highlight>
                <a:latin typeface="Cascadia Mono" panose="020B0609020000020004" pitchFamily="49" charset="0"/>
              </a:rPr>
              <a:t>c</a:t>
            </a:r>
            <a:r>
              <a:rPr lang="en-IN" sz="1000" dirty="0" err="1">
                <a:solidFill>
                  <a:srgbClr val="808080"/>
                </a:solidFill>
                <a:highlight>
                  <a:srgbClr val="FFFFFF"/>
                </a:highlight>
                <a:latin typeface="Cascadia Mono" panose="020B0609020000020004" pitchFamily="49" charset="0"/>
              </a:rPr>
              <a:t>.</a:t>
            </a:r>
            <a:r>
              <a:rPr lang="en-IN" sz="1000" dirty="0" err="1">
                <a:solidFill>
                  <a:srgbClr val="000000"/>
                </a:solidFill>
                <a:highlight>
                  <a:srgbClr val="FFFFFF"/>
                </a:highlight>
                <a:latin typeface="Cascadia Mono" panose="020B0609020000020004" pitchFamily="49" charset="0"/>
              </a:rPr>
              <a:t>customer_id</a:t>
            </a:r>
            <a:r>
              <a:rPr lang="en-IN" sz="1000" dirty="0">
                <a:solidFill>
                  <a:srgbClr val="808080"/>
                </a:solidFill>
                <a:highlight>
                  <a:srgbClr val="FFFFFF"/>
                </a:highlight>
                <a:latin typeface="Cascadia Mono" panose="020B0609020000020004" pitchFamily="49" charset="0"/>
              </a:rPr>
              <a:t>,</a:t>
            </a:r>
            <a:endParaRPr lang="en-IN" sz="1000" dirty="0">
              <a:solidFill>
                <a:srgbClr val="000000"/>
              </a:solidFill>
              <a:highlight>
                <a:srgbClr val="FFFFFF"/>
              </a:highlight>
              <a:latin typeface="Cascadia Mono" panose="020B0609020000020004" pitchFamily="49" charset="0"/>
            </a:endParaRPr>
          </a:p>
          <a:p>
            <a:r>
              <a:rPr lang="en-IN" sz="1000" dirty="0">
                <a:solidFill>
                  <a:srgbClr val="000000"/>
                </a:solidFill>
                <a:highlight>
                  <a:srgbClr val="FFFFFF"/>
                </a:highlight>
                <a:latin typeface="Cascadia Mono" panose="020B0609020000020004" pitchFamily="49" charset="0"/>
              </a:rPr>
              <a:t>    </a:t>
            </a:r>
            <a:r>
              <a:rPr lang="en-IN" sz="1000" dirty="0" err="1">
                <a:solidFill>
                  <a:srgbClr val="000000"/>
                </a:solidFill>
                <a:highlight>
                  <a:srgbClr val="FFFFFF"/>
                </a:highlight>
                <a:latin typeface="Cascadia Mono" panose="020B0609020000020004" pitchFamily="49" charset="0"/>
              </a:rPr>
              <a:t>p</a:t>
            </a:r>
            <a:r>
              <a:rPr lang="en-IN" sz="1000" dirty="0" err="1">
                <a:solidFill>
                  <a:srgbClr val="808080"/>
                </a:solidFill>
                <a:highlight>
                  <a:srgbClr val="FFFFFF"/>
                </a:highlight>
                <a:latin typeface="Cascadia Mono" panose="020B0609020000020004" pitchFamily="49" charset="0"/>
              </a:rPr>
              <a:t>.</a:t>
            </a:r>
            <a:r>
              <a:rPr lang="en-IN" sz="1000" dirty="0" err="1">
                <a:solidFill>
                  <a:srgbClr val="000000"/>
                </a:solidFill>
                <a:highlight>
                  <a:srgbClr val="FFFFFF"/>
                </a:highlight>
                <a:latin typeface="Cascadia Mono" panose="020B0609020000020004" pitchFamily="49" charset="0"/>
              </a:rPr>
              <a:t>product_id</a:t>
            </a:r>
            <a:r>
              <a:rPr lang="en-IN" sz="1000" dirty="0">
                <a:solidFill>
                  <a:srgbClr val="808080"/>
                </a:solidFill>
                <a:highlight>
                  <a:srgbClr val="FFFFFF"/>
                </a:highlight>
                <a:latin typeface="Cascadia Mono" panose="020B0609020000020004" pitchFamily="49" charset="0"/>
              </a:rPr>
              <a:t>,</a:t>
            </a:r>
            <a:endParaRPr lang="en-IN" sz="1000" dirty="0">
              <a:solidFill>
                <a:srgbClr val="000000"/>
              </a:solidFill>
              <a:highlight>
                <a:srgbClr val="FFFFFF"/>
              </a:highlight>
              <a:latin typeface="Cascadia Mono" panose="020B0609020000020004" pitchFamily="49" charset="0"/>
            </a:endParaRPr>
          </a:p>
          <a:p>
            <a:r>
              <a:rPr lang="en-IN" sz="1000" dirty="0">
                <a:solidFill>
                  <a:srgbClr val="000000"/>
                </a:solidFill>
                <a:highlight>
                  <a:srgbClr val="FFFFFF"/>
                </a:highlight>
                <a:latin typeface="Cascadia Mono" panose="020B0609020000020004" pitchFamily="49" charset="0"/>
              </a:rPr>
              <a:t>    </a:t>
            </a:r>
            <a:r>
              <a:rPr lang="en-IN" sz="1000" dirty="0" err="1">
                <a:solidFill>
                  <a:srgbClr val="000000"/>
                </a:solidFill>
                <a:highlight>
                  <a:srgbClr val="FFFFFF"/>
                </a:highlight>
                <a:latin typeface="Cascadia Mono" panose="020B0609020000020004" pitchFamily="49" charset="0"/>
              </a:rPr>
              <a:t>p</a:t>
            </a:r>
            <a:r>
              <a:rPr lang="en-IN" sz="1000" dirty="0" err="1">
                <a:solidFill>
                  <a:srgbClr val="808080"/>
                </a:solidFill>
                <a:highlight>
                  <a:srgbClr val="FFFFFF"/>
                </a:highlight>
                <a:latin typeface="Cascadia Mono" panose="020B0609020000020004" pitchFamily="49" charset="0"/>
              </a:rPr>
              <a:t>.</a:t>
            </a:r>
            <a:r>
              <a:rPr lang="en-IN" sz="1000" dirty="0" err="1">
                <a:solidFill>
                  <a:srgbClr val="000000"/>
                </a:solidFill>
                <a:highlight>
                  <a:srgbClr val="FFFFFF"/>
                </a:highlight>
                <a:latin typeface="Cascadia Mono" panose="020B0609020000020004" pitchFamily="49" charset="0"/>
              </a:rPr>
              <a:t>product_name</a:t>
            </a:r>
            <a:r>
              <a:rPr lang="en-IN" sz="1000" dirty="0">
                <a:solidFill>
                  <a:srgbClr val="808080"/>
                </a:solidFill>
                <a:highlight>
                  <a:srgbClr val="FFFFFF"/>
                </a:highlight>
                <a:latin typeface="Cascadia Mono" panose="020B0609020000020004" pitchFamily="49" charset="0"/>
              </a:rPr>
              <a:t>,</a:t>
            </a:r>
            <a:endParaRPr lang="en-IN" sz="1000" dirty="0">
              <a:solidFill>
                <a:srgbClr val="000000"/>
              </a:solidFill>
              <a:highlight>
                <a:srgbClr val="FFFFFF"/>
              </a:highlight>
              <a:latin typeface="Cascadia Mono" panose="020B0609020000020004" pitchFamily="49" charset="0"/>
            </a:endParaRPr>
          </a:p>
          <a:p>
            <a:r>
              <a:rPr lang="en-US" sz="1000" dirty="0">
                <a:solidFill>
                  <a:srgbClr val="000000"/>
                </a:solidFill>
                <a:highlight>
                  <a:srgbClr val="FFFFFF"/>
                </a:highlight>
                <a:latin typeface="Cascadia Mono" panose="020B0609020000020004" pitchFamily="49" charset="0"/>
              </a:rPr>
              <a:t>    </a:t>
            </a:r>
            <a:r>
              <a:rPr lang="en-US" sz="1000" dirty="0">
                <a:solidFill>
                  <a:srgbClr val="FF00FF"/>
                </a:solidFill>
                <a:highlight>
                  <a:srgbClr val="FFFFFF"/>
                </a:highlight>
                <a:latin typeface="Cascadia Mono" panose="020B0609020000020004" pitchFamily="49" charset="0"/>
              </a:rPr>
              <a:t>COUNT</a:t>
            </a:r>
            <a:r>
              <a:rPr lang="en-US" sz="1000" dirty="0">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o</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order_id</a:t>
            </a:r>
            <a:r>
              <a:rPr lang="en-US" sz="1000" dirty="0">
                <a:solidFill>
                  <a:srgbClr val="808080"/>
                </a:solidFill>
                <a:highlight>
                  <a:srgbClr val="FFFFFF"/>
                </a:highlight>
                <a:latin typeface="Cascadia Mono" panose="020B0609020000020004" pitchFamily="49" charset="0"/>
              </a:rPr>
              <a:t>)</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AS</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total_transactions</a:t>
            </a:r>
            <a:endParaRPr lang="en-US" sz="1000" dirty="0">
              <a:solidFill>
                <a:srgbClr val="000000"/>
              </a:solidFill>
              <a:highlight>
                <a:srgbClr val="FFFFFF"/>
              </a:highlight>
              <a:latin typeface="Cascadia Mono" panose="020B0609020000020004" pitchFamily="49" charset="0"/>
            </a:endParaRPr>
          </a:p>
          <a:p>
            <a:r>
              <a:rPr lang="en-IN" sz="1000" dirty="0">
                <a:solidFill>
                  <a:srgbClr val="0000FF"/>
                </a:solidFill>
                <a:highlight>
                  <a:srgbClr val="FFFFFF"/>
                </a:highlight>
                <a:latin typeface="Cascadia Mono" panose="020B0609020000020004" pitchFamily="49" charset="0"/>
              </a:rPr>
              <a:t>FROM</a:t>
            </a:r>
            <a:r>
              <a:rPr lang="en-IN" sz="1000" dirty="0">
                <a:solidFill>
                  <a:srgbClr val="000000"/>
                </a:solidFill>
                <a:highlight>
                  <a:srgbClr val="FFFFFF"/>
                </a:highlight>
                <a:latin typeface="Cascadia Mono" panose="020B0609020000020004" pitchFamily="49" charset="0"/>
              </a:rPr>
              <a:t> </a:t>
            </a:r>
            <a:r>
              <a:rPr lang="en-IN" sz="1000" dirty="0" err="1">
                <a:solidFill>
                  <a:srgbClr val="000000"/>
                </a:solidFill>
                <a:highlight>
                  <a:srgbClr val="FFFFFF"/>
                </a:highlight>
                <a:latin typeface="Cascadia Mono" panose="020B0609020000020004" pitchFamily="49" charset="0"/>
              </a:rPr>
              <a:t>dbo</a:t>
            </a:r>
            <a:r>
              <a:rPr lang="en-IN" sz="1000" dirty="0" err="1">
                <a:solidFill>
                  <a:srgbClr val="808080"/>
                </a:solidFill>
                <a:highlight>
                  <a:srgbClr val="FFFFFF"/>
                </a:highlight>
                <a:latin typeface="Cascadia Mono" panose="020B0609020000020004" pitchFamily="49" charset="0"/>
              </a:rPr>
              <a:t>.</a:t>
            </a:r>
            <a:r>
              <a:rPr lang="en-IN" sz="1000" dirty="0" err="1">
                <a:solidFill>
                  <a:srgbClr val="000000"/>
                </a:solidFill>
                <a:highlight>
                  <a:srgbClr val="FFFFFF"/>
                </a:highlight>
                <a:latin typeface="Cascadia Mono" panose="020B0609020000020004" pitchFamily="49" charset="0"/>
              </a:rPr>
              <a:t>Orders</a:t>
            </a:r>
            <a:r>
              <a:rPr lang="en-IN" sz="1000" dirty="0">
                <a:solidFill>
                  <a:srgbClr val="000000"/>
                </a:solidFill>
                <a:highlight>
                  <a:srgbClr val="FFFFFF"/>
                </a:highlight>
                <a:latin typeface="Cascadia Mono" panose="020B0609020000020004" pitchFamily="49" charset="0"/>
              </a:rPr>
              <a:t> o</a:t>
            </a:r>
          </a:p>
          <a:p>
            <a:r>
              <a:rPr lang="en-US" sz="1000" dirty="0">
                <a:solidFill>
                  <a:srgbClr val="808080"/>
                </a:solidFill>
                <a:highlight>
                  <a:srgbClr val="FFFFFF"/>
                </a:highlight>
                <a:latin typeface="Cascadia Mono" panose="020B0609020000020004" pitchFamily="49" charset="0"/>
              </a:rPr>
              <a:t>JOIN</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dbo</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a:t>
            </a:r>
            <a:r>
              <a:rPr lang="en-US" sz="1000" dirty="0">
                <a:solidFill>
                  <a:srgbClr val="000000"/>
                </a:solidFill>
                <a:highlight>
                  <a:srgbClr val="FFFFFF"/>
                </a:highlight>
                <a:latin typeface="Cascadia Mono" panose="020B0609020000020004" pitchFamily="49" charset="0"/>
              </a:rPr>
              <a:t> c </a:t>
            </a:r>
            <a:r>
              <a:rPr lang="en-US" sz="1000" dirty="0">
                <a:solidFill>
                  <a:srgbClr val="0000FF"/>
                </a:solidFill>
                <a:highlight>
                  <a:srgbClr val="FFFFFF"/>
                </a:highlight>
                <a:latin typeface="Cascadia Mono" panose="020B0609020000020004" pitchFamily="49" charset="0"/>
              </a:rPr>
              <a:t>ON</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o</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customer_id</a:t>
            </a:r>
            <a:r>
              <a:rPr lang="en-US" sz="1000" dirty="0">
                <a:solidFill>
                  <a:srgbClr val="000000"/>
                </a:solidFill>
                <a:highlight>
                  <a:srgbClr val="FFFFFF"/>
                </a:highlight>
                <a:latin typeface="Cascadia Mono" panose="020B0609020000020004" pitchFamily="49" charset="0"/>
              </a:rPr>
              <a:t> </a:t>
            </a:r>
            <a:r>
              <a:rPr lang="en-US" sz="1000" dirty="0">
                <a:solidFill>
                  <a:srgbClr val="808080"/>
                </a:solidFill>
                <a:highlight>
                  <a:srgbClr val="FFFFFF"/>
                </a:highlight>
                <a:latin typeface="Cascadia Mono" panose="020B0609020000020004" pitchFamily="49" charset="0"/>
              </a:rPr>
              <a:t>=</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c</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customer_id</a:t>
            </a:r>
            <a:endParaRPr lang="en-US" sz="1000" dirty="0">
              <a:solidFill>
                <a:srgbClr val="000000"/>
              </a:solidFill>
              <a:highlight>
                <a:srgbClr val="FFFFFF"/>
              </a:highlight>
              <a:latin typeface="Cascadia Mono" panose="020B0609020000020004" pitchFamily="49" charset="0"/>
            </a:endParaRPr>
          </a:p>
          <a:p>
            <a:r>
              <a:rPr lang="en-US" sz="1000" dirty="0">
                <a:solidFill>
                  <a:srgbClr val="808080"/>
                </a:solidFill>
                <a:highlight>
                  <a:srgbClr val="FFFFFF"/>
                </a:highlight>
                <a:latin typeface="Cascadia Mono" panose="020B0609020000020004" pitchFamily="49" charset="0"/>
              </a:rPr>
              <a:t>JOIN</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dbo</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Products</a:t>
            </a:r>
            <a:r>
              <a:rPr lang="en-US" sz="1000" dirty="0">
                <a:solidFill>
                  <a:srgbClr val="000000"/>
                </a:solidFill>
                <a:highlight>
                  <a:srgbClr val="FFFFFF"/>
                </a:highlight>
                <a:latin typeface="Cascadia Mono" panose="020B0609020000020004" pitchFamily="49" charset="0"/>
              </a:rPr>
              <a:t> p </a:t>
            </a:r>
            <a:r>
              <a:rPr lang="en-US" sz="1000" dirty="0">
                <a:solidFill>
                  <a:srgbClr val="0000FF"/>
                </a:solidFill>
                <a:highlight>
                  <a:srgbClr val="FFFFFF"/>
                </a:highlight>
                <a:latin typeface="Cascadia Mono" panose="020B0609020000020004" pitchFamily="49" charset="0"/>
              </a:rPr>
              <a:t>ON</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o</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product_id</a:t>
            </a:r>
            <a:r>
              <a:rPr lang="en-US" sz="1000" dirty="0">
                <a:solidFill>
                  <a:srgbClr val="000000"/>
                </a:solidFill>
                <a:highlight>
                  <a:srgbClr val="FFFFFF"/>
                </a:highlight>
                <a:latin typeface="Cascadia Mono" panose="020B0609020000020004" pitchFamily="49" charset="0"/>
              </a:rPr>
              <a:t> </a:t>
            </a:r>
            <a:r>
              <a:rPr lang="en-US" sz="1000" dirty="0">
                <a:solidFill>
                  <a:srgbClr val="808080"/>
                </a:solidFill>
                <a:highlight>
                  <a:srgbClr val="FFFFFF"/>
                </a:highlight>
                <a:latin typeface="Cascadia Mono" panose="020B0609020000020004" pitchFamily="49" charset="0"/>
              </a:rPr>
              <a:t>=</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product_id</a:t>
            </a:r>
            <a:endParaRPr lang="en-US" sz="1000" dirty="0">
              <a:solidFill>
                <a:srgbClr val="000000"/>
              </a:solidFill>
              <a:highlight>
                <a:srgbClr val="FFFFFF"/>
              </a:highlight>
              <a:latin typeface="Cascadia Mono" panose="020B0609020000020004" pitchFamily="49" charset="0"/>
            </a:endParaRPr>
          </a:p>
          <a:p>
            <a:r>
              <a:rPr lang="en-US" sz="1000" dirty="0">
                <a:solidFill>
                  <a:srgbClr val="0000FF"/>
                </a:solidFill>
                <a:highlight>
                  <a:srgbClr val="FFFFFF"/>
                </a:highlight>
                <a:latin typeface="Cascadia Mono" panose="020B0609020000020004" pitchFamily="49" charset="0"/>
              </a:rPr>
              <a:t>GROUP</a:t>
            </a:r>
            <a:r>
              <a:rPr lang="en-US" sz="1000" dirty="0">
                <a:solidFill>
                  <a:srgbClr val="000000"/>
                </a:solidFill>
                <a:highlight>
                  <a:srgbClr val="FFFFFF"/>
                </a:highlight>
                <a:latin typeface="Cascadia Mono" panose="020B0609020000020004" pitchFamily="49" charset="0"/>
              </a:rPr>
              <a:t> </a:t>
            </a:r>
            <a:r>
              <a:rPr lang="en-US" sz="1000" dirty="0">
                <a:solidFill>
                  <a:srgbClr val="0000FF"/>
                </a:solidFill>
                <a:highlight>
                  <a:srgbClr val="FFFFFF"/>
                </a:highlight>
                <a:latin typeface="Cascadia Mono" panose="020B0609020000020004" pitchFamily="49" charset="0"/>
              </a:rPr>
              <a:t>BY</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c</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customer_id</a:t>
            </a:r>
            <a:r>
              <a:rPr lang="en-US" sz="1000" dirty="0">
                <a:solidFill>
                  <a:srgbClr val="808080"/>
                </a:solidFill>
                <a:highlight>
                  <a:srgbClr val="FFFFFF"/>
                </a:highlight>
                <a:latin typeface="Cascadia Mono" panose="020B0609020000020004" pitchFamily="49" charset="0"/>
              </a:rPr>
              <a:t>,</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product_id</a:t>
            </a:r>
            <a:r>
              <a:rPr lang="en-US" sz="1000" dirty="0">
                <a:solidFill>
                  <a:srgbClr val="808080"/>
                </a:solidFill>
                <a:highlight>
                  <a:srgbClr val="FFFFFF"/>
                </a:highlight>
                <a:latin typeface="Cascadia Mono" panose="020B0609020000020004" pitchFamily="49" charset="0"/>
              </a:rPr>
              <a:t>,</a:t>
            </a:r>
            <a:r>
              <a:rPr lang="en-US" sz="1000" dirty="0">
                <a:solidFill>
                  <a:srgbClr val="000000"/>
                </a:solidFill>
                <a:highlight>
                  <a:srgbClr val="FFFFFF"/>
                </a:highlight>
                <a:latin typeface="Cascadia Mono" panose="020B0609020000020004" pitchFamily="49" charset="0"/>
              </a:rPr>
              <a:t> </a:t>
            </a:r>
            <a:r>
              <a:rPr lang="en-US" sz="1000" dirty="0" err="1">
                <a:solidFill>
                  <a:srgbClr val="000000"/>
                </a:solidFill>
                <a:highlight>
                  <a:srgbClr val="FFFFFF"/>
                </a:highlight>
                <a:latin typeface="Cascadia Mono" panose="020B0609020000020004" pitchFamily="49" charset="0"/>
              </a:rPr>
              <a:t>p</a:t>
            </a:r>
            <a:r>
              <a:rPr lang="en-US" sz="1000" dirty="0" err="1">
                <a:solidFill>
                  <a:srgbClr val="808080"/>
                </a:solidFill>
                <a:highlight>
                  <a:srgbClr val="FFFFFF"/>
                </a:highlight>
                <a:latin typeface="Cascadia Mono" panose="020B0609020000020004" pitchFamily="49" charset="0"/>
              </a:rPr>
              <a:t>.</a:t>
            </a:r>
            <a:r>
              <a:rPr lang="en-US" sz="1000" dirty="0" err="1">
                <a:solidFill>
                  <a:srgbClr val="000000"/>
                </a:solidFill>
                <a:highlight>
                  <a:srgbClr val="FFFFFF"/>
                </a:highlight>
                <a:latin typeface="Cascadia Mono" panose="020B0609020000020004" pitchFamily="49" charset="0"/>
              </a:rPr>
              <a:t>product_name</a:t>
            </a:r>
            <a:r>
              <a:rPr lang="en-US" sz="1000" dirty="0">
                <a:solidFill>
                  <a:srgbClr val="808080"/>
                </a:solidFill>
                <a:highlight>
                  <a:srgbClr val="FFFFFF"/>
                </a:highlight>
                <a:latin typeface="Cascadia Mono" panose="020B0609020000020004" pitchFamily="49" charset="0"/>
              </a:rPr>
              <a:t>;</a:t>
            </a:r>
            <a:endParaRPr lang="en-IN" sz="1000" dirty="0"/>
          </a:p>
        </p:txBody>
      </p:sp>
    </p:spTree>
    <p:extLst>
      <p:ext uri="{BB962C8B-B14F-4D97-AF65-F5344CB8AC3E}">
        <p14:creationId xmlns:p14="http://schemas.microsoft.com/office/powerpoint/2010/main" val="337706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949D9-8E27-F7E2-E12E-9C43EFC93C8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6938744-E562-8CC7-0988-5EA8AF499310}"/>
              </a:ext>
            </a:extLst>
          </p:cNvPr>
          <p:cNvSpPr>
            <a:spLocks noGrp="1"/>
          </p:cNvSpPr>
          <p:nvPr>
            <p:ph type="title"/>
          </p:nvPr>
        </p:nvSpPr>
        <p:spPr>
          <a:xfrm>
            <a:off x="332362" y="248393"/>
            <a:ext cx="10515600" cy="417195"/>
          </a:xfrm>
        </p:spPr>
        <p:txBody>
          <a:bodyPr>
            <a:normAutofit/>
          </a:bodyPr>
          <a:lstStyle/>
          <a:p>
            <a:pPr algn="ctr"/>
            <a:r>
              <a:rPr lang="en-US" sz="1600" b="1" dirty="0"/>
              <a:t>SQL Queries </a:t>
            </a:r>
            <a:endParaRPr lang="en-IN" sz="1600" b="1" dirty="0"/>
          </a:p>
        </p:txBody>
      </p:sp>
      <p:sp>
        <p:nvSpPr>
          <p:cNvPr id="5" name="Title 1">
            <a:extLst>
              <a:ext uri="{FF2B5EF4-FFF2-40B4-BE49-F238E27FC236}">
                <a16:creationId xmlns:a16="http://schemas.microsoft.com/office/drawing/2014/main" id="{6CA5C6A7-268E-71CD-F4D1-C10F1830BD59}"/>
              </a:ext>
            </a:extLst>
          </p:cNvPr>
          <p:cNvSpPr txBox="1">
            <a:spLocks/>
          </p:cNvSpPr>
          <p:nvPr/>
        </p:nvSpPr>
        <p:spPr>
          <a:xfrm>
            <a:off x="332362" y="848265"/>
            <a:ext cx="10515600" cy="5066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600" b="1" dirty="0"/>
          </a:p>
        </p:txBody>
      </p:sp>
      <p:sp>
        <p:nvSpPr>
          <p:cNvPr id="3" name="TextBox 2">
            <a:extLst>
              <a:ext uri="{FF2B5EF4-FFF2-40B4-BE49-F238E27FC236}">
                <a16:creationId xmlns:a16="http://schemas.microsoft.com/office/drawing/2014/main" id="{2AE9B029-43B4-412C-3973-FB17F9D03B53}"/>
              </a:ext>
            </a:extLst>
          </p:cNvPr>
          <p:cNvSpPr txBox="1"/>
          <p:nvPr/>
        </p:nvSpPr>
        <p:spPr>
          <a:xfrm>
            <a:off x="547179" y="848265"/>
            <a:ext cx="7303041" cy="1615827"/>
          </a:xfrm>
          <a:prstGeom prst="rect">
            <a:avLst/>
          </a:prstGeom>
          <a:noFill/>
          <a:ln>
            <a:solidFill>
              <a:schemeClr val="tx1"/>
            </a:solidFill>
          </a:ln>
        </p:spPr>
        <p:txBody>
          <a:bodyPr wrap="square">
            <a:spAutoFit/>
          </a:bodyPr>
          <a:lstStyle/>
          <a:p>
            <a:r>
              <a:rPr lang="en-US" sz="900" dirty="0">
                <a:solidFill>
                  <a:srgbClr val="008000"/>
                </a:solidFill>
                <a:highlight>
                  <a:srgbClr val="FFFFFF"/>
                </a:highlight>
                <a:latin typeface="Cascadia Mono" panose="020B0609020000020004" pitchFamily="49" charset="0"/>
              </a:rPr>
              <a:t>-----the total quantity sold for each customer, along with the product details.</a:t>
            </a:r>
            <a:endParaRPr lang="en-US" sz="900" dirty="0">
              <a:solidFill>
                <a:srgbClr val="000000"/>
              </a:solidFill>
              <a:highlight>
                <a:srgbClr val="FFFFFF"/>
              </a:highlight>
              <a:latin typeface="Cascadia Mono" panose="020B0609020000020004" pitchFamily="49" charset="0"/>
            </a:endParaRPr>
          </a:p>
          <a:p>
            <a:endParaRPr lang="en-IN" sz="900" dirty="0">
              <a:solidFill>
                <a:srgbClr val="000000"/>
              </a:solidFill>
              <a:highlight>
                <a:srgbClr val="FFFFFF"/>
              </a:highlight>
              <a:latin typeface="Cascadia Mono" panose="020B0609020000020004" pitchFamily="49" charset="0"/>
            </a:endParaRPr>
          </a:p>
          <a:p>
            <a:r>
              <a:rPr lang="en-IN" sz="900" dirty="0">
                <a:solidFill>
                  <a:srgbClr val="0000FF"/>
                </a:solidFill>
                <a:highlight>
                  <a:srgbClr val="FFFFFF"/>
                </a:highlight>
                <a:latin typeface="Cascadia Mono" panose="020B0609020000020004" pitchFamily="49" charset="0"/>
              </a:rPr>
              <a:t>SELECT</a:t>
            </a:r>
            <a:r>
              <a:rPr lang="en-IN" sz="900" dirty="0">
                <a:solidFill>
                  <a:srgbClr val="000000"/>
                </a:solidFill>
                <a:highlight>
                  <a:srgbClr val="FFFFFF"/>
                </a:highlight>
                <a:latin typeface="Cascadia Mono" panose="020B0609020000020004" pitchFamily="49" charset="0"/>
              </a:rPr>
              <a:t> </a:t>
            </a: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c</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customer_id</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p</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product_id</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p</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product_name</a:t>
            </a:r>
            <a:r>
              <a:rPr lang="en-IN" sz="900" dirty="0">
                <a:solidFill>
                  <a:srgbClr val="808080"/>
                </a:solidFill>
                <a:highlight>
                  <a:srgbClr val="FFFFFF"/>
                </a:highlight>
                <a:latin typeface="Cascadia Mono" panose="020B0609020000020004" pitchFamily="49" charset="0"/>
              </a:rPr>
              <a:t>,</a:t>
            </a:r>
            <a:endParaRPr lang="en-IN"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FF00FF"/>
                </a:solidFill>
                <a:highlight>
                  <a:srgbClr val="FFFFFF"/>
                </a:highlight>
                <a:latin typeface="Cascadia Mono" panose="020B0609020000020004" pitchFamily="49" charset="0"/>
              </a:rPr>
              <a:t>SUM</a:t>
            </a:r>
            <a:r>
              <a:rPr lang="en-US" sz="900" dirty="0">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quantity</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AS</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total_quantity_sold</a:t>
            </a:r>
            <a:endParaRPr lang="en-US" sz="900" dirty="0">
              <a:solidFill>
                <a:srgbClr val="000000"/>
              </a:solidFill>
              <a:highlight>
                <a:srgbClr val="FFFFFF"/>
              </a:highlight>
              <a:latin typeface="Cascadia Mono" panose="020B0609020000020004" pitchFamily="49" charset="0"/>
            </a:endParaRPr>
          </a:p>
          <a:p>
            <a:r>
              <a:rPr lang="en-IN" sz="900" dirty="0">
                <a:solidFill>
                  <a:srgbClr val="0000FF"/>
                </a:solidFill>
                <a:highlight>
                  <a:srgbClr val="FFFFFF"/>
                </a:highlight>
                <a:latin typeface="Cascadia Mono" panose="020B0609020000020004" pitchFamily="49" charset="0"/>
              </a:rPr>
              <a:t>FROM</a:t>
            </a:r>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dbo</a:t>
            </a:r>
            <a:r>
              <a:rPr lang="en-IN" sz="900" dirty="0" err="1">
                <a:solidFill>
                  <a:srgbClr val="808080"/>
                </a:solidFill>
                <a:highlight>
                  <a:srgbClr val="FFFFFF"/>
                </a:highlight>
                <a:latin typeface="Cascadia Mono" panose="020B0609020000020004" pitchFamily="49" charset="0"/>
              </a:rPr>
              <a:t>.</a:t>
            </a:r>
            <a:r>
              <a:rPr lang="en-IN" sz="900" dirty="0" err="1">
                <a:solidFill>
                  <a:srgbClr val="000000"/>
                </a:solidFill>
                <a:highlight>
                  <a:srgbClr val="FFFFFF"/>
                </a:highlight>
                <a:latin typeface="Cascadia Mono" panose="020B0609020000020004" pitchFamily="49" charset="0"/>
              </a:rPr>
              <a:t>Orders</a:t>
            </a:r>
            <a:r>
              <a:rPr lang="en-IN" sz="900" dirty="0">
                <a:solidFill>
                  <a:srgbClr val="000000"/>
                </a:solidFill>
                <a:highlight>
                  <a:srgbClr val="FFFFFF"/>
                </a:highlight>
                <a:latin typeface="Cascadia Mono" panose="020B0609020000020004" pitchFamily="49" charset="0"/>
              </a:rPr>
              <a:t> o</a:t>
            </a:r>
          </a:p>
          <a:p>
            <a:r>
              <a:rPr lang="en-US" sz="900" dirty="0">
                <a:solidFill>
                  <a:srgbClr val="808080"/>
                </a:solidFill>
                <a:highlight>
                  <a:srgbClr val="FFFFFF"/>
                </a:highlight>
                <a:latin typeface="Cascadia Mono" panose="020B0609020000020004" pitchFamily="49" charset="0"/>
              </a:rPr>
              <a:t>JOIN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dbo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a:t>
            </a:r>
            <a:r>
              <a:rPr lang="en-US" sz="900" dirty="0">
                <a:solidFill>
                  <a:srgbClr val="000000"/>
                </a:solidFill>
                <a:highlight>
                  <a:srgbClr val="FFFFFF"/>
                </a:highlight>
                <a:latin typeface="Cascadia Mono" panose="020B0609020000020004" pitchFamily="49" charset="0"/>
              </a:rPr>
              <a:t> c </a:t>
            </a:r>
            <a:r>
              <a:rPr lang="en-US" sz="900" dirty="0">
                <a:solidFill>
                  <a:srgbClr val="0000FF"/>
                </a:solidFill>
                <a:highlight>
                  <a:srgbClr val="FFFFFF"/>
                </a:highlight>
                <a:latin typeface="Cascadia Mono" panose="020B0609020000020004" pitchFamily="49" charset="0"/>
              </a:rPr>
              <a:t>ON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customer_id</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c</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customer_id</a:t>
            </a:r>
            <a:endParaRPr lang="en-US" sz="900" dirty="0">
              <a:solidFill>
                <a:srgbClr val="000000"/>
              </a:solidFill>
              <a:highlight>
                <a:srgbClr val="FFFFFF"/>
              </a:highlight>
              <a:latin typeface="Cascadia Mono" panose="020B0609020000020004" pitchFamily="49" charset="0"/>
            </a:endParaRPr>
          </a:p>
          <a:p>
            <a:r>
              <a:rPr lang="en-US" sz="900" dirty="0">
                <a:solidFill>
                  <a:srgbClr val="808080"/>
                </a:solidFill>
                <a:highlight>
                  <a:srgbClr val="FFFFFF"/>
                </a:highlight>
                <a:latin typeface="Cascadia Mono" panose="020B0609020000020004" pitchFamily="49" charset="0"/>
              </a:rPr>
              <a:t>JOIN</a:t>
            </a:r>
            <a:r>
              <a:rPr lang="en-US" sz="900" dirty="0">
                <a:solidFill>
                  <a:srgbClr val="000000"/>
                </a:solidFill>
                <a:highlight>
                  <a:srgbClr val="FFFFFF"/>
                </a:highlight>
                <a:latin typeface="Cascadia Mono" panose="020B0609020000020004" pitchFamily="49" charset="0"/>
              </a:rPr>
              <a:t> Products p </a:t>
            </a:r>
            <a:r>
              <a:rPr lang="en-US" sz="900" dirty="0">
                <a:solidFill>
                  <a:srgbClr val="0000FF"/>
                </a:solidFill>
                <a:highlight>
                  <a:srgbClr val="FFFFFF"/>
                </a:highlight>
                <a:latin typeface="Cascadia Mono" panose="020B0609020000020004" pitchFamily="49" charset="0"/>
              </a:rPr>
              <a:t>ON</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o</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product_id</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p</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product_id</a:t>
            </a:r>
            <a:endParaRPr lang="en-US" sz="900" dirty="0">
              <a:solidFill>
                <a:srgbClr val="000000"/>
              </a:solidFill>
              <a:highlight>
                <a:srgbClr val="FFFFFF"/>
              </a:highlight>
              <a:latin typeface="Cascadia Mono" panose="020B0609020000020004" pitchFamily="49" charset="0"/>
            </a:endParaRPr>
          </a:p>
          <a:p>
            <a:r>
              <a:rPr lang="en-US" sz="900" dirty="0">
                <a:solidFill>
                  <a:srgbClr val="0000FF"/>
                </a:solidFill>
                <a:highlight>
                  <a:srgbClr val="FFFFFF"/>
                </a:highlight>
                <a:latin typeface="Cascadia Mono" panose="020B0609020000020004" pitchFamily="49" charset="0"/>
              </a:rPr>
              <a:t>GROUP</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BY</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c</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customer_id</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p</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product_id</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p</a:t>
            </a:r>
            <a:r>
              <a:rPr lang="en-US" sz="900" dirty="0" err="1">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product_name</a:t>
            </a:r>
            <a:r>
              <a:rPr lang="en-US" sz="900" dirty="0">
                <a:solidFill>
                  <a:srgbClr val="808080"/>
                </a:solidFill>
                <a:highlight>
                  <a:srgbClr val="FFFFFF"/>
                </a:highlight>
                <a:latin typeface="Cascadia Mono" panose="020B0609020000020004" pitchFamily="49" charset="0"/>
              </a:rPr>
              <a:t>;</a:t>
            </a:r>
            <a:endParaRPr lang="en-IN" sz="900" dirty="0"/>
          </a:p>
        </p:txBody>
      </p:sp>
      <p:sp>
        <p:nvSpPr>
          <p:cNvPr id="2" name="TextBox 1">
            <a:extLst>
              <a:ext uri="{FF2B5EF4-FFF2-40B4-BE49-F238E27FC236}">
                <a16:creationId xmlns:a16="http://schemas.microsoft.com/office/drawing/2014/main" id="{68F0A969-680B-4DF7-D359-C24F0861FB88}"/>
              </a:ext>
            </a:extLst>
          </p:cNvPr>
          <p:cNvSpPr txBox="1"/>
          <p:nvPr/>
        </p:nvSpPr>
        <p:spPr>
          <a:xfrm>
            <a:off x="547178" y="2778082"/>
            <a:ext cx="7303041" cy="1615827"/>
          </a:xfrm>
          <a:prstGeom prst="rect">
            <a:avLst/>
          </a:prstGeom>
          <a:noFill/>
          <a:ln>
            <a:solidFill>
              <a:schemeClr val="tx1"/>
            </a:solidFill>
          </a:ln>
        </p:spPr>
        <p:txBody>
          <a:bodyPr wrap="square">
            <a:spAutoFit/>
          </a:bodyPr>
          <a:lstStyle/>
          <a:p>
            <a:r>
              <a:rPr lang="en-US" sz="900">
                <a:solidFill>
                  <a:srgbClr val="008000"/>
                </a:solidFill>
                <a:highlight>
                  <a:srgbClr val="FFFFFF"/>
                </a:highlight>
                <a:latin typeface="Cascadia Mono" panose="020B0609020000020004" pitchFamily="49" charset="0"/>
              </a:rPr>
              <a:t>---------the total amount spent for each customer, along with the product details.</a:t>
            </a:r>
            <a:endParaRPr lang="en-US" sz="900">
              <a:solidFill>
                <a:srgbClr val="000000"/>
              </a:solidFill>
              <a:highlight>
                <a:srgbClr val="FFFFFF"/>
              </a:highlight>
              <a:latin typeface="Cascadia Mono" panose="020B0609020000020004" pitchFamily="49" charset="0"/>
            </a:endParaRPr>
          </a:p>
          <a:p>
            <a:endParaRPr lang="en-IN" sz="900">
              <a:solidFill>
                <a:srgbClr val="000000"/>
              </a:solidFill>
              <a:highlight>
                <a:srgbClr val="FFFFFF"/>
              </a:highlight>
              <a:latin typeface="Cascadia Mono" panose="020B0609020000020004" pitchFamily="49" charset="0"/>
            </a:endParaRPr>
          </a:p>
          <a:p>
            <a:r>
              <a:rPr lang="en-IN" sz="900">
                <a:solidFill>
                  <a:srgbClr val="0000FF"/>
                </a:solidFill>
                <a:highlight>
                  <a:srgbClr val="FFFFFF"/>
                </a:highlight>
                <a:latin typeface="Cascadia Mono" panose="020B0609020000020004" pitchFamily="49" charset="0"/>
              </a:rPr>
              <a:t>SELECT</a:t>
            </a:r>
            <a:r>
              <a:rPr lang="en-IN" sz="900">
                <a:solidFill>
                  <a:srgbClr val="000000"/>
                </a:solidFill>
                <a:highlight>
                  <a:srgbClr val="FFFFFF"/>
                </a:highlight>
                <a:latin typeface="Cascadia Mono" panose="020B0609020000020004" pitchFamily="49" charset="0"/>
              </a:rPr>
              <a:t> </a:t>
            </a:r>
          </a:p>
          <a:p>
            <a:r>
              <a:rPr lang="en-IN" sz="900">
                <a:solidFill>
                  <a:srgbClr val="000000"/>
                </a:solidFill>
                <a:highlight>
                  <a:srgbClr val="FFFFFF"/>
                </a:highlight>
                <a:latin typeface="Cascadia Mono" panose="020B0609020000020004" pitchFamily="49" charset="0"/>
              </a:rPr>
              <a:t>    c</a:t>
            </a:r>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customer_id</a:t>
            </a:r>
            <a:r>
              <a:rPr lang="en-IN" sz="900">
                <a:solidFill>
                  <a:srgbClr val="808080"/>
                </a:solidFill>
                <a:highlight>
                  <a:srgbClr val="FFFFFF"/>
                </a:highlight>
                <a:latin typeface="Cascadia Mono" panose="020B0609020000020004" pitchFamily="49" charset="0"/>
              </a:rPr>
              <a:t>,</a:t>
            </a:r>
            <a:endParaRPr lang="en-IN" sz="900">
              <a:solidFill>
                <a:srgbClr val="000000"/>
              </a:solidFill>
              <a:highlight>
                <a:srgbClr val="FFFFFF"/>
              </a:highlight>
              <a:latin typeface="Cascadia Mono" panose="020B0609020000020004" pitchFamily="49" charset="0"/>
            </a:endParaRPr>
          </a:p>
          <a:p>
            <a:r>
              <a:rPr lang="en-IN" sz="900">
                <a:solidFill>
                  <a:srgbClr val="000000"/>
                </a:solidFill>
                <a:highlight>
                  <a:srgbClr val="FFFFFF"/>
                </a:highlight>
                <a:latin typeface="Cascadia Mono" panose="020B0609020000020004" pitchFamily="49" charset="0"/>
              </a:rPr>
              <a:t>    p</a:t>
            </a:r>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product_id</a:t>
            </a:r>
            <a:r>
              <a:rPr lang="en-IN" sz="900">
                <a:solidFill>
                  <a:srgbClr val="808080"/>
                </a:solidFill>
                <a:highlight>
                  <a:srgbClr val="FFFFFF"/>
                </a:highlight>
                <a:latin typeface="Cascadia Mono" panose="020B0609020000020004" pitchFamily="49" charset="0"/>
              </a:rPr>
              <a:t>,</a:t>
            </a:r>
            <a:endParaRPr lang="en-IN" sz="900">
              <a:solidFill>
                <a:srgbClr val="000000"/>
              </a:solidFill>
              <a:highlight>
                <a:srgbClr val="FFFFFF"/>
              </a:highlight>
              <a:latin typeface="Cascadia Mono" panose="020B0609020000020004" pitchFamily="49" charset="0"/>
            </a:endParaRPr>
          </a:p>
          <a:p>
            <a:r>
              <a:rPr lang="en-IN" sz="900">
                <a:solidFill>
                  <a:srgbClr val="000000"/>
                </a:solidFill>
                <a:highlight>
                  <a:srgbClr val="FFFFFF"/>
                </a:highlight>
                <a:latin typeface="Cascadia Mono" panose="020B0609020000020004" pitchFamily="49" charset="0"/>
              </a:rPr>
              <a:t>    p</a:t>
            </a:r>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product_name</a:t>
            </a:r>
            <a:r>
              <a:rPr lang="en-IN" sz="900">
                <a:solidFill>
                  <a:srgbClr val="808080"/>
                </a:solidFill>
                <a:highlight>
                  <a:srgbClr val="FFFFFF"/>
                </a:highlight>
                <a:latin typeface="Cascadia Mono" panose="020B0609020000020004" pitchFamily="49" charset="0"/>
              </a:rPr>
              <a:t>,</a:t>
            </a:r>
            <a:endParaRPr lang="en-IN" sz="900">
              <a:solidFill>
                <a:srgbClr val="000000"/>
              </a:solidFill>
              <a:highlight>
                <a:srgbClr val="FFFFFF"/>
              </a:highlight>
              <a:latin typeface="Cascadia Mono" panose="020B0609020000020004" pitchFamily="49" charset="0"/>
            </a:endParaRPr>
          </a:p>
          <a:p>
            <a:r>
              <a:rPr lang="en-US" sz="900">
                <a:solidFill>
                  <a:srgbClr val="000000"/>
                </a:solidFill>
                <a:highlight>
                  <a:srgbClr val="FFFFFF"/>
                </a:highlight>
                <a:latin typeface="Cascadia Mono" panose="020B0609020000020004" pitchFamily="49" charset="0"/>
              </a:rPr>
              <a:t>    </a:t>
            </a:r>
            <a:r>
              <a:rPr lang="en-US" sz="900">
                <a:solidFill>
                  <a:srgbClr val="FF00FF"/>
                </a:solidFill>
                <a:highlight>
                  <a:srgbClr val="FFFFFF"/>
                </a:highlight>
                <a:latin typeface="Cascadia Mono" panose="020B0609020000020004" pitchFamily="49" charset="0"/>
              </a:rPr>
              <a:t>SUM</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amount</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a:t>
            </a:r>
            <a:r>
              <a:rPr lang="en-US" sz="900">
                <a:solidFill>
                  <a:srgbClr val="0000FF"/>
                </a:solidFill>
                <a:highlight>
                  <a:srgbClr val="FFFFFF"/>
                </a:highlight>
                <a:latin typeface="Cascadia Mono" panose="020B0609020000020004" pitchFamily="49" charset="0"/>
              </a:rPr>
              <a:t>AS</a:t>
            </a:r>
            <a:r>
              <a:rPr lang="en-US" sz="900">
                <a:solidFill>
                  <a:srgbClr val="000000"/>
                </a:solidFill>
                <a:highlight>
                  <a:srgbClr val="FFFFFF"/>
                </a:highlight>
                <a:latin typeface="Cascadia Mono" panose="020B0609020000020004" pitchFamily="49" charset="0"/>
              </a:rPr>
              <a:t> total_amount_sold</a:t>
            </a:r>
          </a:p>
          <a:p>
            <a:r>
              <a:rPr lang="en-IN" sz="900">
                <a:solidFill>
                  <a:srgbClr val="0000FF"/>
                </a:solidFill>
                <a:highlight>
                  <a:srgbClr val="FFFFFF"/>
                </a:highlight>
                <a:latin typeface="Cascadia Mono" panose="020B0609020000020004" pitchFamily="49" charset="0"/>
              </a:rPr>
              <a:t>FROM</a:t>
            </a:r>
            <a:r>
              <a:rPr lang="en-IN" sz="900">
                <a:solidFill>
                  <a:srgbClr val="000000"/>
                </a:solidFill>
                <a:highlight>
                  <a:srgbClr val="FFFFFF"/>
                </a:highlight>
                <a:latin typeface="Cascadia Mono" panose="020B0609020000020004" pitchFamily="49" charset="0"/>
              </a:rPr>
              <a:t> dbo</a:t>
            </a:r>
            <a:r>
              <a:rPr lang="en-IN" sz="900">
                <a:solidFill>
                  <a:srgbClr val="808080"/>
                </a:solidFill>
                <a:highlight>
                  <a:srgbClr val="FFFFFF"/>
                </a:highlight>
                <a:latin typeface="Cascadia Mono" panose="020B0609020000020004" pitchFamily="49" charset="0"/>
              </a:rPr>
              <a:t>.</a:t>
            </a:r>
            <a:r>
              <a:rPr lang="en-IN" sz="900">
                <a:solidFill>
                  <a:srgbClr val="000000"/>
                </a:solidFill>
                <a:highlight>
                  <a:srgbClr val="FFFFFF"/>
                </a:highlight>
                <a:latin typeface="Cascadia Mono" panose="020B0609020000020004" pitchFamily="49" charset="0"/>
              </a:rPr>
              <a:t>Orders o</a:t>
            </a:r>
          </a:p>
          <a:p>
            <a:r>
              <a:rPr lang="en-US" sz="900">
                <a:solidFill>
                  <a:srgbClr val="808080"/>
                </a:solidFill>
                <a:highlight>
                  <a:srgbClr val="FFFFFF"/>
                </a:highlight>
                <a:latin typeface="Cascadia Mono" panose="020B0609020000020004" pitchFamily="49" charset="0"/>
              </a:rPr>
              <a:t>JOIN</a:t>
            </a:r>
            <a:r>
              <a:rPr lang="en-US" sz="900">
                <a:solidFill>
                  <a:srgbClr val="000000"/>
                </a:solidFill>
                <a:highlight>
                  <a:srgbClr val="FFFFFF"/>
                </a:highlight>
                <a:latin typeface="Cascadia Mono" panose="020B0609020000020004" pitchFamily="49" charset="0"/>
              </a:rPr>
              <a:t> dbo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Customer c </a:t>
            </a:r>
            <a:r>
              <a:rPr lang="en-US" sz="900">
                <a:solidFill>
                  <a:srgbClr val="0000FF"/>
                </a:solidFill>
                <a:highlight>
                  <a:srgbClr val="FFFFFF"/>
                </a:highlight>
                <a:latin typeface="Cascadia Mono" panose="020B0609020000020004" pitchFamily="49" charset="0"/>
              </a:rPr>
              <a:t>ON</a:t>
            </a:r>
            <a:r>
              <a:rPr lang="en-US" sz="900">
                <a:solidFill>
                  <a:srgbClr val="000000"/>
                </a:solidFill>
                <a:highlight>
                  <a:srgbClr val="FFFFFF"/>
                </a:highlight>
                <a:latin typeface="Cascadia Mono" panose="020B0609020000020004" pitchFamily="49" charset="0"/>
              </a:rPr>
              <a:t> 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customer_id </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c</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customer_id</a:t>
            </a:r>
          </a:p>
          <a:p>
            <a:r>
              <a:rPr lang="en-US" sz="900">
                <a:solidFill>
                  <a:srgbClr val="808080"/>
                </a:solidFill>
                <a:highlight>
                  <a:srgbClr val="FFFFFF"/>
                </a:highlight>
                <a:latin typeface="Cascadia Mono" panose="020B0609020000020004" pitchFamily="49" charset="0"/>
              </a:rPr>
              <a:t>JOIN</a:t>
            </a:r>
            <a:r>
              <a:rPr lang="en-US" sz="900">
                <a:solidFill>
                  <a:srgbClr val="000000"/>
                </a:solidFill>
                <a:highlight>
                  <a:srgbClr val="FFFFFF"/>
                </a:highlight>
                <a:latin typeface="Cascadia Mono" panose="020B0609020000020004" pitchFamily="49" charset="0"/>
              </a:rPr>
              <a:t> Products p </a:t>
            </a:r>
            <a:r>
              <a:rPr lang="en-US" sz="900">
                <a:solidFill>
                  <a:srgbClr val="0000FF"/>
                </a:solidFill>
                <a:highlight>
                  <a:srgbClr val="FFFFFF"/>
                </a:highlight>
                <a:latin typeface="Cascadia Mono" panose="020B0609020000020004" pitchFamily="49" charset="0"/>
              </a:rPr>
              <a:t>ON</a:t>
            </a:r>
            <a:r>
              <a:rPr lang="en-US" sz="900">
                <a:solidFill>
                  <a:srgbClr val="000000"/>
                </a:solidFill>
                <a:highlight>
                  <a:srgbClr val="FFFFFF"/>
                </a:highlight>
                <a:latin typeface="Cascadia Mono" panose="020B0609020000020004" pitchFamily="49" charset="0"/>
              </a:rPr>
              <a:t> o</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product_id </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p</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product_id</a:t>
            </a:r>
          </a:p>
          <a:p>
            <a:r>
              <a:rPr lang="en-US" sz="900">
                <a:solidFill>
                  <a:srgbClr val="0000FF"/>
                </a:solidFill>
                <a:highlight>
                  <a:srgbClr val="FFFFFF"/>
                </a:highlight>
                <a:latin typeface="Cascadia Mono" panose="020B0609020000020004" pitchFamily="49" charset="0"/>
              </a:rPr>
              <a:t>GROUP</a:t>
            </a:r>
            <a:r>
              <a:rPr lang="en-US" sz="900">
                <a:solidFill>
                  <a:srgbClr val="000000"/>
                </a:solidFill>
                <a:highlight>
                  <a:srgbClr val="FFFFFF"/>
                </a:highlight>
                <a:latin typeface="Cascadia Mono" panose="020B0609020000020004" pitchFamily="49" charset="0"/>
              </a:rPr>
              <a:t> </a:t>
            </a:r>
            <a:r>
              <a:rPr lang="en-US" sz="900">
                <a:solidFill>
                  <a:srgbClr val="0000FF"/>
                </a:solidFill>
                <a:highlight>
                  <a:srgbClr val="FFFFFF"/>
                </a:highlight>
                <a:latin typeface="Cascadia Mono" panose="020B0609020000020004" pitchFamily="49" charset="0"/>
              </a:rPr>
              <a:t>BY</a:t>
            </a:r>
            <a:r>
              <a:rPr lang="en-US" sz="900">
                <a:solidFill>
                  <a:srgbClr val="000000"/>
                </a:solidFill>
                <a:highlight>
                  <a:srgbClr val="FFFFFF"/>
                </a:highlight>
                <a:latin typeface="Cascadia Mono" panose="020B0609020000020004" pitchFamily="49" charset="0"/>
              </a:rPr>
              <a:t> c</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customer_id</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p</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product_id</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 p</a:t>
            </a:r>
            <a:r>
              <a:rPr lang="en-US" sz="900">
                <a:solidFill>
                  <a:srgbClr val="808080"/>
                </a:solidFill>
                <a:highlight>
                  <a:srgbClr val="FFFFFF"/>
                </a:highlight>
                <a:latin typeface="Cascadia Mono" panose="020B0609020000020004" pitchFamily="49" charset="0"/>
              </a:rPr>
              <a:t>.</a:t>
            </a:r>
            <a:r>
              <a:rPr lang="en-US" sz="900">
                <a:solidFill>
                  <a:srgbClr val="000000"/>
                </a:solidFill>
                <a:highlight>
                  <a:srgbClr val="FFFFFF"/>
                </a:highlight>
                <a:latin typeface="Cascadia Mono" panose="020B0609020000020004" pitchFamily="49" charset="0"/>
              </a:rPr>
              <a:t>product_name</a:t>
            </a:r>
            <a:r>
              <a:rPr lang="en-US" sz="900">
                <a:solidFill>
                  <a:srgbClr val="808080"/>
                </a:solidFill>
                <a:highlight>
                  <a:srgbClr val="FFFFFF"/>
                </a:highlight>
                <a:latin typeface="Cascadia Mono" panose="020B0609020000020004" pitchFamily="49" charset="0"/>
              </a:rPr>
              <a:t>;</a:t>
            </a:r>
            <a:endParaRPr lang="en-IN" sz="900" dirty="0"/>
          </a:p>
        </p:txBody>
      </p:sp>
    </p:spTree>
    <p:extLst>
      <p:ext uri="{BB962C8B-B14F-4D97-AF65-F5344CB8AC3E}">
        <p14:creationId xmlns:p14="http://schemas.microsoft.com/office/powerpoint/2010/main" val="1703155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1918</Words>
  <Application>Microsoft Office PowerPoint</Application>
  <PresentationFormat>Widescreen</PresentationFormat>
  <Paragraphs>298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Cascadia Mono</vt:lpstr>
      <vt:lpstr>Office Theme</vt:lpstr>
      <vt:lpstr>Analytics Assignment</vt:lpstr>
      <vt:lpstr>Accuracy, Completeness, and Reliability of Source Data:</vt:lpstr>
      <vt:lpstr>Accuracy, Completeness, and Reliability of Source Data:</vt:lpstr>
      <vt:lpstr>PowerPoint Presentation</vt:lpstr>
      <vt:lpstr>Technical Requirement For Data Engineering Team </vt:lpstr>
      <vt:lpstr>Technical Requirement For Data Engineering Team </vt:lpstr>
      <vt:lpstr>SQL Queries </vt:lpstr>
      <vt:lpstr>SQL Queries </vt:lpstr>
      <vt:lpstr>SQL Queries </vt:lpstr>
      <vt:lpstr>SQL Queries </vt:lpstr>
      <vt:lpstr>SQL Queries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NirDeb</dc:creator>
  <cp:lastModifiedBy>NirDeb</cp:lastModifiedBy>
  <cp:revision>13</cp:revision>
  <dcterms:created xsi:type="dcterms:W3CDTF">2025-06-23T19:17:57Z</dcterms:created>
  <dcterms:modified xsi:type="dcterms:W3CDTF">2025-06-24T13:35:55Z</dcterms:modified>
</cp:coreProperties>
</file>