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73" r:id="rId6"/>
    <p:sldId id="271" r:id="rId7"/>
    <p:sldId id="265" r:id="rId8"/>
    <p:sldId id="266" r:id="rId9"/>
    <p:sldId id="286" r:id="rId10"/>
    <p:sldId id="284" r:id="rId11"/>
    <p:sldId id="275" r:id="rId12"/>
    <p:sldId id="285" r:id="rId13"/>
    <p:sldId id="281" r:id="rId14"/>
    <p:sldId id="274" r:id="rId15"/>
    <p:sldId id="269" r:id="rId16"/>
    <p:sldId id="283" r:id="rId17"/>
    <p:sldId id="277" r:id="rId18"/>
    <p:sldId id="276" r:id="rId19"/>
    <p:sldId id="278" r:id="rId20"/>
    <p:sldId id="279"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BFE4CB-A85D-4D88-BBB8-C07E76DD140E}">
          <p14:sldIdLst>
            <p14:sldId id="256"/>
            <p14:sldId id="258"/>
            <p14:sldId id="259"/>
            <p14:sldId id="261"/>
            <p14:sldId id="273"/>
            <p14:sldId id="271"/>
            <p14:sldId id="265"/>
            <p14:sldId id="266"/>
            <p14:sldId id="286"/>
            <p14:sldId id="284"/>
            <p14:sldId id="275"/>
            <p14:sldId id="285"/>
            <p14:sldId id="281"/>
            <p14:sldId id="274"/>
            <p14:sldId id="269"/>
            <p14:sldId id="283"/>
            <p14:sldId id="277"/>
            <p14:sldId id="276"/>
            <p14:sldId id="278"/>
            <p14:sldId id="27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94706" autoAdjust="0"/>
  </p:normalViewPr>
  <p:slideViewPr>
    <p:cSldViewPr snapToGrid="0">
      <p:cViewPr varScale="1">
        <p:scale>
          <a:sx n="87" d="100"/>
          <a:sy n="87" d="100"/>
        </p:scale>
        <p:origin x="34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3939-B2C7-453C-BC0E-CF4BCC95EE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BC04E6-F36F-48DE-8759-EABBE07907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6E8D14-DF27-462A-BBB5-AD9516E8B1E2}"/>
              </a:ext>
            </a:extLst>
          </p:cNvPr>
          <p:cNvSpPr>
            <a:spLocks noGrp="1"/>
          </p:cNvSpPr>
          <p:nvPr>
            <p:ph type="dt" sz="half" idx="10"/>
          </p:nvPr>
        </p:nvSpPr>
        <p:spPr/>
        <p:txBody>
          <a:bodyPr/>
          <a:lstStyle/>
          <a:p>
            <a:fld id="{9CF235D8-D7DB-43D9-A6F5-35CEE5FED8EA}" type="datetimeFigureOut">
              <a:rPr lang="en-IN" smtClean="0"/>
              <a:t>10-06-2024</a:t>
            </a:fld>
            <a:endParaRPr lang="en-IN"/>
          </a:p>
        </p:txBody>
      </p:sp>
      <p:sp>
        <p:nvSpPr>
          <p:cNvPr id="5" name="Footer Placeholder 4">
            <a:extLst>
              <a:ext uri="{FF2B5EF4-FFF2-40B4-BE49-F238E27FC236}">
                <a16:creationId xmlns:a16="http://schemas.microsoft.com/office/drawing/2014/main" id="{680A1EB8-EDA3-4AEC-971D-9D9A87F107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1096B5-601F-4F47-A504-75DA205CE97B}"/>
              </a:ext>
            </a:extLst>
          </p:cNvPr>
          <p:cNvSpPr>
            <a:spLocks noGrp="1"/>
          </p:cNvSpPr>
          <p:nvPr>
            <p:ph type="sldNum" sz="quarter" idx="12"/>
          </p:nvPr>
        </p:nvSpPr>
        <p:spPr/>
        <p:txBody>
          <a:bodyPr/>
          <a:lstStyle/>
          <a:p>
            <a:fld id="{C2128E5C-9D81-4DA3-9E2B-EAB7BC5AC73F}" type="slidenum">
              <a:rPr lang="en-IN" smtClean="0"/>
              <a:t>‹#›</a:t>
            </a:fld>
            <a:endParaRPr lang="en-IN"/>
          </a:p>
        </p:txBody>
      </p:sp>
    </p:spTree>
    <p:extLst>
      <p:ext uri="{BB962C8B-B14F-4D97-AF65-F5344CB8AC3E}">
        <p14:creationId xmlns:p14="http://schemas.microsoft.com/office/powerpoint/2010/main" val="1438196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4EA94-C4FB-464D-879C-61FDB4F5EB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B56595-CE8C-4FCD-ADA6-CFA3EF0F63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CABC0-4DD7-44D0-B3DB-DA2CFA45540D}"/>
              </a:ext>
            </a:extLst>
          </p:cNvPr>
          <p:cNvSpPr>
            <a:spLocks noGrp="1"/>
          </p:cNvSpPr>
          <p:nvPr>
            <p:ph type="dt" sz="half" idx="10"/>
          </p:nvPr>
        </p:nvSpPr>
        <p:spPr/>
        <p:txBody>
          <a:bodyPr/>
          <a:lstStyle/>
          <a:p>
            <a:fld id="{9CF235D8-D7DB-43D9-A6F5-35CEE5FED8EA}" type="datetimeFigureOut">
              <a:rPr lang="en-IN" smtClean="0"/>
              <a:t>10-06-2024</a:t>
            </a:fld>
            <a:endParaRPr lang="en-IN"/>
          </a:p>
        </p:txBody>
      </p:sp>
      <p:sp>
        <p:nvSpPr>
          <p:cNvPr id="5" name="Footer Placeholder 4">
            <a:extLst>
              <a:ext uri="{FF2B5EF4-FFF2-40B4-BE49-F238E27FC236}">
                <a16:creationId xmlns:a16="http://schemas.microsoft.com/office/drawing/2014/main" id="{26093765-E100-4AA9-A3F5-94D1800E92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7A1EF-C6FC-4AFD-BA2C-14FB3CD7DCD9}"/>
              </a:ext>
            </a:extLst>
          </p:cNvPr>
          <p:cNvSpPr>
            <a:spLocks noGrp="1"/>
          </p:cNvSpPr>
          <p:nvPr>
            <p:ph type="sldNum" sz="quarter" idx="12"/>
          </p:nvPr>
        </p:nvSpPr>
        <p:spPr/>
        <p:txBody>
          <a:bodyPr/>
          <a:lstStyle/>
          <a:p>
            <a:fld id="{C2128E5C-9D81-4DA3-9E2B-EAB7BC5AC73F}" type="slidenum">
              <a:rPr lang="en-IN" smtClean="0"/>
              <a:t>‹#›</a:t>
            </a:fld>
            <a:endParaRPr lang="en-IN"/>
          </a:p>
        </p:txBody>
      </p:sp>
    </p:spTree>
    <p:extLst>
      <p:ext uri="{BB962C8B-B14F-4D97-AF65-F5344CB8AC3E}">
        <p14:creationId xmlns:p14="http://schemas.microsoft.com/office/powerpoint/2010/main" val="4285615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388A2-2622-4C48-8113-331BED9194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842CA6-D718-4097-A8C3-17DA586694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CA1B4-80DA-4363-94FC-29B18298BFB4}"/>
              </a:ext>
            </a:extLst>
          </p:cNvPr>
          <p:cNvSpPr>
            <a:spLocks noGrp="1"/>
          </p:cNvSpPr>
          <p:nvPr>
            <p:ph type="dt" sz="half" idx="10"/>
          </p:nvPr>
        </p:nvSpPr>
        <p:spPr/>
        <p:txBody>
          <a:bodyPr/>
          <a:lstStyle/>
          <a:p>
            <a:fld id="{9CF235D8-D7DB-43D9-A6F5-35CEE5FED8EA}" type="datetimeFigureOut">
              <a:rPr lang="en-IN" smtClean="0"/>
              <a:t>10-06-2024</a:t>
            </a:fld>
            <a:endParaRPr lang="en-IN"/>
          </a:p>
        </p:txBody>
      </p:sp>
      <p:sp>
        <p:nvSpPr>
          <p:cNvPr id="5" name="Footer Placeholder 4">
            <a:extLst>
              <a:ext uri="{FF2B5EF4-FFF2-40B4-BE49-F238E27FC236}">
                <a16:creationId xmlns:a16="http://schemas.microsoft.com/office/drawing/2014/main" id="{5E57A30A-C473-41BB-AD0C-D31A49C2F3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D6C551-A88E-443C-A597-9BC68DFFDC1F}"/>
              </a:ext>
            </a:extLst>
          </p:cNvPr>
          <p:cNvSpPr>
            <a:spLocks noGrp="1"/>
          </p:cNvSpPr>
          <p:nvPr>
            <p:ph type="sldNum" sz="quarter" idx="12"/>
          </p:nvPr>
        </p:nvSpPr>
        <p:spPr/>
        <p:txBody>
          <a:bodyPr/>
          <a:lstStyle/>
          <a:p>
            <a:fld id="{C2128E5C-9D81-4DA3-9E2B-EAB7BC5AC73F}" type="slidenum">
              <a:rPr lang="en-IN" smtClean="0"/>
              <a:t>‹#›</a:t>
            </a:fld>
            <a:endParaRPr lang="en-IN"/>
          </a:p>
        </p:txBody>
      </p:sp>
    </p:spTree>
    <p:extLst>
      <p:ext uri="{BB962C8B-B14F-4D97-AF65-F5344CB8AC3E}">
        <p14:creationId xmlns:p14="http://schemas.microsoft.com/office/powerpoint/2010/main" val="259601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FBFB-629B-4384-A125-1760530360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F0830A-BBDE-4634-B5AD-FF7196C8B0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46993E-00BF-4E1D-BAFB-BA31CC001162}"/>
              </a:ext>
            </a:extLst>
          </p:cNvPr>
          <p:cNvSpPr>
            <a:spLocks noGrp="1"/>
          </p:cNvSpPr>
          <p:nvPr>
            <p:ph type="dt" sz="half" idx="10"/>
          </p:nvPr>
        </p:nvSpPr>
        <p:spPr/>
        <p:txBody>
          <a:bodyPr/>
          <a:lstStyle/>
          <a:p>
            <a:fld id="{9CF235D8-D7DB-43D9-A6F5-35CEE5FED8EA}" type="datetimeFigureOut">
              <a:rPr lang="en-IN" smtClean="0"/>
              <a:t>10-06-2024</a:t>
            </a:fld>
            <a:endParaRPr lang="en-IN"/>
          </a:p>
        </p:txBody>
      </p:sp>
      <p:sp>
        <p:nvSpPr>
          <p:cNvPr id="5" name="Footer Placeholder 4">
            <a:extLst>
              <a:ext uri="{FF2B5EF4-FFF2-40B4-BE49-F238E27FC236}">
                <a16:creationId xmlns:a16="http://schemas.microsoft.com/office/drawing/2014/main" id="{6A03A081-898A-4E38-ACD7-90D60B9EBE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032F05-922C-4996-B862-F14D16D3B089}"/>
              </a:ext>
            </a:extLst>
          </p:cNvPr>
          <p:cNvSpPr>
            <a:spLocks noGrp="1"/>
          </p:cNvSpPr>
          <p:nvPr>
            <p:ph type="sldNum" sz="quarter" idx="12"/>
          </p:nvPr>
        </p:nvSpPr>
        <p:spPr/>
        <p:txBody>
          <a:bodyPr/>
          <a:lstStyle/>
          <a:p>
            <a:fld id="{C2128E5C-9D81-4DA3-9E2B-EAB7BC5AC73F}" type="slidenum">
              <a:rPr lang="en-IN" smtClean="0"/>
              <a:t>‹#›</a:t>
            </a:fld>
            <a:endParaRPr lang="en-IN"/>
          </a:p>
        </p:txBody>
      </p:sp>
    </p:spTree>
    <p:extLst>
      <p:ext uri="{BB962C8B-B14F-4D97-AF65-F5344CB8AC3E}">
        <p14:creationId xmlns:p14="http://schemas.microsoft.com/office/powerpoint/2010/main" val="299747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59B37-B65C-48CC-B9EE-8D46561884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C6BB1A-4C99-4075-AC78-2DB62BE950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6086C6-ABCB-432A-8832-37A960FAFFAC}"/>
              </a:ext>
            </a:extLst>
          </p:cNvPr>
          <p:cNvSpPr>
            <a:spLocks noGrp="1"/>
          </p:cNvSpPr>
          <p:nvPr>
            <p:ph type="dt" sz="half" idx="10"/>
          </p:nvPr>
        </p:nvSpPr>
        <p:spPr/>
        <p:txBody>
          <a:bodyPr/>
          <a:lstStyle/>
          <a:p>
            <a:fld id="{9CF235D8-D7DB-43D9-A6F5-35CEE5FED8EA}" type="datetimeFigureOut">
              <a:rPr lang="en-IN" smtClean="0"/>
              <a:t>10-06-2024</a:t>
            </a:fld>
            <a:endParaRPr lang="en-IN"/>
          </a:p>
        </p:txBody>
      </p:sp>
      <p:sp>
        <p:nvSpPr>
          <p:cNvPr id="5" name="Footer Placeholder 4">
            <a:extLst>
              <a:ext uri="{FF2B5EF4-FFF2-40B4-BE49-F238E27FC236}">
                <a16:creationId xmlns:a16="http://schemas.microsoft.com/office/drawing/2014/main" id="{26AFB946-4D64-41A3-8E66-F778468E77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1A2DF5-C8F0-43F1-BB47-806912F415C3}"/>
              </a:ext>
            </a:extLst>
          </p:cNvPr>
          <p:cNvSpPr>
            <a:spLocks noGrp="1"/>
          </p:cNvSpPr>
          <p:nvPr>
            <p:ph type="sldNum" sz="quarter" idx="12"/>
          </p:nvPr>
        </p:nvSpPr>
        <p:spPr/>
        <p:txBody>
          <a:bodyPr/>
          <a:lstStyle/>
          <a:p>
            <a:fld id="{C2128E5C-9D81-4DA3-9E2B-EAB7BC5AC73F}" type="slidenum">
              <a:rPr lang="en-IN" smtClean="0"/>
              <a:t>‹#›</a:t>
            </a:fld>
            <a:endParaRPr lang="en-IN"/>
          </a:p>
        </p:txBody>
      </p:sp>
    </p:spTree>
    <p:extLst>
      <p:ext uri="{BB962C8B-B14F-4D97-AF65-F5344CB8AC3E}">
        <p14:creationId xmlns:p14="http://schemas.microsoft.com/office/powerpoint/2010/main" val="2946693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AB14-4AA1-479C-8C75-5F7836BAC3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C0E58D-8CE6-47CD-8F04-D022CD5033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831EC6-8DB0-4D9B-9D61-451A66E055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FF57DF-7A41-4BA3-B1FF-4074C5E9F311}"/>
              </a:ext>
            </a:extLst>
          </p:cNvPr>
          <p:cNvSpPr>
            <a:spLocks noGrp="1"/>
          </p:cNvSpPr>
          <p:nvPr>
            <p:ph type="dt" sz="half" idx="10"/>
          </p:nvPr>
        </p:nvSpPr>
        <p:spPr/>
        <p:txBody>
          <a:bodyPr/>
          <a:lstStyle/>
          <a:p>
            <a:fld id="{9CF235D8-D7DB-43D9-A6F5-35CEE5FED8EA}" type="datetimeFigureOut">
              <a:rPr lang="en-IN" smtClean="0"/>
              <a:t>10-06-2024</a:t>
            </a:fld>
            <a:endParaRPr lang="en-IN"/>
          </a:p>
        </p:txBody>
      </p:sp>
      <p:sp>
        <p:nvSpPr>
          <p:cNvPr id="6" name="Footer Placeholder 5">
            <a:extLst>
              <a:ext uri="{FF2B5EF4-FFF2-40B4-BE49-F238E27FC236}">
                <a16:creationId xmlns:a16="http://schemas.microsoft.com/office/drawing/2014/main" id="{20822302-DCB0-48BC-851F-052EFBA0C6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6079BC-F9B6-4D85-BDB2-90654979EA85}"/>
              </a:ext>
            </a:extLst>
          </p:cNvPr>
          <p:cNvSpPr>
            <a:spLocks noGrp="1"/>
          </p:cNvSpPr>
          <p:nvPr>
            <p:ph type="sldNum" sz="quarter" idx="12"/>
          </p:nvPr>
        </p:nvSpPr>
        <p:spPr/>
        <p:txBody>
          <a:bodyPr/>
          <a:lstStyle/>
          <a:p>
            <a:fld id="{C2128E5C-9D81-4DA3-9E2B-EAB7BC5AC73F}" type="slidenum">
              <a:rPr lang="en-IN" smtClean="0"/>
              <a:t>‹#›</a:t>
            </a:fld>
            <a:endParaRPr lang="en-IN"/>
          </a:p>
        </p:txBody>
      </p:sp>
    </p:spTree>
    <p:extLst>
      <p:ext uri="{BB962C8B-B14F-4D97-AF65-F5344CB8AC3E}">
        <p14:creationId xmlns:p14="http://schemas.microsoft.com/office/powerpoint/2010/main" val="283068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27F1-BC3D-4762-BA3A-CDA5674238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644825-6ED2-4CED-846E-A40DC5670B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312475-1C93-4968-B263-7B7939202C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B678E5-AFA2-4036-9B65-863751F6DD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A83841-B900-4D1C-B6BB-542BCE31EF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200054-8E85-4E5A-AF2D-851234D33325}"/>
              </a:ext>
            </a:extLst>
          </p:cNvPr>
          <p:cNvSpPr>
            <a:spLocks noGrp="1"/>
          </p:cNvSpPr>
          <p:nvPr>
            <p:ph type="dt" sz="half" idx="10"/>
          </p:nvPr>
        </p:nvSpPr>
        <p:spPr/>
        <p:txBody>
          <a:bodyPr/>
          <a:lstStyle/>
          <a:p>
            <a:fld id="{9CF235D8-D7DB-43D9-A6F5-35CEE5FED8EA}" type="datetimeFigureOut">
              <a:rPr lang="en-IN" smtClean="0"/>
              <a:t>10-06-2024</a:t>
            </a:fld>
            <a:endParaRPr lang="en-IN"/>
          </a:p>
        </p:txBody>
      </p:sp>
      <p:sp>
        <p:nvSpPr>
          <p:cNvPr id="8" name="Footer Placeholder 7">
            <a:extLst>
              <a:ext uri="{FF2B5EF4-FFF2-40B4-BE49-F238E27FC236}">
                <a16:creationId xmlns:a16="http://schemas.microsoft.com/office/drawing/2014/main" id="{FE0D244A-C6F5-43C6-9879-C8AC64C8C6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274E7E-7203-453F-99AE-6B1ED2BF99AB}"/>
              </a:ext>
            </a:extLst>
          </p:cNvPr>
          <p:cNvSpPr>
            <a:spLocks noGrp="1"/>
          </p:cNvSpPr>
          <p:nvPr>
            <p:ph type="sldNum" sz="quarter" idx="12"/>
          </p:nvPr>
        </p:nvSpPr>
        <p:spPr/>
        <p:txBody>
          <a:bodyPr/>
          <a:lstStyle/>
          <a:p>
            <a:fld id="{C2128E5C-9D81-4DA3-9E2B-EAB7BC5AC73F}" type="slidenum">
              <a:rPr lang="en-IN" smtClean="0"/>
              <a:t>‹#›</a:t>
            </a:fld>
            <a:endParaRPr lang="en-IN"/>
          </a:p>
        </p:txBody>
      </p:sp>
    </p:spTree>
    <p:extLst>
      <p:ext uri="{BB962C8B-B14F-4D97-AF65-F5344CB8AC3E}">
        <p14:creationId xmlns:p14="http://schemas.microsoft.com/office/powerpoint/2010/main" val="1296123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6CC0B-2C79-4EE3-A1FC-D9D0F0956E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882E7D-CFBF-49AF-BA34-BD532BDBA6B7}"/>
              </a:ext>
            </a:extLst>
          </p:cNvPr>
          <p:cNvSpPr>
            <a:spLocks noGrp="1"/>
          </p:cNvSpPr>
          <p:nvPr>
            <p:ph type="dt" sz="half" idx="10"/>
          </p:nvPr>
        </p:nvSpPr>
        <p:spPr/>
        <p:txBody>
          <a:bodyPr/>
          <a:lstStyle/>
          <a:p>
            <a:fld id="{9CF235D8-D7DB-43D9-A6F5-35CEE5FED8EA}" type="datetimeFigureOut">
              <a:rPr lang="en-IN" smtClean="0"/>
              <a:t>10-06-2024</a:t>
            </a:fld>
            <a:endParaRPr lang="en-IN"/>
          </a:p>
        </p:txBody>
      </p:sp>
      <p:sp>
        <p:nvSpPr>
          <p:cNvPr id="4" name="Footer Placeholder 3">
            <a:extLst>
              <a:ext uri="{FF2B5EF4-FFF2-40B4-BE49-F238E27FC236}">
                <a16:creationId xmlns:a16="http://schemas.microsoft.com/office/drawing/2014/main" id="{1CA95244-BF42-4B25-8CB5-32F6C0A40DB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D1CBDB-D056-4C64-AB4A-E35ACB4F6DE9}"/>
              </a:ext>
            </a:extLst>
          </p:cNvPr>
          <p:cNvSpPr>
            <a:spLocks noGrp="1"/>
          </p:cNvSpPr>
          <p:nvPr>
            <p:ph type="sldNum" sz="quarter" idx="12"/>
          </p:nvPr>
        </p:nvSpPr>
        <p:spPr/>
        <p:txBody>
          <a:bodyPr/>
          <a:lstStyle/>
          <a:p>
            <a:fld id="{C2128E5C-9D81-4DA3-9E2B-EAB7BC5AC73F}" type="slidenum">
              <a:rPr lang="en-IN" smtClean="0"/>
              <a:t>‹#›</a:t>
            </a:fld>
            <a:endParaRPr lang="en-IN"/>
          </a:p>
        </p:txBody>
      </p:sp>
    </p:spTree>
    <p:extLst>
      <p:ext uri="{BB962C8B-B14F-4D97-AF65-F5344CB8AC3E}">
        <p14:creationId xmlns:p14="http://schemas.microsoft.com/office/powerpoint/2010/main" val="2283432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49522A-32CD-41C2-BCA4-FE1F554AFF6F}"/>
              </a:ext>
            </a:extLst>
          </p:cNvPr>
          <p:cNvSpPr>
            <a:spLocks noGrp="1"/>
          </p:cNvSpPr>
          <p:nvPr>
            <p:ph type="dt" sz="half" idx="10"/>
          </p:nvPr>
        </p:nvSpPr>
        <p:spPr/>
        <p:txBody>
          <a:bodyPr/>
          <a:lstStyle/>
          <a:p>
            <a:fld id="{9CF235D8-D7DB-43D9-A6F5-35CEE5FED8EA}" type="datetimeFigureOut">
              <a:rPr lang="en-IN" smtClean="0"/>
              <a:t>10-06-2024</a:t>
            </a:fld>
            <a:endParaRPr lang="en-IN"/>
          </a:p>
        </p:txBody>
      </p:sp>
      <p:sp>
        <p:nvSpPr>
          <p:cNvPr id="3" name="Footer Placeholder 2">
            <a:extLst>
              <a:ext uri="{FF2B5EF4-FFF2-40B4-BE49-F238E27FC236}">
                <a16:creationId xmlns:a16="http://schemas.microsoft.com/office/drawing/2014/main" id="{B591FCDD-9A8B-4B9A-B5B5-33A93A185A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0B845F-3E48-4F1C-849D-4AE2D3DD25DA}"/>
              </a:ext>
            </a:extLst>
          </p:cNvPr>
          <p:cNvSpPr>
            <a:spLocks noGrp="1"/>
          </p:cNvSpPr>
          <p:nvPr>
            <p:ph type="sldNum" sz="quarter" idx="12"/>
          </p:nvPr>
        </p:nvSpPr>
        <p:spPr/>
        <p:txBody>
          <a:bodyPr/>
          <a:lstStyle/>
          <a:p>
            <a:fld id="{C2128E5C-9D81-4DA3-9E2B-EAB7BC5AC73F}" type="slidenum">
              <a:rPr lang="en-IN" smtClean="0"/>
              <a:t>‹#›</a:t>
            </a:fld>
            <a:endParaRPr lang="en-IN"/>
          </a:p>
        </p:txBody>
      </p:sp>
    </p:spTree>
    <p:extLst>
      <p:ext uri="{BB962C8B-B14F-4D97-AF65-F5344CB8AC3E}">
        <p14:creationId xmlns:p14="http://schemas.microsoft.com/office/powerpoint/2010/main" val="174392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130D-0F6C-4F56-BA05-8C72E94BD6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CC4A9A-B3FC-4F1C-B986-4201D0F7F4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6AE406-15C2-4EEC-B917-8351DD0F6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1E2252-AECA-4B4D-91D1-BA54B2602942}"/>
              </a:ext>
            </a:extLst>
          </p:cNvPr>
          <p:cNvSpPr>
            <a:spLocks noGrp="1"/>
          </p:cNvSpPr>
          <p:nvPr>
            <p:ph type="dt" sz="half" idx="10"/>
          </p:nvPr>
        </p:nvSpPr>
        <p:spPr/>
        <p:txBody>
          <a:bodyPr/>
          <a:lstStyle/>
          <a:p>
            <a:fld id="{9CF235D8-D7DB-43D9-A6F5-35CEE5FED8EA}" type="datetimeFigureOut">
              <a:rPr lang="en-IN" smtClean="0"/>
              <a:t>10-06-2024</a:t>
            </a:fld>
            <a:endParaRPr lang="en-IN"/>
          </a:p>
        </p:txBody>
      </p:sp>
      <p:sp>
        <p:nvSpPr>
          <p:cNvPr id="6" name="Footer Placeholder 5">
            <a:extLst>
              <a:ext uri="{FF2B5EF4-FFF2-40B4-BE49-F238E27FC236}">
                <a16:creationId xmlns:a16="http://schemas.microsoft.com/office/drawing/2014/main" id="{8206F5EC-5A9A-49EC-A91D-3E6B69E883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8A89DB-EDFA-430F-884A-8E4D1E4444E3}"/>
              </a:ext>
            </a:extLst>
          </p:cNvPr>
          <p:cNvSpPr>
            <a:spLocks noGrp="1"/>
          </p:cNvSpPr>
          <p:nvPr>
            <p:ph type="sldNum" sz="quarter" idx="12"/>
          </p:nvPr>
        </p:nvSpPr>
        <p:spPr/>
        <p:txBody>
          <a:bodyPr/>
          <a:lstStyle/>
          <a:p>
            <a:fld id="{C2128E5C-9D81-4DA3-9E2B-EAB7BC5AC73F}" type="slidenum">
              <a:rPr lang="en-IN" smtClean="0"/>
              <a:t>‹#›</a:t>
            </a:fld>
            <a:endParaRPr lang="en-IN"/>
          </a:p>
        </p:txBody>
      </p:sp>
    </p:spTree>
    <p:extLst>
      <p:ext uri="{BB962C8B-B14F-4D97-AF65-F5344CB8AC3E}">
        <p14:creationId xmlns:p14="http://schemas.microsoft.com/office/powerpoint/2010/main" val="4205464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ADBC-626C-4694-A624-6EAB0155E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92312A-1134-42DF-8742-56A52D67B0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4A082E-BB85-4311-AAF2-C24A331E7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43D55-908F-49BA-9EFF-DFF28F8FFF32}"/>
              </a:ext>
            </a:extLst>
          </p:cNvPr>
          <p:cNvSpPr>
            <a:spLocks noGrp="1"/>
          </p:cNvSpPr>
          <p:nvPr>
            <p:ph type="dt" sz="half" idx="10"/>
          </p:nvPr>
        </p:nvSpPr>
        <p:spPr/>
        <p:txBody>
          <a:bodyPr/>
          <a:lstStyle/>
          <a:p>
            <a:fld id="{9CF235D8-D7DB-43D9-A6F5-35CEE5FED8EA}" type="datetimeFigureOut">
              <a:rPr lang="en-IN" smtClean="0"/>
              <a:t>10-06-2024</a:t>
            </a:fld>
            <a:endParaRPr lang="en-IN"/>
          </a:p>
        </p:txBody>
      </p:sp>
      <p:sp>
        <p:nvSpPr>
          <p:cNvPr id="6" name="Footer Placeholder 5">
            <a:extLst>
              <a:ext uri="{FF2B5EF4-FFF2-40B4-BE49-F238E27FC236}">
                <a16:creationId xmlns:a16="http://schemas.microsoft.com/office/drawing/2014/main" id="{0014EB4D-3559-41A8-B0ED-2245212D2D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3822F1-6DF9-4F24-8A7E-EC259A61D88D}"/>
              </a:ext>
            </a:extLst>
          </p:cNvPr>
          <p:cNvSpPr>
            <a:spLocks noGrp="1"/>
          </p:cNvSpPr>
          <p:nvPr>
            <p:ph type="sldNum" sz="quarter" idx="12"/>
          </p:nvPr>
        </p:nvSpPr>
        <p:spPr/>
        <p:txBody>
          <a:bodyPr/>
          <a:lstStyle/>
          <a:p>
            <a:fld id="{C2128E5C-9D81-4DA3-9E2B-EAB7BC5AC73F}" type="slidenum">
              <a:rPr lang="en-IN" smtClean="0"/>
              <a:t>‹#›</a:t>
            </a:fld>
            <a:endParaRPr lang="en-IN"/>
          </a:p>
        </p:txBody>
      </p:sp>
    </p:spTree>
    <p:extLst>
      <p:ext uri="{BB962C8B-B14F-4D97-AF65-F5344CB8AC3E}">
        <p14:creationId xmlns:p14="http://schemas.microsoft.com/office/powerpoint/2010/main" val="70678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1ED470-2CCE-4CB5-A6E5-B7119CE24C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658B40-B8B7-4BDB-87B5-34E56E1496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78D5FA-8627-4947-94A7-459CB4B5B1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235D8-D7DB-43D9-A6F5-35CEE5FED8EA}" type="datetimeFigureOut">
              <a:rPr lang="en-IN" smtClean="0"/>
              <a:t>10-06-2024</a:t>
            </a:fld>
            <a:endParaRPr lang="en-IN"/>
          </a:p>
        </p:txBody>
      </p:sp>
      <p:sp>
        <p:nvSpPr>
          <p:cNvPr id="5" name="Footer Placeholder 4">
            <a:extLst>
              <a:ext uri="{FF2B5EF4-FFF2-40B4-BE49-F238E27FC236}">
                <a16:creationId xmlns:a16="http://schemas.microsoft.com/office/drawing/2014/main" id="{E6477579-6ACB-49A3-8AD0-41AE2921F5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085D7B-3709-496E-9EB2-5A860C5EC1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28E5C-9D81-4DA3-9E2B-EAB7BC5AC73F}" type="slidenum">
              <a:rPr lang="en-IN" smtClean="0"/>
              <a:t>‹#›</a:t>
            </a:fld>
            <a:endParaRPr lang="en-IN"/>
          </a:p>
        </p:txBody>
      </p:sp>
    </p:spTree>
    <p:extLst>
      <p:ext uri="{BB962C8B-B14F-4D97-AF65-F5344CB8AC3E}">
        <p14:creationId xmlns:p14="http://schemas.microsoft.com/office/powerpoint/2010/main" val="23896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ZhaoJ9014/face.evolv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0E0BA2-4B45-4E96-A030-C66A6C2CBC4C}"/>
              </a:ext>
            </a:extLst>
          </p:cNvPr>
          <p:cNvSpPr>
            <a:spLocks noGrp="1"/>
          </p:cNvSpPr>
          <p:nvPr>
            <p:ph type="ctrTitle" idx="4294967295"/>
          </p:nvPr>
        </p:nvSpPr>
        <p:spPr>
          <a:xfrm>
            <a:off x="0" y="92278"/>
            <a:ext cx="12192000" cy="6837027"/>
          </a:xfrm>
        </p:spPr>
        <p:txBody>
          <a:bodyPr>
            <a:normAutofit/>
          </a:bodyPr>
          <a:lstStyle/>
          <a:p>
            <a:pPr algn="ctr"/>
            <a:r>
              <a:rPr lang="en-US" sz="8800" dirty="0">
                <a:latin typeface="Arial Black" panose="020B0A04020102020204" pitchFamily="34" charset="0"/>
              </a:rPr>
              <a:t> </a:t>
            </a:r>
            <a:r>
              <a:rPr lang="en-US" sz="8800" dirty="0">
                <a:latin typeface="Bookman Old Style" panose="02050604050505020204" pitchFamily="18" charset="0"/>
              </a:rPr>
              <a:t>Face Transformer</a:t>
            </a:r>
            <a:br>
              <a:rPr lang="en-US" dirty="0"/>
            </a:br>
            <a:r>
              <a:rPr lang="en-US" dirty="0"/>
              <a:t>  </a:t>
            </a:r>
            <a:r>
              <a:rPr lang="en-US" sz="3200" dirty="0">
                <a:latin typeface="Cambria Math" panose="02040503050406030204" pitchFamily="18" charset="0"/>
                <a:ea typeface="Cambria Math" panose="02040503050406030204" pitchFamily="18" charset="0"/>
              </a:rPr>
              <a:t>Rethinking model incorporating </a:t>
            </a:r>
            <a:r>
              <a:rPr lang="en-US" sz="3200" dirty="0" err="1">
                <a:latin typeface="Cambria Math" panose="02040503050406030204" pitchFamily="18" charset="0"/>
                <a:ea typeface="Cambria Math" panose="02040503050406030204" pitchFamily="18" charset="0"/>
              </a:rPr>
              <a:t>EfficientNet</a:t>
            </a:r>
            <a:r>
              <a:rPr lang="en-US" sz="3200" dirty="0">
                <a:latin typeface="Cambria Math" panose="02040503050406030204" pitchFamily="18" charset="0"/>
                <a:ea typeface="Cambria Math" panose="02040503050406030204" pitchFamily="18" charset="0"/>
              </a:rPr>
              <a:t> into </a:t>
            </a:r>
            <a:r>
              <a:rPr lang="en-US" sz="3200" dirty="0" err="1">
                <a:latin typeface="Cambria Math" panose="02040503050406030204" pitchFamily="18" charset="0"/>
                <a:ea typeface="Cambria Math" panose="02040503050406030204" pitchFamily="18" charset="0"/>
              </a:rPr>
              <a:t>ViT</a:t>
            </a:r>
            <a:endParaRPr lang="en-IN" sz="3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9235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888899-CB44-4E50-9F78-600BD36EF3D3}"/>
              </a:ext>
            </a:extLst>
          </p:cNvPr>
          <p:cNvSpPr txBox="1"/>
          <p:nvPr/>
        </p:nvSpPr>
        <p:spPr>
          <a:xfrm>
            <a:off x="673099" y="175554"/>
            <a:ext cx="10845799" cy="861774"/>
          </a:xfrm>
          <a:prstGeom prst="rect">
            <a:avLst/>
          </a:prstGeom>
          <a:noFill/>
        </p:spPr>
        <p:txBody>
          <a:bodyPr wrap="square">
            <a:spAutoFit/>
          </a:bodyPr>
          <a:lstStyle/>
          <a:p>
            <a:pPr algn="ctr"/>
            <a:r>
              <a:rPr lang="en-IN" sz="5000" b="1" dirty="0"/>
              <a:t>MobileNetV2 vs </a:t>
            </a:r>
            <a:r>
              <a:rPr lang="en-IN" sz="5000" b="1" dirty="0" err="1"/>
              <a:t>EfficientNet</a:t>
            </a:r>
            <a:endParaRPr lang="en-IN" sz="5000" b="1" dirty="0"/>
          </a:p>
        </p:txBody>
      </p:sp>
      <p:graphicFrame>
        <p:nvGraphicFramePr>
          <p:cNvPr id="4" name="Table 3">
            <a:extLst>
              <a:ext uri="{FF2B5EF4-FFF2-40B4-BE49-F238E27FC236}">
                <a16:creationId xmlns:a16="http://schemas.microsoft.com/office/drawing/2014/main" id="{FE88B1CA-BF30-E527-4235-75B4EBD43BFB}"/>
              </a:ext>
            </a:extLst>
          </p:cNvPr>
          <p:cNvGraphicFramePr>
            <a:graphicFrameLocks noGrp="1"/>
          </p:cNvGraphicFramePr>
          <p:nvPr>
            <p:extLst>
              <p:ext uri="{D42A27DB-BD31-4B8C-83A1-F6EECF244321}">
                <p14:modId xmlns:p14="http://schemas.microsoft.com/office/powerpoint/2010/main" val="247234343"/>
              </p:ext>
            </p:extLst>
          </p:nvPr>
        </p:nvGraphicFramePr>
        <p:xfrm>
          <a:off x="352987" y="1157624"/>
          <a:ext cx="11486022" cy="5401730"/>
        </p:xfrm>
        <a:graphic>
          <a:graphicData uri="http://schemas.openxmlformats.org/drawingml/2006/table">
            <a:tbl>
              <a:tblPr firstRow="1" bandRow="1">
                <a:tableStyleId>{5C22544A-7EE6-4342-B048-85BDC9FD1C3A}</a:tableStyleId>
              </a:tblPr>
              <a:tblGrid>
                <a:gridCol w="2510368">
                  <a:extLst>
                    <a:ext uri="{9D8B030D-6E8A-4147-A177-3AD203B41FA5}">
                      <a16:colId xmlns:a16="http://schemas.microsoft.com/office/drawing/2014/main" val="1169161727"/>
                    </a:ext>
                  </a:extLst>
                </a:gridCol>
                <a:gridCol w="4487827">
                  <a:extLst>
                    <a:ext uri="{9D8B030D-6E8A-4147-A177-3AD203B41FA5}">
                      <a16:colId xmlns:a16="http://schemas.microsoft.com/office/drawing/2014/main" val="2425621907"/>
                    </a:ext>
                  </a:extLst>
                </a:gridCol>
                <a:gridCol w="4487827">
                  <a:extLst>
                    <a:ext uri="{9D8B030D-6E8A-4147-A177-3AD203B41FA5}">
                      <a16:colId xmlns:a16="http://schemas.microsoft.com/office/drawing/2014/main" val="1172341111"/>
                    </a:ext>
                  </a:extLst>
                </a:gridCol>
              </a:tblGrid>
              <a:tr h="412907">
                <a:tc>
                  <a:txBody>
                    <a:bodyPr/>
                    <a:lstStyle/>
                    <a:p>
                      <a:pPr algn="ctr"/>
                      <a:r>
                        <a:rPr lang="en-IN"/>
                        <a:t>Aspect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MobileNetV2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err="1"/>
                        <a:t>EfficientNet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46851"/>
                  </a:ext>
                </a:extLst>
              </a:tr>
              <a:tr h="712689">
                <a:tc>
                  <a:txBody>
                    <a:bodyPr/>
                    <a:lstStyle/>
                    <a:p>
                      <a:pPr algn="ctr"/>
                      <a:r>
                        <a:rPr lang="en-IN"/>
                        <a:t>Architecture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Depthwise</a:t>
                      </a:r>
                      <a:r>
                        <a:rPr lang="en-US" dirty="0"/>
                        <a:t> separable convolutions, linear bottlenecks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Uniform scaling of depth, width, and resolution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4742251"/>
                  </a:ext>
                </a:extLst>
              </a:tr>
              <a:tr h="712689">
                <a:tc>
                  <a:txBody>
                    <a:bodyPr/>
                    <a:lstStyle/>
                    <a:p>
                      <a:pPr algn="ctr"/>
                      <a:r>
                        <a:rPr lang="en-IN"/>
                        <a:t>Efficiency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Efficient for mobile and embedded vision applications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Achieves high accuracy while maintaining efficiency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8105237"/>
                  </a:ext>
                </a:extLst>
              </a:tr>
              <a:tr h="712689">
                <a:tc>
                  <a:txBody>
                    <a:bodyPr/>
                    <a:lstStyle/>
                    <a:p>
                      <a:pPr algn="ctr"/>
                      <a:r>
                        <a:rPr lang="en-IN"/>
                        <a:t>Performance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Balanced accuracy, speed, and model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Generally outperforms MobileNetV2 on benchmarks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0229678"/>
                  </a:ext>
                </a:extLst>
              </a:tr>
              <a:tr h="712689">
                <a:tc>
                  <a:txBody>
                    <a:bodyPr/>
                    <a:lstStyle/>
                    <a:p>
                      <a:pPr algn="ctr"/>
                      <a:r>
                        <a:rPr lang="en-IN"/>
                        <a:t>Model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Smaller and more lightweight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Larger, but offers state-of-the-art performance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8942923"/>
                  </a:ext>
                </a:extLst>
              </a:tr>
              <a:tr h="712689">
                <a:tc>
                  <a:txBody>
                    <a:bodyPr/>
                    <a:lstStyle/>
                    <a:p>
                      <a:pPr algn="ctr"/>
                      <a:r>
                        <a:rPr lang="en-IN"/>
                        <a:t>Computational Resources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Less computationally intensive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More computationally intensive, but efficient scaling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6931732"/>
                  </a:ext>
                </a:extLst>
              </a:tr>
              <a:tr h="712689">
                <a:tc>
                  <a:txBody>
                    <a:bodyPr/>
                    <a:lstStyle/>
                    <a:p>
                      <a:pPr algn="ctr"/>
                      <a:r>
                        <a:rPr lang="en-IN"/>
                        <a:t>Deployment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Suitable for resource-constrained environments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Better suited when slightly larger models can be accommodated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1832633"/>
                  </a:ext>
                </a:extLst>
              </a:tr>
              <a:tr h="712689">
                <a:tc>
                  <a:txBody>
                    <a:bodyPr/>
                    <a:lstStyle/>
                    <a:p>
                      <a:pPr algn="ctr"/>
                      <a:r>
                        <a:rPr lang="en-IN"/>
                        <a:t>Established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t>Longer established, widely used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Relatively newer but rapidly gaining popularity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3937650"/>
                  </a:ext>
                </a:extLst>
              </a:tr>
            </a:tbl>
          </a:graphicData>
        </a:graphic>
      </p:graphicFrame>
    </p:spTree>
    <p:extLst>
      <p:ext uri="{BB962C8B-B14F-4D97-AF65-F5344CB8AC3E}">
        <p14:creationId xmlns:p14="http://schemas.microsoft.com/office/powerpoint/2010/main" val="350764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77CBA1-7100-923A-7C9C-775E1A3A7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141" y="1046285"/>
            <a:ext cx="8035717" cy="5811715"/>
          </a:xfrm>
          <a:prstGeom prst="rect">
            <a:avLst/>
          </a:prstGeom>
        </p:spPr>
      </p:pic>
      <p:sp>
        <p:nvSpPr>
          <p:cNvPr id="4" name="TextBox 3">
            <a:extLst>
              <a:ext uri="{FF2B5EF4-FFF2-40B4-BE49-F238E27FC236}">
                <a16:creationId xmlns:a16="http://schemas.microsoft.com/office/drawing/2014/main" id="{3F16D798-1EF1-4060-9342-7667F6B05BE9}"/>
              </a:ext>
            </a:extLst>
          </p:cNvPr>
          <p:cNvSpPr txBox="1"/>
          <p:nvPr/>
        </p:nvSpPr>
        <p:spPr>
          <a:xfrm>
            <a:off x="1204404" y="184511"/>
            <a:ext cx="9783192" cy="861774"/>
          </a:xfrm>
          <a:prstGeom prst="rect">
            <a:avLst/>
          </a:prstGeom>
          <a:noFill/>
        </p:spPr>
        <p:txBody>
          <a:bodyPr wrap="square" rtlCol="0">
            <a:spAutoFit/>
          </a:bodyPr>
          <a:lstStyle/>
          <a:p>
            <a:pPr algn="ctr"/>
            <a:r>
              <a:rPr lang="en-IN" sz="5000" b="1" dirty="0"/>
              <a:t>MobileNetV2 vs </a:t>
            </a:r>
            <a:r>
              <a:rPr lang="en-IN" sz="5000" b="1" dirty="0" err="1"/>
              <a:t>EfficientNet</a:t>
            </a:r>
            <a:endParaRPr lang="en-IN" sz="5000" b="1" dirty="0"/>
          </a:p>
        </p:txBody>
      </p:sp>
    </p:spTree>
    <p:extLst>
      <p:ext uri="{BB962C8B-B14F-4D97-AF65-F5344CB8AC3E}">
        <p14:creationId xmlns:p14="http://schemas.microsoft.com/office/powerpoint/2010/main" val="2812497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6AF4AF-EC1D-9A00-FDD0-DD4BAEBFF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233" y="276837"/>
            <a:ext cx="10360404" cy="6581162"/>
          </a:xfrm>
          <a:prstGeom prst="rect">
            <a:avLst/>
          </a:prstGeom>
        </p:spPr>
      </p:pic>
      <p:sp>
        <p:nvSpPr>
          <p:cNvPr id="4" name="TextBox 3">
            <a:extLst>
              <a:ext uri="{FF2B5EF4-FFF2-40B4-BE49-F238E27FC236}">
                <a16:creationId xmlns:a16="http://schemas.microsoft.com/office/drawing/2014/main" id="{3F16D798-1EF1-4060-9342-7667F6B05BE9}"/>
              </a:ext>
            </a:extLst>
          </p:cNvPr>
          <p:cNvSpPr txBox="1"/>
          <p:nvPr/>
        </p:nvSpPr>
        <p:spPr>
          <a:xfrm>
            <a:off x="1204404" y="197706"/>
            <a:ext cx="9783192" cy="861774"/>
          </a:xfrm>
          <a:prstGeom prst="rect">
            <a:avLst/>
          </a:prstGeom>
          <a:noFill/>
        </p:spPr>
        <p:txBody>
          <a:bodyPr wrap="square" rtlCol="0">
            <a:spAutoFit/>
          </a:bodyPr>
          <a:lstStyle/>
          <a:p>
            <a:pPr algn="ctr"/>
            <a:r>
              <a:rPr lang="en-IN" sz="5000" b="1" dirty="0"/>
              <a:t>Our Model Architecture</a:t>
            </a:r>
          </a:p>
        </p:txBody>
      </p:sp>
    </p:spTree>
    <p:extLst>
      <p:ext uri="{BB962C8B-B14F-4D97-AF65-F5344CB8AC3E}">
        <p14:creationId xmlns:p14="http://schemas.microsoft.com/office/powerpoint/2010/main" val="250345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FE5B2D2-F4E2-BA64-49CA-377A2EA62BD5}"/>
                  </a:ext>
                </a:extLst>
              </p:cNvPr>
              <p:cNvSpPr txBox="1"/>
              <p:nvPr/>
            </p:nvSpPr>
            <p:spPr>
              <a:xfrm>
                <a:off x="378781" y="1084112"/>
                <a:ext cx="11434437" cy="5912388"/>
              </a:xfrm>
              <a:prstGeom prst="rect">
                <a:avLst/>
              </a:prstGeom>
              <a:noFill/>
            </p:spPr>
            <p:txBody>
              <a:bodyPr wrap="square" anchor="ctr">
                <a:spAutoFit/>
              </a:bodyPr>
              <a:lstStyle/>
              <a:p>
                <a:pPr algn="just" rtl="0"/>
                <a:r>
                  <a:rPr lang="en-US" dirty="0">
                    <a:effectLst/>
                    <a:latin typeface="Google Sans"/>
                  </a:rPr>
                  <a:t>• </a:t>
                </a:r>
                <a:r>
                  <a:rPr lang="en-US" dirty="0">
                    <a:solidFill>
                      <a:schemeClr val="tx1"/>
                    </a:solidFill>
                    <a:effectLst/>
                    <a:latin typeface="Google Sans"/>
                  </a:rPr>
                  <a:t>In the block structure there exists 6 reduction block 1 to 6 respectively extracted</a:t>
                </a:r>
                <a:br>
                  <a:rPr lang="en-US" dirty="0">
                    <a:solidFill>
                      <a:schemeClr val="tx1"/>
                    </a:solidFill>
                    <a:effectLst/>
                    <a:latin typeface="Google Sans"/>
                  </a:rPr>
                </a:br>
                <a:r>
                  <a:rPr lang="en-US" dirty="0">
                    <a:solidFill>
                      <a:schemeClr val="tx1"/>
                    </a:solidFill>
                    <a:effectLst/>
                    <a:latin typeface="Google Sans"/>
                  </a:rPr>
                  <a:t>from the block level. The reduction layer architecture shown on the below Table 3.3</a:t>
                </a:r>
              </a:p>
              <a:p>
                <a:pPr algn="just" rtl="0"/>
                <a:br>
                  <a:rPr lang="en-US" dirty="0">
                    <a:solidFill>
                      <a:schemeClr val="tx1"/>
                    </a:solidFill>
                    <a:effectLst/>
                    <a:latin typeface="Google Sans"/>
                  </a:rPr>
                </a:br>
                <a:r>
                  <a:rPr lang="en-US" dirty="0">
                    <a:solidFill>
                      <a:schemeClr val="tx1"/>
                    </a:solidFill>
                    <a:effectLst/>
                    <a:latin typeface="Google Sans"/>
                  </a:rPr>
                  <a:t>• From the reduction-2 layer that gives the spatial dimension of 24 × 28 × 28 for an</a:t>
                </a:r>
                <a:br>
                  <a:rPr lang="en-US" dirty="0">
                    <a:solidFill>
                      <a:schemeClr val="tx1"/>
                    </a:solidFill>
                    <a:effectLst/>
                    <a:latin typeface="Google Sans"/>
                  </a:rPr>
                </a:br>
                <a:r>
                  <a:rPr lang="en-US" dirty="0">
                    <a:solidFill>
                      <a:schemeClr val="tx1"/>
                    </a:solidFill>
                    <a:effectLst/>
                    <a:latin typeface="Google Sans"/>
                  </a:rPr>
                  <a:t>input size of 3 × 112 × 112, we extract the feature maps.</a:t>
                </a:r>
              </a:p>
              <a:p>
                <a:pPr algn="just" rtl="0"/>
                <a:br>
                  <a:rPr lang="en-US" dirty="0">
                    <a:solidFill>
                      <a:schemeClr val="tx1"/>
                    </a:solidFill>
                    <a:effectLst/>
                    <a:latin typeface="Google Sans"/>
                  </a:rPr>
                </a:br>
                <a:r>
                  <a:rPr lang="en-US" dirty="0">
                    <a:solidFill>
                      <a:schemeClr val="tx1"/>
                    </a:solidFill>
                    <a:effectLst/>
                    <a:latin typeface="Google Sans"/>
                  </a:rPr>
                  <a:t>• Then the extracted feature maps are passed through </a:t>
                </a:r>
                <a:r>
                  <a:rPr lang="en-US" dirty="0" err="1">
                    <a:solidFill>
                      <a:schemeClr val="tx1"/>
                    </a:solidFill>
                    <a:effectLst/>
                    <a:latin typeface="Google Sans"/>
                  </a:rPr>
                  <a:t>ViT</a:t>
                </a:r>
                <a:r>
                  <a:rPr lang="en-US" dirty="0">
                    <a:solidFill>
                      <a:schemeClr val="tx1"/>
                    </a:solidFill>
                    <a:effectLst/>
                    <a:latin typeface="Google Sans"/>
                  </a:rPr>
                  <a:t> and gives the output size</a:t>
                </a:r>
                <a:br>
                  <a:rPr lang="en-US" dirty="0">
                    <a:solidFill>
                      <a:schemeClr val="tx1"/>
                    </a:solidFill>
                    <a:effectLst/>
                    <a:latin typeface="Google Sans"/>
                  </a:rPr>
                </a:br>
                <a:r>
                  <a:rPr lang="en-US" dirty="0">
                    <a:solidFill>
                      <a:schemeClr val="tx1"/>
                    </a:solidFill>
                    <a:effectLst/>
                    <a:latin typeface="Google Sans"/>
                  </a:rPr>
                  <a:t>of [(49 + 1), 512], here 1 refers to the </a:t>
                </a:r>
                <a:r>
                  <a:rPr lang="en-US" dirty="0">
                    <a:solidFill>
                      <a:schemeClr val="tx1"/>
                    </a:solidFill>
                    <a:effectLst/>
                    <a:latin typeface="Courier New" panose="02070309020205020404" pitchFamily="49" charset="0"/>
                    <a:cs typeface="Courier New" panose="02070309020205020404" pitchFamily="49" charset="0"/>
                  </a:rPr>
                  <a:t>[</a:t>
                </a:r>
                <a:r>
                  <a:rPr lang="en-US" dirty="0" err="1">
                    <a:solidFill>
                      <a:schemeClr val="tx1"/>
                    </a:solidFill>
                    <a:effectLst/>
                    <a:latin typeface="Courier New" panose="02070309020205020404" pitchFamily="49" charset="0"/>
                    <a:cs typeface="Courier New" panose="02070309020205020404" pitchFamily="49" charset="0"/>
                  </a:rPr>
                  <a:t>cls</a:t>
                </a:r>
                <a:r>
                  <a:rPr lang="en-US" dirty="0">
                    <a:solidFill>
                      <a:schemeClr val="tx1"/>
                    </a:solidFill>
                    <a:effectLst/>
                    <a:latin typeface="Courier New" panose="02070309020205020404" pitchFamily="49" charset="0"/>
                    <a:cs typeface="Courier New" panose="02070309020205020404" pitchFamily="49" charset="0"/>
                  </a:rPr>
                  <a:t>]</a:t>
                </a:r>
                <a:r>
                  <a:rPr lang="en-US" dirty="0">
                    <a:solidFill>
                      <a:schemeClr val="tx1"/>
                    </a:solidFill>
                    <a:effectLst/>
                    <a:latin typeface="Google Sans"/>
                  </a:rPr>
                  <a:t> tokenizer &amp; 512 refers to the Embedding size.</a:t>
                </a:r>
              </a:p>
              <a:p>
                <a:pPr algn="just" rtl="0"/>
                <a:br>
                  <a:rPr lang="en-US" dirty="0">
                    <a:solidFill>
                      <a:schemeClr val="tx1"/>
                    </a:solidFill>
                    <a:effectLst/>
                    <a:latin typeface="Google Sans"/>
                  </a:rPr>
                </a:br>
                <a:r>
                  <a:rPr lang="en-US" dirty="0">
                    <a:solidFill>
                      <a:schemeClr val="tx1"/>
                    </a:solidFill>
                    <a:effectLst/>
                    <a:latin typeface="Google Sans"/>
                  </a:rPr>
                  <a:t>• Then we introduce the predefined loss function </a:t>
                </a:r>
                <a:r>
                  <a:rPr lang="en-US" dirty="0" err="1">
                    <a:solidFill>
                      <a:schemeClr val="tx1"/>
                    </a:solidFill>
                    <a:effectLst/>
                    <a:latin typeface="Google Sans"/>
                  </a:rPr>
                  <a:t>CosFace</a:t>
                </a:r>
                <a:r>
                  <a:rPr lang="en-US" dirty="0">
                    <a:solidFill>
                      <a:schemeClr val="tx1"/>
                    </a:solidFill>
                    <a:effectLst/>
                    <a:latin typeface="Google Sans"/>
                  </a:rPr>
                  <a:t> Loss &amp; perform evaluation</a:t>
                </a:r>
                <a:br>
                  <a:rPr lang="en-US" dirty="0">
                    <a:solidFill>
                      <a:schemeClr val="tx1"/>
                    </a:solidFill>
                    <a:effectLst/>
                    <a:latin typeface="Google Sans"/>
                  </a:rPr>
                </a:br>
                <a:r>
                  <a:rPr lang="en-US" dirty="0">
                    <a:solidFill>
                      <a:schemeClr val="tx1"/>
                    </a:solidFill>
                    <a:effectLst/>
                    <a:latin typeface="Google Sans"/>
                  </a:rPr>
                  <a:t>on the output model, that gives us the percentage accuracy.</a:t>
                </a:r>
              </a:p>
              <a:p>
                <a:pPr algn="just" rtl="0"/>
                <a:br>
                  <a:rPr lang="en-US" dirty="0">
                    <a:solidFill>
                      <a:schemeClr val="tx1"/>
                    </a:solidFill>
                    <a:effectLst/>
                    <a:latin typeface="Google Sans"/>
                  </a:rPr>
                </a:br>
                <a:r>
                  <a:rPr lang="en-US" dirty="0">
                    <a:solidFill>
                      <a:schemeClr val="tx1"/>
                    </a:solidFill>
                    <a:effectLst/>
                    <a:latin typeface="Google Sans"/>
                  </a:rPr>
                  <a:t>•       </a:t>
                </a:r>
                <a:r>
                  <a:rPr lang="en-US" dirty="0"/>
                  <a:t>After running for nearly 7200 batches for 16 epochs each and , our model achieves nearly 96.41% accuracy on LFW Evaluation. We expect that, for a long time of training and evaluation as well as a single run can achieve a greater accuracy for the model.</a:t>
                </a:r>
              </a:p>
              <a:p>
                <a:pPr algn="just" rtl="0"/>
                <a:br>
                  <a:rPr lang="en-US" dirty="0">
                    <a:solidFill>
                      <a:schemeClr val="tx1"/>
                    </a:solidFill>
                    <a:effectLst/>
                    <a:latin typeface="Google Sans"/>
                  </a:rPr>
                </a:br>
                <a:r>
                  <a:rPr lang="en-US" dirty="0">
                    <a:solidFill>
                      <a:schemeClr val="tx1"/>
                    </a:solidFill>
                    <a:effectLst/>
                    <a:latin typeface="Google Sans"/>
                  </a:rPr>
                  <a:t>• </a:t>
                </a:r>
                <a:r>
                  <a:rPr lang="en-US" b="1" dirty="0">
                    <a:solidFill>
                      <a:schemeClr val="tx1"/>
                    </a:solidFill>
                    <a:effectLst/>
                    <a:latin typeface="Google Sans"/>
                  </a:rPr>
                  <a:t>NOTE:</a:t>
                </a:r>
                <a:r>
                  <a:rPr lang="en-US" dirty="0">
                    <a:solidFill>
                      <a:schemeClr val="tx1"/>
                    </a:solidFill>
                    <a:effectLst/>
                    <a:latin typeface="Google Sans"/>
                  </a:rPr>
                  <a:t> The learning rate have decided </a:t>
                </a:r>
                <a14:m>
                  <m:oMath xmlns:m="http://schemas.openxmlformats.org/officeDocument/2006/math">
                    <m:sSup>
                      <m:sSupPr>
                        <m:ctrlPr>
                          <a:rPr lang="en-US" i="1" dirty="0">
                            <a:solidFill>
                              <a:schemeClr val="tx1"/>
                            </a:solidFill>
                            <a:latin typeface="Cambria Math" panose="02040503050406030204" pitchFamily="18" charset="0"/>
                          </a:rPr>
                        </m:ctrlPr>
                      </m:sSupPr>
                      <m:e>
                        <m:r>
                          <a:rPr lang="en-IN" b="0" i="0" dirty="0" smtClean="0">
                            <a:solidFill>
                              <a:schemeClr val="tx1"/>
                            </a:solidFill>
                            <a:latin typeface="Cambria Math" panose="02040503050406030204" pitchFamily="18" charset="0"/>
                          </a:rPr>
                          <m:t>3 </m:t>
                        </m:r>
                        <m:r>
                          <a:rPr lang="en-IN" b="0" i="1" dirty="0" smtClean="0">
                            <a:solidFill>
                              <a:schemeClr val="tx1"/>
                            </a:solidFill>
                            <a:latin typeface="Cambria Math" panose="02040503050406030204" pitchFamily="18" charset="0"/>
                          </a:rPr>
                          <m:t>×</m:t>
                        </m:r>
                        <m:r>
                          <a:rPr lang="en-US" dirty="0">
                            <a:solidFill>
                              <a:schemeClr val="tx1"/>
                            </a:solidFill>
                            <a:latin typeface="Cambria Math" panose="02040503050406030204" pitchFamily="18" charset="0"/>
                          </a:rPr>
                          <m:t>10</m:t>
                        </m:r>
                      </m:e>
                      <m:sup>
                        <m:r>
                          <a:rPr lang="en-US" dirty="0">
                            <a:solidFill>
                              <a:schemeClr val="tx1"/>
                            </a:solidFill>
                            <a:latin typeface="Cambria Math" panose="02040503050406030204" pitchFamily="18" charset="0"/>
                          </a:rPr>
                          <m:t>−</m:t>
                        </m:r>
                        <m:r>
                          <a:rPr lang="en-IN" b="0" i="1" dirty="0" smtClean="0">
                            <a:solidFill>
                              <a:schemeClr val="tx1"/>
                            </a:solidFill>
                            <a:latin typeface="Cambria Math" panose="02040503050406030204" pitchFamily="18" charset="0"/>
                          </a:rPr>
                          <m:t>5</m:t>
                        </m:r>
                      </m:sup>
                    </m:sSup>
                  </m:oMath>
                </a14:m>
                <a:r>
                  <a:rPr lang="en-US" dirty="0">
                    <a:solidFill>
                      <a:schemeClr val="tx1"/>
                    </a:solidFill>
                    <a:effectLst/>
                    <a:latin typeface="Google Sans"/>
                  </a:rPr>
                  <a:t>, as neither </a:t>
                </a:r>
                <a14:m>
                  <m:oMath xmlns:m="http://schemas.openxmlformats.org/officeDocument/2006/math">
                    <m:sSup>
                      <m:sSupPr>
                        <m:ctrlPr>
                          <a:rPr lang="en-US" i="1" dirty="0" smtClean="0">
                            <a:solidFill>
                              <a:schemeClr val="tx1"/>
                            </a:solidFill>
                            <a:effectLst/>
                            <a:latin typeface="Cambria Math" panose="02040503050406030204" pitchFamily="18" charset="0"/>
                          </a:rPr>
                        </m:ctrlPr>
                      </m:sSupPr>
                      <m:e>
                        <m:r>
                          <a:rPr lang="en-US" dirty="0">
                            <a:solidFill>
                              <a:schemeClr val="tx1"/>
                            </a:solidFill>
                            <a:effectLst/>
                            <a:latin typeface="Cambria Math" panose="02040503050406030204" pitchFamily="18" charset="0"/>
                          </a:rPr>
                          <m:t>10</m:t>
                        </m:r>
                      </m:e>
                      <m:sup>
                        <m:r>
                          <a:rPr lang="en-US" i="0" dirty="0">
                            <a:solidFill>
                              <a:schemeClr val="tx1"/>
                            </a:solidFill>
                            <a:effectLst/>
                            <a:latin typeface="Cambria Math" panose="02040503050406030204" pitchFamily="18" charset="0"/>
                          </a:rPr>
                          <m:t>−4</m:t>
                        </m:r>
                      </m:sup>
                    </m:sSup>
                  </m:oMath>
                </a14:m>
                <a:r>
                  <a:rPr lang="en-US" dirty="0">
                    <a:solidFill>
                      <a:schemeClr val="tx1"/>
                    </a:solidFill>
                    <a:effectLst/>
                    <a:latin typeface="Google Sans"/>
                  </a:rPr>
                  <a:t>nor </a:t>
                </a:r>
                <a14:m>
                  <m:oMath xmlns:m="http://schemas.openxmlformats.org/officeDocument/2006/math">
                    <m:sSup>
                      <m:sSupPr>
                        <m:ctrlPr>
                          <a:rPr lang="en-US" i="1" dirty="0">
                            <a:solidFill>
                              <a:schemeClr val="tx1"/>
                            </a:solidFill>
                            <a:latin typeface="Cambria Math" panose="02040503050406030204" pitchFamily="18" charset="0"/>
                          </a:rPr>
                        </m:ctrlPr>
                      </m:sSupPr>
                      <m:e>
                        <m:r>
                          <a:rPr lang="en-US" dirty="0">
                            <a:solidFill>
                              <a:schemeClr val="tx1"/>
                            </a:solidFill>
                            <a:latin typeface="Cambria Math" panose="02040503050406030204" pitchFamily="18" charset="0"/>
                          </a:rPr>
                          <m:t>10</m:t>
                        </m:r>
                      </m:e>
                      <m:sup>
                        <m:r>
                          <a:rPr lang="en-US" dirty="0">
                            <a:solidFill>
                              <a:schemeClr val="tx1"/>
                            </a:solidFill>
                            <a:latin typeface="Cambria Math" panose="02040503050406030204" pitchFamily="18" charset="0"/>
                          </a:rPr>
                          <m:t>−</m:t>
                        </m:r>
                        <m:r>
                          <a:rPr lang="en-IN" b="0" i="1" dirty="0" smtClean="0">
                            <a:solidFill>
                              <a:schemeClr val="tx1"/>
                            </a:solidFill>
                            <a:latin typeface="Cambria Math" panose="02040503050406030204" pitchFamily="18" charset="0"/>
                          </a:rPr>
                          <m:t>6</m:t>
                        </m:r>
                      </m:sup>
                    </m:sSup>
                  </m:oMath>
                </a14:m>
                <a:r>
                  <a:rPr lang="en-US" dirty="0">
                    <a:solidFill>
                      <a:schemeClr val="tx1"/>
                    </a:solidFill>
                    <a:effectLst/>
                    <a:latin typeface="Google Sans"/>
                  </a:rPr>
                  <a:t> can not</a:t>
                </a:r>
                <a:br>
                  <a:rPr lang="en-US" dirty="0">
                    <a:solidFill>
                      <a:schemeClr val="tx1"/>
                    </a:solidFill>
                    <a:effectLst/>
                    <a:latin typeface="Google Sans"/>
                  </a:rPr>
                </a:br>
                <a:r>
                  <a:rPr lang="en-US" dirty="0">
                    <a:solidFill>
                      <a:schemeClr val="tx1"/>
                    </a:solidFill>
                    <a:effectLst/>
                    <a:latin typeface="Google Sans"/>
                  </a:rPr>
                  <a:t>achieve the convergence. For </a:t>
                </a:r>
                <a14:m>
                  <m:oMath xmlns:m="http://schemas.openxmlformats.org/officeDocument/2006/math">
                    <m:sSup>
                      <m:sSupPr>
                        <m:ctrlPr>
                          <a:rPr lang="en-US" i="1" dirty="0">
                            <a:latin typeface="Cambria Math" panose="02040503050406030204" pitchFamily="18" charset="0"/>
                          </a:rPr>
                        </m:ctrlPr>
                      </m:sSupPr>
                      <m:e>
                        <m:r>
                          <a:rPr lang="en-US" dirty="0">
                            <a:latin typeface="Cambria Math" panose="02040503050406030204" pitchFamily="18" charset="0"/>
                          </a:rPr>
                          <m:t>10</m:t>
                        </m:r>
                      </m:e>
                      <m:sup>
                        <m:r>
                          <a:rPr lang="en-US" dirty="0">
                            <a:latin typeface="Cambria Math" panose="02040503050406030204" pitchFamily="18" charset="0"/>
                          </a:rPr>
                          <m:t>−4</m:t>
                        </m:r>
                      </m:sup>
                    </m:sSup>
                  </m:oMath>
                </a14:m>
                <a:r>
                  <a:rPr lang="en-US" dirty="0">
                    <a:solidFill>
                      <a:schemeClr val="tx1"/>
                    </a:solidFill>
                    <a:effectLst/>
                    <a:latin typeface="Google Sans"/>
                  </a:rPr>
                  <a:t>, there has been a problem of non-convergence and for </a:t>
                </a:r>
                <a14:m>
                  <m:oMath xmlns:m="http://schemas.openxmlformats.org/officeDocument/2006/math">
                    <m:sSup>
                      <m:sSupPr>
                        <m:ctrlPr>
                          <a:rPr lang="en-US" i="1" dirty="0">
                            <a:latin typeface="Cambria Math" panose="02040503050406030204" pitchFamily="18" charset="0"/>
                          </a:rPr>
                        </m:ctrlPr>
                      </m:sSupPr>
                      <m:e>
                        <m:r>
                          <a:rPr lang="en-US" dirty="0">
                            <a:latin typeface="Cambria Math" panose="02040503050406030204" pitchFamily="18" charset="0"/>
                          </a:rPr>
                          <m:t>10</m:t>
                        </m:r>
                      </m:e>
                      <m:sup>
                        <m:r>
                          <a:rPr lang="en-US" dirty="0">
                            <a:latin typeface="Cambria Math" panose="02040503050406030204" pitchFamily="18" charset="0"/>
                          </a:rPr>
                          <m:t>−</m:t>
                        </m:r>
                        <m:r>
                          <a:rPr lang="en-IN" i="1" dirty="0">
                            <a:latin typeface="Cambria Math" panose="02040503050406030204" pitchFamily="18" charset="0"/>
                          </a:rPr>
                          <m:t>6</m:t>
                        </m:r>
                      </m:sup>
                    </m:sSup>
                  </m:oMath>
                </a14:m>
                <a:r>
                  <a:rPr lang="en-US" dirty="0"/>
                  <a:t> , the learning rate stuck at a fixed accuracy of 50% &amp; it does not show any improvement.</a:t>
                </a:r>
                <a:endParaRPr lang="en-US" dirty="0">
                  <a:solidFill>
                    <a:schemeClr val="tx1"/>
                  </a:solidFill>
                  <a:effectLst/>
                  <a:latin typeface="Google Sans"/>
                </a:endParaRPr>
              </a:p>
              <a:p>
                <a:pPr algn="just"/>
                <a:br>
                  <a:rPr lang="en-US" b="0" i="0" dirty="0">
                    <a:solidFill>
                      <a:srgbClr val="495365"/>
                    </a:solidFill>
                    <a:effectLst/>
                    <a:latin typeface="Lato" panose="020F0502020204030203" pitchFamily="34" charset="0"/>
                  </a:rPr>
                </a:br>
                <a:endParaRPr lang="en-IN" dirty="0"/>
              </a:p>
            </p:txBody>
          </p:sp>
        </mc:Choice>
        <mc:Fallback xmlns="">
          <p:sp>
            <p:nvSpPr>
              <p:cNvPr id="3" name="TextBox 2">
                <a:extLst>
                  <a:ext uri="{FF2B5EF4-FFF2-40B4-BE49-F238E27FC236}">
                    <a16:creationId xmlns:a16="http://schemas.microsoft.com/office/drawing/2014/main" id="{BFE5B2D2-F4E2-BA64-49CA-377A2EA62BD5}"/>
                  </a:ext>
                </a:extLst>
              </p:cNvPr>
              <p:cNvSpPr txBox="1">
                <a:spLocks noRot="1" noChangeAspect="1" noMove="1" noResize="1" noEditPoints="1" noAdjustHandles="1" noChangeArrowheads="1" noChangeShapeType="1" noTextEdit="1"/>
              </p:cNvSpPr>
              <p:nvPr/>
            </p:nvSpPr>
            <p:spPr>
              <a:xfrm>
                <a:off x="378781" y="1084112"/>
                <a:ext cx="11434437" cy="5912388"/>
              </a:xfrm>
              <a:prstGeom prst="rect">
                <a:avLst/>
              </a:prstGeom>
              <a:blipFill>
                <a:blip r:embed="rId2"/>
                <a:stretch>
                  <a:fillRect l="-426" t="-103" r="-480"/>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5AEDE267-E966-E98E-F16E-CC57B9963279}"/>
              </a:ext>
            </a:extLst>
          </p:cNvPr>
          <p:cNvSpPr txBox="1"/>
          <p:nvPr/>
        </p:nvSpPr>
        <p:spPr>
          <a:xfrm>
            <a:off x="378781" y="222338"/>
            <a:ext cx="11641582" cy="861774"/>
          </a:xfrm>
          <a:prstGeom prst="rect">
            <a:avLst/>
          </a:prstGeom>
          <a:noFill/>
        </p:spPr>
        <p:txBody>
          <a:bodyPr wrap="square" rtlCol="0" anchor="ctr">
            <a:spAutoFit/>
          </a:bodyPr>
          <a:lstStyle/>
          <a:p>
            <a:pPr algn="ctr"/>
            <a:r>
              <a:rPr lang="en-US" sz="5000" b="1" dirty="0"/>
              <a:t>Explanation of Model Architecture</a:t>
            </a:r>
            <a:endParaRPr lang="en-IN" sz="5000" b="1" dirty="0"/>
          </a:p>
        </p:txBody>
      </p:sp>
    </p:spTree>
    <p:extLst>
      <p:ext uri="{BB962C8B-B14F-4D97-AF65-F5344CB8AC3E}">
        <p14:creationId xmlns:p14="http://schemas.microsoft.com/office/powerpoint/2010/main" val="3420389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CDE849-2DEF-AC1A-1AF5-108089B78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577" y="3806926"/>
            <a:ext cx="5686845" cy="2297000"/>
          </a:xfrm>
          <a:prstGeom prst="rect">
            <a:avLst/>
          </a:prstGeom>
        </p:spPr>
      </p:pic>
      <p:pic>
        <p:nvPicPr>
          <p:cNvPr id="7" name="Picture 6">
            <a:extLst>
              <a:ext uri="{FF2B5EF4-FFF2-40B4-BE49-F238E27FC236}">
                <a16:creationId xmlns:a16="http://schemas.microsoft.com/office/drawing/2014/main" id="{AF9E7068-608F-3424-8F3A-4BBA32F4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3940" y="613092"/>
            <a:ext cx="4244708" cy="2933954"/>
          </a:xfrm>
          <a:prstGeom prst="rect">
            <a:avLst/>
          </a:prstGeom>
        </p:spPr>
      </p:pic>
      <p:pic>
        <p:nvPicPr>
          <p:cNvPr id="9" name="Picture 8">
            <a:extLst>
              <a:ext uri="{FF2B5EF4-FFF2-40B4-BE49-F238E27FC236}">
                <a16:creationId xmlns:a16="http://schemas.microsoft.com/office/drawing/2014/main" id="{14ECDB62-F6A2-2ACD-CD16-80C1CF579C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753" y="754074"/>
            <a:ext cx="4454309" cy="2792972"/>
          </a:xfrm>
          <a:prstGeom prst="rect">
            <a:avLst/>
          </a:prstGeom>
        </p:spPr>
      </p:pic>
    </p:spTree>
    <p:extLst>
      <p:ext uri="{BB962C8B-B14F-4D97-AF65-F5344CB8AC3E}">
        <p14:creationId xmlns:p14="http://schemas.microsoft.com/office/powerpoint/2010/main" val="181430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C85039-BE3C-4E09-8085-520027E1B087}"/>
              </a:ext>
            </a:extLst>
          </p:cNvPr>
          <p:cNvSpPr txBox="1"/>
          <p:nvPr/>
        </p:nvSpPr>
        <p:spPr>
          <a:xfrm>
            <a:off x="1384917" y="595617"/>
            <a:ext cx="9561250" cy="861774"/>
          </a:xfrm>
          <a:prstGeom prst="rect">
            <a:avLst/>
          </a:prstGeom>
          <a:noFill/>
        </p:spPr>
        <p:txBody>
          <a:bodyPr wrap="square" anchor="ctr">
            <a:spAutoFit/>
          </a:bodyPr>
          <a:lstStyle/>
          <a:p>
            <a:pPr algn="ctr"/>
            <a:r>
              <a:rPr lang="en-IN" sz="5000" b="1" dirty="0"/>
              <a:t>Results &amp; Output</a:t>
            </a:r>
          </a:p>
        </p:txBody>
      </p:sp>
      <p:pic>
        <p:nvPicPr>
          <p:cNvPr id="4" name="Picture 3">
            <a:extLst>
              <a:ext uri="{FF2B5EF4-FFF2-40B4-BE49-F238E27FC236}">
                <a16:creationId xmlns:a16="http://schemas.microsoft.com/office/drawing/2014/main" id="{38F778C1-C13F-B63A-670E-4705484DD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5666"/>
            <a:ext cx="12192000" cy="3917788"/>
          </a:xfrm>
          <a:prstGeom prst="rect">
            <a:avLst/>
          </a:prstGeom>
        </p:spPr>
      </p:pic>
    </p:spTree>
    <p:extLst>
      <p:ext uri="{BB962C8B-B14F-4D97-AF65-F5344CB8AC3E}">
        <p14:creationId xmlns:p14="http://schemas.microsoft.com/office/powerpoint/2010/main" val="2835746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9388C8-A88A-7D2A-F492-289B69E93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5063"/>
            <a:ext cx="12192000" cy="4727320"/>
          </a:xfrm>
          <a:prstGeom prst="rect">
            <a:avLst/>
          </a:prstGeom>
        </p:spPr>
      </p:pic>
      <p:sp>
        <p:nvSpPr>
          <p:cNvPr id="2" name="TextBox 1">
            <a:extLst>
              <a:ext uri="{FF2B5EF4-FFF2-40B4-BE49-F238E27FC236}">
                <a16:creationId xmlns:a16="http://schemas.microsoft.com/office/drawing/2014/main" id="{16C85039-BE3C-4E09-8085-520027E1B087}"/>
              </a:ext>
            </a:extLst>
          </p:cNvPr>
          <p:cNvSpPr txBox="1"/>
          <p:nvPr/>
        </p:nvSpPr>
        <p:spPr>
          <a:xfrm>
            <a:off x="1384917" y="595617"/>
            <a:ext cx="9561250" cy="861774"/>
          </a:xfrm>
          <a:prstGeom prst="rect">
            <a:avLst/>
          </a:prstGeom>
          <a:noFill/>
        </p:spPr>
        <p:txBody>
          <a:bodyPr wrap="square" anchor="ctr">
            <a:spAutoFit/>
          </a:bodyPr>
          <a:lstStyle/>
          <a:p>
            <a:pPr algn="ctr"/>
            <a:r>
              <a:rPr lang="en-IN" sz="5000" b="1" dirty="0"/>
              <a:t>Results &amp; Output</a:t>
            </a:r>
          </a:p>
        </p:txBody>
      </p:sp>
    </p:spTree>
    <p:extLst>
      <p:ext uri="{BB962C8B-B14F-4D97-AF65-F5344CB8AC3E}">
        <p14:creationId xmlns:p14="http://schemas.microsoft.com/office/powerpoint/2010/main" val="645472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AAF86B-23BD-089A-F269-21765164E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5" y="1333500"/>
            <a:ext cx="11601450" cy="4191000"/>
          </a:xfrm>
          <a:prstGeom prst="rect">
            <a:avLst/>
          </a:prstGeom>
          <a:ln>
            <a:solidFill>
              <a:schemeClr val="tx1"/>
            </a:solidFill>
          </a:ln>
        </p:spPr>
      </p:pic>
      <p:sp>
        <p:nvSpPr>
          <p:cNvPr id="4" name="TextBox 3">
            <a:extLst>
              <a:ext uri="{FF2B5EF4-FFF2-40B4-BE49-F238E27FC236}">
                <a16:creationId xmlns:a16="http://schemas.microsoft.com/office/drawing/2014/main" id="{4AA46E93-F745-CD2F-42BD-BE69ACE7B42B}"/>
              </a:ext>
            </a:extLst>
          </p:cNvPr>
          <p:cNvSpPr txBox="1"/>
          <p:nvPr/>
        </p:nvSpPr>
        <p:spPr>
          <a:xfrm>
            <a:off x="4438835" y="5894773"/>
            <a:ext cx="3045041" cy="369332"/>
          </a:xfrm>
          <a:prstGeom prst="rect">
            <a:avLst/>
          </a:prstGeom>
          <a:noFill/>
        </p:spPr>
        <p:txBody>
          <a:bodyPr wrap="square" rtlCol="0" anchor="ctr">
            <a:spAutoFit/>
          </a:bodyPr>
          <a:lstStyle/>
          <a:p>
            <a:pPr algn="ctr"/>
            <a:r>
              <a:rPr lang="en-US" dirty="0">
                <a:latin typeface="Google Sans"/>
              </a:rPr>
              <a:t>Accuracy / </a:t>
            </a:r>
            <a:r>
              <a:rPr lang="en-US" dirty="0" err="1">
                <a:latin typeface="Google Sans"/>
              </a:rPr>
              <a:t>lfw</a:t>
            </a:r>
            <a:r>
              <a:rPr lang="en-US" dirty="0">
                <a:latin typeface="Google Sans"/>
              </a:rPr>
              <a:t>-Accuracy</a:t>
            </a:r>
            <a:endParaRPr lang="en-IN" dirty="0">
              <a:latin typeface="Google Sans"/>
            </a:endParaRPr>
          </a:p>
        </p:txBody>
      </p:sp>
    </p:spTree>
    <p:extLst>
      <p:ext uri="{BB962C8B-B14F-4D97-AF65-F5344CB8AC3E}">
        <p14:creationId xmlns:p14="http://schemas.microsoft.com/office/powerpoint/2010/main" val="3900340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9A1309-E05D-ABD8-B762-6912A2E89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3673" y="3943535"/>
            <a:ext cx="3333195" cy="2656895"/>
          </a:xfrm>
          <a:prstGeom prst="rect">
            <a:avLst/>
          </a:prstGeom>
        </p:spPr>
      </p:pic>
      <p:pic>
        <p:nvPicPr>
          <p:cNvPr id="7" name="Picture 6">
            <a:extLst>
              <a:ext uri="{FF2B5EF4-FFF2-40B4-BE49-F238E27FC236}">
                <a16:creationId xmlns:a16="http://schemas.microsoft.com/office/drawing/2014/main" id="{75AFCAC9-EC34-8174-EB43-0A6430517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657" y="490122"/>
            <a:ext cx="6391275" cy="2781300"/>
          </a:xfrm>
          <a:prstGeom prst="rect">
            <a:avLst/>
          </a:prstGeom>
        </p:spPr>
      </p:pic>
      <p:sp>
        <p:nvSpPr>
          <p:cNvPr id="10" name="TextBox 9">
            <a:extLst>
              <a:ext uri="{FF2B5EF4-FFF2-40B4-BE49-F238E27FC236}">
                <a16:creationId xmlns:a16="http://schemas.microsoft.com/office/drawing/2014/main" id="{7D428364-9F04-8BE1-83FD-06FCE3637388}"/>
              </a:ext>
            </a:extLst>
          </p:cNvPr>
          <p:cNvSpPr txBox="1"/>
          <p:nvPr/>
        </p:nvSpPr>
        <p:spPr>
          <a:xfrm>
            <a:off x="7368466" y="1376039"/>
            <a:ext cx="4074851" cy="369332"/>
          </a:xfrm>
          <a:prstGeom prst="rect">
            <a:avLst/>
          </a:prstGeom>
          <a:noFill/>
        </p:spPr>
        <p:txBody>
          <a:bodyPr wrap="square" rtlCol="0" anchor="ctr">
            <a:spAutoFit/>
          </a:bodyPr>
          <a:lstStyle/>
          <a:p>
            <a:pPr algn="ctr"/>
            <a:r>
              <a:rPr lang="en-US" dirty="0">
                <a:latin typeface="Google Sans"/>
              </a:rPr>
              <a:t>Training Accuracy &amp; Training Loss</a:t>
            </a:r>
            <a:endParaRPr lang="en-IN" dirty="0">
              <a:latin typeface="Google Sans"/>
            </a:endParaRPr>
          </a:p>
        </p:txBody>
      </p:sp>
      <p:sp>
        <p:nvSpPr>
          <p:cNvPr id="11" name="TextBox 10">
            <a:extLst>
              <a:ext uri="{FF2B5EF4-FFF2-40B4-BE49-F238E27FC236}">
                <a16:creationId xmlns:a16="http://schemas.microsoft.com/office/drawing/2014/main" id="{9E7F7EA3-BEC2-5EE5-D447-510A554A447B}"/>
              </a:ext>
            </a:extLst>
          </p:cNvPr>
          <p:cNvSpPr txBox="1"/>
          <p:nvPr/>
        </p:nvSpPr>
        <p:spPr>
          <a:xfrm>
            <a:off x="2734322" y="4811697"/>
            <a:ext cx="2068497" cy="369332"/>
          </a:xfrm>
          <a:prstGeom prst="rect">
            <a:avLst/>
          </a:prstGeom>
          <a:noFill/>
        </p:spPr>
        <p:txBody>
          <a:bodyPr wrap="square" rtlCol="0">
            <a:spAutoFit/>
          </a:bodyPr>
          <a:lstStyle/>
          <a:p>
            <a:pPr algn="ctr"/>
            <a:r>
              <a:rPr lang="en-US" dirty="0">
                <a:latin typeface="Google Sans"/>
              </a:rPr>
              <a:t>ROC Curve</a:t>
            </a:r>
            <a:endParaRPr lang="en-IN" dirty="0">
              <a:latin typeface="Google Sans"/>
            </a:endParaRPr>
          </a:p>
        </p:txBody>
      </p:sp>
    </p:spTree>
    <p:extLst>
      <p:ext uri="{BB962C8B-B14F-4D97-AF65-F5344CB8AC3E}">
        <p14:creationId xmlns:p14="http://schemas.microsoft.com/office/powerpoint/2010/main" val="811775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875C29-3C2A-9554-C1F6-C180FBCD9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5" y="1323975"/>
            <a:ext cx="11715750" cy="4210050"/>
          </a:xfrm>
          <a:prstGeom prst="rect">
            <a:avLst/>
          </a:prstGeom>
        </p:spPr>
      </p:pic>
      <p:sp>
        <p:nvSpPr>
          <p:cNvPr id="4" name="TextBox 3">
            <a:extLst>
              <a:ext uri="{FF2B5EF4-FFF2-40B4-BE49-F238E27FC236}">
                <a16:creationId xmlns:a16="http://schemas.microsoft.com/office/drawing/2014/main" id="{FA4DE13D-3734-CB20-9AB0-ABD4AEC6CEFF}"/>
              </a:ext>
            </a:extLst>
          </p:cNvPr>
          <p:cNvSpPr txBox="1"/>
          <p:nvPr/>
        </p:nvSpPr>
        <p:spPr>
          <a:xfrm>
            <a:off x="4838330" y="5816639"/>
            <a:ext cx="3373515" cy="369332"/>
          </a:xfrm>
          <a:prstGeom prst="rect">
            <a:avLst/>
          </a:prstGeom>
          <a:noFill/>
        </p:spPr>
        <p:txBody>
          <a:bodyPr wrap="square" rtlCol="0" anchor="ctr">
            <a:spAutoFit/>
          </a:bodyPr>
          <a:lstStyle/>
          <a:p>
            <a:pPr algn="ctr"/>
            <a:r>
              <a:rPr lang="en-US" dirty="0"/>
              <a:t>Std / </a:t>
            </a:r>
            <a:r>
              <a:rPr lang="en-US" dirty="0" err="1"/>
              <a:t>lfw_Std</a:t>
            </a:r>
            <a:endParaRPr lang="en-IN" dirty="0"/>
          </a:p>
        </p:txBody>
      </p:sp>
    </p:spTree>
    <p:extLst>
      <p:ext uri="{BB962C8B-B14F-4D97-AF65-F5344CB8AC3E}">
        <p14:creationId xmlns:p14="http://schemas.microsoft.com/office/powerpoint/2010/main" val="225432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438B-71B2-4F1D-8C7F-684B3DAB1D83}"/>
              </a:ext>
            </a:extLst>
          </p:cNvPr>
          <p:cNvSpPr>
            <a:spLocks noGrp="1"/>
          </p:cNvSpPr>
          <p:nvPr>
            <p:ph type="title" idx="4294967295"/>
          </p:nvPr>
        </p:nvSpPr>
        <p:spPr>
          <a:xfrm>
            <a:off x="3280223" y="182233"/>
            <a:ext cx="5123176" cy="832835"/>
          </a:xfrm>
        </p:spPr>
        <p:txBody>
          <a:bodyPr>
            <a:normAutofit/>
          </a:bodyPr>
          <a:lstStyle/>
          <a:p>
            <a:pPr algn="ctr"/>
            <a:r>
              <a:rPr lang="en-IN" sz="5000" b="1" dirty="0">
                <a:latin typeface="+mn-lt"/>
                <a:cs typeface="Arial" panose="020B0604020202020204" pitchFamily="34" charset="0"/>
              </a:rPr>
              <a:t>INTRODUCTION</a:t>
            </a:r>
          </a:p>
        </p:txBody>
      </p:sp>
      <p:pic>
        <p:nvPicPr>
          <p:cNvPr id="8" name="Picture 7">
            <a:extLst>
              <a:ext uri="{FF2B5EF4-FFF2-40B4-BE49-F238E27FC236}">
                <a16:creationId xmlns:a16="http://schemas.microsoft.com/office/drawing/2014/main" id="{C2A87357-6820-4468-B676-65D40DB36846}"/>
              </a:ext>
            </a:extLst>
          </p:cNvPr>
          <p:cNvPicPr>
            <a:picLocks noChangeAspect="1"/>
          </p:cNvPicPr>
          <p:nvPr/>
        </p:nvPicPr>
        <p:blipFill>
          <a:blip r:embed="rId2"/>
          <a:stretch>
            <a:fillRect/>
          </a:stretch>
        </p:blipFill>
        <p:spPr>
          <a:xfrm>
            <a:off x="1452694" y="4060272"/>
            <a:ext cx="8778234" cy="2572758"/>
          </a:xfrm>
          <a:prstGeom prst="rect">
            <a:avLst/>
          </a:prstGeom>
        </p:spPr>
      </p:pic>
      <p:sp>
        <p:nvSpPr>
          <p:cNvPr id="9" name="Title 1">
            <a:extLst>
              <a:ext uri="{FF2B5EF4-FFF2-40B4-BE49-F238E27FC236}">
                <a16:creationId xmlns:a16="http://schemas.microsoft.com/office/drawing/2014/main" id="{5E993893-C46C-40A5-976D-8B94DBCA395D}"/>
              </a:ext>
            </a:extLst>
          </p:cNvPr>
          <p:cNvSpPr txBox="1">
            <a:spLocks/>
          </p:cNvSpPr>
          <p:nvPr/>
        </p:nvSpPr>
        <p:spPr>
          <a:xfrm>
            <a:off x="604007" y="1510018"/>
            <a:ext cx="11148969" cy="19189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00000"/>
              </a:lnSpc>
            </a:pPr>
            <a:r>
              <a:rPr lang="en-US" sz="1800" b="0" i="0" u="none" strike="noStrike" baseline="0" dirty="0">
                <a:latin typeface="Google Sans"/>
              </a:rPr>
              <a:t>Recently there has been a growing interest in Transformer not only in </a:t>
            </a:r>
            <a:r>
              <a:rPr lang="en-US" sz="1800" b="1" i="0" u="none" strike="noStrike" baseline="0" dirty="0">
                <a:latin typeface="Google Sans"/>
              </a:rPr>
              <a:t>NLP</a:t>
            </a:r>
            <a:r>
              <a:rPr lang="en-US" sz="1800" b="0" i="0" u="none" strike="noStrike" baseline="0" dirty="0">
                <a:latin typeface="Google Sans"/>
              </a:rPr>
              <a:t> but also in </a:t>
            </a:r>
            <a:r>
              <a:rPr lang="en-US" sz="1800" b="1" i="0" u="none" strike="noStrike" baseline="0" dirty="0">
                <a:latin typeface="Google Sans"/>
              </a:rPr>
              <a:t>Computer </a:t>
            </a:r>
            <a:r>
              <a:rPr lang="en-US" sz="1800" b="1" dirty="0">
                <a:latin typeface="Google Sans"/>
              </a:rPr>
              <a:t>V</a:t>
            </a:r>
            <a:r>
              <a:rPr lang="en-US" sz="1800" b="1" i="0" u="none" strike="noStrike" baseline="0" dirty="0">
                <a:latin typeface="Google Sans"/>
              </a:rPr>
              <a:t>ision</a:t>
            </a:r>
            <a:r>
              <a:rPr lang="en-US" sz="1800" b="0" i="0" u="none" strike="noStrike" baseline="0" dirty="0">
                <a:latin typeface="Google Sans"/>
              </a:rPr>
              <a:t>. The transformer can be used in </a:t>
            </a:r>
            <a:r>
              <a:rPr lang="en-US" sz="1800" b="1" i="0" u="none" strike="noStrike" baseline="0" dirty="0">
                <a:latin typeface="Google Sans"/>
              </a:rPr>
              <a:t>Face </a:t>
            </a:r>
            <a:r>
              <a:rPr lang="en-US" sz="1800" b="1" dirty="0">
                <a:latin typeface="Google Sans"/>
              </a:rPr>
              <a:t>R</a:t>
            </a:r>
            <a:r>
              <a:rPr lang="en-US" sz="1800" b="1" i="0" u="none" strike="noStrike" baseline="0" dirty="0">
                <a:latin typeface="Google Sans"/>
              </a:rPr>
              <a:t>ecognition</a:t>
            </a:r>
            <a:r>
              <a:rPr lang="en-US" sz="1800" b="0" i="0" u="none" strike="noStrike" baseline="0" dirty="0">
                <a:latin typeface="Google Sans"/>
              </a:rPr>
              <a:t> and it is better than CNNs. Therefore, we investigate the performance of Transformer models in Face Recognition. Considering the original Transformer may neglect the interpatch information, we modify the patch generation process and make the tokens with sliding patches that overlap with each other. The models are trained on </a:t>
            </a:r>
            <a:r>
              <a:rPr lang="en-US" sz="1800" b="1" i="0" u="none" strike="noStrike" baseline="0" dirty="0">
                <a:latin typeface="Google Sans"/>
              </a:rPr>
              <a:t>CASIA-</a:t>
            </a:r>
            <a:r>
              <a:rPr lang="en-US" sz="1800" b="1" i="0" u="none" strike="noStrike" baseline="0" dirty="0" err="1">
                <a:latin typeface="Google Sans"/>
              </a:rPr>
              <a:t>WebFace</a:t>
            </a:r>
            <a:r>
              <a:rPr lang="en-US" sz="1800" b="0" i="0" u="none" strike="noStrike" baseline="0" dirty="0">
                <a:latin typeface="Google Sans"/>
              </a:rPr>
              <a:t> databases, and evaluated on several mainstream benchmarks, </a:t>
            </a:r>
            <a:r>
              <a:rPr lang="en-IN" sz="1800" b="0" i="0" u="none" strike="noStrike" baseline="0" dirty="0">
                <a:latin typeface="Google Sans"/>
              </a:rPr>
              <a:t>including </a:t>
            </a:r>
            <a:r>
              <a:rPr lang="en-IN" sz="1800" b="1" i="0" u="none" strike="noStrike" baseline="0" dirty="0">
                <a:latin typeface="Google Sans"/>
              </a:rPr>
              <a:t>LFW </a:t>
            </a:r>
            <a:r>
              <a:rPr lang="en-US" sz="1800" b="0" i="0" u="none" strike="noStrike" baseline="0" dirty="0">
                <a:latin typeface="Google Sans"/>
              </a:rPr>
              <a:t>databases. We demonstrate that </a:t>
            </a:r>
            <a:r>
              <a:rPr lang="en-IN" sz="1800" b="0" i="0" u="none" strike="noStrike" baseline="0" dirty="0">
                <a:latin typeface="Google Sans"/>
              </a:rPr>
              <a:t>Face Transformer models trained on a large-scale database, </a:t>
            </a:r>
            <a:r>
              <a:rPr lang="en-US" sz="1800" b="1" i="0" u="none" strike="noStrike" baseline="0" dirty="0">
                <a:latin typeface="Google Sans"/>
              </a:rPr>
              <a:t>CASIA-</a:t>
            </a:r>
            <a:r>
              <a:rPr lang="en-US" sz="1800" b="1" i="0" u="none" strike="noStrike" baseline="0" dirty="0" err="1">
                <a:latin typeface="Google Sans"/>
              </a:rPr>
              <a:t>WebFace</a:t>
            </a:r>
            <a:r>
              <a:rPr lang="en-US" sz="1800" b="0" i="0" u="none" strike="noStrike" baseline="0" dirty="0">
                <a:latin typeface="Google Sans"/>
              </a:rPr>
              <a:t>, achieve comparable performance as CNN with a similar number of parameters and MACs. The Face-Transformer mainly uses </a:t>
            </a:r>
            <a:r>
              <a:rPr lang="en-US" sz="1800" b="1" i="0" u="none" strike="noStrike" baseline="0" dirty="0" err="1">
                <a:latin typeface="Google Sans"/>
              </a:rPr>
              <a:t>ViT</a:t>
            </a:r>
            <a:r>
              <a:rPr lang="en-US" sz="1800" b="1" i="0" u="none" strike="noStrike" baseline="0" dirty="0">
                <a:latin typeface="Google Sans"/>
              </a:rPr>
              <a:t> (Vision Transformer) </a:t>
            </a:r>
            <a:r>
              <a:rPr lang="en-US" sz="1800" i="0" u="none" strike="noStrike" baseline="0" dirty="0">
                <a:latin typeface="Google Sans"/>
              </a:rPr>
              <a:t>architecture. Now we demonstrate if we can transfer learn and fine-tune the model with</a:t>
            </a:r>
            <a:r>
              <a:rPr lang="en-US" sz="1800" b="1" i="0" u="none" strike="noStrike" baseline="0" dirty="0">
                <a:latin typeface="Google Sans"/>
              </a:rPr>
              <a:t> </a:t>
            </a:r>
            <a:r>
              <a:rPr lang="en-US" sz="1800" b="1" i="0" u="none" strike="noStrike" baseline="0" dirty="0" err="1">
                <a:latin typeface="Google Sans"/>
              </a:rPr>
              <a:t>EfficientNet</a:t>
            </a:r>
            <a:r>
              <a:rPr lang="en-US" sz="1800" b="1" i="0" u="none" strike="noStrike" baseline="0" dirty="0">
                <a:latin typeface="Google Sans"/>
              </a:rPr>
              <a:t> </a:t>
            </a:r>
            <a:r>
              <a:rPr lang="en-US" sz="1800" i="0" u="none" strike="noStrike" baseline="0" dirty="0">
                <a:latin typeface="Google Sans"/>
              </a:rPr>
              <a:t>&amp; merge it into </a:t>
            </a:r>
            <a:r>
              <a:rPr lang="en-US" sz="1800" b="1" i="0" u="none" strike="noStrike" baseline="0" dirty="0" err="1">
                <a:latin typeface="Google Sans"/>
              </a:rPr>
              <a:t>ViT</a:t>
            </a:r>
            <a:r>
              <a:rPr lang="en-US" sz="1800" i="0" u="none" strike="noStrike" baseline="0" dirty="0">
                <a:latin typeface="Google Sans"/>
              </a:rPr>
              <a:t> to get a better result.</a:t>
            </a:r>
            <a:endParaRPr lang="en-IN" sz="1800" b="1" dirty="0">
              <a:latin typeface="Google Sans"/>
            </a:endParaRPr>
          </a:p>
        </p:txBody>
      </p:sp>
    </p:spTree>
    <p:extLst>
      <p:ext uri="{BB962C8B-B14F-4D97-AF65-F5344CB8AC3E}">
        <p14:creationId xmlns:p14="http://schemas.microsoft.com/office/powerpoint/2010/main" val="2971784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1524E0-A3BE-65B4-225C-99C0DF09F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57312"/>
            <a:ext cx="11887200" cy="4143375"/>
          </a:xfrm>
          <a:prstGeom prst="rect">
            <a:avLst/>
          </a:prstGeom>
        </p:spPr>
      </p:pic>
      <p:sp>
        <p:nvSpPr>
          <p:cNvPr id="4" name="TextBox 3">
            <a:extLst>
              <a:ext uri="{FF2B5EF4-FFF2-40B4-BE49-F238E27FC236}">
                <a16:creationId xmlns:a16="http://schemas.microsoft.com/office/drawing/2014/main" id="{28879493-9470-4FF0-3B97-5F4A1950E8F7}"/>
              </a:ext>
            </a:extLst>
          </p:cNvPr>
          <p:cNvSpPr txBox="1"/>
          <p:nvPr/>
        </p:nvSpPr>
        <p:spPr>
          <a:xfrm>
            <a:off x="4882718" y="5914293"/>
            <a:ext cx="2530136" cy="369332"/>
          </a:xfrm>
          <a:prstGeom prst="rect">
            <a:avLst/>
          </a:prstGeom>
          <a:noFill/>
        </p:spPr>
        <p:txBody>
          <a:bodyPr wrap="square" rtlCol="0" anchor="ctr">
            <a:spAutoFit/>
          </a:bodyPr>
          <a:lstStyle/>
          <a:p>
            <a:pPr algn="ctr"/>
            <a:r>
              <a:rPr lang="en-US" dirty="0" err="1"/>
              <a:t>XNorm</a:t>
            </a:r>
            <a:r>
              <a:rPr lang="en-US" dirty="0"/>
              <a:t> / </a:t>
            </a:r>
            <a:r>
              <a:rPr lang="en-US" dirty="0" err="1"/>
              <a:t>lfw-XNorm</a:t>
            </a:r>
            <a:endParaRPr lang="en-IN" dirty="0"/>
          </a:p>
        </p:txBody>
      </p:sp>
    </p:spTree>
    <p:extLst>
      <p:ext uri="{BB962C8B-B14F-4D97-AF65-F5344CB8AC3E}">
        <p14:creationId xmlns:p14="http://schemas.microsoft.com/office/powerpoint/2010/main" val="1066476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68EA8E-A867-4733-BFB9-26ECEF480585}"/>
              </a:ext>
            </a:extLst>
          </p:cNvPr>
          <p:cNvSpPr txBox="1"/>
          <p:nvPr/>
        </p:nvSpPr>
        <p:spPr>
          <a:xfrm>
            <a:off x="2854353" y="498902"/>
            <a:ext cx="6483292" cy="923330"/>
          </a:xfrm>
          <a:prstGeom prst="rect">
            <a:avLst/>
          </a:prstGeom>
          <a:noFill/>
        </p:spPr>
        <p:txBody>
          <a:bodyPr wrap="square">
            <a:spAutoFit/>
          </a:bodyPr>
          <a:lstStyle/>
          <a:p>
            <a:pPr algn="ctr"/>
            <a:r>
              <a:rPr lang="en-IN" sz="5400" b="1" dirty="0"/>
              <a:t>Conclusion</a:t>
            </a:r>
          </a:p>
        </p:txBody>
      </p:sp>
      <p:sp>
        <p:nvSpPr>
          <p:cNvPr id="3" name="TextBox 2">
            <a:extLst>
              <a:ext uri="{FF2B5EF4-FFF2-40B4-BE49-F238E27FC236}">
                <a16:creationId xmlns:a16="http://schemas.microsoft.com/office/drawing/2014/main" id="{D618D214-A910-8912-023A-D0D6015192F7}"/>
              </a:ext>
            </a:extLst>
          </p:cNvPr>
          <p:cNvSpPr txBox="1"/>
          <p:nvPr/>
        </p:nvSpPr>
        <p:spPr>
          <a:xfrm>
            <a:off x="217811" y="1488350"/>
            <a:ext cx="11756376" cy="4619854"/>
          </a:xfrm>
          <a:prstGeom prst="rect">
            <a:avLst/>
          </a:prstGeom>
          <a:noFill/>
        </p:spPr>
        <p:txBody>
          <a:bodyPr wrap="square" rtlCol="0" anchor="ctr">
            <a:spAutoFit/>
          </a:bodyPr>
          <a:lstStyle/>
          <a:p>
            <a:pPr algn="just" rtl="0">
              <a:lnSpc>
                <a:spcPct val="150000"/>
              </a:lnSpc>
            </a:pPr>
            <a:r>
              <a:rPr lang="en-US" dirty="0"/>
              <a:t>	</a:t>
            </a:r>
            <a:r>
              <a:rPr lang="en-IN" dirty="0"/>
              <a:t> Despite encountering hardware</a:t>
            </a:r>
            <a:r>
              <a:rPr lang="en-US" dirty="0"/>
              <a:t> issues we run the project in Google </a:t>
            </a:r>
            <a:r>
              <a:rPr lang="en-US" dirty="0" err="1"/>
              <a:t>Colab</a:t>
            </a:r>
            <a:r>
              <a:rPr lang="en-US" dirty="0"/>
              <a:t> using saved checkpoint, due to the computational limitations in Google </a:t>
            </a:r>
            <a:r>
              <a:rPr lang="en-US" dirty="0" err="1"/>
              <a:t>Colab</a:t>
            </a:r>
            <a:r>
              <a:rPr lang="en-US" dirty="0"/>
              <a:t>. After running for nearly 7200 batches for 16 epochs each, our model achieves nearly 96.41% accuracy on LFW Evaluation, where the </a:t>
            </a:r>
            <a:r>
              <a:rPr lang="en-US" dirty="0" err="1"/>
              <a:t>ViT</a:t>
            </a:r>
            <a:r>
              <a:rPr lang="en-US" dirty="0"/>
              <a:t> accuracy reaches </a:t>
            </a:r>
            <a:r>
              <a:rPr lang="en-US" dirty="0" err="1"/>
              <a:t>upto</a:t>
            </a:r>
            <a:r>
              <a:rPr lang="en-US" dirty="0"/>
              <a:t> 97.32% for a prolong computational run of 37 days. That means our experiment of transfer learn a model with </a:t>
            </a:r>
            <a:r>
              <a:rPr lang="en-US" dirty="0" err="1"/>
              <a:t>EfficientNet</a:t>
            </a:r>
            <a:r>
              <a:rPr lang="en-US" dirty="0"/>
              <a:t> &amp; merged it into </a:t>
            </a:r>
            <a:r>
              <a:rPr lang="en-US" dirty="0" err="1"/>
              <a:t>ViT</a:t>
            </a:r>
            <a:r>
              <a:rPr lang="en-US" dirty="0"/>
              <a:t>, making the model </a:t>
            </a:r>
            <a:r>
              <a:rPr lang="en-US" dirty="0" err="1"/>
              <a:t>EfficientViT</a:t>
            </a:r>
            <a:r>
              <a:rPr lang="en-US" dirty="0"/>
              <a:t> becomes successful enough. </a:t>
            </a:r>
            <a:r>
              <a:rPr lang="en-US" b="0" i="0" dirty="0">
                <a:effectLst/>
              </a:rPr>
              <a:t>Our goal is to unlock the full potential of the collaborative model and deliver performance closer to, or even surpassing, the merged capabilities of </a:t>
            </a:r>
            <a:r>
              <a:rPr lang="en-US" b="0" i="0" dirty="0" err="1">
                <a:effectLst/>
              </a:rPr>
              <a:t>EfficientNet</a:t>
            </a:r>
            <a:r>
              <a:rPr lang="en-US" b="0" i="0" dirty="0">
                <a:effectLst/>
              </a:rPr>
              <a:t> and Vision Transformer (</a:t>
            </a:r>
            <a:r>
              <a:rPr lang="en-US" b="0" i="0" dirty="0" err="1">
                <a:effectLst/>
              </a:rPr>
              <a:t>ViT</a:t>
            </a:r>
            <a:r>
              <a:rPr lang="en-US" b="0" i="0" dirty="0">
                <a:effectLst/>
              </a:rPr>
              <a:t>).</a:t>
            </a:r>
            <a:endParaRPr lang="en-US" dirty="0"/>
          </a:p>
          <a:p>
            <a:pPr algn="just" rtl="0">
              <a:lnSpc>
                <a:spcPct val="150000"/>
              </a:lnSpc>
            </a:pPr>
            <a:endParaRPr lang="en-US" dirty="0">
              <a:effectLst/>
            </a:endParaRPr>
          </a:p>
          <a:p>
            <a:pPr algn="just">
              <a:lnSpc>
                <a:spcPct val="150000"/>
              </a:lnSpc>
            </a:pPr>
            <a:r>
              <a:rPr lang="en-US" dirty="0"/>
              <a:t>	With the completion of our project, the success of our </a:t>
            </a:r>
            <a:r>
              <a:rPr lang="en-US" dirty="0" err="1"/>
              <a:t>EfficientViT</a:t>
            </a:r>
            <a:r>
              <a:rPr lang="en-US" dirty="0"/>
              <a:t> model stands as a testament to our dedication. Having merged the strengths of </a:t>
            </a:r>
            <a:r>
              <a:rPr lang="en-US" dirty="0" err="1"/>
              <a:t>EfficientNet</a:t>
            </a:r>
            <a:r>
              <a:rPr lang="en-US" dirty="0"/>
              <a:t> and </a:t>
            </a:r>
            <a:r>
              <a:rPr lang="en-US" dirty="0" err="1"/>
              <a:t>ViT</a:t>
            </a:r>
            <a:r>
              <a:rPr lang="en-US" dirty="0"/>
              <a:t>, we've achieved remarkable results, paving the way for future advancements in computer vision.  As we reflect on our journey, we're proud to have surpassed the capabilities of our individual models and delivered performance beyond expectations.</a:t>
            </a:r>
            <a:endParaRPr lang="en-US" dirty="0">
              <a:effectLst/>
            </a:endParaRPr>
          </a:p>
        </p:txBody>
      </p:sp>
    </p:spTree>
    <p:extLst>
      <p:ext uri="{BB962C8B-B14F-4D97-AF65-F5344CB8AC3E}">
        <p14:creationId xmlns:p14="http://schemas.microsoft.com/office/powerpoint/2010/main" val="2766636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DE4142-83C9-489E-BD50-5327C3E11D71}"/>
              </a:ext>
            </a:extLst>
          </p:cNvPr>
          <p:cNvSpPr txBox="1"/>
          <p:nvPr/>
        </p:nvSpPr>
        <p:spPr>
          <a:xfrm>
            <a:off x="2854354" y="595617"/>
            <a:ext cx="6483292" cy="861774"/>
          </a:xfrm>
          <a:prstGeom prst="rect">
            <a:avLst/>
          </a:prstGeom>
          <a:noFill/>
        </p:spPr>
        <p:txBody>
          <a:bodyPr wrap="square">
            <a:spAutoFit/>
          </a:bodyPr>
          <a:lstStyle/>
          <a:p>
            <a:pPr algn="ctr"/>
            <a:r>
              <a:rPr lang="en-IN" sz="5000" b="1" dirty="0"/>
              <a:t>What</a:t>
            </a:r>
            <a:r>
              <a:rPr lang="en-IN" sz="5000" dirty="0"/>
              <a:t> </a:t>
            </a:r>
            <a:r>
              <a:rPr lang="en-IN" sz="5000" b="1" dirty="0"/>
              <a:t>is</a:t>
            </a:r>
            <a:r>
              <a:rPr lang="en-IN" sz="5000" dirty="0"/>
              <a:t> </a:t>
            </a:r>
            <a:r>
              <a:rPr lang="en-IN" sz="5000" b="1" dirty="0"/>
              <a:t>Transformer</a:t>
            </a:r>
            <a:r>
              <a:rPr lang="en-IN" sz="5000" dirty="0"/>
              <a:t>?</a:t>
            </a:r>
          </a:p>
        </p:txBody>
      </p:sp>
      <p:sp>
        <p:nvSpPr>
          <p:cNvPr id="7" name="TextBox 6">
            <a:extLst>
              <a:ext uri="{FF2B5EF4-FFF2-40B4-BE49-F238E27FC236}">
                <a16:creationId xmlns:a16="http://schemas.microsoft.com/office/drawing/2014/main" id="{1D1188CB-C74F-4C49-B756-46CC72E44671}"/>
              </a:ext>
            </a:extLst>
          </p:cNvPr>
          <p:cNvSpPr txBox="1"/>
          <p:nvPr/>
        </p:nvSpPr>
        <p:spPr>
          <a:xfrm>
            <a:off x="225453" y="2094183"/>
            <a:ext cx="8155522" cy="3416320"/>
          </a:xfrm>
          <a:prstGeom prst="rect">
            <a:avLst/>
          </a:prstGeom>
          <a:noFill/>
        </p:spPr>
        <p:txBody>
          <a:bodyPr wrap="square" anchor="ctr">
            <a:spAutoFit/>
          </a:bodyPr>
          <a:lstStyle/>
          <a:p>
            <a:pPr marL="171450" indent="-171450" algn="just">
              <a:buFont typeface="Arial" panose="020B0604020202020204" pitchFamily="34" charset="0"/>
              <a:buChar char="•"/>
            </a:pPr>
            <a:r>
              <a:rPr lang="en-US" b="0" i="0" dirty="0">
                <a:effectLst/>
                <a:latin typeface="Google Sans"/>
              </a:rPr>
              <a:t>A transformer is a type of deep learning model that uses Artificial </a:t>
            </a:r>
            <a:r>
              <a:rPr lang="en-US" dirty="0">
                <a:latin typeface="Google Sans"/>
              </a:rPr>
              <a:t>N</a:t>
            </a:r>
            <a:r>
              <a:rPr lang="en-US" b="0" i="0" dirty="0">
                <a:effectLst/>
                <a:latin typeface="Google Sans"/>
              </a:rPr>
              <a:t>eural </a:t>
            </a:r>
            <a:r>
              <a:rPr lang="en-US" dirty="0">
                <a:latin typeface="Google Sans"/>
              </a:rPr>
              <a:t>N</a:t>
            </a:r>
            <a:r>
              <a:rPr lang="en-US" b="0" i="0" dirty="0">
                <a:effectLst/>
                <a:latin typeface="Google Sans"/>
              </a:rPr>
              <a:t>etworks to process sequential input data. Transformers are used for Natural </a:t>
            </a:r>
            <a:r>
              <a:rPr lang="en-US" dirty="0">
                <a:latin typeface="Google Sans"/>
              </a:rPr>
              <a:t>L</a:t>
            </a:r>
            <a:r>
              <a:rPr lang="en-US" b="0" i="0" dirty="0">
                <a:effectLst/>
                <a:latin typeface="Google Sans"/>
              </a:rPr>
              <a:t>anguage Processing (NLP) and Computer </a:t>
            </a:r>
            <a:r>
              <a:rPr lang="en-US" dirty="0">
                <a:latin typeface="Google Sans"/>
              </a:rPr>
              <a:t>V</a:t>
            </a:r>
            <a:r>
              <a:rPr lang="en-US" b="0" i="0" dirty="0">
                <a:effectLst/>
                <a:latin typeface="Google Sans"/>
              </a:rPr>
              <a:t>ision (CV) tasks.</a:t>
            </a:r>
          </a:p>
          <a:p>
            <a:pPr algn="just"/>
            <a:endParaRPr lang="en-US" dirty="0">
              <a:latin typeface="Google Sans"/>
            </a:endParaRPr>
          </a:p>
          <a:p>
            <a:pPr marL="171450" indent="-171450" algn="just">
              <a:buFont typeface="Arial" panose="020B0604020202020204" pitchFamily="34" charset="0"/>
              <a:buChar char="•"/>
            </a:pPr>
            <a:r>
              <a:rPr lang="en-US" b="0" i="0" dirty="0">
                <a:effectLst/>
                <a:latin typeface="Google Sans"/>
              </a:rPr>
              <a:t>Transformers use a mechanism called </a:t>
            </a:r>
            <a:r>
              <a:rPr lang="en-US" b="1" dirty="0">
                <a:latin typeface="Google Sans"/>
              </a:rPr>
              <a:t>S</a:t>
            </a:r>
            <a:r>
              <a:rPr lang="en-US" b="1" i="0" dirty="0">
                <a:effectLst/>
                <a:latin typeface="Google Sans"/>
              </a:rPr>
              <a:t>elf-Attention</a:t>
            </a:r>
            <a:r>
              <a:rPr lang="en-US" b="0" i="0" dirty="0">
                <a:effectLst/>
                <a:latin typeface="Google Sans"/>
              </a:rPr>
              <a:t> to process input data. This mechanism helps identify how distant data elements influence and depend on one another. Transformers can process the entire input data at once, capturing context and relevance.</a:t>
            </a:r>
          </a:p>
          <a:p>
            <a:pPr algn="just"/>
            <a:endParaRPr lang="en-US" b="0" i="0" dirty="0">
              <a:effectLst/>
              <a:latin typeface="Google Sans"/>
            </a:endParaRPr>
          </a:p>
          <a:p>
            <a:pPr marL="171450" indent="-171450" algn="just">
              <a:buFont typeface="Arial" panose="020B0604020202020204" pitchFamily="34" charset="0"/>
              <a:buChar char="•"/>
            </a:pPr>
            <a:r>
              <a:rPr lang="en-US" b="0" i="0" dirty="0">
                <a:effectLst/>
                <a:latin typeface="Google Sans"/>
              </a:rPr>
              <a:t>Transformers </a:t>
            </a:r>
            <a:r>
              <a:rPr lang="en-US" b="0" i="0" dirty="0">
                <a:solidFill>
                  <a:srgbClr val="202124"/>
                </a:solidFill>
                <a:effectLst/>
                <a:latin typeface="Google Sans"/>
              </a:rPr>
              <a:t>can capture long-range dependencies and relationships between patches in the image more effectively by using self-attention rather than convolutions.</a:t>
            </a:r>
            <a:endParaRPr lang="en-US" b="0" i="0" dirty="0">
              <a:effectLst/>
              <a:latin typeface="Google Sans"/>
            </a:endParaRPr>
          </a:p>
        </p:txBody>
      </p:sp>
      <p:pic>
        <p:nvPicPr>
          <p:cNvPr id="4" name="Picture 3">
            <a:extLst>
              <a:ext uri="{FF2B5EF4-FFF2-40B4-BE49-F238E27FC236}">
                <a16:creationId xmlns:a16="http://schemas.microsoft.com/office/drawing/2014/main" id="{FCB20825-C734-42C6-9657-8418D90F6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8716" y="1457391"/>
            <a:ext cx="2995317" cy="4804992"/>
          </a:xfrm>
          <a:prstGeom prst="rect">
            <a:avLst/>
          </a:prstGeom>
        </p:spPr>
      </p:pic>
    </p:spTree>
    <p:extLst>
      <p:ext uri="{BB962C8B-B14F-4D97-AF65-F5344CB8AC3E}">
        <p14:creationId xmlns:p14="http://schemas.microsoft.com/office/powerpoint/2010/main" val="2623748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E5A7-EF6F-472D-A4F3-B989C61EDC30}"/>
              </a:ext>
            </a:extLst>
          </p:cNvPr>
          <p:cNvSpPr>
            <a:spLocks noGrp="1"/>
          </p:cNvSpPr>
          <p:nvPr>
            <p:ph type="title"/>
          </p:nvPr>
        </p:nvSpPr>
        <p:spPr>
          <a:xfrm>
            <a:off x="838200" y="323180"/>
            <a:ext cx="10515600" cy="834501"/>
          </a:xfrm>
        </p:spPr>
        <p:txBody>
          <a:bodyPr>
            <a:normAutofit/>
          </a:bodyPr>
          <a:lstStyle/>
          <a:p>
            <a:pPr algn="ctr"/>
            <a:r>
              <a:rPr lang="en-IN" sz="5000" b="1" dirty="0">
                <a:latin typeface="+mn-lt"/>
              </a:rPr>
              <a:t>Vision</a:t>
            </a:r>
            <a:r>
              <a:rPr lang="en-IN" sz="5000" b="1" dirty="0"/>
              <a:t> </a:t>
            </a:r>
            <a:r>
              <a:rPr lang="en-IN" sz="5000" b="1" dirty="0">
                <a:latin typeface="+mn-lt"/>
              </a:rPr>
              <a:t>Transformer (</a:t>
            </a:r>
            <a:r>
              <a:rPr lang="en-IN" sz="5000" b="1" dirty="0" err="1">
                <a:latin typeface="+mn-lt"/>
              </a:rPr>
              <a:t>ViT</a:t>
            </a:r>
            <a:r>
              <a:rPr lang="en-IN" sz="5000" b="1" dirty="0">
                <a:latin typeface="+mn-lt"/>
              </a:rPr>
              <a:t>)</a:t>
            </a:r>
          </a:p>
        </p:txBody>
      </p:sp>
      <p:sp>
        <p:nvSpPr>
          <p:cNvPr id="3" name="TextBox 2">
            <a:extLst>
              <a:ext uri="{FF2B5EF4-FFF2-40B4-BE49-F238E27FC236}">
                <a16:creationId xmlns:a16="http://schemas.microsoft.com/office/drawing/2014/main" id="{7E085D2A-731B-4388-A706-61DCD9ED58BB}"/>
              </a:ext>
            </a:extLst>
          </p:cNvPr>
          <p:cNvSpPr txBox="1"/>
          <p:nvPr/>
        </p:nvSpPr>
        <p:spPr>
          <a:xfrm>
            <a:off x="290818" y="1853967"/>
            <a:ext cx="11610363" cy="3416320"/>
          </a:xfrm>
          <a:prstGeom prst="rect">
            <a:avLst/>
          </a:prstGeom>
          <a:noFill/>
        </p:spPr>
        <p:txBody>
          <a:bodyPr wrap="square" anchor="ctr">
            <a:spAutoFit/>
          </a:bodyPr>
          <a:lstStyle/>
          <a:p>
            <a:pPr marL="171450" indent="-171450" algn="just">
              <a:buFont typeface="Arial" panose="020B0604020202020204" pitchFamily="34" charset="0"/>
              <a:buChar char="•"/>
            </a:pPr>
            <a:r>
              <a:rPr lang="en-US" b="0" i="0" dirty="0">
                <a:effectLst/>
                <a:latin typeface="Google Sans"/>
              </a:rPr>
              <a:t>A Vision Transformer (</a:t>
            </a:r>
            <a:r>
              <a:rPr lang="en-US" b="0" i="0" dirty="0" err="1">
                <a:effectLst/>
                <a:latin typeface="Google Sans"/>
              </a:rPr>
              <a:t>ViT</a:t>
            </a:r>
            <a:r>
              <a:rPr lang="en-US" b="0" i="0" dirty="0">
                <a:effectLst/>
                <a:latin typeface="Google Sans"/>
              </a:rPr>
              <a:t>) is a type of neural network architecture for computer vision tasks that utilizes the transformer architecture, originally introduced for natural language processing and computer vision tasks.</a:t>
            </a:r>
          </a:p>
          <a:p>
            <a:pPr marL="171450" indent="-171450" algn="just">
              <a:buFont typeface="Arial" panose="020B0604020202020204" pitchFamily="34" charset="0"/>
              <a:buChar char="•"/>
            </a:pPr>
            <a:endParaRPr lang="en-US" dirty="0">
              <a:latin typeface="Google Sans"/>
            </a:endParaRPr>
          </a:p>
          <a:p>
            <a:pPr marL="171450" indent="-171450" algn="just">
              <a:buFont typeface="Arial" panose="020B0604020202020204" pitchFamily="34" charset="0"/>
              <a:buChar char="•"/>
            </a:pPr>
            <a:r>
              <a:rPr lang="en-US" b="0" i="0" dirty="0">
                <a:effectLst/>
                <a:latin typeface="Google Sans"/>
              </a:rPr>
              <a:t>Vision Transformer (</a:t>
            </a:r>
            <a:r>
              <a:rPr lang="en-US" b="0" i="0" dirty="0" err="1">
                <a:effectLst/>
                <a:latin typeface="Google Sans"/>
              </a:rPr>
              <a:t>ViT</a:t>
            </a:r>
            <a:r>
              <a:rPr lang="en-US" b="0" i="0" dirty="0">
                <a:effectLst/>
                <a:latin typeface="Google Sans"/>
              </a:rPr>
              <a:t>) is a type of neural network architecture for computer vision tasks like image classification, object detection, and image segmentation. It takes inspiration from the Face Evolve Model - </a:t>
            </a:r>
            <a:r>
              <a:rPr lang="en-US" dirty="0">
                <a:latin typeface="Google Sans"/>
                <a:hlinkClick r:id="rId2"/>
              </a:rPr>
              <a:t>https://github.com/ZhaoJ9014/face.evolve</a:t>
            </a:r>
            <a:r>
              <a:rPr lang="en-US" b="0" i="0" dirty="0">
                <a:effectLst/>
                <a:latin typeface="Google Sans"/>
              </a:rPr>
              <a:t>, a </a:t>
            </a:r>
            <a:r>
              <a:rPr lang="en-US" b="0" dirty="0">
                <a:latin typeface="-apple-system"/>
              </a:rPr>
              <a:t>h</a:t>
            </a:r>
            <a:r>
              <a:rPr lang="en-US" i="0" dirty="0">
                <a:effectLst/>
                <a:latin typeface="-apple-system"/>
              </a:rPr>
              <a:t>igh-performance </a:t>
            </a:r>
            <a:r>
              <a:rPr lang="en-US" b="1" i="0" dirty="0">
                <a:effectLst/>
                <a:latin typeface="-apple-system"/>
              </a:rPr>
              <a:t>Face Recognition Library</a:t>
            </a:r>
            <a:r>
              <a:rPr lang="en-US" i="0" dirty="0">
                <a:effectLst/>
                <a:latin typeface="-apple-system"/>
              </a:rPr>
              <a:t> based on </a:t>
            </a:r>
            <a:r>
              <a:rPr lang="en-US" b="1" i="0" dirty="0" err="1">
                <a:effectLst/>
                <a:latin typeface="-apple-system"/>
              </a:rPr>
              <a:t>PaddlePaddle</a:t>
            </a:r>
            <a:r>
              <a:rPr lang="en-US" i="0" dirty="0">
                <a:effectLst/>
                <a:latin typeface="-apple-system"/>
              </a:rPr>
              <a:t> &amp; </a:t>
            </a:r>
            <a:r>
              <a:rPr lang="en-US" b="1" i="0" dirty="0" err="1">
                <a:effectLst/>
                <a:latin typeface="-apple-system"/>
              </a:rPr>
              <a:t>PyTorch</a:t>
            </a:r>
            <a:r>
              <a:rPr lang="en-US" b="1" i="0" dirty="0">
                <a:effectLst/>
                <a:latin typeface="-apple-system"/>
              </a:rPr>
              <a:t>.</a:t>
            </a:r>
          </a:p>
          <a:p>
            <a:pPr algn="just"/>
            <a:endParaRPr lang="en-US" b="0" i="0" dirty="0">
              <a:effectLst/>
              <a:latin typeface="Google Sans"/>
            </a:endParaRPr>
          </a:p>
          <a:p>
            <a:pPr marL="171450" indent="-171450" algn="just">
              <a:buFont typeface="Arial" panose="020B0604020202020204" pitchFamily="34" charset="0"/>
              <a:buChar char="•"/>
            </a:pPr>
            <a:r>
              <a:rPr lang="en-US" b="1" i="0" dirty="0">
                <a:effectLst/>
                <a:latin typeface="Google Sans"/>
              </a:rPr>
              <a:t>Face Transformer </a:t>
            </a:r>
            <a:r>
              <a:rPr lang="en-US" b="0" i="0" dirty="0">
                <a:effectLst/>
                <a:latin typeface="Google Sans"/>
              </a:rPr>
              <a:t>for Recognition is a specific deep learning architecture designed for facial recognition tasks, inspired by </a:t>
            </a:r>
            <a:r>
              <a:rPr lang="en-US" b="0" i="0" dirty="0" err="1">
                <a:effectLst/>
                <a:latin typeface="Google Sans"/>
              </a:rPr>
              <a:t>ViT</a:t>
            </a:r>
            <a:r>
              <a:rPr lang="en-US" b="0" i="0" dirty="0">
                <a:effectLst/>
                <a:latin typeface="Google Sans"/>
              </a:rPr>
              <a:t> and Face-Evolve. It represents a novel approach that merges the strengths of traditional Convolutional Neural Networks (CNNs) with the powerful self-attention capabilities of Transformers.</a:t>
            </a:r>
          </a:p>
          <a:p>
            <a:pPr marL="171450" indent="-171450" algn="just">
              <a:buFont typeface="Arial" panose="020B0604020202020204" pitchFamily="34" charset="0"/>
              <a:buChar char="•"/>
            </a:pPr>
            <a:endParaRPr lang="en-US" b="0" i="0" dirty="0">
              <a:effectLst/>
              <a:latin typeface="Google Sans"/>
            </a:endParaRPr>
          </a:p>
        </p:txBody>
      </p:sp>
    </p:spTree>
    <p:extLst>
      <p:ext uri="{BB962C8B-B14F-4D97-AF65-F5344CB8AC3E}">
        <p14:creationId xmlns:p14="http://schemas.microsoft.com/office/powerpoint/2010/main" val="143590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F3F777-E997-3099-ACF5-6F6D931A8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365" y="402462"/>
            <a:ext cx="7963270" cy="6053076"/>
          </a:xfrm>
          <a:prstGeom prst="rect">
            <a:avLst/>
          </a:prstGeom>
        </p:spPr>
      </p:pic>
    </p:spTree>
    <p:extLst>
      <p:ext uri="{BB962C8B-B14F-4D97-AF65-F5344CB8AC3E}">
        <p14:creationId xmlns:p14="http://schemas.microsoft.com/office/powerpoint/2010/main" val="3313148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42F9-8F00-44CC-81A8-F608859AB89F}"/>
              </a:ext>
            </a:extLst>
          </p:cNvPr>
          <p:cNvSpPr>
            <a:spLocks noGrp="1"/>
          </p:cNvSpPr>
          <p:nvPr>
            <p:ph type="title"/>
          </p:nvPr>
        </p:nvSpPr>
        <p:spPr>
          <a:xfrm>
            <a:off x="838200" y="307727"/>
            <a:ext cx="10515600" cy="746620"/>
          </a:xfrm>
        </p:spPr>
        <p:txBody>
          <a:bodyPr>
            <a:noAutofit/>
          </a:bodyPr>
          <a:lstStyle/>
          <a:p>
            <a:pPr algn="ctr"/>
            <a:r>
              <a:rPr lang="en-US" sz="5000" b="1" i="0" dirty="0">
                <a:effectLst/>
                <a:latin typeface="+mn-lt"/>
              </a:rPr>
              <a:t>Salient Features of Vision Transformer</a:t>
            </a:r>
            <a:endParaRPr lang="en-IN" sz="5000" b="1" dirty="0">
              <a:latin typeface="+mn-lt"/>
            </a:endParaRPr>
          </a:p>
        </p:txBody>
      </p:sp>
      <p:graphicFrame>
        <p:nvGraphicFramePr>
          <p:cNvPr id="7" name="Table 7">
            <a:extLst>
              <a:ext uri="{FF2B5EF4-FFF2-40B4-BE49-F238E27FC236}">
                <a16:creationId xmlns:a16="http://schemas.microsoft.com/office/drawing/2014/main" id="{99A20AB7-988F-4E49-8985-B60CE960E070}"/>
              </a:ext>
            </a:extLst>
          </p:cNvPr>
          <p:cNvGraphicFramePr>
            <a:graphicFrameLocks noGrp="1"/>
          </p:cNvGraphicFramePr>
          <p:nvPr>
            <p:extLst>
              <p:ext uri="{D42A27DB-BD31-4B8C-83A1-F6EECF244321}">
                <p14:modId xmlns:p14="http://schemas.microsoft.com/office/powerpoint/2010/main" val="2867836525"/>
              </p:ext>
            </p:extLst>
          </p:nvPr>
        </p:nvGraphicFramePr>
        <p:xfrm>
          <a:off x="838200" y="1261842"/>
          <a:ext cx="10515600" cy="4439035"/>
        </p:xfrm>
        <a:graphic>
          <a:graphicData uri="http://schemas.openxmlformats.org/drawingml/2006/table">
            <a:tbl>
              <a:tblPr firstRow="1" bandRow="1">
                <a:tableStyleId>{5C22544A-7EE6-4342-B048-85BDC9FD1C3A}</a:tableStyleId>
              </a:tblPr>
              <a:tblGrid>
                <a:gridCol w="3458619">
                  <a:extLst>
                    <a:ext uri="{9D8B030D-6E8A-4147-A177-3AD203B41FA5}">
                      <a16:colId xmlns:a16="http://schemas.microsoft.com/office/drawing/2014/main" val="1003228433"/>
                    </a:ext>
                  </a:extLst>
                </a:gridCol>
                <a:gridCol w="7056981">
                  <a:extLst>
                    <a:ext uri="{9D8B030D-6E8A-4147-A177-3AD203B41FA5}">
                      <a16:colId xmlns:a16="http://schemas.microsoft.com/office/drawing/2014/main" val="20575498"/>
                    </a:ext>
                  </a:extLst>
                </a:gridCol>
              </a:tblGrid>
              <a:tr h="571153">
                <a:tc>
                  <a:txBody>
                    <a:bodyPr/>
                    <a:lstStyle/>
                    <a:p>
                      <a:pPr algn="ctr"/>
                      <a:r>
                        <a:rPr lang="en-IN" sz="2400" dirty="0">
                          <a:latin typeface="Google Sans"/>
                        </a:rPr>
                        <a:t>Features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IN" sz="2400" dirty="0">
                          <a:latin typeface="Google Sans"/>
                        </a:rPr>
                        <a:t>Description</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6093578"/>
                  </a:ext>
                </a:extLst>
              </a:tr>
              <a:tr h="745221">
                <a:tc>
                  <a:txBody>
                    <a:bodyPr/>
                    <a:lstStyle/>
                    <a:p>
                      <a:pPr algn="ctr"/>
                      <a:r>
                        <a:rPr lang="en-IN" sz="1800" b="1" i="0" kern="1200" dirty="0">
                          <a:solidFill>
                            <a:schemeClr val="dk1"/>
                          </a:solidFill>
                          <a:effectLst/>
                          <a:latin typeface="Google Sans"/>
                          <a:ea typeface="+mn-ea"/>
                          <a:cs typeface="+mn-cs"/>
                        </a:rPr>
                        <a:t>Self-Attention Mechanism</a:t>
                      </a:r>
                      <a:endParaRPr lang="en-IN" b="1" dirty="0">
                        <a:latin typeface="Google San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r>
                        <a:rPr lang="en-US" sz="1800" b="0" i="0" kern="1200" dirty="0" err="1">
                          <a:solidFill>
                            <a:schemeClr val="dk1"/>
                          </a:solidFill>
                          <a:effectLst/>
                          <a:latin typeface="Google Sans"/>
                          <a:ea typeface="+mn-ea"/>
                          <a:cs typeface="+mn-cs"/>
                        </a:rPr>
                        <a:t>ViT</a:t>
                      </a:r>
                      <a:r>
                        <a:rPr lang="en-US" sz="1800" b="0" i="0" kern="1200" dirty="0">
                          <a:solidFill>
                            <a:schemeClr val="dk1"/>
                          </a:solidFill>
                          <a:effectLst/>
                          <a:latin typeface="Google Sans"/>
                          <a:ea typeface="+mn-ea"/>
                          <a:cs typeface="+mn-cs"/>
                        </a:rPr>
                        <a:t> eschews the traditional convolutional layers of CNNs and instead relies on the powerful self-attention mechanism. This mechanism allows each patch in an image to "attend" to all other patches, effectively analyzing their relationships and dependencies</a:t>
                      </a:r>
                      <a:endParaRPr lang="en-IN" dirty="0">
                        <a:latin typeface="Google Sans"/>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7396559"/>
                  </a:ext>
                </a:extLst>
              </a:tr>
              <a:tr h="745221">
                <a:tc>
                  <a:txBody>
                    <a:bodyPr/>
                    <a:lstStyle/>
                    <a:p>
                      <a:pPr algn="ctr"/>
                      <a:r>
                        <a:rPr lang="en-IN" sz="1800" b="1" i="0" kern="1200" dirty="0">
                          <a:solidFill>
                            <a:schemeClr val="dk1"/>
                          </a:solidFill>
                          <a:effectLst/>
                          <a:latin typeface="Google Sans"/>
                          <a:ea typeface="+mn-ea"/>
                          <a:cs typeface="+mn-cs"/>
                        </a:rPr>
                        <a:t>Patch-based Processing</a:t>
                      </a:r>
                      <a:endParaRPr lang="en-IN" b="1" dirty="0">
                        <a:latin typeface="Google San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r>
                        <a:rPr lang="en-US" sz="1800" b="0" i="0" kern="1200" dirty="0">
                          <a:solidFill>
                            <a:schemeClr val="dk1"/>
                          </a:solidFill>
                          <a:effectLst/>
                          <a:latin typeface="Google Sans"/>
                          <a:ea typeface="+mn-ea"/>
                          <a:cs typeface="+mn-cs"/>
                        </a:rPr>
                        <a:t>Instead of operating on the entire image at once, </a:t>
                      </a:r>
                      <a:r>
                        <a:rPr lang="en-US" sz="1800" b="0" i="0" kern="1200" dirty="0" err="1">
                          <a:solidFill>
                            <a:schemeClr val="dk1"/>
                          </a:solidFill>
                          <a:effectLst/>
                          <a:latin typeface="Google Sans"/>
                          <a:ea typeface="+mn-ea"/>
                          <a:cs typeface="+mn-cs"/>
                        </a:rPr>
                        <a:t>ViT</a:t>
                      </a:r>
                      <a:r>
                        <a:rPr lang="en-US" sz="1800" b="0" i="0" kern="1200" dirty="0">
                          <a:solidFill>
                            <a:schemeClr val="dk1"/>
                          </a:solidFill>
                          <a:effectLst/>
                          <a:latin typeface="Google Sans"/>
                          <a:ea typeface="+mn-ea"/>
                          <a:cs typeface="+mn-cs"/>
                        </a:rPr>
                        <a:t> divides it into smaller, overlapping patches</a:t>
                      </a:r>
                      <a:r>
                        <a:rPr lang="en-US" dirty="0">
                          <a:latin typeface="Google Sans"/>
                        </a:rPr>
                        <a:t>. </a:t>
                      </a:r>
                      <a:r>
                        <a:rPr lang="en-US" sz="1800" b="0" i="0" kern="1200" dirty="0">
                          <a:solidFill>
                            <a:schemeClr val="dk1"/>
                          </a:solidFill>
                          <a:effectLst/>
                          <a:latin typeface="Google Sans"/>
                          <a:ea typeface="+mn-ea"/>
                          <a:cs typeface="+mn-cs"/>
                        </a:rPr>
                        <a:t>Analyzing smaller patches is computationally cheaper than processing the entire image, making </a:t>
                      </a:r>
                      <a:r>
                        <a:rPr lang="en-US" sz="1800" b="0" i="0" kern="1200" dirty="0" err="1">
                          <a:solidFill>
                            <a:schemeClr val="dk1"/>
                          </a:solidFill>
                          <a:effectLst/>
                          <a:latin typeface="Google Sans"/>
                          <a:ea typeface="+mn-ea"/>
                          <a:cs typeface="+mn-cs"/>
                        </a:rPr>
                        <a:t>ViT</a:t>
                      </a:r>
                      <a:r>
                        <a:rPr lang="en-US" sz="1800" b="0" i="0" kern="1200" dirty="0">
                          <a:solidFill>
                            <a:schemeClr val="dk1"/>
                          </a:solidFill>
                          <a:effectLst/>
                          <a:latin typeface="Google Sans"/>
                          <a:ea typeface="+mn-ea"/>
                          <a:cs typeface="+mn-cs"/>
                        </a:rPr>
                        <a:t> potentially more efficient.</a:t>
                      </a:r>
                      <a:endParaRPr lang="en-IN" dirty="0">
                        <a:latin typeface="Google Sans"/>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6514219"/>
                  </a:ext>
                </a:extLst>
              </a:tr>
              <a:tr h="745221">
                <a:tc>
                  <a:txBody>
                    <a:bodyPr/>
                    <a:lstStyle/>
                    <a:p>
                      <a:pPr algn="ctr"/>
                      <a:r>
                        <a:rPr lang="en-IN" sz="1800" b="1" i="0" kern="1200" dirty="0" err="1">
                          <a:solidFill>
                            <a:schemeClr val="dk1"/>
                          </a:solidFill>
                          <a:effectLst/>
                          <a:latin typeface="Google Sans"/>
                          <a:ea typeface="+mn-ea"/>
                          <a:cs typeface="+mn-cs"/>
                        </a:rPr>
                        <a:t>Intoducing</a:t>
                      </a:r>
                      <a:r>
                        <a:rPr lang="en-IN" sz="1800" b="1" i="0" kern="1200" dirty="0">
                          <a:solidFill>
                            <a:schemeClr val="dk1"/>
                          </a:solidFill>
                          <a:effectLst/>
                          <a:latin typeface="Google Sans"/>
                          <a:ea typeface="+mn-ea"/>
                          <a:cs typeface="+mn-cs"/>
                        </a:rPr>
                        <a:t> Loss Functions</a:t>
                      </a:r>
                      <a:endParaRPr lang="en-IN" b="1" dirty="0">
                        <a:latin typeface="Google San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r>
                        <a:rPr lang="en-US" sz="1800" b="0" i="0" kern="1200" dirty="0" err="1">
                          <a:solidFill>
                            <a:schemeClr val="dk1"/>
                          </a:solidFill>
                          <a:effectLst/>
                          <a:latin typeface="Google Sans"/>
                          <a:ea typeface="+mn-ea"/>
                          <a:cs typeface="+mn-cs"/>
                        </a:rPr>
                        <a:t>ViT</a:t>
                      </a:r>
                      <a:r>
                        <a:rPr lang="en-US" sz="1800" b="0" i="0" kern="1200" dirty="0">
                          <a:solidFill>
                            <a:schemeClr val="dk1"/>
                          </a:solidFill>
                          <a:effectLst/>
                          <a:latin typeface="Google Sans"/>
                          <a:ea typeface="+mn-ea"/>
                          <a:cs typeface="+mn-cs"/>
                        </a:rPr>
                        <a:t> introduces cross entropy based loss functions like </a:t>
                      </a:r>
                      <a:r>
                        <a:rPr lang="en-US" sz="1800" b="0" i="0" kern="1200" dirty="0" err="1">
                          <a:solidFill>
                            <a:schemeClr val="dk1"/>
                          </a:solidFill>
                          <a:effectLst/>
                          <a:latin typeface="Google Sans"/>
                          <a:ea typeface="+mn-ea"/>
                          <a:cs typeface="+mn-cs"/>
                        </a:rPr>
                        <a:t>CosFace</a:t>
                      </a:r>
                      <a:r>
                        <a:rPr lang="en-US" sz="1800" b="0" i="0" kern="1200" dirty="0">
                          <a:solidFill>
                            <a:schemeClr val="dk1"/>
                          </a:solidFill>
                          <a:effectLst/>
                          <a:latin typeface="Google Sans"/>
                          <a:ea typeface="+mn-ea"/>
                          <a:cs typeface="+mn-cs"/>
                        </a:rPr>
                        <a:t>, </a:t>
                      </a:r>
                      <a:r>
                        <a:rPr lang="en-US" sz="1800" b="0" i="0" kern="1200" dirty="0" err="1">
                          <a:solidFill>
                            <a:schemeClr val="dk1"/>
                          </a:solidFill>
                          <a:effectLst/>
                          <a:latin typeface="Google Sans"/>
                          <a:ea typeface="+mn-ea"/>
                          <a:cs typeface="+mn-cs"/>
                        </a:rPr>
                        <a:t>ArcFace</a:t>
                      </a:r>
                      <a:r>
                        <a:rPr lang="en-US" sz="1800" b="0" i="0" kern="1200" dirty="0">
                          <a:solidFill>
                            <a:schemeClr val="dk1"/>
                          </a:solidFill>
                          <a:effectLst/>
                          <a:latin typeface="Google Sans"/>
                          <a:ea typeface="+mn-ea"/>
                          <a:cs typeface="+mn-cs"/>
                        </a:rPr>
                        <a:t>, </a:t>
                      </a:r>
                      <a:r>
                        <a:rPr lang="en-US" sz="1800" b="0" i="0" kern="1200" dirty="0" err="1">
                          <a:solidFill>
                            <a:schemeClr val="dk1"/>
                          </a:solidFill>
                          <a:effectLst/>
                          <a:latin typeface="Google Sans"/>
                          <a:ea typeface="+mn-ea"/>
                          <a:cs typeface="+mn-cs"/>
                        </a:rPr>
                        <a:t>SFaceLoss</a:t>
                      </a:r>
                      <a:r>
                        <a:rPr lang="en-US" sz="1800" b="0" i="0" kern="1200" dirty="0">
                          <a:solidFill>
                            <a:schemeClr val="dk1"/>
                          </a:solidFill>
                          <a:effectLst/>
                          <a:latin typeface="Google Sans"/>
                          <a:ea typeface="+mn-ea"/>
                          <a:cs typeface="+mn-cs"/>
                        </a:rPr>
                        <a:t>, SoftMax etc.</a:t>
                      </a:r>
                      <a:endParaRPr lang="en-IN" dirty="0">
                        <a:latin typeface="Google Sans"/>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4029408"/>
                  </a:ext>
                </a:extLst>
              </a:tr>
              <a:tr h="745221">
                <a:tc>
                  <a:txBody>
                    <a:bodyPr/>
                    <a:lstStyle/>
                    <a:p>
                      <a:pPr algn="ctr"/>
                      <a:r>
                        <a:rPr lang="en-US" sz="1800" b="1" i="0" kern="1200" dirty="0">
                          <a:solidFill>
                            <a:schemeClr val="dk1"/>
                          </a:solidFill>
                          <a:effectLst/>
                          <a:latin typeface="Google Sans"/>
                          <a:ea typeface="+mn-ea"/>
                          <a:cs typeface="+mn-cs"/>
                        </a:rPr>
                        <a:t>Local and global feature extraction</a:t>
                      </a:r>
                      <a:endParaRPr lang="en-IN" b="1" dirty="0">
                        <a:latin typeface="Google San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r>
                        <a:rPr lang="en-US" sz="1800" b="0" i="0" kern="1200" dirty="0">
                          <a:solidFill>
                            <a:schemeClr val="dk1"/>
                          </a:solidFill>
                          <a:effectLst/>
                          <a:latin typeface="Google Sans"/>
                          <a:ea typeface="+mn-ea"/>
                          <a:cs typeface="+mn-cs"/>
                        </a:rPr>
                        <a:t>Patches capture local details, while their overlap allows interaction and understanding of global relationships.</a:t>
                      </a:r>
                      <a:endParaRPr lang="en-IN" dirty="0">
                        <a:latin typeface="Google Sans"/>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7018755"/>
                  </a:ext>
                </a:extLst>
              </a:tr>
            </a:tbl>
          </a:graphicData>
        </a:graphic>
      </p:graphicFrame>
    </p:spTree>
    <p:extLst>
      <p:ext uri="{BB962C8B-B14F-4D97-AF65-F5344CB8AC3E}">
        <p14:creationId xmlns:p14="http://schemas.microsoft.com/office/powerpoint/2010/main" val="112567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176B94-300A-4B43-9146-163844463A61}"/>
              </a:ext>
            </a:extLst>
          </p:cNvPr>
          <p:cNvSpPr txBox="1"/>
          <p:nvPr/>
        </p:nvSpPr>
        <p:spPr>
          <a:xfrm>
            <a:off x="2854354" y="595617"/>
            <a:ext cx="6483292" cy="861774"/>
          </a:xfrm>
          <a:prstGeom prst="rect">
            <a:avLst/>
          </a:prstGeom>
          <a:noFill/>
        </p:spPr>
        <p:txBody>
          <a:bodyPr wrap="square">
            <a:spAutoFit/>
          </a:bodyPr>
          <a:lstStyle/>
          <a:p>
            <a:pPr algn="ctr"/>
            <a:r>
              <a:rPr lang="en-IN" sz="5000" b="1" dirty="0"/>
              <a:t>Objectives</a:t>
            </a:r>
          </a:p>
        </p:txBody>
      </p:sp>
      <p:sp>
        <p:nvSpPr>
          <p:cNvPr id="3" name="TextBox 2">
            <a:extLst>
              <a:ext uri="{FF2B5EF4-FFF2-40B4-BE49-F238E27FC236}">
                <a16:creationId xmlns:a16="http://schemas.microsoft.com/office/drawing/2014/main" id="{F1BA9782-F0A6-4C9A-9CF9-96F68711B61F}"/>
              </a:ext>
            </a:extLst>
          </p:cNvPr>
          <p:cNvSpPr txBox="1"/>
          <p:nvPr/>
        </p:nvSpPr>
        <p:spPr>
          <a:xfrm>
            <a:off x="360728" y="2274838"/>
            <a:ext cx="11484528" cy="2308324"/>
          </a:xfrm>
          <a:prstGeom prst="rect">
            <a:avLst/>
          </a:prstGeom>
          <a:noFill/>
        </p:spPr>
        <p:txBody>
          <a:bodyPr wrap="square" anchor="ctr">
            <a:spAutoFit/>
          </a:bodyPr>
          <a:lstStyle/>
          <a:p>
            <a:pPr algn="l"/>
            <a:r>
              <a:rPr lang="en-US" sz="1800" b="0" i="0" u="none" strike="noStrike" baseline="0" dirty="0">
                <a:latin typeface="Google Sans"/>
              </a:rPr>
              <a:t>● To learn a representation of face images that is invariant to variations in lighting, pose, </a:t>
            </a:r>
            <a:r>
              <a:rPr lang="en-IN" sz="1800" b="0" i="0" u="none" strike="noStrike" baseline="0" dirty="0">
                <a:latin typeface="Google Sans"/>
              </a:rPr>
              <a:t>and expression.</a:t>
            </a:r>
          </a:p>
          <a:p>
            <a:pPr algn="l"/>
            <a:endParaRPr lang="en-IN" sz="1800" b="0" i="0" u="none" strike="noStrike" baseline="0" dirty="0">
              <a:latin typeface="Google Sans"/>
            </a:endParaRPr>
          </a:p>
          <a:p>
            <a:pPr algn="l"/>
            <a:r>
              <a:rPr lang="en-US" sz="1800" b="0" i="0" u="none" strike="noStrike" baseline="0" dirty="0">
                <a:latin typeface="Google Sans"/>
              </a:rPr>
              <a:t>● To achieve state-of-the-art results on face recognition benchmarks by fine-tuning with </a:t>
            </a:r>
            <a:r>
              <a:rPr lang="en-US" sz="1800" b="0" i="0" u="none" strike="noStrike" baseline="0" dirty="0" err="1">
                <a:latin typeface="Google Sans"/>
              </a:rPr>
              <a:t>EfficientNet</a:t>
            </a:r>
            <a:r>
              <a:rPr lang="en-US" sz="1800" b="0" i="0" u="none" strike="noStrike" baseline="0" dirty="0">
                <a:latin typeface="Google Sans"/>
              </a:rPr>
              <a:t> and introduce </a:t>
            </a:r>
            <a:r>
              <a:rPr lang="en-US" dirty="0">
                <a:latin typeface="Google Sans"/>
              </a:rPr>
              <a:t>the model into </a:t>
            </a:r>
            <a:r>
              <a:rPr lang="en-US" dirty="0" err="1">
                <a:latin typeface="Google Sans"/>
              </a:rPr>
              <a:t>ViT</a:t>
            </a:r>
            <a:r>
              <a:rPr lang="en-US" dirty="0">
                <a:latin typeface="Google Sans"/>
              </a:rPr>
              <a:t>.</a:t>
            </a:r>
            <a:endParaRPr lang="en-US" sz="1800" b="0" i="0" u="none" strike="noStrike" baseline="0" dirty="0">
              <a:latin typeface="Google Sans"/>
            </a:endParaRPr>
          </a:p>
          <a:p>
            <a:pPr algn="l"/>
            <a:endParaRPr lang="en-US" sz="1800" b="0" i="0" u="none" strike="noStrike" baseline="0" dirty="0">
              <a:latin typeface="Google Sans"/>
            </a:endParaRPr>
          </a:p>
          <a:p>
            <a:pPr algn="l"/>
            <a:r>
              <a:rPr lang="en-US" sz="1800" b="0" i="0" u="none" strike="noStrike" baseline="0" dirty="0">
                <a:latin typeface="Google Sans"/>
              </a:rPr>
              <a:t>● To be robust to variations in the quality of the input images by evaluating </a:t>
            </a:r>
            <a:r>
              <a:rPr lang="en-IN" sz="1800" b="1" i="0" u="none" strike="noStrike" baseline="0" dirty="0">
                <a:latin typeface="Google Sans"/>
              </a:rPr>
              <a:t>LFW</a:t>
            </a:r>
            <a:r>
              <a:rPr lang="en-US" sz="1800" i="0" u="none" strike="noStrike" baseline="0" dirty="0">
                <a:latin typeface="Google Sans"/>
              </a:rPr>
              <a:t> evaluation databases.</a:t>
            </a:r>
            <a:endParaRPr lang="en-US" sz="1800" b="0" i="0" u="none" strike="noStrike" baseline="0" dirty="0">
              <a:latin typeface="Google Sans"/>
            </a:endParaRPr>
          </a:p>
          <a:p>
            <a:pPr algn="l"/>
            <a:endParaRPr lang="en-IN" sz="1800" b="1" i="0" u="none" strike="noStrike" baseline="0" dirty="0">
              <a:latin typeface="Google Sans"/>
            </a:endParaRPr>
          </a:p>
          <a:p>
            <a:pPr algn="l"/>
            <a:r>
              <a:rPr lang="en-US" sz="1800" b="0" i="0" u="none" strike="noStrike" baseline="0" dirty="0">
                <a:latin typeface="Google Sans"/>
              </a:rPr>
              <a:t>● To make it efficient in terms of computational cost and memory.</a:t>
            </a:r>
            <a:endParaRPr lang="en-US" b="0" i="0" dirty="0">
              <a:effectLst/>
              <a:latin typeface="Google Sans"/>
            </a:endParaRPr>
          </a:p>
        </p:txBody>
      </p:sp>
    </p:spTree>
    <p:extLst>
      <p:ext uri="{BB962C8B-B14F-4D97-AF65-F5344CB8AC3E}">
        <p14:creationId xmlns:p14="http://schemas.microsoft.com/office/powerpoint/2010/main" val="2917552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730C5A-50C5-4F57-8803-7EA3D1CC6EDC}"/>
              </a:ext>
            </a:extLst>
          </p:cNvPr>
          <p:cNvSpPr txBox="1"/>
          <p:nvPr/>
        </p:nvSpPr>
        <p:spPr>
          <a:xfrm>
            <a:off x="2854354" y="595617"/>
            <a:ext cx="6483292" cy="861774"/>
          </a:xfrm>
          <a:prstGeom prst="rect">
            <a:avLst/>
          </a:prstGeom>
          <a:noFill/>
        </p:spPr>
        <p:txBody>
          <a:bodyPr wrap="square">
            <a:spAutoFit/>
          </a:bodyPr>
          <a:lstStyle/>
          <a:p>
            <a:pPr algn="ctr"/>
            <a:r>
              <a:rPr lang="en-IN" sz="5000" b="1" dirty="0"/>
              <a:t>Proposed Solution</a:t>
            </a:r>
          </a:p>
        </p:txBody>
      </p:sp>
      <p:graphicFrame>
        <p:nvGraphicFramePr>
          <p:cNvPr id="4" name="Table 4">
            <a:extLst>
              <a:ext uri="{FF2B5EF4-FFF2-40B4-BE49-F238E27FC236}">
                <a16:creationId xmlns:a16="http://schemas.microsoft.com/office/drawing/2014/main" id="{CCC53B1F-41BD-4463-9B5D-1B9A39066B98}"/>
              </a:ext>
            </a:extLst>
          </p:cNvPr>
          <p:cNvGraphicFramePr>
            <a:graphicFrameLocks noGrp="1"/>
          </p:cNvGraphicFramePr>
          <p:nvPr>
            <p:extLst>
              <p:ext uri="{D42A27DB-BD31-4B8C-83A1-F6EECF244321}">
                <p14:modId xmlns:p14="http://schemas.microsoft.com/office/powerpoint/2010/main" val="35124845"/>
              </p:ext>
            </p:extLst>
          </p:nvPr>
        </p:nvGraphicFramePr>
        <p:xfrm>
          <a:off x="1112939" y="1942471"/>
          <a:ext cx="9966122" cy="3147969"/>
        </p:xfrm>
        <a:graphic>
          <a:graphicData uri="http://schemas.openxmlformats.org/drawingml/2006/table">
            <a:tbl>
              <a:tblPr firstRow="1" bandRow="1">
                <a:tableStyleId>{93296810-A885-4BE3-A3E7-6D5BEEA58F35}</a:tableStyleId>
              </a:tblPr>
              <a:tblGrid>
                <a:gridCol w="3467450">
                  <a:extLst>
                    <a:ext uri="{9D8B030D-6E8A-4147-A177-3AD203B41FA5}">
                      <a16:colId xmlns:a16="http://schemas.microsoft.com/office/drawing/2014/main" val="1207379130"/>
                    </a:ext>
                  </a:extLst>
                </a:gridCol>
                <a:gridCol w="6498672">
                  <a:extLst>
                    <a:ext uri="{9D8B030D-6E8A-4147-A177-3AD203B41FA5}">
                      <a16:colId xmlns:a16="http://schemas.microsoft.com/office/drawing/2014/main" val="287372717"/>
                    </a:ext>
                  </a:extLst>
                </a:gridCol>
              </a:tblGrid>
              <a:tr h="744523">
                <a:tc>
                  <a:txBody>
                    <a:bodyPr/>
                    <a:lstStyle/>
                    <a:p>
                      <a:pPr algn="ctr"/>
                      <a:r>
                        <a:rPr lang="en-IN" sz="2400" dirty="0"/>
                        <a:t>Solutions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400" dirty="0"/>
                        <a:t>Description</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5063602"/>
                  </a:ext>
                </a:extLst>
              </a:tr>
              <a:tr h="744523">
                <a:tc>
                  <a:txBody>
                    <a:bodyPr/>
                    <a:lstStyle/>
                    <a:p>
                      <a:pPr algn="ctr"/>
                      <a:r>
                        <a:rPr lang="en-US" sz="1800" b="1" i="0" u="none" strike="noStrike" baseline="0" dirty="0">
                          <a:latin typeface="Google Sans"/>
                        </a:rPr>
                        <a:t>Using more powerful hardware</a:t>
                      </a:r>
                      <a:endParaRPr lang="en-IN" dirty="0">
                        <a:latin typeface="Google San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b="0" i="0" u="none" strike="noStrike" baseline="0" dirty="0">
                          <a:latin typeface="Google Sans"/>
                        </a:rPr>
                        <a:t>Face transformer models can be made more computationally efficient by using more powerful hardware, such as GPUs and TPUs</a:t>
                      </a:r>
                      <a:endParaRPr lang="en-IN" dirty="0">
                        <a:latin typeface="Google San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7300968"/>
                  </a:ext>
                </a:extLst>
              </a:tr>
              <a:tr h="744523">
                <a:tc>
                  <a:txBody>
                    <a:bodyPr/>
                    <a:lstStyle/>
                    <a:p>
                      <a:pPr algn="ctr"/>
                      <a:r>
                        <a:rPr lang="en-US" sz="1800" b="1" i="0" u="none" strike="noStrike" baseline="0" dirty="0">
                          <a:latin typeface="Google Sans"/>
                        </a:rPr>
                        <a:t>Using more advanced techniques</a:t>
                      </a:r>
                      <a:endParaRPr lang="en-IN" dirty="0">
                        <a:latin typeface="Google San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dirty="0">
                          <a:latin typeface="Google Sans"/>
                        </a:rPr>
                        <a:t>Transfer Learning and Fine-Tuning through </a:t>
                      </a:r>
                      <a:r>
                        <a:rPr lang="en-IN" dirty="0" err="1">
                          <a:latin typeface="Google Sans"/>
                        </a:rPr>
                        <a:t>EfficientNet</a:t>
                      </a:r>
                      <a:r>
                        <a:rPr lang="en-IN" dirty="0">
                          <a:latin typeface="Google Sans"/>
                        </a:rPr>
                        <a:t> &amp; </a:t>
                      </a:r>
                      <a:r>
                        <a:rPr lang="en-IN" dirty="0" err="1">
                          <a:latin typeface="Google Sans"/>
                        </a:rPr>
                        <a:t>ViT</a:t>
                      </a:r>
                      <a:r>
                        <a:rPr lang="en-IN" dirty="0">
                          <a:latin typeface="Google Sans"/>
                        </a:rPr>
                        <a:t>.</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709606"/>
                  </a:ext>
                </a:extLst>
              </a:tr>
              <a:tr h="744523">
                <a:tc>
                  <a:txBody>
                    <a:bodyPr/>
                    <a:lstStyle/>
                    <a:p>
                      <a:pPr algn="ctr"/>
                      <a:r>
                        <a:rPr lang="en-US" sz="1800" b="1" i="0" u="none" strike="noStrike" baseline="0" dirty="0">
                          <a:latin typeface="Google Sans"/>
                        </a:rPr>
                        <a:t>Collecting more data</a:t>
                      </a:r>
                      <a:endParaRPr lang="en-IN" dirty="0">
                        <a:latin typeface="Google San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b="0" i="0" u="none" strike="noStrike" baseline="0" dirty="0">
                          <a:latin typeface="Google Sans"/>
                        </a:rPr>
                        <a:t>The performance of face transformer models could also be improved by collecting more data. This could be done by collecting data from a wider variety of sources.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9308627"/>
                  </a:ext>
                </a:extLst>
              </a:tr>
            </a:tbl>
          </a:graphicData>
        </a:graphic>
      </p:graphicFrame>
    </p:spTree>
    <p:extLst>
      <p:ext uri="{BB962C8B-B14F-4D97-AF65-F5344CB8AC3E}">
        <p14:creationId xmlns:p14="http://schemas.microsoft.com/office/powerpoint/2010/main" val="1265333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888899-CB44-4E50-9F78-600BD36EF3D3}"/>
              </a:ext>
            </a:extLst>
          </p:cNvPr>
          <p:cNvSpPr txBox="1"/>
          <p:nvPr/>
        </p:nvSpPr>
        <p:spPr>
          <a:xfrm>
            <a:off x="2854354" y="91541"/>
            <a:ext cx="6483292" cy="861774"/>
          </a:xfrm>
          <a:prstGeom prst="rect">
            <a:avLst/>
          </a:prstGeom>
          <a:noFill/>
        </p:spPr>
        <p:txBody>
          <a:bodyPr wrap="square">
            <a:spAutoFit/>
          </a:bodyPr>
          <a:lstStyle/>
          <a:p>
            <a:pPr algn="ctr"/>
            <a:r>
              <a:rPr lang="en-IN" sz="5000" b="1" dirty="0"/>
              <a:t>Why </a:t>
            </a:r>
            <a:r>
              <a:rPr lang="en-IN" sz="5000" b="1" dirty="0" err="1"/>
              <a:t>EfficientNet</a:t>
            </a:r>
            <a:r>
              <a:rPr lang="en-IN" sz="5000" b="1" dirty="0"/>
              <a:t>?</a:t>
            </a:r>
          </a:p>
        </p:txBody>
      </p:sp>
      <p:pic>
        <p:nvPicPr>
          <p:cNvPr id="5" name="Picture 4">
            <a:extLst>
              <a:ext uri="{FF2B5EF4-FFF2-40B4-BE49-F238E27FC236}">
                <a16:creationId xmlns:a16="http://schemas.microsoft.com/office/drawing/2014/main" id="{F1F2D2CC-45DF-4344-BB30-10E8603D3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550272"/>
            <a:ext cx="5634176" cy="3228572"/>
          </a:xfrm>
          <a:prstGeom prst="rect">
            <a:avLst/>
          </a:prstGeom>
        </p:spPr>
      </p:pic>
      <p:sp>
        <p:nvSpPr>
          <p:cNvPr id="3" name="TextBox 2">
            <a:extLst>
              <a:ext uri="{FF2B5EF4-FFF2-40B4-BE49-F238E27FC236}">
                <a16:creationId xmlns:a16="http://schemas.microsoft.com/office/drawing/2014/main" id="{1F4B79FC-2642-4B0A-BFED-AD7EE44CBF78}"/>
              </a:ext>
            </a:extLst>
          </p:cNvPr>
          <p:cNvSpPr txBox="1"/>
          <p:nvPr/>
        </p:nvSpPr>
        <p:spPr>
          <a:xfrm>
            <a:off x="204111" y="957061"/>
            <a:ext cx="11783777" cy="2359460"/>
          </a:xfrm>
          <a:prstGeom prst="rect">
            <a:avLst/>
          </a:prstGeom>
          <a:noFill/>
        </p:spPr>
        <p:txBody>
          <a:bodyPr wrap="square">
            <a:spAutoFit/>
          </a:bodyPr>
          <a:lstStyle/>
          <a:p>
            <a:pPr algn="just"/>
            <a:r>
              <a:rPr lang="en-IN" sz="1800" b="0" i="0" u="none" strike="noStrike" baseline="0" dirty="0">
                <a:latin typeface="Google Sans"/>
              </a:rPr>
              <a:t>	Two successful model of computer vision (CV) related works are – </a:t>
            </a:r>
            <a:r>
              <a:rPr lang="en-IN" sz="1800" b="1" i="0" u="none" strike="noStrike" baseline="0" dirty="0">
                <a:latin typeface="Google Sans"/>
              </a:rPr>
              <a:t>MobileNetV1 (2017), MobileNetV2 (2018), MobileNetV3 (2019) </a:t>
            </a:r>
            <a:r>
              <a:rPr lang="en-IN" sz="1800" i="0" u="none" strike="noStrike" baseline="0" dirty="0">
                <a:latin typeface="Google Sans"/>
              </a:rPr>
              <a:t>&amp;</a:t>
            </a:r>
            <a:r>
              <a:rPr lang="en-IN" sz="1800" b="1" i="0" u="none" strike="noStrike" baseline="0" dirty="0">
                <a:latin typeface="Google Sans"/>
              </a:rPr>
              <a:t> EfficientNetV1 (2019), EfficientNetV2 (2021)</a:t>
            </a:r>
            <a:r>
              <a:rPr lang="en-IN" sz="1800" b="0" i="0" u="none" strike="noStrike" baseline="0" dirty="0">
                <a:latin typeface="Google Sans"/>
              </a:rPr>
              <a:t>. </a:t>
            </a:r>
            <a:r>
              <a:rPr lang="en-US" sz="1800" b="0" i="0" u="none" strike="noStrike" baseline="0" dirty="0">
                <a:latin typeface="Google Sans"/>
              </a:rPr>
              <a:t>Convolutional Neural Networks (</a:t>
            </a:r>
            <a:r>
              <a:rPr lang="en-US" sz="1800" b="0" i="0" u="none" strike="noStrike" baseline="0" dirty="0" err="1">
                <a:latin typeface="Google Sans"/>
              </a:rPr>
              <a:t>ConvNets</a:t>
            </a:r>
            <a:r>
              <a:rPr lang="en-US" sz="1800" b="0" i="0" u="none" strike="noStrike" baseline="0" dirty="0">
                <a:latin typeface="Google Sans"/>
              </a:rPr>
              <a:t>) are commonly developed at a fixed resource budget and then scaled up for better accuracy if more </a:t>
            </a:r>
            <a:r>
              <a:rPr lang="en-IN" sz="1800" b="0" i="0" u="none" strike="noStrike" baseline="0" dirty="0">
                <a:latin typeface="Google Sans"/>
              </a:rPr>
              <a:t>resources are available. </a:t>
            </a:r>
            <a:r>
              <a:rPr lang="en-IN" sz="1800" b="0" i="0" u="none" strike="noStrike" baseline="0" dirty="0" err="1">
                <a:latin typeface="Google Sans"/>
              </a:rPr>
              <a:t>EfficientNet</a:t>
            </a:r>
            <a:r>
              <a:rPr lang="en-IN" sz="1800" b="0" i="0" u="none" strike="noStrike" baseline="0" dirty="0">
                <a:latin typeface="Google Sans"/>
              </a:rPr>
              <a:t> systematically </a:t>
            </a:r>
            <a:r>
              <a:rPr lang="en-US" sz="1800" b="0" i="0" u="none" strike="noStrike" baseline="0" dirty="0">
                <a:latin typeface="Google Sans"/>
              </a:rPr>
              <a:t>studies model scaling and identifies that carefully balancing network depth (d), width (w), and resolution (r) can lead to better performance.</a:t>
            </a:r>
            <a:r>
              <a:rPr lang="en-IN" sz="1800" b="0" i="0" u="none" strike="noStrike" baseline="0" dirty="0">
                <a:latin typeface="Google Sans"/>
              </a:rPr>
              <a:t> </a:t>
            </a:r>
            <a:r>
              <a:rPr lang="en-IN" dirty="0">
                <a:latin typeface="Google Sans"/>
              </a:rPr>
              <a:t>N</a:t>
            </a:r>
            <a:r>
              <a:rPr lang="en-IN" sz="1800" b="0" i="0" u="none" strike="noStrike" baseline="0" dirty="0">
                <a:latin typeface="Google Sans"/>
              </a:rPr>
              <a:t>eural architecture </a:t>
            </a:r>
            <a:r>
              <a:rPr lang="en-US" sz="1800" b="0" i="0" u="none" strike="noStrike" baseline="0" dirty="0">
                <a:latin typeface="Google Sans"/>
              </a:rPr>
              <a:t>searches to design a new baseline network and scale it up to obtain a family of models, called </a:t>
            </a:r>
            <a:r>
              <a:rPr lang="en-US" sz="1800" b="0" i="0" u="none" strike="noStrike" baseline="0" dirty="0" err="1">
                <a:latin typeface="Google Sans"/>
              </a:rPr>
              <a:t>EfficientNets</a:t>
            </a:r>
            <a:r>
              <a:rPr lang="en-US" sz="1800" b="0" i="0" u="none" strike="noStrike" baseline="0" dirty="0">
                <a:latin typeface="Google Sans"/>
              </a:rPr>
              <a:t>, which achieve much better accuracy and efficiency than previous </a:t>
            </a:r>
            <a:r>
              <a:rPr lang="en-US" sz="1800" b="0" i="0" u="none" strike="noStrike" baseline="0" dirty="0" err="1">
                <a:latin typeface="Google Sans"/>
              </a:rPr>
              <a:t>ConvNets</a:t>
            </a:r>
            <a:r>
              <a:rPr lang="en-US" sz="1800" b="0" i="0" u="none" strike="noStrike" baseline="0" dirty="0">
                <a:latin typeface="Google Sans"/>
              </a:rPr>
              <a:t>. In particular, our </a:t>
            </a:r>
            <a:r>
              <a:rPr lang="en-US" sz="1800" b="0" i="0" u="none" strike="noStrike" baseline="0" dirty="0" err="1">
                <a:latin typeface="Google Sans"/>
              </a:rPr>
              <a:t>EfficientNet</a:t>
            </a:r>
            <a:r>
              <a:rPr lang="en-US" sz="1800" b="0" i="0" u="none" strike="noStrike" baseline="0" dirty="0">
                <a:latin typeface="Google Sans"/>
              </a:rPr>
              <a:t> achieves state-of-the-art </a:t>
            </a:r>
            <a:r>
              <a:rPr lang="en-US" sz="1800" b="1" i="0" u="none" strike="noStrike" baseline="0" dirty="0">
                <a:latin typeface="Google Sans"/>
              </a:rPr>
              <a:t>84.3% top-1 accuracy</a:t>
            </a:r>
            <a:r>
              <a:rPr lang="en-US" sz="1800" b="0" i="0" u="none" strike="noStrike" baseline="0" dirty="0">
                <a:latin typeface="Google Sans"/>
              </a:rPr>
              <a:t> on ImageNet, while being </a:t>
            </a:r>
            <a:r>
              <a:rPr lang="en-US" sz="1800" b="1" i="0" u="none" strike="noStrike" baseline="0" dirty="0">
                <a:latin typeface="Google Sans"/>
              </a:rPr>
              <a:t>8.4x smaller</a:t>
            </a:r>
            <a:r>
              <a:rPr lang="en-US" sz="1800" b="0" i="0" u="none" strike="noStrike" baseline="0" dirty="0">
                <a:latin typeface="Google Sans"/>
              </a:rPr>
              <a:t> and </a:t>
            </a:r>
            <a:r>
              <a:rPr lang="en-US" sz="1800" b="1" i="0" u="none" strike="noStrike" baseline="0" dirty="0">
                <a:latin typeface="Google Sans"/>
              </a:rPr>
              <a:t>6.1x faster</a:t>
            </a:r>
            <a:r>
              <a:rPr lang="en-US" sz="1800" b="0" i="0" u="none" strike="noStrike" baseline="0" dirty="0">
                <a:latin typeface="Google Sans"/>
              </a:rPr>
              <a:t> on inference than the best existing </a:t>
            </a:r>
            <a:r>
              <a:rPr lang="en-IN" sz="1800" b="0" i="0" u="none" strike="noStrike" baseline="0" dirty="0" err="1">
                <a:latin typeface="Google Sans"/>
              </a:rPr>
              <a:t>ConvNet</a:t>
            </a:r>
            <a:r>
              <a:rPr lang="en-IN" sz="1800" b="0" i="0" u="none" strike="noStrike" baseline="0" dirty="0">
                <a:latin typeface="Google Sans"/>
              </a:rPr>
              <a:t>. </a:t>
            </a:r>
            <a:endParaRPr lang="en-US" b="0" i="0" dirty="0">
              <a:effectLst/>
              <a:latin typeface="Google Sans"/>
            </a:endParaRPr>
          </a:p>
        </p:txBody>
      </p:sp>
      <p:pic>
        <p:nvPicPr>
          <p:cNvPr id="6" name="Picture 5">
            <a:extLst>
              <a:ext uri="{FF2B5EF4-FFF2-40B4-BE49-F238E27FC236}">
                <a16:creationId xmlns:a16="http://schemas.microsoft.com/office/drawing/2014/main" id="{2BE6E0CB-8C78-0188-01FC-115C98E32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492" y="3676995"/>
            <a:ext cx="5559253" cy="3089464"/>
          </a:xfrm>
          <a:prstGeom prst="rect">
            <a:avLst/>
          </a:prstGeom>
        </p:spPr>
      </p:pic>
    </p:spTree>
    <p:extLst>
      <p:ext uri="{BB962C8B-B14F-4D97-AF65-F5344CB8AC3E}">
        <p14:creationId xmlns:p14="http://schemas.microsoft.com/office/powerpoint/2010/main" val="2466557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TotalTime>
  <Words>1426</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-apple-system</vt:lpstr>
      <vt:lpstr>Arial</vt:lpstr>
      <vt:lpstr>Arial Black</vt:lpstr>
      <vt:lpstr>Bookman Old Style</vt:lpstr>
      <vt:lpstr>Calibri</vt:lpstr>
      <vt:lpstr>Calibri Light</vt:lpstr>
      <vt:lpstr>Cambria Math</vt:lpstr>
      <vt:lpstr>Courier New</vt:lpstr>
      <vt:lpstr>Google Sans</vt:lpstr>
      <vt:lpstr>Lato</vt:lpstr>
      <vt:lpstr>Office Theme</vt:lpstr>
      <vt:lpstr> Face Transformer   Rethinking model incorporating EfficientNet into ViT</vt:lpstr>
      <vt:lpstr>INTRODUCTION</vt:lpstr>
      <vt:lpstr>PowerPoint Presentation</vt:lpstr>
      <vt:lpstr>Vision Transformer (ViT)</vt:lpstr>
      <vt:lpstr>PowerPoint Presentation</vt:lpstr>
      <vt:lpstr>Salient Features of Vision Transformer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Transformer –       Rethinking model scaling using EfficientNet &amp; ViT</dc:title>
  <dc:creator>Suprio Kundu</dc:creator>
  <cp:lastModifiedBy>Debargha Mitra Roy</cp:lastModifiedBy>
  <cp:revision>56</cp:revision>
  <cp:lastPrinted>2024-06-10T09:41:58Z</cp:lastPrinted>
  <dcterms:created xsi:type="dcterms:W3CDTF">2024-01-16T20:03:23Z</dcterms:created>
  <dcterms:modified xsi:type="dcterms:W3CDTF">2024-06-10T09:42:03Z</dcterms:modified>
</cp:coreProperties>
</file>