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7" d="100"/>
          <a:sy n="67"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64868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FE9E2-53E8-4C02-95FB-E24B452C6843}"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361675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4115778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344649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299173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99871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2650189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216012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64787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51727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CFE9E2-53E8-4C02-95FB-E24B452C6843}"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335785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CFE9E2-53E8-4C02-95FB-E24B452C6843}"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36718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FE9E2-53E8-4C02-95FB-E24B452C6843}"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20485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CFE9E2-53E8-4C02-95FB-E24B452C6843}"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673815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CFE9E2-53E8-4C02-95FB-E24B452C6843}"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78402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FE9E2-53E8-4C02-95FB-E24B452C6843}"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42621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CFE9E2-53E8-4C02-95FB-E24B452C6843}"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CB997-56E2-49F7-95E0-69450359D97F}" type="slidenum">
              <a:rPr lang="en-IN" smtClean="0"/>
              <a:t>‹#›</a:t>
            </a:fld>
            <a:endParaRPr lang="en-IN"/>
          </a:p>
        </p:txBody>
      </p:sp>
    </p:spTree>
    <p:extLst>
      <p:ext uri="{BB962C8B-B14F-4D97-AF65-F5344CB8AC3E}">
        <p14:creationId xmlns:p14="http://schemas.microsoft.com/office/powerpoint/2010/main" val="181214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CFE9E2-53E8-4C02-95FB-E24B452C6843}" type="datetimeFigureOut">
              <a:rPr lang="en-IN" smtClean="0"/>
              <a:t>27-07-2024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ACB997-56E2-49F7-95E0-69450359D97F}" type="slidenum">
              <a:rPr lang="en-IN" smtClean="0"/>
              <a:t>‹#›</a:t>
            </a:fld>
            <a:endParaRPr lang="en-IN"/>
          </a:p>
        </p:txBody>
      </p:sp>
    </p:spTree>
    <p:extLst>
      <p:ext uri="{BB962C8B-B14F-4D97-AF65-F5344CB8AC3E}">
        <p14:creationId xmlns:p14="http://schemas.microsoft.com/office/powerpoint/2010/main" val="33093406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681F-B2B6-18D9-8593-824503D93F0C}"/>
              </a:ext>
            </a:extLst>
          </p:cNvPr>
          <p:cNvSpPr>
            <a:spLocks noGrp="1"/>
          </p:cNvSpPr>
          <p:nvPr>
            <p:ph type="ctrTitle"/>
          </p:nvPr>
        </p:nvSpPr>
        <p:spPr>
          <a:xfrm>
            <a:off x="2928400" y="708555"/>
            <a:ext cx="8574622" cy="2616199"/>
          </a:xfrm>
        </p:spPr>
        <p:txBody>
          <a:bodyPr>
            <a:normAutofit/>
          </a:bodyPr>
          <a:lstStyle/>
          <a:p>
            <a:r>
              <a:rPr lang="en-IN" sz="6600" b="1" u="sng" dirty="0"/>
              <a:t>Loan Prediction</a:t>
            </a:r>
            <a:endParaRPr lang="en-IN" sz="6600" dirty="0"/>
          </a:p>
        </p:txBody>
      </p:sp>
      <p:sp>
        <p:nvSpPr>
          <p:cNvPr id="3" name="Subtitle 2">
            <a:extLst>
              <a:ext uri="{FF2B5EF4-FFF2-40B4-BE49-F238E27FC236}">
                <a16:creationId xmlns:a16="http://schemas.microsoft.com/office/drawing/2014/main" id="{20D0A1EA-300D-6F66-5CEA-A49FD3E3589C}"/>
              </a:ext>
            </a:extLst>
          </p:cNvPr>
          <p:cNvSpPr>
            <a:spLocks noGrp="1"/>
          </p:cNvSpPr>
          <p:nvPr>
            <p:ph type="subTitle" idx="1"/>
          </p:nvPr>
        </p:nvSpPr>
        <p:spPr>
          <a:xfrm>
            <a:off x="4515377" y="3639080"/>
            <a:ext cx="6987645" cy="2247370"/>
          </a:xfrm>
        </p:spPr>
        <p:txBody>
          <a:bodyPr>
            <a:normAutofit/>
          </a:bodyPr>
          <a:lstStyle/>
          <a:p>
            <a:endParaRPr lang="en-IN" b="1" dirty="0"/>
          </a:p>
          <a:p>
            <a:r>
              <a:rPr lang="en-IN" sz="2800" b="1" u="sng" dirty="0"/>
              <a:t>Risk management of Banks</a:t>
            </a:r>
          </a:p>
          <a:p>
            <a:endParaRPr lang="en-IN" sz="2800" b="1" u="sng" dirty="0"/>
          </a:p>
          <a:p>
            <a:r>
              <a:rPr lang="en-IN" sz="2800" b="1" u="sng" dirty="0"/>
              <a:t>Debarghya Chakraborty (c24004</a:t>
            </a:r>
            <a:r>
              <a:rPr lang="en-IN" b="1" u="sng" dirty="0"/>
              <a:t>)</a:t>
            </a:r>
          </a:p>
        </p:txBody>
      </p:sp>
    </p:spTree>
    <p:extLst>
      <p:ext uri="{BB962C8B-B14F-4D97-AF65-F5344CB8AC3E}">
        <p14:creationId xmlns:p14="http://schemas.microsoft.com/office/powerpoint/2010/main" val="427527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4603-9F53-3F3E-2D08-8AA0E2F5B000}"/>
              </a:ext>
            </a:extLst>
          </p:cNvPr>
          <p:cNvSpPr>
            <a:spLocks noGrp="1"/>
          </p:cNvSpPr>
          <p:nvPr>
            <p:ph type="title"/>
          </p:nvPr>
        </p:nvSpPr>
        <p:spPr/>
        <p:txBody>
          <a:bodyPr>
            <a:normAutofit fontScale="90000"/>
          </a:bodyPr>
          <a:lstStyle/>
          <a:p>
            <a:r>
              <a:rPr lang="en-US" sz="3600" b="1" dirty="0"/>
              <a:t>Train and evaluate models: Logistic Regression, Random Forest, and Gradient-Boosted Tree.</a:t>
            </a:r>
            <a:br>
              <a:rPr lang="en-US" sz="4400" dirty="0"/>
            </a:br>
            <a:endParaRPr lang="en-IN" dirty="0"/>
          </a:p>
        </p:txBody>
      </p:sp>
      <p:sp>
        <p:nvSpPr>
          <p:cNvPr id="3" name="Content Placeholder 2">
            <a:extLst>
              <a:ext uri="{FF2B5EF4-FFF2-40B4-BE49-F238E27FC236}">
                <a16:creationId xmlns:a16="http://schemas.microsoft.com/office/drawing/2014/main" id="{65170227-7F03-23A4-84FD-CF2A9E9FE4F4}"/>
              </a:ext>
            </a:extLst>
          </p:cNvPr>
          <p:cNvSpPr>
            <a:spLocks noGrp="1"/>
          </p:cNvSpPr>
          <p:nvPr>
            <p:ph idx="1"/>
          </p:nvPr>
        </p:nvSpPr>
        <p:spPr/>
        <p:txBody>
          <a:bodyPr>
            <a:normAutofit fontScale="92500"/>
          </a:bodyPr>
          <a:lstStyle/>
          <a:p>
            <a:r>
              <a:rPr lang="en-US" dirty="0"/>
              <a:t> First converts the (</a:t>
            </a:r>
            <a:r>
              <a:rPr lang="en-IN" dirty="0" err="1"/>
              <a:t>Loan_Status</a:t>
            </a:r>
            <a:r>
              <a:rPr lang="en-IN" dirty="0"/>
              <a:t>) </a:t>
            </a:r>
            <a:r>
              <a:rPr lang="en-US" dirty="0"/>
              <a:t>column to a numeric index using (</a:t>
            </a:r>
            <a:r>
              <a:rPr lang="en-IN" dirty="0" err="1"/>
              <a:t>StringIndexer</a:t>
            </a:r>
            <a:r>
              <a:rPr lang="en-IN" dirty="0"/>
              <a:t>) .</a:t>
            </a:r>
          </a:p>
          <a:p>
            <a:r>
              <a:rPr lang="en-US" dirty="0"/>
              <a:t>Then splits the dataset into training (80%) and test (20%) sets. Three models—Logistic Regression (LR), Random Forest (RF), and Gradient-Boosted Tree (GBT)—are trained on the training data using their respective pipelines. Each model is then used to make predictions on the test data. </a:t>
            </a:r>
            <a:endParaRPr lang="en-IN" dirty="0"/>
          </a:p>
          <a:p>
            <a:r>
              <a:rPr lang="en-IN" dirty="0"/>
              <a:t>The (</a:t>
            </a:r>
            <a:r>
              <a:rPr lang="en-IN" dirty="0" err="1"/>
              <a:t>BinaryClassificationEvaluator</a:t>
            </a:r>
            <a:r>
              <a:rPr lang="en-IN" dirty="0"/>
              <a:t>) </a:t>
            </a:r>
            <a:r>
              <a:rPr lang="en-US" dirty="0"/>
              <a:t>calculates the Area Under the Curve (AUC) for each model's predictions, which evaluates their performance. The results are printed, showing the AUC scores for LR, RF, and GBT models.</a:t>
            </a:r>
            <a:endParaRPr lang="en-IN" dirty="0"/>
          </a:p>
        </p:txBody>
      </p:sp>
    </p:spTree>
    <p:extLst>
      <p:ext uri="{BB962C8B-B14F-4D97-AF65-F5344CB8AC3E}">
        <p14:creationId xmlns:p14="http://schemas.microsoft.com/office/powerpoint/2010/main" val="217385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E833-43D4-5AC0-1CD4-9AE885AA2C20}"/>
              </a:ext>
            </a:extLst>
          </p:cNvPr>
          <p:cNvSpPr>
            <a:spLocks noGrp="1"/>
          </p:cNvSpPr>
          <p:nvPr>
            <p:ph type="title"/>
          </p:nvPr>
        </p:nvSpPr>
        <p:spPr/>
        <p:txBody>
          <a:bodyPr/>
          <a:lstStyle/>
          <a:p>
            <a:r>
              <a:rPr lang="en-IN" dirty="0"/>
              <a:t>Final Result and Interpretation</a:t>
            </a:r>
          </a:p>
        </p:txBody>
      </p:sp>
      <p:sp>
        <p:nvSpPr>
          <p:cNvPr id="3" name="Content Placeholder 2">
            <a:extLst>
              <a:ext uri="{FF2B5EF4-FFF2-40B4-BE49-F238E27FC236}">
                <a16:creationId xmlns:a16="http://schemas.microsoft.com/office/drawing/2014/main" id="{F383A1D0-FF0B-F76F-5D14-4CF0965749AB}"/>
              </a:ext>
            </a:extLst>
          </p:cNvPr>
          <p:cNvSpPr>
            <a:spLocks noGrp="1"/>
          </p:cNvSpPr>
          <p:nvPr>
            <p:ph idx="1"/>
          </p:nvPr>
        </p:nvSpPr>
        <p:spPr/>
        <p:txBody>
          <a:bodyPr>
            <a:normAutofit fontScale="92500"/>
          </a:bodyPr>
          <a:lstStyle/>
          <a:p>
            <a:r>
              <a:rPr lang="en-US" dirty="0"/>
              <a:t>AUC score provides a measure of the model's performance, with values closer to 1 indicating better predictive accuracy. By comparing these scores, one can determine which model performs best for loan prediction, helping banks minimize risks associated with loan defaults and optimize their lending strategies.</a:t>
            </a:r>
          </a:p>
          <a:p>
            <a:r>
              <a:rPr lang="en-US" dirty="0"/>
              <a:t>Logistic Regression AUC: 0.667816091954023 </a:t>
            </a:r>
          </a:p>
          <a:p>
            <a:r>
              <a:rPr lang="en-US" dirty="0"/>
              <a:t>Random Forest AUC: 0.7033045977011496 </a:t>
            </a:r>
          </a:p>
          <a:p>
            <a:r>
              <a:rPr lang="en-US" dirty="0"/>
              <a:t>Gradient-Boosted Tree AUC: 0.6126436781609198</a:t>
            </a:r>
            <a:endParaRPr lang="en-IN" dirty="0"/>
          </a:p>
        </p:txBody>
      </p:sp>
    </p:spTree>
    <p:extLst>
      <p:ext uri="{BB962C8B-B14F-4D97-AF65-F5344CB8AC3E}">
        <p14:creationId xmlns:p14="http://schemas.microsoft.com/office/powerpoint/2010/main" val="25617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28BF8-4E3A-104E-3669-4421175CB12E}"/>
              </a:ext>
            </a:extLst>
          </p:cNvPr>
          <p:cNvSpPr>
            <a:spLocks noGrp="1"/>
          </p:cNvSpPr>
          <p:nvPr>
            <p:ph idx="1"/>
          </p:nvPr>
        </p:nvSpPr>
        <p:spPr>
          <a:xfrm>
            <a:off x="838200" y="414338"/>
            <a:ext cx="10515600" cy="6443662"/>
          </a:xfrm>
        </p:spPr>
        <p:txBody>
          <a:bodyPr>
            <a:normAutofit lnSpcReduction="10000"/>
          </a:bodyPr>
          <a:lstStyle/>
          <a:p>
            <a:r>
              <a:rPr lang="en-US" sz="1800" b="1" dirty="0"/>
              <a:t>Logistic </a:t>
            </a:r>
            <a:r>
              <a:rPr lang="en-US" sz="1800" b="1" dirty="0" err="1"/>
              <a:t>Regression</a:t>
            </a:r>
            <a:r>
              <a:rPr lang="en-US" sz="1800" dirty="0" err="1"/>
              <a:t>:AUC</a:t>
            </a:r>
            <a:r>
              <a:rPr lang="en-US" sz="1800" dirty="0"/>
              <a:t>: </a:t>
            </a:r>
            <a:r>
              <a:rPr lang="en-US" sz="1800" b="1" dirty="0"/>
              <a:t>0.6678</a:t>
            </a:r>
            <a:endParaRPr lang="en-US" sz="1800" dirty="0"/>
          </a:p>
          <a:p>
            <a:pPr marL="0" indent="0">
              <a:buNone/>
            </a:pPr>
            <a:r>
              <a:rPr lang="en-US" sz="1800" dirty="0"/>
              <a:t>   -&gt;Explanation: Logistic Regression performs moderately well, with an AUC of 0.6678. This indicates that the model has a reasonable ability to distinguish between approved and rejected loan applications. However, it is not the best performer among the three models.</a:t>
            </a:r>
          </a:p>
          <a:p>
            <a:pPr marL="0" indent="0">
              <a:buNone/>
            </a:pPr>
            <a:endParaRPr lang="en-US" sz="1800" dirty="0"/>
          </a:p>
          <a:p>
            <a:r>
              <a:rPr lang="en-US" sz="1800" b="1" dirty="0"/>
              <a:t>Random </a:t>
            </a:r>
            <a:r>
              <a:rPr lang="en-US" sz="1800" b="1" dirty="0" err="1"/>
              <a:t>Forest</a:t>
            </a:r>
            <a:r>
              <a:rPr lang="en-US" sz="1800" dirty="0" err="1"/>
              <a:t>:AUC</a:t>
            </a:r>
            <a:r>
              <a:rPr lang="en-US" sz="1800" dirty="0"/>
              <a:t>: </a:t>
            </a:r>
            <a:r>
              <a:rPr lang="en-US" sz="1800" b="1" dirty="0"/>
              <a:t>0.7033</a:t>
            </a:r>
            <a:endParaRPr lang="en-US" sz="1800" dirty="0"/>
          </a:p>
          <a:p>
            <a:pPr marL="0" indent="0">
              <a:buNone/>
            </a:pPr>
            <a:r>
              <a:rPr lang="en-US" sz="1800" dirty="0"/>
              <a:t>   -&gt;Explanation: The Random Forest model achieves the highest AUC of 0.7033. This suggests that Random Forest is the most effective model in predicting loan approvals and rejections, offering better discriminatory power compared to the other models. Random Forest's ensemble approach, which combines multiple decision trees, contributes to its superior performance.</a:t>
            </a:r>
          </a:p>
          <a:p>
            <a:pPr marL="0" indent="0">
              <a:buNone/>
            </a:pPr>
            <a:endParaRPr lang="en-US" sz="1800" dirty="0"/>
          </a:p>
          <a:p>
            <a:r>
              <a:rPr lang="en-US" sz="1800" b="1" dirty="0"/>
              <a:t>Gradient-Boosted </a:t>
            </a:r>
            <a:r>
              <a:rPr lang="en-US" sz="1800" b="1" dirty="0" err="1"/>
              <a:t>Tree</a:t>
            </a:r>
            <a:r>
              <a:rPr lang="en-US" sz="1800" dirty="0" err="1"/>
              <a:t>:AUC</a:t>
            </a:r>
            <a:r>
              <a:rPr lang="en-US" sz="1800" dirty="0"/>
              <a:t>: </a:t>
            </a:r>
            <a:r>
              <a:rPr lang="en-US" sz="1800" b="1" dirty="0"/>
              <a:t>0.6126</a:t>
            </a:r>
            <a:endParaRPr lang="en-US" sz="1800" dirty="0"/>
          </a:p>
          <a:p>
            <a:pPr marL="0" indent="0">
              <a:buNone/>
            </a:pPr>
            <a:r>
              <a:rPr lang="en-US" sz="1800" dirty="0"/>
              <a:t>    -&gt;Explanation: The Gradient-Boosted Tree model has an AUC of 0.6126, which is the lowest among the three models. This indicates that GBT is the least effective in distinguishing between loan approvals and rejections. Although GBT can be powerful in many contexts, it did not perform as well on this dataset, potentially due to overfitting or the nature of the data.</a:t>
            </a:r>
          </a:p>
          <a:p>
            <a:pPr marL="0" indent="0">
              <a:buNone/>
            </a:pPr>
            <a:endParaRPr lang="en-US" sz="1800" dirty="0"/>
          </a:p>
          <a:p>
            <a:pPr marL="0" indent="0">
              <a:buNone/>
            </a:pPr>
            <a:r>
              <a:rPr lang="en-US" sz="2000" dirty="0"/>
              <a:t>In conclusion, </a:t>
            </a:r>
            <a:r>
              <a:rPr lang="en-US" sz="2000" b="1" dirty="0"/>
              <a:t>Random Forest</a:t>
            </a:r>
            <a:r>
              <a:rPr lang="en-US" sz="2000" dirty="0"/>
              <a:t> outperforms both Logistic Regression and Gradient-Boosted Tree models, making it the most reliable choice for loan prediction in this context</a:t>
            </a:r>
            <a:r>
              <a:rPr lang="en-US" sz="1200" dirty="0"/>
              <a:t>.</a:t>
            </a:r>
            <a:endParaRPr lang="en-US" sz="1800" b="1" dirty="0"/>
          </a:p>
          <a:p>
            <a:pPr marL="0" indent="0">
              <a:buNone/>
            </a:pPr>
            <a:endParaRPr lang="en-US" sz="2000"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23304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F323-6B24-84A0-A0A8-BC8475702D62}"/>
              </a:ext>
            </a:extLst>
          </p:cNvPr>
          <p:cNvSpPr>
            <a:spLocks noGrp="1"/>
          </p:cNvSpPr>
          <p:nvPr>
            <p:ph type="title"/>
          </p:nvPr>
        </p:nvSpPr>
        <p:spPr/>
        <p:txBody>
          <a:bodyPr/>
          <a:lstStyle/>
          <a:p>
            <a:pPr algn="ctr"/>
            <a:r>
              <a:rPr lang="en-IN" b="1" u="sng" dirty="0"/>
              <a:t>What is a loan</a:t>
            </a:r>
            <a:r>
              <a:rPr lang="en-IN" b="1" dirty="0"/>
              <a:t> ?</a:t>
            </a:r>
          </a:p>
        </p:txBody>
      </p:sp>
      <p:sp>
        <p:nvSpPr>
          <p:cNvPr id="3" name="Content Placeholder 2">
            <a:extLst>
              <a:ext uri="{FF2B5EF4-FFF2-40B4-BE49-F238E27FC236}">
                <a16:creationId xmlns:a16="http://schemas.microsoft.com/office/drawing/2014/main" id="{FC72FD98-9D2D-3F84-AD3F-783A21B5527B}"/>
              </a:ext>
            </a:extLst>
          </p:cNvPr>
          <p:cNvSpPr>
            <a:spLocks noGrp="1"/>
          </p:cNvSpPr>
          <p:nvPr>
            <p:ph idx="1"/>
          </p:nvPr>
        </p:nvSpPr>
        <p:spPr/>
        <p:txBody>
          <a:bodyPr>
            <a:normAutofit fontScale="92500" lnSpcReduction="10000"/>
          </a:bodyPr>
          <a:lstStyle/>
          <a:p>
            <a:pPr marL="0" indent="0" algn="ctr">
              <a:buNone/>
            </a:pPr>
            <a:r>
              <a:rPr lang="en-US" sz="3600" dirty="0"/>
              <a:t>In finance, a loan is the lending of money by one or more individuals, organizations, or other entities to other individuals, organizations etc. The recipient (i.e., the borrower) incurs a debt and is usually liable to pay interest on that debt until it is repaid as well as to repay the principal amount borrowed.</a:t>
            </a:r>
          </a:p>
          <a:p>
            <a:pPr marL="0" indent="0">
              <a:buNone/>
            </a:pPr>
            <a:endParaRPr lang="en-US" dirty="0"/>
          </a:p>
          <a:p>
            <a:endParaRPr lang="en-IN" dirty="0"/>
          </a:p>
        </p:txBody>
      </p:sp>
    </p:spTree>
    <p:extLst>
      <p:ext uri="{BB962C8B-B14F-4D97-AF65-F5344CB8AC3E}">
        <p14:creationId xmlns:p14="http://schemas.microsoft.com/office/powerpoint/2010/main" val="170931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CBE4-3CB9-9A39-3E5A-2B68901C86CE}"/>
              </a:ext>
            </a:extLst>
          </p:cNvPr>
          <p:cNvSpPr>
            <a:spLocks noGrp="1"/>
          </p:cNvSpPr>
          <p:nvPr>
            <p:ph type="title"/>
          </p:nvPr>
        </p:nvSpPr>
        <p:spPr/>
        <p:txBody>
          <a:bodyPr/>
          <a:lstStyle/>
          <a:p>
            <a:r>
              <a:rPr lang="en-IN" b="1" u="sng" dirty="0"/>
              <a:t>Why loan prediction is important for banks</a:t>
            </a:r>
            <a:r>
              <a:rPr lang="en-IN" dirty="0"/>
              <a:t>?</a:t>
            </a:r>
          </a:p>
        </p:txBody>
      </p:sp>
      <p:sp>
        <p:nvSpPr>
          <p:cNvPr id="3" name="Content Placeholder 2">
            <a:extLst>
              <a:ext uri="{FF2B5EF4-FFF2-40B4-BE49-F238E27FC236}">
                <a16:creationId xmlns:a16="http://schemas.microsoft.com/office/drawing/2014/main" id="{E9CE3CD6-C491-A191-07E1-6769BE23000A}"/>
              </a:ext>
            </a:extLst>
          </p:cNvPr>
          <p:cNvSpPr>
            <a:spLocks noGrp="1"/>
          </p:cNvSpPr>
          <p:nvPr>
            <p:ph idx="1"/>
          </p:nvPr>
        </p:nvSpPr>
        <p:spPr/>
        <p:txBody>
          <a:bodyPr>
            <a:normAutofit fontScale="77500" lnSpcReduction="20000"/>
          </a:bodyPr>
          <a:lstStyle/>
          <a:p>
            <a:pPr marL="0" indent="0" algn="ctr">
              <a:buNone/>
            </a:pPr>
            <a:r>
              <a:rPr lang="en-US" sz="3600" dirty="0"/>
              <a:t>Loan prediction is crucial for banks as it directly influences their risk management, profitability, and customer satisfaction. By accurately predicting the likelihood of loan default, banks can make informed decisions about approving or rejecting loan applications. This helps in minimizing the risk of bad loans, which can lead to significant financial losses and impact the bank's overall stability.</a:t>
            </a:r>
          </a:p>
          <a:p>
            <a:endParaRPr lang="en-IN" dirty="0"/>
          </a:p>
        </p:txBody>
      </p:sp>
    </p:spTree>
    <p:extLst>
      <p:ext uri="{BB962C8B-B14F-4D97-AF65-F5344CB8AC3E}">
        <p14:creationId xmlns:p14="http://schemas.microsoft.com/office/powerpoint/2010/main" val="66379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0695-114C-F1A2-202F-7AA3FF58F2B4}"/>
              </a:ext>
            </a:extLst>
          </p:cNvPr>
          <p:cNvSpPr>
            <a:spLocks noGrp="1"/>
          </p:cNvSpPr>
          <p:nvPr>
            <p:ph type="title"/>
          </p:nvPr>
        </p:nvSpPr>
        <p:spPr>
          <a:xfrm>
            <a:off x="1335087" y="73026"/>
            <a:ext cx="10018713" cy="1752599"/>
          </a:xfrm>
        </p:spPr>
        <p:txBody>
          <a:bodyPr>
            <a:normAutofit/>
          </a:bodyPr>
          <a:lstStyle/>
          <a:p>
            <a:r>
              <a:rPr lang="en-IN" dirty="0"/>
              <a:t>What is the consequence of </a:t>
            </a:r>
            <a:r>
              <a:rPr lang="en-IN" sz="4800" b="1" dirty="0"/>
              <a:t>Default?</a:t>
            </a:r>
            <a:endParaRPr lang="en-IN" dirty="0"/>
          </a:p>
        </p:txBody>
      </p:sp>
      <p:sp>
        <p:nvSpPr>
          <p:cNvPr id="3" name="Content Placeholder 2">
            <a:extLst>
              <a:ext uri="{FF2B5EF4-FFF2-40B4-BE49-F238E27FC236}">
                <a16:creationId xmlns:a16="http://schemas.microsoft.com/office/drawing/2014/main" id="{D301BDF0-B235-14FC-C2C3-7E181083F1B6}"/>
              </a:ext>
            </a:extLst>
          </p:cNvPr>
          <p:cNvSpPr>
            <a:spLocks noGrp="1"/>
          </p:cNvSpPr>
          <p:nvPr>
            <p:ph idx="1"/>
          </p:nvPr>
        </p:nvSpPr>
        <p:spPr>
          <a:xfrm>
            <a:off x="838200" y="1825625"/>
            <a:ext cx="10515600" cy="4889500"/>
          </a:xfrm>
        </p:spPr>
        <p:txBody>
          <a:bodyPr>
            <a:normAutofit/>
          </a:bodyPr>
          <a:lstStyle/>
          <a:p>
            <a:pPr>
              <a:buFont typeface="Wingdings" panose="05000000000000000000" pitchFamily="2" charset="2"/>
              <a:buChar char="Ø"/>
            </a:pPr>
            <a:r>
              <a:rPr lang="en-US" sz="1600" b="1" dirty="0"/>
              <a:t>Loss of Principal and Interest</a:t>
            </a:r>
            <a:r>
              <a:rPr lang="en-US" sz="1600" dirty="0"/>
              <a:t>: When a borrower defaults, the bank loses the principal amount loaned out and the interest that would have been earned on that loan. This directly impacts the bank's revenue and profitability.</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Liquidity Issues</a:t>
            </a:r>
            <a:r>
              <a:rPr lang="en-US" sz="1600" dirty="0"/>
              <a:t>: Defaults can create liquidity problems for banks, as the expected cash inflows from loan repayments are disrupted. This can affect the bank's day-to-day operations and its ability to meet other financial obligations.</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Decreased Lending Capacity</a:t>
            </a:r>
            <a:r>
              <a:rPr lang="en-US" sz="1600" dirty="0"/>
              <a:t>: With a higher number of non-performing loans (NPLs), the bank’s ability to lend to other customers is constrained. This can limit the bank's growth and its ability to generate revenue from lending activities.</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Reputational Damage</a:t>
            </a:r>
            <a:r>
              <a:rPr lang="en-US" sz="1600" dirty="0"/>
              <a:t>: Frequent loan defaults can damage the bank's reputation, leading to a loss of trust among customers and investors. This can have long-term negative effects on the bank’s business and market position.</a:t>
            </a:r>
          </a:p>
          <a:p>
            <a:pPr>
              <a:buFont typeface="Wingdings" panose="05000000000000000000" pitchFamily="2" charset="2"/>
              <a:buChar char="Ø"/>
            </a:pPr>
            <a:endParaRPr lang="en-US" sz="1600" dirty="0"/>
          </a:p>
          <a:p>
            <a:pPr>
              <a:buFont typeface="Wingdings" panose="05000000000000000000" pitchFamily="2" charset="2"/>
              <a:buChar char="Ø"/>
            </a:pPr>
            <a:r>
              <a:rPr lang="en-US" sz="1600" b="1" dirty="0"/>
              <a:t>Impact on Credit Rating</a:t>
            </a:r>
            <a:r>
              <a:rPr lang="en-US" sz="1600" dirty="0"/>
              <a:t>: A high rate of loan defaults can negatively impact a bank's credit rating. A lower credit rating can increase the cost of borrowing for the bank and may affect its overall reputation</a:t>
            </a:r>
            <a:r>
              <a:rPr lang="en-US" sz="1100" dirty="0"/>
              <a:t>.</a:t>
            </a:r>
            <a:endParaRPr lang="en-US" sz="1600" dirty="0"/>
          </a:p>
          <a:p>
            <a:endParaRPr lang="en-IN" dirty="0"/>
          </a:p>
        </p:txBody>
      </p:sp>
    </p:spTree>
    <p:extLst>
      <p:ext uri="{BB962C8B-B14F-4D97-AF65-F5344CB8AC3E}">
        <p14:creationId xmlns:p14="http://schemas.microsoft.com/office/powerpoint/2010/main" val="399811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8ABA-C9D5-5A4B-E126-33895EF76757}"/>
              </a:ext>
            </a:extLst>
          </p:cNvPr>
          <p:cNvSpPr>
            <a:spLocks noGrp="1"/>
          </p:cNvSpPr>
          <p:nvPr>
            <p:ph type="title"/>
          </p:nvPr>
        </p:nvSpPr>
        <p:spPr/>
        <p:txBody>
          <a:bodyPr/>
          <a:lstStyle/>
          <a:p>
            <a:r>
              <a:rPr lang="en-IN" b="1" dirty="0"/>
              <a:t>How to solved the problem</a:t>
            </a:r>
            <a:r>
              <a:rPr lang="en-IN" dirty="0"/>
              <a:t>?</a:t>
            </a:r>
          </a:p>
        </p:txBody>
      </p:sp>
      <p:sp>
        <p:nvSpPr>
          <p:cNvPr id="3" name="Content Placeholder 2">
            <a:extLst>
              <a:ext uri="{FF2B5EF4-FFF2-40B4-BE49-F238E27FC236}">
                <a16:creationId xmlns:a16="http://schemas.microsoft.com/office/drawing/2014/main" id="{5A2BF525-BCAB-CCA0-4FED-F5B9EC472E54}"/>
              </a:ext>
            </a:extLst>
          </p:cNvPr>
          <p:cNvSpPr>
            <a:spLocks noGrp="1"/>
          </p:cNvSpPr>
          <p:nvPr>
            <p:ph idx="1"/>
          </p:nvPr>
        </p:nvSpPr>
        <p:spPr/>
        <p:txBody>
          <a:bodyPr>
            <a:normAutofit fontScale="92500" lnSpcReduction="20000"/>
          </a:bodyPr>
          <a:lstStyle/>
          <a:p>
            <a:pPr algn="ctr">
              <a:buFont typeface="Wingdings" panose="05000000000000000000" pitchFamily="2" charset="2"/>
              <a:buChar char="Ø"/>
            </a:pPr>
            <a:r>
              <a:rPr lang="en-US" dirty="0"/>
              <a:t>Effective loan prediction models allow banks to identify and prioritize high-quality borrowers, ensuring that their lending portfolios remain healthy and sustainable. By distinguishing between high-risk and low-risk borrowers, banks can adjust interest rates and terms accordingly, optimizing their returns and maintaining competitive advantage.</a:t>
            </a:r>
          </a:p>
          <a:p>
            <a:pPr algn="ctr">
              <a:buFont typeface="Wingdings" panose="05000000000000000000" pitchFamily="2" charset="2"/>
              <a:buChar char="Ø"/>
            </a:pPr>
            <a:endParaRPr lang="en-US" dirty="0"/>
          </a:p>
          <a:p>
            <a:pPr algn="ctr">
              <a:buFont typeface="Wingdings" panose="05000000000000000000" pitchFamily="2" charset="2"/>
              <a:buChar char="Ø"/>
            </a:pPr>
            <a:r>
              <a:rPr lang="en-US" dirty="0"/>
              <a:t>Moreover, precise loan prediction fosters better resource allocation. Banks can allocate their capital more efficiently, reducing the cost associated with managing non-performing loans. This enhances their operational efficiency and profitability.</a:t>
            </a:r>
          </a:p>
          <a:p>
            <a:endParaRPr lang="en-IN" dirty="0"/>
          </a:p>
        </p:txBody>
      </p:sp>
    </p:spTree>
    <p:extLst>
      <p:ext uri="{BB962C8B-B14F-4D97-AF65-F5344CB8AC3E}">
        <p14:creationId xmlns:p14="http://schemas.microsoft.com/office/powerpoint/2010/main" val="383611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7505-C6BC-AB6A-3EE3-2FEED72640DC}"/>
              </a:ext>
            </a:extLst>
          </p:cNvPr>
          <p:cNvSpPr>
            <a:spLocks noGrp="1"/>
          </p:cNvSpPr>
          <p:nvPr>
            <p:ph type="title"/>
          </p:nvPr>
        </p:nvSpPr>
        <p:spPr/>
        <p:txBody>
          <a:bodyPr/>
          <a:lstStyle/>
          <a:p>
            <a:r>
              <a:rPr lang="en-IN" dirty="0"/>
              <a:t>Loan Prediction model?</a:t>
            </a:r>
          </a:p>
        </p:txBody>
      </p:sp>
      <p:sp>
        <p:nvSpPr>
          <p:cNvPr id="3" name="Content Placeholder 2">
            <a:extLst>
              <a:ext uri="{FF2B5EF4-FFF2-40B4-BE49-F238E27FC236}">
                <a16:creationId xmlns:a16="http://schemas.microsoft.com/office/drawing/2014/main" id="{C036EB3F-E38A-4809-74BA-1BF538E4201A}"/>
              </a:ext>
            </a:extLst>
          </p:cNvPr>
          <p:cNvSpPr>
            <a:spLocks noGrp="1"/>
          </p:cNvSpPr>
          <p:nvPr>
            <p:ph idx="1"/>
          </p:nvPr>
        </p:nvSpPr>
        <p:spPr>
          <a:xfrm>
            <a:off x="838200" y="1825625"/>
            <a:ext cx="10515600" cy="4775200"/>
          </a:xfrm>
        </p:spPr>
        <p:txBody>
          <a:bodyPr>
            <a:normAutofit/>
          </a:bodyPr>
          <a:lstStyle/>
          <a:p>
            <a:pPr marL="0" indent="0">
              <a:buNone/>
            </a:pPr>
            <a:r>
              <a:rPr lang="en-US" dirty="0"/>
              <a:t> </a:t>
            </a:r>
            <a:r>
              <a:rPr lang="en-US" sz="2000" dirty="0"/>
              <a:t>First we load the dataset in the </a:t>
            </a:r>
            <a:r>
              <a:rPr lang="en-US" sz="2000" dirty="0" err="1"/>
              <a:t>Googlecolab</a:t>
            </a:r>
            <a:r>
              <a:rPr lang="en-US" sz="2000" dirty="0"/>
              <a:t> notebook then preprocess the data, handle missing values, perform exploratory data analysis (EDA) and then build a Spark ML pipeline with at least three machine learning models.</a:t>
            </a:r>
          </a:p>
          <a:p>
            <a:pPr marL="0" indent="0">
              <a:buNone/>
            </a:pPr>
            <a:r>
              <a:rPr lang="en-US" sz="2000" dirty="0"/>
              <a:t> The step-by-step process:</a:t>
            </a:r>
          </a:p>
          <a:p>
            <a:pPr>
              <a:buFont typeface="+mj-lt"/>
              <a:buAutoNum type="arabicPeriod"/>
            </a:pPr>
            <a:r>
              <a:rPr lang="en-US" sz="2000" b="1" dirty="0"/>
              <a:t>Load the dataset and handle missing values.</a:t>
            </a:r>
            <a:endParaRPr lang="en-US" sz="2000" dirty="0"/>
          </a:p>
          <a:p>
            <a:pPr>
              <a:buFont typeface="+mj-lt"/>
              <a:buAutoNum type="arabicPeriod"/>
            </a:pPr>
            <a:r>
              <a:rPr lang="en-US" sz="2000" b="1" dirty="0"/>
              <a:t>Perform Exploratory Data Analysis (EDA).</a:t>
            </a:r>
            <a:endParaRPr lang="en-US" sz="2000" dirty="0"/>
          </a:p>
          <a:p>
            <a:pPr>
              <a:buFont typeface="+mj-lt"/>
              <a:buAutoNum type="arabicPeriod"/>
            </a:pPr>
            <a:r>
              <a:rPr lang="en-US" sz="2000" b="1" dirty="0"/>
              <a:t>Create a Spark ML Pipeline.</a:t>
            </a:r>
            <a:endParaRPr lang="en-US" sz="2000" dirty="0"/>
          </a:p>
          <a:p>
            <a:pPr>
              <a:buFont typeface="+mj-lt"/>
              <a:buAutoNum type="arabicPeriod"/>
            </a:pPr>
            <a:r>
              <a:rPr lang="en-US" sz="2000" b="1" dirty="0"/>
              <a:t>Train and evaluate models: Logistic Regression, Random Forest, and Gradient-Boosted Tree.</a:t>
            </a:r>
            <a:endParaRPr lang="en-US" sz="2000" dirty="0"/>
          </a:p>
          <a:p>
            <a:pPr marL="0" indent="0">
              <a:buNone/>
            </a:pPr>
            <a:endParaRPr lang="en-IN" dirty="0"/>
          </a:p>
        </p:txBody>
      </p:sp>
    </p:spTree>
    <p:extLst>
      <p:ext uri="{BB962C8B-B14F-4D97-AF65-F5344CB8AC3E}">
        <p14:creationId xmlns:p14="http://schemas.microsoft.com/office/powerpoint/2010/main" val="311442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C8E49-2308-2D16-1ADD-528B9C413587}"/>
              </a:ext>
            </a:extLst>
          </p:cNvPr>
          <p:cNvSpPr>
            <a:spLocks noGrp="1"/>
          </p:cNvSpPr>
          <p:nvPr>
            <p:ph type="title"/>
          </p:nvPr>
        </p:nvSpPr>
        <p:spPr/>
        <p:txBody>
          <a:bodyPr/>
          <a:lstStyle/>
          <a:p>
            <a:r>
              <a:rPr lang="en-IN" b="1" dirty="0"/>
              <a:t>Load the dataset and handle the missing values</a:t>
            </a:r>
            <a:r>
              <a:rPr lang="en-IN" dirty="0"/>
              <a:t>:</a:t>
            </a:r>
          </a:p>
        </p:txBody>
      </p:sp>
      <p:sp>
        <p:nvSpPr>
          <p:cNvPr id="3" name="Content Placeholder 2">
            <a:extLst>
              <a:ext uri="{FF2B5EF4-FFF2-40B4-BE49-F238E27FC236}">
                <a16:creationId xmlns:a16="http://schemas.microsoft.com/office/drawing/2014/main" id="{6195B807-205C-30F0-D40A-DCB9140FD393}"/>
              </a:ext>
            </a:extLst>
          </p:cNvPr>
          <p:cNvSpPr>
            <a:spLocks noGrp="1"/>
          </p:cNvSpPr>
          <p:nvPr>
            <p:ph idx="1"/>
          </p:nvPr>
        </p:nvSpPr>
        <p:spPr/>
        <p:txBody>
          <a:bodyPr>
            <a:normAutofit fontScale="92500" lnSpcReduction="20000"/>
          </a:bodyPr>
          <a:lstStyle/>
          <a:p>
            <a:r>
              <a:rPr lang="en-US" dirty="0"/>
              <a:t>The provided </a:t>
            </a:r>
            <a:r>
              <a:rPr lang="en-US" dirty="0" err="1"/>
              <a:t>PySpark</a:t>
            </a:r>
            <a:r>
              <a:rPr lang="en-US" dirty="0"/>
              <a:t> code initializes a Spark session</a:t>
            </a:r>
          </a:p>
          <a:p>
            <a:r>
              <a:rPr lang="en-US" dirty="0"/>
              <a:t> loads a loan dataset, and performs data preprocessing. It first reads the CSV file into a </a:t>
            </a:r>
            <a:r>
              <a:rPr lang="en-US" dirty="0" err="1"/>
              <a:t>DataFrame</a:t>
            </a:r>
            <a:r>
              <a:rPr lang="en-US" dirty="0"/>
              <a:t> and displays the schema and initial rows.</a:t>
            </a:r>
          </a:p>
          <a:p>
            <a:r>
              <a:rPr lang="en-US" dirty="0"/>
              <a:t> Then, it checks for missing values in each column. To handle missing values, it fills in default values: 'Male' for 'Gender', 'No' for 'Married' and '</a:t>
            </a:r>
            <a:r>
              <a:rPr lang="en-US" dirty="0" err="1"/>
              <a:t>Self_Employed</a:t>
            </a:r>
            <a:r>
              <a:rPr lang="en-US" dirty="0"/>
              <a:t>', '0' for 'Dependents', 1.0 for '</a:t>
            </a:r>
            <a:r>
              <a:rPr lang="en-US" dirty="0" err="1"/>
              <a:t>Credit_History</a:t>
            </a:r>
            <a:r>
              <a:rPr lang="en-US" dirty="0"/>
              <a:t>', and the mean values for '</a:t>
            </a:r>
            <a:r>
              <a:rPr lang="en-US" dirty="0" err="1"/>
              <a:t>LoanAmount</a:t>
            </a:r>
            <a:r>
              <a:rPr lang="en-US" dirty="0"/>
              <a:t>' and '</a:t>
            </a:r>
            <a:r>
              <a:rPr lang="en-US" dirty="0" err="1"/>
              <a:t>Loan_Amount_Term</a:t>
            </a:r>
            <a:r>
              <a:rPr lang="en-US" dirty="0"/>
              <a:t>’. </a:t>
            </a:r>
          </a:p>
          <a:p>
            <a:r>
              <a:rPr lang="en-US" dirty="0"/>
              <a:t>Finally, it verifies that all missing values have been filled. The result is a </a:t>
            </a:r>
            <a:r>
              <a:rPr lang="en-US" dirty="0" err="1"/>
              <a:t>DataFrame</a:t>
            </a:r>
            <a:r>
              <a:rPr lang="en-US" dirty="0"/>
              <a:t> with no missing values, ready for further analysis.</a:t>
            </a:r>
            <a:endParaRPr lang="en-IN" dirty="0"/>
          </a:p>
        </p:txBody>
      </p:sp>
    </p:spTree>
    <p:extLst>
      <p:ext uri="{BB962C8B-B14F-4D97-AF65-F5344CB8AC3E}">
        <p14:creationId xmlns:p14="http://schemas.microsoft.com/office/powerpoint/2010/main" val="139249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5BC6-52C4-96CC-204B-1F0623FFBE8A}"/>
              </a:ext>
            </a:extLst>
          </p:cNvPr>
          <p:cNvSpPr>
            <a:spLocks noGrp="1"/>
          </p:cNvSpPr>
          <p:nvPr>
            <p:ph type="title"/>
          </p:nvPr>
        </p:nvSpPr>
        <p:spPr/>
        <p:txBody>
          <a:bodyPr>
            <a:normAutofit fontScale="90000"/>
          </a:bodyPr>
          <a:lstStyle/>
          <a:p>
            <a:r>
              <a:rPr lang="en-US" sz="4400" b="1" dirty="0"/>
              <a:t>Perform Exploratory Data Analysis (EDA).</a:t>
            </a:r>
            <a:br>
              <a:rPr lang="en-US" sz="4400" dirty="0"/>
            </a:br>
            <a:endParaRPr lang="en-IN" dirty="0"/>
          </a:p>
        </p:txBody>
      </p:sp>
      <p:sp>
        <p:nvSpPr>
          <p:cNvPr id="3" name="Content Placeholder 2">
            <a:extLst>
              <a:ext uri="{FF2B5EF4-FFF2-40B4-BE49-F238E27FC236}">
                <a16:creationId xmlns:a16="http://schemas.microsoft.com/office/drawing/2014/main" id="{8F38433A-100A-92D9-A38F-2135DFF0A745}"/>
              </a:ext>
            </a:extLst>
          </p:cNvPr>
          <p:cNvSpPr>
            <a:spLocks noGrp="1"/>
          </p:cNvSpPr>
          <p:nvPr>
            <p:ph idx="1"/>
          </p:nvPr>
        </p:nvSpPr>
        <p:spPr/>
        <p:txBody>
          <a:bodyPr>
            <a:normAutofit fontScale="92500" lnSpcReduction="20000"/>
          </a:bodyPr>
          <a:lstStyle/>
          <a:p>
            <a:r>
              <a:rPr lang="en-US" dirty="0"/>
              <a:t>The code converts the Spark </a:t>
            </a:r>
            <a:r>
              <a:rPr lang="en-US" dirty="0" err="1"/>
              <a:t>DataFrame</a:t>
            </a:r>
            <a:r>
              <a:rPr lang="en-US" dirty="0"/>
              <a:t> to a Pandas </a:t>
            </a:r>
            <a:r>
              <a:rPr lang="en-US" dirty="0" err="1"/>
              <a:t>DataFrame</a:t>
            </a:r>
            <a:r>
              <a:rPr lang="en-US" dirty="0"/>
              <a:t> for exploratory data analysis (EDA). It then plots the distributions of numerical features like (</a:t>
            </a:r>
            <a:r>
              <a:rPr lang="en-IN" dirty="0" err="1"/>
              <a:t>ApplicantIncome</a:t>
            </a:r>
            <a:r>
              <a:rPr lang="en-IN" dirty="0"/>
              <a:t>), (</a:t>
            </a:r>
            <a:r>
              <a:rPr lang="en-IN" dirty="0" err="1"/>
              <a:t>CoapplicantIncome</a:t>
            </a:r>
            <a:r>
              <a:rPr lang="en-IN" dirty="0"/>
              <a:t>) , (</a:t>
            </a:r>
            <a:r>
              <a:rPr lang="en-IN" dirty="0" err="1"/>
              <a:t>LoanAmount</a:t>
            </a:r>
            <a:r>
              <a:rPr lang="en-IN" dirty="0"/>
              <a:t>) , (</a:t>
            </a:r>
            <a:r>
              <a:rPr lang="en-IN" dirty="0" err="1"/>
              <a:t>Loan_Amount_Term</a:t>
            </a:r>
            <a:r>
              <a:rPr lang="en-IN" dirty="0"/>
              <a:t>) </a:t>
            </a:r>
            <a:r>
              <a:rPr lang="en-US" dirty="0"/>
              <a:t>using histograms with kernel density estimates (KDE).</a:t>
            </a:r>
          </a:p>
          <a:p>
            <a:r>
              <a:rPr lang="en-US" dirty="0"/>
              <a:t> For categorical features (</a:t>
            </a:r>
            <a:r>
              <a:rPr lang="en-IN" dirty="0"/>
              <a:t>Gender) , (Married) , (Dependents) , (Education) , (</a:t>
            </a:r>
            <a:r>
              <a:rPr lang="en-IN" dirty="0" err="1"/>
              <a:t>Self_Employed</a:t>
            </a:r>
            <a:r>
              <a:rPr lang="en-IN" dirty="0"/>
              <a:t>) , (</a:t>
            </a:r>
            <a:r>
              <a:rPr lang="en-IN" dirty="0" err="1"/>
              <a:t>Credit_History</a:t>
            </a:r>
            <a:r>
              <a:rPr lang="en-IN" dirty="0"/>
              <a:t>) , (</a:t>
            </a:r>
            <a:r>
              <a:rPr lang="en-IN" dirty="0" err="1"/>
              <a:t>Property_Area</a:t>
            </a:r>
            <a:r>
              <a:rPr lang="en-IN" dirty="0"/>
              <a:t>) it generates count plots.</a:t>
            </a:r>
          </a:p>
          <a:p>
            <a:r>
              <a:rPr lang="en-US" dirty="0"/>
              <a:t> It also creates a correlation heatmap to visualize the relationships between the numerical features. The results are visual representations of data distributions, counts and correlations which help in understanding the data patterns and relationships.</a:t>
            </a:r>
            <a:endParaRPr lang="en-IN" dirty="0"/>
          </a:p>
        </p:txBody>
      </p:sp>
    </p:spTree>
    <p:extLst>
      <p:ext uri="{BB962C8B-B14F-4D97-AF65-F5344CB8AC3E}">
        <p14:creationId xmlns:p14="http://schemas.microsoft.com/office/powerpoint/2010/main" val="3911964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C13-EAFF-1C60-EE71-26200C91B20C}"/>
              </a:ext>
            </a:extLst>
          </p:cNvPr>
          <p:cNvSpPr>
            <a:spLocks noGrp="1"/>
          </p:cNvSpPr>
          <p:nvPr>
            <p:ph type="title"/>
          </p:nvPr>
        </p:nvSpPr>
        <p:spPr/>
        <p:txBody>
          <a:bodyPr/>
          <a:lstStyle/>
          <a:p>
            <a:r>
              <a:rPr lang="en-US" sz="4400" b="1" dirty="0"/>
              <a:t>Create a Spark ML Pipeline.</a:t>
            </a:r>
            <a:br>
              <a:rPr lang="en-US" sz="4400" dirty="0"/>
            </a:br>
            <a:endParaRPr lang="en-IN" dirty="0"/>
          </a:p>
        </p:txBody>
      </p:sp>
      <p:sp>
        <p:nvSpPr>
          <p:cNvPr id="3" name="Content Placeholder 2">
            <a:extLst>
              <a:ext uri="{FF2B5EF4-FFF2-40B4-BE49-F238E27FC236}">
                <a16:creationId xmlns:a16="http://schemas.microsoft.com/office/drawing/2014/main" id="{E06E3C63-BDDE-A358-4340-ACB0BE951F20}"/>
              </a:ext>
            </a:extLst>
          </p:cNvPr>
          <p:cNvSpPr>
            <a:spLocks noGrp="1"/>
          </p:cNvSpPr>
          <p:nvPr>
            <p:ph idx="1"/>
          </p:nvPr>
        </p:nvSpPr>
        <p:spPr/>
        <p:txBody>
          <a:bodyPr>
            <a:normAutofit fontScale="92500" lnSpcReduction="10000"/>
          </a:bodyPr>
          <a:lstStyle/>
          <a:p>
            <a:r>
              <a:rPr lang="en-US" dirty="0"/>
              <a:t> Set up the machine learning pipelines in </a:t>
            </a:r>
            <a:r>
              <a:rPr lang="en-US" dirty="0" err="1"/>
              <a:t>PySpark</a:t>
            </a:r>
            <a:r>
              <a:rPr lang="en-US" dirty="0"/>
              <a:t> to predict loan approval status. It first indexes categorical features using</a:t>
            </a:r>
            <a:r>
              <a:rPr lang="en-IN" dirty="0"/>
              <a:t> (</a:t>
            </a:r>
            <a:r>
              <a:rPr lang="en-IN" dirty="0" err="1"/>
              <a:t>StringIndexer</a:t>
            </a:r>
            <a:r>
              <a:rPr lang="en-IN" dirty="0"/>
              <a:t>) </a:t>
            </a:r>
            <a:r>
              <a:rPr lang="en-US" dirty="0"/>
              <a:t>and then encodes them with</a:t>
            </a:r>
            <a:r>
              <a:rPr lang="en-IN" dirty="0"/>
              <a:t> (</a:t>
            </a:r>
            <a:r>
              <a:rPr lang="en-IN" dirty="0" err="1"/>
              <a:t>OneHotEncoder</a:t>
            </a:r>
            <a:r>
              <a:rPr lang="en-IN" dirty="0"/>
              <a:t>).</a:t>
            </a:r>
          </a:p>
          <a:p>
            <a:r>
              <a:rPr lang="en-IN" dirty="0"/>
              <a:t>A (</a:t>
            </a:r>
            <a:r>
              <a:rPr lang="en-IN" dirty="0" err="1"/>
              <a:t>VectorAssembler</a:t>
            </a:r>
            <a:r>
              <a:rPr lang="en-IN" dirty="0"/>
              <a:t>) </a:t>
            </a:r>
            <a:r>
              <a:rPr lang="en-US" dirty="0"/>
              <a:t>combines these encoded features with numerical features into a single feature vector. Three classification models are defined: Logistic Regression</a:t>
            </a:r>
            <a:r>
              <a:rPr lang="en-IN" dirty="0"/>
              <a:t> (</a:t>
            </a:r>
            <a:r>
              <a:rPr lang="en-IN" dirty="0" err="1"/>
              <a:t>lr</a:t>
            </a:r>
            <a:r>
              <a:rPr lang="en-IN" dirty="0"/>
              <a:t>) Random Forest (rf) and Gradient-Boosted Tree (</a:t>
            </a:r>
            <a:r>
              <a:rPr lang="en-IN" dirty="0" err="1"/>
              <a:t>gbt</a:t>
            </a:r>
            <a:r>
              <a:rPr lang="en-IN" dirty="0"/>
              <a:t>).</a:t>
            </a:r>
          </a:p>
          <a:p>
            <a:r>
              <a:rPr lang="en-US" dirty="0"/>
              <a:t>For each model, a separate pipeline is created by combining the stages of indexing, encoding, assembling, and the respective model. The result is three pipelines ready to be fitted to the data and used for model training and evaluation</a:t>
            </a:r>
          </a:p>
        </p:txBody>
      </p:sp>
    </p:spTree>
    <p:extLst>
      <p:ext uri="{BB962C8B-B14F-4D97-AF65-F5344CB8AC3E}">
        <p14:creationId xmlns:p14="http://schemas.microsoft.com/office/powerpoint/2010/main" val="1446105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147</TotalTime>
  <Words>1353</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Wingdings</vt:lpstr>
      <vt:lpstr>Parallax</vt:lpstr>
      <vt:lpstr>Loan Prediction</vt:lpstr>
      <vt:lpstr>What is a loan ?</vt:lpstr>
      <vt:lpstr>Why loan prediction is important for banks?</vt:lpstr>
      <vt:lpstr>What is the consequence of Default?</vt:lpstr>
      <vt:lpstr>How to solved the problem?</vt:lpstr>
      <vt:lpstr>Loan Prediction model?</vt:lpstr>
      <vt:lpstr>Load the dataset and handle the missing values:</vt:lpstr>
      <vt:lpstr>Perform Exploratory Data Analysis (EDA). </vt:lpstr>
      <vt:lpstr>Create a Spark ML Pipeline. </vt:lpstr>
      <vt:lpstr>Train and evaluate models: Logistic Regression, Random Forest, and Gradient-Boosted Tree. </vt:lpstr>
      <vt:lpstr>Final Result and Interpretation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debarghya chakraborty</dc:creator>
  <cp:lastModifiedBy>debarghya chakraborty</cp:lastModifiedBy>
  <cp:revision>1</cp:revision>
  <dcterms:created xsi:type="dcterms:W3CDTF">2024-07-27T03:56:56Z</dcterms:created>
  <dcterms:modified xsi:type="dcterms:W3CDTF">2024-07-27T06:24:11Z</dcterms:modified>
</cp:coreProperties>
</file>