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db667c005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db667c005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db667c005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db667c005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db667c005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db667c005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db667c005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db667c005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db667c005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db667c005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db667c0e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db667c0e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db667c0e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db667c0e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db667c0e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db667c0e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db667c0e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db667c0e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db667c0e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db667c0e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db667c0e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db667c0e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db667c0e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db667c0e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db667c0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db667c0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db667c005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db667c005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db667c005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db667c005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db667c005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db667c005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db667c005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db667c005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db667c005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db667c005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db667c005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db667c005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en.wikipedia.org/wiki/Fundamental_rights_in_Indi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Constitution_of_Indi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nvSpPr>
        <p:spPr>
          <a:xfrm>
            <a:off x="570125" y="272675"/>
            <a:ext cx="71388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txBox="1"/>
          <p:nvPr/>
        </p:nvSpPr>
        <p:spPr>
          <a:xfrm>
            <a:off x="1673175" y="1945850"/>
            <a:ext cx="6035700" cy="1140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rPr lang="en" sz="3000" u="sng">
                <a:latin typeface="Times New Roman"/>
                <a:ea typeface="Times New Roman"/>
                <a:cs typeface="Times New Roman"/>
                <a:sym typeface="Times New Roman"/>
              </a:rPr>
              <a:t>The Fundamental Rights of India</a:t>
            </a:r>
            <a:endParaRPr sz="3000" u="sng">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nvSpPr>
        <p:spPr>
          <a:xfrm>
            <a:off x="258600" y="301725"/>
            <a:ext cx="8634900" cy="459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a:t>
            </a:r>
            <a:r>
              <a:rPr lang="en" sz="1800">
                <a:solidFill>
                  <a:srgbClr val="202122"/>
                </a:solidFill>
              </a:rPr>
              <a:t>Freedom to assemble peacefully without arms, on which the State can impose reasonable restrictions in the interest of public order and the sovereignty and integrity of India.</a:t>
            </a:r>
            <a:endParaRPr sz="1800">
              <a:solidFill>
                <a:srgbClr val="202122"/>
              </a:solidFill>
            </a:endParaRPr>
          </a:p>
          <a:p>
            <a:pPr indent="0" lvl="0" marL="0" rtl="0" algn="l">
              <a:lnSpc>
                <a:spcPct val="115000"/>
              </a:lnSpc>
              <a:spcBef>
                <a:spcPts val="0"/>
              </a:spcBef>
              <a:spcAft>
                <a:spcPts val="0"/>
              </a:spcAft>
              <a:buNone/>
            </a:pPr>
            <a:r>
              <a:rPr lang="en" sz="1800"/>
              <a:t>•</a:t>
            </a:r>
            <a:r>
              <a:rPr lang="en" sz="1800">
                <a:solidFill>
                  <a:srgbClr val="202122"/>
                </a:solidFill>
              </a:rPr>
              <a:t>Freedom to form companies or unions or co-operative societies on which the State can impose reasonable restrictions in the interest of public order, morality and the sovereignty and integrity of India.</a:t>
            </a:r>
            <a:endParaRPr sz="1800">
              <a:solidFill>
                <a:srgbClr val="202122"/>
              </a:solidFill>
            </a:endParaRPr>
          </a:p>
          <a:p>
            <a:pPr indent="0" lvl="0" marL="0" rtl="0" algn="l">
              <a:lnSpc>
                <a:spcPct val="115000"/>
              </a:lnSpc>
              <a:spcBef>
                <a:spcPts val="0"/>
              </a:spcBef>
              <a:spcAft>
                <a:spcPts val="0"/>
              </a:spcAft>
              <a:buNone/>
            </a:pPr>
            <a:r>
              <a:rPr lang="en" sz="1800"/>
              <a:t>•</a:t>
            </a:r>
            <a:r>
              <a:rPr lang="en" sz="1800">
                <a:solidFill>
                  <a:srgbClr val="202122"/>
                </a:solidFill>
              </a:rPr>
              <a:t>Citizens have the freedom to move freely throughout India, although reasonable restrictions can be imposed on this right in the public's interest, such as to control an epidemic, restrictions on movement and travel can be imposed.</a:t>
            </a:r>
            <a:endParaRPr sz="1800">
              <a:solidFill>
                <a:srgbClr val="202122"/>
              </a:solidFill>
            </a:endParaRPr>
          </a:p>
          <a:p>
            <a:pPr indent="0" lvl="0" marL="0" rtl="0" algn="l">
              <a:lnSpc>
                <a:spcPct val="115000"/>
              </a:lnSpc>
              <a:spcBef>
                <a:spcPts val="0"/>
              </a:spcBef>
              <a:spcAft>
                <a:spcPts val="0"/>
              </a:spcAft>
              <a:buNone/>
            </a:pPr>
            <a:r>
              <a:rPr b="1" lang="en" sz="1800">
                <a:solidFill>
                  <a:srgbClr val="202122"/>
                </a:solidFill>
              </a:rPr>
              <a:t>Article 20:</a:t>
            </a:r>
            <a:r>
              <a:rPr lang="en" sz="1800">
                <a:solidFill>
                  <a:srgbClr val="202122"/>
                </a:solidFill>
              </a:rPr>
              <a:t> gives protection in respect of conviction for offences.</a:t>
            </a:r>
            <a:endParaRPr sz="1800">
              <a:solidFill>
                <a:srgbClr val="202122"/>
              </a:solidFill>
            </a:endParaRPr>
          </a:p>
          <a:p>
            <a:pPr indent="0" lvl="0" marL="0" rtl="0" algn="l">
              <a:lnSpc>
                <a:spcPct val="115000"/>
              </a:lnSpc>
              <a:spcBef>
                <a:spcPts val="0"/>
              </a:spcBef>
              <a:spcAft>
                <a:spcPts val="0"/>
              </a:spcAft>
              <a:buNone/>
            </a:pPr>
            <a:r>
              <a:rPr b="1" lang="en" sz="1800">
                <a:solidFill>
                  <a:srgbClr val="202122"/>
                </a:solidFill>
              </a:rPr>
              <a:t>Article 21:</a:t>
            </a:r>
            <a:r>
              <a:rPr lang="en" sz="1800">
                <a:solidFill>
                  <a:srgbClr val="202122"/>
                </a:solidFill>
              </a:rPr>
              <a:t> gives the right to life, personal liberty and the right to die with dignity (passive euthanasia).</a:t>
            </a:r>
            <a:endParaRPr sz="1800">
              <a:solidFill>
                <a:srgbClr val="202122"/>
              </a:solidFill>
            </a:endParaRPr>
          </a:p>
          <a:p>
            <a:pPr indent="0" lvl="0" marL="0" rtl="0" algn="l">
              <a:spcBef>
                <a:spcPts val="0"/>
              </a:spcBef>
              <a:spcAft>
                <a:spcPts val="0"/>
              </a:spcAft>
              <a:buNone/>
            </a:pPr>
            <a:r>
              <a:rPr b="1" lang="en" sz="1800">
                <a:solidFill>
                  <a:srgbClr val="202122"/>
                </a:solidFill>
              </a:rPr>
              <a:t>Article 22:</a:t>
            </a:r>
            <a:r>
              <a:rPr lang="en" sz="1800">
                <a:solidFill>
                  <a:srgbClr val="202122"/>
                </a:solidFill>
              </a:rPr>
              <a:t> Protection against arrest and detention in certain cases.</a:t>
            </a:r>
            <a:endParaRPr sz="1800">
              <a:solidFill>
                <a:srgbClr val="202122"/>
              </a:solidFill>
            </a:endParaRPr>
          </a:p>
          <a:p>
            <a:pPr indent="0" lvl="0" marL="0" rtl="0" algn="l">
              <a:spcBef>
                <a:spcPts val="0"/>
              </a:spcBef>
              <a:spcAft>
                <a:spcPts val="0"/>
              </a:spcAft>
              <a:buNone/>
            </a:pPr>
            <a:r>
              <a:rPr lang="en" sz="1800">
                <a:solidFill>
                  <a:srgbClr val="202122"/>
                </a:solidFill>
              </a:rPr>
              <a:t>													                  </a:t>
            </a:r>
            <a:r>
              <a:rPr b="1" lang="en" sz="1800">
                <a:solidFill>
                  <a:srgbClr val="202122"/>
                </a:solidFill>
              </a:rPr>
              <a:t> -Shreyas R</a:t>
            </a:r>
            <a:endParaRPr b="1" sz="1800">
              <a:solidFill>
                <a:srgbClr val="20212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nvSpPr>
        <p:spPr>
          <a:xfrm>
            <a:off x="330450" y="316075"/>
            <a:ext cx="8519700" cy="456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800">
                <a:latin typeface="Georgia"/>
                <a:ea typeface="Georgia"/>
                <a:cs typeface="Georgia"/>
                <a:sym typeface="Georgia"/>
              </a:rPr>
              <a:t>Right to Constitutional Remedies:</a:t>
            </a:r>
            <a:endParaRPr b="1" sz="1800">
              <a:latin typeface="Georgia"/>
              <a:ea typeface="Georgia"/>
              <a:cs typeface="Georgia"/>
              <a:sym typeface="Georgia"/>
            </a:endParaRPr>
          </a:p>
          <a:p>
            <a:pPr indent="0" lvl="0" marL="0" rtl="0" algn="l">
              <a:lnSpc>
                <a:spcPct val="115000"/>
              </a:lnSpc>
              <a:spcBef>
                <a:spcPts val="1200"/>
              </a:spcBef>
              <a:spcAft>
                <a:spcPts val="0"/>
              </a:spcAft>
              <a:buNone/>
            </a:pPr>
            <a:r>
              <a:rPr lang="en" sz="1500">
                <a:solidFill>
                  <a:srgbClr val="202122"/>
                </a:solidFill>
                <a:highlight>
                  <a:srgbClr val="FFFFFF"/>
                </a:highlight>
                <a:latin typeface="Georgia"/>
                <a:ea typeface="Georgia"/>
                <a:cs typeface="Georgia"/>
                <a:sym typeface="Georgia"/>
              </a:rPr>
              <a:t>The Right to Constitutional Remedies empowers citizens to approach the Supreme Court of India to seek enforcement, or protection against infringement, of their Fundamental Rights. It includes </a:t>
            </a:r>
            <a:r>
              <a:rPr b="1" lang="en" sz="1500">
                <a:solidFill>
                  <a:srgbClr val="202122"/>
                </a:solidFill>
                <a:highlight>
                  <a:srgbClr val="FFFFFF"/>
                </a:highlight>
                <a:latin typeface="Georgia"/>
                <a:ea typeface="Georgia"/>
                <a:cs typeface="Georgia"/>
                <a:sym typeface="Georgia"/>
              </a:rPr>
              <a:t>article 32</a:t>
            </a:r>
            <a:r>
              <a:rPr lang="en" sz="1500">
                <a:solidFill>
                  <a:srgbClr val="202122"/>
                </a:solidFill>
                <a:highlight>
                  <a:srgbClr val="FFFFFF"/>
                </a:highlight>
                <a:latin typeface="Georgia"/>
                <a:ea typeface="Georgia"/>
                <a:cs typeface="Georgia"/>
                <a:sym typeface="Georgia"/>
              </a:rPr>
              <a:t> that provides a guaranteed remedy, in the form of a Fundamental Right itself, for enforcement of all the other Fundamental Rights, and the Supreme Court is designated as the protector of these rights by the Constitution.   The Supreme Court has been empowered to issue writs, namely </a:t>
            </a:r>
            <a:r>
              <a:rPr b="1" lang="en" sz="1500">
                <a:solidFill>
                  <a:srgbClr val="202122"/>
                </a:solidFill>
                <a:highlight>
                  <a:srgbClr val="FFFFFF"/>
                </a:highlight>
                <a:latin typeface="Georgia"/>
                <a:ea typeface="Georgia"/>
                <a:cs typeface="Georgia"/>
                <a:sym typeface="Georgia"/>
              </a:rPr>
              <a:t>habeas corpus</a:t>
            </a:r>
            <a:r>
              <a:rPr lang="en" sz="1500">
                <a:solidFill>
                  <a:srgbClr val="202122"/>
                </a:solidFill>
                <a:highlight>
                  <a:srgbClr val="FFFFFF"/>
                </a:highlight>
                <a:latin typeface="Georgia"/>
                <a:ea typeface="Georgia"/>
                <a:cs typeface="Georgia"/>
                <a:sym typeface="Georgia"/>
              </a:rPr>
              <a:t>, </a:t>
            </a:r>
            <a:r>
              <a:rPr b="1" lang="en" sz="1500">
                <a:solidFill>
                  <a:srgbClr val="202122"/>
                </a:solidFill>
                <a:highlight>
                  <a:srgbClr val="FFFFFF"/>
                </a:highlight>
                <a:latin typeface="Georgia"/>
                <a:ea typeface="Georgia"/>
                <a:cs typeface="Georgia"/>
                <a:sym typeface="Georgia"/>
              </a:rPr>
              <a:t>man</a:t>
            </a:r>
            <a:r>
              <a:rPr b="1" lang="en" sz="1500">
                <a:solidFill>
                  <a:srgbClr val="595959"/>
                </a:solidFill>
                <a:highlight>
                  <a:srgbClr val="FFFFFF"/>
                </a:highlight>
                <a:latin typeface="Georgia"/>
                <a:ea typeface="Georgia"/>
                <a:cs typeface="Georgia"/>
                <a:sym typeface="Georgia"/>
              </a:rPr>
              <a:t>damus</a:t>
            </a:r>
            <a:r>
              <a:rPr lang="en" sz="1500">
                <a:solidFill>
                  <a:srgbClr val="202122"/>
                </a:solidFill>
                <a:highlight>
                  <a:srgbClr val="FFFFFF"/>
                </a:highlight>
                <a:latin typeface="Georgia"/>
                <a:ea typeface="Georgia"/>
                <a:cs typeface="Georgia"/>
                <a:sym typeface="Georgia"/>
              </a:rPr>
              <a:t>, </a:t>
            </a:r>
            <a:r>
              <a:rPr b="1" lang="en" sz="1500">
                <a:solidFill>
                  <a:srgbClr val="202122"/>
                </a:solidFill>
                <a:highlight>
                  <a:srgbClr val="FFFFFF"/>
                </a:highlight>
                <a:latin typeface="Georgia"/>
                <a:ea typeface="Georgia"/>
                <a:cs typeface="Georgia"/>
                <a:sym typeface="Georgia"/>
              </a:rPr>
              <a:t>prohibition</a:t>
            </a:r>
            <a:r>
              <a:rPr lang="en" sz="1500">
                <a:solidFill>
                  <a:srgbClr val="202122"/>
                </a:solidFill>
                <a:highlight>
                  <a:srgbClr val="FFFFFF"/>
                </a:highlight>
                <a:latin typeface="Georgia"/>
                <a:ea typeface="Georgia"/>
                <a:cs typeface="Georgia"/>
                <a:sym typeface="Georgia"/>
              </a:rPr>
              <a:t>, </a:t>
            </a:r>
            <a:r>
              <a:rPr b="1" lang="en" sz="1500">
                <a:solidFill>
                  <a:srgbClr val="202122"/>
                </a:solidFill>
                <a:highlight>
                  <a:srgbClr val="FFFFFF"/>
                </a:highlight>
                <a:latin typeface="Georgia"/>
                <a:ea typeface="Georgia"/>
                <a:cs typeface="Georgia"/>
                <a:sym typeface="Georgia"/>
              </a:rPr>
              <a:t>certiorari</a:t>
            </a:r>
            <a:r>
              <a:rPr lang="en" sz="1500">
                <a:solidFill>
                  <a:srgbClr val="202122"/>
                </a:solidFill>
                <a:highlight>
                  <a:srgbClr val="FFFFFF"/>
                </a:highlight>
                <a:latin typeface="Georgia"/>
                <a:ea typeface="Georgia"/>
                <a:cs typeface="Georgia"/>
                <a:sym typeface="Georgia"/>
              </a:rPr>
              <a:t> and </a:t>
            </a:r>
            <a:r>
              <a:rPr b="1" lang="en" sz="1500">
                <a:solidFill>
                  <a:srgbClr val="202122"/>
                </a:solidFill>
                <a:highlight>
                  <a:srgbClr val="FFFFFF"/>
                </a:highlight>
                <a:latin typeface="Georgia"/>
                <a:ea typeface="Georgia"/>
                <a:cs typeface="Georgia"/>
                <a:sym typeface="Georgia"/>
              </a:rPr>
              <a:t>quo warranto</a:t>
            </a:r>
            <a:r>
              <a:rPr lang="en" sz="1500">
                <a:solidFill>
                  <a:srgbClr val="202122"/>
                </a:solidFill>
                <a:highlight>
                  <a:srgbClr val="FFFFFF"/>
                </a:highlight>
                <a:latin typeface="Georgia"/>
                <a:ea typeface="Georgia"/>
                <a:cs typeface="Georgia"/>
                <a:sym typeface="Georgia"/>
              </a:rPr>
              <a:t>, for the enforcement of the Fundamental Rights, while the High Courts have been empowered under </a:t>
            </a:r>
            <a:r>
              <a:rPr b="1" lang="en" sz="1500">
                <a:solidFill>
                  <a:srgbClr val="202122"/>
                </a:solidFill>
                <a:highlight>
                  <a:srgbClr val="FFFFFF"/>
                </a:highlight>
                <a:latin typeface="Georgia"/>
                <a:ea typeface="Georgia"/>
                <a:cs typeface="Georgia"/>
                <a:sym typeface="Georgia"/>
              </a:rPr>
              <a:t>Article 226</a:t>
            </a:r>
            <a:r>
              <a:rPr lang="en" sz="1500">
                <a:solidFill>
                  <a:srgbClr val="202122"/>
                </a:solidFill>
                <a:highlight>
                  <a:srgbClr val="FFFFFF"/>
                </a:highlight>
                <a:latin typeface="Georgia"/>
                <a:ea typeface="Georgia"/>
                <a:cs typeface="Georgia"/>
                <a:sym typeface="Georgia"/>
              </a:rPr>
              <a:t> – which is not a Fundamental Right in itself – to issue these prerogative writs even in cases not involving the violation of Fundamental Rights.  The Supreme Court has the jurisdiction to enforce the Fundamental Rights even against private bodies, and in case of any violation, award compensation as well to the affected individual. Exercise of jurisdiction by the Supreme Court can also be </a:t>
            </a:r>
            <a:r>
              <a:rPr b="1" lang="en" sz="1500">
                <a:solidFill>
                  <a:srgbClr val="202122"/>
                </a:solidFill>
                <a:highlight>
                  <a:srgbClr val="FFFFFF"/>
                </a:highlight>
                <a:latin typeface="Georgia"/>
                <a:ea typeface="Georgia"/>
                <a:cs typeface="Georgia"/>
                <a:sym typeface="Georgia"/>
              </a:rPr>
              <a:t>suo motu</a:t>
            </a:r>
            <a:r>
              <a:rPr lang="en" sz="1500">
                <a:solidFill>
                  <a:srgbClr val="202122"/>
                </a:solidFill>
                <a:highlight>
                  <a:srgbClr val="FFFFFF"/>
                </a:highlight>
                <a:latin typeface="Georgia"/>
                <a:ea typeface="Georgia"/>
                <a:cs typeface="Georgia"/>
                <a:sym typeface="Georgia"/>
              </a:rPr>
              <a:t> or on the basis of public interest litigation.</a:t>
            </a:r>
            <a:r>
              <a:rPr baseline="30000" lang="en" sz="1500">
                <a:solidFill>
                  <a:srgbClr val="202122"/>
                </a:solidFill>
                <a:highlight>
                  <a:srgbClr val="FFFFFF"/>
                </a:highlight>
                <a:latin typeface="Georgia"/>
                <a:ea typeface="Georgia"/>
                <a:cs typeface="Georgia"/>
                <a:sym typeface="Georgia"/>
              </a:rPr>
              <a:t> </a:t>
            </a:r>
            <a:r>
              <a:rPr lang="en" sz="1500">
                <a:solidFill>
                  <a:srgbClr val="202122"/>
                </a:solidFill>
                <a:highlight>
                  <a:srgbClr val="FFFFFF"/>
                </a:highlight>
                <a:latin typeface="Georgia"/>
                <a:ea typeface="Georgia"/>
                <a:cs typeface="Georgia"/>
                <a:sym typeface="Georgia"/>
              </a:rPr>
              <a:t>This right cannot be suspended, except under the provisions of </a:t>
            </a:r>
            <a:r>
              <a:rPr b="1" lang="en" sz="1500">
                <a:solidFill>
                  <a:srgbClr val="202122"/>
                </a:solidFill>
                <a:highlight>
                  <a:srgbClr val="FFFFFF"/>
                </a:highlight>
                <a:latin typeface="Georgia"/>
                <a:ea typeface="Georgia"/>
                <a:cs typeface="Georgia"/>
                <a:sym typeface="Georgia"/>
              </a:rPr>
              <a:t>Article 359</a:t>
            </a:r>
            <a:r>
              <a:rPr lang="en" sz="1500">
                <a:solidFill>
                  <a:srgbClr val="202122"/>
                </a:solidFill>
                <a:highlight>
                  <a:srgbClr val="FFFFFF"/>
                </a:highlight>
                <a:latin typeface="Georgia"/>
                <a:ea typeface="Georgia"/>
                <a:cs typeface="Georgia"/>
                <a:sym typeface="Georgia"/>
              </a:rPr>
              <a:t> when a state of emergency is declared.													        					-</a:t>
            </a:r>
            <a:r>
              <a:rPr b="1" lang="en" sz="1500">
                <a:solidFill>
                  <a:srgbClr val="202122"/>
                </a:solidFill>
                <a:highlight>
                  <a:srgbClr val="FFFFFF"/>
                </a:highlight>
                <a:latin typeface="Georgia"/>
                <a:ea typeface="Georgia"/>
                <a:cs typeface="Georgia"/>
                <a:sym typeface="Georgia"/>
              </a:rPr>
              <a:t> Akash Kallai</a:t>
            </a:r>
            <a:endParaRPr b="1" sz="1500">
              <a:solidFill>
                <a:srgbClr val="202122"/>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5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nvSpPr>
        <p:spPr>
          <a:xfrm>
            <a:off x="316075" y="316075"/>
            <a:ext cx="8562900" cy="45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87" name="Google Shape;187;p24"/>
          <p:cNvSpPr txBox="1"/>
          <p:nvPr/>
        </p:nvSpPr>
        <p:spPr>
          <a:xfrm>
            <a:off x="272975" y="272975"/>
            <a:ext cx="8591700" cy="4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Georgia"/>
                <a:ea typeface="Georgia"/>
                <a:cs typeface="Georgia"/>
                <a:sym typeface="Georgia"/>
              </a:rPr>
              <a:t>Cultural and Educational Rights: </a:t>
            </a:r>
            <a:endParaRPr b="1" sz="1800">
              <a:latin typeface="Georgia"/>
              <a:ea typeface="Georgia"/>
              <a:cs typeface="Georgia"/>
              <a:sym typeface="Georgia"/>
            </a:endParaRPr>
          </a:p>
          <a:p>
            <a:pPr indent="0" lvl="0" marL="0" rtl="0" algn="l">
              <a:spcBef>
                <a:spcPts val="0"/>
              </a:spcBef>
              <a:spcAft>
                <a:spcPts val="0"/>
              </a:spcAft>
              <a:buNone/>
            </a:pPr>
            <a:r>
              <a:t/>
            </a:r>
            <a:endParaRPr>
              <a:latin typeface="Calibri"/>
              <a:ea typeface="Calibri"/>
              <a:cs typeface="Calibri"/>
              <a:sym typeface="Calibri"/>
            </a:endParaRPr>
          </a:p>
          <a:p>
            <a:pPr indent="-342900" lvl="0" marL="457200" rtl="0" algn="l">
              <a:spcBef>
                <a:spcPts val="0"/>
              </a:spcBef>
              <a:spcAft>
                <a:spcPts val="0"/>
              </a:spcAft>
              <a:buClr>
                <a:srgbClr val="202122"/>
              </a:buClr>
              <a:buSzPts val="1800"/>
              <a:buAutoNum type="arabicPeriod"/>
            </a:pPr>
            <a:r>
              <a:rPr lang="en" sz="1800">
                <a:solidFill>
                  <a:srgbClr val="202122"/>
                </a:solidFill>
              </a:rPr>
              <a:t>The </a:t>
            </a:r>
            <a:r>
              <a:rPr b="1" lang="en" sz="1800">
                <a:solidFill>
                  <a:srgbClr val="202122"/>
                </a:solidFill>
              </a:rPr>
              <a:t>Cultural and educational Rights</a:t>
            </a:r>
            <a:r>
              <a:rPr lang="en" sz="1800">
                <a:solidFill>
                  <a:srgbClr val="202122"/>
                </a:solidFill>
              </a:rPr>
              <a:t> preserve the right of any section of citizens to conserve their culture, language or script, and right of minorities to establish and administer educational institutions of their choice.</a:t>
            </a:r>
            <a:endParaRPr sz="1800">
              <a:solidFill>
                <a:srgbClr val="202122"/>
              </a:solidFill>
            </a:endParaRPr>
          </a:p>
          <a:p>
            <a:pPr indent="0" lvl="0" marL="0" rtl="0" algn="l">
              <a:spcBef>
                <a:spcPts val="0"/>
              </a:spcBef>
              <a:spcAft>
                <a:spcPts val="0"/>
              </a:spcAft>
              <a:buNone/>
            </a:pPr>
            <a:r>
              <a:t/>
            </a:r>
            <a:endParaRPr sz="1800">
              <a:solidFill>
                <a:srgbClr val="202122"/>
              </a:solidFill>
            </a:endParaRPr>
          </a:p>
          <a:p>
            <a:pPr indent="0" lvl="0" marL="0" rtl="0" algn="l">
              <a:spcBef>
                <a:spcPts val="0"/>
              </a:spcBef>
              <a:spcAft>
                <a:spcPts val="0"/>
              </a:spcAft>
              <a:buNone/>
            </a:pPr>
            <a:r>
              <a:rPr lang="en" sz="1800">
                <a:solidFill>
                  <a:srgbClr val="202122"/>
                </a:solidFill>
              </a:rPr>
              <a:t>2.     The Constitution guarantees every single citizen of India both rights to education and </a:t>
            </a:r>
            <a:r>
              <a:rPr lang="en" sz="1800"/>
              <a:t>cultures</a:t>
            </a:r>
            <a:r>
              <a:rPr lang="en" sz="1800">
                <a:solidFill>
                  <a:srgbClr val="202122"/>
                </a:solidFill>
              </a:rPr>
              <a:t>. The Constitution also provides special measures, to protect the rights of the minorities. Any community that has a language and a script of its own has the right to conserve and develop it. No citizen can be discriminated against for admission in the state or state-aided institutions.</a:t>
            </a:r>
            <a:endParaRPr sz="1800">
              <a:solidFill>
                <a:srgbClr val="202122"/>
              </a:solidFill>
            </a:endParaRPr>
          </a:p>
          <a:p>
            <a:pPr indent="0" lvl="0" marL="0" rtl="0" algn="l">
              <a:lnSpc>
                <a:spcPct val="115000"/>
              </a:lnSpc>
              <a:spcBef>
                <a:spcPts val="0"/>
              </a:spcBef>
              <a:spcAft>
                <a:spcPts val="0"/>
              </a:spcAft>
              <a:buNone/>
            </a:pPr>
            <a:r>
              <a:rPr lang="en" sz="1800">
                <a:solidFill>
                  <a:srgbClr val="202122"/>
                </a:solidFill>
              </a:rPr>
              <a:t>All minorities, religious or linguistic, can set up their own educational institutions to preserve and develop their own culture. In granting aid to institutions, the state cannot discriminate against any institution on the basis of the fact that it is administered by a minority institution. The right to administer does not mean that the state cannot interfere in case of maladministration.</a:t>
            </a:r>
            <a:endParaRPr sz="1800">
              <a:solidFill>
                <a:srgbClr val="202122"/>
              </a:solidFill>
            </a:endParaRPr>
          </a:p>
          <a:p>
            <a:pPr indent="0" lvl="0" marL="0" rtl="0" algn="l">
              <a:spcBef>
                <a:spcPts val="0"/>
              </a:spcBef>
              <a:spcAft>
                <a:spcPts val="0"/>
              </a:spcAft>
              <a:buNone/>
            </a:pPr>
            <a:r>
              <a:t/>
            </a:r>
            <a:endParaRPr sz="1800">
              <a:solidFill>
                <a:srgbClr val="202122"/>
              </a:solidFill>
            </a:endParaRPr>
          </a:p>
          <a:p>
            <a:pPr indent="0" lvl="0" marL="0" rtl="0" algn="l">
              <a:spcBef>
                <a:spcPts val="0"/>
              </a:spcBef>
              <a:spcAft>
                <a:spcPts val="0"/>
              </a:spcAft>
              <a:buNone/>
            </a:pPr>
            <a:r>
              <a:t/>
            </a:r>
            <a:endParaRPr sz="1800">
              <a:solidFill>
                <a:srgbClr val="20212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nvSpPr>
        <p:spPr>
          <a:xfrm>
            <a:off x="272975" y="287350"/>
            <a:ext cx="8562900" cy="461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202122"/>
                </a:solidFill>
              </a:rPr>
              <a:t>(3)In a precedent-setting judgment in 1980, the Supreme Court held that the state can take regulatory measures to promote the efficiency and excellence of educational standards. It can also issue guidelines for ensuring the security of the services of the teachers or other employees of the institution. In another judgment delivered on 31 October 2002, the Supreme Court ruled that in case of aided minority institutions offering professional courses, admission could be only through a common entrance test conducted by State or a university. Even an unaided </a:t>
            </a:r>
            <a:r>
              <a:rPr lang="en" sz="1800">
                <a:solidFill>
                  <a:srgbClr val="202122"/>
                </a:solidFill>
              </a:rPr>
              <a:t>m</a:t>
            </a:r>
            <a:r>
              <a:rPr lang="en" sz="1800">
                <a:solidFill>
                  <a:srgbClr val="202122"/>
                </a:solidFill>
              </a:rPr>
              <a:t>inority institution ought not to ignore the merit of the students for admission.</a:t>
            </a:r>
            <a:r>
              <a:rPr baseline="30000" lang="en" sz="3000" u="sng">
                <a:solidFill>
                  <a:schemeClr val="hlink"/>
                </a:solidFill>
                <a:hlinkClick r:id="rId3"/>
              </a:rPr>
              <a:t>[</a:t>
            </a:r>
            <a:endParaRPr baseline="30000" sz="3000" u="sng">
              <a:solidFill>
                <a:schemeClr val="hlink"/>
              </a:solidFill>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t>
            </a:r>
            <a:r>
              <a:rPr b="1" lang="en">
                <a:latin typeface="Calibri"/>
                <a:ea typeface="Calibri"/>
                <a:cs typeface="Calibri"/>
                <a:sym typeface="Calibri"/>
              </a:rPr>
              <a:t> - </a:t>
            </a:r>
            <a:r>
              <a:rPr b="1" lang="en">
                <a:latin typeface="Georgia"/>
                <a:ea typeface="Georgia"/>
                <a:cs typeface="Georgia"/>
                <a:sym typeface="Georgia"/>
              </a:rPr>
              <a:t>Dhruva Bhattacharya</a:t>
            </a:r>
            <a:endParaRPr b="1">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nvSpPr>
        <p:spPr>
          <a:xfrm>
            <a:off x="258600" y="287350"/>
            <a:ext cx="8649000" cy="4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98" name="Google Shape;198;p2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nvSpPr>
        <p:spPr>
          <a:xfrm>
            <a:off x="260275" y="260275"/>
            <a:ext cx="8638500" cy="46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Right Against Exploitation: </a:t>
            </a:r>
            <a:endParaRPr sz="1800">
              <a:latin typeface="Georgia"/>
              <a:ea typeface="Georgia"/>
              <a:cs typeface="Georgia"/>
              <a:sym typeface="Georgia"/>
            </a:endParaRPr>
          </a:p>
          <a:p>
            <a:pPr indent="0" lvl="0" marL="0" rtl="0" algn="l">
              <a:spcBef>
                <a:spcPts val="0"/>
              </a:spcBef>
              <a:spcAft>
                <a:spcPts val="0"/>
              </a:spcAft>
              <a:buNone/>
            </a:pPr>
            <a:r>
              <a:t/>
            </a:r>
            <a:endParaRPr sz="1800">
              <a:latin typeface="Georgia"/>
              <a:ea typeface="Georgia"/>
              <a:cs typeface="Georgia"/>
              <a:sym typeface="Georgia"/>
            </a:endParaRPr>
          </a:p>
          <a:p>
            <a:pPr indent="0" lvl="0" marL="0" rtl="0" algn="l">
              <a:spcBef>
                <a:spcPts val="0"/>
              </a:spcBef>
              <a:spcAft>
                <a:spcPts val="0"/>
              </a:spcAft>
              <a:buNone/>
            </a:pPr>
            <a:r>
              <a:rPr lang="en" sz="1800">
                <a:solidFill>
                  <a:srgbClr val="202122"/>
                </a:solidFill>
                <a:highlight>
                  <a:schemeClr val="dk1"/>
                </a:highlight>
              </a:rPr>
              <a:t>The right against exploitation, given in </a:t>
            </a:r>
            <a:r>
              <a:rPr b="1" lang="en" sz="1800">
                <a:solidFill>
                  <a:srgbClr val="202122"/>
                </a:solidFill>
                <a:highlight>
                  <a:schemeClr val="dk1"/>
                </a:highlight>
              </a:rPr>
              <a:t>Articles 23 and 24</a:t>
            </a:r>
            <a:r>
              <a:rPr lang="en" sz="1800">
                <a:solidFill>
                  <a:srgbClr val="202122"/>
                </a:solidFill>
                <a:highlight>
                  <a:schemeClr val="dk1"/>
                </a:highlight>
              </a:rPr>
              <a:t>, provides for two provisions, namely the abolition of trafficking in human beings and Begar (forced labour), and the abolition of employment of children below the age of 14 years in dangerous jobs like factories, mines, etc. Child labour is considered a gross violation of the spirit and provisions of the constitution. Begar, practised in the past by landlords, has been declared a crime and is punishable by law. Human trafficking for the purpose of the slave trade or prostitution is also prohibited by law. An exception is made in employment without payment for compulsory services for public purposes. Compulsory military conscription is covered by this provision.</a:t>
            </a:r>
            <a:endParaRPr sz="1800">
              <a:solidFill>
                <a:srgbClr val="595959"/>
              </a:solidFill>
            </a:endParaRPr>
          </a:p>
          <a:p>
            <a:pPr indent="0" lvl="0" marL="0" rtl="0" algn="l">
              <a:spcBef>
                <a:spcPts val="0"/>
              </a:spcBef>
              <a:spcAft>
                <a:spcPts val="0"/>
              </a:spcAft>
              <a:buNone/>
            </a:pPr>
            <a:r>
              <a:t/>
            </a:r>
            <a:endParaRPr sz="1800">
              <a:latin typeface="Georgia"/>
              <a:ea typeface="Georgia"/>
              <a:cs typeface="Georgia"/>
              <a:sym typeface="Georgia"/>
            </a:endParaRPr>
          </a:p>
          <a:p>
            <a:pPr indent="0" lvl="0" marL="0" rtl="0" algn="l">
              <a:spcBef>
                <a:spcPts val="0"/>
              </a:spcBef>
              <a:spcAft>
                <a:spcPts val="0"/>
              </a:spcAft>
              <a:buNone/>
            </a:pPr>
            <a:r>
              <a:rPr lang="en" sz="1800">
                <a:latin typeface="Georgia"/>
                <a:ea typeface="Georgia"/>
                <a:cs typeface="Georgia"/>
                <a:sym typeface="Georgia"/>
              </a:rPr>
              <a:t>													                      </a:t>
            </a:r>
            <a:r>
              <a:rPr b="1" lang="en" sz="1800">
                <a:latin typeface="Georgia"/>
                <a:ea typeface="Georgia"/>
                <a:cs typeface="Georgia"/>
                <a:sym typeface="Georgia"/>
              </a:rPr>
              <a:t>-Jyoti Raj</a:t>
            </a:r>
            <a:endParaRPr b="1" sz="1800">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nvSpPr>
        <p:spPr>
          <a:xfrm>
            <a:off x="272975" y="272975"/>
            <a:ext cx="8649000" cy="46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09" name="Google Shape;209;p28"/>
          <p:cNvPicPr preferRelativeResize="0"/>
          <p:nvPr/>
        </p:nvPicPr>
        <p:blipFill>
          <a:blip r:embed="rId3">
            <a:alphaModFix/>
          </a:blip>
          <a:stretch>
            <a:fillRect/>
          </a:stretch>
        </p:blipFill>
        <p:spPr>
          <a:xfrm>
            <a:off x="272975" y="272975"/>
            <a:ext cx="8562925" cy="4611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29"/>
          <p:cNvPicPr preferRelativeResize="0"/>
          <p:nvPr/>
        </p:nvPicPr>
        <p:blipFill>
          <a:blip r:embed="rId3">
            <a:alphaModFix/>
          </a:blip>
          <a:stretch>
            <a:fillRect/>
          </a:stretch>
        </p:blipFill>
        <p:spPr>
          <a:xfrm>
            <a:off x="152400" y="215500"/>
            <a:ext cx="8798450" cy="4714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0"/>
          <p:cNvPicPr preferRelativeResize="0"/>
          <p:nvPr/>
        </p:nvPicPr>
        <p:blipFill>
          <a:blip r:embed="rId3">
            <a:alphaModFix/>
          </a:blip>
          <a:stretch>
            <a:fillRect/>
          </a:stretch>
        </p:blipFill>
        <p:spPr>
          <a:xfrm>
            <a:off x="152400" y="229875"/>
            <a:ext cx="8784075" cy="4703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31"/>
          <p:cNvPicPr preferRelativeResize="0"/>
          <p:nvPr/>
        </p:nvPicPr>
        <p:blipFill>
          <a:blip r:embed="rId3">
            <a:alphaModFix/>
          </a:blip>
          <a:stretch>
            <a:fillRect/>
          </a:stretch>
        </p:blipFill>
        <p:spPr>
          <a:xfrm>
            <a:off x="152400" y="186775"/>
            <a:ext cx="8798450" cy="477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14"/>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36" name="Google Shape;136;p14"/>
          <p:cNvPicPr preferRelativeResize="0"/>
          <p:nvPr/>
        </p:nvPicPr>
        <p:blipFill>
          <a:blip r:embed="rId3">
            <a:alphaModFix/>
          </a:blip>
          <a:stretch>
            <a:fillRect/>
          </a:stretch>
        </p:blipFill>
        <p:spPr>
          <a:xfrm>
            <a:off x="804575" y="452575"/>
            <a:ext cx="7614675" cy="4283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nvSpPr>
        <p:spPr>
          <a:xfrm>
            <a:off x="322250" y="297450"/>
            <a:ext cx="8564100" cy="45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Presentation Done By:</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Introduction 				- Anurag Malik (RA2011026010030)</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Right to Equality				- Debarghya Barik (</a:t>
            </a:r>
            <a:r>
              <a:rPr b="1" lang="en">
                <a:latin typeface="Calibri"/>
                <a:ea typeface="Calibri"/>
                <a:cs typeface="Calibri"/>
                <a:sym typeface="Calibri"/>
              </a:rPr>
              <a:t>RA2011026010022</a:t>
            </a:r>
            <a:r>
              <a:rPr b="1" lang="en">
                <a:latin typeface="Calibri"/>
                <a:ea typeface="Calibri"/>
                <a:cs typeface="Calibri"/>
                <a:sym typeface="Calibri"/>
              </a:rPr>
              <a:t>)</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Right to Freedom of Speech		- Shreyas R (</a:t>
            </a:r>
            <a:r>
              <a:rPr b="1" lang="en">
                <a:latin typeface="Calibri"/>
                <a:ea typeface="Calibri"/>
                <a:cs typeface="Calibri"/>
                <a:sym typeface="Calibri"/>
              </a:rPr>
              <a:t>RA2011026010029</a:t>
            </a:r>
            <a:r>
              <a:rPr b="1" lang="en">
                <a:latin typeface="Calibri"/>
                <a:ea typeface="Calibri"/>
                <a:cs typeface="Calibri"/>
                <a:sym typeface="Calibri"/>
              </a:rPr>
              <a:t>)</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Right to Constitutional Remedies	- Akash Kallai (</a:t>
            </a:r>
            <a:r>
              <a:rPr b="1" lang="en">
                <a:latin typeface="Calibri"/>
                <a:ea typeface="Calibri"/>
                <a:cs typeface="Calibri"/>
                <a:sym typeface="Calibri"/>
              </a:rPr>
              <a:t>RA2011026010021</a:t>
            </a:r>
            <a:r>
              <a:rPr b="1" lang="en">
                <a:latin typeface="Calibri"/>
                <a:ea typeface="Calibri"/>
                <a:cs typeface="Calibri"/>
                <a:sym typeface="Calibri"/>
              </a:rPr>
              <a:t>)</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Cultural and Educational Rights	- Dhruva Bhattacharya (</a:t>
            </a:r>
            <a:r>
              <a:rPr b="1" lang="en">
                <a:latin typeface="Calibri"/>
                <a:ea typeface="Calibri"/>
                <a:cs typeface="Calibri"/>
                <a:sym typeface="Calibri"/>
              </a:rPr>
              <a:t>RA2011026010023</a:t>
            </a:r>
            <a:r>
              <a:rPr b="1" lang="en">
                <a:latin typeface="Calibri"/>
                <a:ea typeface="Calibri"/>
                <a:cs typeface="Calibri"/>
                <a:sym typeface="Calibri"/>
              </a:rPr>
              <a:t>)</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Rights to Freedom of Religion 		- Achal Kamboj (</a:t>
            </a:r>
            <a:r>
              <a:rPr b="1" lang="en">
                <a:latin typeface="Calibri"/>
                <a:ea typeface="Calibri"/>
                <a:cs typeface="Calibri"/>
                <a:sym typeface="Calibri"/>
              </a:rPr>
              <a:t>RA2011026010028</a:t>
            </a:r>
            <a:r>
              <a:rPr b="1" lang="en">
                <a:latin typeface="Calibri"/>
                <a:ea typeface="Calibri"/>
                <a:cs typeface="Calibri"/>
                <a:sym typeface="Calibri"/>
              </a:rPr>
              <a:t>)</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Rights Against Exploitation 		- Jyoti Raj Sinha (</a:t>
            </a:r>
            <a:r>
              <a:rPr b="1" lang="en">
                <a:latin typeface="Calibri"/>
                <a:ea typeface="Calibri"/>
                <a:cs typeface="Calibri"/>
                <a:sym typeface="Calibri"/>
              </a:rPr>
              <a:t>RA2011026010025</a:t>
            </a:r>
            <a:r>
              <a:rPr b="1" lang="en">
                <a:latin typeface="Calibri"/>
                <a:ea typeface="Calibri"/>
                <a:cs typeface="Calibri"/>
                <a:sym typeface="Calibri"/>
              </a:rPr>
              <a:t>)</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Advantages of Fundamental Rights	- Sushmitha Sudharsan(</a:t>
            </a:r>
            <a:r>
              <a:rPr b="1" lang="en">
                <a:latin typeface="Calibri"/>
                <a:ea typeface="Calibri"/>
                <a:cs typeface="Calibri"/>
                <a:sym typeface="Calibri"/>
              </a:rPr>
              <a:t>RA2011026010024</a:t>
            </a:r>
            <a:r>
              <a:rPr b="1" lang="en">
                <a:latin typeface="Calibri"/>
                <a:ea typeface="Calibri"/>
                <a:cs typeface="Calibri"/>
                <a:sym typeface="Calibri"/>
              </a:rPr>
              <a:t>)</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Edited by :					   So Called Engineers Gang Team </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nvSpPr>
        <p:spPr>
          <a:xfrm>
            <a:off x="396600" y="260275"/>
            <a:ext cx="8205000" cy="46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rgbClr val="202122"/>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800">
                <a:solidFill>
                  <a:srgbClr val="202122"/>
                </a:solidFill>
                <a:highlight>
                  <a:srgbClr val="FFFFFF"/>
                </a:highlight>
                <a:latin typeface="Georgia"/>
                <a:ea typeface="Georgia"/>
                <a:cs typeface="Georgia"/>
                <a:sym typeface="Georgia"/>
              </a:rPr>
              <a:t>Introduction: </a:t>
            </a:r>
            <a:endParaRPr b="1" sz="1800">
              <a:solidFill>
                <a:srgbClr val="20212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1" sz="1800">
              <a:solidFill>
                <a:srgbClr val="20212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1" sz="1800">
              <a:solidFill>
                <a:srgbClr val="202122"/>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800">
                <a:solidFill>
                  <a:srgbClr val="202122"/>
                </a:solidFill>
                <a:highlight>
                  <a:srgbClr val="FFFFFF"/>
                </a:highlight>
                <a:latin typeface="Georgia"/>
                <a:ea typeface="Georgia"/>
                <a:cs typeface="Georgia"/>
                <a:sym typeface="Georgia"/>
              </a:rPr>
              <a:t>Fundamental rights</a:t>
            </a:r>
            <a:r>
              <a:rPr lang="en" sz="1800">
                <a:solidFill>
                  <a:srgbClr val="202122"/>
                </a:solidFill>
                <a:highlight>
                  <a:srgbClr val="FFFFFF"/>
                </a:highlight>
                <a:latin typeface="Georgia"/>
                <a:ea typeface="Georgia"/>
                <a:cs typeface="Georgia"/>
                <a:sym typeface="Georgia"/>
              </a:rPr>
              <a:t> are those rights which are essential for intellectual, moral and spiritual development of citizens of India. As these rights are fundamental or essential for existence and all-round development of individuals, they are called 'Fundamental rights'. These are enshrined in Part III (Articles 12 to 35) of the </a:t>
            </a:r>
            <a:r>
              <a:rPr lang="en" sz="1800">
                <a:solidFill>
                  <a:srgbClr val="0B0080"/>
                </a:solidFill>
                <a:highlight>
                  <a:srgbClr val="FFFFFF"/>
                </a:highlight>
                <a:uFill>
                  <a:noFill/>
                </a:uFill>
                <a:latin typeface="Georgia"/>
                <a:ea typeface="Georgia"/>
                <a:cs typeface="Georgia"/>
                <a:sym typeface="Georgia"/>
                <a:hlinkClick r:id="rId3">
                  <a:extLst>
                    <a:ext uri="{A12FA001-AC4F-418D-AE19-62706E023703}">
                      <ahyp:hlinkClr val="tx"/>
                    </a:ext>
                  </a:extLst>
                </a:hlinkClick>
              </a:rPr>
              <a:t>Constitution of India</a:t>
            </a:r>
            <a:r>
              <a:rPr lang="en" sz="1800">
                <a:solidFill>
                  <a:srgbClr val="202122"/>
                </a:solidFill>
                <a:highlight>
                  <a:srgbClr val="FFFFFF"/>
                </a:highlight>
                <a:latin typeface="Georgia"/>
                <a:ea typeface="Georgia"/>
                <a:cs typeface="Georgia"/>
                <a:sym typeface="Georgia"/>
              </a:rPr>
              <a:t>.</a:t>
            </a:r>
            <a:endParaRPr sz="1800">
              <a:solidFill>
                <a:srgbClr val="20212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800">
              <a:solidFill>
                <a:srgbClr val="20212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800">
              <a:solidFill>
                <a:srgbClr val="20212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800">
              <a:solidFill>
                <a:srgbClr val="202122"/>
              </a:solidFill>
              <a:highlight>
                <a:srgbClr val="FFFFFF"/>
              </a:highlight>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470975" y="570125"/>
            <a:ext cx="8204700" cy="38670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i="1" lang="en" sz="1800">
                <a:solidFill>
                  <a:srgbClr val="202124"/>
                </a:solidFill>
                <a:highlight>
                  <a:srgbClr val="FFFFFF"/>
                </a:highlight>
                <a:latin typeface="Georgia"/>
                <a:ea typeface="Georgia"/>
                <a:cs typeface="Georgia"/>
                <a:sym typeface="Georgia"/>
              </a:rPr>
              <a:t>Six </a:t>
            </a:r>
            <a:r>
              <a:rPr b="1" i="1" lang="en" sz="1800">
                <a:solidFill>
                  <a:srgbClr val="202124"/>
                </a:solidFill>
                <a:highlight>
                  <a:srgbClr val="FFFFFF"/>
                </a:highlight>
                <a:latin typeface="Georgia"/>
                <a:ea typeface="Georgia"/>
                <a:cs typeface="Georgia"/>
                <a:sym typeface="Georgia"/>
              </a:rPr>
              <a:t> fundamental  rights</a:t>
            </a:r>
            <a:r>
              <a:rPr lang="en" sz="1800">
                <a:solidFill>
                  <a:srgbClr val="202124"/>
                </a:solidFill>
                <a:highlight>
                  <a:srgbClr val="FFFFFF"/>
                </a:highlight>
                <a:latin typeface="Georgia"/>
                <a:ea typeface="Georgia"/>
                <a:cs typeface="Georgia"/>
                <a:sym typeface="Georgia"/>
              </a:rPr>
              <a:t> were originally provided by the Constitution,</a:t>
            </a:r>
            <a:endParaRPr sz="1800">
              <a:solidFill>
                <a:srgbClr val="202124"/>
              </a:solidFill>
              <a:highlight>
                <a:srgbClr val="FFFFFF"/>
              </a:highlight>
              <a:latin typeface="Georgia"/>
              <a:ea typeface="Georgia"/>
              <a:cs typeface="Georgia"/>
              <a:sym typeface="Georgia"/>
            </a:endParaRPr>
          </a:p>
          <a:p>
            <a:pPr indent="-228600" lvl="0" marL="0" rtl="0" algn="l">
              <a:lnSpc>
                <a:spcPct val="115000"/>
              </a:lnSpc>
              <a:spcBef>
                <a:spcPts val="1200"/>
              </a:spcBef>
              <a:spcAft>
                <a:spcPts val="0"/>
              </a:spcAft>
              <a:buNone/>
            </a:pPr>
            <a:r>
              <a:rPr lang="en" sz="1800">
                <a:solidFill>
                  <a:srgbClr val="202124"/>
                </a:solidFill>
                <a:latin typeface="Georgia"/>
                <a:ea typeface="Georgia"/>
                <a:cs typeface="Georgia"/>
                <a:sym typeface="Georgia"/>
              </a:rPr>
              <a:t>·         </a:t>
            </a:r>
            <a:r>
              <a:rPr lang="en" sz="1800">
                <a:solidFill>
                  <a:srgbClr val="202124"/>
                </a:solidFill>
                <a:highlight>
                  <a:srgbClr val="FFFFFF"/>
                </a:highlight>
                <a:latin typeface="Georgia"/>
                <a:ea typeface="Georgia"/>
                <a:cs typeface="Georgia"/>
                <a:sym typeface="Georgia"/>
              </a:rPr>
              <a:t>they are the </a:t>
            </a:r>
            <a:r>
              <a:rPr b="1" lang="en" sz="1800">
                <a:solidFill>
                  <a:srgbClr val="000000"/>
                </a:solidFill>
                <a:latin typeface="Georgia"/>
                <a:ea typeface="Georgia"/>
                <a:cs typeface="Georgia"/>
                <a:sym typeface="Georgia"/>
              </a:rPr>
              <a:t>right</a:t>
            </a:r>
            <a:r>
              <a:rPr lang="en" sz="1800">
                <a:solidFill>
                  <a:srgbClr val="000000"/>
                </a:solidFill>
                <a:latin typeface="Georgia"/>
                <a:ea typeface="Georgia"/>
                <a:cs typeface="Georgia"/>
                <a:sym typeface="Georgia"/>
              </a:rPr>
              <a:t> to</a:t>
            </a:r>
            <a:r>
              <a:rPr b="1" lang="en" sz="1800">
                <a:solidFill>
                  <a:srgbClr val="000000"/>
                </a:solidFill>
                <a:latin typeface="Georgia"/>
                <a:ea typeface="Georgia"/>
                <a:cs typeface="Georgia"/>
                <a:sym typeface="Georgia"/>
              </a:rPr>
              <a:t> equality</a:t>
            </a:r>
            <a:r>
              <a:rPr lang="en" sz="1800">
                <a:solidFill>
                  <a:srgbClr val="000000"/>
                </a:solidFill>
                <a:latin typeface="Georgia"/>
                <a:ea typeface="Georgia"/>
                <a:cs typeface="Georgia"/>
                <a:sym typeface="Georgia"/>
              </a:rPr>
              <a:t>,</a:t>
            </a:r>
            <a:endParaRPr sz="1800">
              <a:solidFill>
                <a:srgbClr val="000000"/>
              </a:solidFill>
              <a:latin typeface="Georgia"/>
              <a:ea typeface="Georgia"/>
              <a:cs typeface="Georgia"/>
              <a:sym typeface="Georgia"/>
            </a:endParaRPr>
          </a:p>
          <a:p>
            <a:pPr indent="-228600" lvl="0" marL="0" rtl="0" algn="l">
              <a:lnSpc>
                <a:spcPct val="115000"/>
              </a:lnSpc>
              <a:spcBef>
                <a:spcPts val="1200"/>
              </a:spcBef>
              <a:spcAft>
                <a:spcPts val="0"/>
              </a:spcAft>
              <a:buNone/>
            </a:pPr>
            <a:r>
              <a:rPr lang="en" sz="1800">
                <a:solidFill>
                  <a:srgbClr val="202124"/>
                </a:solidFill>
                <a:latin typeface="Georgia"/>
                <a:ea typeface="Georgia"/>
                <a:cs typeface="Georgia"/>
                <a:sym typeface="Georgia"/>
              </a:rPr>
              <a:t>·         </a:t>
            </a:r>
            <a:r>
              <a:rPr b="1" lang="en" sz="1800">
                <a:solidFill>
                  <a:srgbClr val="202124"/>
                </a:solidFill>
                <a:highlight>
                  <a:srgbClr val="FFFFFF"/>
                </a:highlight>
                <a:latin typeface="Georgia"/>
                <a:ea typeface="Georgia"/>
                <a:cs typeface="Georgia"/>
                <a:sym typeface="Georgia"/>
              </a:rPr>
              <a:t>right</a:t>
            </a:r>
            <a:r>
              <a:rPr lang="en" sz="1800">
                <a:solidFill>
                  <a:srgbClr val="202124"/>
                </a:solidFill>
                <a:highlight>
                  <a:srgbClr val="FFFFFF"/>
                </a:highlight>
                <a:latin typeface="Georgia"/>
                <a:ea typeface="Georgia"/>
                <a:cs typeface="Georgia"/>
                <a:sym typeface="Georgia"/>
              </a:rPr>
              <a:t> to </a:t>
            </a:r>
            <a:r>
              <a:rPr b="1" lang="en" sz="1800">
                <a:solidFill>
                  <a:srgbClr val="202124"/>
                </a:solidFill>
                <a:highlight>
                  <a:srgbClr val="FFFFFF"/>
                </a:highlight>
                <a:latin typeface="Georgia"/>
                <a:ea typeface="Georgia"/>
                <a:cs typeface="Georgia"/>
                <a:sym typeface="Georgia"/>
              </a:rPr>
              <a:t>freedom</a:t>
            </a:r>
            <a:r>
              <a:rPr lang="en" sz="1800">
                <a:solidFill>
                  <a:srgbClr val="202124"/>
                </a:solidFill>
                <a:highlight>
                  <a:srgbClr val="FFFFFF"/>
                </a:highlight>
                <a:latin typeface="Georgia"/>
                <a:ea typeface="Georgia"/>
                <a:cs typeface="Georgia"/>
                <a:sym typeface="Georgia"/>
              </a:rPr>
              <a:t>,</a:t>
            </a:r>
            <a:endParaRPr sz="1800">
              <a:solidFill>
                <a:srgbClr val="202124"/>
              </a:solidFill>
              <a:highlight>
                <a:srgbClr val="FFFFFF"/>
              </a:highlight>
              <a:latin typeface="Georgia"/>
              <a:ea typeface="Georgia"/>
              <a:cs typeface="Georgia"/>
              <a:sym typeface="Georgia"/>
            </a:endParaRPr>
          </a:p>
          <a:p>
            <a:pPr indent="-228600" lvl="0" marL="0" rtl="0" algn="l">
              <a:lnSpc>
                <a:spcPct val="115000"/>
              </a:lnSpc>
              <a:spcBef>
                <a:spcPts val="1200"/>
              </a:spcBef>
              <a:spcAft>
                <a:spcPts val="0"/>
              </a:spcAft>
              <a:buNone/>
            </a:pPr>
            <a:r>
              <a:rPr lang="en" sz="1800">
                <a:solidFill>
                  <a:srgbClr val="202124"/>
                </a:solidFill>
                <a:latin typeface="Georgia"/>
                <a:ea typeface="Georgia"/>
                <a:cs typeface="Georgia"/>
                <a:sym typeface="Georgia"/>
              </a:rPr>
              <a:t>·         </a:t>
            </a:r>
            <a:r>
              <a:rPr b="1" lang="en" sz="1800">
                <a:solidFill>
                  <a:srgbClr val="202124"/>
                </a:solidFill>
                <a:highlight>
                  <a:srgbClr val="FFFFFF"/>
                </a:highlight>
                <a:latin typeface="Georgia"/>
                <a:ea typeface="Georgia"/>
                <a:cs typeface="Georgia"/>
                <a:sym typeface="Georgia"/>
              </a:rPr>
              <a:t>right</a:t>
            </a:r>
            <a:r>
              <a:rPr lang="en" sz="1800">
                <a:solidFill>
                  <a:srgbClr val="202124"/>
                </a:solidFill>
                <a:highlight>
                  <a:srgbClr val="FFFFFF"/>
                </a:highlight>
                <a:latin typeface="Georgia"/>
                <a:ea typeface="Georgia"/>
                <a:cs typeface="Georgia"/>
                <a:sym typeface="Georgia"/>
              </a:rPr>
              <a:t> against </a:t>
            </a:r>
            <a:r>
              <a:rPr b="1" lang="en" sz="1800">
                <a:solidFill>
                  <a:srgbClr val="202124"/>
                </a:solidFill>
                <a:highlight>
                  <a:srgbClr val="FFFFFF"/>
                </a:highlight>
                <a:latin typeface="Georgia"/>
                <a:ea typeface="Georgia"/>
                <a:cs typeface="Georgia"/>
                <a:sym typeface="Georgia"/>
              </a:rPr>
              <a:t>exploitation</a:t>
            </a:r>
            <a:endParaRPr b="1" sz="1800">
              <a:solidFill>
                <a:srgbClr val="202124"/>
              </a:solidFill>
              <a:highlight>
                <a:srgbClr val="FFFFFF"/>
              </a:highlight>
              <a:latin typeface="Georgia"/>
              <a:ea typeface="Georgia"/>
              <a:cs typeface="Georgia"/>
              <a:sym typeface="Georgia"/>
            </a:endParaRPr>
          </a:p>
          <a:p>
            <a:pPr indent="-228600" lvl="0" marL="0" rtl="0" algn="l">
              <a:lnSpc>
                <a:spcPct val="115000"/>
              </a:lnSpc>
              <a:spcBef>
                <a:spcPts val="1200"/>
              </a:spcBef>
              <a:spcAft>
                <a:spcPts val="0"/>
              </a:spcAft>
              <a:buNone/>
            </a:pPr>
            <a:r>
              <a:rPr lang="en" sz="1800">
                <a:solidFill>
                  <a:srgbClr val="202124"/>
                </a:solidFill>
                <a:latin typeface="Georgia"/>
                <a:ea typeface="Georgia"/>
                <a:cs typeface="Georgia"/>
                <a:sym typeface="Georgia"/>
              </a:rPr>
              <a:t>·         </a:t>
            </a:r>
            <a:r>
              <a:rPr b="1" lang="en" sz="1800">
                <a:solidFill>
                  <a:srgbClr val="202124"/>
                </a:solidFill>
                <a:highlight>
                  <a:srgbClr val="FFFFFF"/>
                </a:highlight>
                <a:latin typeface="Georgia"/>
                <a:ea typeface="Georgia"/>
                <a:cs typeface="Georgia"/>
                <a:sym typeface="Georgia"/>
              </a:rPr>
              <a:t>right</a:t>
            </a:r>
            <a:r>
              <a:rPr lang="en" sz="1800">
                <a:solidFill>
                  <a:srgbClr val="202124"/>
                </a:solidFill>
                <a:highlight>
                  <a:srgbClr val="FFFFFF"/>
                </a:highlight>
                <a:latin typeface="Georgia"/>
                <a:ea typeface="Georgia"/>
                <a:cs typeface="Georgia"/>
                <a:sym typeface="Georgia"/>
              </a:rPr>
              <a:t> to </a:t>
            </a:r>
            <a:r>
              <a:rPr b="1" lang="en" sz="1800">
                <a:solidFill>
                  <a:srgbClr val="202124"/>
                </a:solidFill>
                <a:highlight>
                  <a:srgbClr val="FFFFFF"/>
                </a:highlight>
                <a:latin typeface="Georgia"/>
                <a:ea typeface="Georgia"/>
                <a:cs typeface="Georgia"/>
                <a:sym typeface="Georgia"/>
              </a:rPr>
              <a:t>freedom of religion</a:t>
            </a:r>
            <a:r>
              <a:rPr lang="en" sz="1800">
                <a:solidFill>
                  <a:srgbClr val="202124"/>
                </a:solidFill>
                <a:highlight>
                  <a:srgbClr val="FFFFFF"/>
                </a:highlight>
                <a:latin typeface="Georgia"/>
                <a:ea typeface="Georgia"/>
                <a:cs typeface="Georgia"/>
                <a:sym typeface="Georgia"/>
              </a:rPr>
              <a:t>, </a:t>
            </a:r>
            <a:endParaRPr sz="1800">
              <a:solidFill>
                <a:srgbClr val="202124"/>
              </a:solidFill>
              <a:highlight>
                <a:srgbClr val="FFFFFF"/>
              </a:highlight>
              <a:latin typeface="Georgia"/>
              <a:ea typeface="Georgia"/>
              <a:cs typeface="Georgia"/>
              <a:sym typeface="Georgia"/>
            </a:endParaRPr>
          </a:p>
          <a:p>
            <a:pPr indent="-228600" lvl="0" marL="0" rtl="0" algn="l">
              <a:lnSpc>
                <a:spcPct val="115000"/>
              </a:lnSpc>
              <a:spcBef>
                <a:spcPts val="1200"/>
              </a:spcBef>
              <a:spcAft>
                <a:spcPts val="0"/>
              </a:spcAft>
              <a:buNone/>
            </a:pPr>
            <a:r>
              <a:rPr lang="en" sz="1800">
                <a:solidFill>
                  <a:srgbClr val="202124"/>
                </a:solidFill>
                <a:latin typeface="Georgia"/>
                <a:ea typeface="Georgia"/>
                <a:cs typeface="Georgia"/>
                <a:sym typeface="Georgia"/>
              </a:rPr>
              <a:t>·         </a:t>
            </a:r>
            <a:r>
              <a:rPr b="1" lang="en" sz="1800">
                <a:solidFill>
                  <a:srgbClr val="202124"/>
                </a:solidFill>
                <a:highlight>
                  <a:srgbClr val="FFFFFF"/>
                </a:highlight>
                <a:latin typeface="Georgia"/>
                <a:ea typeface="Georgia"/>
                <a:cs typeface="Georgia"/>
                <a:sym typeface="Georgia"/>
              </a:rPr>
              <a:t>cultural </a:t>
            </a:r>
            <a:r>
              <a:rPr lang="en" sz="1800">
                <a:solidFill>
                  <a:srgbClr val="202124"/>
                </a:solidFill>
                <a:highlight>
                  <a:srgbClr val="FFFFFF"/>
                </a:highlight>
                <a:latin typeface="Georgia"/>
                <a:ea typeface="Georgia"/>
                <a:cs typeface="Georgia"/>
                <a:sym typeface="Georgia"/>
              </a:rPr>
              <a:t>and</a:t>
            </a:r>
            <a:r>
              <a:rPr b="1" lang="en" sz="1800">
                <a:solidFill>
                  <a:srgbClr val="202124"/>
                </a:solidFill>
                <a:highlight>
                  <a:srgbClr val="FFFFFF"/>
                </a:highlight>
                <a:latin typeface="Georgia"/>
                <a:ea typeface="Georgia"/>
                <a:cs typeface="Georgia"/>
                <a:sym typeface="Georgia"/>
              </a:rPr>
              <a:t> educational rights </a:t>
            </a:r>
            <a:r>
              <a:rPr lang="en" sz="1800">
                <a:solidFill>
                  <a:srgbClr val="202124"/>
                </a:solidFill>
                <a:highlight>
                  <a:srgbClr val="FFFFFF"/>
                </a:highlight>
                <a:latin typeface="Georgia"/>
                <a:ea typeface="Georgia"/>
                <a:cs typeface="Georgia"/>
                <a:sym typeface="Georgia"/>
              </a:rPr>
              <a:t>and</a:t>
            </a:r>
            <a:endParaRPr sz="1800">
              <a:solidFill>
                <a:srgbClr val="202124"/>
              </a:solidFill>
              <a:highlight>
                <a:srgbClr val="FFFFFF"/>
              </a:highlight>
              <a:latin typeface="Georgia"/>
              <a:ea typeface="Georgia"/>
              <a:cs typeface="Georgia"/>
              <a:sym typeface="Georgia"/>
            </a:endParaRPr>
          </a:p>
          <a:p>
            <a:pPr indent="-228600" lvl="0" marL="0" rtl="0" algn="l">
              <a:lnSpc>
                <a:spcPct val="115000"/>
              </a:lnSpc>
              <a:spcBef>
                <a:spcPts val="1200"/>
              </a:spcBef>
              <a:spcAft>
                <a:spcPts val="0"/>
              </a:spcAft>
              <a:buNone/>
            </a:pPr>
            <a:r>
              <a:rPr lang="en" sz="1800">
                <a:solidFill>
                  <a:srgbClr val="202124"/>
                </a:solidFill>
                <a:latin typeface="Georgia"/>
                <a:ea typeface="Georgia"/>
                <a:cs typeface="Georgia"/>
                <a:sym typeface="Georgia"/>
              </a:rPr>
              <a:t>·         </a:t>
            </a:r>
            <a:r>
              <a:rPr b="1" lang="en" sz="1800">
                <a:solidFill>
                  <a:srgbClr val="202124"/>
                </a:solidFill>
                <a:highlight>
                  <a:srgbClr val="FFFFFF"/>
                </a:highlight>
                <a:latin typeface="Georgia"/>
                <a:ea typeface="Georgia"/>
                <a:cs typeface="Georgia"/>
                <a:sym typeface="Georgia"/>
              </a:rPr>
              <a:t>right </a:t>
            </a:r>
            <a:r>
              <a:rPr lang="en" sz="1800">
                <a:solidFill>
                  <a:srgbClr val="202124"/>
                </a:solidFill>
                <a:highlight>
                  <a:srgbClr val="FFFFFF"/>
                </a:highlight>
                <a:latin typeface="Georgia"/>
                <a:ea typeface="Georgia"/>
                <a:cs typeface="Georgia"/>
                <a:sym typeface="Georgia"/>
              </a:rPr>
              <a:t>to</a:t>
            </a:r>
            <a:r>
              <a:rPr b="1" lang="en" sz="1800">
                <a:solidFill>
                  <a:srgbClr val="202124"/>
                </a:solidFill>
                <a:highlight>
                  <a:srgbClr val="FFFFFF"/>
                </a:highlight>
                <a:latin typeface="Georgia"/>
                <a:ea typeface="Georgia"/>
                <a:cs typeface="Georgia"/>
                <a:sym typeface="Georgia"/>
              </a:rPr>
              <a:t> constitutional remedies					Anurag Malik</a:t>
            </a:r>
            <a:endParaRPr b="1" sz="1800">
              <a:solidFill>
                <a:srgbClr val="202124"/>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nvSpPr>
        <p:spPr>
          <a:xfrm>
            <a:off x="904750" y="495750"/>
            <a:ext cx="7485900" cy="425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800">
                <a:solidFill>
                  <a:srgbClr val="202124"/>
                </a:solidFill>
                <a:highlight>
                  <a:srgbClr val="FFFFFF"/>
                </a:highlight>
                <a:latin typeface="Georgia"/>
                <a:ea typeface="Georgia"/>
                <a:cs typeface="Georgia"/>
                <a:sym typeface="Georgia"/>
              </a:rPr>
              <a:t>Today, let us start the presentation with </a:t>
            </a:r>
            <a:r>
              <a:rPr b="1" lang="en" sz="1800">
                <a:solidFill>
                  <a:srgbClr val="202124"/>
                </a:solidFill>
                <a:highlight>
                  <a:srgbClr val="FFFFFF"/>
                </a:highlight>
                <a:latin typeface="Georgia"/>
                <a:ea typeface="Georgia"/>
                <a:cs typeface="Georgia"/>
                <a:sym typeface="Georgia"/>
              </a:rPr>
              <a:t>Right to Equality</a:t>
            </a:r>
            <a:r>
              <a:rPr lang="en" sz="1800">
                <a:solidFill>
                  <a:srgbClr val="202124"/>
                </a:solidFill>
                <a:highlight>
                  <a:srgbClr val="FFFFFF"/>
                </a:highlight>
                <a:latin typeface="Georgia"/>
                <a:ea typeface="Georgia"/>
                <a:cs typeface="Georgia"/>
                <a:sym typeface="Georgia"/>
              </a:rPr>
              <a:t>.</a:t>
            </a:r>
            <a:endParaRPr sz="1800">
              <a:solidFill>
                <a:srgbClr val="202124"/>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None/>
            </a:pPr>
            <a:r>
              <a:t/>
            </a:r>
            <a:endParaRPr sz="1800">
              <a:solidFill>
                <a:srgbClr val="202124"/>
              </a:solidFill>
              <a:highlight>
                <a:srgbClr val="FFFFFF"/>
              </a:highlight>
              <a:latin typeface="Georgia"/>
              <a:ea typeface="Georgia"/>
              <a:cs typeface="Georgia"/>
              <a:sym typeface="Georgia"/>
            </a:endParaRPr>
          </a:p>
          <a:p>
            <a:pPr indent="0" lvl="0" marL="0" rtl="0" algn="l">
              <a:lnSpc>
                <a:spcPct val="150000"/>
              </a:lnSpc>
              <a:spcBef>
                <a:spcPts val="1200"/>
              </a:spcBef>
              <a:spcAft>
                <a:spcPts val="0"/>
              </a:spcAft>
              <a:buNone/>
            </a:pPr>
            <a:r>
              <a:rPr lang="en" sz="1800">
                <a:solidFill>
                  <a:srgbClr val="202124"/>
                </a:solidFill>
                <a:highlight>
                  <a:srgbClr val="FFFFFF"/>
                </a:highlight>
                <a:latin typeface="Georgia"/>
                <a:ea typeface="Georgia"/>
                <a:cs typeface="Georgia"/>
                <a:sym typeface="Georgia"/>
              </a:rPr>
              <a:t>The general principle of </a:t>
            </a:r>
            <a:r>
              <a:rPr b="1" i="1" lang="en" sz="1800">
                <a:latin typeface="Georgia"/>
                <a:ea typeface="Georgia"/>
                <a:cs typeface="Georgia"/>
                <a:sym typeface="Georgia"/>
              </a:rPr>
              <a:t>equality</a:t>
            </a:r>
            <a:r>
              <a:rPr lang="en" sz="1800">
                <a:latin typeface="Georgia"/>
                <a:ea typeface="Georgia"/>
                <a:cs typeface="Georgia"/>
                <a:sym typeface="Georgia"/>
              </a:rPr>
              <a:t> and </a:t>
            </a:r>
            <a:r>
              <a:rPr b="1" i="1" lang="en" sz="1800">
                <a:latin typeface="Georgia"/>
                <a:ea typeface="Georgia"/>
                <a:cs typeface="Georgia"/>
                <a:sym typeface="Georgia"/>
              </a:rPr>
              <a:t>non-discrimination</a:t>
            </a:r>
            <a:r>
              <a:rPr lang="en" sz="1800">
                <a:latin typeface="Georgia"/>
                <a:ea typeface="Georgia"/>
                <a:cs typeface="Georgia"/>
                <a:sym typeface="Georgia"/>
              </a:rPr>
              <a:t> is a fundamental element of </a:t>
            </a:r>
            <a:r>
              <a:rPr b="1" i="1" lang="en" sz="1800">
                <a:latin typeface="Georgia"/>
                <a:ea typeface="Georgia"/>
                <a:cs typeface="Georgia"/>
                <a:sym typeface="Georgia"/>
              </a:rPr>
              <a:t>International Human Rights Law</a:t>
            </a:r>
            <a:r>
              <a:rPr lang="en" sz="1800">
                <a:latin typeface="Georgia"/>
                <a:ea typeface="Georgia"/>
                <a:cs typeface="Georgia"/>
                <a:sym typeface="Georgia"/>
              </a:rPr>
              <a:t>. Thus, the </a:t>
            </a:r>
            <a:r>
              <a:rPr b="1" lang="en" sz="1800">
                <a:latin typeface="Georgia"/>
                <a:ea typeface="Georgia"/>
                <a:cs typeface="Georgia"/>
                <a:sym typeface="Georgia"/>
              </a:rPr>
              <a:t>right to equal treatment</a:t>
            </a:r>
            <a:r>
              <a:rPr lang="en" sz="1800">
                <a:latin typeface="Georgia"/>
                <a:ea typeface="Georgia"/>
                <a:cs typeface="Georgia"/>
                <a:sym typeface="Georgia"/>
              </a:rPr>
              <a:t> requires that all persons be treated equally before the law, without discrimination. The Indian Constitution is no different.</a:t>
            </a:r>
            <a:endParaRPr sz="1800">
              <a:latin typeface="Georgia"/>
              <a:ea typeface="Georgia"/>
              <a:cs typeface="Georgia"/>
              <a:sym typeface="Georgia"/>
            </a:endParaRPr>
          </a:p>
          <a:p>
            <a:pPr indent="0" lvl="0" marL="0" rtl="0" algn="l">
              <a:spcBef>
                <a:spcPts val="120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nvSpPr>
        <p:spPr>
          <a:xfrm>
            <a:off x="260250" y="322250"/>
            <a:ext cx="8315100" cy="4375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500"/>
              </a:spcBef>
              <a:spcAft>
                <a:spcPts val="0"/>
              </a:spcAft>
              <a:buNone/>
            </a:pPr>
            <a:r>
              <a:rPr b="1" lang="en" sz="1900">
                <a:solidFill>
                  <a:srgbClr val="548235"/>
                </a:solidFill>
                <a:highlight>
                  <a:srgbClr val="FFFFFF"/>
                </a:highlight>
                <a:latin typeface="Georgia"/>
                <a:ea typeface="Georgia"/>
                <a:cs typeface="Georgia"/>
                <a:sym typeface="Georgia"/>
              </a:rPr>
              <a:t>Right to Equality</a:t>
            </a:r>
            <a:endParaRPr b="1" sz="1900">
              <a:solidFill>
                <a:srgbClr val="548235"/>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None/>
            </a:pPr>
            <a:r>
              <a:rPr lang="en" sz="1700">
                <a:solidFill>
                  <a:srgbClr val="333333"/>
                </a:solidFill>
                <a:highlight>
                  <a:srgbClr val="FFFFFF"/>
                </a:highlight>
                <a:latin typeface="Georgia"/>
                <a:ea typeface="Georgia"/>
                <a:cs typeface="Georgia"/>
                <a:sym typeface="Georgia"/>
              </a:rPr>
              <a:t>Article 14 to 18 of the Constitution deals with this fundamental right.</a:t>
            </a:r>
            <a:endParaRPr sz="1700">
              <a:solidFill>
                <a:srgbClr val="333333"/>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None/>
            </a:pPr>
            <a:r>
              <a:rPr lang="en" sz="1700">
                <a:solidFill>
                  <a:srgbClr val="333333"/>
                </a:solidFill>
                <a:highlight>
                  <a:srgbClr val="FFFFFF"/>
                </a:highlight>
                <a:latin typeface="Georgia"/>
                <a:ea typeface="Georgia"/>
                <a:cs typeface="Georgia"/>
                <a:sym typeface="Georgia"/>
              </a:rPr>
              <a:t>The types of equality are:</a:t>
            </a:r>
            <a:endParaRPr sz="1700">
              <a:solidFill>
                <a:srgbClr val="333333"/>
              </a:solidFill>
              <a:highlight>
                <a:srgbClr val="FFFFFF"/>
              </a:highlight>
              <a:latin typeface="Georgia"/>
              <a:ea typeface="Georgia"/>
              <a:cs typeface="Georgia"/>
              <a:sym typeface="Georgia"/>
            </a:endParaRPr>
          </a:p>
          <a:p>
            <a:pPr indent="-336550" lvl="0" marL="457200" rtl="0" algn="l">
              <a:lnSpc>
                <a:spcPct val="115000"/>
              </a:lnSpc>
              <a:spcBef>
                <a:spcPts val="1200"/>
              </a:spcBef>
              <a:spcAft>
                <a:spcPts val="0"/>
              </a:spcAft>
              <a:buClr>
                <a:srgbClr val="333333"/>
              </a:buClr>
              <a:buSzPts val="1700"/>
              <a:buFont typeface="Georgia"/>
              <a:buAutoNum type="arabicPeriod"/>
            </a:pPr>
            <a:r>
              <a:rPr lang="en" sz="1700">
                <a:solidFill>
                  <a:srgbClr val="333333"/>
                </a:solidFill>
                <a:highlight>
                  <a:srgbClr val="FFFFFF"/>
                </a:highlight>
                <a:latin typeface="Georgia"/>
                <a:ea typeface="Georgia"/>
                <a:cs typeface="Georgia"/>
                <a:sym typeface="Georgia"/>
              </a:rPr>
              <a:t>Natural</a:t>
            </a:r>
            <a:endParaRPr sz="1700">
              <a:solidFill>
                <a:srgbClr val="333333"/>
              </a:solidFill>
              <a:highlight>
                <a:srgbClr val="FFFFFF"/>
              </a:highlight>
              <a:latin typeface="Georgia"/>
              <a:ea typeface="Georgia"/>
              <a:cs typeface="Georgia"/>
              <a:sym typeface="Georgia"/>
            </a:endParaRPr>
          </a:p>
          <a:p>
            <a:pPr indent="-336550" lvl="0" marL="457200" rtl="0" algn="l">
              <a:lnSpc>
                <a:spcPct val="115000"/>
              </a:lnSpc>
              <a:spcBef>
                <a:spcPts val="0"/>
              </a:spcBef>
              <a:spcAft>
                <a:spcPts val="0"/>
              </a:spcAft>
              <a:buClr>
                <a:srgbClr val="333333"/>
              </a:buClr>
              <a:buSzPts val="1700"/>
              <a:buFont typeface="Georgia"/>
              <a:buAutoNum type="arabicPeriod"/>
            </a:pPr>
            <a:r>
              <a:rPr lang="en" sz="1700">
                <a:solidFill>
                  <a:srgbClr val="333333"/>
                </a:solidFill>
                <a:highlight>
                  <a:srgbClr val="FFFFFF"/>
                </a:highlight>
                <a:latin typeface="Georgia"/>
                <a:ea typeface="Georgia"/>
                <a:cs typeface="Georgia"/>
                <a:sym typeface="Georgia"/>
              </a:rPr>
              <a:t>Social</a:t>
            </a:r>
            <a:endParaRPr sz="1700">
              <a:solidFill>
                <a:srgbClr val="333333"/>
              </a:solidFill>
              <a:highlight>
                <a:srgbClr val="FFFFFF"/>
              </a:highlight>
              <a:latin typeface="Georgia"/>
              <a:ea typeface="Georgia"/>
              <a:cs typeface="Georgia"/>
              <a:sym typeface="Georgia"/>
            </a:endParaRPr>
          </a:p>
          <a:p>
            <a:pPr indent="-336550" lvl="0" marL="457200" rtl="0" algn="l">
              <a:lnSpc>
                <a:spcPct val="115000"/>
              </a:lnSpc>
              <a:spcBef>
                <a:spcPts val="0"/>
              </a:spcBef>
              <a:spcAft>
                <a:spcPts val="0"/>
              </a:spcAft>
              <a:buClr>
                <a:srgbClr val="333333"/>
              </a:buClr>
              <a:buSzPts val="1700"/>
              <a:buFont typeface="Georgia"/>
              <a:buAutoNum type="arabicPeriod"/>
            </a:pPr>
            <a:r>
              <a:rPr lang="en" sz="1700">
                <a:solidFill>
                  <a:srgbClr val="333333"/>
                </a:solidFill>
                <a:highlight>
                  <a:srgbClr val="FFFFFF"/>
                </a:highlight>
                <a:latin typeface="Georgia"/>
                <a:ea typeface="Georgia"/>
                <a:cs typeface="Georgia"/>
                <a:sym typeface="Georgia"/>
              </a:rPr>
              <a:t>Civil</a:t>
            </a:r>
            <a:endParaRPr sz="1700">
              <a:solidFill>
                <a:srgbClr val="333333"/>
              </a:solidFill>
              <a:highlight>
                <a:srgbClr val="FFFFFF"/>
              </a:highlight>
              <a:latin typeface="Georgia"/>
              <a:ea typeface="Georgia"/>
              <a:cs typeface="Georgia"/>
              <a:sym typeface="Georgia"/>
            </a:endParaRPr>
          </a:p>
          <a:p>
            <a:pPr indent="-336550" lvl="0" marL="457200" rtl="0" algn="l">
              <a:lnSpc>
                <a:spcPct val="115000"/>
              </a:lnSpc>
              <a:spcBef>
                <a:spcPts val="0"/>
              </a:spcBef>
              <a:spcAft>
                <a:spcPts val="0"/>
              </a:spcAft>
              <a:buClr>
                <a:srgbClr val="333333"/>
              </a:buClr>
              <a:buSzPts val="1700"/>
              <a:buFont typeface="Georgia"/>
              <a:buAutoNum type="arabicPeriod"/>
            </a:pPr>
            <a:r>
              <a:rPr lang="en" sz="1700">
                <a:solidFill>
                  <a:srgbClr val="333333"/>
                </a:solidFill>
                <a:highlight>
                  <a:srgbClr val="FFFFFF"/>
                </a:highlight>
                <a:latin typeface="Georgia"/>
                <a:ea typeface="Georgia"/>
                <a:cs typeface="Georgia"/>
                <a:sym typeface="Georgia"/>
              </a:rPr>
              <a:t>Political</a:t>
            </a:r>
            <a:endParaRPr sz="1700">
              <a:solidFill>
                <a:srgbClr val="333333"/>
              </a:solidFill>
              <a:highlight>
                <a:srgbClr val="FFFFFF"/>
              </a:highlight>
              <a:latin typeface="Georgia"/>
              <a:ea typeface="Georgia"/>
              <a:cs typeface="Georgia"/>
              <a:sym typeface="Georgia"/>
            </a:endParaRPr>
          </a:p>
          <a:p>
            <a:pPr indent="-336550" lvl="0" marL="457200" rtl="0" algn="l">
              <a:lnSpc>
                <a:spcPct val="115000"/>
              </a:lnSpc>
              <a:spcBef>
                <a:spcPts val="0"/>
              </a:spcBef>
              <a:spcAft>
                <a:spcPts val="0"/>
              </a:spcAft>
              <a:buClr>
                <a:srgbClr val="333333"/>
              </a:buClr>
              <a:buSzPts val="1700"/>
              <a:buFont typeface="Georgia"/>
              <a:buAutoNum type="arabicPeriod"/>
            </a:pPr>
            <a:r>
              <a:rPr lang="en" sz="1700">
                <a:solidFill>
                  <a:srgbClr val="333333"/>
                </a:solidFill>
                <a:highlight>
                  <a:srgbClr val="FFFFFF"/>
                </a:highlight>
                <a:latin typeface="Georgia"/>
                <a:ea typeface="Georgia"/>
                <a:cs typeface="Georgia"/>
                <a:sym typeface="Georgia"/>
              </a:rPr>
              <a:t>Economic</a:t>
            </a:r>
            <a:endParaRPr sz="1700">
              <a:solidFill>
                <a:srgbClr val="333333"/>
              </a:solidFill>
              <a:highlight>
                <a:srgbClr val="FFFFFF"/>
              </a:highlight>
              <a:latin typeface="Georgia"/>
              <a:ea typeface="Georgia"/>
              <a:cs typeface="Georgia"/>
              <a:sym typeface="Georgia"/>
            </a:endParaRPr>
          </a:p>
          <a:p>
            <a:pPr indent="-336550" lvl="0" marL="457200" rtl="0" algn="l">
              <a:lnSpc>
                <a:spcPct val="115000"/>
              </a:lnSpc>
              <a:spcBef>
                <a:spcPts val="0"/>
              </a:spcBef>
              <a:spcAft>
                <a:spcPts val="0"/>
              </a:spcAft>
              <a:buClr>
                <a:srgbClr val="333333"/>
              </a:buClr>
              <a:buSzPts val="1700"/>
              <a:buFont typeface="Georgia"/>
              <a:buAutoNum type="arabicPeriod"/>
            </a:pPr>
            <a:r>
              <a:rPr lang="en" sz="1700">
                <a:solidFill>
                  <a:srgbClr val="333333"/>
                </a:solidFill>
                <a:highlight>
                  <a:srgbClr val="FFFFFF"/>
                </a:highlight>
                <a:latin typeface="Georgia"/>
                <a:ea typeface="Georgia"/>
                <a:cs typeface="Georgia"/>
                <a:sym typeface="Georgia"/>
              </a:rPr>
              <a:t>Legal</a:t>
            </a:r>
            <a:endParaRPr sz="1700">
              <a:solidFill>
                <a:srgbClr val="333333"/>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None/>
            </a:pPr>
            <a:r>
              <a:rPr lang="en" sz="1700">
                <a:solidFill>
                  <a:srgbClr val="333333"/>
                </a:solidFill>
                <a:highlight>
                  <a:srgbClr val="FFFFFF"/>
                </a:highlight>
                <a:latin typeface="Georgia"/>
                <a:ea typeface="Georgia"/>
                <a:cs typeface="Georgia"/>
                <a:sym typeface="Georgia"/>
              </a:rPr>
              <a:t>The Right to Equality is one of the Fundamental Rights enshrined in the Constitution of India</a:t>
            </a:r>
            <a:endParaRPr sz="1700">
              <a:solidFill>
                <a:srgbClr val="333333"/>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None/>
            </a:pPr>
            <a:r>
              <a:t/>
            </a:r>
            <a:endParaRPr>
              <a:solidFill>
                <a:srgbClr val="333333"/>
              </a:solidFill>
              <a:highlight>
                <a:srgbClr val="FFFFFF"/>
              </a:highlight>
              <a:latin typeface="Georgia"/>
              <a:ea typeface="Georgia"/>
              <a:cs typeface="Georgia"/>
              <a:sym typeface="Georgia"/>
            </a:endParaRPr>
          </a:p>
          <a:p>
            <a:pPr indent="0" lvl="0" marL="0" rtl="0" algn="l">
              <a:spcBef>
                <a:spcPts val="80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nvSpPr>
        <p:spPr>
          <a:xfrm>
            <a:off x="235475" y="260275"/>
            <a:ext cx="8601300" cy="46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300">
                <a:solidFill>
                  <a:srgbClr val="333333"/>
                </a:solidFill>
                <a:highlight>
                  <a:srgbClr val="FFFFFF"/>
                </a:highlight>
                <a:latin typeface="Georgia"/>
                <a:ea typeface="Georgia"/>
                <a:cs typeface="Georgia"/>
                <a:sym typeface="Georgia"/>
              </a:rPr>
              <a:t>A brief description on the articles are given below:</a:t>
            </a:r>
            <a:r>
              <a:rPr lang="en" sz="1200">
                <a:solidFill>
                  <a:srgbClr val="333333"/>
                </a:solidFill>
                <a:highlight>
                  <a:srgbClr val="FFFFFF"/>
                </a:highlight>
                <a:latin typeface="Georgia"/>
                <a:ea typeface="Georgia"/>
                <a:cs typeface="Georgia"/>
                <a:sym typeface="Georgia"/>
              </a:rPr>
              <a:t> </a:t>
            </a:r>
            <a:endParaRPr sz="1200">
              <a:solidFill>
                <a:srgbClr val="333333"/>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None/>
            </a:pPr>
            <a:r>
              <a:rPr b="1" lang="en" sz="1200">
                <a:highlight>
                  <a:srgbClr val="FFFFFF"/>
                </a:highlight>
                <a:latin typeface="Georgia"/>
                <a:ea typeface="Georgia"/>
                <a:cs typeface="Georgia"/>
                <a:sym typeface="Georgia"/>
              </a:rPr>
              <a:t>Article 14:</a:t>
            </a:r>
            <a:endParaRPr b="1" sz="1200">
              <a:highlight>
                <a:srgbClr val="FFFFFF"/>
              </a:highlight>
              <a:latin typeface="Georgia"/>
              <a:ea typeface="Georgia"/>
              <a:cs typeface="Georgia"/>
              <a:sym typeface="Georgia"/>
            </a:endParaRPr>
          </a:p>
          <a:p>
            <a:pPr indent="0" lvl="0" marL="0" rtl="0" algn="l">
              <a:lnSpc>
                <a:spcPct val="115000"/>
              </a:lnSpc>
              <a:spcBef>
                <a:spcPts val="1200"/>
              </a:spcBef>
              <a:spcAft>
                <a:spcPts val="0"/>
              </a:spcAft>
              <a:buNone/>
            </a:pPr>
            <a:r>
              <a:rPr lang="en" sz="1300">
                <a:highlight>
                  <a:srgbClr val="FFFFFF"/>
                </a:highlight>
                <a:latin typeface="Georgia"/>
                <a:ea typeface="Georgia"/>
                <a:cs typeface="Georgia"/>
                <a:sym typeface="Georgia"/>
              </a:rPr>
              <a:t>The State shall not deny to any person equality before the law or the equal protection of the laws within the territory of India, on grounds of religion, race, caste, gender or place of birth</a:t>
            </a:r>
            <a:endParaRPr sz="1300">
              <a:highlight>
                <a:srgbClr val="FFFFFF"/>
              </a:highlight>
              <a:latin typeface="Georgia"/>
              <a:ea typeface="Georgia"/>
              <a:cs typeface="Georgia"/>
              <a:sym typeface="Georgia"/>
            </a:endParaRPr>
          </a:p>
          <a:p>
            <a:pPr indent="0" lvl="0" marL="0" rtl="0" algn="l">
              <a:lnSpc>
                <a:spcPct val="115000"/>
              </a:lnSpc>
              <a:spcBef>
                <a:spcPts val="1200"/>
              </a:spcBef>
              <a:spcAft>
                <a:spcPts val="0"/>
              </a:spcAft>
              <a:buNone/>
            </a:pPr>
            <a:r>
              <a:rPr b="1" lang="en" sz="1200">
                <a:highlight>
                  <a:srgbClr val="FFFFFF"/>
                </a:highlight>
                <a:latin typeface="Georgia"/>
                <a:ea typeface="Georgia"/>
                <a:cs typeface="Georgia"/>
                <a:sym typeface="Georgia"/>
              </a:rPr>
              <a:t>Article 15:</a:t>
            </a:r>
            <a:endParaRPr b="1" sz="1200">
              <a:highlight>
                <a:srgbClr val="FFFFFF"/>
              </a:highlight>
              <a:latin typeface="Georgia"/>
              <a:ea typeface="Georgia"/>
              <a:cs typeface="Georgia"/>
              <a:sym typeface="Georgia"/>
            </a:endParaRPr>
          </a:p>
          <a:p>
            <a:pPr indent="0" lvl="0" marL="0" rtl="0" algn="just">
              <a:lnSpc>
                <a:spcPct val="115000"/>
              </a:lnSpc>
              <a:spcBef>
                <a:spcPts val="1200"/>
              </a:spcBef>
              <a:spcAft>
                <a:spcPts val="0"/>
              </a:spcAft>
              <a:buNone/>
            </a:pPr>
            <a:r>
              <a:rPr lang="en" sz="1300">
                <a:highlight>
                  <a:srgbClr val="FFFFFF"/>
                </a:highlight>
                <a:latin typeface="Georgia"/>
                <a:ea typeface="Georgia"/>
                <a:cs typeface="Georgia"/>
                <a:sym typeface="Georgia"/>
              </a:rPr>
              <a:t>The State shall not discriminate against any citizen on grounds only of religion, race, caste, gender, place of birth or any of them </a:t>
            </a:r>
            <a:r>
              <a:rPr lang="en" sz="1300">
                <a:solidFill>
                  <a:srgbClr val="333333"/>
                </a:solidFill>
                <a:highlight>
                  <a:srgbClr val="FFFFFF"/>
                </a:highlight>
                <a:latin typeface="Georgia"/>
                <a:ea typeface="Georgia"/>
                <a:cs typeface="Georgia"/>
                <a:sym typeface="Georgia"/>
              </a:rPr>
              <a:t>respect to:</a:t>
            </a:r>
            <a:endParaRPr sz="1300">
              <a:solidFill>
                <a:srgbClr val="333333"/>
              </a:solidFill>
              <a:highlight>
                <a:srgbClr val="FFFFFF"/>
              </a:highlight>
              <a:latin typeface="Georgia"/>
              <a:ea typeface="Georgia"/>
              <a:cs typeface="Georgia"/>
              <a:sym typeface="Georgia"/>
            </a:endParaRPr>
          </a:p>
          <a:p>
            <a:pPr indent="-311150" lvl="0" marL="457200" rtl="0" algn="l">
              <a:lnSpc>
                <a:spcPct val="115000"/>
              </a:lnSpc>
              <a:spcBef>
                <a:spcPts val="1200"/>
              </a:spcBef>
              <a:spcAft>
                <a:spcPts val="0"/>
              </a:spcAft>
              <a:buClr>
                <a:srgbClr val="333333"/>
              </a:buClr>
              <a:buSzPts val="1300"/>
              <a:buFont typeface="Georgia"/>
              <a:buChar char="●"/>
            </a:pPr>
            <a:r>
              <a:rPr lang="en" sz="1300">
                <a:solidFill>
                  <a:srgbClr val="333333"/>
                </a:solidFill>
                <a:highlight>
                  <a:srgbClr val="FFFFFF"/>
                </a:highlight>
                <a:latin typeface="Georgia"/>
                <a:ea typeface="Georgia"/>
                <a:cs typeface="Georgia"/>
                <a:sym typeface="Georgia"/>
              </a:rPr>
              <a:t>Access to public places</a:t>
            </a:r>
            <a:endParaRPr sz="1300">
              <a:solidFill>
                <a:srgbClr val="333333"/>
              </a:solidFill>
              <a:highlight>
                <a:srgbClr val="FFFFFF"/>
              </a:highlight>
              <a:latin typeface="Georgia"/>
              <a:ea typeface="Georgia"/>
              <a:cs typeface="Georgia"/>
              <a:sym typeface="Georgia"/>
            </a:endParaRPr>
          </a:p>
          <a:p>
            <a:pPr indent="-311150" lvl="0" marL="457200" rtl="0" algn="l">
              <a:lnSpc>
                <a:spcPct val="115000"/>
              </a:lnSpc>
              <a:spcBef>
                <a:spcPts val="0"/>
              </a:spcBef>
              <a:spcAft>
                <a:spcPts val="0"/>
              </a:spcAft>
              <a:buClr>
                <a:srgbClr val="333333"/>
              </a:buClr>
              <a:buSzPts val="1300"/>
              <a:buFont typeface="Georgia"/>
              <a:buChar char="●"/>
            </a:pPr>
            <a:r>
              <a:rPr lang="en" sz="1300">
                <a:solidFill>
                  <a:srgbClr val="333333"/>
                </a:solidFill>
                <a:highlight>
                  <a:srgbClr val="FFFFFF"/>
                </a:highlight>
                <a:latin typeface="Georgia"/>
                <a:ea typeface="Georgia"/>
                <a:cs typeface="Georgia"/>
                <a:sym typeface="Georgia"/>
              </a:rPr>
              <a:t>Use of tanks, wells, ghats, etc. that are maintained by the State or that are meant for the general public</a:t>
            </a:r>
            <a:endParaRPr sz="1300">
              <a:solidFill>
                <a:srgbClr val="333333"/>
              </a:solidFill>
              <a:highlight>
                <a:srgbClr val="FFFFFF"/>
              </a:highlight>
              <a:latin typeface="Georgia"/>
              <a:ea typeface="Georgia"/>
              <a:cs typeface="Georgia"/>
              <a:sym typeface="Georgia"/>
            </a:endParaRPr>
          </a:p>
          <a:p>
            <a:pPr indent="-228600" lvl="0" marL="0" rtl="0" algn="l">
              <a:lnSpc>
                <a:spcPct val="115000"/>
              </a:lnSpc>
              <a:spcBef>
                <a:spcPts val="1600"/>
              </a:spcBef>
              <a:spcAft>
                <a:spcPts val="0"/>
              </a:spcAft>
              <a:buNone/>
            </a:pPr>
            <a:r>
              <a:rPr lang="en" sz="1200">
                <a:solidFill>
                  <a:srgbClr val="333333"/>
                </a:solidFill>
                <a:highlight>
                  <a:srgbClr val="FFFFFF"/>
                </a:highlight>
                <a:latin typeface="Georgia"/>
                <a:ea typeface="Georgia"/>
                <a:cs typeface="Georgia"/>
                <a:sym typeface="Georgia"/>
              </a:rPr>
              <a:t>·        </a:t>
            </a:r>
            <a:r>
              <a:rPr lang="en" sz="1300">
                <a:solidFill>
                  <a:srgbClr val="333333"/>
                </a:solidFill>
                <a:highlight>
                  <a:srgbClr val="FFFFFF"/>
                </a:highlight>
                <a:latin typeface="Georgia"/>
                <a:ea typeface="Georgia"/>
                <a:cs typeface="Georgia"/>
                <a:sym typeface="Georgia"/>
              </a:rPr>
              <a:t>The article also mentions that special provision can be made for women, children and the backward classes notwithstanding this article.</a:t>
            </a:r>
            <a:endParaRPr sz="1300">
              <a:solidFill>
                <a:srgbClr val="333333"/>
              </a:solidFill>
              <a:highlight>
                <a:srgbClr val="FFFFFF"/>
              </a:highlight>
              <a:latin typeface="Georgia"/>
              <a:ea typeface="Georgia"/>
              <a:cs typeface="Georgia"/>
              <a:sym typeface="Georgia"/>
            </a:endParaRPr>
          </a:p>
          <a:p>
            <a:pPr indent="-228600" lvl="0" marL="0" rtl="0" algn="l">
              <a:lnSpc>
                <a:spcPct val="115000"/>
              </a:lnSpc>
              <a:spcBef>
                <a:spcPts val="1200"/>
              </a:spcBef>
              <a:spcAft>
                <a:spcPts val="0"/>
              </a:spcAft>
              <a:buNone/>
            </a:pPr>
            <a:r>
              <a:rPr lang="en" sz="1200">
                <a:solidFill>
                  <a:srgbClr val="333333"/>
                </a:solidFill>
                <a:highlight>
                  <a:srgbClr val="FFFFFF"/>
                </a:highlight>
                <a:latin typeface="Georgia"/>
                <a:ea typeface="Georgia"/>
                <a:cs typeface="Georgia"/>
                <a:sym typeface="Georgia"/>
              </a:rPr>
              <a:t>     </a:t>
            </a:r>
            <a:r>
              <a:rPr b="1" lang="en" sz="1200">
                <a:highlight>
                  <a:srgbClr val="FFFFFF"/>
                </a:highlight>
                <a:latin typeface="Georgia"/>
                <a:ea typeface="Georgia"/>
                <a:cs typeface="Georgia"/>
                <a:sym typeface="Georgia"/>
              </a:rPr>
              <a:t>Article 16:</a:t>
            </a:r>
            <a:endParaRPr b="1" sz="1200">
              <a:highlight>
                <a:srgbClr val="FFFFFF"/>
              </a:highlight>
              <a:latin typeface="Georgia"/>
              <a:ea typeface="Georgia"/>
              <a:cs typeface="Georgia"/>
              <a:sym typeface="Georgia"/>
            </a:endParaRPr>
          </a:p>
          <a:p>
            <a:pPr indent="0" lvl="0" marL="0" rtl="0" algn="l">
              <a:lnSpc>
                <a:spcPct val="115000"/>
              </a:lnSpc>
              <a:spcBef>
                <a:spcPts val="1200"/>
              </a:spcBef>
              <a:spcAft>
                <a:spcPts val="0"/>
              </a:spcAft>
              <a:buNone/>
            </a:pPr>
            <a:r>
              <a:rPr lang="en" sz="1300">
                <a:highlight>
                  <a:srgbClr val="FFFFFF"/>
                </a:highlight>
                <a:latin typeface="Georgia"/>
                <a:ea typeface="Georgia"/>
                <a:cs typeface="Georgia"/>
                <a:sym typeface="Georgia"/>
              </a:rPr>
              <a:t>There shall be equality of opportunity for all citizens in matters relating to employment or appointment to any office under the State.</a:t>
            </a:r>
            <a:endParaRPr sz="1300">
              <a:highlight>
                <a:srgbClr val="FFFFFF"/>
              </a:highlight>
              <a:latin typeface="Georgia"/>
              <a:ea typeface="Georgia"/>
              <a:cs typeface="Georgia"/>
              <a:sym typeface="Georgia"/>
            </a:endParaRPr>
          </a:p>
          <a:p>
            <a:pPr indent="0" lvl="0" marL="0" rtl="0" algn="just">
              <a:lnSpc>
                <a:spcPct val="115000"/>
              </a:lnSpc>
              <a:spcBef>
                <a:spcPts val="1200"/>
              </a:spcBef>
              <a:spcAft>
                <a:spcPts val="0"/>
              </a:spcAft>
              <a:buNone/>
            </a:pPr>
            <a:r>
              <a:t/>
            </a:r>
            <a:endParaRPr sz="1050">
              <a:solidFill>
                <a:srgbClr val="333333"/>
              </a:solidFill>
              <a:highlight>
                <a:srgbClr val="FFFFFF"/>
              </a:highlight>
            </a:endParaRPr>
          </a:p>
          <a:p>
            <a:pPr indent="-228600" lvl="0" marL="0" rtl="0" algn="l">
              <a:lnSpc>
                <a:spcPct val="115000"/>
              </a:lnSpc>
              <a:spcBef>
                <a:spcPts val="1600"/>
              </a:spcBef>
              <a:spcAft>
                <a:spcPts val="0"/>
              </a:spcAft>
              <a:buNone/>
            </a:pPr>
            <a:r>
              <a:t/>
            </a:r>
            <a:endParaRPr sz="1050">
              <a:solidFill>
                <a:srgbClr val="333333"/>
              </a:solidFill>
              <a:highlight>
                <a:srgbClr val="FFFFFF"/>
              </a:highlight>
            </a:endParaRPr>
          </a:p>
          <a:p>
            <a:pPr indent="0" lvl="0" marL="0" rtl="0" algn="l">
              <a:spcBef>
                <a:spcPts val="40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nvSpPr>
        <p:spPr>
          <a:xfrm>
            <a:off x="272975" y="301725"/>
            <a:ext cx="8620500" cy="455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800">
                <a:highlight>
                  <a:srgbClr val="FFFFFF"/>
                </a:highlight>
                <a:latin typeface="Georgia"/>
                <a:ea typeface="Georgia"/>
                <a:cs typeface="Georgia"/>
                <a:sym typeface="Georgia"/>
              </a:rPr>
              <a:t>Article 17:</a:t>
            </a:r>
            <a:endParaRPr b="1" sz="1800">
              <a:highlight>
                <a:srgbClr val="FFFFFF"/>
              </a:highlight>
              <a:latin typeface="Georgia"/>
              <a:ea typeface="Georgia"/>
              <a:cs typeface="Georgia"/>
              <a:sym typeface="Georgia"/>
            </a:endParaRPr>
          </a:p>
          <a:p>
            <a:pPr indent="0" lvl="0" marL="0" rtl="0" algn="just">
              <a:lnSpc>
                <a:spcPct val="115000"/>
              </a:lnSpc>
              <a:spcBef>
                <a:spcPts val="1200"/>
              </a:spcBef>
              <a:spcAft>
                <a:spcPts val="0"/>
              </a:spcAft>
              <a:buNone/>
            </a:pPr>
            <a:r>
              <a:rPr lang="en" sz="1800">
                <a:highlight>
                  <a:srgbClr val="FFFFFF"/>
                </a:highlight>
                <a:latin typeface="Georgia"/>
                <a:ea typeface="Georgia"/>
                <a:cs typeface="Georgia"/>
                <a:sym typeface="Georgia"/>
              </a:rPr>
              <a:t>Abolition of untouchability:</a:t>
            </a:r>
            <a:endParaRPr sz="1800">
              <a:highlight>
                <a:srgbClr val="FFFFFF"/>
              </a:highlight>
              <a:latin typeface="Georgia"/>
              <a:ea typeface="Georgia"/>
              <a:cs typeface="Georgia"/>
              <a:sym typeface="Georgia"/>
            </a:endParaRPr>
          </a:p>
          <a:p>
            <a:pPr indent="-228600" lvl="0" marL="0" rtl="0" algn="just">
              <a:lnSpc>
                <a:spcPct val="115000"/>
              </a:lnSpc>
              <a:spcBef>
                <a:spcPts val="1200"/>
              </a:spcBef>
              <a:spcAft>
                <a:spcPts val="0"/>
              </a:spcAft>
              <a:buNone/>
            </a:pPr>
            <a:r>
              <a:rPr lang="en" sz="1800">
                <a:solidFill>
                  <a:srgbClr val="333333"/>
                </a:solidFill>
                <a:highlight>
                  <a:srgbClr val="FFFFFF"/>
                </a:highlight>
                <a:latin typeface="Georgia"/>
                <a:ea typeface="Georgia"/>
                <a:cs typeface="Georgia"/>
                <a:sym typeface="Georgia"/>
              </a:rPr>
              <a:t>·            Untouchability is abolished in all forms.</a:t>
            </a:r>
            <a:endParaRPr sz="1800">
              <a:solidFill>
                <a:srgbClr val="333333"/>
              </a:solidFill>
              <a:highlight>
                <a:srgbClr val="FFFFFF"/>
              </a:highlight>
              <a:latin typeface="Georgia"/>
              <a:ea typeface="Georgia"/>
              <a:cs typeface="Georgia"/>
              <a:sym typeface="Georgia"/>
            </a:endParaRPr>
          </a:p>
          <a:p>
            <a:pPr indent="0" lvl="0" marL="457200" rtl="0" algn="just">
              <a:lnSpc>
                <a:spcPct val="115000"/>
              </a:lnSpc>
              <a:spcBef>
                <a:spcPts val="1200"/>
              </a:spcBef>
              <a:spcAft>
                <a:spcPts val="0"/>
              </a:spcAft>
              <a:buNone/>
            </a:pPr>
            <a:r>
              <a:rPr lang="en" sz="1800">
                <a:solidFill>
                  <a:srgbClr val="333333"/>
                </a:solidFill>
                <a:highlight>
                  <a:srgbClr val="FFFFFF"/>
                </a:highlight>
                <a:latin typeface="Georgia"/>
                <a:ea typeface="Georgia"/>
                <a:cs typeface="Georgia"/>
                <a:sym typeface="Georgia"/>
              </a:rPr>
              <a:t>Any disability arising out of untouchability is made an offence.</a:t>
            </a:r>
            <a:endParaRPr sz="1800">
              <a:solidFill>
                <a:srgbClr val="333333"/>
              </a:solidFill>
              <a:highlight>
                <a:srgbClr val="FFFFFF"/>
              </a:highlight>
              <a:latin typeface="Georgia"/>
              <a:ea typeface="Georgia"/>
              <a:cs typeface="Georgia"/>
              <a:sym typeface="Georgia"/>
            </a:endParaRPr>
          </a:p>
          <a:p>
            <a:pPr indent="0" lvl="0" marL="0" rtl="0" algn="l">
              <a:lnSpc>
                <a:spcPct val="115000"/>
              </a:lnSpc>
              <a:spcBef>
                <a:spcPts val="1600"/>
              </a:spcBef>
              <a:spcAft>
                <a:spcPts val="0"/>
              </a:spcAft>
              <a:buNone/>
            </a:pPr>
            <a:r>
              <a:rPr b="1" lang="en" sz="1800">
                <a:highlight>
                  <a:srgbClr val="FFFFFF"/>
                </a:highlight>
                <a:latin typeface="Georgia"/>
                <a:ea typeface="Georgia"/>
                <a:cs typeface="Georgia"/>
                <a:sym typeface="Georgia"/>
              </a:rPr>
              <a:t>Article 18:</a:t>
            </a:r>
            <a:endParaRPr b="1" sz="1800">
              <a:highlight>
                <a:srgbClr val="FFFFFF"/>
              </a:highlight>
              <a:latin typeface="Georgia"/>
              <a:ea typeface="Georgia"/>
              <a:cs typeface="Georgia"/>
              <a:sym typeface="Georgia"/>
            </a:endParaRPr>
          </a:p>
          <a:p>
            <a:pPr indent="0" lvl="0" marL="0" rtl="0" algn="just">
              <a:lnSpc>
                <a:spcPct val="115000"/>
              </a:lnSpc>
              <a:spcBef>
                <a:spcPts val="1200"/>
              </a:spcBef>
              <a:spcAft>
                <a:spcPts val="0"/>
              </a:spcAft>
              <a:buNone/>
            </a:pPr>
            <a:r>
              <a:rPr lang="en" sz="1800">
                <a:highlight>
                  <a:srgbClr val="FFFFFF"/>
                </a:highlight>
                <a:latin typeface="Georgia"/>
                <a:ea typeface="Georgia"/>
                <a:cs typeface="Georgia"/>
                <a:sym typeface="Georgia"/>
              </a:rPr>
              <a:t>Abolition of all titles except military and academic;</a:t>
            </a:r>
            <a:endParaRPr sz="1800">
              <a:highlight>
                <a:srgbClr val="FFFFFF"/>
              </a:highlight>
              <a:latin typeface="Georgia"/>
              <a:ea typeface="Georgia"/>
              <a:cs typeface="Georgia"/>
              <a:sym typeface="Georgia"/>
            </a:endParaRPr>
          </a:p>
          <a:p>
            <a:pPr indent="0" lvl="0" marL="0" rtl="0" algn="just">
              <a:lnSpc>
                <a:spcPct val="115000"/>
              </a:lnSpc>
              <a:spcBef>
                <a:spcPts val="1200"/>
              </a:spcBef>
              <a:spcAft>
                <a:spcPts val="0"/>
              </a:spcAft>
              <a:buNone/>
            </a:pPr>
            <a:r>
              <a:rPr lang="en" sz="1800">
                <a:solidFill>
                  <a:srgbClr val="333333"/>
                </a:solidFill>
                <a:highlight>
                  <a:srgbClr val="FFFFFF"/>
                </a:highlight>
                <a:latin typeface="Georgia"/>
                <a:ea typeface="Georgia"/>
                <a:cs typeface="Georgia"/>
                <a:sym typeface="Georgia"/>
              </a:rPr>
              <a:t>Awards like Padma Shri, Padma Bhushan, Padma Vibhushan, Bharat Ratna and military honours like Ashok Chakra, Param Vir Chakra do not belong to this category.</a:t>
            </a:r>
            <a:endParaRPr sz="1800">
              <a:solidFill>
                <a:srgbClr val="333333"/>
              </a:solidFill>
              <a:highlight>
                <a:srgbClr val="FFFFFF"/>
              </a:highlight>
              <a:latin typeface="Georgia"/>
              <a:ea typeface="Georgia"/>
              <a:cs typeface="Georgia"/>
              <a:sym typeface="Georgia"/>
            </a:endParaRPr>
          </a:p>
          <a:p>
            <a:pPr indent="0" lvl="0" marL="0" rtl="0" algn="just">
              <a:lnSpc>
                <a:spcPct val="115000"/>
              </a:lnSpc>
              <a:spcBef>
                <a:spcPts val="1200"/>
              </a:spcBef>
              <a:spcAft>
                <a:spcPts val="0"/>
              </a:spcAft>
              <a:buNone/>
            </a:pPr>
            <a:r>
              <a:rPr lang="en" sz="1800">
                <a:solidFill>
                  <a:srgbClr val="333333"/>
                </a:solidFill>
                <a:highlight>
                  <a:srgbClr val="FFFFFF"/>
                </a:highlight>
                <a:latin typeface="Georgia"/>
                <a:ea typeface="Georgia"/>
                <a:cs typeface="Georgia"/>
                <a:sym typeface="Georgia"/>
              </a:rPr>
              <a:t>												-</a:t>
            </a:r>
            <a:r>
              <a:rPr b="1" lang="en" sz="1800">
                <a:solidFill>
                  <a:srgbClr val="333333"/>
                </a:solidFill>
                <a:highlight>
                  <a:srgbClr val="FFFFFF"/>
                </a:highlight>
                <a:latin typeface="Georgia"/>
                <a:ea typeface="Georgia"/>
                <a:cs typeface="Georgia"/>
                <a:sym typeface="Georgia"/>
              </a:rPr>
              <a:t>Debarghya Barik</a:t>
            </a:r>
            <a:endParaRPr b="1" sz="1800">
              <a:solidFill>
                <a:srgbClr val="333333"/>
              </a:solidFill>
              <a:highlight>
                <a:srgbClr val="FFFFFF"/>
              </a:highlight>
              <a:latin typeface="Georgia"/>
              <a:ea typeface="Georgia"/>
              <a:cs typeface="Georgia"/>
              <a:sym typeface="Georgia"/>
            </a:endParaRPr>
          </a:p>
          <a:p>
            <a:pPr indent="0" lvl="0" marL="0" rtl="0" algn="l">
              <a:spcBef>
                <a:spcPts val="400"/>
              </a:spcBef>
              <a:spcAft>
                <a:spcPts val="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nvSpPr>
        <p:spPr>
          <a:xfrm>
            <a:off x="287350" y="316075"/>
            <a:ext cx="8606100" cy="46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Georgia"/>
                <a:ea typeface="Georgia"/>
                <a:cs typeface="Georgia"/>
                <a:sym typeface="Georgia"/>
              </a:rPr>
              <a:t>Right To Freedom:</a:t>
            </a:r>
            <a:endParaRPr b="1" sz="1800">
              <a:latin typeface="Georgia"/>
              <a:ea typeface="Georgia"/>
              <a:cs typeface="Georgia"/>
              <a:sym typeface="Georgia"/>
            </a:endParaRPr>
          </a:p>
          <a:p>
            <a:pPr indent="0" lvl="0" marL="0" rtl="0" algn="l">
              <a:spcBef>
                <a:spcPts val="0"/>
              </a:spcBef>
              <a:spcAft>
                <a:spcPts val="0"/>
              </a:spcAft>
              <a:buNone/>
            </a:pPr>
            <a:r>
              <a:t/>
            </a:r>
            <a:endParaRPr sz="1800">
              <a:latin typeface="Georgia"/>
              <a:ea typeface="Georgia"/>
              <a:cs typeface="Georgia"/>
              <a:sym typeface="Georgia"/>
            </a:endParaRPr>
          </a:p>
          <a:p>
            <a:pPr indent="0" lvl="0" marL="0" rtl="0" algn="l">
              <a:spcBef>
                <a:spcPts val="0"/>
              </a:spcBef>
              <a:spcAft>
                <a:spcPts val="0"/>
              </a:spcAft>
              <a:buNone/>
            </a:pPr>
            <a:r>
              <a:rPr lang="en" sz="1800">
                <a:latin typeface="Georgia"/>
                <a:ea typeface="Georgia"/>
                <a:cs typeface="Georgia"/>
                <a:sym typeface="Georgia"/>
              </a:rPr>
              <a:t> </a:t>
            </a:r>
            <a:r>
              <a:rPr lang="en" sz="1800">
                <a:solidFill>
                  <a:srgbClr val="202122"/>
                </a:solidFill>
              </a:rPr>
              <a:t>The Constitution of India contains the right to freedom, given</a:t>
            </a:r>
            <a:r>
              <a:rPr baseline="30000" lang="en" sz="3000">
                <a:solidFill>
                  <a:srgbClr val="202122"/>
                </a:solidFill>
              </a:rPr>
              <a:t> </a:t>
            </a:r>
            <a:r>
              <a:rPr lang="en" sz="1800">
                <a:solidFill>
                  <a:srgbClr val="202122"/>
                </a:solidFill>
              </a:rPr>
              <a:t>in </a:t>
            </a:r>
            <a:r>
              <a:rPr b="1" lang="en" sz="1800">
                <a:solidFill>
                  <a:srgbClr val="202122"/>
                </a:solidFill>
              </a:rPr>
              <a:t>articles 19, 20, 21A, and 22,</a:t>
            </a:r>
            <a:r>
              <a:rPr lang="en" sz="1800">
                <a:solidFill>
                  <a:srgbClr val="202122"/>
                </a:solidFill>
              </a:rPr>
              <a:t> and with the view of guaranteeing individual rights.</a:t>
            </a:r>
            <a:endParaRPr sz="1800">
              <a:solidFill>
                <a:srgbClr val="202122"/>
              </a:solidFill>
            </a:endParaRPr>
          </a:p>
          <a:p>
            <a:pPr indent="0" lvl="0" marL="0" rtl="0" algn="l">
              <a:spcBef>
                <a:spcPts val="0"/>
              </a:spcBef>
              <a:spcAft>
                <a:spcPts val="0"/>
              </a:spcAft>
              <a:buNone/>
            </a:pPr>
            <a:r>
              <a:t/>
            </a:r>
            <a:endParaRPr sz="1800">
              <a:solidFill>
                <a:srgbClr val="202122"/>
              </a:solidFill>
            </a:endParaRPr>
          </a:p>
          <a:p>
            <a:pPr indent="0" lvl="0" marL="0" rtl="0" algn="l">
              <a:lnSpc>
                <a:spcPct val="115000"/>
              </a:lnSpc>
              <a:spcBef>
                <a:spcPts val="0"/>
              </a:spcBef>
              <a:spcAft>
                <a:spcPts val="0"/>
              </a:spcAft>
              <a:buNone/>
            </a:pPr>
            <a:r>
              <a:rPr lang="en" sz="1800"/>
              <a:t>•</a:t>
            </a:r>
            <a:r>
              <a:rPr lang="en" sz="1800">
                <a:solidFill>
                  <a:srgbClr val="202122"/>
                </a:solidFill>
              </a:rPr>
              <a:t>Freedom of speech and expression, on which the State can impose reasonable restrictions in the interests of the sovereignty and integrity of India, the security of the State, friendly relations with foreign States, public order, decency or morality or in relation to contempt of court, defamation or incitement to an offence.</a:t>
            </a:r>
            <a:endParaRPr baseline="30000" sz="3000">
              <a:solidFill>
                <a:srgbClr val="202122"/>
              </a:solidFill>
            </a:endParaRPr>
          </a:p>
          <a:p>
            <a:pPr indent="0" lvl="0" marL="0" rtl="0" algn="l">
              <a:lnSpc>
                <a:spcPct val="115000"/>
              </a:lnSpc>
              <a:spcBef>
                <a:spcPts val="0"/>
              </a:spcBef>
              <a:spcAft>
                <a:spcPts val="0"/>
              </a:spcAft>
              <a:buNone/>
            </a:pPr>
            <a:r>
              <a:t/>
            </a:r>
            <a:endParaRPr baseline="30000" sz="3000">
              <a:solidFill>
                <a:srgbClr val="202122"/>
              </a:solidFill>
            </a:endParaRPr>
          </a:p>
          <a:p>
            <a:pPr indent="0" lvl="0" marL="0" rtl="0" algn="l">
              <a:lnSpc>
                <a:spcPct val="115000"/>
              </a:lnSpc>
              <a:spcBef>
                <a:spcPts val="0"/>
              </a:spcBef>
              <a:spcAft>
                <a:spcPts val="0"/>
              </a:spcAft>
              <a:buNone/>
            </a:pPr>
            <a:r>
              <a:t/>
            </a:r>
            <a:endParaRPr baseline="30000" sz="3000">
              <a:solidFill>
                <a:srgbClr val="20212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