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Montserrat"/>
      <p:regular r:id="rId9"/>
      <p:bold r:id="rId10"/>
      <p:italic r:id="rId11"/>
      <p:boldItalic r:id="rId12"/>
    </p:embeddedFont>
    <p:embeddedFont>
      <p:font typeface="La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italic.fntdata"/><Relationship Id="rId10" Type="http://schemas.openxmlformats.org/officeDocument/2006/relationships/font" Target="fonts/Montserrat-bold.fntdata"/><Relationship Id="rId13" Type="http://schemas.openxmlformats.org/officeDocument/2006/relationships/font" Target="fonts/Lato-regular.fntdata"/><Relationship Id="rId12"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regular.fntdata"/><Relationship Id="rId15" Type="http://schemas.openxmlformats.org/officeDocument/2006/relationships/font" Target="fonts/Lato-italic.fntdata"/><Relationship Id="rId14" Type="http://schemas.openxmlformats.org/officeDocument/2006/relationships/font" Target="fonts/Lato-bold.fntdata"/><Relationship Id="rId16"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WRITING SKILLS</a:t>
            </a:r>
            <a:endParaRPr/>
          </a:p>
        </p:txBody>
      </p:sp>
      <p:sp>
        <p:nvSpPr>
          <p:cNvPr id="135" name="Google Shape;135;p13"/>
          <p:cNvSpPr txBox="1"/>
          <p:nvPr>
            <p:ph idx="1" type="subTitle"/>
          </p:nvPr>
        </p:nvSpPr>
        <p:spPr>
          <a:xfrm>
            <a:off x="5761300" y="4044725"/>
            <a:ext cx="1982700" cy="6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DEBARGHYA BARIK</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RA2011026010022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t>On the Topic:</a:t>
            </a:r>
            <a:endParaRPr sz="2400"/>
          </a:p>
        </p:txBody>
      </p:sp>
      <p:sp>
        <p:nvSpPr>
          <p:cNvPr id="141" name="Google Shape;141;p14"/>
          <p:cNvSpPr txBox="1"/>
          <p:nvPr>
            <p:ph type="title"/>
          </p:nvPr>
        </p:nvSpPr>
        <p:spPr>
          <a:xfrm>
            <a:off x="535775" y="1363325"/>
            <a:ext cx="5197200" cy="3656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200">
                <a:solidFill>
                  <a:srgbClr val="FFFFFF"/>
                </a:solidFill>
                <a:latin typeface="Arial"/>
                <a:ea typeface="Arial"/>
                <a:cs typeface="Arial"/>
                <a:sym typeface="Arial"/>
              </a:rPr>
              <a:t>In light of Bloom’s Taxonomy of learning, well related to the popular idea of Listening, Speaking, Reading and Writing, also known as LSRW, writing skills plays a role as important as the other three in shaping up the young minds of every generati</a:t>
            </a:r>
            <a:r>
              <a:rPr b="1" lang="en" sz="1200">
                <a:solidFill>
                  <a:srgbClr val="FFFFFF"/>
                </a:solidFill>
                <a:latin typeface="Arial"/>
                <a:ea typeface="Arial"/>
                <a:cs typeface="Arial"/>
                <a:sym typeface="Arial"/>
              </a:rPr>
              <a:t>on. This idea is highlighted with a noble soul mentioning, </a:t>
            </a:r>
            <a:endParaRPr b="1" sz="1200">
              <a:solidFill>
                <a:srgbClr val="FFFFFF"/>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            	</a:t>
            </a:r>
            <a:r>
              <a:rPr lang="en" sz="1200">
                <a:solidFill>
                  <a:srgbClr val="00FF00"/>
                </a:solidFill>
                <a:latin typeface="Arial"/>
                <a:ea typeface="Arial"/>
                <a:cs typeface="Arial"/>
                <a:sym typeface="Arial"/>
              </a:rPr>
              <a:t>“ The primary goals of writing are to communicate, to persuade, to inform, to learn, to reflect about yourself, and also to entertain others. What really makes writing motivating for young children is sharing it and being successful with it.”</a:t>
            </a:r>
            <a:endParaRPr b="1" sz="1200">
              <a:solidFill>
                <a:srgbClr val="00FF00"/>
              </a:solidFill>
              <a:highlight>
                <a:srgbClr val="FFFFFF"/>
              </a:highlight>
              <a:latin typeface="Verdana"/>
              <a:ea typeface="Verdana"/>
              <a:cs typeface="Verdana"/>
              <a:sym typeface="Verdana"/>
            </a:endParaRPr>
          </a:p>
          <a:p>
            <a:pPr indent="0" lvl="0" marL="0" rtl="0" algn="l">
              <a:lnSpc>
                <a:spcPct val="115000"/>
              </a:lnSpc>
              <a:spcBef>
                <a:spcPts val="1200"/>
              </a:spcBef>
              <a:spcAft>
                <a:spcPts val="0"/>
              </a:spcAft>
              <a:buNone/>
            </a:pPr>
            <a:r>
              <a:rPr b="1" lang="en" sz="1200">
                <a:solidFill>
                  <a:srgbClr val="FFFFFF"/>
                </a:solidFill>
                <a:latin typeface="Arial"/>
                <a:ea typeface="Arial"/>
                <a:cs typeface="Arial"/>
                <a:sym typeface="Arial"/>
              </a:rPr>
              <a:t>So, let’s make it our mission to  provide the curious minds with the opportunities and support, so that they can learn the basics of writing which include grammar, punctuation, spelling, vocabulary, clarity, brevity, engagement, proofreading and revising.  </a:t>
            </a:r>
            <a:endParaRPr b="1" sz="1200">
              <a:solidFill>
                <a:srgbClr val="FFFFFF"/>
              </a:solidFill>
              <a:latin typeface="Arial"/>
              <a:ea typeface="Arial"/>
              <a:cs typeface="Arial"/>
              <a:sym typeface="Arial"/>
            </a:endParaRPr>
          </a:p>
          <a:p>
            <a:pPr indent="0" lvl="0" marL="0" rtl="0" algn="l">
              <a:lnSpc>
                <a:spcPct val="115000"/>
              </a:lnSpc>
              <a:spcBef>
                <a:spcPts val="1200"/>
              </a:spcBef>
              <a:spcAft>
                <a:spcPts val="1600"/>
              </a:spcAft>
              <a:buNone/>
            </a:pPr>
            <a:r>
              <a:t/>
            </a:r>
            <a:endParaRPr sz="1100">
              <a:solidFill>
                <a:srgbClr val="38761D"/>
              </a:solidFill>
              <a:latin typeface="Arial"/>
              <a:ea typeface="Arial"/>
              <a:cs typeface="Arial"/>
              <a:sym typeface="Arial"/>
            </a:endParaRPr>
          </a:p>
        </p:txBody>
      </p:sp>
      <p:pic>
        <p:nvPicPr>
          <p:cNvPr id="142" name="Google Shape;142;p14"/>
          <p:cNvPicPr preferRelativeResize="0"/>
          <p:nvPr/>
        </p:nvPicPr>
        <p:blipFill>
          <a:blip r:embed="rId3">
            <a:alphaModFix/>
          </a:blip>
          <a:stretch>
            <a:fillRect/>
          </a:stretch>
        </p:blipFill>
        <p:spPr>
          <a:xfrm>
            <a:off x="5732974" y="1656796"/>
            <a:ext cx="3282225" cy="245850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46" name="Shape 146"/>
        <p:cNvGrpSpPr/>
        <p:nvPr/>
      </p:nvGrpSpPr>
      <p:grpSpPr>
        <a:xfrm>
          <a:off x="0" y="0"/>
          <a:ext cx="0" cy="0"/>
          <a:chOff x="0" y="0"/>
          <a:chExt cx="0" cy="0"/>
        </a:xfrm>
      </p:grpSpPr>
      <p:sp>
        <p:nvSpPr>
          <p:cNvPr id="147" name="Google Shape;147;p15"/>
          <p:cNvSpPr txBox="1"/>
          <p:nvPr>
            <p:ph type="title"/>
          </p:nvPr>
        </p:nvSpPr>
        <p:spPr>
          <a:xfrm>
            <a:off x="86200" y="50"/>
            <a:ext cx="9057900" cy="5143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250">
                <a:solidFill>
                  <a:srgbClr val="00FF00"/>
                </a:solidFill>
                <a:latin typeface="Arial"/>
                <a:ea typeface="Arial"/>
                <a:cs typeface="Arial"/>
                <a:sym typeface="Arial"/>
              </a:rPr>
              <a:t>  1.	Grammar, Spelling and Punctuation:</a:t>
            </a:r>
            <a:endParaRPr b="1" sz="1250">
              <a:solidFill>
                <a:srgbClr val="00FF00"/>
              </a:solidFill>
              <a:latin typeface="Arial"/>
              <a:ea typeface="Arial"/>
              <a:cs typeface="Arial"/>
              <a:sym typeface="Arial"/>
            </a:endParaRPr>
          </a:p>
          <a:p>
            <a:pPr indent="0" lvl="0" marL="0" rtl="0" algn="l">
              <a:lnSpc>
                <a:spcPct val="115000"/>
              </a:lnSpc>
              <a:spcBef>
                <a:spcPts val="1200"/>
              </a:spcBef>
              <a:spcAft>
                <a:spcPts val="0"/>
              </a:spcAft>
              <a:buNone/>
            </a:pPr>
            <a:r>
              <a:rPr b="1" lang="en" sz="1200">
                <a:solidFill>
                  <a:srgbClr val="F3F3F3"/>
                </a:solidFill>
                <a:latin typeface="Arial"/>
                <a:ea typeface="Arial"/>
                <a:cs typeface="Arial"/>
                <a:sym typeface="Arial"/>
              </a:rPr>
              <a:t>Correct grammar, punctuation and spelling are key in written communications. The reader will form an opinion of the author, based on both the content and presentation, and errors are likely to lead them to form a negative impression.</a:t>
            </a:r>
            <a:endParaRPr b="1" sz="1200">
              <a:solidFill>
                <a:srgbClr val="F3F3F3"/>
              </a:solidFill>
              <a:latin typeface="Arial"/>
              <a:ea typeface="Arial"/>
              <a:cs typeface="Arial"/>
              <a:sym typeface="Arial"/>
            </a:endParaRPr>
          </a:p>
          <a:p>
            <a:pPr indent="0" lvl="0" marL="0" rtl="0" algn="l">
              <a:lnSpc>
                <a:spcPct val="115000"/>
              </a:lnSpc>
              <a:spcBef>
                <a:spcPts val="1200"/>
              </a:spcBef>
              <a:spcAft>
                <a:spcPts val="0"/>
              </a:spcAft>
              <a:buNone/>
            </a:pPr>
            <a:r>
              <a:rPr b="1" lang="en" sz="1250">
                <a:solidFill>
                  <a:srgbClr val="FFFF00"/>
                </a:solidFill>
                <a:latin typeface="Arial"/>
                <a:ea typeface="Arial"/>
                <a:cs typeface="Arial"/>
                <a:sym typeface="Arial"/>
              </a:rPr>
              <a:t>  2.	Vocabulary, Clarity and Brevity:</a:t>
            </a:r>
            <a:endParaRPr b="1" sz="1250">
              <a:solidFill>
                <a:srgbClr val="FFFF00"/>
              </a:solidFill>
              <a:latin typeface="Arial"/>
              <a:ea typeface="Arial"/>
              <a:cs typeface="Arial"/>
              <a:sym typeface="Arial"/>
            </a:endParaRPr>
          </a:p>
          <a:p>
            <a:pPr indent="0" lvl="0" marL="0" rtl="0" algn="l">
              <a:lnSpc>
                <a:spcPct val="115000"/>
              </a:lnSpc>
              <a:spcBef>
                <a:spcPts val="1200"/>
              </a:spcBef>
              <a:spcAft>
                <a:spcPts val="0"/>
              </a:spcAft>
              <a:buNone/>
            </a:pPr>
            <a:r>
              <a:rPr b="1" lang="en" sz="1200">
                <a:solidFill>
                  <a:srgbClr val="FFFFFF"/>
                </a:solidFill>
                <a:latin typeface="Arial"/>
                <a:ea typeface="Arial"/>
                <a:cs typeface="Arial"/>
                <a:sym typeface="Arial"/>
              </a:rPr>
              <a:t>Strong vocabulary helps when writing, being able to choose more descriptive words to help readers envision the described content. Apart from this, the content should be clear yet brief to uphold ideas in simple and compact manner.</a:t>
            </a:r>
            <a:endParaRPr b="1" sz="1200">
              <a:solidFill>
                <a:srgbClr val="FFFFFF"/>
              </a:solidFill>
              <a:latin typeface="Arial"/>
              <a:ea typeface="Arial"/>
              <a:cs typeface="Arial"/>
              <a:sym typeface="Arial"/>
            </a:endParaRPr>
          </a:p>
          <a:p>
            <a:pPr indent="0" lvl="0" marL="0" rtl="0" algn="l">
              <a:lnSpc>
                <a:spcPct val="115000"/>
              </a:lnSpc>
              <a:spcBef>
                <a:spcPts val="1200"/>
              </a:spcBef>
              <a:spcAft>
                <a:spcPts val="0"/>
              </a:spcAft>
              <a:buNone/>
            </a:pPr>
            <a:r>
              <a:rPr b="1" lang="en" sz="1250">
                <a:solidFill>
                  <a:srgbClr val="FF9900"/>
                </a:solidFill>
                <a:latin typeface="Arial"/>
                <a:ea typeface="Arial"/>
                <a:cs typeface="Arial"/>
                <a:sym typeface="Arial"/>
              </a:rPr>
              <a:t>  3.	Engagement:</a:t>
            </a:r>
            <a:endParaRPr b="1" sz="1250">
              <a:solidFill>
                <a:srgbClr val="FF9900"/>
              </a:solidFill>
              <a:latin typeface="Arial"/>
              <a:ea typeface="Arial"/>
              <a:cs typeface="Arial"/>
              <a:sym typeface="Arial"/>
            </a:endParaRPr>
          </a:p>
          <a:p>
            <a:pPr indent="0" lvl="0" marL="0" rtl="0" algn="l">
              <a:lnSpc>
                <a:spcPct val="115000"/>
              </a:lnSpc>
              <a:spcBef>
                <a:spcPts val="1200"/>
              </a:spcBef>
              <a:spcAft>
                <a:spcPts val="0"/>
              </a:spcAft>
              <a:buNone/>
            </a:pPr>
            <a:r>
              <a:rPr b="1" lang="en" sz="1200">
                <a:solidFill>
                  <a:srgbClr val="FFFFFF"/>
                </a:solidFill>
                <a:latin typeface="Arial"/>
                <a:ea typeface="Arial"/>
                <a:cs typeface="Arial"/>
                <a:sym typeface="Arial"/>
              </a:rPr>
              <a:t>The monotonousness of reading a long single paragraph can be avoided the use of small paragraphs, each dealing with a particular idea or sub-topic of the mainstream topic. Use of transition words helps in coherence and cohesion.   </a:t>
            </a:r>
            <a:endParaRPr b="1" sz="1200">
              <a:solidFill>
                <a:srgbClr val="FFFFFF"/>
              </a:solidFill>
              <a:latin typeface="Arial"/>
              <a:ea typeface="Arial"/>
              <a:cs typeface="Arial"/>
              <a:sym typeface="Arial"/>
            </a:endParaRPr>
          </a:p>
          <a:p>
            <a:pPr indent="0" lvl="0" marL="0" rtl="0" algn="l">
              <a:lnSpc>
                <a:spcPct val="115000"/>
              </a:lnSpc>
              <a:spcBef>
                <a:spcPts val="1200"/>
              </a:spcBef>
              <a:spcAft>
                <a:spcPts val="0"/>
              </a:spcAft>
              <a:buNone/>
            </a:pPr>
            <a:r>
              <a:rPr b="1" lang="en" sz="1250">
                <a:solidFill>
                  <a:srgbClr val="FF00FF"/>
                </a:solidFill>
                <a:latin typeface="Arial"/>
                <a:ea typeface="Arial"/>
                <a:cs typeface="Arial"/>
                <a:sym typeface="Arial"/>
              </a:rPr>
              <a:t>  4.	Proofreading and Revising:</a:t>
            </a:r>
            <a:endParaRPr b="1" sz="1250">
              <a:solidFill>
                <a:srgbClr val="FF00FF"/>
              </a:solidFill>
              <a:latin typeface="Arial"/>
              <a:ea typeface="Arial"/>
              <a:cs typeface="Arial"/>
              <a:sym typeface="Arial"/>
            </a:endParaRPr>
          </a:p>
          <a:p>
            <a:pPr indent="0" lvl="0" marL="0" rtl="0" algn="l">
              <a:lnSpc>
                <a:spcPct val="115000"/>
              </a:lnSpc>
              <a:spcBef>
                <a:spcPts val="1200"/>
              </a:spcBef>
              <a:spcAft>
                <a:spcPts val="0"/>
              </a:spcAft>
              <a:buNone/>
            </a:pPr>
            <a:r>
              <a:rPr b="1" lang="en" sz="1200">
                <a:solidFill>
                  <a:srgbClr val="FFFFFF"/>
                </a:solidFill>
                <a:latin typeface="Arial"/>
                <a:ea typeface="Arial"/>
                <a:cs typeface="Arial"/>
                <a:sym typeface="Arial"/>
              </a:rPr>
              <a:t>All written communications should be re-read before sending to print, as it is likely that there will be errors. Even if you know spelling and grammar rules, you should still double-check your work or, even better, have it proofread by somebody else. </a:t>
            </a:r>
            <a:endParaRPr b="1" sz="1200">
              <a:solidFill>
                <a:srgbClr val="FFFFFF"/>
              </a:solidFill>
              <a:latin typeface="Arial"/>
              <a:ea typeface="Arial"/>
              <a:cs typeface="Arial"/>
              <a:sym typeface="Arial"/>
            </a:endParaRPr>
          </a:p>
          <a:p>
            <a:pPr indent="0" lvl="0" marL="0" rtl="0" algn="l">
              <a:lnSpc>
                <a:spcPct val="115000"/>
              </a:lnSpc>
              <a:spcBef>
                <a:spcPts val="1200"/>
              </a:spcBef>
              <a:spcAft>
                <a:spcPts val="0"/>
              </a:spcAft>
              <a:buNone/>
            </a:pPr>
            <a:r>
              <a:rPr b="1" lang="en" sz="1250">
                <a:solidFill>
                  <a:srgbClr val="00FFFF"/>
                </a:solidFill>
                <a:latin typeface="Arial"/>
                <a:ea typeface="Arial"/>
                <a:cs typeface="Arial"/>
                <a:sym typeface="Arial"/>
              </a:rPr>
              <a:t>  5.	Improving Writing Skills:</a:t>
            </a:r>
            <a:r>
              <a:rPr b="1" lang="en" sz="1250">
                <a:solidFill>
                  <a:srgbClr val="980000"/>
                </a:solidFill>
                <a:latin typeface="Arial"/>
                <a:ea typeface="Arial"/>
                <a:cs typeface="Arial"/>
                <a:sym typeface="Arial"/>
              </a:rPr>
              <a:t> </a:t>
            </a:r>
            <a:r>
              <a:rPr b="1" lang="en" sz="1200">
                <a:solidFill>
                  <a:srgbClr val="FFFFFF"/>
                </a:solidFill>
                <a:latin typeface="Arial"/>
                <a:ea typeface="Arial"/>
                <a:cs typeface="Arial"/>
                <a:sym typeface="Arial"/>
              </a:rPr>
              <a:t>The good news is that writing is a skill which can be learned like any other. One trick for checking and improving your work is to read it aloud. Reading text forces you to slow down and you may pick up problems with the flow that your eye would otherwise skip over. Also reading books and newspaper enriches us. </a:t>
            </a:r>
            <a:endParaRPr b="1" sz="1200">
              <a:solidFill>
                <a:srgbClr val="FFFFFF"/>
              </a:solidFill>
              <a:latin typeface="Arial"/>
              <a:ea typeface="Arial"/>
              <a:cs typeface="Arial"/>
              <a:sym typeface="Arial"/>
            </a:endParaRPr>
          </a:p>
          <a:p>
            <a:pPr indent="0" lvl="0" marL="0" rtl="0" algn="l">
              <a:lnSpc>
                <a:spcPct val="115000"/>
              </a:lnSpc>
              <a:spcBef>
                <a:spcPts val="1200"/>
              </a:spcBef>
              <a:spcAft>
                <a:spcPts val="0"/>
              </a:spcAft>
              <a:buNone/>
            </a:pPr>
            <a:r>
              <a:rPr b="1" lang="en" sz="1200">
                <a:solidFill>
                  <a:srgbClr val="FFFFFF"/>
                </a:solidFill>
                <a:latin typeface="Arial"/>
                <a:ea typeface="Arial"/>
                <a:cs typeface="Arial"/>
                <a:sym typeface="Arial"/>
              </a:rPr>
              <a:t> </a:t>
            </a:r>
            <a:endParaRPr b="1" sz="1200">
              <a:solidFill>
                <a:srgbClr val="FFFFFF"/>
              </a:solidFill>
              <a:latin typeface="Arial"/>
              <a:ea typeface="Arial"/>
              <a:cs typeface="Arial"/>
              <a:sym typeface="Arial"/>
            </a:endParaRPr>
          </a:p>
          <a:p>
            <a:pPr indent="0" lvl="0" marL="0" rtl="0" algn="l">
              <a:lnSpc>
                <a:spcPct val="115000"/>
              </a:lnSpc>
              <a:spcBef>
                <a:spcPts val="1200"/>
              </a:spcBef>
              <a:spcAft>
                <a:spcPts val="1200"/>
              </a:spcAft>
              <a:buNone/>
            </a:pPr>
            <a:r>
              <a:t/>
            </a:r>
            <a:endParaRPr b="1" sz="1100">
              <a:solidFill>
                <a:srgbClr val="F3F3F3"/>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