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commentAuthors" Target="commentAuthor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ti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109" y="1013496"/>
            <a:ext cx="10515600" cy="739890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Global and Local Thresholding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5109" y="1952603"/>
            <a:ext cx="9582736" cy="4617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Abhinaba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Chowdhury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Abhiroop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Mukherjee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Debarghya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Jyotiprakash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Roy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Shrutanten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367216" y="3307858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4" y="5913632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3FF77-23CF-4DB5-BB8B-D8900B05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97" y="1637536"/>
            <a:ext cx="9730203" cy="139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FF230-A911-4D9F-9EEF-D5F07F72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98" y="4197402"/>
            <a:ext cx="9730203" cy="13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18099-167E-406E-A6F0-E7BACD9E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4" y="1815688"/>
            <a:ext cx="5766866" cy="3071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FE272-B114-4E3F-B8BE-D215AE5D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5688"/>
            <a:ext cx="5766866" cy="30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2835" y="3324315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5" y="5756560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3ED05-4802-4CDB-84E8-877194B9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7" y="1469779"/>
            <a:ext cx="7906346" cy="1663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043AD-2394-496C-8D8D-32D2B80B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7" y="3849854"/>
            <a:ext cx="7906346" cy="16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06535-D361-458C-900D-30F366ED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9" y="1795806"/>
            <a:ext cx="5574792" cy="3201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ABC8A-83DE-4889-B038-2221C1C2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1828110"/>
            <a:ext cx="5574792" cy="3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D7BE6-4800-49C9-990A-98B6FE5D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1" y="1933501"/>
            <a:ext cx="5557742" cy="299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4FA72-C560-46D4-BF3E-6171E77B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10" y="1933500"/>
            <a:ext cx="5557742" cy="29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634328" y="5646656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646656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ECBBA-16FD-4085-93F5-9F527DDA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05" y="1800639"/>
            <a:ext cx="4317376" cy="364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136E6-BE96-417A-8F2B-6BBE78F8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21" y="1800638"/>
            <a:ext cx="4317376" cy="36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F8FD-1E81-4E81-84F8-10952F22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1469" cy="640080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1.) What is thresholding?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0FF1-A7BF-4367-9135-C009C3F871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18509"/>
            <a:ext cx="11394838" cy="51914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In digital image processing, </a:t>
            </a:r>
            <a:r>
              <a:rPr lang="en-US" sz="2400" b="1" dirty="0"/>
              <a:t>thresholding </a:t>
            </a:r>
            <a:r>
              <a:rPr lang="en-US" sz="2400" dirty="0"/>
              <a:t>is the simplest method of </a:t>
            </a:r>
            <a:r>
              <a:rPr lang="en-US" sz="2400" b="1" dirty="0"/>
              <a:t>segmenting images</a:t>
            </a:r>
            <a:r>
              <a:rPr lang="en-US" sz="2400" dirty="0"/>
              <a:t>. Image segmentation is the process of </a:t>
            </a:r>
            <a:r>
              <a:rPr lang="en-US" sz="2400" b="1" dirty="0"/>
              <a:t>partitioning</a:t>
            </a:r>
            <a:r>
              <a:rPr lang="en-US" sz="2400" dirty="0"/>
              <a:t> a digital image into multiple segments (sets of pixels, also known as </a:t>
            </a:r>
            <a:r>
              <a:rPr lang="en-US" sz="2400" b="1" dirty="0"/>
              <a:t>image objects</a:t>
            </a:r>
            <a:r>
              <a:rPr lang="en-US" sz="2400" dirty="0"/>
              <a:t>). The goal of segmentation is to </a:t>
            </a:r>
            <a:r>
              <a:rPr lang="en-US" sz="2400" b="1" dirty="0"/>
              <a:t>simplify and/or change </a:t>
            </a:r>
            <a:r>
              <a:rPr lang="en-US" sz="2400" dirty="0"/>
              <a:t>the representation of an image into something that is more meaningful and easier to analyze. The simplest thresholding methods replace each pixel in an image with a black pixel if the image intensity is less than some fixed constant, or a white pixel if the image intensity is greater than that constant. </a:t>
            </a:r>
          </a:p>
          <a:p>
            <a:pPr>
              <a:lnSpc>
                <a:spcPct val="2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4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302C-AB5F-4F80-9D0C-E0F2C5F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311085"/>
            <a:ext cx="11083189" cy="777051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952C-6394-4B45-9E2C-E490B861B6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47704" cy="511130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/>
              <a:t>Otsu's method</a:t>
            </a:r>
            <a:r>
              <a:rPr lang="en-US" sz="2400" dirty="0"/>
              <a:t>, named after Nobuyuki Otsu (</a:t>
            </a:r>
            <a:r>
              <a:rPr lang="en-US" sz="2400" dirty="0" err="1"/>
              <a:t>大津展之</a:t>
            </a:r>
            <a:r>
              <a:rPr lang="en-US" sz="2400" dirty="0"/>
              <a:t>, </a:t>
            </a:r>
            <a:r>
              <a:rPr lang="en-US" sz="2400" dirty="0" err="1"/>
              <a:t>Ōtsu</a:t>
            </a:r>
            <a:r>
              <a:rPr lang="en-US" sz="2400" dirty="0"/>
              <a:t> Nobuyuki), is used to perform </a:t>
            </a:r>
            <a:r>
              <a:rPr lang="en-US" sz="2400" b="1" dirty="0"/>
              <a:t>automatic image thresholding</a:t>
            </a:r>
            <a:r>
              <a:rPr lang="en-US" sz="2400" dirty="0"/>
              <a:t>. In the simplest form, the algorithm returns a </a:t>
            </a:r>
            <a:r>
              <a:rPr lang="en-US" sz="2400" b="1" dirty="0"/>
              <a:t>single intensity threshold</a:t>
            </a:r>
            <a:r>
              <a:rPr lang="en-US" sz="2400" dirty="0"/>
              <a:t> that separate pixels into two classes, </a:t>
            </a:r>
            <a:r>
              <a:rPr lang="en-US" sz="2400" b="1" dirty="0"/>
              <a:t>foreground and background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r>
              <a:rPr lang="en-US" sz="2400" dirty="0"/>
              <a:t>This threshold is determined by minimizing intra-class intensity variance, or equivalently, by maximizing inter-class variance.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49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6073-DA5B-40B2-A823-B89074B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2408-FD32-4F31-99EF-B33B5793DB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82045"/>
            <a:ext cx="11309997" cy="52035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900" dirty="0">
                <a:latin typeface="Consolas" panose="020B0609020204030204" pitchFamily="49" charset="0"/>
              </a:rPr>
              <a:t>function otsu_threshold(image): # this is the required function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900" dirty="0">
                <a:latin typeface="Consolas" panose="020B0609020204030204" pitchFamily="49" charset="0"/>
              </a:rPr>
              <a:t>    for t from 1 to 255: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900" dirty="0">
                <a:latin typeface="Consolas" panose="020B0609020204030204" pitchFamily="49" charset="0"/>
              </a:rPr>
              <a:t>        </a:t>
            </a:r>
            <a:r>
              <a:rPr lang="en-US" sz="1900" dirty="0">
                <a:latin typeface="Consolas" panose="020B0609020204030204" pitchFamily="49" charset="0"/>
              </a:rPr>
              <a:t>v1(t) = sum of variance of the first half of the histogram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v2(t) = sum of variance of the second half of the histogram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q1(t) = sum of probabilities of each color in first half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q2(t) = sum of probabilities of each color in second half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</a:t>
            </a:r>
            <a:r>
              <a:rPr lang="fr-FR" sz="1900" dirty="0">
                <a:latin typeface="Consolas" panose="020B0609020204030204" pitchFamily="49" charset="0"/>
              </a:rPr>
              <a:t>fn(t) = v1(t)*q1(t) + v2(t)*q2(t)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900" dirty="0">
                <a:latin typeface="Consolas" panose="020B0609020204030204" pitchFamily="49" charset="0"/>
              </a:rPr>
              <a:t>        </a:t>
            </a:r>
            <a:r>
              <a:rPr lang="en-US" sz="1900" dirty="0">
                <a:latin typeface="Consolas" panose="020B0609020204030204" pitchFamily="49" charset="0"/>
              </a:rPr>
              <a:t>if fn(t) is the minimum value of fn yet: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    fn = fn(t)	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    save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    return t</a:t>
            </a:r>
          </a:p>
        </p:txBody>
      </p:sp>
    </p:spTree>
    <p:extLst>
      <p:ext uri="{BB962C8B-B14F-4D97-AF65-F5344CB8AC3E}">
        <p14:creationId xmlns:p14="http://schemas.microsoft.com/office/powerpoint/2010/main" val="27618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6E9B-DC41-411F-ACAD-39FAC3193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09364"/>
            <a:ext cx="11422554" cy="550252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 need to find the value of color (t) for which we can divide the histogram of a bimodal images into two halves, each containing one peak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So we need to find the minimum t for which </a:t>
            </a:r>
            <a:r>
              <a:rPr lang="en-US" sz="1600" b="1" dirty="0"/>
              <a:t>fn(t) = v1(t)*q1(t) + v2(t)*q2(t) </a:t>
            </a:r>
            <a:r>
              <a:rPr lang="en-US" sz="1600" dirty="0"/>
              <a:t>is minimum, where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v1</a:t>
            </a:r>
            <a:r>
              <a:rPr lang="en-US" sz="1600" dirty="0"/>
              <a:t> = sum of variance of the first half of the 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v2</a:t>
            </a:r>
            <a:r>
              <a:rPr lang="en-US" sz="1600" dirty="0"/>
              <a:t> = sum of variance of the second half of the 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q1</a:t>
            </a:r>
            <a:r>
              <a:rPr lang="en-US" sz="1600" dirty="0"/>
              <a:t> = sum of probabilities of each color in first half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q2</a:t>
            </a:r>
            <a:r>
              <a:rPr lang="en-US" sz="1600" dirty="0"/>
              <a:t> = sum of probabilities of each color in second half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to do this, we run a loop, varying t from 1 to 255: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we calculate v1(t),q1(t),v2(t),q2(t)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then we find fn(t) = v1(t)*q1(t) + v2(t)*q2(t)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if fn(t) is the minimum value of fn yet: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	fn = fn(t)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	save 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after the loop we will have t, which will divide the 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of the bimodal image into two parts.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 can use t as a threshold to make any value greater that t to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255 (black) and make other color to 0 (white)</a:t>
            </a:r>
            <a:endParaRPr lang="en-I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AF8AC7-A22B-498D-987D-22331A96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26244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7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A063C-EB8B-4735-9F5A-A89A680E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6" y="1892856"/>
            <a:ext cx="5511841" cy="2952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367EC-816A-4626-8852-F603F56D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02" y="1774297"/>
            <a:ext cx="5733170" cy="3071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33854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687014" y="6220107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26237" y="6220107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0B291-F962-4B8D-8B95-76D30F33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3" y="1284515"/>
            <a:ext cx="3259212" cy="4706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BC2E7-267D-4614-A6C9-AE01B9BB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96" y="1284514"/>
            <a:ext cx="3259212" cy="47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2835" y="324433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3" y="5887403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AF448-2198-4816-B9F6-9FBBE4C0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62" y="1354331"/>
            <a:ext cx="7050075" cy="1890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B9DCB-570D-4252-A833-FEAC3079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61" y="3805533"/>
            <a:ext cx="7050075" cy="18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2835" y="3324315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5" y="5756560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C894-8383-47FC-A305-B612A42C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8" y="1483991"/>
            <a:ext cx="7417664" cy="1680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957998-80F1-40BE-9735-FE585F81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68" y="3884922"/>
            <a:ext cx="7417664" cy="1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452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523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WelcomeDoc</vt:lpstr>
      <vt:lpstr>Global and Local Thresholding</vt:lpstr>
      <vt:lpstr>1.) What is thresholding?</vt:lpstr>
      <vt:lpstr>1 cont.) Otsu’s thresholding method</vt:lpstr>
      <vt:lpstr>1 cont.) Otsu’s thresholding method</vt:lpstr>
      <vt:lpstr>1 cont.) Otsu’s thresholding method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and Local Thresholding</dc:title>
  <dc:creator/>
  <cp:keywords/>
  <cp:lastModifiedBy>Unknown User</cp:lastModifiedBy>
  <cp:revision>2</cp:revision>
  <dcterms:created xsi:type="dcterms:W3CDTF">2020-10-10T07:11:59Z</dcterms:created>
  <dcterms:modified xsi:type="dcterms:W3CDTF">2021-01-22T14:36:12Z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