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68" r:id="rId5"/>
    <p:sldId id="276" r:id="rId6"/>
    <p:sldId id="258" r:id="rId7"/>
    <p:sldId id="264" r:id="rId8"/>
    <p:sldId id="267" r:id="rId9"/>
    <p:sldId id="271" r:id="rId10"/>
    <p:sldId id="272" r:id="rId11"/>
    <p:sldId id="273" r:id="rId12"/>
    <p:sldId id="270" r:id="rId13"/>
    <p:sldId id="274" r:id="rId14"/>
    <p:sldId id="275" r:id="rId15"/>
    <p:sldId id="262" r:id="rId16"/>
    <p:sldId id="263" r:id="rId1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52" d="100"/>
          <a:sy n="52" d="100"/>
        </p:scale>
        <p:origin x="85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600" b="1" i="0">
                <a:solidFill>
                  <a:schemeClr val="tx1"/>
                </a:solidFill>
                <a:latin typeface="Arial"/>
                <a:cs typeface="Aria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32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038" y="-9359"/>
            <a:ext cx="3058410" cy="1533511"/>
          </a:xfrm>
          <a:prstGeom prst="rect">
            <a:avLst/>
          </a:prstGeom>
        </p:spPr>
      </p:pic>
      <p:sp>
        <p:nvSpPr>
          <p:cNvPr id="18" name="bg object 18"/>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19" name="bg object 19"/>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20" name="bg object 20"/>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21" name="bg object 21"/>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22" name="bg object 22"/>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sp>
        <p:nvSpPr>
          <p:cNvPr id="23" name="bg object 23"/>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24" name="bg object 24"/>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25" name="bg object 25"/>
          <p:cNvSpPr/>
          <p:nvPr/>
        </p:nvSpPr>
        <p:spPr>
          <a:xfrm>
            <a:off x="14952219" y="8116557"/>
            <a:ext cx="3336290" cy="2171065"/>
          </a:xfrm>
          <a:custGeom>
            <a:avLst/>
            <a:gdLst/>
            <a:ahLst/>
            <a:cxnLst/>
            <a:rect l="l" t="t" r="r" b="b"/>
            <a:pathLst>
              <a:path w="3336290" h="2171065">
                <a:moveTo>
                  <a:pt x="1136904" y="1106587"/>
                </a:moveTo>
                <a:lnTo>
                  <a:pt x="553720" y="1106587"/>
                </a:lnTo>
                <a:lnTo>
                  <a:pt x="0" y="1660961"/>
                </a:lnTo>
                <a:lnTo>
                  <a:pt x="0" y="2170440"/>
                </a:lnTo>
                <a:lnTo>
                  <a:pt x="29591" y="2170440"/>
                </a:lnTo>
                <a:lnTo>
                  <a:pt x="29591" y="1689760"/>
                </a:lnTo>
                <a:lnTo>
                  <a:pt x="1600344" y="1689760"/>
                </a:lnTo>
                <a:lnTo>
                  <a:pt x="1629920" y="1660961"/>
                </a:lnTo>
                <a:lnTo>
                  <a:pt x="42545" y="1660961"/>
                </a:lnTo>
                <a:lnTo>
                  <a:pt x="553720" y="1148349"/>
                </a:lnTo>
                <a:lnTo>
                  <a:pt x="583946" y="1148349"/>
                </a:lnTo>
                <a:lnTo>
                  <a:pt x="583946" y="1136829"/>
                </a:lnTo>
                <a:lnTo>
                  <a:pt x="1136904" y="1136829"/>
                </a:lnTo>
                <a:lnTo>
                  <a:pt x="1136904" y="1106587"/>
                </a:lnTo>
                <a:close/>
              </a:path>
              <a:path w="3336290" h="2171065">
                <a:moveTo>
                  <a:pt x="583946" y="1689760"/>
                </a:moveTo>
                <a:lnTo>
                  <a:pt x="553720" y="1689760"/>
                </a:lnTo>
                <a:lnTo>
                  <a:pt x="553720" y="2170440"/>
                </a:lnTo>
                <a:lnTo>
                  <a:pt x="583946" y="2170440"/>
                </a:lnTo>
                <a:lnTo>
                  <a:pt x="583946" y="1689760"/>
                </a:lnTo>
                <a:close/>
              </a:path>
              <a:path w="3336290" h="2171065">
                <a:moveTo>
                  <a:pt x="1136904" y="1689760"/>
                </a:moveTo>
                <a:lnTo>
                  <a:pt x="1106678" y="1689760"/>
                </a:lnTo>
                <a:lnTo>
                  <a:pt x="1106678" y="2170440"/>
                </a:lnTo>
                <a:lnTo>
                  <a:pt x="1136904" y="2141009"/>
                </a:lnTo>
                <a:lnTo>
                  <a:pt x="1136904" y="1689760"/>
                </a:lnTo>
                <a:close/>
              </a:path>
              <a:path w="3336290" h="2171065">
                <a:moveTo>
                  <a:pt x="1661033" y="1689760"/>
                </a:moveTo>
                <a:lnTo>
                  <a:pt x="1600344" y="1689760"/>
                </a:lnTo>
                <a:lnTo>
                  <a:pt x="1136904" y="2141009"/>
                </a:lnTo>
                <a:lnTo>
                  <a:pt x="1136904" y="2170440"/>
                </a:lnTo>
                <a:lnTo>
                  <a:pt x="1661033" y="2170440"/>
                </a:lnTo>
                <a:lnTo>
                  <a:pt x="1661033" y="1689760"/>
                </a:lnTo>
                <a:close/>
              </a:path>
              <a:path w="3336290" h="2171065">
                <a:moveTo>
                  <a:pt x="3335755" y="1136829"/>
                </a:moveTo>
                <a:lnTo>
                  <a:pt x="2791460" y="1136829"/>
                </a:lnTo>
                <a:lnTo>
                  <a:pt x="2245614" y="1689760"/>
                </a:lnTo>
                <a:lnTo>
                  <a:pt x="1691259" y="1689760"/>
                </a:lnTo>
                <a:lnTo>
                  <a:pt x="1691259" y="2170440"/>
                </a:lnTo>
                <a:lnTo>
                  <a:pt x="3335755" y="1136829"/>
                </a:lnTo>
                <a:close/>
              </a:path>
              <a:path w="3336290" h="2171065">
                <a:moveTo>
                  <a:pt x="583946" y="1148349"/>
                </a:moveTo>
                <a:lnTo>
                  <a:pt x="553720" y="1148349"/>
                </a:lnTo>
                <a:lnTo>
                  <a:pt x="553720" y="1660961"/>
                </a:lnTo>
                <a:lnTo>
                  <a:pt x="583946" y="1660961"/>
                </a:lnTo>
                <a:lnTo>
                  <a:pt x="583946" y="1148349"/>
                </a:lnTo>
                <a:close/>
              </a:path>
              <a:path w="3336290" h="2171065">
                <a:moveTo>
                  <a:pt x="1136904" y="1136829"/>
                </a:moveTo>
                <a:lnTo>
                  <a:pt x="1106678" y="1136829"/>
                </a:lnTo>
                <a:lnTo>
                  <a:pt x="1106678" y="1660961"/>
                </a:lnTo>
                <a:lnTo>
                  <a:pt x="1136904" y="1660961"/>
                </a:lnTo>
                <a:lnTo>
                  <a:pt x="1136904" y="1136829"/>
                </a:lnTo>
                <a:close/>
              </a:path>
              <a:path w="3336290" h="2171065">
                <a:moveTo>
                  <a:pt x="1661033" y="1630668"/>
                </a:moveTo>
                <a:lnTo>
                  <a:pt x="1629920" y="1660961"/>
                </a:lnTo>
                <a:lnTo>
                  <a:pt x="1661033" y="1660961"/>
                </a:lnTo>
                <a:lnTo>
                  <a:pt x="1661033" y="1630668"/>
                </a:lnTo>
                <a:close/>
              </a:path>
              <a:path w="3336290" h="2171065">
                <a:moveTo>
                  <a:pt x="2215388" y="1136829"/>
                </a:moveTo>
                <a:lnTo>
                  <a:pt x="2168213" y="1136829"/>
                </a:lnTo>
                <a:lnTo>
                  <a:pt x="1691259" y="1601237"/>
                </a:lnTo>
                <a:lnTo>
                  <a:pt x="1691259" y="1660961"/>
                </a:lnTo>
                <a:lnTo>
                  <a:pt x="2215388" y="1660961"/>
                </a:lnTo>
                <a:lnTo>
                  <a:pt x="2215388" y="1136829"/>
                </a:lnTo>
                <a:close/>
              </a:path>
              <a:path w="3336290" h="2171065">
                <a:moveTo>
                  <a:pt x="2749677" y="1136829"/>
                </a:moveTo>
                <a:lnTo>
                  <a:pt x="2245614" y="1136829"/>
                </a:lnTo>
                <a:lnTo>
                  <a:pt x="2245614" y="1646561"/>
                </a:lnTo>
                <a:lnTo>
                  <a:pt x="2749677" y="1136829"/>
                </a:lnTo>
                <a:close/>
              </a:path>
              <a:path w="3336290" h="2171065">
                <a:moveTo>
                  <a:pt x="2199271" y="1106587"/>
                </a:moveTo>
                <a:lnTo>
                  <a:pt x="1661033" y="1106587"/>
                </a:lnTo>
                <a:lnTo>
                  <a:pt x="1661033" y="1630668"/>
                </a:lnTo>
                <a:lnTo>
                  <a:pt x="1691259" y="1601237"/>
                </a:lnTo>
                <a:lnTo>
                  <a:pt x="1691259" y="1136829"/>
                </a:lnTo>
                <a:lnTo>
                  <a:pt x="2168213" y="1136829"/>
                </a:lnTo>
                <a:lnTo>
                  <a:pt x="2199271" y="1106587"/>
                </a:lnTo>
                <a:close/>
              </a:path>
              <a:path w="3336290" h="2171065">
                <a:moveTo>
                  <a:pt x="3321304" y="602615"/>
                </a:moveTo>
                <a:lnTo>
                  <a:pt x="2797175" y="1131069"/>
                </a:lnTo>
                <a:lnTo>
                  <a:pt x="2797175" y="1136829"/>
                </a:lnTo>
                <a:lnTo>
                  <a:pt x="3321304" y="1136829"/>
                </a:lnTo>
                <a:lnTo>
                  <a:pt x="3321304" y="602615"/>
                </a:lnTo>
                <a:close/>
              </a:path>
              <a:path w="3336290" h="2171065">
                <a:moveTo>
                  <a:pt x="2215388" y="1090895"/>
                </a:moveTo>
                <a:lnTo>
                  <a:pt x="2199271" y="1106587"/>
                </a:lnTo>
                <a:lnTo>
                  <a:pt x="2215388" y="1106587"/>
                </a:lnTo>
                <a:lnTo>
                  <a:pt x="2215388" y="1090895"/>
                </a:lnTo>
                <a:close/>
              </a:path>
              <a:path w="3336290" h="2171065">
                <a:moveTo>
                  <a:pt x="2768346" y="582460"/>
                </a:moveTo>
                <a:lnTo>
                  <a:pt x="2737559" y="582460"/>
                </a:lnTo>
                <a:lnTo>
                  <a:pt x="2245614" y="1061464"/>
                </a:lnTo>
                <a:lnTo>
                  <a:pt x="2245614" y="1106587"/>
                </a:lnTo>
                <a:lnTo>
                  <a:pt x="2768346" y="1106587"/>
                </a:lnTo>
                <a:lnTo>
                  <a:pt x="2768346" y="582460"/>
                </a:lnTo>
                <a:close/>
              </a:path>
              <a:path w="3336290" h="2171065">
                <a:moveTo>
                  <a:pt x="3335755" y="0"/>
                </a:moveTo>
                <a:lnTo>
                  <a:pt x="2768346" y="0"/>
                </a:lnTo>
                <a:lnTo>
                  <a:pt x="2768346" y="552221"/>
                </a:lnTo>
                <a:lnTo>
                  <a:pt x="2215388" y="552221"/>
                </a:lnTo>
                <a:lnTo>
                  <a:pt x="2215388" y="1090895"/>
                </a:lnTo>
                <a:lnTo>
                  <a:pt x="2245614" y="1061464"/>
                </a:lnTo>
                <a:lnTo>
                  <a:pt x="2245614" y="582460"/>
                </a:lnTo>
                <a:lnTo>
                  <a:pt x="2737559" y="582460"/>
                </a:lnTo>
                <a:lnTo>
                  <a:pt x="2797175" y="524412"/>
                </a:lnTo>
                <a:lnTo>
                  <a:pt x="2797175" y="29527"/>
                </a:lnTo>
                <a:lnTo>
                  <a:pt x="3305430" y="29527"/>
                </a:lnTo>
                <a:lnTo>
                  <a:pt x="3335755" y="0"/>
                </a:lnTo>
                <a:close/>
              </a:path>
              <a:path w="3336290" h="2171065">
                <a:moveTo>
                  <a:pt x="3298317" y="582460"/>
                </a:moveTo>
                <a:lnTo>
                  <a:pt x="2797175" y="582460"/>
                </a:lnTo>
                <a:lnTo>
                  <a:pt x="2797175" y="1087869"/>
                </a:lnTo>
                <a:lnTo>
                  <a:pt x="3298317" y="582460"/>
                </a:lnTo>
                <a:close/>
              </a:path>
              <a:path w="3336290" h="2171065">
                <a:moveTo>
                  <a:pt x="3321304" y="29527"/>
                </a:moveTo>
                <a:lnTo>
                  <a:pt x="3305430" y="29527"/>
                </a:lnTo>
                <a:lnTo>
                  <a:pt x="2797175" y="524412"/>
                </a:lnTo>
                <a:lnTo>
                  <a:pt x="2797175" y="552221"/>
                </a:lnTo>
                <a:lnTo>
                  <a:pt x="3321304" y="552221"/>
                </a:lnTo>
                <a:lnTo>
                  <a:pt x="3321304" y="29527"/>
                </a:lnTo>
                <a:close/>
              </a:path>
            </a:pathLst>
          </a:custGeom>
          <a:solidFill>
            <a:srgbClr val="36D636"/>
          </a:solidFill>
        </p:spPr>
        <p:txBody>
          <a:bodyPr wrap="square" lIns="0" tIns="0" rIns="0" bIns="0" rtlCol="0"/>
          <a:lstStyle/>
          <a:p>
            <a:endParaRPr/>
          </a:p>
        </p:txBody>
      </p:sp>
      <p:sp>
        <p:nvSpPr>
          <p:cNvPr id="26" name="bg object 26"/>
          <p:cNvSpPr/>
          <p:nvPr/>
        </p:nvSpPr>
        <p:spPr>
          <a:xfrm>
            <a:off x="15656433" y="9899191"/>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27" name="bg object 27"/>
          <p:cNvSpPr/>
          <p:nvPr/>
        </p:nvSpPr>
        <p:spPr>
          <a:xfrm>
            <a:off x="15656492"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28" name="bg object 28"/>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29" name="bg object 29"/>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1610182" y="1184186"/>
            <a:ext cx="9625965" cy="879475"/>
          </a:xfrm>
          <a:prstGeom prst="rect">
            <a:avLst/>
          </a:prstGeom>
        </p:spPr>
        <p:txBody>
          <a:bodyPr wrap="square" lIns="0" tIns="0" rIns="0" bIns="0">
            <a:spAutoFit/>
          </a:bodyPr>
          <a:lstStyle>
            <a:lvl1pPr>
              <a:defRPr sz="5600" b="1" i="0">
                <a:solidFill>
                  <a:schemeClr val="tx1"/>
                </a:solidFill>
                <a:latin typeface="Arial"/>
                <a:cs typeface="Arial"/>
              </a:defRPr>
            </a:lvl1pPr>
          </a:lstStyle>
          <a:p>
            <a:endParaRPr/>
          </a:p>
        </p:txBody>
      </p:sp>
      <p:sp>
        <p:nvSpPr>
          <p:cNvPr id="3" name="Holder 3"/>
          <p:cNvSpPr>
            <a:spLocks noGrp="1"/>
          </p:cNvSpPr>
          <p:nvPr>
            <p:ph type="body" idx="1"/>
          </p:nvPr>
        </p:nvSpPr>
        <p:spPr>
          <a:xfrm>
            <a:off x="4945058" y="3273811"/>
            <a:ext cx="8333105" cy="2465704"/>
          </a:xfrm>
          <a:prstGeom prst="rect">
            <a:avLst/>
          </a:prstGeom>
        </p:spPr>
        <p:txBody>
          <a:bodyPr wrap="square" lIns="0" tIns="0" rIns="0" bIns="0">
            <a:spAutoFit/>
          </a:bodyPr>
          <a:lstStyle>
            <a:lvl1pPr>
              <a:defRPr sz="32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089797-945A-FD66-D17F-AB3B24752CA6}"/>
              </a:ext>
            </a:extLst>
          </p:cNvPr>
          <p:cNvSpPr txBox="1"/>
          <p:nvPr/>
        </p:nvSpPr>
        <p:spPr>
          <a:xfrm>
            <a:off x="1835150" y="1416050"/>
            <a:ext cx="14630400" cy="2554545"/>
          </a:xfrm>
          <a:prstGeom prst="rect">
            <a:avLst/>
          </a:prstGeom>
          <a:noFill/>
        </p:spPr>
        <p:txBody>
          <a:bodyPr wrap="square" rtlCol="0">
            <a:spAutoFit/>
          </a:bodyPr>
          <a:lstStyle/>
          <a:p>
            <a:r>
              <a:rPr lang="en-IN" sz="8000" b="1" u="sng" dirty="0"/>
              <a:t>Clustering Customer Reviews </a:t>
            </a:r>
            <a:r>
              <a:rPr lang="en-IN" sz="8000" b="1" dirty="0"/>
              <a:t>		 </a:t>
            </a:r>
            <a:r>
              <a:rPr lang="en-IN" sz="8000" b="1" u="sng" dirty="0"/>
              <a:t>For Market Research</a:t>
            </a:r>
          </a:p>
        </p:txBody>
      </p:sp>
      <p:sp>
        <p:nvSpPr>
          <p:cNvPr id="2" name="TextBox 1">
            <a:extLst>
              <a:ext uri="{FF2B5EF4-FFF2-40B4-BE49-F238E27FC236}">
                <a16:creationId xmlns:a16="http://schemas.microsoft.com/office/drawing/2014/main" id="{19C694AA-222D-0D5A-21E6-9C3711FDB8AC}"/>
              </a:ext>
            </a:extLst>
          </p:cNvPr>
          <p:cNvSpPr txBox="1"/>
          <p:nvPr/>
        </p:nvSpPr>
        <p:spPr>
          <a:xfrm>
            <a:off x="3130550" y="4083050"/>
            <a:ext cx="12496800" cy="5170646"/>
          </a:xfrm>
          <a:prstGeom prst="rect">
            <a:avLst/>
          </a:prstGeom>
          <a:noFill/>
        </p:spPr>
        <p:txBody>
          <a:bodyPr wrap="square" rtlCol="0">
            <a:spAutoFit/>
          </a:bodyPr>
          <a:lstStyle/>
          <a:p>
            <a:r>
              <a:rPr lang="en-IN" sz="6000" b="1" dirty="0"/>
              <a:t>			TEAM MEMBERS:</a:t>
            </a:r>
          </a:p>
          <a:p>
            <a:endParaRPr lang="en-IN" sz="4500" b="1" dirty="0"/>
          </a:p>
          <a:p>
            <a:r>
              <a:rPr lang="en-IN" sz="4500" b="1" dirty="0"/>
              <a:t>Raj Baidya(ECE 3</a:t>
            </a:r>
            <a:r>
              <a:rPr lang="en-IN" sz="4500" b="1" baseline="30000" dirty="0"/>
              <a:t>rd</a:t>
            </a:r>
            <a:r>
              <a:rPr lang="en-IN" sz="4500" b="1" dirty="0"/>
              <a:t> Year)</a:t>
            </a:r>
          </a:p>
          <a:p>
            <a:r>
              <a:rPr lang="en-IN" sz="4500" b="1" dirty="0" err="1"/>
              <a:t>Avinaba</a:t>
            </a:r>
            <a:r>
              <a:rPr lang="en-IN" sz="4500" b="1" dirty="0"/>
              <a:t> </a:t>
            </a:r>
            <a:r>
              <a:rPr lang="en-IN" sz="4500" b="1" dirty="0" err="1"/>
              <a:t>Acharjee</a:t>
            </a:r>
            <a:r>
              <a:rPr lang="en-IN" sz="4500" b="1" dirty="0"/>
              <a:t>(ECE 3</a:t>
            </a:r>
            <a:r>
              <a:rPr lang="en-IN" sz="4500" b="1" baseline="30000" dirty="0"/>
              <a:t>rd</a:t>
            </a:r>
            <a:r>
              <a:rPr lang="en-IN" sz="4500" b="1" dirty="0"/>
              <a:t> Year)</a:t>
            </a:r>
          </a:p>
          <a:p>
            <a:r>
              <a:rPr lang="en-IN" sz="4500" b="1" dirty="0" err="1"/>
              <a:t>Debarshi</a:t>
            </a:r>
            <a:r>
              <a:rPr lang="en-IN" sz="4500" b="1" dirty="0"/>
              <a:t> Chatterjee(IT 3</a:t>
            </a:r>
            <a:r>
              <a:rPr lang="en-IN" sz="4500" b="1" baseline="30000" dirty="0"/>
              <a:t>rd</a:t>
            </a:r>
            <a:r>
              <a:rPr lang="en-IN" sz="4500" b="1" dirty="0"/>
              <a:t> Year)</a:t>
            </a:r>
            <a:endParaRPr lang="en-IN" sz="6000" b="1" dirty="0"/>
          </a:p>
          <a:p>
            <a:r>
              <a:rPr lang="en-IN" sz="4500" b="1" dirty="0" err="1"/>
              <a:t>Ankan</a:t>
            </a:r>
            <a:r>
              <a:rPr lang="en-IN" sz="4500" b="1" dirty="0"/>
              <a:t> Sarkar(ECE 3</a:t>
            </a:r>
            <a:r>
              <a:rPr lang="en-IN" sz="4500" b="1" baseline="30000" dirty="0"/>
              <a:t>rd</a:t>
            </a:r>
            <a:r>
              <a:rPr lang="en-IN" sz="4500" b="1" dirty="0"/>
              <a:t> Year)</a:t>
            </a:r>
          </a:p>
          <a:p>
            <a:r>
              <a:rPr lang="en-IN" sz="4500" b="1" dirty="0"/>
              <a:t>Anirban Adhikari(ECE 3</a:t>
            </a:r>
            <a:r>
              <a:rPr lang="en-IN" sz="4500" b="1" baseline="30000" dirty="0"/>
              <a:t>rd</a:t>
            </a:r>
            <a:r>
              <a:rPr lang="en-IN" sz="4500" b="1" dirty="0"/>
              <a:t>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4EAAA-7FAB-369D-B54B-4B265C2ED332}"/>
              </a:ext>
            </a:extLst>
          </p:cNvPr>
          <p:cNvSpPr txBox="1"/>
          <p:nvPr/>
        </p:nvSpPr>
        <p:spPr>
          <a:xfrm>
            <a:off x="1377950" y="1644650"/>
            <a:ext cx="15773400" cy="7709803"/>
          </a:xfrm>
          <a:prstGeom prst="rect">
            <a:avLst/>
          </a:prstGeom>
          <a:noFill/>
        </p:spPr>
        <p:txBody>
          <a:bodyPr wrap="square" rtlCol="0">
            <a:spAutoFit/>
          </a:bodyPr>
          <a:lstStyle/>
          <a:p>
            <a:pPr marL="685800" indent="-685800">
              <a:buFont typeface="Arial" panose="020B0604020202020204" pitchFamily="34" charset="0"/>
              <a:buChar char="•"/>
            </a:pPr>
            <a:r>
              <a:rPr lang="en-US" sz="4500" b="1" u="sng" dirty="0"/>
              <a:t>Cluster Assignment</a:t>
            </a:r>
            <a:r>
              <a:rPr lang="en-US" sz="4500" u="sng" dirty="0"/>
              <a:t>:</a:t>
            </a:r>
            <a:r>
              <a:rPr lang="en-US" sz="4500" dirty="0"/>
              <a:t>	 Each data point belongs to one of the K clusters. By examining the points assigned to a specific cluster, you can interpret the groupings. You may notice that certain clusters represent similar types of data points based on the features of the dataset.</a:t>
            </a:r>
          </a:p>
          <a:p>
            <a:pPr marL="685800" indent="-685800">
              <a:buFont typeface="Arial" panose="020B0604020202020204" pitchFamily="34" charset="0"/>
              <a:buChar char="•"/>
            </a:pPr>
            <a:r>
              <a:rPr lang="en-US" sz="4500" b="1" u="sng" dirty="0"/>
              <a:t>Cluster Size:</a:t>
            </a:r>
            <a:r>
              <a:rPr lang="en-US" sz="4500" b="1" dirty="0"/>
              <a:t>	</a:t>
            </a:r>
            <a:r>
              <a:rPr lang="en-US" sz="4500" dirty="0"/>
              <a:t>The number of points in each cluster can provide insights into the density or popularity of each cluster. Large clusters might represent more common or generalized behavior, while small clusters could represent niche groups or outliers.</a:t>
            </a:r>
          </a:p>
          <a:p>
            <a:endParaRPr lang="en-IN" sz="4500" dirty="0"/>
          </a:p>
        </p:txBody>
      </p:sp>
    </p:spTree>
    <p:extLst>
      <p:ext uri="{BB962C8B-B14F-4D97-AF65-F5344CB8AC3E}">
        <p14:creationId xmlns:p14="http://schemas.microsoft.com/office/powerpoint/2010/main" val="210558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796B3BCC-63CA-AE8D-8253-6CD5B3D004B7}"/>
              </a:ext>
            </a:extLst>
          </p:cNvPr>
          <p:cNvSpPr>
            <a:spLocks noChangeArrowheads="1"/>
          </p:cNvSpPr>
          <p:nvPr/>
        </p:nvSpPr>
        <p:spPr bwMode="auto">
          <a:xfrm>
            <a:off x="1835150" y="1497103"/>
            <a:ext cx="14401800" cy="814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sng" strike="noStrike" cap="none" normalizeH="0" baseline="0" dirty="0">
                <a:ln>
                  <a:noFill/>
                </a:ln>
                <a:solidFill>
                  <a:schemeClr val="tx1"/>
                </a:solidFill>
                <a:effectLst/>
                <a:latin typeface="Arial" panose="020B0604020202020204" pitchFamily="34" charset="0"/>
              </a:rPr>
              <a:t>Distance to Centroid</a:t>
            </a:r>
            <a:r>
              <a:rPr kumimoji="0" lang="en-US" altLang="en-US" sz="5000" b="0" i="0" u="sng" strike="noStrike" cap="none" normalizeH="0" baseline="0" dirty="0">
                <a:ln>
                  <a:noFill/>
                </a:ln>
                <a:solidFill>
                  <a:schemeClr val="tx1"/>
                </a:solidFill>
                <a:effectLst/>
                <a:latin typeface="Arial" panose="020B0604020202020204" pitchFamily="34" charset="0"/>
              </a:rPr>
              <a:t>:</a:t>
            </a:r>
            <a:r>
              <a:rPr lang="en-US" altLang="en-US" sz="5000" dirty="0">
                <a:solidFill>
                  <a:schemeClr val="tx1"/>
                </a:solidFill>
                <a:latin typeface="Arial" panose="020B0604020202020204" pitchFamily="34" charset="0"/>
              </a:rPr>
              <a:t>	</a:t>
            </a:r>
            <a:r>
              <a:rPr kumimoji="0" lang="en-US" altLang="en-US" sz="4500" b="0" i="0" u="none" strike="noStrike" cap="none" normalizeH="0" baseline="0" dirty="0">
                <a:ln>
                  <a:noFill/>
                </a:ln>
                <a:solidFill>
                  <a:schemeClr val="tx1"/>
                </a:solidFill>
                <a:effectLst/>
                <a:latin typeface="Arial" panose="020B0604020202020204" pitchFamily="34" charset="0"/>
              </a:rPr>
              <a:t>The distance of data points from their cluster centroid is a measure of the variance within the cluster. Smaller distances indicate that the points in the cluster are similar to each other, while larger distances suggest greater diversity within the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sng" strike="noStrike" cap="none" normalizeH="0" baseline="0" dirty="0">
                <a:ln>
                  <a:noFill/>
                </a:ln>
                <a:solidFill>
                  <a:schemeClr val="tx1"/>
                </a:solidFill>
                <a:effectLst/>
                <a:latin typeface="Arial" panose="020B0604020202020204" pitchFamily="34" charset="0"/>
              </a:rPr>
              <a:t>Feature Distribution</a:t>
            </a:r>
            <a:r>
              <a:rPr kumimoji="0" lang="en-US" altLang="en-US" sz="5000" b="0" i="0" u="sng" strike="noStrike" cap="none" normalizeH="0" baseline="0" dirty="0">
                <a:ln>
                  <a:noFill/>
                </a:ln>
                <a:solidFill>
                  <a:schemeClr val="tx1"/>
                </a:solidFill>
                <a:effectLst/>
                <a:latin typeface="Arial" panose="020B0604020202020204" pitchFamily="34" charset="0"/>
              </a:rPr>
              <a:t>:</a:t>
            </a:r>
            <a:r>
              <a:rPr kumimoji="0" lang="en-US" altLang="en-US" sz="5000" b="0" i="0" strike="noStrike" cap="none" normalizeH="0" baseline="0" dirty="0">
                <a:ln>
                  <a:noFill/>
                </a:ln>
                <a:solidFill>
                  <a:schemeClr val="tx1"/>
                </a:solidFill>
                <a:effectLst/>
                <a:latin typeface="Arial" panose="020B0604020202020204" pitchFamily="34" charset="0"/>
              </a:rPr>
              <a:t>	</a:t>
            </a:r>
            <a:r>
              <a:rPr kumimoji="0" lang="en-US" altLang="en-US" sz="4500" b="0" i="0" u="none" strike="noStrike" cap="none" normalizeH="0" baseline="0" dirty="0">
                <a:ln>
                  <a:noFill/>
                </a:ln>
                <a:solidFill>
                  <a:schemeClr val="tx1"/>
                </a:solidFill>
                <a:effectLst/>
                <a:latin typeface="Arial" panose="020B0604020202020204" pitchFamily="34" charset="0"/>
              </a:rPr>
              <a:t>By analyzing the distribution of features within each cluster, you can draw conclusions about the differences between clusters. For example, in a dataset with customer information, while another represents older, budget-conscious individuals.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874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9440-0739-45BC-A751-516A2CBC58A2}"/>
              </a:ext>
            </a:extLst>
          </p:cNvPr>
          <p:cNvSpPr>
            <a:spLocks noGrp="1"/>
          </p:cNvSpPr>
          <p:nvPr>
            <p:ph type="title"/>
          </p:nvPr>
        </p:nvSpPr>
        <p:spPr/>
        <p:txBody>
          <a:bodyPr/>
          <a:lstStyle/>
          <a:p>
            <a:r>
              <a:rPr lang="en-US" u="sng" dirty="0"/>
              <a:t>Screenshot:</a:t>
            </a:r>
            <a:endParaRPr lang="en-IN" u="sng" dirty="0"/>
          </a:p>
        </p:txBody>
      </p:sp>
      <p:pic>
        <p:nvPicPr>
          <p:cNvPr id="5" name="Picture 4">
            <a:extLst>
              <a:ext uri="{FF2B5EF4-FFF2-40B4-BE49-F238E27FC236}">
                <a16:creationId xmlns:a16="http://schemas.microsoft.com/office/drawing/2014/main" id="{79389472-E9E2-4662-9D3A-60E7C2E2F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0" y="2254250"/>
            <a:ext cx="9372600" cy="7391399"/>
          </a:xfrm>
          <a:prstGeom prst="rect">
            <a:avLst/>
          </a:prstGeom>
        </p:spPr>
      </p:pic>
      <p:pic>
        <p:nvPicPr>
          <p:cNvPr id="7" name="Picture 6">
            <a:extLst>
              <a:ext uri="{FF2B5EF4-FFF2-40B4-BE49-F238E27FC236}">
                <a16:creationId xmlns:a16="http://schemas.microsoft.com/office/drawing/2014/main" id="{14614D99-C9A6-F58A-04CD-B1191AA19CAE}"/>
              </a:ext>
            </a:extLst>
          </p:cNvPr>
          <p:cNvPicPr>
            <a:picLocks noChangeAspect="1"/>
          </p:cNvPicPr>
          <p:nvPr/>
        </p:nvPicPr>
        <p:blipFill>
          <a:blip r:embed="rId3"/>
          <a:stretch>
            <a:fillRect/>
          </a:stretch>
        </p:blipFill>
        <p:spPr>
          <a:xfrm>
            <a:off x="4578350" y="4629370"/>
            <a:ext cx="1200318" cy="1352739"/>
          </a:xfrm>
          <a:prstGeom prst="rect">
            <a:avLst/>
          </a:prstGeom>
        </p:spPr>
      </p:pic>
    </p:spTree>
    <p:extLst>
      <p:ext uri="{BB962C8B-B14F-4D97-AF65-F5344CB8AC3E}">
        <p14:creationId xmlns:p14="http://schemas.microsoft.com/office/powerpoint/2010/main" val="282004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3B460-1989-DB5B-78CC-7E4EE2DAC044}"/>
              </a:ext>
            </a:extLst>
          </p:cNvPr>
          <p:cNvSpPr txBox="1"/>
          <p:nvPr/>
        </p:nvSpPr>
        <p:spPr>
          <a:xfrm>
            <a:off x="768350" y="1528068"/>
            <a:ext cx="16002000" cy="8479244"/>
          </a:xfrm>
          <a:prstGeom prst="rect">
            <a:avLst/>
          </a:prstGeom>
          <a:noFill/>
        </p:spPr>
        <p:txBody>
          <a:bodyPr wrap="square" rtlCol="0">
            <a:spAutoFit/>
          </a:bodyPr>
          <a:lstStyle/>
          <a:p>
            <a:r>
              <a:rPr lang="en-IN" sz="7000" b="1" u="sng" dirty="0"/>
              <a:t>Future Scope of Improvements:</a:t>
            </a:r>
          </a:p>
          <a:p>
            <a:r>
              <a:rPr lang="en-IN" sz="5400" dirty="0"/>
              <a:t> </a:t>
            </a:r>
            <a:endParaRPr lang="en-US" sz="5000" b="1" u="sng" dirty="0"/>
          </a:p>
          <a:p>
            <a:r>
              <a:rPr lang="en-US" sz="5000" b="1" u="sng" dirty="0"/>
              <a:t>Handling Text Data More Effectively:</a:t>
            </a:r>
          </a:p>
          <a:p>
            <a:endParaRPr lang="en-US" dirty="0"/>
          </a:p>
          <a:p>
            <a:pPr>
              <a:buFont typeface="Arial" panose="020B0604020202020204" pitchFamily="34" charset="0"/>
              <a:buChar char="•"/>
            </a:pPr>
            <a:r>
              <a:rPr lang="en-US" sz="4500" b="1" u="sng" dirty="0"/>
              <a:t>Advanced Text Embeddings</a:t>
            </a:r>
            <a:r>
              <a:rPr lang="en-US" sz="4500" u="sng" dirty="0"/>
              <a:t>:</a:t>
            </a:r>
            <a:r>
              <a:rPr lang="en-US" sz="4500" dirty="0"/>
              <a:t> </a:t>
            </a:r>
            <a:r>
              <a:rPr lang="en-US" sz="3500" dirty="0"/>
              <a:t>Instead of using traditional methods like </a:t>
            </a:r>
            <a:r>
              <a:rPr lang="en-US" sz="3500" b="1" dirty="0"/>
              <a:t>Bag-of-Words</a:t>
            </a:r>
            <a:r>
              <a:rPr lang="en-US" sz="3500" dirty="0"/>
              <a:t> or </a:t>
            </a:r>
            <a:r>
              <a:rPr lang="en-US" sz="3500" b="1" dirty="0"/>
              <a:t>TF-IDF</a:t>
            </a:r>
            <a:r>
              <a:rPr lang="en-US" sz="3500" dirty="0"/>
              <a:t>, using </a:t>
            </a:r>
            <a:r>
              <a:rPr lang="en-US" sz="3500" b="1" dirty="0"/>
              <a:t>pre-trained language models</a:t>
            </a:r>
            <a:r>
              <a:rPr lang="en-US" sz="3500" dirty="0"/>
              <a:t> such as </a:t>
            </a:r>
            <a:r>
              <a:rPr lang="en-US" sz="3500" b="1" dirty="0"/>
              <a:t>BERT</a:t>
            </a:r>
            <a:r>
              <a:rPr lang="en-US" sz="3500" dirty="0"/>
              <a:t> (Bidirectional Encoder Representations from Transformers) or </a:t>
            </a:r>
            <a:r>
              <a:rPr lang="en-US" sz="3500" b="1" dirty="0"/>
              <a:t>Word2Vec</a:t>
            </a:r>
            <a:r>
              <a:rPr lang="en-US" sz="3500" dirty="0"/>
              <a:t> can better capture the semantic meaning of the reviews, handling nuances and context more effectively.</a:t>
            </a:r>
          </a:p>
          <a:p>
            <a:pPr>
              <a:buFont typeface="Arial" panose="020B0604020202020204" pitchFamily="34" charset="0"/>
              <a:buChar char="•"/>
            </a:pPr>
            <a:r>
              <a:rPr lang="en-US" sz="4500" b="1" u="sng" dirty="0"/>
              <a:t>Contextual Embeddings</a:t>
            </a:r>
            <a:r>
              <a:rPr lang="en-US" sz="4500" u="sng" dirty="0"/>
              <a:t>:</a:t>
            </a:r>
            <a:r>
              <a:rPr lang="en-US" sz="4500" dirty="0"/>
              <a:t> </a:t>
            </a:r>
            <a:r>
              <a:rPr lang="en-US" sz="3500" dirty="0"/>
              <a:t>Pre-trained models like </a:t>
            </a:r>
            <a:r>
              <a:rPr lang="en-US" sz="3500" b="1" dirty="0"/>
              <a:t>BERT</a:t>
            </a:r>
            <a:r>
              <a:rPr lang="en-US" sz="3500" dirty="0"/>
              <a:t>, </a:t>
            </a:r>
            <a:r>
              <a:rPr lang="en-US" sz="3500" b="1" dirty="0"/>
              <a:t>GPT</a:t>
            </a:r>
            <a:r>
              <a:rPr lang="en-US" sz="3500" dirty="0"/>
              <a:t>, or </a:t>
            </a:r>
            <a:r>
              <a:rPr lang="en-US" sz="3500" b="1" dirty="0" err="1"/>
              <a:t>RoBERTa</a:t>
            </a:r>
            <a:r>
              <a:rPr lang="en-US" sz="3500" dirty="0"/>
              <a:t> generate dynamic embeddings that take into account the context of words in a sentence, making them more suitable for capturing sentiment and topics in customer reviews.</a:t>
            </a:r>
          </a:p>
          <a:p>
            <a:endParaRPr lang="en-IN" dirty="0"/>
          </a:p>
        </p:txBody>
      </p:sp>
    </p:spTree>
    <p:extLst>
      <p:ext uri="{BB962C8B-B14F-4D97-AF65-F5344CB8AC3E}">
        <p14:creationId xmlns:p14="http://schemas.microsoft.com/office/powerpoint/2010/main" val="425331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18703-6425-1670-A847-AFE742B98998}"/>
              </a:ext>
            </a:extLst>
          </p:cNvPr>
          <p:cNvSpPr txBox="1"/>
          <p:nvPr/>
        </p:nvSpPr>
        <p:spPr>
          <a:xfrm>
            <a:off x="1758950" y="1949450"/>
            <a:ext cx="15163800" cy="7525137"/>
          </a:xfrm>
          <a:prstGeom prst="rect">
            <a:avLst/>
          </a:prstGeom>
          <a:noFill/>
        </p:spPr>
        <p:txBody>
          <a:bodyPr wrap="square" rtlCol="0">
            <a:spAutoFit/>
          </a:bodyPr>
          <a:lstStyle/>
          <a:p>
            <a:r>
              <a:rPr lang="en-US" sz="5000" b="1" u="sng" dirty="0"/>
              <a:t>Improving the Choice of K (Number of Clusters):</a:t>
            </a:r>
          </a:p>
          <a:p>
            <a:endParaRPr lang="en-US" sz="4500" u="sng" dirty="0"/>
          </a:p>
          <a:p>
            <a:pPr>
              <a:buFont typeface="Arial" panose="020B0604020202020204" pitchFamily="34" charset="0"/>
              <a:buChar char="•"/>
            </a:pPr>
            <a:r>
              <a:rPr lang="en-US" sz="4500" b="1" u="sng" dirty="0"/>
              <a:t>Automated K Selection</a:t>
            </a:r>
            <a:r>
              <a:rPr lang="en-US" sz="4500" u="sng" dirty="0"/>
              <a:t>:</a:t>
            </a:r>
            <a:r>
              <a:rPr lang="en-US" sz="3500" dirty="0"/>
              <a:t> Incorporate techniques like the </a:t>
            </a:r>
            <a:r>
              <a:rPr lang="en-US" sz="3500" b="1" dirty="0"/>
              <a:t>Elbow Method</a:t>
            </a:r>
            <a:r>
              <a:rPr lang="en-US" sz="3500" dirty="0"/>
              <a:t>, </a:t>
            </a:r>
            <a:r>
              <a:rPr lang="en-US" sz="3500" b="1" dirty="0"/>
              <a:t>Silhouette Score</a:t>
            </a:r>
            <a:r>
              <a:rPr lang="en-US" sz="3500" dirty="0"/>
              <a:t>, or </a:t>
            </a:r>
            <a:r>
              <a:rPr lang="en-US" sz="3500" b="1" dirty="0"/>
              <a:t>Gap Statistic</a:t>
            </a:r>
            <a:r>
              <a:rPr lang="en-US" sz="3500" dirty="0"/>
              <a:t> to automatically select the best K. Alternatively, more advanced methods like </a:t>
            </a:r>
            <a:r>
              <a:rPr lang="en-US" sz="3500" b="1" dirty="0"/>
              <a:t>Hierarchical Clustering</a:t>
            </a:r>
            <a:r>
              <a:rPr lang="en-US" sz="3500" dirty="0"/>
              <a:t> or </a:t>
            </a:r>
            <a:r>
              <a:rPr lang="en-US" sz="3500" b="1" dirty="0"/>
              <a:t>DBSCAN</a:t>
            </a:r>
            <a:r>
              <a:rPr lang="en-US" sz="3500" dirty="0"/>
              <a:t> (Density-Based Spatial Clustering of Applications with Noise) could be used in conjunction with K-means to identify an optimal number of clusters.</a:t>
            </a:r>
          </a:p>
          <a:p>
            <a:pPr>
              <a:buFont typeface="Arial" panose="020B0604020202020204" pitchFamily="34" charset="0"/>
              <a:buChar char="•"/>
            </a:pPr>
            <a:r>
              <a:rPr lang="en-US" sz="4500" b="1" u="sng" dirty="0"/>
              <a:t>Dynamic Clustering Models</a:t>
            </a:r>
            <a:r>
              <a:rPr lang="en-US" sz="4500" u="sng" dirty="0"/>
              <a:t>:</a:t>
            </a:r>
            <a:r>
              <a:rPr lang="en-US" sz="3500" dirty="0"/>
              <a:t> Use algorithms that allow for dynamic determination of the number of clusters, such as </a:t>
            </a:r>
            <a:r>
              <a:rPr lang="en-US" sz="3500" b="1" dirty="0"/>
              <a:t>Gaussian Mixture Models (GMM)</a:t>
            </a:r>
            <a:r>
              <a:rPr lang="en-US" sz="3500" dirty="0"/>
              <a:t>, or integrate K-means with a </a:t>
            </a:r>
            <a:r>
              <a:rPr lang="en-US" sz="3500" b="1" dirty="0"/>
              <a:t>clustering stability framework</a:t>
            </a:r>
            <a:r>
              <a:rPr lang="en-US" sz="3500" dirty="0"/>
              <a:t>, which measures the stability of the clusters as K changes.</a:t>
            </a:r>
          </a:p>
          <a:p>
            <a:endParaRPr lang="en-IN" dirty="0"/>
          </a:p>
        </p:txBody>
      </p:sp>
    </p:spTree>
    <p:extLst>
      <p:ext uri="{BB962C8B-B14F-4D97-AF65-F5344CB8AC3E}">
        <p14:creationId xmlns:p14="http://schemas.microsoft.com/office/powerpoint/2010/main" val="325391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11854" y="0"/>
            <a:ext cx="1676400" cy="4457700"/>
            <a:chOff x="16611854" y="0"/>
            <a:chExt cx="1676400" cy="4457700"/>
          </a:xfrm>
        </p:grpSpPr>
        <p:sp>
          <p:nvSpPr>
            <p:cNvPr id="3" name="object 3"/>
            <p:cNvSpPr/>
            <p:nvPr/>
          </p:nvSpPr>
          <p:spPr>
            <a:xfrm>
              <a:off x="16611854" y="0"/>
              <a:ext cx="1676400" cy="4457700"/>
            </a:xfrm>
            <a:custGeom>
              <a:avLst/>
              <a:gdLst/>
              <a:ahLst/>
              <a:cxnLst/>
              <a:rect l="l" t="t" r="r" b="b"/>
              <a:pathLst>
                <a:path w="1676400" h="4457700">
                  <a:moveTo>
                    <a:pt x="582422" y="3351541"/>
                  </a:moveTo>
                  <a:lnTo>
                    <a:pt x="527685" y="3351541"/>
                  </a:lnTo>
                  <a:lnTo>
                    <a:pt x="0" y="3874261"/>
                  </a:lnTo>
                  <a:lnTo>
                    <a:pt x="0" y="4457699"/>
                  </a:lnTo>
                  <a:lnTo>
                    <a:pt x="582422" y="4457699"/>
                  </a:lnTo>
                  <a:lnTo>
                    <a:pt x="582422" y="4428654"/>
                  </a:lnTo>
                  <a:lnTo>
                    <a:pt x="29464" y="4428654"/>
                  </a:lnTo>
                  <a:lnTo>
                    <a:pt x="29464" y="3904499"/>
                  </a:lnTo>
                  <a:lnTo>
                    <a:pt x="1136777" y="3904499"/>
                  </a:lnTo>
                  <a:lnTo>
                    <a:pt x="1136777" y="3874261"/>
                  </a:lnTo>
                  <a:lnTo>
                    <a:pt x="42418" y="3874261"/>
                  </a:lnTo>
                  <a:lnTo>
                    <a:pt x="552196" y="3370261"/>
                  </a:lnTo>
                  <a:lnTo>
                    <a:pt x="582422" y="3370261"/>
                  </a:lnTo>
                  <a:lnTo>
                    <a:pt x="582422" y="3351541"/>
                  </a:lnTo>
                  <a:close/>
                </a:path>
                <a:path w="1676400" h="4457700">
                  <a:moveTo>
                    <a:pt x="582422" y="3904499"/>
                  </a:moveTo>
                  <a:lnTo>
                    <a:pt x="552196" y="3904499"/>
                  </a:lnTo>
                  <a:lnTo>
                    <a:pt x="552196" y="4428654"/>
                  </a:lnTo>
                  <a:lnTo>
                    <a:pt x="582422" y="4428654"/>
                  </a:lnTo>
                  <a:lnTo>
                    <a:pt x="582422" y="3904499"/>
                  </a:lnTo>
                  <a:close/>
                </a:path>
                <a:path w="1676400" h="4457700">
                  <a:moveTo>
                    <a:pt x="582422" y="3370261"/>
                  </a:moveTo>
                  <a:lnTo>
                    <a:pt x="552196" y="3370261"/>
                  </a:lnTo>
                  <a:lnTo>
                    <a:pt x="552196" y="3874261"/>
                  </a:lnTo>
                  <a:lnTo>
                    <a:pt x="582422" y="3874261"/>
                  </a:lnTo>
                  <a:lnTo>
                    <a:pt x="582422" y="3370261"/>
                  </a:lnTo>
                  <a:close/>
                </a:path>
                <a:path w="1676400" h="4457700">
                  <a:moveTo>
                    <a:pt x="1136777" y="2245638"/>
                  </a:moveTo>
                  <a:lnTo>
                    <a:pt x="1106551" y="2245638"/>
                  </a:lnTo>
                  <a:lnTo>
                    <a:pt x="1106551" y="2768357"/>
                  </a:lnTo>
                  <a:lnTo>
                    <a:pt x="0" y="2768357"/>
                  </a:lnTo>
                  <a:lnTo>
                    <a:pt x="0" y="3351541"/>
                  </a:lnTo>
                  <a:lnTo>
                    <a:pt x="1106551" y="3351541"/>
                  </a:lnTo>
                  <a:lnTo>
                    <a:pt x="1106551" y="3874261"/>
                  </a:lnTo>
                  <a:lnTo>
                    <a:pt x="1136777" y="3874261"/>
                  </a:lnTo>
                  <a:lnTo>
                    <a:pt x="1136777" y="3321303"/>
                  </a:lnTo>
                  <a:lnTo>
                    <a:pt x="29464" y="3321303"/>
                  </a:lnTo>
                  <a:lnTo>
                    <a:pt x="29464" y="2797161"/>
                  </a:lnTo>
                  <a:lnTo>
                    <a:pt x="1136777" y="2797161"/>
                  </a:lnTo>
                  <a:lnTo>
                    <a:pt x="1136777" y="2791395"/>
                  </a:lnTo>
                  <a:lnTo>
                    <a:pt x="1179085" y="2749638"/>
                  </a:lnTo>
                  <a:lnTo>
                    <a:pt x="1136777" y="2749638"/>
                  </a:lnTo>
                  <a:lnTo>
                    <a:pt x="1136777" y="2245638"/>
                  </a:lnTo>
                  <a:close/>
                </a:path>
                <a:path w="1676400" h="4457700">
                  <a:moveTo>
                    <a:pt x="582422" y="2797161"/>
                  </a:moveTo>
                  <a:lnTo>
                    <a:pt x="552196" y="2797161"/>
                  </a:lnTo>
                  <a:lnTo>
                    <a:pt x="552196" y="3321303"/>
                  </a:lnTo>
                  <a:lnTo>
                    <a:pt x="602615" y="3321303"/>
                  </a:lnTo>
                  <a:lnTo>
                    <a:pt x="625842" y="3298265"/>
                  </a:lnTo>
                  <a:lnTo>
                    <a:pt x="582422" y="3298265"/>
                  </a:lnTo>
                  <a:lnTo>
                    <a:pt x="582422" y="2797161"/>
                  </a:lnTo>
                  <a:close/>
                </a:path>
                <a:path w="1676400" h="4457700">
                  <a:moveTo>
                    <a:pt x="1131062" y="2797161"/>
                  </a:moveTo>
                  <a:lnTo>
                    <a:pt x="1087882" y="2797161"/>
                  </a:lnTo>
                  <a:lnTo>
                    <a:pt x="582422" y="3298265"/>
                  </a:lnTo>
                  <a:lnTo>
                    <a:pt x="625842" y="3298265"/>
                  </a:lnTo>
                  <a:lnTo>
                    <a:pt x="1131062" y="2797161"/>
                  </a:lnTo>
                  <a:close/>
                </a:path>
                <a:path w="1676400" h="4457700">
                  <a:moveTo>
                    <a:pt x="1676157" y="1691258"/>
                  </a:moveTo>
                  <a:lnTo>
                    <a:pt x="1660906" y="1691258"/>
                  </a:lnTo>
                  <a:lnTo>
                    <a:pt x="1660906" y="2215399"/>
                  </a:lnTo>
                  <a:lnTo>
                    <a:pt x="552196" y="2215399"/>
                  </a:lnTo>
                  <a:lnTo>
                    <a:pt x="552196" y="2768357"/>
                  </a:lnTo>
                  <a:lnTo>
                    <a:pt x="582422" y="2768357"/>
                  </a:lnTo>
                  <a:lnTo>
                    <a:pt x="582422" y="2245638"/>
                  </a:lnTo>
                  <a:lnTo>
                    <a:pt x="1676157" y="2245638"/>
                  </a:lnTo>
                  <a:lnTo>
                    <a:pt x="1676157" y="1691258"/>
                  </a:lnTo>
                  <a:close/>
                </a:path>
                <a:path w="1676400" h="4457700">
                  <a:moveTo>
                    <a:pt x="1676157" y="2245638"/>
                  </a:moveTo>
                  <a:lnTo>
                    <a:pt x="1646555" y="2245638"/>
                  </a:lnTo>
                  <a:lnTo>
                    <a:pt x="1136777" y="2749638"/>
                  </a:lnTo>
                  <a:lnTo>
                    <a:pt x="1179085" y="2749638"/>
                  </a:lnTo>
                  <a:lnTo>
                    <a:pt x="1676157" y="2259039"/>
                  </a:lnTo>
                  <a:lnTo>
                    <a:pt x="1676157" y="2245638"/>
                  </a:lnTo>
                  <a:close/>
                </a:path>
                <a:path w="1676400" h="4457700">
                  <a:moveTo>
                    <a:pt x="1676157" y="0"/>
                  </a:moveTo>
                  <a:lnTo>
                    <a:pt x="1660905" y="0"/>
                  </a:lnTo>
                  <a:lnTo>
                    <a:pt x="1106551" y="553668"/>
                  </a:lnTo>
                  <a:lnTo>
                    <a:pt x="1106551" y="1136865"/>
                  </a:lnTo>
                  <a:lnTo>
                    <a:pt x="1660906" y="1136865"/>
                  </a:lnTo>
                  <a:lnTo>
                    <a:pt x="1660906" y="1661019"/>
                  </a:lnTo>
                  <a:lnTo>
                    <a:pt x="1106551" y="1661019"/>
                  </a:lnTo>
                  <a:lnTo>
                    <a:pt x="1106551" y="2215399"/>
                  </a:lnTo>
                  <a:lnTo>
                    <a:pt x="1136777" y="2215399"/>
                  </a:lnTo>
                  <a:lnTo>
                    <a:pt x="1136777" y="1691258"/>
                  </a:lnTo>
                  <a:lnTo>
                    <a:pt x="1676157" y="1691258"/>
                  </a:lnTo>
                  <a:lnTo>
                    <a:pt x="1676157" y="1106626"/>
                  </a:lnTo>
                  <a:lnTo>
                    <a:pt x="1136777" y="1106626"/>
                  </a:lnTo>
                  <a:lnTo>
                    <a:pt x="1136777" y="583907"/>
                  </a:lnTo>
                  <a:lnTo>
                    <a:pt x="1676157" y="583907"/>
                  </a:lnTo>
                  <a:lnTo>
                    <a:pt x="1676157" y="553668"/>
                  </a:lnTo>
                  <a:lnTo>
                    <a:pt x="1148334" y="553668"/>
                  </a:lnTo>
                  <a:lnTo>
                    <a:pt x="1660906" y="42480"/>
                  </a:lnTo>
                  <a:lnTo>
                    <a:pt x="1676157" y="42480"/>
                  </a:lnTo>
                  <a:lnTo>
                    <a:pt x="1676157" y="0"/>
                  </a:lnTo>
                  <a:close/>
                </a:path>
                <a:path w="1676400" h="4457700">
                  <a:moveTo>
                    <a:pt x="1676157" y="583907"/>
                  </a:moveTo>
                  <a:lnTo>
                    <a:pt x="1660906" y="583907"/>
                  </a:lnTo>
                  <a:lnTo>
                    <a:pt x="1660906" y="1106626"/>
                  </a:lnTo>
                  <a:lnTo>
                    <a:pt x="1676157" y="1106626"/>
                  </a:lnTo>
                  <a:lnTo>
                    <a:pt x="1676157" y="583907"/>
                  </a:lnTo>
                  <a:close/>
                </a:path>
                <a:path w="1676400" h="4457700">
                  <a:moveTo>
                    <a:pt x="1676157" y="42480"/>
                  </a:moveTo>
                  <a:lnTo>
                    <a:pt x="1660906" y="42480"/>
                  </a:lnTo>
                  <a:lnTo>
                    <a:pt x="1660906" y="553668"/>
                  </a:lnTo>
                  <a:lnTo>
                    <a:pt x="1676157" y="553668"/>
                  </a:lnTo>
                  <a:lnTo>
                    <a:pt x="1676157" y="42480"/>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2"/>
                  </a:lnTo>
                  <a:lnTo>
                    <a:pt x="30226" y="110148"/>
                  </a:lnTo>
                  <a:lnTo>
                    <a:pt x="11557" y="152618"/>
                  </a:lnTo>
                  <a:lnTo>
                    <a:pt x="7874" y="163418"/>
                  </a:lnTo>
                  <a:lnTo>
                    <a:pt x="5715" y="174937"/>
                  </a:lnTo>
                  <a:lnTo>
                    <a:pt x="3556" y="185737"/>
                  </a:lnTo>
                  <a:lnTo>
                    <a:pt x="762" y="208771"/>
                  </a:lnTo>
                  <a:lnTo>
                    <a:pt x="762" y="220290"/>
                  </a:lnTo>
                  <a:lnTo>
                    <a:pt x="0" y="220290"/>
                  </a:lnTo>
                  <a:lnTo>
                    <a:pt x="0" y="231810"/>
                  </a:lnTo>
                  <a:lnTo>
                    <a:pt x="7239" y="277158"/>
                  </a:lnTo>
                  <a:lnTo>
                    <a:pt x="23749" y="320352"/>
                  </a:lnTo>
                  <a:lnTo>
                    <a:pt x="29591" y="330433"/>
                  </a:lnTo>
                  <a:lnTo>
                    <a:pt x="35306" y="340508"/>
                  </a:lnTo>
                  <a:lnTo>
                    <a:pt x="64770" y="375786"/>
                  </a:lnTo>
                  <a:lnTo>
                    <a:pt x="100076" y="405298"/>
                  </a:lnTo>
                  <a:lnTo>
                    <a:pt x="141097" y="426175"/>
                  </a:lnTo>
                  <a:lnTo>
                    <a:pt x="185801" y="437694"/>
                  </a:lnTo>
                  <a:lnTo>
                    <a:pt x="208788" y="440571"/>
                  </a:lnTo>
                  <a:lnTo>
                    <a:pt x="231775" y="440571"/>
                  </a:lnTo>
                  <a:lnTo>
                    <a:pt x="277114" y="433373"/>
                  </a:lnTo>
                  <a:lnTo>
                    <a:pt x="320421" y="416817"/>
                  </a:lnTo>
                  <a:lnTo>
                    <a:pt x="359283" y="391622"/>
                  </a:lnTo>
                  <a:lnTo>
                    <a:pt x="391668" y="359227"/>
                  </a:lnTo>
                  <a:lnTo>
                    <a:pt x="416814" y="320352"/>
                  </a:lnTo>
                  <a:lnTo>
                    <a:pt x="433324" y="277158"/>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4"/>
                  </a:lnTo>
                  <a:lnTo>
                    <a:pt x="437769" y="254843"/>
                  </a:lnTo>
                  <a:lnTo>
                    <a:pt x="426212" y="299477"/>
                  </a:lnTo>
                  <a:lnTo>
                    <a:pt x="405257" y="340508"/>
                  </a:lnTo>
                  <a:lnTo>
                    <a:pt x="375793" y="375786"/>
                  </a:lnTo>
                  <a:lnTo>
                    <a:pt x="340487" y="405298"/>
                  </a:lnTo>
                  <a:lnTo>
                    <a:pt x="299466" y="426175"/>
                  </a:lnTo>
                  <a:lnTo>
                    <a:pt x="254889" y="437694"/>
                  </a:lnTo>
                  <a:lnTo>
                    <a:pt x="231775" y="440571"/>
                  </a:lnTo>
                  <a:lnTo>
                    <a:pt x="220345" y="440571"/>
                  </a:lnTo>
                  <a:lnTo>
                    <a:pt x="208788" y="440571"/>
                  </a:lnTo>
                  <a:lnTo>
                    <a:pt x="163449" y="433373"/>
                  </a:lnTo>
                  <a:lnTo>
                    <a:pt x="120269" y="416817"/>
                  </a:lnTo>
                  <a:lnTo>
                    <a:pt x="81407" y="391622"/>
                  </a:lnTo>
                  <a:lnTo>
                    <a:pt x="49022" y="359227"/>
                  </a:lnTo>
                  <a:lnTo>
                    <a:pt x="29591" y="330433"/>
                  </a:lnTo>
                  <a:lnTo>
                    <a:pt x="23749" y="320352"/>
                  </a:lnTo>
                  <a:lnTo>
                    <a:pt x="7239" y="277158"/>
                  </a:lnTo>
                  <a:lnTo>
                    <a:pt x="0" y="231810"/>
                  </a:lnTo>
                  <a:lnTo>
                    <a:pt x="0" y="220290"/>
                  </a:lnTo>
                  <a:lnTo>
                    <a:pt x="762" y="220290"/>
                  </a:lnTo>
                  <a:lnTo>
                    <a:pt x="762" y="208771"/>
                  </a:lnTo>
                  <a:lnTo>
                    <a:pt x="2159" y="197252"/>
                  </a:lnTo>
                  <a:lnTo>
                    <a:pt x="3556" y="185737"/>
                  </a:lnTo>
                  <a:lnTo>
                    <a:pt x="5715" y="174937"/>
                  </a:lnTo>
                  <a:lnTo>
                    <a:pt x="7874" y="163418"/>
                  </a:lnTo>
                  <a:lnTo>
                    <a:pt x="11557" y="152618"/>
                  </a:lnTo>
                  <a:lnTo>
                    <a:pt x="15113" y="141823"/>
                  </a:lnTo>
                  <a:lnTo>
                    <a:pt x="19431" y="131023"/>
                  </a:lnTo>
                  <a:lnTo>
                    <a:pt x="42545" y="90711"/>
                  </a:lnTo>
                  <a:lnTo>
                    <a:pt x="73406" y="56876"/>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2"/>
                  </a:lnTo>
                  <a:lnTo>
                    <a:pt x="404622" y="100792"/>
                  </a:lnTo>
                  <a:lnTo>
                    <a:pt x="411099" y="110148"/>
                  </a:lnTo>
                  <a:lnTo>
                    <a:pt x="416052" y="120228"/>
                  </a:lnTo>
                  <a:lnTo>
                    <a:pt x="421132" y="131023"/>
                  </a:lnTo>
                  <a:lnTo>
                    <a:pt x="425450" y="141823"/>
                  </a:lnTo>
                  <a:lnTo>
                    <a:pt x="429768" y="152618"/>
                  </a:lnTo>
                  <a:lnTo>
                    <a:pt x="439166" y="197252"/>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1" name="object 21"/>
          <p:cNvSpPr txBox="1">
            <a:spLocks noGrp="1"/>
          </p:cNvSpPr>
          <p:nvPr>
            <p:ph type="title"/>
          </p:nvPr>
        </p:nvSpPr>
        <p:spPr>
          <a:xfrm>
            <a:off x="1440139" y="1683829"/>
            <a:ext cx="15163800" cy="1090042"/>
          </a:xfrm>
          <a:prstGeom prst="rect">
            <a:avLst/>
          </a:prstGeom>
        </p:spPr>
        <p:txBody>
          <a:bodyPr vert="horz" wrap="square" lIns="0" tIns="12700" rIns="0" bIns="0" rtlCol="0">
            <a:spAutoFit/>
          </a:bodyPr>
          <a:lstStyle/>
          <a:p>
            <a:pPr marL="12700">
              <a:lnSpc>
                <a:spcPct val="100000"/>
              </a:lnSpc>
              <a:spcBef>
                <a:spcPts val="100"/>
              </a:spcBef>
            </a:pPr>
            <a:r>
              <a:rPr lang="en-US" sz="7000" u="sng" spc="-720" dirty="0"/>
              <a:t>Conclusion:</a:t>
            </a:r>
            <a:endParaRPr sz="7000" u="sng" dirty="0"/>
          </a:p>
        </p:txBody>
      </p:sp>
      <p:sp>
        <p:nvSpPr>
          <p:cNvPr id="22" name="object 22"/>
          <p:cNvSpPr txBox="1">
            <a:spLocks noGrp="1"/>
          </p:cNvSpPr>
          <p:nvPr>
            <p:ph type="body" idx="1"/>
          </p:nvPr>
        </p:nvSpPr>
        <p:spPr>
          <a:xfrm>
            <a:off x="2444750" y="4159250"/>
            <a:ext cx="13030199" cy="3474028"/>
          </a:xfrm>
          <a:prstGeom prst="rect">
            <a:avLst/>
          </a:prstGeom>
        </p:spPr>
        <p:txBody>
          <a:bodyPr vert="horz" wrap="square" lIns="0" tIns="11430" rIns="0" bIns="0" rtlCol="0">
            <a:spAutoFit/>
          </a:bodyPr>
          <a:lstStyle/>
          <a:p>
            <a:pPr marL="12700" marR="5080">
              <a:lnSpc>
                <a:spcPct val="100099"/>
              </a:lnSpc>
              <a:spcBef>
                <a:spcPts val="90"/>
              </a:spcBef>
            </a:pPr>
            <a:r>
              <a:rPr sz="4500" spc="-229" dirty="0"/>
              <a:t>In</a:t>
            </a:r>
            <a:r>
              <a:rPr sz="4500" spc="-310" dirty="0"/>
              <a:t> </a:t>
            </a:r>
            <a:r>
              <a:rPr sz="4500" spc="-60" dirty="0"/>
              <a:t>conclusion,</a:t>
            </a:r>
            <a:r>
              <a:rPr sz="4500" spc="-305" dirty="0"/>
              <a:t> </a:t>
            </a:r>
            <a:r>
              <a:rPr sz="4500" spc="-50" dirty="0"/>
              <a:t>optimizing</a:t>
            </a:r>
            <a:r>
              <a:rPr sz="4500" spc="-305" dirty="0"/>
              <a:t> </a:t>
            </a:r>
            <a:r>
              <a:rPr sz="4500" spc="-90" dirty="0"/>
              <a:t>market</a:t>
            </a:r>
            <a:r>
              <a:rPr sz="4500" spc="-305" dirty="0"/>
              <a:t> </a:t>
            </a:r>
            <a:r>
              <a:rPr sz="4500" spc="-70" dirty="0"/>
              <a:t>insights</a:t>
            </a:r>
            <a:r>
              <a:rPr sz="4500" spc="-305" dirty="0"/>
              <a:t> </a:t>
            </a:r>
            <a:r>
              <a:rPr sz="4500" spc="-25" dirty="0"/>
              <a:t>through </a:t>
            </a:r>
            <a:r>
              <a:rPr sz="4500" b="1" spc="-95" dirty="0">
                <a:latin typeface="Trebuchet MS"/>
                <a:cs typeface="Trebuchet MS"/>
              </a:rPr>
              <a:t>clustering</a:t>
            </a:r>
            <a:r>
              <a:rPr sz="4500" b="1" spc="-295" dirty="0">
                <a:latin typeface="Trebuchet MS"/>
                <a:cs typeface="Trebuchet MS"/>
              </a:rPr>
              <a:t> </a:t>
            </a:r>
            <a:r>
              <a:rPr sz="4500" spc="-80" dirty="0"/>
              <a:t>customer</a:t>
            </a:r>
            <a:r>
              <a:rPr sz="4500" spc="-330" dirty="0"/>
              <a:t> </a:t>
            </a:r>
            <a:r>
              <a:rPr sz="4500" spc="-95" dirty="0"/>
              <a:t>reviews</a:t>
            </a:r>
            <a:r>
              <a:rPr sz="4500" spc="-330" dirty="0"/>
              <a:t> </a:t>
            </a:r>
            <a:r>
              <a:rPr sz="4500" spc="-40" dirty="0"/>
              <a:t>is</a:t>
            </a:r>
            <a:r>
              <a:rPr sz="4500" spc="-330" dirty="0"/>
              <a:t> </a:t>
            </a:r>
            <a:r>
              <a:rPr sz="4500" spc="-50" dirty="0"/>
              <a:t>vital</a:t>
            </a:r>
            <a:r>
              <a:rPr sz="4500" spc="-330" dirty="0"/>
              <a:t> </a:t>
            </a:r>
            <a:r>
              <a:rPr sz="4500" spc="-85" dirty="0"/>
              <a:t>for</a:t>
            </a:r>
            <a:r>
              <a:rPr sz="4500" spc="-330" dirty="0"/>
              <a:t> </a:t>
            </a:r>
            <a:r>
              <a:rPr sz="4500" spc="-10" dirty="0"/>
              <a:t>strategic </a:t>
            </a:r>
            <a:r>
              <a:rPr sz="4500" spc="-114" dirty="0"/>
              <a:t>growth.</a:t>
            </a:r>
            <a:r>
              <a:rPr sz="4500" spc="-295" dirty="0"/>
              <a:t> </a:t>
            </a:r>
            <a:r>
              <a:rPr sz="4500" spc="-105" dirty="0"/>
              <a:t>Future</a:t>
            </a:r>
            <a:r>
              <a:rPr sz="4500" spc="-295" dirty="0"/>
              <a:t> </a:t>
            </a:r>
            <a:r>
              <a:rPr sz="4500" spc="-55" dirty="0"/>
              <a:t>directions</a:t>
            </a:r>
            <a:r>
              <a:rPr sz="4500" spc="-295" dirty="0"/>
              <a:t> </a:t>
            </a:r>
            <a:r>
              <a:rPr sz="4500" spc="-40" dirty="0"/>
              <a:t>include</a:t>
            </a:r>
            <a:r>
              <a:rPr sz="4500" spc="-295" dirty="0"/>
              <a:t> </a:t>
            </a:r>
            <a:r>
              <a:rPr sz="4500" spc="-100" dirty="0"/>
              <a:t>leveraging</a:t>
            </a:r>
            <a:r>
              <a:rPr sz="4500" spc="-290" dirty="0"/>
              <a:t> </a:t>
            </a:r>
            <a:r>
              <a:rPr sz="4500" b="1" spc="-25" dirty="0">
                <a:latin typeface="Trebuchet MS"/>
                <a:cs typeface="Trebuchet MS"/>
              </a:rPr>
              <a:t>AI </a:t>
            </a:r>
            <a:r>
              <a:rPr sz="4500" spc="-65" dirty="0"/>
              <a:t>and</a:t>
            </a:r>
            <a:r>
              <a:rPr sz="4500" spc="-320" dirty="0"/>
              <a:t> </a:t>
            </a:r>
            <a:r>
              <a:rPr sz="4500" b="1" spc="-110" dirty="0">
                <a:latin typeface="Trebuchet MS"/>
                <a:cs typeface="Trebuchet MS"/>
              </a:rPr>
              <a:t>machine</a:t>
            </a:r>
            <a:r>
              <a:rPr sz="4500" b="1" spc="-280" dirty="0">
                <a:latin typeface="Trebuchet MS"/>
                <a:cs typeface="Trebuchet MS"/>
              </a:rPr>
              <a:t> </a:t>
            </a:r>
            <a:r>
              <a:rPr sz="4500" b="1" spc="-85" dirty="0">
                <a:latin typeface="Trebuchet MS"/>
                <a:cs typeface="Trebuchet MS"/>
              </a:rPr>
              <a:t>learning</a:t>
            </a:r>
            <a:r>
              <a:rPr sz="4500" b="1" spc="-280" dirty="0">
                <a:latin typeface="Trebuchet MS"/>
                <a:cs typeface="Trebuchet MS"/>
              </a:rPr>
              <a:t> </a:t>
            </a:r>
            <a:r>
              <a:rPr sz="4500" spc="-85" dirty="0"/>
              <a:t>for</a:t>
            </a:r>
            <a:r>
              <a:rPr sz="4500" spc="-320" dirty="0"/>
              <a:t> </a:t>
            </a:r>
            <a:r>
              <a:rPr sz="4500" spc="-90" dirty="0"/>
              <a:t>deeper</a:t>
            </a:r>
            <a:r>
              <a:rPr sz="4500" spc="-320" dirty="0"/>
              <a:t> </a:t>
            </a:r>
            <a:r>
              <a:rPr sz="4500" spc="-70" dirty="0"/>
              <a:t>insights</a:t>
            </a:r>
            <a:r>
              <a:rPr sz="4500" spc="-315" dirty="0"/>
              <a:t> </a:t>
            </a:r>
            <a:r>
              <a:rPr sz="4500" spc="-25" dirty="0"/>
              <a:t>and </a:t>
            </a:r>
            <a:r>
              <a:rPr sz="4500" spc="-85" dirty="0"/>
              <a:t>more</a:t>
            </a:r>
            <a:r>
              <a:rPr sz="4500" spc="-325" dirty="0"/>
              <a:t> </a:t>
            </a:r>
            <a:r>
              <a:rPr sz="4500" spc="-85" dirty="0"/>
              <a:t>reﬁned</a:t>
            </a:r>
            <a:r>
              <a:rPr sz="4500" spc="-325" dirty="0"/>
              <a:t> </a:t>
            </a:r>
            <a:r>
              <a:rPr sz="4500" b="1" spc="-50" dirty="0">
                <a:latin typeface="Trebuchet MS"/>
                <a:cs typeface="Trebuchet MS"/>
              </a:rPr>
              <a:t>analysis</a:t>
            </a:r>
            <a:r>
              <a:rPr sz="4500" b="1" spc="-285" dirty="0">
                <a:latin typeface="Trebuchet MS"/>
                <a:cs typeface="Trebuchet MS"/>
              </a:rPr>
              <a:t> </a:t>
            </a:r>
            <a:r>
              <a:rPr sz="4500" b="1" spc="-25" dirty="0">
                <a:latin typeface="Trebuchet MS"/>
                <a:cs typeface="Trebuchet MS"/>
              </a:rPr>
              <a:t>techniques</a:t>
            </a:r>
            <a:r>
              <a:rPr sz="4500" spc="-25"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5" y="-9355"/>
            <a:ext cx="605155" cy="652145"/>
            <a:chOff x="17692535" y="-9355"/>
            <a:chExt cx="605155" cy="652145"/>
          </a:xfrm>
        </p:grpSpPr>
        <p:sp>
          <p:nvSpPr>
            <p:cNvPr id="4" name="object 4"/>
            <p:cNvSpPr/>
            <p:nvPr/>
          </p:nvSpPr>
          <p:spPr>
            <a:xfrm>
              <a:off x="17701895" y="4"/>
              <a:ext cx="586105" cy="633095"/>
            </a:xfrm>
            <a:custGeom>
              <a:avLst/>
              <a:gdLst/>
              <a:ahLst/>
              <a:cxnLst/>
              <a:rect l="l" t="t" r="r" b="b"/>
              <a:pathLst>
                <a:path w="586105" h="633095">
                  <a:moveTo>
                    <a:pt x="586042" y="0"/>
                  </a:moveTo>
                  <a:lnTo>
                    <a:pt x="1944" y="0"/>
                  </a:lnTo>
                  <a:lnTo>
                    <a:pt x="762" y="16556"/>
                  </a:lnTo>
                  <a:lnTo>
                    <a:pt x="0" y="47518"/>
                  </a:lnTo>
                  <a:lnTo>
                    <a:pt x="762" y="78481"/>
                  </a:lnTo>
                  <a:lnTo>
                    <a:pt x="7239" y="138958"/>
                  </a:lnTo>
                  <a:lnTo>
                    <a:pt x="20193" y="198712"/>
                  </a:lnTo>
                  <a:lnTo>
                    <a:pt x="38862" y="257030"/>
                  </a:lnTo>
                  <a:lnTo>
                    <a:pt x="64135" y="313190"/>
                  </a:lnTo>
                  <a:lnTo>
                    <a:pt x="95123" y="365755"/>
                  </a:lnTo>
                  <a:lnTo>
                    <a:pt x="131064" y="415437"/>
                  </a:lnTo>
                  <a:lnTo>
                    <a:pt x="171323" y="460789"/>
                  </a:lnTo>
                  <a:lnTo>
                    <a:pt x="217424" y="501835"/>
                  </a:lnTo>
                  <a:lnTo>
                    <a:pt x="267081" y="537827"/>
                  </a:lnTo>
                  <a:lnTo>
                    <a:pt x="319659" y="568790"/>
                  </a:lnTo>
                  <a:lnTo>
                    <a:pt x="375920" y="593275"/>
                  </a:lnTo>
                  <a:lnTo>
                    <a:pt x="434213" y="611995"/>
                  </a:lnTo>
                  <a:lnTo>
                    <a:pt x="493903" y="624949"/>
                  </a:lnTo>
                  <a:lnTo>
                    <a:pt x="554482" y="631426"/>
                  </a:lnTo>
                  <a:lnTo>
                    <a:pt x="585343" y="632150"/>
                  </a:lnTo>
                  <a:lnTo>
                    <a:pt x="585343" y="632874"/>
                  </a:lnTo>
                  <a:lnTo>
                    <a:pt x="586042" y="632858"/>
                  </a:lnTo>
                  <a:lnTo>
                    <a:pt x="586042" y="0"/>
                  </a:lnTo>
                  <a:close/>
                </a:path>
              </a:pathLst>
            </a:custGeom>
            <a:solidFill>
              <a:srgbClr val="959595"/>
            </a:solidFill>
          </p:spPr>
          <p:txBody>
            <a:bodyPr wrap="square" lIns="0" tIns="0" rIns="0" bIns="0" rtlCol="0"/>
            <a:lstStyle/>
            <a:p>
              <a:endParaRPr/>
            </a:p>
          </p:txBody>
        </p:sp>
        <p:sp>
          <p:nvSpPr>
            <p:cNvPr id="5" name="object 5"/>
            <p:cNvSpPr/>
            <p:nvPr/>
          </p:nvSpPr>
          <p:spPr>
            <a:xfrm>
              <a:off x="17701895" y="4"/>
              <a:ext cx="586105" cy="633095"/>
            </a:xfrm>
            <a:custGeom>
              <a:avLst/>
              <a:gdLst/>
              <a:ahLst/>
              <a:cxnLst/>
              <a:rect l="l" t="t" r="r" b="b"/>
              <a:pathLst>
                <a:path w="586105" h="633095">
                  <a:moveTo>
                    <a:pt x="0" y="47518"/>
                  </a:moveTo>
                  <a:lnTo>
                    <a:pt x="762" y="16556"/>
                  </a:lnTo>
                  <a:lnTo>
                    <a:pt x="1944" y="0"/>
                  </a:lnTo>
                </a:path>
                <a:path w="586105" h="633095">
                  <a:moveTo>
                    <a:pt x="586042" y="632858"/>
                  </a:moveTo>
                  <a:lnTo>
                    <a:pt x="585343" y="632874"/>
                  </a:lnTo>
                  <a:lnTo>
                    <a:pt x="585343" y="632150"/>
                  </a:lnTo>
                  <a:lnTo>
                    <a:pt x="554482" y="631426"/>
                  </a:lnTo>
                  <a:lnTo>
                    <a:pt x="493903" y="624949"/>
                  </a:lnTo>
                  <a:lnTo>
                    <a:pt x="434213" y="611995"/>
                  </a:lnTo>
                  <a:lnTo>
                    <a:pt x="375920" y="593275"/>
                  </a:lnTo>
                  <a:lnTo>
                    <a:pt x="319659" y="568790"/>
                  </a:lnTo>
                  <a:lnTo>
                    <a:pt x="267081" y="537827"/>
                  </a:lnTo>
                  <a:lnTo>
                    <a:pt x="217424" y="501835"/>
                  </a:lnTo>
                  <a:lnTo>
                    <a:pt x="171323" y="460789"/>
                  </a:lnTo>
                  <a:lnTo>
                    <a:pt x="131064" y="415437"/>
                  </a:lnTo>
                  <a:lnTo>
                    <a:pt x="95123" y="365755"/>
                  </a:lnTo>
                  <a:lnTo>
                    <a:pt x="64135" y="313190"/>
                  </a:lnTo>
                  <a:lnTo>
                    <a:pt x="38862" y="257030"/>
                  </a:lnTo>
                  <a:lnTo>
                    <a:pt x="20193" y="198712"/>
                  </a:lnTo>
                  <a:lnTo>
                    <a:pt x="7239" y="138958"/>
                  </a:lnTo>
                  <a:lnTo>
                    <a:pt x="762" y="78481"/>
                  </a:lnTo>
                  <a:lnTo>
                    <a:pt x="0" y="47518"/>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5703316" y="3446120"/>
            <a:ext cx="5961634" cy="1859483"/>
          </a:xfrm>
          <a:prstGeom prst="rect">
            <a:avLst/>
          </a:prstGeom>
        </p:spPr>
        <p:txBody>
          <a:bodyPr vert="horz" wrap="square" lIns="0" tIns="12700" rIns="0" bIns="0" rtlCol="0">
            <a:spAutoFit/>
          </a:bodyPr>
          <a:lstStyle/>
          <a:p>
            <a:pPr marL="12700">
              <a:lnSpc>
                <a:spcPct val="100000"/>
              </a:lnSpc>
              <a:spcBef>
                <a:spcPts val="100"/>
              </a:spcBef>
            </a:pPr>
            <a:r>
              <a:rPr sz="12000" spc="-1639" dirty="0">
                <a:solidFill>
                  <a:srgbClr val="36D636"/>
                </a:solidFill>
              </a:rPr>
              <a:t>T</a:t>
            </a:r>
            <a:r>
              <a:rPr lang="en-IN" sz="12000" spc="-1639" dirty="0">
                <a:solidFill>
                  <a:srgbClr val="36D636"/>
                </a:solidFill>
              </a:rPr>
              <a:t> </a:t>
            </a:r>
            <a:r>
              <a:rPr sz="12000" spc="-1639" dirty="0">
                <a:solidFill>
                  <a:srgbClr val="36D636"/>
                </a:solidFill>
              </a:rPr>
              <a:t>h</a:t>
            </a:r>
            <a:r>
              <a:rPr lang="en-IN" sz="12000" spc="-1639" dirty="0">
                <a:solidFill>
                  <a:srgbClr val="36D636"/>
                </a:solidFill>
              </a:rPr>
              <a:t> </a:t>
            </a:r>
            <a:r>
              <a:rPr sz="12000" spc="-1639" dirty="0">
                <a:solidFill>
                  <a:srgbClr val="36D636"/>
                </a:solidFill>
              </a:rPr>
              <a:t>a</a:t>
            </a:r>
            <a:r>
              <a:rPr lang="en-IN" sz="12000" spc="-1639" dirty="0">
                <a:solidFill>
                  <a:srgbClr val="36D636"/>
                </a:solidFill>
              </a:rPr>
              <a:t> </a:t>
            </a:r>
            <a:r>
              <a:rPr sz="12000" spc="-1639" dirty="0">
                <a:solidFill>
                  <a:srgbClr val="36D636"/>
                </a:solidFill>
              </a:rPr>
              <a:t>n</a:t>
            </a:r>
            <a:r>
              <a:rPr lang="en-IN" sz="12000" spc="-1639" dirty="0">
                <a:solidFill>
                  <a:srgbClr val="36D636"/>
                </a:solidFill>
              </a:rPr>
              <a:t> </a:t>
            </a:r>
            <a:r>
              <a:rPr sz="12000" spc="-1639" dirty="0">
                <a:solidFill>
                  <a:srgbClr val="36D636"/>
                </a:solidFill>
              </a:rPr>
              <a:t>k</a:t>
            </a:r>
            <a:r>
              <a:rPr lang="en-IN" sz="12000" spc="-1639" dirty="0">
                <a:solidFill>
                  <a:srgbClr val="36D636"/>
                </a:solidFill>
              </a:rPr>
              <a:t> </a:t>
            </a:r>
            <a:r>
              <a:rPr sz="12000" spc="-1639" dirty="0">
                <a:solidFill>
                  <a:srgbClr val="36D636"/>
                </a:solidFill>
              </a:rPr>
              <a:t>s</a:t>
            </a:r>
            <a:r>
              <a:rPr lang="en-IN" sz="12000" spc="-1639" dirty="0">
                <a:solidFill>
                  <a:srgbClr val="36D636"/>
                </a:solidFill>
              </a:rPr>
              <a:t> </a:t>
            </a:r>
            <a:r>
              <a:rPr sz="12000" spc="-1639" dirty="0">
                <a:solidFill>
                  <a:srgbClr val="36D636"/>
                </a:solidFill>
              </a:rPr>
              <a:t>!</a:t>
            </a:r>
            <a:endParaRPr sz="12000" dirty="0"/>
          </a:p>
        </p:txBody>
      </p:sp>
      <p:grpSp>
        <p:nvGrpSpPr>
          <p:cNvPr id="21" name="object 21"/>
          <p:cNvGrpSpPr/>
          <p:nvPr/>
        </p:nvGrpSpPr>
        <p:grpSpPr>
          <a:xfrm>
            <a:off x="8403120" y="6500190"/>
            <a:ext cx="474980" cy="474980"/>
            <a:chOff x="8403120" y="6500190"/>
            <a:chExt cx="474980" cy="474980"/>
          </a:xfrm>
        </p:grpSpPr>
        <p:sp>
          <p:nvSpPr>
            <p:cNvPr id="22" name="object 22"/>
            <p:cNvSpPr/>
            <p:nvPr/>
          </p:nvSpPr>
          <p:spPr>
            <a:xfrm>
              <a:off x="8403120" y="6500190"/>
              <a:ext cx="474980" cy="474980"/>
            </a:xfrm>
            <a:custGeom>
              <a:avLst/>
              <a:gdLst/>
              <a:ahLst/>
              <a:cxnLst/>
              <a:rect l="l" t="t" r="r" b="b"/>
              <a:pathLst>
                <a:path w="474979" h="474979">
                  <a:moveTo>
                    <a:pt x="374383" y="0"/>
                  </a:moveTo>
                  <a:lnTo>
                    <a:pt x="100076" y="0"/>
                  </a:lnTo>
                  <a:lnTo>
                    <a:pt x="61046" y="7841"/>
                  </a:lnTo>
                  <a:lnTo>
                    <a:pt x="29244" y="29249"/>
                  </a:lnTo>
                  <a:lnTo>
                    <a:pt x="7839" y="61052"/>
                  </a:lnTo>
                  <a:lnTo>
                    <a:pt x="0" y="100076"/>
                  </a:lnTo>
                  <a:lnTo>
                    <a:pt x="0" y="374396"/>
                  </a:lnTo>
                  <a:lnTo>
                    <a:pt x="7839" y="413419"/>
                  </a:lnTo>
                  <a:lnTo>
                    <a:pt x="29244" y="445222"/>
                  </a:lnTo>
                  <a:lnTo>
                    <a:pt x="61046" y="466630"/>
                  </a:lnTo>
                  <a:lnTo>
                    <a:pt x="100076" y="474472"/>
                  </a:lnTo>
                  <a:lnTo>
                    <a:pt x="374383" y="474472"/>
                  </a:lnTo>
                  <a:lnTo>
                    <a:pt x="413407" y="466630"/>
                  </a:lnTo>
                  <a:lnTo>
                    <a:pt x="437057" y="450710"/>
                  </a:lnTo>
                  <a:lnTo>
                    <a:pt x="100076" y="450710"/>
                  </a:lnTo>
                  <a:lnTo>
                    <a:pt x="70535" y="444658"/>
                  </a:lnTo>
                  <a:lnTo>
                    <a:pt x="46259" y="428212"/>
                  </a:lnTo>
                  <a:lnTo>
                    <a:pt x="29813" y="403936"/>
                  </a:lnTo>
                  <a:lnTo>
                    <a:pt x="23761" y="374396"/>
                  </a:lnTo>
                  <a:lnTo>
                    <a:pt x="23761" y="100076"/>
                  </a:lnTo>
                  <a:lnTo>
                    <a:pt x="29813" y="70535"/>
                  </a:lnTo>
                  <a:lnTo>
                    <a:pt x="46259" y="46259"/>
                  </a:lnTo>
                  <a:lnTo>
                    <a:pt x="70535" y="29813"/>
                  </a:lnTo>
                  <a:lnTo>
                    <a:pt x="100076" y="23761"/>
                  </a:lnTo>
                  <a:lnTo>
                    <a:pt x="437057" y="23761"/>
                  </a:lnTo>
                  <a:lnTo>
                    <a:pt x="413407" y="7841"/>
                  </a:lnTo>
                  <a:lnTo>
                    <a:pt x="374383" y="0"/>
                  </a:lnTo>
                  <a:close/>
                </a:path>
                <a:path w="474979" h="474979">
                  <a:moveTo>
                    <a:pt x="437057" y="23761"/>
                  </a:moveTo>
                  <a:lnTo>
                    <a:pt x="374383" y="23761"/>
                  </a:lnTo>
                  <a:lnTo>
                    <a:pt x="403923" y="29813"/>
                  </a:lnTo>
                  <a:lnTo>
                    <a:pt x="428199" y="46259"/>
                  </a:lnTo>
                  <a:lnTo>
                    <a:pt x="444645" y="70535"/>
                  </a:lnTo>
                  <a:lnTo>
                    <a:pt x="450697" y="100076"/>
                  </a:lnTo>
                  <a:lnTo>
                    <a:pt x="450697" y="374396"/>
                  </a:lnTo>
                  <a:lnTo>
                    <a:pt x="444645" y="403936"/>
                  </a:lnTo>
                  <a:lnTo>
                    <a:pt x="428199" y="428212"/>
                  </a:lnTo>
                  <a:lnTo>
                    <a:pt x="403923" y="444658"/>
                  </a:lnTo>
                  <a:lnTo>
                    <a:pt x="374383" y="450710"/>
                  </a:lnTo>
                  <a:lnTo>
                    <a:pt x="437057" y="450710"/>
                  </a:lnTo>
                  <a:lnTo>
                    <a:pt x="445209" y="445222"/>
                  </a:lnTo>
                  <a:lnTo>
                    <a:pt x="466618" y="413419"/>
                  </a:lnTo>
                  <a:lnTo>
                    <a:pt x="474459" y="374396"/>
                  </a:lnTo>
                  <a:lnTo>
                    <a:pt x="474459" y="100076"/>
                  </a:lnTo>
                  <a:lnTo>
                    <a:pt x="466618" y="61052"/>
                  </a:lnTo>
                  <a:lnTo>
                    <a:pt x="445209" y="29249"/>
                  </a:lnTo>
                  <a:lnTo>
                    <a:pt x="437057" y="23761"/>
                  </a:lnTo>
                  <a:close/>
                </a:path>
              </a:pathLst>
            </a:custGeom>
            <a:solidFill>
              <a:srgbClr val="F3F3F3"/>
            </a:solidFill>
          </p:spPr>
          <p:txBody>
            <a:bodyPr wrap="square" lIns="0" tIns="0" rIns="0" bIns="0" rtlCol="0"/>
            <a:lstStyle/>
            <a:p>
              <a:endParaRPr/>
            </a:p>
          </p:txBody>
        </p:sp>
        <p:pic>
          <p:nvPicPr>
            <p:cNvPr id="23" name="object 23"/>
            <p:cNvPicPr/>
            <p:nvPr/>
          </p:nvPicPr>
          <p:blipFill>
            <a:blip r:embed="rId3" cstate="print"/>
            <a:stretch>
              <a:fillRect/>
            </a:stretch>
          </p:blipFill>
          <p:spPr>
            <a:xfrm>
              <a:off x="8517598" y="6561391"/>
              <a:ext cx="285826" cy="300951"/>
            </a:xfrm>
            <a:prstGeom prst="rect">
              <a:avLst/>
            </a:prstGeom>
          </p:spPr>
        </p:pic>
      </p:gr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44"/>
                  </a:lnTo>
                  <a:lnTo>
                    <a:pt x="99352" y="266344"/>
                  </a:lnTo>
                  <a:lnTo>
                    <a:pt x="105105" y="260591"/>
                  </a:lnTo>
                  <a:lnTo>
                    <a:pt x="105105" y="241147"/>
                  </a:lnTo>
                  <a:lnTo>
                    <a:pt x="25196" y="241147"/>
                  </a:lnTo>
                  <a:lnTo>
                    <a:pt x="25196" y="23761"/>
                  </a:lnTo>
                  <a:lnTo>
                    <a:pt x="105105" y="23761"/>
                  </a:lnTo>
                  <a:lnTo>
                    <a:pt x="105105" y="5041"/>
                  </a:lnTo>
                  <a:lnTo>
                    <a:pt x="100063" y="0"/>
                  </a:lnTo>
                  <a:close/>
                </a:path>
                <a:path w="105409" h="266700">
                  <a:moveTo>
                    <a:pt x="105105" y="23761"/>
                  </a:moveTo>
                  <a:lnTo>
                    <a:pt x="82067" y="23761"/>
                  </a:lnTo>
                  <a:lnTo>
                    <a:pt x="82067" y="241147"/>
                  </a:lnTo>
                  <a:lnTo>
                    <a:pt x="105105" y="241147"/>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4"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78"/>
                </a:lnTo>
                <a:lnTo>
                  <a:pt x="121742" y="4316"/>
                </a:lnTo>
                <a:lnTo>
                  <a:pt x="105195" y="9713"/>
                </a:lnTo>
                <a:lnTo>
                  <a:pt x="89255" y="17272"/>
                </a:lnTo>
                <a:lnTo>
                  <a:pt x="89255" y="5753"/>
                </a:lnTo>
                <a:lnTo>
                  <a:pt x="84213" y="0"/>
                </a:lnTo>
                <a:lnTo>
                  <a:pt x="12954" y="0"/>
                </a:lnTo>
                <a:lnTo>
                  <a:pt x="6477" y="0"/>
                </a:lnTo>
                <a:lnTo>
                  <a:pt x="0" y="5041"/>
                </a:lnTo>
                <a:lnTo>
                  <a:pt x="0" y="259867"/>
                </a:lnTo>
                <a:lnTo>
                  <a:pt x="5753" y="266344"/>
                </a:lnTo>
                <a:lnTo>
                  <a:pt x="99339" y="266344"/>
                </a:lnTo>
                <a:lnTo>
                  <a:pt x="105816" y="260591"/>
                </a:lnTo>
                <a:lnTo>
                  <a:pt x="105816" y="167005"/>
                </a:lnTo>
                <a:lnTo>
                  <a:pt x="107200" y="145492"/>
                </a:lnTo>
                <a:lnTo>
                  <a:pt x="112568" y="125529"/>
                </a:lnTo>
                <a:lnTo>
                  <a:pt x="123738" y="110830"/>
                </a:lnTo>
                <a:lnTo>
                  <a:pt x="142532" y="105105"/>
                </a:lnTo>
                <a:lnTo>
                  <a:pt x="156838" y="108354"/>
                </a:lnTo>
                <a:lnTo>
                  <a:pt x="166825" y="117068"/>
                </a:lnTo>
                <a:lnTo>
                  <a:pt x="173305" y="129697"/>
                </a:lnTo>
                <a:lnTo>
                  <a:pt x="177088" y="144691"/>
                </a:lnTo>
                <a:lnTo>
                  <a:pt x="177800" y="151168"/>
                </a:lnTo>
                <a:lnTo>
                  <a:pt x="182841" y="155486"/>
                </a:lnTo>
                <a:lnTo>
                  <a:pt x="195795" y="155486"/>
                </a:lnTo>
                <a:lnTo>
                  <a:pt x="201561" y="149009"/>
                </a:lnTo>
                <a:lnTo>
                  <a:pt x="199402" y="141808"/>
                </a:lnTo>
                <a:lnTo>
                  <a:pt x="192413" y="115847"/>
                </a:lnTo>
                <a:lnTo>
                  <a:pt x="180230" y="96635"/>
                </a:lnTo>
                <a:lnTo>
                  <a:pt x="163053" y="84713"/>
                </a:lnTo>
                <a:lnTo>
                  <a:pt x="141084" y="80619"/>
                </a:lnTo>
                <a:lnTo>
                  <a:pt x="115541" y="86525"/>
                </a:lnTo>
                <a:lnTo>
                  <a:pt x="96545" y="103566"/>
                </a:lnTo>
                <a:lnTo>
                  <a:pt x="84702" y="130731"/>
                </a:lnTo>
                <a:lnTo>
                  <a:pt x="80619" y="167005"/>
                </a:lnTo>
                <a:lnTo>
                  <a:pt x="80619" y="241147"/>
                </a:lnTo>
                <a:lnTo>
                  <a:pt x="23749" y="241147"/>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46"/>
                </a:lnTo>
                <a:lnTo>
                  <a:pt x="117065" y="30861"/>
                </a:lnTo>
                <a:lnTo>
                  <a:pt x="136131" y="26081"/>
                </a:lnTo>
                <a:lnTo>
                  <a:pt x="156210" y="24472"/>
                </a:lnTo>
                <a:lnTo>
                  <a:pt x="200696" y="34584"/>
                </a:lnTo>
                <a:lnTo>
                  <a:pt x="231887" y="61096"/>
                </a:lnTo>
                <a:lnTo>
                  <a:pt x="250255" y="98271"/>
                </a:lnTo>
                <a:lnTo>
                  <a:pt x="256273" y="140373"/>
                </a:lnTo>
                <a:lnTo>
                  <a:pt x="256273" y="241147"/>
                </a:lnTo>
                <a:lnTo>
                  <a:pt x="199402" y="241147"/>
                </a:lnTo>
                <a:lnTo>
                  <a:pt x="199402" y="195084"/>
                </a:lnTo>
                <a:lnTo>
                  <a:pt x="194360" y="190042"/>
                </a:lnTo>
                <a:lnTo>
                  <a:pt x="182118" y="190042"/>
                </a:lnTo>
                <a:lnTo>
                  <a:pt x="177088" y="195084"/>
                </a:lnTo>
                <a:lnTo>
                  <a:pt x="177088" y="259143"/>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8375" cy="4457700"/>
            <a:chOff x="719" y="0"/>
            <a:chExt cx="2238375" cy="4457700"/>
          </a:xfrm>
        </p:grpSpPr>
        <p:sp>
          <p:nvSpPr>
            <p:cNvPr id="34" name="object 34"/>
            <p:cNvSpPr/>
            <p:nvPr/>
          </p:nvSpPr>
          <p:spPr>
            <a:xfrm>
              <a:off x="719" y="0"/>
              <a:ext cx="2238375" cy="4457700"/>
            </a:xfrm>
            <a:custGeom>
              <a:avLst/>
              <a:gdLst/>
              <a:ahLst/>
              <a:cxnLst/>
              <a:rect l="l" t="t" r="r" b="b"/>
              <a:pathLst>
                <a:path w="2238375" h="4457700">
                  <a:moveTo>
                    <a:pt x="1136823" y="2243479"/>
                  </a:moveTo>
                  <a:lnTo>
                    <a:pt x="1106587" y="2243479"/>
                  </a:lnTo>
                  <a:lnTo>
                    <a:pt x="1106587" y="2797872"/>
                  </a:lnTo>
                  <a:lnTo>
                    <a:pt x="2212458" y="2797872"/>
                  </a:lnTo>
                  <a:lnTo>
                    <a:pt x="2212458" y="3322027"/>
                  </a:lnTo>
                  <a:lnTo>
                    <a:pt x="1106587" y="3322027"/>
                  </a:lnTo>
                  <a:lnTo>
                    <a:pt x="1106587" y="3905211"/>
                  </a:lnTo>
                  <a:lnTo>
                    <a:pt x="1659766" y="4457699"/>
                  </a:lnTo>
                  <a:lnTo>
                    <a:pt x="2238374" y="4457699"/>
                  </a:lnTo>
                  <a:lnTo>
                    <a:pt x="2238374" y="4429365"/>
                  </a:lnTo>
                  <a:lnTo>
                    <a:pt x="1689765" y="4429365"/>
                  </a:lnTo>
                  <a:lnTo>
                    <a:pt x="1689765" y="4416411"/>
                  </a:lnTo>
                  <a:lnTo>
                    <a:pt x="1660961" y="4416411"/>
                  </a:lnTo>
                  <a:lnTo>
                    <a:pt x="1148342" y="3905211"/>
                  </a:lnTo>
                  <a:lnTo>
                    <a:pt x="2238374" y="3905211"/>
                  </a:lnTo>
                  <a:lnTo>
                    <a:pt x="2238374" y="3874985"/>
                  </a:lnTo>
                  <a:lnTo>
                    <a:pt x="1136823" y="3874985"/>
                  </a:lnTo>
                  <a:lnTo>
                    <a:pt x="1136823" y="3352265"/>
                  </a:lnTo>
                  <a:lnTo>
                    <a:pt x="2238374" y="3352265"/>
                  </a:lnTo>
                  <a:lnTo>
                    <a:pt x="2238374" y="2767634"/>
                  </a:lnTo>
                  <a:lnTo>
                    <a:pt x="1136823" y="2767634"/>
                  </a:lnTo>
                  <a:lnTo>
                    <a:pt x="1136823" y="2243479"/>
                  </a:lnTo>
                  <a:close/>
                </a:path>
                <a:path w="2238375" h="4457700">
                  <a:moveTo>
                    <a:pt x="2238374" y="3905211"/>
                  </a:moveTo>
                  <a:lnTo>
                    <a:pt x="2212458" y="3905211"/>
                  </a:lnTo>
                  <a:lnTo>
                    <a:pt x="2212458" y="4429365"/>
                  </a:lnTo>
                  <a:lnTo>
                    <a:pt x="2238374" y="4429365"/>
                  </a:lnTo>
                  <a:lnTo>
                    <a:pt x="2238374" y="3905211"/>
                  </a:lnTo>
                  <a:close/>
                </a:path>
                <a:path w="2238375" h="4457700">
                  <a:moveTo>
                    <a:pt x="1689765" y="3905211"/>
                  </a:moveTo>
                  <a:lnTo>
                    <a:pt x="1660961" y="3905211"/>
                  </a:lnTo>
                  <a:lnTo>
                    <a:pt x="1660961" y="4416411"/>
                  </a:lnTo>
                  <a:lnTo>
                    <a:pt x="1689765" y="4416411"/>
                  </a:lnTo>
                  <a:lnTo>
                    <a:pt x="1689765" y="3905211"/>
                  </a:lnTo>
                  <a:close/>
                </a:path>
                <a:path w="2238375" h="4457700">
                  <a:moveTo>
                    <a:pt x="1689765" y="3352265"/>
                  </a:moveTo>
                  <a:lnTo>
                    <a:pt x="1660961" y="3352265"/>
                  </a:lnTo>
                  <a:lnTo>
                    <a:pt x="1660961" y="3874985"/>
                  </a:lnTo>
                  <a:lnTo>
                    <a:pt x="1689765" y="3874985"/>
                  </a:lnTo>
                  <a:lnTo>
                    <a:pt x="1689765" y="3352265"/>
                  </a:lnTo>
                  <a:close/>
                </a:path>
                <a:path w="2238375" h="4457700">
                  <a:moveTo>
                    <a:pt x="1689765" y="2797872"/>
                  </a:moveTo>
                  <a:lnTo>
                    <a:pt x="1660961" y="2797872"/>
                  </a:lnTo>
                  <a:lnTo>
                    <a:pt x="1660961" y="3322027"/>
                  </a:lnTo>
                  <a:lnTo>
                    <a:pt x="1689765" y="3322027"/>
                  </a:lnTo>
                  <a:lnTo>
                    <a:pt x="1689765" y="2797872"/>
                  </a:lnTo>
                  <a:close/>
                </a:path>
                <a:path w="2238375" h="4457700">
                  <a:moveTo>
                    <a:pt x="582453" y="1690534"/>
                  </a:moveTo>
                  <a:lnTo>
                    <a:pt x="552212" y="1690534"/>
                  </a:lnTo>
                  <a:lnTo>
                    <a:pt x="552212" y="2243479"/>
                  </a:lnTo>
                  <a:lnTo>
                    <a:pt x="1660961" y="2243479"/>
                  </a:lnTo>
                  <a:lnTo>
                    <a:pt x="1660961" y="2767634"/>
                  </a:lnTo>
                  <a:lnTo>
                    <a:pt x="1689765" y="2767634"/>
                  </a:lnTo>
                  <a:lnTo>
                    <a:pt x="1689765" y="2213240"/>
                  </a:lnTo>
                  <a:lnTo>
                    <a:pt x="582453" y="2213240"/>
                  </a:lnTo>
                  <a:lnTo>
                    <a:pt x="582453" y="1690534"/>
                  </a:lnTo>
                  <a:close/>
                </a:path>
                <a:path w="2238375" h="4457700">
                  <a:moveTo>
                    <a:pt x="1136823" y="584630"/>
                  </a:moveTo>
                  <a:lnTo>
                    <a:pt x="1106587" y="584630"/>
                  </a:lnTo>
                  <a:lnTo>
                    <a:pt x="1106587" y="1107337"/>
                  </a:lnTo>
                  <a:lnTo>
                    <a:pt x="0" y="1107337"/>
                  </a:lnTo>
                  <a:lnTo>
                    <a:pt x="0" y="1690534"/>
                  </a:lnTo>
                  <a:lnTo>
                    <a:pt x="1106587" y="1690534"/>
                  </a:lnTo>
                  <a:lnTo>
                    <a:pt x="1106587" y="2213240"/>
                  </a:lnTo>
                  <a:lnTo>
                    <a:pt x="1136823" y="2213240"/>
                  </a:lnTo>
                  <a:lnTo>
                    <a:pt x="1136823" y="1709254"/>
                  </a:lnTo>
                  <a:lnTo>
                    <a:pt x="1179131" y="1709254"/>
                  </a:lnTo>
                  <a:lnTo>
                    <a:pt x="1136823" y="1667496"/>
                  </a:lnTo>
                  <a:lnTo>
                    <a:pt x="1136823" y="1661730"/>
                  </a:lnTo>
                  <a:lnTo>
                    <a:pt x="29517" y="1661730"/>
                  </a:lnTo>
                  <a:lnTo>
                    <a:pt x="29517" y="1137576"/>
                  </a:lnTo>
                  <a:lnTo>
                    <a:pt x="1136823" y="1137576"/>
                  </a:lnTo>
                  <a:lnTo>
                    <a:pt x="1136823" y="584630"/>
                  </a:lnTo>
                  <a:close/>
                </a:path>
                <a:path w="2238375" h="4457700">
                  <a:moveTo>
                    <a:pt x="1179131" y="1709254"/>
                  </a:moveTo>
                  <a:lnTo>
                    <a:pt x="1136823" y="1709254"/>
                  </a:lnTo>
                  <a:lnTo>
                    <a:pt x="1646559" y="2213240"/>
                  </a:lnTo>
                  <a:lnTo>
                    <a:pt x="1689765" y="2213240"/>
                  </a:lnTo>
                  <a:lnTo>
                    <a:pt x="1179131" y="1709254"/>
                  </a:lnTo>
                  <a:close/>
                </a:path>
                <a:path w="2238375" h="4457700">
                  <a:moveTo>
                    <a:pt x="602610" y="1137576"/>
                  </a:moveTo>
                  <a:lnTo>
                    <a:pt x="552212" y="1137576"/>
                  </a:lnTo>
                  <a:lnTo>
                    <a:pt x="552212" y="1661730"/>
                  </a:lnTo>
                  <a:lnTo>
                    <a:pt x="582453" y="1661730"/>
                  </a:lnTo>
                  <a:lnTo>
                    <a:pt x="582453" y="1160626"/>
                  </a:lnTo>
                  <a:lnTo>
                    <a:pt x="625850" y="1160626"/>
                  </a:lnTo>
                  <a:lnTo>
                    <a:pt x="602610" y="1137576"/>
                  </a:lnTo>
                  <a:close/>
                </a:path>
                <a:path w="2238375" h="4457700">
                  <a:moveTo>
                    <a:pt x="625850" y="1160626"/>
                  </a:moveTo>
                  <a:lnTo>
                    <a:pt x="582453" y="1160626"/>
                  </a:lnTo>
                  <a:lnTo>
                    <a:pt x="1087868" y="1661730"/>
                  </a:lnTo>
                  <a:lnTo>
                    <a:pt x="1131064" y="1661730"/>
                  </a:lnTo>
                  <a:lnTo>
                    <a:pt x="625850" y="1160626"/>
                  </a:lnTo>
                  <a:close/>
                </a:path>
                <a:path w="2238375" h="4457700">
                  <a:moveTo>
                    <a:pt x="582453" y="0"/>
                  </a:moveTo>
                  <a:lnTo>
                    <a:pt x="0" y="0"/>
                  </a:lnTo>
                  <a:lnTo>
                    <a:pt x="0" y="584630"/>
                  </a:lnTo>
                  <a:lnTo>
                    <a:pt x="527734" y="1107337"/>
                  </a:lnTo>
                  <a:lnTo>
                    <a:pt x="582453" y="1107337"/>
                  </a:lnTo>
                  <a:lnTo>
                    <a:pt x="582453" y="1088617"/>
                  </a:lnTo>
                  <a:lnTo>
                    <a:pt x="552212" y="1088617"/>
                  </a:lnTo>
                  <a:lnTo>
                    <a:pt x="42480" y="584630"/>
                  </a:lnTo>
                  <a:lnTo>
                    <a:pt x="1136823" y="584630"/>
                  </a:lnTo>
                  <a:lnTo>
                    <a:pt x="1136823" y="554392"/>
                  </a:lnTo>
                  <a:lnTo>
                    <a:pt x="29517" y="554392"/>
                  </a:lnTo>
                  <a:lnTo>
                    <a:pt x="29517" y="30237"/>
                  </a:lnTo>
                  <a:lnTo>
                    <a:pt x="582453" y="30237"/>
                  </a:lnTo>
                  <a:lnTo>
                    <a:pt x="582453" y="0"/>
                  </a:lnTo>
                  <a:close/>
                </a:path>
                <a:path w="2238375" h="4457700">
                  <a:moveTo>
                    <a:pt x="582453" y="584630"/>
                  </a:moveTo>
                  <a:lnTo>
                    <a:pt x="552212" y="584630"/>
                  </a:lnTo>
                  <a:lnTo>
                    <a:pt x="552212" y="1088617"/>
                  </a:lnTo>
                  <a:lnTo>
                    <a:pt x="582453" y="1088617"/>
                  </a:lnTo>
                  <a:lnTo>
                    <a:pt x="582453" y="584630"/>
                  </a:lnTo>
                  <a:close/>
                </a:path>
                <a:path w="2238375" h="4457700">
                  <a:moveTo>
                    <a:pt x="582453" y="30237"/>
                  </a:moveTo>
                  <a:lnTo>
                    <a:pt x="552212" y="30237"/>
                  </a:lnTo>
                  <a:lnTo>
                    <a:pt x="552212" y="554392"/>
                  </a:lnTo>
                  <a:lnTo>
                    <a:pt x="582453" y="554392"/>
                  </a:lnTo>
                  <a:lnTo>
                    <a:pt x="582453" y="30237"/>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936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9"/>
                  </a:lnTo>
                  <a:lnTo>
                    <a:pt x="173689" y="535887"/>
                  </a:lnTo>
                  <a:lnTo>
                    <a:pt x="214713" y="556213"/>
                  </a:lnTo>
                  <a:lnTo>
                    <a:pt x="254179" y="580208"/>
                  </a:lnTo>
                  <a:lnTo>
                    <a:pt x="291785" y="607562"/>
                  </a:lnTo>
                  <a:lnTo>
                    <a:pt x="327233" y="637967"/>
                  </a:lnTo>
                  <a:lnTo>
                    <a:pt x="360222" y="671111"/>
                  </a:lnTo>
                  <a:lnTo>
                    <a:pt x="390453" y="706687"/>
                  </a:lnTo>
                  <a:lnTo>
                    <a:pt x="417627" y="744384"/>
                  </a:lnTo>
                  <a:lnTo>
                    <a:pt x="441442" y="783892"/>
                  </a:lnTo>
                  <a:lnTo>
                    <a:pt x="461599" y="824904"/>
                  </a:lnTo>
                  <a:lnTo>
                    <a:pt x="477799" y="867108"/>
                  </a:lnTo>
                  <a:lnTo>
                    <a:pt x="489742" y="910196"/>
                  </a:lnTo>
                  <a:lnTo>
                    <a:pt x="497127" y="953858"/>
                  </a:lnTo>
                  <a:lnTo>
                    <a:pt x="499656" y="997784"/>
                  </a:lnTo>
                  <a:lnTo>
                    <a:pt x="502184" y="953858"/>
                  </a:lnTo>
                  <a:lnTo>
                    <a:pt x="509570" y="910196"/>
                  </a:lnTo>
                  <a:lnTo>
                    <a:pt x="521515" y="867108"/>
                  </a:lnTo>
                  <a:lnTo>
                    <a:pt x="537720" y="824904"/>
                  </a:lnTo>
                  <a:lnTo>
                    <a:pt x="557885" y="783892"/>
                  </a:lnTo>
                  <a:lnTo>
                    <a:pt x="581712" y="744384"/>
                  </a:lnTo>
                  <a:lnTo>
                    <a:pt x="608903" y="706687"/>
                  </a:lnTo>
                  <a:lnTo>
                    <a:pt x="639157" y="671111"/>
                  </a:lnTo>
                  <a:lnTo>
                    <a:pt x="672177" y="637967"/>
                  </a:lnTo>
                  <a:lnTo>
                    <a:pt x="707663" y="607562"/>
                  </a:lnTo>
                  <a:lnTo>
                    <a:pt x="745316" y="580208"/>
                  </a:lnTo>
                  <a:lnTo>
                    <a:pt x="784838" y="556213"/>
                  </a:lnTo>
                  <a:lnTo>
                    <a:pt x="825929" y="535887"/>
                  </a:lnTo>
                  <a:lnTo>
                    <a:pt x="868291" y="519539"/>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4"/>
                  </a:lnTo>
                  <a:lnTo>
                    <a:pt x="825931" y="535882"/>
                  </a:lnTo>
                  <a:lnTo>
                    <a:pt x="784839" y="556208"/>
                  </a:lnTo>
                  <a:lnTo>
                    <a:pt x="745317" y="580204"/>
                  </a:lnTo>
                  <a:lnTo>
                    <a:pt x="707663" y="607558"/>
                  </a:lnTo>
                  <a:lnTo>
                    <a:pt x="672177" y="637963"/>
                  </a:lnTo>
                  <a:lnTo>
                    <a:pt x="639156" y="671108"/>
                  </a:lnTo>
                  <a:lnTo>
                    <a:pt x="608901" y="706684"/>
                  </a:lnTo>
                  <a:lnTo>
                    <a:pt x="581710" y="744381"/>
                  </a:lnTo>
                  <a:lnTo>
                    <a:pt x="557882" y="783890"/>
                  </a:lnTo>
                  <a:lnTo>
                    <a:pt x="537715" y="824901"/>
                  </a:lnTo>
                  <a:lnTo>
                    <a:pt x="521510" y="867105"/>
                  </a:lnTo>
                  <a:lnTo>
                    <a:pt x="509565" y="910193"/>
                  </a:lnTo>
                  <a:lnTo>
                    <a:pt x="502179" y="953855"/>
                  </a:lnTo>
                  <a:lnTo>
                    <a:pt x="499650" y="997781"/>
                  </a:lnTo>
                  <a:lnTo>
                    <a:pt x="497122" y="953855"/>
                  </a:lnTo>
                  <a:lnTo>
                    <a:pt x="489736" y="910193"/>
                  </a:lnTo>
                  <a:lnTo>
                    <a:pt x="477794" y="867105"/>
                  </a:lnTo>
                  <a:lnTo>
                    <a:pt x="461594" y="824901"/>
                  </a:lnTo>
                  <a:lnTo>
                    <a:pt x="441437" y="783890"/>
                  </a:lnTo>
                  <a:lnTo>
                    <a:pt x="417622" y="744381"/>
                  </a:lnTo>
                  <a:lnTo>
                    <a:pt x="390449" y="706684"/>
                  </a:lnTo>
                  <a:lnTo>
                    <a:pt x="360218" y="671108"/>
                  </a:lnTo>
                  <a:lnTo>
                    <a:pt x="327229" y="637963"/>
                  </a:lnTo>
                  <a:lnTo>
                    <a:pt x="291782" y="607558"/>
                  </a:lnTo>
                  <a:lnTo>
                    <a:pt x="254176" y="580204"/>
                  </a:lnTo>
                  <a:lnTo>
                    <a:pt x="214711" y="556208"/>
                  </a:lnTo>
                  <a:lnTo>
                    <a:pt x="173687" y="535882"/>
                  </a:lnTo>
                  <a:lnTo>
                    <a:pt x="131405" y="519534"/>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20" name="TextBox 19">
            <a:extLst>
              <a:ext uri="{FF2B5EF4-FFF2-40B4-BE49-F238E27FC236}">
                <a16:creationId xmlns:a16="http://schemas.microsoft.com/office/drawing/2014/main" id="{504B0C9F-3FA3-E182-22DC-7807F3DB86A7}"/>
              </a:ext>
            </a:extLst>
          </p:cNvPr>
          <p:cNvSpPr txBox="1"/>
          <p:nvPr/>
        </p:nvSpPr>
        <p:spPr>
          <a:xfrm>
            <a:off x="1313321" y="521829"/>
            <a:ext cx="5627229" cy="1169551"/>
          </a:xfrm>
          <a:prstGeom prst="rect">
            <a:avLst/>
          </a:prstGeom>
          <a:noFill/>
        </p:spPr>
        <p:txBody>
          <a:bodyPr wrap="square" rtlCol="0">
            <a:spAutoFit/>
          </a:bodyPr>
          <a:lstStyle/>
          <a:p>
            <a:r>
              <a:rPr lang="en-US" sz="7000" b="1" u="sng" dirty="0"/>
              <a:t>Introduction</a:t>
            </a:r>
            <a:endParaRPr lang="en-IN" sz="7000" b="1" u="sng" dirty="0"/>
          </a:p>
        </p:txBody>
      </p:sp>
      <p:sp>
        <p:nvSpPr>
          <p:cNvPr id="21" name="TextBox 20">
            <a:extLst>
              <a:ext uri="{FF2B5EF4-FFF2-40B4-BE49-F238E27FC236}">
                <a16:creationId xmlns:a16="http://schemas.microsoft.com/office/drawing/2014/main" id="{6FC836EB-22B4-1610-A12D-C480B4DC83FC}"/>
              </a:ext>
            </a:extLst>
          </p:cNvPr>
          <p:cNvSpPr txBox="1"/>
          <p:nvPr/>
        </p:nvSpPr>
        <p:spPr>
          <a:xfrm>
            <a:off x="2673350" y="2489595"/>
            <a:ext cx="12420600" cy="5909310"/>
          </a:xfrm>
          <a:prstGeom prst="rect">
            <a:avLst/>
          </a:prstGeom>
          <a:noFill/>
        </p:spPr>
        <p:txBody>
          <a:bodyPr wrap="square" rtlCol="0">
            <a:spAutoFit/>
          </a:bodyPr>
          <a:lstStyle/>
          <a:p>
            <a:r>
              <a:rPr lang="en-US" sz="5400" b="0" i="0" u="none" strike="noStrike" dirty="0">
                <a:solidFill>
                  <a:srgbClr val="000000"/>
                </a:solidFill>
                <a:effectLst/>
                <a:latin typeface="Calibri" panose="020F0502020204030204" pitchFamily="34" charset="0"/>
              </a:rPr>
              <a:t>Clustering customer reviews is a powerful technique in market research, allowing businesses to group similar reviews together to identify common themes, sentiments, and trends. This helps in understanding customer opinions and improving products or services.</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1E1B1-31E2-F4B4-12DB-267149FC183C}"/>
              </a:ext>
            </a:extLst>
          </p:cNvPr>
          <p:cNvSpPr txBox="1"/>
          <p:nvPr/>
        </p:nvSpPr>
        <p:spPr>
          <a:xfrm>
            <a:off x="1530350" y="1568450"/>
            <a:ext cx="4648200" cy="1169551"/>
          </a:xfrm>
          <a:prstGeom prst="rect">
            <a:avLst/>
          </a:prstGeom>
          <a:noFill/>
        </p:spPr>
        <p:txBody>
          <a:bodyPr wrap="square" rtlCol="0">
            <a:spAutoFit/>
          </a:bodyPr>
          <a:lstStyle/>
          <a:p>
            <a:r>
              <a:rPr lang="en-IN" sz="7000" b="1" u="sng" dirty="0"/>
              <a:t>Objective:</a:t>
            </a:r>
          </a:p>
        </p:txBody>
      </p:sp>
      <p:sp>
        <p:nvSpPr>
          <p:cNvPr id="4" name="Rectangle 3">
            <a:extLst>
              <a:ext uri="{FF2B5EF4-FFF2-40B4-BE49-F238E27FC236}">
                <a16:creationId xmlns:a16="http://schemas.microsoft.com/office/drawing/2014/main" id="{7E6FE345-D5BC-057E-49FB-4C2D212DC4ED}"/>
              </a:ext>
            </a:extLst>
          </p:cNvPr>
          <p:cNvSpPr/>
          <p:nvPr/>
        </p:nvSpPr>
        <p:spPr>
          <a:xfrm>
            <a:off x="1835150" y="3397250"/>
            <a:ext cx="3200400" cy="190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Import All Needed Libraries</a:t>
            </a:r>
          </a:p>
        </p:txBody>
      </p:sp>
      <p:sp>
        <p:nvSpPr>
          <p:cNvPr id="9" name="Rectangle 8">
            <a:extLst>
              <a:ext uri="{FF2B5EF4-FFF2-40B4-BE49-F238E27FC236}">
                <a16:creationId xmlns:a16="http://schemas.microsoft.com/office/drawing/2014/main" id="{D52464C9-0F0C-7894-E7A9-CA2E9F27B694}"/>
              </a:ext>
            </a:extLst>
          </p:cNvPr>
          <p:cNvSpPr/>
          <p:nvPr/>
        </p:nvSpPr>
        <p:spPr>
          <a:xfrm>
            <a:off x="6102350" y="3397250"/>
            <a:ext cx="3200400" cy="18288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Load The CSV File</a:t>
            </a:r>
          </a:p>
        </p:txBody>
      </p:sp>
      <p:sp>
        <p:nvSpPr>
          <p:cNvPr id="12" name="Arrow: Right 11">
            <a:extLst>
              <a:ext uri="{FF2B5EF4-FFF2-40B4-BE49-F238E27FC236}">
                <a16:creationId xmlns:a16="http://schemas.microsoft.com/office/drawing/2014/main" id="{D4DB27D6-84C5-20B3-FF95-65723C18AD25}"/>
              </a:ext>
            </a:extLst>
          </p:cNvPr>
          <p:cNvSpPr/>
          <p:nvPr/>
        </p:nvSpPr>
        <p:spPr>
          <a:xfrm>
            <a:off x="5035550" y="4083050"/>
            <a:ext cx="1066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436AE3-4F47-2886-FE52-DCC2EACD025E}"/>
              </a:ext>
            </a:extLst>
          </p:cNvPr>
          <p:cNvSpPr/>
          <p:nvPr/>
        </p:nvSpPr>
        <p:spPr>
          <a:xfrm>
            <a:off x="10369550" y="3397250"/>
            <a:ext cx="32004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Clean The CSV File</a:t>
            </a:r>
          </a:p>
        </p:txBody>
      </p:sp>
      <p:sp>
        <p:nvSpPr>
          <p:cNvPr id="16" name="Rectangle 15">
            <a:extLst>
              <a:ext uri="{FF2B5EF4-FFF2-40B4-BE49-F238E27FC236}">
                <a16:creationId xmlns:a16="http://schemas.microsoft.com/office/drawing/2014/main" id="{7E5EBA1E-B942-6DCA-8CAB-E7142AB7C366}"/>
              </a:ext>
            </a:extLst>
          </p:cNvPr>
          <p:cNvSpPr/>
          <p:nvPr/>
        </p:nvSpPr>
        <p:spPr>
          <a:xfrm>
            <a:off x="14636750" y="3397250"/>
            <a:ext cx="29718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U</a:t>
            </a:r>
            <a:r>
              <a:rPr lang="en-IN" sz="3200" dirty="0" err="1"/>
              <a:t>nique</a:t>
            </a:r>
            <a:endParaRPr lang="en-IN" sz="3200" dirty="0"/>
          </a:p>
          <a:p>
            <a:pPr algn="ctr"/>
            <a:r>
              <a:rPr lang="en-IN" sz="3200" dirty="0"/>
              <a:t>Value</a:t>
            </a:r>
          </a:p>
          <a:p>
            <a:pPr algn="ctr"/>
            <a:r>
              <a:rPr lang="en-IN" sz="3200" dirty="0"/>
              <a:t>Segmentation</a:t>
            </a:r>
          </a:p>
        </p:txBody>
      </p:sp>
      <p:sp>
        <p:nvSpPr>
          <p:cNvPr id="18" name="Rectangle 17">
            <a:extLst>
              <a:ext uri="{FF2B5EF4-FFF2-40B4-BE49-F238E27FC236}">
                <a16:creationId xmlns:a16="http://schemas.microsoft.com/office/drawing/2014/main" id="{F195EF9A-0125-4F06-8A15-B27F9835C5D4}"/>
              </a:ext>
            </a:extLst>
          </p:cNvPr>
          <p:cNvSpPr/>
          <p:nvPr/>
        </p:nvSpPr>
        <p:spPr>
          <a:xfrm>
            <a:off x="14636750" y="6369050"/>
            <a:ext cx="2971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To Find The Optimal Number Of Clusters</a:t>
            </a:r>
          </a:p>
        </p:txBody>
      </p:sp>
      <p:sp>
        <p:nvSpPr>
          <p:cNvPr id="19" name="Arrow: Right 18">
            <a:extLst>
              <a:ext uri="{FF2B5EF4-FFF2-40B4-BE49-F238E27FC236}">
                <a16:creationId xmlns:a16="http://schemas.microsoft.com/office/drawing/2014/main" id="{9AD8BC6B-74D0-71EC-EE56-7EB24694AF02}"/>
              </a:ext>
            </a:extLst>
          </p:cNvPr>
          <p:cNvSpPr/>
          <p:nvPr/>
        </p:nvSpPr>
        <p:spPr>
          <a:xfrm>
            <a:off x="9302750" y="4044956"/>
            <a:ext cx="1066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DCADED9A-4CAE-D12D-F28D-F6863983D5FD}"/>
              </a:ext>
            </a:extLst>
          </p:cNvPr>
          <p:cNvSpPr/>
          <p:nvPr/>
        </p:nvSpPr>
        <p:spPr>
          <a:xfrm>
            <a:off x="13569950" y="3930650"/>
            <a:ext cx="1066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37A24BF1-C3D6-09E2-5EFD-0F860FAF8493}"/>
              </a:ext>
            </a:extLst>
          </p:cNvPr>
          <p:cNvSpPr/>
          <p:nvPr/>
        </p:nvSpPr>
        <p:spPr>
          <a:xfrm>
            <a:off x="15779750" y="5149850"/>
            <a:ext cx="685800" cy="12192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7015730-5FA0-DF80-9F4A-EBE0F627D470}"/>
              </a:ext>
            </a:extLst>
          </p:cNvPr>
          <p:cNvSpPr/>
          <p:nvPr/>
        </p:nvSpPr>
        <p:spPr>
          <a:xfrm>
            <a:off x="10369550" y="6369050"/>
            <a:ext cx="32004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Applying</a:t>
            </a:r>
          </a:p>
          <a:p>
            <a:pPr algn="ctr"/>
            <a:r>
              <a:rPr lang="en-IN" sz="3200" dirty="0"/>
              <a:t>K-Mean </a:t>
            </a:r>
          </a:p>
          <a:p>
            <a:pPr algn="ctr"/>
            <a:r>
              <a:rPr lang="en-IN" sz="3200" dirty="0"/>
              <a:t>Algorithm</a:t>
            </a:r>
          </a:p>
        </p:txBody>
      </p:sp>
      <p:sp>
        <p:nvSpPr>
          <p:cNvPr id="25" name="Rectangle 24">
            <a:extLst>
              <a:ext uri="{FF2B5EF4-FFF2-40B4-BE49-F238E27FC236}">
                <a16:creationId xmlns:a16="http://schemas.microsoft.com/office/drawing/2014/main" id="{69074F23-8A8A-13A5-DF1E-5A9F0973D8A8}"/>
              </a:ext>
            </a:extLst>
          </p:cNvPr>
          <p:cNvSpPr/>
          <p:nvPr/>
        </p:nvSpPr>
        <p:spPr>
          <a:xfrm>
            <a:off x="6102350" y="6369050"/>
            <a:ext cx="32004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Visualization The Clusters</a:t>
            </a:r>
          </a:p>
        </p:txBody>
      </p:sp>
      <p:sp>
        <p:nvSpPr>
          <p:cNvPr id="26" name="Arrow: Left 25">
            <a:extLst>
              <a:ext uri="{FF2B5EF4-FFF2-40B4-BE49-F238E27FC236}">
                <a16:creationId xmlns:a16="http://schemas.microsoft.com/office/drawing/2014/main" id="{70AC684B-3272-AFF7-4601-FB01A9CA3D23}"/>
              </a:ext>
            </a:extLst>
          </p:cNvPr>
          <p:cNvSpPr/>
          <p:nvPr/>
        </p:nvSpPr>
        <p:spPr>
          <a:xfrm>
            <a:off x="13569950" y="6826250"/>
            <a:ext cx="1066800" cy="5334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57F39426-DFE9-178A-78AA-8F09E7B2944A}"/>
              </a:ext>
            </a:extLst>
          </p:cNvPr>
          <p:cNvSpPr/>
          <p:nvPr/>
        </p:nvSpPr>
        <p:spPr>
          <a:xfrm>
            <a:off x="9302750" y="6869563"/>
            <a:ext cx="1066800" cy="5334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729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6C98-70E4-4BC2-978D-6A37462211DA}"/>
              </a:ext>
            </a:extLst>
          </p:cNvPr>
          <p:cNvSpPr>
            <a:spLocks noGrp="1"/>
          </p:cNvSpPr>
          <p:nvPr>
            <p:ph type="title"/>
          </p:nvPr>
        </p:nvSpPr>
        <p:spPr/>
        <p:txBody>
          <a:bodyPr/>
          <a:lstStyle/>
          <a:p>
            <a:r>
              <a:rPr lang="en-US" u="sng" dirty="0"/>
              <a:t>Scope:</a:t>
            </a:r>
            <a:endParaRPr lang="en-IN" u="sng" dirty="0"/>
          </a:p>
        </p:txBody>
      </p:sp>
      <p:sp>
        <p:nvSpPr>
          <p:cNvPr id="4" name="Rectangle 1">
            <a:extLst>
              <a:ext uri="{FF2B5EF4-FFF2-40B4-BE49-F238E27FC236}">
                <a16:creationId xmlns:a16="http://schemas.microsoft.com/office/drawing/2014/main" id="{8B870568-1959-4193-ABFD-F7E5F8B81C85}"/>
              </a:ext>
            </a:extLst>
          </p:cNvPr>
          <p:cNvSpPr>
            <a:spLocks noGrp="1" noChangeArrowheads="1"/>
          </p:cNvSpPr>
          <p:nvPr>
            <p:ph type="body" idx="1"/>
          </p:nvPr>
        </p:nvSpPr>
        <p:spPr bwMode="auto">
          <a:xfrm>
            <a:off x="1610182" y="2711450"/>
            <a:ext cx="166878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latin typeface="Arial" panose="020B0604020202020204" pitchFamily="34" charset="0"/>
              </a:rPr>
              <a:t>Enhanced Customer Insights</a:t>
            </a:r>
            <a:r>
              <a:rPr kumimoji="0" lang="en-US" altLang="en-US" sz="4400" b="0" i="0" u="none" strike="noStrike" cap="none" normalizeH="0" baseline="0" dirty="0">
                <a:ln>
                  <a:noFill/>
                </a:ln>
                <a:solidFill>
                  <a:schemeClr val="tx1"/>
                </a:solidFill>
                <a:effectLst/>
                <a:latin typeface="Arial" panose="020B0604020202020204" pitchFamily="34" charset="0"/>
              </a:rPr>
              <a:t>: Grouping reviews by sentiment or preference helps in understanding customer behavior and developing targeted marketing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latin typeface="Arial" panose="020B0604020202020204" pitchFamily="34" charset="0"/>
              </a:rPr>
              <a:t>Product Improvement</a:t>
            </a:r>
            <a:r>
              <a:rPr kumimoji="0" lang="en-US" altLang="en-US" sz="4400" b="0" i="0" u="none" strike="noStrike" cap="none" normalizeH="0" baseline="0" dirty="0">
                <a:ln>
                  <a:noFill/>
                </a:ln>
                <a:solidFill>
                  <a:schemeClr val="tx1"/>
                </a:solidFill>
                <a:effectLst/>
                <a:latin typeface="Arial" panose="020B0604020202020204" pitchFamily="34" charset="0"/>
              </a:rPr>
              <a:t>: Clusters reveal common feedback themes, guiding product enhancements and early issue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latin typeface="Arial" panose="020B0604020202020204" pitchFamily="34" charset="0"/>
              </a:rPr>
              <a:t>Market Segmentation</a:t>
            </a:r>
            <a:r>
              <a:rPr kumimoji="0" lang="en-US" altLang="en-US" sz="4400" b="0" i="0" u="none" strike="noStrike" cap="none" normalizeH="0" baseline="0" dirty="0">
                <a:ln>
                  <a:noFill/>
                </a:ln>
                <a:solidFill>
                  <a:schemeClr val="tx1"/>
                </a:solidFill>
                <a:effectLst/>
                <a:latin typeface="Arial" panose="020B0604020202020204" pitchFamily="34" charset="0"/>
              </a:rPr>
              <a:t>: Helps in segmenting customers and analyzing competitors, leading to more effective marketing and positioning.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latin typeface="Arial" panose="020B0604020202020204" pitchFamily="34" charset="0"/>
              </a:rPr>
              <a:t>Trend Analysis</a:t>
            </a:r>
            <a:r>
              <a:rPr kumimoji="0" lang="en-US" altLang="en-US" sz="4400" b="0" i="0" u="none" strike="noStrike" cap="none" normalizeH="0" baseline="0" dirty="0">
                <a:ln>
                  <a:noFill/>
                </a:ln>
                <a:solidFill>
                  <a:schemeClr val="tx1"/>
                </a:solidFill>
                <a:effectLst/>
                <a:latin typeface="Arial" panose="020B0604020202020204" pitchFamily="34" charset="0"/>
              </a:rPr>
              <a:t>: Identifies emerging trends and predicts future customer behavior.</a:t>
            </a:r>
          </a:p>
        </p:txBody>
      </p:sp>
    </p:spTree>
    <p:extLst>
      <p:ext uri="{BB962C8B-B14F-4D97-AF65-F5344CB8AC3E}">
        <p14:creationId xmlns:p14="http://schemas.microsoft.com/office/powerpoint/2010/main" val="203395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B11ED0-8CA1-571E-584E-B6D7B585CD77}"/>
              </a:ext>
            </a:extLst>
          </p:cNvPr>
          <p:cNvPicPr>
            <a:picLocks noChangeAspect="1"/>
          </p:cNvPicPr>
          <p:nvPr/>
        </p:nvPicPr>
        <p:blipFill>
          <a:blip r:embed="rId2"/>
          <a:stretch>
            <a:fillRect/>
          </a:stretch>
        </p:blipFill>
        <p:spPr>
          <a:xfrm>
            <a:off x="3892550" y="2482850"/>
            <a:ext cx="10515600" cy="5257799"/>
          </a:xfrm>
          <a:prstGeom prst="rect">
            <a:avLst/>
          </a:prstGeom>
        </p:spPr>
      </p:pic>
      <p:sp>
        <p:nvSpPr>
          <p:cNvPr id="9" name="TextBox 8">
            <a:extLst>
              <a:ext uri="{FF2B5EF4-FFF2-40B4-BE49-F238E27FC236}">
                <a16:creationId xmlns:a16="http://schemas.microsoft.com/office/drawing/2014/main" id="{9F8B53C9-F23B-FD67-A91C-DD21BA6B8FE5}"/>
              </a:ext>
            </a:extLst>
          </p:cNvPr>
          <p:cNvSpPr txBox="1"/>
          <p:nvPr/>
        </p:nvSpPr>
        <p:spPr>
          <a:xfrm>
            <a:off x="1530350" y="425450"/>
            <a:ext cx="8763000" cy="1169551"/>
          </a:xfrm>
          <a:prstGeom prst="rect">
            <a:avLst/>
          </a:prstGeom>
          <a:noFill/>
        </p:spPr>
        <p:txBody>
          <a:bodyPr wrap="square" rtlCol="0">
            <a:spAutoFit/>
          </a:bodyPr>
          <a:lstStyle/>
          <a:p>
            <a:r>
              <a:rPr lang="en-IN" sz="7000" b="1" u="sng" dirty="0"/>
              <a:t>Data Description:</a:t>
            </a:r>
          </a:p>
        </p:txBody>
      </p:sp>
    </p:spTree>
    <p:extLst>
      <p:ext uri="{BB962C8B-B14F-4D97-AF65-F5344CB8AC3E}">
        <p14:creationId xmlns:p14="http://schemas.microsoft.com/office/powerpoint/2010/main" val="225256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936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9"/>
                  </a:lnTo>
                  <a:lnTo>
                    <a:pt x="173689" y="535887"/>
                  </a:lnTo>
                  <a:lnTo>
                    <a:pt x="214713" y="556213"/>
                  </a:lnTo>
                  <a:lnTo>
                    <a:pt x="254179" y="580208"/>
                  </a:lnTo>
                  <a:lnTo>
                    <a:pt x="291785" y="607562"/>
                  </a:lnTo>
                  <a:lnTo>
                    <a:pt x="327233" y="637967"/>
                  </a:lnTo>
                  <a:lnTo>
                    <a:pt x="360222" y="671111"/>
                  </a:lnTo>
                  <a:lnTo>
                    <a:pt x="390453" y="706687"/>
                  </a:lnTo>
                  <a:lnTo>
                    <a:pt x="417627" y="744384"/>
                  </a:lnTo>
                  <a:lnTo>
                    <a:pt x="441442" y="783892"/>
                  </a:lnTo>
                  <a:lnTo>
                    <a:pt x="461599" y="824904"/>
                  </a:lnTo>
                  <a:lnTo>
                    <a:pt x="477799" y="867108"/>
                  </a:lnTo>
                  <a:lnTo>
                    <a:pt x="489742" y="910196"/>
                  </a:lnTo>
                  <a:lnTo>
                    <a:pt x="497127" y="953858"/>
                  </a:lnTo>
                  <a:lnTo>
                    <a:pt x="499656" y="997784"/>
                  </a:lnTo>
                  <a:lnTo>
                    <a:pt x="502184" y="953858"/>
                  </a:lnTo>
                  <a:lnTo>
                    <a:pt x="509570" y="910196"/>
                  </a:lnTo>
                  <a:lnTo>
                    <a:pt x="521515" y="867108"/>
                  </a:lnTo>
                  <a:lnTo>
                    <a:pt x="537720" y="824904"/>
                  </a:lnTo>
                  <a:lnTo>
                    <a:pt x="557885" y="783892"/>
                  </a:lnTo>
                  <a:lnTo>
                    <a:pt x="581712" y="744384"/>
                  </a:lnTo>
                  <a:lnTo>
                    <a:pt x="608903" y="706687"/>
                  </a:lnTo>
                  <a:lnTo>
                    <a:pt x="639157" y="671111"/>
                  </a:lnTo>
                  <a:lnTo>
                    <a:pt x="672177" y="637967"/>
                  </a:lnTo>
                  <a:lnTo>
                    <a:pt x="707663" y="607562"/>
                  </a:lnTo>
                  <a:lnTo>
                    <a:pt x="745316" y="580208"/>
                  </a:lnTo>
                  <a:lnTo>
                    <a:pt x="784838" y="556213"/>
                  </a:lnTo>
                  <a:lnTo>
                    <a:pt x="825929" y="535887"/>
                  </a:lnTo>
                  <a:lnTo>
                    <a:pt x="868291" y="519539"/>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4"/>
                  </a:lnTo>
                  <a:lnTo>
                    <a:pt x="825931" y="535882"/>
                  </a:lnTo>
                  <a:lnTo>
                    <a:pt x="784839" y="556208"/>
                  </a:lnTo>
                  <a:lnTo>
                    <a:pt x="745317" y="580204"/>
                  </a:lnTo>
                  <a:lnTo>
                    <a:pt x="707663" y="607558"/>
                  </a:lnTo>
                  <a:lnTo>
                    <a:pt x="672177" y="637963"/>
                  </a:lnTo>
                  <a:lnTo>
                    <a:pt x="639156" y="671108"/>
                  </a:lnTo>
                  <a:lnTo>
                    <a:pt x="608901" y="706684"/>
                  </a:lnTo>
                  <a:lnTo>
                    <a:pt x="581710" y="744381"/>
                  </a:lnTo>
                  <a:lnTo>
                    <a:pt x="557882" y="783890"/>
                  </a:lnTo>
                  <a:lnTo>
                    <a:pt x="537715" y="824901"/>
                  </a:lnTo>
                  <a:lnTo>
                    <a:pt x="521510" y="867105"/>
                  </a:lnTo>
                  <a:lnTo>
                    <a:pt x="509565" y="910193"/>
                  </a:lnTo>
                  <a:lnTo>
                    <a:pt x="502179" y="953855"/>
                  </a:lnTo>
                  <a:lnTo>
                    <a:pt x="499650" y="997781"/>
                  </a:lnTo>
                  <a:lnTo>
                    <a:pt x="497122" y="953855"/>
                  </a:lnTo>
                  <a:lnTo>
                    <a:pt x="489736" y="910193"/>
                  </a:lnTo>
                  <a:lnTo>
                    <a:pt x="477794" y="867105"/>
                  </a:lnTo>
                  <a:lnTo>
                    <a:pt x="461594" y="824901"/>
                  </a:lnTo>
                  <a:lnTo>
                    <a:pt x="441437" y="783890"/>
                  </a:lnTo>
                  <a:lnTo>
                    <a:pt x="417622" y="744381"/>
                  </a:lnTo>
                  <a:lnTo>
                    <a:pt x="390449" y="706684"/>
                  </a:lnTo>
                  <a:lnTo>
                    <a:pt x="360218" y="671108"/>
                  </a:lnTo>
                  <a:lnTo>
                    <a:pt x="327229" y="637963"/>
                  </a:lnTo>
                  <a:lnTo>
                    <a:pt x="291782" y="607558"/>
                  </a:lnTo>
                  <a:lnTo>
                    <a:pt x="254176" y="580204"/>
                  </a:lnTo>
                  <a:lnTo>
                    <a:pt x="214711" y="556208"/>
                  </a:lnTo>
                  <a:lnTo>
                    <a:pt x="173687" y="535882"/>
                  </a:lnTo>
                  <a:lnTo>
                    <a:pt x="131405" y="519534"/>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20" name="TextBox 19">
            <a:extLst>
              <a:ext uri="{FF2B5EF4-FFF2-40B4-BE49-F238E27FC236}">
                <a16:creationId xmlns:a16="http://schemas.microsoft.com/office/drawing/2014/main" id="{3D58EF08-CD75-97B0-71E6-FADD7618309C}"/>
              </a:ext>
            </a:extLst>
          </p:cNvPr>
          <p:cNvSpPr txBox="1"/>
          <p:nvPr/>
        </p:nvSpPr>
        <p:spPr>
          <a:xfrm>
            <a:off x="539750" y="872816"/>
            <a:ext cx="9906000" cy="1169551"/>
          </a:xfrm>
          <a:prstGeom prst="rect">
            <a:avLst/>
          </a:prstGeom>
          <a:noFill/>
        </p:spPr>
        <p:txBody>
          <a:bodyPr wrap="square" rtlCol="0">
            <a:spAutoFit/>
          </a:bodyPr>
          <a:lstStyle/>
          <a:p>
            <a:r>
              <a:rPr lang="en-US" sz="7000" b="1" u="sng" dirty="0"/>
              <a:t>Model:</a:t>
            </a:r>
            <a:endParaRPr lang="en-IN" sz="7000" b="1" u="sng" dirty="0"/>
          </a:p>
        </p:txBody>
      </p:sp>
      <p:sp>
        <p:nvSpPr>
          <p:cNvPr id="21" name="TextBox 20">
            <a:extLst>
              <a:ext uri="{FF2B5EF4-FFF2-40B4-BE49-F238E27FC236}">
                <a16:creationId xmlns:a16="http://schemas.microsoft.com/office/drawing/2014/main" id="{CFE725A5-93DB-2D6C-0AFE-37C39722A27A}"/>
              </a:ext>
            </a:extLst>
          </p:cNvPr>
          <p:cNvSpPr txBox="1"/>
          <p:nvPr/>
        </p:nvSpPr>
        <p:spPr>
          <a:xfrm>
            <a:off x="2191385" y="2987719"/>
            <a:ext cx="13512165" cy="4324261"/>
          </a:xfrm>
          <a:prstGeom prst="rect">
            <a:avLst/>
          </a:prstGeom>
          <a:noFill/>
        </p:spPr>
        <p:txBody>
          <a:bodyPr wrap="square" rtlCol="0">
            <a:spAutoFit/>
          </a:bodyPr>
          <a:lstStyle/>
          <a:p>
            <a:r>
              <a:rPr lang="en-IN" sz="5000" b="1" u="sng" dirty="0"/>
              <a:t>1. K-Means:</a:t>
            </a:r>
            <a:r>
              <a:rPr lang="en-IN" sz="5000" dirty="0"/>
              <a:t> </a:t>
            </a:r>
            <a:r>
              <a:rPr lang="en-US" sz="4500" dirty="0">
                <a:solidFill>
                  <a:srgbClr val="1F1F1F"/>
                </a:solidFill>
                <a:latin typeface="Google Sans"/>
              </a:rPr>
              <a:t>k</a:t>
            </a:r>
            <a:r>
              <a:rPr lang="en-US" sz="4500" b="0" i="0" dirty="0">
                <a:solidFill>
                  <a:srgbClr val="1F1F1F"/>
                </a:solidFill>
                <a:effectLst/>
                <a:latin typeface="Google Sans"/>
              </a:rPr>
              <a:t>-Means clustering is </a:t>
            </a:r>
            <a:r>
              <a:rPr lang="en-US" sz="4500" b="0" i="0" dirty="0">
                <a:solidFill>
                  <a:srgbClr val="040C28"/>
                </a:solidFill>
                <a:effectLst/>
                <a:latin typeface="Google Sans"/>
              </a:rPr>
              <a:t>an unsupervised learning algorithm</a:t>
            </a:r>
            <a:r>
              <a:rPr lang="en-US" sz="4500" b="0" i="0" dirty="0">
                <a:solidFill>
                  <a:srgbClr val="1F1F1F"/>
                </a:solidFill>
                <a:effectLst/>
                <a:latin typeface="Google Sans"/>
              </a:rPr>
              <a:t>. There is no labeled data for this clustering, unlike in supervised learning.</a:t>
            </a:r>
          </a:p>
          <a:p>
            <a:r>
              <a:rPr lang="en-US" sz="4500" b="0" i="0" dirty="0">
                <a:solidFill>
                  <a:srgbClr val="1F1F1F"/>
                </a:solidFill>
                <a:effectLst/>
                <a:latin typeface="Google Sans"/>
              </a:rPr>
              <a:t>K-Means performs the division of objects into clusters that share similarities and are dissimilar to the objects belonging to another cluster.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95CDC-5538-42E8-070E-5875563EBCDA}"/>
              </a:ext>
            </a:extLst>
          </p:cNvPr>
          <p:cNvSpPr txBox="1"/>
          <p:nvPr/>
        </p:nvSpPr>
        <p:spPr>
          <a:xfrm>
            <a:off x="2368342" y="1568450"/>
            <a:ext cx="13487400" cy="8248412"/>
          </a:xfrm>
          <a:prstGeom prst="rect">
            <a:avLst/>
          </a:prstGeom>
          <a:noFill/>
        </p:spPr>
        <p:txBody>
          <a:bodyPr wrap="square" rtlCol="0">
            <a:spAutoFit/>
          </a:bodyPr>
          <a:lstStyle/>
          <a:p>
            <a:r>
              <a:rPr lang="en-IN" sz="4000" dirty="0"/>
              <a:t> </a:t>
            </a:r>
            <a:r>
              <a:rPr lang="en-IN" sz="5000" b="1" u="sng" dirty="0"/>
              <a:t>Process Of K-Means:</a:t>
            </a:r>
            <a:r>
              <a:rPr lang="en-IN" sz="5000" dirty="0"/>
              <a:t>  </a:t>
            </a:r>
            <a:r>
              <a:rPr lang="en-US" sz="4800" b="0" i="0" dirty="0">
                <a:solidFill>
                  <a:srgbClr val="001D35"/>
                </a:solidFill>
                <a:effectLst/>
                <a:latin typeface="Google Sans"/>
              </a:rPr>
              <a:t>The K-means clustering algorithm works by grouping data points into clusters based on their distance from a cluster center. The algorithm uses a mathematical distance measure, usually Euclidean, to calculate the distance between each data point and the cluster centers. The data point is then assigned to the cluster with the nearest centroid. Recompute the centroid for each cluster by taking the average of all the points in that cluster.</a:t>
            </a:r>
          </a:p>
          <a:p>
            <a:r>
              <a:rPr lang="en-US" sz="4800" b="0" i="0" dirty="0">
                <a:solidFill>
                  <a:srgbClr val="001D35"/>
                </a:solidFill>
                <a:effectLst/>
                <a:latin typeface="Google Sans"/>
              </a:rPr>
              <a:t>Repeat the process until the clusters are completely different.</a:t>
            </a:r>
            <a:endParaRPr lang="en-IN" sz="4500" dirty="0"/>
          </a:p>
        </p:txBody>
      </p:sp>
    </p:spTree>
    <p:extLst>
      <p:ext uri="{BB962C8B-B14F-4D97-AF65-F5344CB8AC3E}">
        <p14:creationId xmlns:p14="http://schemas.microsoft.com/office/powerpoint/2010/main" val="414456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FE8B8F-818F-593B-CB5C-B59C77BA3014}"/>
              </a:ext>
            </a:extLst>
          </p:cNvPr>
          <p:cNvSpPr txBox="1"/>
          <p:nvPr/>
        </p:nvSpPr>
        <p:spPr>
          <a:xfrm>
            <a:off x="768350" y="2406650"/>
            <a:ext cx="16764000" cy="1169551"/>
          </a:xfrm>
          <a:prstGeom prst="rect">
            <a:avLst/>
          </a:prstGeom>
          <a:noFill/>
        </p:spPr>
        <p:txBody>
          <a:bodyPr wrap="square" rtlCol="0">
            <a:spAutoFit/>
          </a:bodyPr>
          <a:lstStyle/>
          <a:p>
            <a:r>
              <a:rPr lang="en-IN" sz="7000" b="1" u="sng" dirty="0"/>
              <a:t>To find the distance of two data points:</a:t>
            </a:r>
          </a:p>
        </p:txBody>
      </p:sp>
      <p:sp>
        <p:nvSpPr>
          <p:cNvPr id="6" name="TextBox 5">
            <a:extLst>
              <a:ext uri="{FF2B5EF4-FFF2-40B4-BE49-F238E27FC236}">
                <a16:creationId xmlns:a16="http://schemas.microsoft.com/office/drawing/2014/main" id="{8E159A38-56BA-E6E8-BD5F-2538F0B4BB71}"/>
              </a:ext>
            </a:extLst>
          </p:cNvPr>
          <p:cNvSpPr txBox="1"/>
          <p:nvPr/>
        </p:nvSpPr>
        <p:spPr>
          <a:xfrm>
            <a:off x="3663950" y="4921250"/>
            <a:ext cx="10134600" cy="1477328"/>
          </a:xfrm>
          <a:prstGeom prst="rect">
            <a:avLst/>
          </a:prstGeom>
          <a:noFill/>
        </p:spPr>
        <p:txBody>
          <a:bodyPr wrap="square" rtlCol="0">
            <a:spAutoFit/>
          </a:bodyPr>
          <a:lstStyle/>
          <a:p>
            <a:r>
              <a:rPr lang="es-ES" sz="4500" b="0" i="0" dirty="0">
                <a:solidFill>
                  <a:srgbClr val="333333"/>
                </a:solidFill>
                <a:effectLst/>
                <a:latin typeface="Untitled Sans"/>
              </a:rPr>
              <a:t>d = √[(</a:t>
            </a:r>
            <a:r>
              <a:rPr lang="es-ES" sz="4500" b="0" i="0" dirty="0">
                <a:solidFill>
                  <a:srgbClr val="333333"/>
                </a:solidFill>
                <a:effectLst/>
                <a:latin typeface="MJXc-TeX-math-I"/>
              </a:rPr>
              <a:t>x</a:t>
            </a:r>
            <a:r>
              <a:rPr lang="es-ES" sz="4500" b="0" i="0" dirty="0">
                <a:solidFill>
                  <a:srgbClr val="333333"/>
                </a:solidFill>
                <a:effectLst/>
                <a:latin typeface="MJXc-TeX-main-R"/>
              </a:rPr>
              <a:t>2</a:t>
            </a:r>
            <a:r>
              <a:rPr lang="es-ES" sz="4500" b="0" i="0" dirty="0">
                <a:solidFill>
                  <a:srgbClr val="333333"/>
                </a:solidFill>
                <a:effectLst/>
                <a:latin typeface="Untitled Sans"/>
              </a:rPr>
              <a:t> − x1)</a:t>
            </a:r>
            <a:r>
              <a:rPr lang="es-ES" sz="4500" b="0" i="0" baseline="30000" dirty="0">
                <a:solidFill>
                  <a:srgbClr val="333333"/>
                </a:solidFill>
                <a:effectLst/>
                <a:latin typeface="Untitled Sans"/>
              </a:rPr>
              <a:t>2 </a:t>
            </a:r>
            <a:r>
              <a:rPr lang="es-ES" sz="4500" b="0" i="0" dirty="0">
                <a:solidFill>
                  <a:srgbClr val="333333"/>
                </a:solidFill>
                <a:effectLst/>
                <a:latin typeface="Untitled Sans"/>
              </a:rPr>
              <a:t>+ (</a:t>
            </a:r>
            <a:r>
              <a:rPr lang="es-ES" sz="4500" b="0" i="0" dirty="0">
                <a:solidFill>
                  <a:srgbClr val="333333"/>
                </a:solidFill>
                <a:effectLst/>
                <a:latin typeface="MJXc-TeX-math-I"/>
              </a:rPr>
              <a:t>y</a:t>
            </a:r>
            <a:r>
              <a:rPr lang="es-ES" sz="4500" b="0" i="0" dirty="0">
                <a:solidFill>
                  <a:srgbClr val="333333"/>
                </a:solidFill>
                <a:effectLst/>
                <a:latin typeface="MJXc-TeX-main-R"/>
              </a:rPr>
              <a:t>2</a:t>
            </a:r>
            <a:r>
              <a:rPr lang="es-ES" sz="4500" b="0" i="0" dirty="0">
                <a:solidFill>
                  <a:srgbClr val="333333"/>
                </a:solidFill>
                <a:effectLst/>
                <a:latin typeface="Untitled Sans"/>
              </a:rPr>
              <a:t> − </a:t>
            </a:r>
            <a:r>
              <a:rPr lang="es-ES" sz="4500" b="0" i="0" dirty="0">
                <a:solidFill>
                  <a:srgbClr val="333333"/>
                </a:solidFill>
                <a:effectLst/>
                <a:latin typeface="MJXc-TeX-math-I"/>
              </a:rPr>
              <a:t>y</a:t>
            </a:r>
            <a:r>
              <a:rPr lang="es-ES" sz="4500" b="0" i="0" dirty="0">
                <a:solidFill>
                  <a:srgbClr val="333333"/>
                </a:solidFill>
                <a:effectLst/>
                <a:latin typeface="MJXc-TeX-main-R"/>
              </a:rPr>
              <a:t>1</a:t>
            </a:r>
            <a:r>
              <a:rPr lang="es-ES" sz="4500" b="0" i="0" dirty="0">
                <a:solidFill>
                  <a:srgbClr val="333333"/>
                </a:solidFill>
                <a:effectLst/>
                <a:latin typeface="Untitled Sans"/>
              </a:rPr>
              <a:t>)</a:t>
            </a:r>
            <a:r>
              <a:rPr lang="es-ES" sz="4500" b="0" i="0" baseline="30000" dirty="0">
                <a:solidFill>
                  <a:srgbClr val="333333"/>
                </a:solidFill>
                <a:effectLst/>
                <a:latin typeface="Untitled Sans"/>
              </a:rPr>
              <a:t>2</a:t>
            </a:r>
            <a:r>
              <a:rPr lang="es-ES" sz="4500" b="0" i="0" dirty="0">
                <a:solidFill>
                  <a:srgbClr val="333333"/>
                </a:solidFill>
                <a:effectLst/>
                <a:latin typeface="Untitled Sans"/>
              </a:rPr>
              <a:t>]</a:t>
            </a:r>
            <a:endParaRPr lang="en-IN" sz="4500" dirty="0"/>
          </a:p>
          <a:p>
            <a:endParaRPr lang="en-IN" sz="4500" dirty="0"/>
          </a:p>
        </p:txBody>
      </p:sp>
    </p:spTree>
    <p:extLst>
      <p:ext uri="{BB962C8B-B14F-4D97-AF65-F5344CB8AC3E}">
        <p14:creationId xmlns:p14="http://schemas.microsoft.com/office/powerpoint/2010/main" val="2973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8495B1-A22D-7FE6-A290-0D9133E2C588}"/>
              </a:ext>
            </a:extLst>
          </p:cNvPr>
          <p:cNvSpPr txBox="1"/>
          <p:nvPr/>
        </p:nvSpPr>
        <p:spPr>
          <a:xfrm>
            <a:off x="844550" y="1797050"/>
            <a:ext cx="15544800" cy="6324808"/>
          </a:xfrm>
          <a:prstGeom prst="rect">
            <a:avLst/>
          </a:prstGeom>
          <a:noFill/>
        </p:spPr>
        <p:txBody>
          <a:bodyPr wrap="square" rtlCol="0">
            <a:spAutoFit/>
          </a:bodyPr>
          <a:lstStyle/>
          <a:p>
            <a:r>
              <a:rPr lang="en-US" sz="7000" b="1" u="sng" dirty="0"/>
              <a:t>Inference:</a:t>
            </a:r>
          </a:p>
          <a:p>
            <a:r>
              <a:rPr lang="en-US" sz="5000" dirty="0"/>
              <a:t>Once the K-Means algorithm has completed clustering, there are several inferences you can make:</a:t>
            </a:r>
          </a:p>
          <a:p>
            <a:endParaRPr lang="en-US" sz="5000" u="sng" dirty="0"/>
          </a:p>
          <a:p>
            <a:pPr marL="685800" indent="-685800">
              <a:buFont typeface="Arial" panose="020B0604020202020204" pitchFamily="34" charset="0"/>
              <a:buChar char="•"/>
            </a:pPr>
            <a:r>
              <a:rPr lang="en-US" sz="5000" b="1" u="sng" dirty="0"/>
              <a:t>Cluster Centroids</a:t>
            </a:r>
            <a:r>
              <a:rPr lang="en-US" sz="5000" u="sng" dirty="0"/>
              <a:t>:</a:t>
            </a:r>
            <a:r>
              <a:rPr lang="en-US" sz="5000" dirty="0"/>
              <a:t>	 </a:t>
            </a:r>
            <a:r>
              <a:rPr lang="en-US" sz="4500" dirty="0"/>
              <a:t>The final positions of the centroids indicate the "center" of each cluster in the feature space. These centroids can be analyzed to understand the characteristics of each cluster.</a:t>
            </a:r>
          </a:p>
        </p:txBody>
      </p:sp>
    </p:spTree>
    <p:extLst>
      <p:ext uri="{BB962C8B-B14F-4D97-AF65-F5344CB8AC3E}">
        <p14:creationId xmlns:p14="http://schemas.microsoft.com/office/powerpoint/2010/main" val="330657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TotalTime>
  <Words>856</Words>
  <Application>Microsoft Office PowerPoint</Application>
  <PresentationFormat>Custom</PresentationFormat>
  <Paragraphs>57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Google Sans</vt:lpstr>
      <vt:lpstr>MJXc-TeX-main-R</vt:lpstr>
      <vt:lpstr>MJXc-TeX-math-I</vt:lpstr>
      <vt:lpstr>Tahoma</vt:lpstr>
      <vt:lpstr>Trebuchet MS</vt:lpstr>
      <vt:lpstr>Untitled Sans</vt:lpstr>
      <vt:lpstr>Office Theme</vt:lpstr>
      <vt:lpstr>PowerPoint Presentation</vt:lpstr>
      <vt:lpstr>PowerPoint Presentation</vt:lpstr>
      <vt:lpstr>PowerPoint Presentation</vt:lpstr>
      <vt:lpstr>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vt:lpstr>
      <vt:lpstr>PowerPoint Presentation</vt:lpstr>
      <vt:lpstr>PowerPoint Presentation</vt:lpstr>
      <vt:lpstr>Conclusion:</vt:lpstr>
      <vt:lpstr>T h a n k 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Debarshi Chatterjee</dc:creator>
  <cp:lastModifiedBy>RAJ BAIDYA</cp:lastModifiedBy>
  <cp:revision>11</cp:revision>
  <dcterms:created xsi:type="dcterms:W3CDTF">2024-09-03T09:50:37Z</dcterms:created>
  <dcterms:modified xsi:type="dcterms:W3CDTF">2024-11-19T04:13:21Z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2024-09-03T00:00:00Z</vt:filetime>
  </property>
  <property fmtid="{D5CDD505-2E9C-101B-9397-08002B2CF9AE}" pid="3" name="Creator">
    <vt:lpwstr>Chromium</vt:lpwstr>
  </property>
  <property fmtid="{D5CDD505-2E9C-101B-9397-08002B2CF9AE}" pid="4" name="LastSaved">
    <vt:filetime>2024-09-03T00:00:00Z</vt:filetime>
  </property>
  <property fmtid="{D5CDD505-2E9C-101B-9397-08002B2CF9AE}" pid="5" name="Producer">
    <vt:lpwstr>GPL Ghostscript 10.02.0</vt:lpwstr>
  </property>
</Properties>
</file>