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70" r:id="rId4"/>
    <p:sldId id="271" r:id="rId5"/>
    <p:sldId id="257" r:id="rId6"/>
    <p:sldId id="273" r:id="rId7"/>
    <p:sldId id="272" r:id="rId8"/>
    <p:sldId id="259" r:id="rId9"/>
    <p:sldId id="274" r:id="rId10"/>
    <p:sldId id="275" r:id="rId11"/>
    <p:sldId id="276" r:id="rId12"/>
    <p:sldId id="277" r:id="rId13"/>
    <p:sldId id="278" r:id="rId14"/>
    <p:sldId id="265" r:id="rId15"/>
    <p:sldId id="26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422" autoAdjust="0"/>
  </p:normalViewPr>
  <p:slideViewPr>
    <p:cSldViewPr snapToGrid="0" showGuides="1">
      <p:cViewPr varScale="1">
        <p:scale>
          <a:sx n="72" d="100"/>
          <a:sy n="72" d="100"/>
        </p:scale>
        <p:origin x="1056" y="67"/>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3DCA0-A583-4D9F-82EA-E79F38CBD945}"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C6F55-58E8-4003-9BC4-D57C73C75037}" type="slidenum">
              <a:rPr lang="en-US" smtClean="0"/>
              <a:t>‹#›</a:t>
            </a:fld>
            <a:endParaRPr lang="en-US"/>
          </a:p>
        </p:txBody>
      </p:sp>
    </p:spTree>
    <p:extLst>
      <p:ext uri="{BB962C8B-B14F-4D97-AF65-F5344CB8AC3E}">
        <p14:creationId xmlns:p14="http://schemas.microsoft.com/office/powerpoint/2010/main" val="3327881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Strong positive correlation with </a:t>
            </a:r>
            <a:r>
              <a:rPr lang="en-U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vertical_drop</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fastQuads</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Runs and </a:t>
            </a:r>
            <a:r>
              <a:rPr lang="en-U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total_chairs</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appear quite similar and useful.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Resorts_per_100kcapita shows correlation. When the value is low, there is quite a variability in the ticket price, although it's capable of going quite high.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Ticket prices may drop a little before then climbing upwards as the number of resorts per capita increases. Ticket price could climb with the number of resorts serving a population because it indicates a popular area for skiing with plenty of demand.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lower ticket price when fewer resorts serve a population may similarly be because it's a less popular state for skiing.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high price for some resorts when resorts are rare (relative to the population size) may indicate areas where a small number of resorts can benefit from a monopoly effect. It's not a clear picture, although we have some interesting signs.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90C6F55-58E8-4003-9BC4-D57C73C75037}" type="slidenum">
              <a:rPr lang="en-US" smtClean="0"/>
              <a:t>12</a:t>
            </a:fld>
            <a:endParaRPr lang="en-US"/>
          </a:p>
        </p:txBody>
      </p:sp>
    </p:spTree>
    <p:extLst>
      <p:ext uri="{BB962C8B-B14F-4D97-AF65-F5344CB8AC3E}">
        <p14:creationId xmlns:p14="http://schemas.microsoft.com/office/powerpoint/2010/main" val="364835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4B2F-C97A-48C5-89E5-4FAD939C5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90113B-9A87-4620-898A-C6A24311CC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D6737-A0A9-45B0-9D34-6D59747F5061}"/>
              </a:ext>
            </a:extLst>
          </p:cNvPr>
          <p:cNvSpPr>
            <a:spLocks noGrp="1"/>
          </p:cNvSpPr>
          <p:nvPr>
            <p:ph type="dt" sz="half" idx="10"/>
          </p:nvPr>
        </p:nvSpPr>
        <p:spPr/>
        <p:txBody>
          <a:bodyPr/>
          <a:lstStyle/>
          <a:p>
            <a:fld id="{E1CAC161-9686-42B2-B594-305FEF0FBEA3}" type="datetimeFigureOut">
              <a:rPr lang="en-US" smtClean="0"/>
              <a:t>2/16/2021</a:t>
            </a:fld>
            <a:endParaRPr lang="en-US"/>
          </a:p>
        </p:txBody>
      </p:sp>
      <p:sp>
        <p:nvSpPr>
          <p:cNvPr id="5" name="Footer Placeholder 4">
            <a:extLst>
              <a:ext uri="{FF2B5EF4-FFF2-40B4-BE49-F238E27FC236}">
                <a16:creationId xmlns:a16="http://schemas.microsoft.com/office/drawing/2014/main" id="{6AEAE0D3-C54E-4FBA-8178-430E9CDC6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D3BBB-D4B3-416D-A061-644C1AB63996}"/>
              </a:ext>
            </a:extLst>
          </p:cNvPr>
          <p:cNvSpPr>
            <a:spLocks noGrp="1"/>
          </p:cNvSpPr>
          <p:nvPr>
            <p:ph type="sldNum" sz="quarter" idx="12"/>
          </p:nvPr>
        </p:nvSpPr>
        <p:spPr/>
        <p:txBody>
          <a:bodyPr/>
          <a:lstStyle/>
          <a:p>
            <a:fld id="{0C4287B0-44D5-424C-90DE-DABA58ACBA69}" type="slidenum">
              <a:rPr lang="en-US" smtClean="0"/>
              <a:t>‹#›</a:t>
            </a:fld>
            <a:endParaRPr lang="en-US"/>
          </a:p>
        </p:txBody>
      </p:sp>
    </p:spTree>
    <p:extLst>
      <p:ext uri="{BB962C8B-B14F-4D97-AF65-F5344CB8AC3E}">
        <p14:creationId xmlns:p14="http://schemas.microsoft.com/office/powerpoint/2010/main" val="306074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66A7-1BB6-4306-ACA7-A3F53F7D6C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46A5C9-1309-40A0-9DEE-FB98B2E408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BF5E8-768D-4A39-9345-1128B943B85A}"/>
              </a:ext>
            </a:extLst>
          </p:cNvPr>
          <p:cNvSpPr>
            <a:spLocks noGrp="1"/>
          </p:cNvSpPr>
          <p:nvPr>
            <p:ph type="dt" sz="half" idx="10"/>
          </p:nvPr>
        </p:nvSpPr>
        <p:spPr/>
        <p:txBody>
          <a:bodyPr/>
          <a:lstStyle/>
          <a:p>
            <a:fld id="{E1CAC161-9686-42B2-B594-305FEF0FBEA3}" type="datetimeFigureOut">
              <a:rPr lang="en-US" smtClean="0"/>
              <a:t>2/16/2021</a:t>
            </a:fld>
            <a:endParaRPr lang="en-US"/>
          </a:p>
        </p:txBody>
      </p:sp>
      <p:sp>
        <p:nvSpPr>
          <p:cNvPr id="5" name="Footer Placeholder 4">
            <a:extLst>
              <a:ext uri="{FF2B5EF4-FFF2-40B4-BE49-F238E27FC236}">
                <a16:creationId xmlns:a16="http://schemas.microsoft.com/office/drawing/2014/main" id="{F66D7464-FB17-460B-9F74-DF6D37872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349A3-5BA7-443E-A2F6-60A9C2507FB2}"/>
              </a:ext>
            </a:extLst>
          </p:cNvPr>
          <p:cNvSpPr>
            <a:spLocks noGrp="1"/>
          </p:cNvSpPr>
          <p:nvPr>
            <p:ph type="sldNum" sz="quarter" idx="12"/>
          </p:nvPr>
        </p:nvSpPr>
        <p:spPr/>
        <p:txBody>
          <a:bodyPr/>
          <a:lstStyle/>
          <a:p>
            <a:fld id="{0C4287B0-44D5-424C-90DE-DABA58ACBA69}" type="slidenum">
              <a:rPr lang="en-US" smtClean="0"/>
              <a:t>‹#›</a:t>
            </a:fld>
            <a:endParaRPr lang="en-US"/>
          </a:p>
        </p:txBody>
      </p:sp>
    </p:spTree>
    <p:extLst>
      <p:ext uri="{BB962C8B-B14F-4D97-AF65-F5344CB8AC3E}">
        <p14:creationId xmlns:p14="http://schemas.microsoft.com/office/powerpoint/2010/main" val="282704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30C492-9599-4E59-BFAC-939970A730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DFC0E6-D438-4466-8C46-5DA0194564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79AE5-AE8E-46D7-BDD3-7ECFCE7653F6}"/>
              </a:ext>
            </a:extLst>
          </p:cNvPr>
          <p:cNvSpPr>
            <a:spLocks noGrp="1"/>
          </p:cNvSpPr>
          <p:nvPr>
            <p:ph type="dt" sz="half" idx="10"/>
          </p:nvPr>
        </p:nvSpPr>
        <p:spPr/>
        <p:txBody>
          <a:bodyPr/>
          <a:lstStyle/>
          <a:p>
            <a:fld id="{E1CAC161-9686-42B2-B594-305FEF0FBEA3}" type="datetimeFigureOut">
              <a:rPr lang="en-US" smtClean="0"/>
              <a:t>2/16/2021</a:t>
            </a:fld>
            <a:endParaRPr lang="en-US"/>
          </a:p>
        </p:txBody>
      </p:sp>
      <p:sp>
        <p:nvSpPr>
          <p:cNvPr id="5" name="Footer Placeholder 4">
            <a:extLst>
              <a:ext uri="{FF2B5EF4-FFF2-40B4-BE49-F238E27FC236}">
                <a16:creationId xmlns:a16="http://schemas.microsoft.com/office/drawing/2014/main" id="{49F647FF-D509-42AA-B74D-B1F5B31D5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BD1D4-EB84-4DA3-B2C7-A6BB9A8908B4}"/>
              </a:ext>
            </a:extLst>
          </p:cNvPr>
          <p:cNvSpPr>
            <a:spLocks noGrp="1"/>
          </p:cNvSpPr>
          <p:nvPr>
            <p:ph type="sldNum" sz="quarter" idx="12"/>
          </p:nvPr>
        </p:nvSpPr>
        <p:spPr/>
        <p:txBody>
          <a:bodyPr/>
          <a:lstStyle/>
          <a:p>
            <a:fld id="{0C4287B0-44D5-424C-90DE-DABA58ACBA69}" type="slidenum">
              <a:rPr lang="en-US" smtClean="0"/>
              <a:t>‹#›</a:t>
            </a:fld>
            <a:endParaRPr lang="en-US"/>
          </a:p>
        </p:txBody>
      </p:sp>
    </p:spTree>
    <p:extLst>
      <p:ext uri="{BB962C8B-B14F-4D97-AF65-F5344CB8AC3E}">
        <p14:creationId xmlns:p14="http://schemas.microsoft.com/office/powerpoint/2010/main" val="303385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31F9-F16A-4125-A9E5-D26FDFDB0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21BAE4-7256-4823-9335-259E72BAF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192F7-B772-4A58-9FB6-25B9AB0591CF}"/>
              </a:ext>
            </a:extLst>
          </p:cNvPr>
          <p:cNvSpPr>
            <a:spLocks noGrp="1"/>
          </p:cNvSpPr>
          <p:nvPr>
            <p:ph type="dt" sz="half" idx="10"/>
          </p:nvPr>
        </p:nvSpPr>
        <p:spPr/>
        <p:txBody>
          <a:bodyPr/>
          <a:lstStyle/>
          <a:p>
            <a:fld id="{E1CAC161-9686-42B2-B594-305FEF0FBEA3}" type="datetimeFigureOut">
              <a:rPr lang="en-US" smtClean="0"/>
              <a:t>2/16/2021</a:t>
            </a:fld>
            <a:endParaRPr lang="en-US"/>
          </a:p>
        </p:txBody>
      </p:sp>
      <p:sp>
        <p:nvSpPr>
          <p:cNvPr id="5" name="Footer Placeholder 4">
            <a:extLst>
              <a:ext uri="{FF2B5EF4-FFF2-40B4-BE49-F238E27FC236}">
                <a16:creationId xmlns:a16="http://schemas.microsoft.com/office/drawing/2014/main" id="{9C287164-DADA-4BDA-9320-1CC2A74EB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13167-2689-4B4C-9FBE-3B599D4CA2BC}"/>
              </a:ext>
            </a:extLst>
          </p:cNvPr>
          <p:cNvSpPr>
            <a:spLocks noGrp="1"/>
          </p:cNvSpPr>
          <p:nvPr>
            <p:ph type="sldNum" sz="quarter" idx="12"/>
          </p:nvPr>
        </p:nvSpPr>
        <p:spPr/>
        <p:txBody>
          <a:bodyPr/>
          <a:lstStyle/>
          <a:p>
            <a:fld id="{0C4287B0-44D5-424C-90DE-DABA58ACBA69}" type="slidenum">
              <a:rPr lang="en-US" smtClean="0"/>
              <a:t>‹#›</a:t>
            </a:fld>
            <a:endParaRPr lang="en-US"/>
          </a:p>
        </p:txBody>
      </p:sp>
    </p:spTree>
    <p:extLst>
      <p:ext uri="{BB962C8B-B14F-4D97-AF65-F5344CB8AC3E}">
        <p14:creationId xmlns:p14="http://schemas.microsoft.com/office/powerpoint/2010/main" val="405828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B1A9-4E3A-4888-BE7D-7F71D372E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1AB031-2DA8-41F2-A2B6-0D7716C1E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E9A53-1A58-49B9-99EB-50FD309E25F7}"/>
              </a:ext>
            </a:extLst>
          </p:cNvPr>
          <p:cNvSpPr>
            <a:spLocks noGrp="1"/>
          </p:cNvSpPr>
          <p:nvPr>
            <p:ph type="dt" sz="half" idx="10"/>
          </p:nvPr>
        </p:nvSpPr>
        <p:spPr/>
        <p:txBody>
          <a:bodyPr/>
          <a:lstStyle/>
          <a:p>
            <a:fld id="{E1CAC161-9686-42B2-B594-305FEF0FBEA3}" type="datetimeFigureOut">
              <a:rPr lang="en-US" smtClean="0"/>
              <a:t>2/16/2021</a:t>
            </a:fld>
            <a:endParaRPr lang="en-US"/>
          </a:p>
        </p:txBody>
      </p:sp>
      <p:sp>
        <p:nvSpPr>
          <p:cNvPr id="5" name="Footer Placeholder 4">
            <a:extLst>
              <a:ext uri="{FF2B5EF4-FFF2-40B4-BE49-F238E27FC236}">
                <a16:creationId xmlns:a16="http://schemas.microsoft.com/office/drawing/2014/main" id="{05E42864-7CC7-4493-AF85-4754608C3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5BB92-A990-47B9-925E-B75E0BA9865E}"/>
              </a:ext>
            </a:extLst>
          </p:cNvPr>
          <p:cNvSpPr>
            <a:spLocks noGrp="1"/>
          </p:cNvSpPr>
          <p:nvPr>
            <p:ph type="sldNum" sz="quarter" idx="12"/>
          </p:nvPr>
        </p:nvSpPr>
        <p:spPr/>
        <p:txBody>
          <a:bodyPr/>
          <a:lstStyle/>
          <a:p>
            <a:fld id="{0C4287B0-44D5-424C-90DE-DABA58ACBA69}" type="slidenum">
              <a:rPr lang="en-US" smtClean="0"/>
              <a:t>‹#›</a:t>
            </a:fld>
            <a:endParaRPr lang="en-US"/>
          </a:p>
        </p:txBody>
      </p:sp>
    </p:spTree>
    <p:extLst>
      <p:ext uri="{BB962C8B-B14F-4D97-AF65-F5344CB8AC3E}">
        <p14:creationId xmlns:p14="http://schemas.microsoft.com/office/powerpoint/2010/main" val="73088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0ED0-5CF8-4E2B-9C80-9423224E9B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756A-8022-452C-B809-DD535B7007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5C4298-FAC4-4144-8E99-8001A3CED2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0B54DB-8D2D-4C5C-99F7-896B579E3CC0}"/>
              </a:ext>
            </a:extLst>
          </p:cNvPr>
          <p:cNvSpPr>
            <a:spLocks noGrp="1"/>
          </p:cNvSpPr>
          <p:nvPr>
            <p:ph type="dt" sz="half" idx="10"/>
          </p:nvPr>
        </p:nvSpPr>
        <p:spPr/>
        <p:txBody>
          <a:bodyPr/>
          <a:lstStyle/>
          <a:p>
            <a:fld id="{E1CAC161-9686-42B2-B594-305FEF0FBEA3}" type="datetimeFigureOut">
              <a:rPr lang="en-US" smtClean="0"/>
              <a:t>2/16/2021</a:t>
            </a:fld>
            <a:endParaRPr lang="en-US"/>
          </a:p>
        </p:txBody>
      </p:sp>
      <p:sp>
        <p:nvSpPr>
          <p:cNvPr id="6" name="Footer Placeholder 5">
            <a:extLst>
              <a:ext uri="{FF2B5EF4-FFF2-40B4-BE49-F238E27FC236}">
                <a16:creationId xmlns:a16="http://schemas.microsoft.com/office/drawing/2014/main" id="{23B4920C-2453-4EAC-A205-2B2118023D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A66A2A-8FE2-4B00-81BD-E5AD7C050745}"/>
              </a:ext>
            </a:extLst>
          </p:cNvPr>
          <p:cNvSpPr>
            <a:spLocks noGrp="1"/>
          </p:cNvSpPr>
          <p:nvPr>
            <p:ph type="sldNum" sz="quarter" idx="12"/>
          </p:nvPr>
        </p:nvSpPr>
        <p:spPr/>
        <p:txBody>
          <a:bodyPr/>
          <a:lstStyle/>
          <a:p>
            <a:fld id="{0C4287B0-44D5-424C-90DE-DABA58ACBA69}" type="slidenum">
              <a:rPr lang="en-US" smtClean="0"/>
              <a:t>‹#›</a:t>
            </a:fld>
            <a:endParaRPr lang="en-US"/>
          </a:p>
        </p:txBody>
      </p:sp>
    </p:spTree>
    <p:extLst>
      <p:ext uri="{BB962C8B-B14F-4D97-AF65-F5344CB8AC3E}">
        <p14:creationId xmlns:p14="http://schemas.microsoft.com/office/powerpoint/2010/main" val="91421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9576-CBC4-465F-8959-972D49DC46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955961-BDBC-4ED8-BD30-FB33ECF7DE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006D7E-0880-41D5-9962-25BC83AC5F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8C16EB-3CDE-4F13-9253-6A00EA9D0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096477-35B8-4D5E-BF86-A79DD3D2B7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71D82-DB36-4173-8231-B5CBDAC1FD9E}"/>
              </a:ext>
            </a:extLst>
          </p:cNvPr>
          <p:cNvSpPr>
            <a:spLocks noGrp="1"/>
          </p:cNvSpPr>
          <p:nvPr>
            <p:ph type="dt" sz="half" idx="10"/>
          </p:nvPr>
        </p:nvSpPr>
        <p:spPr/>
        <p:txBody>
          <a:bodyPr/>
          <a:lstStyle/>
          <a:p>
            <a:fld id="{E1CAC161-9686-42B2-B594-305FEF0FBEA3}" type="datetimeFigureOut">
              <a:rPr lang="en-US" smtClean="0"/>
              <a:t>2/16/2021</a:t>
            </a:fld>
            <a:endParaRPr lang="en-US"/>
          </a:p>
        </p:txBody>
      </p:sp>
      <p:sp>
        <p:nvSpPr>
          <p:cNvPr id="8" name="Footer Placeholder 7">
            <a:extLst>
              <a:ext uri="{FF2B5EF4-FFF2-40B4-BE49-F238E27FC236}">
                <a16:creationId xmlns:a16="http://schemas.microsoft.com/office/drawing/2014/main" id="{A8F7F745-19B8-46B1-A539-5DC9F32D9F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558BA3-4C63-4624-A5D2-8BC5BFD8C2B2}"/>
              </a:ext>
            </a:extLst>
          </p:cNvPr>
          <p:cNvSpPr>
            <a:spLocks noGrp="1"/>
          </p:cNvSpPr>
          <p:nvPr>
            <p:ph type="sldNum" sz="quarter" idx="12"/>
          </p:nvPr>
        </p:nvSpPr>
        <p:spPr/>
        <p:txBody>
          <a:bodyPr/>
          <a:lstStyle/>
          <a:p>
            <a:fld id="{0C4287B0-44D5-424C-90DE-DABA58ACBA69}" type="slidenum">
              <a:rPr lang="en-US" smtClean="0"/>
              <a:t>‹#›</a:t>
            </a:fld>
            <a:endParaRPr lang="en-US"/>
          </a:p>
        </p:txBody>
      </p:sp>
    </p:spTree>
    <p:extLst>
      <p:ext uri="{BB962C8B-B14F-4D97-AF65-F5344CB8AC3E}">
        <p14:creationId xmlns:p14="http://schemas.microsoft.com/office/powerpoint/2010/main" val="260999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34A0-32A6-4F8C-9BA4-37D7298AB7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12D3E7-536B-4886-8D0B-6EE93F4CF4BF}"/>
              </a:ext>
            </a:extLst>
          </p:cNvPr>
          <p:cNvSpPr>
            <a:spLocks noGrp="1"/>
          </p:cNvSpPr>
          <p:nvPr>
            <p:ph type="dt" sz="half" idx="10"/>
          </p:nvPr>
        </p:nvSpPr>
        <p:spPr/>
        <p:txBody>
          <a:bodyPr/>
          <a:lstStyle/>
          <a:p>
            <a:fld id="{E1CAC161-9686-42B2-B594-305FEF0FBEA3}" type="datetimeFigureOut">
              <a:rPr lang="en-US" smtClean="0"/>
              <a:t>2/16/2021</a:t>
            </a:fld>
            <a:endParaRPr lang="en-US"/>
          </a:p>
        </p:txBody>
      </p:sp>
      <p:sp>
        <p:nvSpPr>
          <p:cNvPr id="4" name="Footer Placeholder 3">
            <a:extLst>
              <a:ext uri="{FF2B5EF4-FFF2-40B4-BE49-F238E27FC236}">
                <a16:creationId xmlns:a16="http://schemas.microsoft.com/office/drawing/2014/main" id="{D59680CC-69CF-4B72-9E06-F2502440BC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17D27-6E8B-41CA-B505-1C9561812D53}"/>
              </a:ext>
            </a:extLst>
          </p:cNvPr>
          <p:cNvSpPr>
            <a:spLocks noGrp="1"/>
          </p:cNvSpPr>
          <p:nvPr>
            <p:ph type="sldNum" sz="quarter" idx="12"/>
          </p:nvPr>
        </p:nvSpPr>
        <p:spPr/>
        <p:txBody>
          <a:bodyPr/>
          <a:lstStyle/>
          <a:p>
            <a:fld id="{0C4287B0-44D5-424C-90DE-DABA58ACBA69}" type="slidenum">
              <a:rPr lang="en-US" smtClean="0"/>
              <a:t>‹#›</a:t>
            </a:fld>
            <a:endParaRPr lang="en-US"/>
          </a:p>
        </p:txBody>
      </p:sp>
    </p:spTree>
    <p:extLst>
      <p:ext uri="{BB962C8B-B14F-4D97-AF65-F5344CB8AC3E}">
        <p14:creationId xmlns:p14="http://schemas.microsoft.com/office/powerpoint/2010/main" val="286774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EA0EDA-AD83-4E28-8E2E-CE895E32DE69}"/>
              </a:ext>
            </a:extLst>
          </p:cNvPr>
          <p:cNvSpPr>
            <a:spLocks noGrp="1"/>
          </p:cNvSpPr>
          <p:nvPr>
            <p:ph type="dt" sz="half" idx="10"/>
          </p:nvPr>
        </p:nvSpPr>
        <p:spPr/>
        <p:txBody>
          <a:bodyPr/>
          <a:lstStyle/>
          <a:p>
            <a:fld id="{E1CAC161-9686-42B2-B594-305FEF0FBEA3}" type="datetimeFigureOut">
              <a:rPr lang="en-US" smtClean="0"/>
              <a:t>2/16/2021</a:t>
            </a:fld>
            <a:endParaRPr lang="en-US"/>
          </a:p>
        </p:txBody>
      </p:sp>
      <p:sp>
        <p:nvSpPr>
          <p:cNvPr id="3" name="Footer Placeholder 2">
            <a:extLst>
              <a:ext uri="{FF2B5EF4-FFF2-40B4-BE49-F238E27FC236}">
                <a16:creationId xmlns:a16="http://schemas.microsoft.com/office/drawing/2014/main" id="{35BCF627-D420-478A-AF9C-E329EF3B85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54B467-1BDF-4F82-A9F7-1FC48E517354}"/>
              </a:ext>
            </a:extLst>
          </p:cNvPr>
          <p:cNvSpPr>
            <a:spLocks noGrp="1"/>
          </p:cNvSpPr>
          <p:nvPr>
            <p:ph type="sldNum" sz="quarter" idx="12"/>
          </p:nvPr>
        </p:nvSpPr>
        <p:spPr/>
        <p:txBody>
          <a:bodyPr/>
          <a:lstStyle/>
          <a:p>
            <a:fld id="{0C4287B0-44D5-424C-90DE-DABA58ACBA69}" type="slidenum">
              <a:rPr lang="en-US" smtClean="0"/>
              <a:t>‹#›</a:t>
            </a:fld>
            <a:endParaRPr lang="en-US"/>
          </a:p>
        </p:txBody>
      </p:sp>
    </p:spTree>
    <p:extLst>
      <p:ext uri="{BB962C8B-B14F-4D97-AF65-F5344CB8AC3E}">
        <p14:creationId xmlns:p14="http://schemas.microsoft.com/office/powerpoint/2010/main" val="284243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9F24-CE4B-4701-B0BB-9000F86BC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6583B-13FC-4627-967E-8D8EA1212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DDFE48-3C32-4F8B-AF08-E93F5DD7D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05630-5FAC-440B-95DB-DE9A72257704}"/>
              </a:ext>
            </a:extLst>
          </p:cNvPr>
          <p:cNvSpPr>
            <a:spLocks noGrp="1"/>
          </p:cNvSpPr>
          <p:nvPr>
            <p:ph type="dt" sz="half" idx="10"/>
          </p:nvPr>
        </p:nvSpPr>
        <p:spPr/>
        <p:txBody>
          <a:bodyPr/>
          <a:lstStyle/>
          <a:p>
            <a:fld id="{E1CAC161-9686-42B2-B594-305FEF0FBEA3}" type="datetimeFigureOut">
              <a:rPr lang="en-US" smtClean="0"/>
              <a:t>2/16/2021</a:t>
            </a:fld>
            <a:endParaRPr lang="en-US"/>
          </a:p>
        </p:txBody>
      </p:sp>
      <p:sp>
        <p:nvSpPr>
          <p:cNvPr id="6" name="Footer Placeholder 5">
            <a:extLst>
              <a:ext uri="{FF2B5EF4-FFF2-40B4-BE49-F238E27FC236}">
                <a16:creationId xmlns:a16="http://schemas.microsoft.com/office/drawing/2014/main" id="{E4633FC2-3899-4EAC-AC67-B42054D87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A8DF4-3241-4D12-A155-A37485B5F092}"/>
              </a:ext>
            </a:extLst>
          </p:cNvPr>
          <p:cNvSpPr>
            <a:spLocks noGrp="1"/>
          </p:cNvSpPr>
          <p:nvPr>
            <p:ph type="sldNum" sz="quarter" idx="12"/>
          </p:nvPr>
        </p:nvSpPr>
        <p:spPr/>
        <p:txBody>
          <a:bodyPr/>
          <a:lstStyle/>
          <a:p>
            <a:fld id="{0C4287B0-44D5-424C-90DE-DABA58ACBA69}" type="slidenum">
              <a:rPr lang="en-US" smtClean="0"/>
              <a:t>‹#›</a:t>
            </a:fld>
            <a:endParaRPr lang="en-US"/>
          </a:p>
        </p:txBody>
      </p:sp>
    </p:spTree>
    <p:extLst>
      <p:ext uri="{BB962C8B-B14F-4D97-AF65-F5344CB8AC3E}">
        <p14:creationId xmlns:p14="http://schemas.microsoft.com/office/powerpoint/2010/main" val="345769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FBEC-443B-478E-817D-8E982FF5C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3D7EAF-FA4B-41F7-9FF3-D75764222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B0037-8DE1-4F8B-9C9A-A46A23A6D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F5267C-2539-42F3-A460-049F8159FC8D}"/>
              </a:ext>
            </a:extLst>
          </p:cNvPr>
          <p:cNvSpPr>
            <a:spLocks noGrp="1"/>
          </p:cNvSpPr>
          <p:nvPr>
            <p:ph type="dt" sz="half" idx="10"/>
          </p:nvPr>
        </p:nvSpPr>
        <p:spPr/>
        <p:txBody>
          <a:bodyPr/>
          <a:lstStyle/>
          <a:p>
            <a:fld id="{E1CAC161-9686-42B2-B594-305FEF0FBEA3}" type="datetimeFigureOut">
              <a:rPr lang="en-US" smtClean="0"/>
              <a:t>2/16/2021</a:t>
            </a:fld>
            <a:endParaRPr lang="en-US"/>
          </a:p>
        </p:txBody>
      </p:sp>
      <p:sp>
        <p:nvSpPr>
          <p:cNvPr id="6" name="Footer Placeholder 5">
            <a:extLst>
              <a:ext uri="{FF2B5EF4-FFF2-40B4-BE49-F238E27FC236}">
                <a16:creationId xmlns:a16="http://schemas.microsoft.com/office/drawing/2014/main" id="{7035E01C-FA3B-4D4C-815E-66D8EF5389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18989-46AC-405B-9D95-F97BC38CFDB1}"/>
              </a:ext>
            </a:extLst>
          </p:cNvPr>
          <p:cNvSpPr>
            <a:spLocks noGrp="1"/>
          </p:cNvSpPr>
          <p:nvPr>
            <p:ph type="sldNum" sz="quarter" idx="12"/>
          </p:nvPr>
        </p:nvSpPr>
        <p:spPr/>
        <p:txBody>
          <a:bodyPr/>
          <a:lstStyle/>
          <a:p>
            <a:fld id="{0C4287B0-44D5-424C-90DE-DABA58ACBA69}" type="slidenum">
              <a:rPr lang="en-US" smtClean="0"/>
              <a:t>‹#›</a:t>
            </a:fld>
            <a:endParaRPr lang="en-US"/>
          </a:p>
        </p:txBody>
      </p:sp>
    </p:spTree>
    <p:extLst>
      <p:ext uri="{BB962C8B-B14F-4D97-AF65-F5344CB8AC3E}">
        <p14:creationId xmlns:p14="http://schemas.microsoft.com/office/powerpoint/2010/main" val="723737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8AC5F-7FBD-408A-9214-40EA8895E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F913F-EBE2-4818-80CA-A1EBB04AA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AFD62-C016-4DD6-A709-9FE0777B5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AC161-9686-42B2-B594-305FEF0FBEA3}" type="datetimeFigureOut">
              <a:rPr lang="en-US" smtClean="0"/>
              <a:t>2/16/2021</a:t>
            </a:fld>
            <a:endParaRPr lang="en-US"/>
          </a:p>
        </p:txBody>
      </p:sp>
      <p:sp>
        <p:nvSpPr>
          <p:cNvPr id="5" name="Footer Placeholder 4">
            <a:extLst>
              <a:ext uri="{FF2B5EF4-FFF2-40B4-BE49-F238E27FC236}">
                <a16:creationId xmlns:a16="http://schemas.microsoft.com/office/drawing/2014/main" id="{8871EA82-DA30-4925-A1FE-D2575627F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0FBBA6-F80A-47E2-AD0D-74A95F00B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287B0-44D5-424C-90DE-DABA58ACBA69}" type="slidenum">
              <a:rPr lang="en-US" smtClean="0"/>
              <a:t>‹#›</a:t>
            </a:fld>
            <a:endParaRPr lang="en-US"/>
          </a:p>
        </p:txBody>
      </p:sp>
    </p:spTree>
    <p:extLst>
      <p:ext uri="{BB962C8B-B14F-4D97-AF65-F5344CB8AC3E}">
        <p14:creationId xmlns:p14="http://schemas.microsoft.com/office/powerpoint/2010/main" val="1383924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016844D-FDC6-46B7-98BD-84A59164D8D8}"/>
              </a:ext>
            </a:extLst>
          </p:cNvPr>
          <p:cNvSpPr>
            <a:spLocks noGrp="1"/>
          </p:cNvSpPr>
          <p:nvPr>
            <p:ph type="ctrTitle"/>
          </p:nvPr>
        </p:nvSpPr>
        <p:spPr>
          <a:xfrm>
            <a:off x="8842248" y="12732"/>
            <a:ext cx="2926080" cy="3937476"/>
          </a:xfrm>
        </p:spPr>
        <p:txBody>
          <a:bodyPr>
            <a:noAutofit/>
          </a:bodyPr>
          <a:lstStyle/>
          <a:p>
            <a:pPr algn="l"/>
            <a:r>
              <a:rPr lang="en-US" sz="4000" dirty="0">
                <a:latin typeface="Arial" panose="020B0604020202020204" pitchFamily="34" charset="0"/>
                <a:cs typeface="Arial" panose="020B0604020202020204" pitchFamily="34" charset="0"/>
              </a:rPr>
              <a:t>Ticket Price Prediction</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for Big Mountain Resort</a:t>
            </a:r>
            <a:br>
              <a:rPr lang="en-US" sz="4000"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
        <p:nvSpPr>
          <p:cNvPr id="9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Shape 9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026" name="Picture 2" descr="Sun Valley adds new steeps">
            <a:extLst>
              <a:ext uri="{FF2B5EF4-FFF2-40B4-BE49-F238E27FC236}">
                <a16:creationId xmlns:a16="http://schemas.microsoft.com/office/drawing/2014/main" id="{E2C792FC-57CD-4B1C-A08E-1086FE4F33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29" b="-2"/>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C1635C-2CA5-439F-8E52-491292967176}"/>
              </a:ext>
            </a:extLst>
          </p:cNvPr>
          <p:cNvSpPr txBox="1"/>
          <p:nvPr/>
        </p:nvSpPr>
        <p:spPr>
          <a:xfrm>
            <a:off x="6211293" y="5677786"/>
            <a:ext cx="5127159"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Debarshi Datta</a:t>
            </a:r>
          </a:p>
          <a:p>
            <a:r>
              <a:rPr lang="en-US" sz="2400" dirty="0">
                <a:latin typeface="Arial" panose="020B0604020202020204" pitchFamily="34" charset="0"/>
                <a:cs typeface="Arial" panose="020B0604020202020204" pitchFamily="34" charset="0"/>
              </a:rPr>
              <a:t>Springboard, January 2021 cohort</a:t>
            </a:r>
          </a:p>
        </p:txBody>
      </p:sp>
    </p:spTree>
    <p:extLst>
      <p:ext uri="{BB962C8B-B14F-4D97-AF65-F5344CB8AC3E}">
        <p14:creationId xmlns:p14="http://schemas.microsoft.com/office/powerpoint/2010/main" val="295133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E486-46FC-4E24-ADFB-16261F89A6D8}"/>
              </a:ext>
            </a:extLst>
          </p:cNvPr>
          <p:cNvSpPr>
            <a:spLocks noGrp="1"/>
          </p:cNvSpPr>
          <p:nvPr>
            <p:ph type="title"/>
          </p:nvPr>
        </p:nvSpPr>
        <p:spPr>
          <a:xfrm>
            <a:off x="838200" y="52403"/>
            <a:ext cx="10515600" cy="1011697"/>
          </a:xfrm>
        </p:spPr>
        <p:txBody>
          <a:bodyPr vert="horz" lIns="91440" tIns="45720" rIns="91440" bIns="45720" rtlCol="0" anchor="ctr">
            <a:normAutofit/>
          </a:bodyPr>
          <a:lstStyle/>
          <a:p>
            <a:r>
              <a:rPr lang="en-US" sz="5200" kern="1200" dirty="0">
                <a:solidFill>
                  <a:schemeClr val="tx1"/>
                </a:solidFill>
                <a:latin typeface="+mj-lt"/>
                <a:ea typeface="+mj-ea"/>
                <a:cs typeface="+mj-cs"/>
              </a:rPr>
              <a:t>Multicollinearity</a:t>
            </a:r>
          </a:p>
        </p:txBody>
      </p:sp>
      <p:pic>
        <p:nvPicPr>
          <p:cNvPr id="4" name="Picture 3">
            <a:extLst>
              <a:ext uri="{FF2B5EF4-FFF2-40B4-BE49-F238E27FC236}">
                <a16:creationId xmlns:a16="http://schemas.microsoft.com/office/drawing/2014/main" id="{01D67596-E699-455E-806F-65C21354C04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46429" y="1196502"/>
            <a:ext cx="6556211" cy="5476693"/>
          </a:xfrm>
          <a:prstGeom prst="rect">
            <a:avLst/>
          </a:prstGeom>
          <a:noFill/>
        </p:spPr>
      </p:pic>
      <p:sp>
        <p:nvSpPr>
          <p:cNvPr id="7" name="TextBox 6">
            <a:extLst>
              <a:ext uri="{FF2B5EF4-FFF2-40B4-BE49-F238E27FC236}">
                <a16:creationId xmlns:a16="http://schemas.microsoft.com/office/drawing/2014/main" id="{1D8ADD70-B0FF-4BF2-9AE1-51480C8586F4}"/>
              </a:ext>
            </a:extLst>
          </p:cNvPr>
          <p:cNvSpPr txBox="1"/>
          <p:nvPr/>
        </p:nvSpPr>
        <p:spPr>
          <a:xfrm>
            <a:off x="6880194" y="2095178"/>
            <a:ext cx="5066717" cy="3679341"/>
          </a:xfrm>
          <a:prstGeom prst="rect">
            <a:avLst/>
          </a:prstGeom>
          <a:noFill/>
        </p:spPr>
        <p:txBody>
          <a:bodyPr wrap="square">
            <a:spAutoFit/>
          </a:bodyPr>
          <a:lstStyle/>
          <a:p>
            <a:pPr marL="0" marR="0">
              <a:lnSpc>
                <a:spcPct val="150000"/>
              </a:lnSpc>
              <a:spcBef>
                <a:spcPts val="120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a:t>
            </a:r>
            <a:r>
              <a:rPr lang="en-US"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AdultWeekend</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ticket price, we see quite a few reasonable correlations. </a:t>
            </a:r>
          </a:p>
          <a:p>
            <a:pPr marL="0" marR="0">
              <a:lnSpc>
                <a:spcPct val="150000"/>
              </a:lnSpc>
              <a:spcBef>
                <a:spcPts val="1200"/>
              </a:spcBef>
              <a:spcAft>
                <a:spcPts val="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5. </a:t>
            </a:r>
            <a:r>
              <a:rPr lang="en-US"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fastQuads</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stands out, along with Runs and Snow </a:t>
            </a:r>
            <a:r>
              <a:rPr lang="en-US"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Making_ac</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marR="0">
              <a:lnSpc>
                <a:spcPct val="150000"/>
              </a:lnSpc>
              <a:spcBef>
                <a:spcPts val="1200"/>
              </a:spcBef>
              <a:spcAft>
                <a:spcPts val="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6.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Visitors would seem to value more guaranteed snow, which would cost in terms of snowmaking equipment, which would drive prices and costs up.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131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E486-46FC-4E24-ADFB-16261F89A6D8}"/>
              </a:ext>
            </a:extLst>
          </p:cNvPr>
          <p:cNvSpPr>
            <a:spLocks noGrp="1"/>
          </p:cNvSpPr>
          <p:nvPr>
            <p:ph type="title"/>
          </p:nvPr>
        </p:nvSpPr>
        <p:spPr>
          <a:xfrm>
            <a:off x="838200" y="52403"/>
            <a:ext cx="10515600" cy="1011697"/>
          </a:xfrm>
        </p:spPr>
        <p:txBody>
          <a:bodyPr vert="horz" lIns="91440" tIns="45720" rIns="91440" bIns="45720" rtlCol="0" anchor="ctr">
            <a:normAutofit/>
          </a:bodyPr>
          <a:lstStyle/>
          <a:p>
            <a:r>
              <a:rPr lang="en-US" sz="5200" kern="1200" dirty="0">
                <a:solidFill>
                  <a:schemeClr val="tx1"/>
                </a:solidFill>
                <a:latin typeface="+mj-lt"/>
                <a:ea typeface="+mj-ea"/>
                <a:cs typeface="+mj-cs"/>
              </a:rPr>
              <a:t>Multicollinearity</a:t>
            </a:r>
          </a:p>
        </p:txBody>
      </p:sp>
      <p:pic>
        <p:nvPicPr>
          <p:cNvPr id="4" name="Picture 3">
            <a:extLst>
              <a:ext uri="{FF2B5EF4-FFF2-40B4-BE49-F238E27FC236}">
                <a16:creationId xmlns:a16="http://schemas.microsoft.com/office/drawing/2014/main" id="{01D67596-E699-455E-806F-65C21354C04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46429" y="1196502"/>
            <a:ext cx="6556211" cy="5476693"/>
          </a:xfrm>
          <a:prstGeom prst="rect">
            <a:avLst/>
          </a:prstGeom>
          <a:noFill/>
        </p:spPr>
      </p:pic>
      <p:sp>
        <p:nvSpPr>
          <p:cNvPr id="7" name="TextBox 6">
            <a:extLst>
              <a:ext uri="{FF2B5EF4-FFF2-40B4-BE49-F238E27FC236}">
                <a16:creationId xmlns:a16="http://schemas.microsoft.com/office/drawing/2014/main" id="{1D8ADD70-B0FF-4BF2-9AE1-51480C8586F4}"/>
              </a:ext>
            </a:extLst>
          </p:cNvPr>
          <p:cNvSpPr txBox="1"/>
          <p:nvPr/>
        </p:nvSpPr>
        <p:spPr>
          <a:xfrm>
            <a:off x="6880194" y="2095178"/>
            <a:ext cx="5066717" cy="3111749"/>
          </a:xfrm>
          <a:prstGeom prst="rect">
            <a:avLst/>
          </a:prstGeom>
          <a:noFill/>
        </p:spPr>
        <p:txBody>
          <a:bodyPr wrap="square">
            <a:spAutoFit/>
          </a:bodyPr>
          <a:lstStyle/>
          <a:p>
            <a:pPr marL="0" marR="0">
              <a:lnSpc>
                <a:spcPct val="150000"/>
              </a:lnSpc>
              <a:spcBef>
                <a:spcPts val="120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6. </a:t>
            </a:r>
            <a:r>
              <a:rPr lang="en-US" sz="1800" dirty="0">
                <a:effectLst/>
                <a:latin typeface="Calibri" panose="020F0502020204030204" pitchFamily="34" charset="0"/>
                <a:ea typeface="Calibri" panose="020F0502020204030204" pitchFamily="34" charset="0"/>
                <a:cs typeface="Times New Roman" panose="02020603050405020304" pitchFamily="18" charset="0"/>
              </a:rPr>
              <a:t>Runs,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total_chairs</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quite well correlated with the ticket price. </a:t>
            </a:r>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more runs we have, the more chairs we'd need to ferry people to them.</a:t>
            </a:r>
          </a:p>
          <a:p>
            <a:pPr marL="0" marR="0">
              <a:lnSpc>
                <a:spcPct val="150000"/>
              </a:lnSpc>
              <a:spcBef>
                <a:spcPts val="120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7. 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total skiable terrain area is not as useful as the area with snowmaking. People seem to put more value in guaranteed snow cover rather than more variable terrain area.</a:t>
            </a:r>
          </a:p>
        </p:txBody>
      </p:sp>
    </p:spTree>
    <p:extLst>
      <p:ext uri="{BB962C8B-B14F-4D97-AF65-F5344CB8AC3E}">
        <p14:creationId xmlns:p14="http://schemas.microsoft.com/office/powerpoint/2010/main" val="70496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DAC1-0529-4A11-85CA-4AD0635956C8}"/>
              </a:ext>
            </a:extLst>
          </p:cNvPr>
          <p:cNvSpPr>
            <a:spLocks noGrp="1"/>
          </p:cNvSpPr>
          <p:nvPr>
            <p:ph type="title"/>
          </p:nvPr>
        </p:nvSpPr>
        <p:spPr>
          <a:xfrm>
            <a:off x="762000" y="97277"/>
            <a:ext cx="10515600" cy="842238"/>
          </a:xfrm>
        </p:spPr>
        <p:txBody>
          <a:bodyPr>
            <a:normAutofit/>
          </a:bodyPr>
          <a:lstStyle/>
          <a:p>
            <a:r>
              <a:rPr lang="en-US" sz="4000" dirty="0">
                <a:solidFill>
                  <a:srgbClr val="000000"/>
                </a:solidFill>
                <a:latin typeface="Arial" panose="020B0604020202020204" pitchFamily="34" charset="0"/>
                <a:ea typeface="Calibri" panose="020F0502020204030204" pitchFamily="34" charset="0"/>
              </a:rPr>
              <a:t>C</a:t>
            </a:r>
            <a:r>
              <a:rPr lang="en-US" sz="4000" dirty="0">
                <a:solidFill>
                  <a:srgbClr val="000000"/>
                </a:solidFill>
                <a:effectLst/>
                <a:latin typeface="Arial" panose="020B0604020202020204" pitchFamily="34" charset="0"/>
                <a:ea typeface="Calibri" panose="020F0502020204030204" pitchFamily="34" charset="0"/>
              </a:rPr>
              <a:t>orrelations with Ticket Price</a:t>
            </a:r>
            <a:endParaRPr lang="en-US" sz="4000" dirty="0"/>
          </a:p>
        </p:txBody>
      </p:sp>
      <p:pic>
        <p:nvPicPr>
          <p:cNvPr id="4" name="Picture 3">
            <a:extLst>
              <a:ext uri="{FF2B5EF4-FFF2-40B4-BE49-F238E27FC236}">
                <a16:creationId xmlns:a16="http://schemas.microsoft.com/office/drawing/2014/main" id="{B678FA45-658D-4737-A01E-D4CBD4B55E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3900" y="1056217"/>
            <a:ext cx="10591800" cy="5229173"/>
          </a:xfrm>
          <a:prstGeom prst="rect">
            <a:avLst/>
          </a:prstGeom>
          <a:noFill/>
          <a:ln>
            <a:noFill/>
          </a:ln>
        </p:spPr>
      </p:pic>
    </p:spTree>
    <p:extLst>
      <p:ext uri="{BB962C8B-B14F-4D97-AF65-F5344CB8AC3E}">
        <p14:creationId xmlns:p14="http://schemas.microsoft.com/office/powerpoint/2010/main" val="64764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C5C85-278F-4A2A-9708-F605A94B2238}"/>
              </a:ext>
            </a:extLst>
          </p:cNvPr>
          <p:cNvSpPr>
            <a:spLocks noGrp="1"/>
          </p:cNvSpPr>
          <p:nvPr>
            <p:ph type="title"/>
          </p:nvPr>
        </p:nvSpPr>
        <p:spPr>
          <a:xfrm>
            <a:off x="331929" y="168867"/>
            <a:ext cx="6163624" cy="1306475"/>
          </a:xfrm>
        </p:spPr>
        <p:txBody>
          <a:bodyPr vert="horz" lIns="91440" tIns="45720" rIns="91440" bIns="45720" rtlCol="0" anchor="ctr">
            <a:normAutofit/>
          </a:bodyPr>
          <a:lstStyle/>
          <a:p>
            <a:pPr algn="ctr"/>
            <a:r>
              <a:rPr lang="en-US" sz="4800" dirty="0">
                <a:solidFill>
                  <a:srgbClr val="000000"/>
                </a:solidFill>
                <a:latin typeface="Arial" panose="020B0604020202020204" pitchFamily="34" charset="0"/>
                <a:ea typeface="Times New Roman" panose="02020603050405020304" pitchFamily="18" charset="0"/>
              </a:rPr>
              <a:t>T</a:t>
            </a:r>
            <a:r>
              <a:rPr lang="en-US" sz="4800" dirty="0">
                <a:solidFill>
                  <a:srgbClr val="000000"/>
                </a:solidFill>
                <a:effectLst/>
                <a:latin typeface="Arial" panose="020B0604020202020204" pitchFamily="34" charset="0"/>
                <a:ea typeface="Times New Roman" panose="02020603050405020304" pitchFamily="18" charset="0"/>
              </a:rPr>
              <a:t>op Features </a:t>
            </a:r>
            <a:endParaRPr lang="en-US" sz="48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E8B342AD-DB6C-46C5-AC87-224C79F7514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0" y="1475342"/>
            <a:ext cx="7334145" cy="5213792"/>
          </a:xfrm>
          <a:prstGeom prst="rect">
            <a:avLst/>
          </a:prstGeom>
          <a:noFill/>
        </p:spPr>
      </p:pic>
      <p:sp>
        <p:nvSpPr>
          <p:cNvPr id="7" name="TextBox 6">
            <a:extLst>
              <a:ext uri="{FF2B5EF4-FFF2-40B4-BE49-F238E27FC236}">
                <a16:creationId xmlns:a16="http://schemas.microsoft.com/office/drawing/2014/main" id="{FFDAB156-05CC-4596-8FF0-B3C54C9981DF}"/>
              </a:ext>
            </a:extLst>
          </p:cNvPr>
          <p:cNvSpPr txBox="1"/>
          <p:nvPr/>
        </p:nvSpPr>
        <p:spPr>
          <a:xfrm>
            <a:off x="7538483" y="2347325"/>
            <a:ext cx="4465675" cy="2163349"/>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dominant top four features are in common with your linear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US"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fastQuads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Snow </a:t>
            </a:r>
            <a:r>
              <a:rPr lang="en-US"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Making_ac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en-US"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vertical_drop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7484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B7AF44-8C0E-4020-8BFD-3104C289FB2E}"/>
              </a:ext>
            </a:extLst>
          </p:cNvPr>
          <p:cNvSpPr>
            <a:spLocks noGrp="1"/>
          </p:cNvSpPr>
          <p:nvPr>
            <p:ph type="title"/>
          </p:nvPr>
        </p:nvSpPr>
        <p:spPr/>
        <p:txBody>
          <a:bodyPr>
            <a:normAutofit/>
          </a:bodyPr>
          <a:lstStyle/>
          <a:p>
            <a:pPr algn="ctr"/>
            <a:r>
              <a:rPr lang="en-US" sz="5400" dirty="0">
                <a:latin typeface="+mn-lt"/>
              </a:rPr>
              <a:t>Scenario 1 – Close up to 10 runs</a:t>
            </a:r>
          </a:p>
        </p:txBody>
      </p:sp>
      <p:sp>
        <p:nvSpPr>
          <p:cNvPr id="6" name="Content Placeholder 5">
            <a:extLst>
              <a:ext uri="{FF2B5EF4-FFF2-40B4-BE49-F238E27FC236}">
                <a16:creationId xmlns:a16="http://schemas.microsoft.com/office/drawing/2014/main" id="{51FDA012-9DE9-4BBF-A888-8A359B43944E}"/>
              </a:ext>
            </a:extLst>
          </p:cNvPr>
          <p:cNvSpPr>
            <a:spLocks noGrp="1"/>
          </p:cNvSpPr>
          <p:nvPr>
            <p:ph idx="1"/>
          </p:nvPr>
        </p:nvSpPr>
        <p:spPr/>
        <p:txBody>
          <a:bodyPr/>
          <a:lstStyle/>
          <a:p>
            <a:pPr lvl="1"/>
            <a:r>
              <a:rPr lang="en-US" dirty="0"/>
              <a:t>Loss of up to -$1.81 per ticket and -$3.17 Million in annual revenue.</a:t>
            </a:r>
          </a:p>
          <a:p>
            <a:pPr lvl="1"/>
            <a:r>
              <a:rPr lang="en-US" dirty="0"/>
              <a:t>One run could probably be closed without undermining price</a:t>
            </a:r>
          </a:p>
          <a:p>
            <a:endParaRPr lang="en-US" dirty="0"/>
          </a:p>
        </p:txBody>
      </p:sp>
      <p:pic>
        <p:nvPicPr>
          <p:cNvPr id="11" name="Picture 10">
            <a:extLst>
              <a:ext uri="{FF2B5EF4-FFF2-40B4-BE49-F238E27FC236}">
                <a16:creationId xmlns:a16="http://schemas.microsoft.com/office/drawing/2014/main" id="{F20B76A3-0C03-480A-AC55-BE9392319344}"/>
              </a:ext>
            </a:extLst>
          </p:cNvPr>
          <p:cNvPicPr>
            <a:picLocks noChangeAspect="1"/>
          </p:cNvPicPr>
          <p:nvPr/>
        </p:nvPicPr>
        <p:blipFill>
          <a:blip r:embed="rId2"/>
          <a:stretch>
            <a:fillRect/>
          </a:stretch>
        </p:blipFill>
        <p:spPr>
          <a:xfrm>
            <a:off x="2628899" y="2590638"/>
            <a:ext cx="6670143" cy="3586325"/>
          </a:xfrm>
          <a:prstGeom prst="rect">
            <a:avLst/>
          </a:prstGeom>
        </p:spPr>
      </p:pic>
    </p:spTree>
    <p:extLst>
      <p:ext uri="{BB962C8B-B14F-4D97-AF65-F5344CB8AC3E}">
        <p14:creationId xmlns:p14="http://schemas.microsoft.com/office/powerpoint/2010/main" val="625921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B7AF44-8C0E-4020-8BFD-3104C289FB2E}"/>
              </a:ext>
            </a:extLst>
          </p:cNvPr>
          <p:cNvSpPr>
            <a:spLocks noGrp="1"/>
          </p:cNvSpPr>
          <p:nvPr>
            <p:ph type="title"/>
          </p:nvPr>
        </p:nvSpPr>
        <p:spPr/>
        <p:txBody>
          <a:bodyPr>
            <a:normAutofit/>
          </a:bodyPr>
          <a:lstStyle/>
          <a:p>
            <a:pPr algn="ctr"/>
            <a:r>
              <a:rPr lang="en-US" sz="5400" dirty="0">
                <a:latin typeface="+mn-lt"/>
              </a:rPr>
              <a:t>More scenarios</a:t>
            </a:r>
          </a:p>
        </p:txBody>
      </p:sp>
      <p:sp>
        <p:nvSpPr>
          <p:cNvPr id="6" name="Content Placeholder 5">
            <a:extLst>
              <a:ext uri="{FF2B5EF4-FFF2-40B4-BE49-F238E27FC236}">
                <a16:creationId xmlns:a16="http://schemas.microsoft.com/office/drawing/2014/main" id="{51FDA012-9DE9-4BBF-A888-8A359B43944E}"/>
              </a:ext>
            </a:extLst>
          </p:cNvPr>
          <p:cNvSpPr>
            <a:spLocks noGrp="1"/>
          </p:cNvSpPr>
          <p:nvPr>
            <p:ph idx="1"/>
          </p:nvPr>
        </p:nvSpPr>
        <p:spPr/>
        <p:txBody>
          <a:bodyPr/>
          <a:lstStyle/>
          <a:p>
            <a:pPr marL="0" lvl="1" indent="0">
              <a:buNone/>
            </a:pPr>
            <a:r>
              <a:rPr lang="en-US" sz="2800" dirty="0"/>
              <a:t>Scenario 2 – Add a run and a chair lift to extend vertical drop by 150 ft</a:t>
            </a:r>
            <a:endParaRPr lang="en-US" dirty="0"/>
          </a:p>
          <a:p>
            <a:pPr lvl="1"/>
            <a:r>
              <a:rPr lang="en-US" dirty="0"/>
              <a:t>Estimated gain of $1.99 per ticket and $3.47 Million in annual revenue.</a:t>
            </a:r>
          </a:p>
          <a:p>
            <a:endParaRPr lang="en-US" dirty="0"/>
          </a:p>
          <a:p>
            <a:pPr marL="0" indent="0">
              <a:buNone/>
            </a:pPr>
            <a:r>
              <a:rPr lang="en-US" dirty="0"/>
              <a:t>Scenario 3 – As above plus 2 acres of snow-making to cover new run.</a:t>
            </a:r>
          </a:p>
          <a:p>
            <a:pPr lvl="1"/>
            <a:r>
              <a:rPr lang="en-US" dirty="0"/>
              <a:t>Same gain as Scenario 2. No added benefit of snow-making.</a:t>
            </a:r>
          </a:p>
          <a:p>
            <a:pPr lvl="1"/>
            <a:endParaRPr lang="en-US" dirty="0"/>
          </a:p>
          <a:p>
            <a:pPr marL="0" lvl="1" indent="0">
              <a:buNone/>
            </a:pPr>
            <a:r>
              <a:rPr lang="en-US" dirty="0"/>
              <a:t>Scenario 4 – Increase longest run by 0.2 miles and add 4 acres snow-making.</a:t>
            </a:r>
          </a:p>
          <a:p>
            <a:pPr marL="685800" lvl="2"/>
            <a:r>
              <a:rPr lang="en-US" sz="2400" dirty="0"/>
              <a:t>No gain.</a:t>
            </a:r>
          </a:p>
        </p:txBody>
      </p:sp>
    </p:spTree>
    <p:extLst>
      <p:ext uri="{BB962C8B-B14F-4D97-AF65-F5344CB8AC3E}">
        <p14:creationId xmlns:p14="http://schemas.microsoft.com/office/powerpoint/2010/main" val="222247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B7AF44-8C0E-4020-8BFD-3104C289FB2E}"/>
              </a:ext>
            </a:extLst>
          </p:cNvPr>
          <p:cNvSpPr>
            <a:spLocks noGrp="1"/>
          </p:cNvSpPr>
          <p:nvPr>
            <p:ph type="title"/>
          </p:nvPr>
        </p:nvSpPr>
        <p:spPr/>
        <p:txBody>
          <a:bodyPr>
            <a:normAutofit/>
          </a:bodyPr>
          <a:lstStyle/>
          <a:p>
            <a:pPr algn="ctr"/>
            <a:r>
              <a:rPr lang="en-US" sz="5400" dirty="0">
                <a:latin typeface="+mn-lt"/>
              </a:rPr>
              <a:t>Conclusions</a:t>
            </a:r>
          </a:p>
        </p:txBody>
      </p:sp>
      <p:sp>
        <p:nvSpPr>
          <p:cNvPr id="6" name="Content Placeholder 5">
            <a:extLst>
              <a:ext uri="{FF2B5EF4-FFF2-40B4-BE49-F238E27FC236}">
                <a16:creationId xmlns:a16="http://schemas.microsoft.com/office/drawing/2014/main" id="{51FDA012-9DE9-4BBF-A888-8A359B43944E}"/>
              </a:ext>
            </a:extLst>
          </p:cNvPr>
          <p:cNvSpPr>
            <a:spLocks noGrp="1"/>
          </p:cNvSpPr>
          <p:nvPr>
            <p:ph idx="1"/>
          </p:nvPr>
        </p:nvSpPr>
        <p:spPr/>
        <p:txBody>
          <a:bodyPr/>
          <a:lstStyle/>
          <a:p>
            <a:r>
              <a:rPr lang="en-US" dirty="0"/>
              <a:t>Current price of $81.00 is underestimating the true value when compared with ski resorts nationwide.</a:t>
            </a:r>
          </a:p>
          <a:p>
            <a:endParaRPr lang="en-US" dirty="0"/>
          </a:p>
          <a:p>
            <a:r>
              <a:rPr lang="en-US" dirty="0"/>
              <a:t>We recommend a ticket price of $95.87 (Range: $85.48 - $106.26)</a:t>
            </a:r>
          </a:p>
          <a:p>
            <a:endParaRPr lang="en-US" dirty="0"/>
          </a:p>
          <a:p>
            <a:r>
              <a:rPr lang="en-US" dirty="0"/>
              <a:t>Of the short-listed improvement scenarios, scenario 2 (extending the vertical drop) is the best option for supporting a higher ticket price.</a:t>
            </a:r>
            <a:br>
              <a:rPr lang="en-US" dirty="0"/>
            </a:br>
            <a:endParaRPr lang="en-US" dirty="0"/>
          </a:p>
        </p:txBody>
      </p:sp>
    </p:spTree>
    <p:extLst>
      <p:ext uri="{BB962C8B-B14F-4D97-AF65-F5344CB8AC3E}">
        <p14:creationId xmlns:p14="http://schemas.microsoft.com/office/powerpoint/2010/main" val="319420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7CFD-8FBE-430A-BF35-5DBBC5519AE6}"/>
              </a:ext>
            </a:extLst>
          </p:cNvPr>
          <p:cNvSpPr>
            <a:spLocks noGrp="1"/>
          </p:cNvSpPr>
          <p:nvPr>
            <p:ph type="title"/>
          </p:nvPr>
        </p:nvSpPr>
        <p:spPr>
          <a:xfrm>
            <a:off x="838200" y="98795"/>
            <a:ext cx="10515600" cy="1325563"/>
          </a:xfrm>
        </p:spPr>
        <p:txBody>
          <a:bodyPr>
            <a:normAutofit/>
          </a:bodyPr>
          <a:lstStyle/>
          <a:p>
            <a:pPr algn="ctr"/>
            <a:r>
              <a:rPr lang="en-US" sz="4800" dirty="0">
                <a:latin typeface="+mn-lt"/>
              </a:rPr>
              <a:t>Problem Identification</a:t>
            </a:r>
          </a:p>
        </p:txBody>
      </p:sp>
      <p:sp>
        <p:nvSpPr>
          <p:cNvPr id="3" name="Content Placeholder 2">
            <a:extLst>
              <a:ext uri="{FF2B5EF4-FFF2-40B4-BE49-F238E27FC236}">
                <a16:creationId xmlns:a16="http://schemas.microsoft.com/office/drawing/2014/main" id="{C170161B-4331-4277-BFAD-D0F6909DDA01}"/>
              </a:ext>
            </a:extLst>
          </p:cNvPr>
          <p:cNvSpPr>
            <a:spLocks noGrp="1"/>
          </p:cNvSpPr>
          <p:nvPr>
            <p:ph idx="1"/>
          </p:nvPr>
        </p:nvSpPr>
        <p:spPr/>
        <p:txBody>
          <a:bodyPr>
            <a:normAutofit/>
          </a:bodyPr>
          <a:lstStyle/>
          <a:p>
            <a:pPr marL="0" marR="0">
              <a:lnSpc>
                <a:spcPct val="10700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What is the optimal ticket price for Big Mountain Resort, Montana given its unique set of features and the price-associations of features at other resorts nationwide? </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Arial" panose="020B0604020202020204" pitchFamily="34" charset="0"/>
                <a:ea typeface="Calibri" panose="020F0502020204030204" pitchFamily="34" charset="0"/>
                <a:cs typeface="Arial" panose="020B0604020202020204" pitchFamily="34" charset="0"/>
              </a:rPr>
              <a:t>What features could be increased to support a higher ticket price, and could anything be removed without undermining ticket price?</a:t>
            </a:r>
          </a:p>
          <a:p>
            <a:r>
              <a:rPr lang="en-US" sz="2000" dirty="0">
                <a:latin typeface="Arial" panose="020B0604020202020204" pitchFamily="34" charset="0"/>
                <a:cs typeface="Arial" panose="020B0604020202020204" pitchFamily="34" charset="0"/>
              </a:rPr>
              <a:t>Are there viable improvements to increase revenue,</a:t>
            </a:r>
          </a:p>
          <a:p>
            <a:pPr lvl="1"/>
            <a:r>
              <a:rPr lang="en-US" sz="2000" dirty="0">
                <a:latin typeface="Arial" panose="020B0604020202020204" pitchFamily="34" charset="0"/>
                <a:cs typeface="Arial" panose="020B0604020202020204" pitchFamily="34" charset="0"/>
              </a:rPr>
              <a:t> or safe expenditure cuts that would not undermine ticket price?</a:t>
            </a:r>
          </a:p>
        </p:txBody>
      </p:sp>
    </p:spTree>
    <p:extLst>
      <p:ext uri="{BB962C8B-B14F-4D97-AF65-F5344CB8AC3E}">
        <p14:creationId xmlns:p14="http://schemas.microsoft.com/office/powerpoint/2010/main" val="258265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2362-14DC-4943-A547-5B5C37B7942F}"/>
              </a:ext>
            </a:extLst>
          </p:cNvPr>
          <p:cNvSpPr>
            <a:spLocks noGrp="1"/>
          </p:cNvSpPr>
          <p:nvPr>
            <p:ph type="title"/>
          </p:nvPr>
        </p:nvSpPr>
        <p:spPr>
          <a:xfrm>
            <a:off x="838200" y="196450"/>
            <a:ext cx="10515600" cy="744584"/>
          </a:xfrm>
        </p:spPr>
        <p:txBody>
          <a:bodyPr>
            <a:normAutofit/>
          </a:bodyPr>
          <a:lstStyle/>
          <a:p>
            <a:r>
              <a:rPr lang="en-US" sz="3600" dirty="0">
                <a:latin typeface="Arial" panose="020B0604020202020204" pitchFamily="34" charset="0"/>
                <a:cs typeface="Arial" panose="020B0604020202020204" pitchFamily="34" charset="0"/>
              </a:rPr>
              <a:t>Start with Data…</a:t>
            </a:r>
          </a:p>
        </p:txBody>
      </p:sp>
      <p:pic>
        <p:nvPicPr>
          <p:cNvPr id="5" name="Picture 4">
            <a:extLst>
              <a:ext uri="{FF2B5EF4-FFF2-40B4-BE49-F238E27FC236}">
                <a16:creationId xmlns:a16="http://schemas.microsoft.com/office/drawing/2014/main" id="{242A8B7E-960F-428F-8F86-C0FF8D336875}"/>
              </a:ext>
            </a:extLst>
          </p:cNvPr>
          <p:cNvPicPr/>
          <p:nvPr/>
        </p:nvPicPr>
        <p:blipFill>
          <a:blip r:embed="rId2"/>
          <a:stretch>
            <a:fillRect/>
          </a:stretch>
        </p:blipFill>
        <p:spPr>
          <a:xfrm>
            <a:off x="0" y="1006024"/>
            <a:ext cx="5882248" cy="4000085"/>
          </a:xfrm>
          <a:prstGeom prst="rect">
            <a:avLst/>
          </a:prstGeom>
        </p:spPr>
      </p:pic>
      <p:pic>
        <p:nvPicPr>
          <p:cNvPr id="6" name="Picture 5">
            <a:extLst>
              <a:ext uri="{FF2B5EF4-FFF2-40B4-BE49-F238E27FC236}">
                <a16:creationId xmlns:a16="http://schemas.microsoft.com/office/drawing/2014/main" id="{F6A83C3C-AFAE-4C8D-83A8-9119C452109D}"/>
              </a:ext>
            </a:extLst>
          </p:cNvPr>
          <p:cNvPicPr>
            <a:picLocks noChangeAspect="1"/>
          </p:cNvPicPr>
          <p:nvPr/>
        </p:nvPicPr>
        <p:blipFill>
          <a:blip r:embed="rId3"/>
          <a:stretch>
            <a:fillRect/>
          </a:stretch>
        </p:blipFill>
        <p:spPr>
          <a:xfrm>
            <a:off x="5967305" y="1061465"/>
            <a:ext cx="6142660" cy="3944643"/>
          </a:xfrm>
          <a:prstGeom prst="rect">
            <a:avLst/>
          </a:prstGeom>
        </p:spPr>
      </p:pic>
      <p:sp>
        <p:nvSpPr>
          <p:cNvPr id="8" name="TextBox 7">
            <a:extLst>
              <a:ext uri="{FF2B5EF4-FFF2-40B4-BE49-F238E27FC236}">
                <a16:creationId xmlns:a16="http://schemas.microsoft.com/office/drawing/2014/main" id="{4D6E18C6-1B11-422A-AF80-8A48C3C34442}"/>
              </a:ext>
            </a:extLst>
          </p:cNvPr>
          <p:cNvSpPr txBox="1"/>
          <p:nvPr/>
        </p:nvSpPr>
        <p:spPr>
          <a:xfrm>
            <a:off x="3245939" y="5623708"/>
            <a:ext cx="10981678" cy="456535"/>
          </a:xfrm>
          <a:prstGeom prst="rect">
            <a:avLst/>
          </a:prstGeom>
          <a:noFill/>
        </p:spPr>
        <p:txBody>
          <a:bodyPr wrap="square">
            <a:spAutoFit/>
          </a:bodyPr>
          <a:lstStyle/>
          <a:p>
            <a:pPr marL="0" marR="0">
              <a:lnSpc>
                <a:spcPct val="150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‘ski_resort_data.csv’, containing 330 rows and 27 columns. </a:t>
            </a:r>
          </a:p>
        </p:txBody>
      </p:sp>
    </p:spTree>
    <p:extLst>
      <p:ext uri="{BB962C8B-B14F-4D97-AF65-F5344CB8AC3E}">
        <p14:creationId xmlns:p14="http://schemas.microsoft.com/office/powerpoint/2010/main" val="406484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2362-14DC-4943-A547-5B5C37B7942F}"/>
              </a:ext>
            </a:extLst>
          </p:cNvPr>
          <p:cNvSpPr>
            <a:spLocks noGrp="1"/>
          </p:cNvSpPr>
          <p:nvPr>
            <p:ph type="title"/>
          </p:nvPr>
        </p:nvSpPr>
        <p:spPr>
          <a:xfrm>
            <a:off x="838200" y="196450"/>
            <a:ext cx="10515600" cy="744584"/>
          </a:xfrm>
        </p:spPr>
        <p:txBody>
          <a:bodyPr>
            <a:normAutofit/>
          </a:bodyPr>
          <a:lstStyle/>
          <a:p>
            <a:r>
              <a:rPr lang="en-US" sz="3600" dirty="0">
                <a:latin typeface="Arial" panose="020B0604020202020204" pitchFamily="34" charset="0"/>
                <a:cs typeface="Arial" panose="020B0604020202020204" pitchFamily="34" charset="0"/>
              </a:rPr>
              <a:t>Start with Data…</a:t>
            </a:r>
          </a:p>
        </p:txBody>
      </p:sp>
      <p:pic>
        <p:nvPicPr>
          <p:cNvPr id="5" name="Picture 4">
            <a:extLst>
              <a:ext uri="{FF2B5EF4-FFF2-40B4-BE49-F238E27FC236}">
                <a16:creationId xmlns:a16="http://schemas.microsoft.com/office/drawing/2014/main" id="{242A8B7E-960F-428F-8F86-C0FF8D336875}"/>
              </a:ext>
            </a:extLst>
          </p:cNvPr>
          <p:cNvPicPr/>
          <p:nvPr/>
        </p:nvPicPr>
        <p:blipFill>
          <a:blip r:embed="rId2"/>
          <a:stretch>
            <a:fillRect/>
          </a:stretch>
        </p:blipFill>
        <p:spPr>
          <a:xfrm>
            <a:off x="0" y="1006024"/>
            <a:ext cx="5882248" cy="3157855"/>
          </a:xfrm>
          <a:prstGeom prst="rect">
            <a:avLst/>
          </a:prstGeom>
        </p:spPr>
      </p:pic>
      <p:pic>
        <p:nvPicPr>
          <p:cNvPr id="6" name="Picture 5">
            <a:extLst>
              <a:ext uri="{FF2B5EF4-FFF2-40B4-BE49-F238E27FC236}">
                <a16:creationId xmlns:a16="http://schemas.microsoft.com/office/drawing/2014/main" id="{F6A83C3C-AFAE-4C8D-83A8-9119C452109D}"/>
              </a:ext>
            </a:extLst>
          </p:cNvPr>
          <p:cNvPicPr>
            <a:picLocks noChangeAspect="1"/>
          </p:cNvPicPr>
          <p:nvPr/>
        </p:nvPicPr>
        <p:blipFill>
          <a:blip r:embed="rId3"/>
          <a:stretch>
            <a:fillRect/>
          </a:stretch>
        </p:blipFill>
        <p:spPr>
          <a:xfrm>
            <a:off x="5967305" y="1061466"/>
            <a:ext cx="6142660" cy="3206774"/>
          </a:xfrm>
          <a:prstGeom prst="rect">
            <a:avLst/>
          </a:prstGeom>
        </p:spPr>
      </p:pic>
      <p:sp>
        <p:nvSpPr>
          <p:cNvPr id="8" name="TextBox 7">
            <a:extLst>
              <a:ext uri="{FF2B5EF4-FFF2-40B4-BE49-F238E27FC236}">
                <a16:creationId xmlns:a16="http://schemas.microsoft.com/office/drawing/2014/main" id="{4D6E18C6-1B11-422A-AF80-8A48C3C34442}"/>
              </a:ext>
            </a:extLst>
          </p:cNvPr>
          <p:cNvSpPr txBox="1"/>
          <p:nvPr/>
        </p:nvSpPr>
        <p:spPr>
          <a:xfrm>
            <a:off x="82036" y="4543733"/>
            <a:ext cx="12109964" cy="1914755"/>
          </a:xfrm>
          <a:prstGeom prst="rect">
            <a:avLst/>
          </a:prstGeom>
          <a:noFill/>
        </p:spPr>
        <p:txBody>
          <a:bodyPr wrap="square">
            <a:spAutoFit/>
          </a:bodyPr>
          <a:lstStyle/>
          <a:p>
            <a:pPr marL="285750" marR="0" indent="-285750">
              <a:lnSpc>
                <a:spcPct val="150000"/>
              </a:lnSpc>
              <a:spcBef>
                <a:spcPts val="0"/>
              </a:spcBef>
              <a:spcAft>
                <a:spcPts val="800"/>
              </a:spcAft>
              <a:buFont typeface="Wingdings" panose="05000000000000000000" pitchFamily="2" charset="2"/>
              <a:buChar char="Ø"/>
            </a:pPr>
            <a:r>
              <a:rPr lang="en-US" sz="1800" dirty="0" err="1">
                <a:effectLst/>
                <a:latin typeface="Arial" panose="020B0604020202020204" pitchFamily="34" charset="0"/>
                <a:ea typeface="Calibri" panose="020F0502020204030204" pitchFamily="34" charset="0"/>
                <a:cs typeface="Times New Roman" panose="02020603050405020304" pitchFamily="18" charset="0"/>
              </a:rPr>
              <a:t>fastEight</a:t>
            </a:r>
            <a:r>
              <a:rPr lang="en-US" sz="1800" dirty="0">
                <a:effectLst/>
                <a:latin typeface="Arial" panose="020B0604020202020204" pitchFamily="34" charset="0"/>
                <a:ea typeface="Calibri" panose="020F0502020204030204" pitchFamily="34" charset="0"/>
                <a:cs typeface="Times New Roman" panose="02020603050405020304" pitchFamily="18" charset="0"/>
              </a:rPr>
              <a:t> column was dropped because half the values were missing. </a:t>
            </a:r>
          </a:p>
          <a:p>
            <a:pPr marL="285750" marR="0" indent="-285750">
              <a:lnSpc>
                <a:spcPct val="150000"/>
              </a:lnSpc>
              <a:spcBef>
                <a:spcPts val="0"/>
              </a:spcBef>
              <a:spcAft>
                <a:spcPts val="800"/>
              </a:spcAft>
              <a:buFont typeface="Wingdings" panose="05000000000000000000" pitchFamily="2" charset="2"/>
              <a:buChar char="Ø"/>
            </a:pPr>
            <a:r>
              <a:rPr lang="en-US" sz="1800" dirty="0" err="1">
                <a:effectLst/>
                <a:latin typeface="Arial" panose="020B0604020202020204" pitchFamily="34" charset="0"/>
                <a:ea typeface="Calibri" panose="020F0502020204030204" pitchFamily="34" charset="0"/>
                <a:cs typeface="Times New Roman" panose="02020603050405020304" pitchFamily="18" charset="0"/>
              </a:rPr>
              <a:t>AdultWeekday</a:t>
            </a:r>
            <a:r>
              <a:rPr lang="en-US" sz="1800" dirty="0">
                <a:effectLst/>
                <a:latin typeface="Arial" panose="020B0604020202020204" pitchFamily="34" charset="0"/>
                <a:ea typeface="Calibri" panose="020F0502020204030204" pitchFamily="34" charset="0"/>
                <a:cs typeface="Times New Roman" panose="02020603050405020304" pitchFamily="18" charset="0"/>
              </a:rPr>
              <a:t> column was dropped in favor of modeling the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AdultWeekend</a:t>
            </a:r>
            <a:r>
              <a:rPr lang="en-US" sz="1800" dirty="0">
                <a:effectLst/>
                <a:latin typeface="Arial" panose="020B0604020202020204" pitchFamily="34" charset="0"/>
                <a:ea typeface="Calibri" panose="020F0502020204030204" pitchFamily="34" charset="0"/>
                <a:cs typeface="Times New Roman" panose="02020603050405020304" pitchFamily="18" charset="0"/>
              </a:rPr>
              <a:t> column as the model’s target variable. </a:t>
            </a:r>
          </a:p>
          <a:p>
            <a:pPr marL="285750" marR="0" indent="-285750">
              <a:lnSpc>
                <a:spcPct val="150000"/>
              </a:lnSpc>
              <a:spcBef>
                <a:spcPts val="0"/>
              </a:spcBef>
              <a:spcAft>
                <a:spcPts val="800"/>
              </a:spcAft>
              <a:buFont typeface="Wingdings" panose="05000000000000000000" pitchFamily="2" charset="2"/>
              <a:buChar char="Ø"/>
            </a:pPr>
            <a:r>
              <a:rPr lang="en-US" sz="1800" dirty="0">
                <a:effectLst/>
                <a:latin typeface="Arial" panose="020B0604020202020204" pitchFamily="34" charset="0"/>
                <a:ea typeface="Calibri" panose="020F0502020204030204" pitchFamily="34" charset="0"/>
                <a:cs typeface="Times New Roman" panose="02020603050405020304" pitchFamily="18" charset="0"/>
              </a:rPr>
              <a:t>All rows not containing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AdultWeekend</a:t>
            </a:r>
            <a:r>
              <a:rPr lang="en-US" sz="1800" dirty="0">
                <a:effectLst/>
                <a:latin typeface="Arial" panose="020B0604020202020204" pitchFamily="34" charset="0"/>
                <a:ea typeface="Calibri" panose="020F0502020204030204" pitchFamily="34" charset="0"/>
                <a:cs typeface="Times New Roman" panose="02020603050405020304" pitchFamily="18" charset="0"/>
              </a:rPr>
              <a:t> price values were dropped, leaving a shape of 277 rows (including Big Mountain Resort) and 25 columns.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388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2780E17-1AE0-4A39-A8DF-B575E7415368}"/>
              </a:ext>
            </a:extLst>
          </p:cNvPr>
          <p:cNvSpPr>
            <a:spLocks noGrp="1"/>
          </p:cNvSpPr>
          <p:nvPr>
            <p:ph type="title"/>
          </p:nvPr>
        </p:nvSpPr>
        <p:spPr>
          <a:xfrm>
            <a:off x="838200" y="61913"/>
            <a:ext cx="10515600" cy="634798"/>
          </a:xfrm>
        </p:spPr>
        <p:txBody>
          <a:bodyPr>
            <a:normAutofit fontScale="90000"/>
          </a:bodyPr>
          <a:lstStyle/>
          <a:p>
            <a:pPr algn="ctr"/>
            <a:r>
              <a:rPr lang="en-US" dirty="0">
                <a:latin typeface="+mn-lt"/>
              </a:rPr>
              <a:t>Ticket prices in context</a:t>
            </a:r>
          </a:p>
        </p:txBody>
      </p:sp>
      <p:pic>
        <p:nvPicPr>
          <p:cNvPr id="4" name="Picture 3">
            <a:extLst>
              <a:ext uri="{FF2B5EF4-FFF2-40B4-BE49-F238E27FC236}">
                <a16:creationId xmlns:a16="http://schemas.microsoft.com/office/drawing/2014/main" id="{4866C94E-4924-49B5-A3E0-63424C653B7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487738" y="1047741"/>
            <a:ext cx="6394344" cy="3652974"/>
          </a:xfrm>
          <a:prstGeom prst="rect">
            <a:avLst/>
          </a:prstGeom>
        </p:spPr>
      </p:pic>
      <p:sp>
        <p:nvSpPr>
          <p:cNvPr id="12" name="Content Placeholder 11">
            <a:extLst>
              <a:ext uri="{FF2B5EF4-FFF2-40B4-BE49-F238E27FC236}">
                <a16:creationId xmlns:a16="http://schemas.microsoft.com/office/drawing/2014/main" id="{8CF72BAD-3557-477A-ADA1-02AC7991CD29}"/>
              </a:ext>
            </a:extLst>
          </p:cNvPr>
          <p:cNvSpPr>
            <a:spLocks noGrp="1"/>
          </p:cNvSpPr>
          <p:nvPr>
            <p:ph sz="half" idx="2"/>
          </p:nvPr>
        </p:nvSpPr>
        <p:spPr>
          <a:xfrm>
            <a:off x="6096000" y="619184"/>
            <a:ext cx="5854699" cy="428557"/>
          </a:xfrm>
          <a:ln>
            <a:noFill/>
          </a:ln>
        </p:spPr>
        <p:txBody>
          <a:bodyPr anchor="b">
            <a:normAutofit/>
          </a:bodyPr>
          <a:lstStyle/>
          <a:p>
            <a:pPr marL="0" indent="0" algn="ctr">
              <a:buNone/>
            </a:pPr>
            <a:r>
              <a:rPr lang="en-US" sz="2000" dirty="0">
                <a:latin typeface="Arial" panose="020B0604020202020204" pitchFamily="34" charset="0"/>
                <a:cs typeface="Arial" panose="020B0604020202020204" pitchFamily="34" charset="0"/>
              </a:rPr>
              <a:t>Ticket prices grouped by state</a:t>
            </a:r>
          </a:p>
        </p:txBody>
      </p:sp>
      <p:pic>
        <p:nvPicPr>
          <p:cNvPr id="2" name="Picture 1">
            <a:extLst>
              <a:ext uri="{FF2B5EF4-FFF2-40B4-BE49-F238E27FC236}">
                <a16:creationId xmlns:a16="http://schemas.microsoft.com/office/drawing/2014/main" id="{C2643244-5850-4E6C-B3CF-0DEFF41C5936}"/>
              </a:ext>
            </a:extLst>
          </p:cNvPr>
          <p:cNvPicPr>
            <a:picLocks noChangeAspect="1"/>
          </p:cNvPicPr>
          <p:nvPr/>
        </p:nvPicPr>
        <p:blipFill>
          <a:blip r:embed="rId4"/>
          <a:stretch>
            <a:fillRect/>
          </a:stretch>
        </p:blipFill>
        <p:spPr>
          <a:xfrm>
            <a:off x="0" y="970213"/>
            <a:ext cx="4938409" cy="5714716"/>
          </a:xfrm>
          <a:prstGeom prst="rect">
            <a:avLst/>
          </a:prstGeom>
        </p:spPr>
      </p:pic>
      <p:sp>
        <p:nvSpPr>
          <p:cNvPr id="8" name="TextBox 7">
            <a:extLst>
              <a:ext uri="{FF2B5EF4-FFF2-40B4-BE49-F238E27FC236}">
                <a16:creationId xmlns:a16="http://schemas.microsoft.com/office/drawing/2014/main" id="{BF53400F-4E9D-4611-B9AE-9C3A4DF6B312}"/>
              </a:ext>
            </a:extLst>
          </p:cNvPr>
          <p:cNvSpPr txBox="1"/>
          <p:nvPr/>
        </p:nvSpPr>
        <p:spPr>
          <a:xfrm>
            <a:off x="5637721" y="4825286"/>
            <a:ext cx="6312978" cy="1294072"/>
          </a:xfrm>
          <a:prstGeom prst="rect">
            <a:avLst/>
          </a:prstGeom>
          <a:noFill/>
        </p:spPr>
        <p:txBody>
          <a:bodyPr wrap="square">
            <a:spAutoFit/>
          </a:bodyPr>
          <a:lstStyle/>
          <a:p>
            <a:pPr marL="0" marR="0">
              <a:lnSpc>
                <a:spcPct val="150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Aside from some relatively expensive ticket prices in California, Colorado, and Utah, most prices appear to lie in the range of around 25 to over 100 dollars.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496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2780E17-1AE0-4A39-A8DF-B575E7415368}"/>
              </a:ext>
            </a:extLst>
          </p:cNvPr>
          <p:cNvSpPr>
            <a:spLocks noGrp="1"/>
          </p:cNvSpPr>
          <p:nvPr>
            <p:ph type="title"/>
          </p:nvPr>
        </p:nvSpPr>
        <p:spPr>
          <a:xfrm>
            <a:off x="838200" y="61913"/>
            <a:ext cx="10515600" cy="634798"/>
          </a:xfrm>
        </p:spPr>
        <p:txBody>
          <a:bodyPr>
            <a:normAutofit fontScale="90000"/>
          </a:bodyPr>
          <a:lstStyle/>
          <a:p>
            <a:pPr algn="ctr"/>
            <a:r>
              <a:rPr lang="en-US" dirty="0">
                <a:latin typeface="+mn-lt"/>
              </a:rPr>
              <a:t>Ticket prices in context</a:t>
            </a:r>
          </a:p>
        </p:txBody>
      </p:sp>
      <p:pic>
        <p:nvPicPr>
          <p:cNvPr id="4" name="Picture 3">
            <a:extLst>
              <a:ext uri="{FF2B5EF4-FFF2-40B4-BE49-F238E27FC236}">
                <a16:creationId xmlns:a16="http://schemas.microsoft.com/office/drawing/2014/main" id="{4866C94E-4924-49B5-A3E0-63424C653B7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487738" y="1047741"/>
            <a:ext cx="6394344" cy="3652974"/>
          </a:xfrm>
          <a:prstGeom prst="rect">
            <a:avLst/>
          </a:prstGeom>
        </p:spPr>
      </p:pic>
      <p:sp>
        <p:nvSpPr>
          <p:cNvPr id="12" name="Content Placeholder 11">
            <a:extLst>
              <a:ext uri="{FF2B5EF4-FFF2-40B4-BE49-F238E27FC236}">
                <a16:creationId xmlns:a16="http://schemas.microsoft.com/office/drawing/2014/main" id="{8CF72BAD-3557-477A-ADA1-02AC7991CD29}"/>
              </a:ext>
            </a:extLst>
          </p:cNvPr>
          <p:cNvSpPr>
            <a:spLocks noGrp="1"/>
          </p:cNvSpPr>
          <p:nvPr>
            <p:ph sz="half" idx="2"/>
          </p:nvPr>
        </p:nvSpPr>
        <p:spPr>
          <a:xfrm>
            <a:off x="6096000" y="619184"/>
            <a:ext cx="5854699" cy="428557"/>
          </a:xfrm>
          <a:ln>
            <a:noFill/>
          </a:ln>
        </p:spPr>
        <p:txBody>
          <a:bodyPr anchor="b">
            <a:normAutofit/>
          </a:bodyPr>
          <a:lstStyle/>
          <a:p>
            <a:pPr marL="0" indent="0" algn="ctr">
              <a:buNone/>
            </a:pPr>
            <a:r>
              <a:rPr lang="en-US" sz="2000" dirty="0">
                <a:latin typeface="Arial" panose="020B0604020202020204" pitchFamily="34" charset="0"/>
                <a:cs typeface="Arial" panose="020B0604020202020204" pitchFamily="34" charset="0"/>
              </a:rPr>
              <a:t>Ticket prices grouped by state</a:t>
            </a:r>
          </a:p>
        </p:txBody>
      </p:sp>
      <p:pic>
        <p:nvPicPr>
          <p:cNvPr id="2" name="Picture 1">
            <a:extLst>
              <a:ext uri="{FF2B5EF4-FFF2-40B4-BE49-F238E27FC236}">
                <a16:creationId xmlns:a16="http://schemas.microsoft.com/office/drawing/2014/main" id="{C2643244-5850-4E6C-B3CF-0DEFF41C5936}"/>
              </a:ext>
            </a:extLst>
          </p:cNvPr>
          <p:cNvPicPr>
            <a:picLocks noChangeAspect="1"/>
          </p:cNvPicPr>
          <p:nvPr/>
        </p:nvPicPr>
        <p:blipFill>
          <a:blip r:embed="rId4"/>
          <a:stretch>
            <a:fillRect/>
          </a:stretch>
        </p:blipFill>
        <p:spPr>
          <a:xfrm>
            <a:off x="0" y="970213"/>
            <a:ext cx="4938409" cy="5714716"/>
          </a:xfrm>
          <a:prstGeom prst="rect">
            <a:avLst/>
          </a:prstGeom>
        </p:spPr>
      </p:pic>
      <p:sp>
        <p:nvSpPr>
          <p:cNvPr id="8" name="TextBox 7">
            <a:extLst>
              <a:ext uri="{FF2B5EF4-FFF2-40B4-BE49-F238E27FC236}">
                <a16:creationId xmlns:a16="http://schemas.microsoft.com/office/drawing/2014/main" id="{BF53400F-4E9D-4611-B9AE-9C3A4DF6B312}"/>
              </a:ext>
            </a:extLst>
          </p:cNvPr>
          <p:cNvSpPr txBox="1"/>
          <p:nvPr/>
        </p:nvSpPr>
        <p:spPr>
          <a:xfrm>
            <a:off x="5153687" y="4887146"/>
            <a:ext cx="7062445" cy="1709571"/>
          </a:xfrm>
          <a:prstGeom prst="rect">
            <a:avLst/>
          </a:prstGeom>
          <a:noFill/>
        </p:spPr>
        <p:txBody>
          <a:bodyPr wrap="square">
            <a:spAutoFit/>
          </a:bodyPr>
          <a:lstStyle/>
          <a:p>
            <a:pPr marL="0" marR="0">
              <a:lnSpc>
                <a:spcPct val="150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Montana and South Dakota both show fairly small variability as well as matching weekend and weekday ticket prices. Nevada and Utah, on the other hand, show the most range in prices. North Carolina and Virginia, have weekend prices far higher than weekday prices.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193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73E54-73A5-4F69-BF69-E1953E93D482}"/>
              </a:ext>
            </a:extLst>
          </p:cNvPr>
          <p:cNvSpPr>
            <a:spLocks noGrp="1"/>
          </p:cNvSpPr>
          <p:nvPr>
            <p:ph type="title"/>
          </p:nvPr>
        </p:nvSpPr>
        <p:spPr>
          <a:xfrm>
            <a:off x="838200" y="184806"/>
            <a:ext cx="10515600" cy="765106"/>
          </a:xfrm>
        </p:spPr>
        <p:txBody>
          <a:bodyPr vert="horz" lIns="91440" tIns="45720" rIns="91440" bIns="45720" rtlCol="0" anchor="ctr">
            <a:normAutofit/>
          </a:bodyPr>
          <a:lstStyle/>
          <a:p>
            <a:r>
              <a:rPr lang="en-US" dirty="0">
                <a:latin typeface="Arial" panose="020B0604020202020204" pitchFamily="34" charset="0"/>
                <a:cs typeface="Arial" panose="020B0604020202020204" pitchFamily="34" charset="0"/>
              </a:rPr>
              <a:t>Ticket prices in context</a:t>
            </a:r>
            <a:endParaRPr lang="en-US" kern="12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A66BDFE-687A-4B4C-A97E-397BBF3D415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42811" y="2127127"/>
            <a:ext cx="6607510" cy="3785402"/>
          </a:xfrm>
          <a:prstGeom prst="rect">
            <a:avLst/>
          </a:prstGeom>
          <a:noFill/>
        </p:spPr>
      </p:pic>
      <p:sp>
        <p:nvSpPr>
          <p:cNvPr id="8" name="TextBox 7">
            <a:extLst>
              <a:ext uri="{FF2B5EF4-FFF2-40B4-BE49-F238E27FC236}">
                <a16:creationId xmlns:a16="http://schemas.microsoft.com/office/drawing/2014/main" id="{4EDCC3AE-F242-4971-8683-214CC423E462}"/>
              </a:ext>
            </a:extLst>
          </p:cNvPr>
          <p:cNvSpPr txBox="1"/>
          <p:nvPr/>
        </p:nvSpPr>
        <p:spPr>
          <a:xfrm>
            <a:off x="7010732" y="3134219"/>
            <a:ext cx="5038457"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 few potential groupings of resorts, those with low spread, those with lower averages, and those that charge a premium for weekend tickets. </a:t>
            </a:r>
          </a:p>
          <a:p>
            <a:endParaRPr lang="en-US" dirty="0"/>
          </a:p>
        </p:txBody>
      </p:sp>
    </p:spTree>
    <p:extLst>
      <p:ext uri="{BB962C8B-B14F-4D97-AF65-F5344CB8AC3E}">
        <p14:creationId xmlns:p14="http://schemas.microsoft.com/office/powerpoint/2010/main" val="277636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EA290-2619-483B-B975-1010DF8C2DDF}"/>
              </a:ext>
            </a:extLst>
          </p:cNvPr>
          <p:cNvSpPr>
            <a:spLocks noGrp="1"/>
          </p:cNvSpPr>
          <p:nvPr>
            <p:ph type="title"/>
          </p:nvPr>
        </p:nvSpPr>
        <p:spPr>
          <a:xfrm>
            <a:off x="838200" y="169816"/>
            <a:ext cx="10515600" cy="824483"/>
          </a:xfrm>
        </p:spPr>
        <p:txBody>
          <a:bodyPr>
            <a:normAutofit/>
          </a:bodyPr>
          <a:lstStyle/>
          <a:p>
            <a:pPr algn="ctr"/>
            <a:r>
              <a:rPr lang="en-US" sz="4800" dirty="0">
                <a:latin typeface="+mn-lt"/>
              </a:rPr>
              <a:t>Price-predictive features</a:t>
            </a:r>
          </a:p>
        </p:txBody>
      </p:sp>
      <p:sp>
        <p:nvSpPr>
          <p:cNvPr id="3" name="Content Placeholder 2">
            <a:extLst>
              <a:ext uri="{FF2B5EF4-FFF2-40B4-BE49-F238E27FC236}">
                <a16:creationId xmlns:a16="http://schemas.microsoft.com/office/drawing/2014/main" id="{51169637-253C-4C2B-BA76-AEBE631A5B0A}"/>
              </a:ext>
            </a:extLst>
          </p:cNvPr>
          <p:cNvSpPr>
            <a:spLocks noGrp="1"/>
          </p:cNvSpPr>
          <p:nvPr>
            <p:ph idx="1"/>
          </p:nvPr>
        </p:nvSpPr>
        <p:spPr>
          <a:xfrm>
            <a:off x="838201" y="1825625"/>
            <a:ext cx="3559924" cy="4351338"/>
          </a:xfrm>
        </p:spPr>
        <p:txBody>
          <a:bodyPr>
            <a:normAutofit fontScale="70000" lnSpcReduction="20000"/>
          </a:bodyPr>
          <a:lstStyle/>
          <a:p>
            <a:pPr marL="0" indent="0">
              <a:buNone/>
            </a:pPr>
            <a:r>
              <a:rPr lang="en-US" sz="3200" dirty="0"/>
              <a:t>Most reliable model was a random forest model</a:t>
            </a:r>
          </a:p>
          <a:p>
            <a:pPr marL="0" indent="0">
              <a:buNone/>
            </a:pPr>
            <a:endParaRPr lang="en-US" sz="3100" dirty="0"/>
          </a:p>
          <a:p>
            <a:pPr marL="0" indent="0">
              <a:buNone/>
            </a:pPr>
            <a:r>
              <a:rPr lang="en-US" sz="3100" dirty="0"/>
              <a:t>Using 32 total features to predict ‘</a:t>
            </a:r>
            <a:r>
              <a:rPr lang="en-US" sz="3100" dirty="0" err="1"/>
              <a:t>AdultWeekend</a:t>
            </a:r>
            <a:r>
              <a:rPr lang="en-US" sz="3100" dirty="0"/>
              <a:t>’ price</a:t>
            </a:r>
          </a:p>
          <a:p>
            <a:r>
              <a:rPr lang="en-US" dirty="0"/>
              <a:t>Including resort data and state-level data</a:t>
            </a:r>
          </a:p>
          <a:p>
            <a:endParaRPr lang="en-US" dirty="0"/>
          </a:p>
          <a:p>
            <a:r>
              <a:rPr lang="en-US" dirty="0"/>
              <a:t>Best predictors of price:</a:t>
            </a:r>
          </a:p>
          <a:p>
            <a:pPr lvl="1"/>
            <a:r>
              <a:rPr lang="en-US" sz="2300" dirty="0"/>
              <a:t>Number of Fast Quad chairlifts</a:t>
            </a:r>
          </a:p>
          <a:p>
            <a:pPr lvl="1"/>
            <a:r>
              <a:rPr lang="en-US" sz="2300" dirty="0"/>
              <a:t>Number of Runs</a:t>
            </a:r>
          </a:p>
          <a:p>
            <a:pPr lvl="1"/>
            <a:r>
              <a:rPr lang="en-US" sz="2300" dirty="0"/>
              <a:t>Acres of snow-making</a:t>
            </a:r>
          </a:p>
          <a:p>
            <a:pPr lvl="1"/>
            <a:r>
              <a:rPr lang="en-US" sz="2300" dirty="0"/>
              <a:t>Vertical drop distance</a:t>
            </a:r>
          </a:p>
          <a:p>
            <a:pPr lvl="1"/>
            <a:r>
              <a:rPr lang="en-US" sz="2300" dirty="0"/>
              <a:t>Skiable acres</a:t>
            </a:r>
          </a:p>
          <a:p>
            <a:pPr lvl="1"/>
            <a:r>
              <a:rPr lang="en-US" sz="2300" dirty="0"/>
              <a:t>Total chairs</a:t>
            </a:r>
            <a:endParaRPr lang="en-US" sz="2100" dirty="0"/>
          </a:p>
        </p:txBody>
      </p:sp>
      <p:pic>
        <p:nvPicPr>
          <p:cNvPr id="4" name="Picture 3">
            <a:extLst>
              <a:ext uri="{FF2B5EF4-FFF2-40B4-BE49-F238E27FC236}">
                <a16:creationId xmlns:a16="http://schemas.microsoft.com/office/drawing/2014/main" id="{D8CD6801-8C71-47A0-83C5-24F389A6835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398124" y="1604963"/>
            <a:ext cx="7384301" cy="4351338"/>
          </a:xfrm>
          <a:prstGeom prst="rect">
            <a:avLst/>
          </a:prstGeom>
        </p:spPr>
      </p:pic>
    </p:spTree>
    <p:extLst>
      <p:ext uri="{BB962C8B-B14F-4D97-AF65-F5344CB8AC3E}">
        <p14:creationId xmlns:p14="http://schemas.microsoft.com/office/powerpoint/2010/main" val="3175843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DE486-46FC-4E24-ADFB-16261F89A6D8}"/>
              </a:ext>
            </a:extLst>
          </p:cNvPr>
          <p:cNvSpPr>
            <a:spLocks noGrp="1"/>
          </p:cNvSpPr>
          <p:nvPr>
            <p:ph type="title"/>
          </p:nvPr>
        </p:nvSpPr>
        <p:spPr>
          <a:xfrm>
            <a:off x="838200" y="184805"/>
            <a:ext cx="10515600" cy="1011697"/>
          </a:xfrm>
        </p:spPr>
        <p:txBody>
          <a:bodyPr vert="horz" lIns="91440" tIns="45720" rIns="91440" bIns="45720" rtlCol="0" anchor="ctr">
            <a:normAutofit/>
          </a:bodyPr>
          <a:lstStyle/>
          <a:p>
            <a:r>
              <a:rPr lang="en-US" sz="5200" kern="1200" dirty="0">
                <a:solidFill>
                  <a:schemeClr val="tx1"/>
                </a:solidFill>
                <a:latin typeface="+mj-lt"/>
                <a:ea typeface="+mj-ea"/>
                <a:cs typeface="+mj-cs"/>
              </a:rPr>
              <a:t>Multicollinearity</a:t>
            </a:r>
          </a:p>
        </p:txBody>
      </p:sp>
      <p:pic>
        <p:nvPicPr>
          <p:cNvPr id="4" name="Picture 3">
            <a:extLst>
              <a:ext uri="{FF2B5EF4-FFF2-40B4-BE49-F238E27FC236}">
                <a16:creationId xmlns:a16="http://schemas.microsoft.com/office/drawing/2014/main" id="{01D67596-E699-455E-806F-65C21354C04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46430" y="1196502"/>
            <a:ext cx="6502945" cy="5476693"/>
          </a:xfrm>
          <a:prstGeom prst="rect">
            <a:avLst/>
          </a:prstGeom>
          <a:noFill/>
        </p:spPr>
      </p:pic>
      <p:sp>
        <p:nvSpPr>
          <p:cNvPr id="7" name="TextBox 6">
            <a:extLst>
              <a:ext uri="{FF2B5EF4-FFF2-40B4-BE49-F238E27FC236}">
                <a16:creationId xmlns:a16="http://schemas.microsoft.com/office/drawing/2014/main" id="{1D8ADD70-B0FF-4BF2-9AE1-51480C8586F4}"/>
              </a:ext>
            </a:extLst>
          </p:cNvPr>
          <p:cNvSpPr txBox="1"/>
          <p:nvPr/>
        </p:nvSpPr>
        <p:spPr>
          <a:xfrm>
            <a:off x="6889070" y="1381307"/>
            <a:ext cx="4684977" cy="4618059"/>
          </a:xfrm>
          <a:prstGeom prst="rect">
            <a:avLst/>
          </a:prstGeom>
          <a:noFill/>
        </p:spPr>
        <p:txBody>
          <a:bodyPr wrap="square">
            <a:spAutoFit/>
          </a:bodyPr>
          <a:lstStyle/>
          <a:p>
            <a:pPr marL="342900" marR="0" indent="-342900">
              <a:lnSpc>
                <a:spcPct val="150000"/>
              </a:lnSpc>
              <a:spcBef>
                <a:spcPts val="0"/>
              </a:spcBef>
              <a:spcAft>
                <a:spcPts val="0"/>
              </a:spcAft>
              <a:buAutoNum type="arabicPeriod"/>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ummit and base elevation are quite highly correlated.</a:t>
            </a:r>
          </a:p>
          <a:p>
            <a:pPr marL="342900" marR="0" indent="-342900">
              <a:lnSpc>
                <a:spcPct val="150000"/>
              </a:lnSpc>
              <a:spcBef>
                <a:spcPts val="0"/>
              </a:spcBef>
              <a:spcAft>
                <a:spcPts val="0"/>
              </a:spcAft>
              <a:buAutoNum type="arabicPeriod"/>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ncrease the number of resorts in a state, the share of all the other state features will drop for each. </a:t>
            </a:r>
          </a:p>
          <a:p>
            <a:pPr marL="342900" marR="0" indent="-342900">
              <a:lnSpc>
                <a:spcPct val="150000"/>
              </a:lnSpc>
              <a:spcBef>
                <a:spcPts val="0"/>
              </a:spcBef>
              <a:spcAft>
                <a:spcPts val="0"/>
              </a:spcAft>
              <a:buAutoNum type="arabicPeriod"/>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Positive correlation between the ratio of night skiing area with the number of resorts per capita. </a:t>
            </a:r>
          </a:p>
          <a:p>
            <a:pPr marR="0">
              <a:lnSpc>
                <a:spcPct val="150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other words, it seems that when resorts are more densely located with a population, more night skiing is provided.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4115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910</Words>
  <Application>Microsoft Office PowerPoint</Application>
  <PresentationFormat>Widescreen</PresentationFormat>
  <Paragraphs>85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Rockwell</vt:lpstr>
      <vt:lpstr>Wingdings</vt:lpstr>
      <vt:lpstr>Office Theme</vt:lpstr>
      <vt:lpstr>Ticket Price Prediction for Big Mountain Resort </vt:lpstr>
      <vt:lpstr>Problem Identification</vt:lpstr>
      <vt:lpstr>Start with Data…</vt:lpstr>
      <vt:lpstr>Start with Data…</vt:lpstr>
      <vt:lpstr>Ticket prices in context</vt:lpstr>
      <vt:lpstr>Ticket prices in context</vt:lpstr>
      <vt:lpstr>Ticket prices in context</vt:lpstr>
      <vt:lpstr>Price-predictive features</vt:lpstr>
      <vt:lpstr>Multicollinearity</vt:lpstr>
      <vt:lpstr>Multicollinearity</vt:lpstr>
      <vt:lpstr>Multicollinearity</vt:lpstr>
      <vt:lpstr>Correlations with Ticket Price</vt:lpstr>
      <vt:lpstr>Top Features </vt:lpstr>
      <vt:lpstr>Scenario 1 – Close up to 10 runs</vt:lpstr>
      <vt:lpstr>More scenarios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walter piper</dc:creator>
  <cp:lastModifiedBy>Debarshi</cp:lastModifiedBy>
  <cp:revision>54</cp:revision>
  <dcterms:created xsi:type="dcterms:W3CDTF">2020-11-28T03:45:15Z</dcterms:created>
  <dcterms:modified xsi:type="dcterms:W3CDTF">2021-02-16T23:09:41Z</dcterms:modified>
</cp:coreProperties>
</file>