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475" r:id="rId2"/>
    <p:sldId id="481" r:id="rId3"/>
    <p:sldId id="480" r:id="rId4"/>
    <p:sldId id="265" r:id="rId5"/>
    <p:sldId id="339" r:id="rId6"/>
    <p:sldId id="346" r:id="rId7"/>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sten Otto" initials="CO" lastIdx="10" clrIdx="0"/>
  <p:cmAuthor id="1" name="Raab, Nena" initials="RN" lastIdx="8"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E49A7"/>
    <a:srgbClr val="3399FF"/>
    <a:srgbClr val="005FC8"/>
    <a:srgbClr val="0072EC"/>
    <a:srgbClr val="FF9900"/>
    <a:srgbClr val="C8BF7C"/>
    <a:srgbClr val="FFC637"/>
    <a:srgbClr val="B80000"/>
    <a:srgbClr val="00328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6407" autoAdjust="0"/>
  </p:normalViewPr>
  <p:slideViewPr>
    <p:cSldViewPr snapToGrid="0" showGuides="1">
      <p:cViewPr varScale="1">
        <p:scale>
          <a:sx n="150" d="100"/>
          <a:sy n="150" d="100"/>
        </p:scale>
        <p:origin x="132" y="402"/>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6" d="100"/>
          <a:sy n="76" d="100"/>
        </p:scale>
        <p:origin x="-3270" y="-10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380678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42780" lvl="1" indent="0">
              <a:buClr>
                <a:schemeClr val="accent1"/>
              </a:buClr>
              <a:buFont typeface="Wingdings" panose="05000000000000000000" pitchFamily="2" charset="2"/>
              <a:buNone/>
            </a:pPr>
            <a:endParaRPr lang="en-US" sz="2000" baseline="0" dirty="0">
              <a:latin typeface="BentonSans Bold" panose="02000803000000020004" pitchFamily="2"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2219919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42780" lvl="1" indent="0">
              <a:buClr>
                <a:schemeClr val="accent1"/>
              </a:buClr>
              <a:buFont typeface="Wingdings" panose="05000000000000000000" pitchFamily="2" charset="2"/>
              <a:buNone/>
            </a:pPr>
            <a:endParaRPr lang="en-US" sz="2000" baseline="0" dirty="0">
              <a:latin typeface="BentonSans Bold" panose="02000803000000020004" pitchFamily="2"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376482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8375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6738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6944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dirty="0"/>
              <a:t>Click icon to add picture</a:t>
            </a:r>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dirty="0"/>
              <a:t>Click icon to add picture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2015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MS PGothic" pitchFamily="34" charset="-128"/>
                <a:cs typeface="+mn-cs"/>
                <a:hlinkClick r:id="rId2"/>
              </a:rPr>
              <a:t>http://global12.sap.com/corporate-en/legal/copyright/index.epx</a:t>
            </a:r>
            <a:r>
              <a:rPr lang="en-US" sz="1200" kern="1200" dirty="0">
                <a:solidFill>
                  <a:schemeClr val="tx1"/>
                </a:solidFill>
                <a:latin typeface="Arial"/>
                <a:ea typeface="MS PGothic" pitchFamily="34" charset="-128"/>
                <a:cs typeface="+mn-cs"/>
              </a:rPr>
              <a:t> for additional trademark information and notices.</a:t>
            </a:r>
          </a:p>
          <a:p>
            <a:pPr>
              <a:spcBef>
                <a:spcPts val="1200"/>
              </a:spcBef>
            </a:pPr>
            <a:r>
              <a:rPr lang="en-US" sz="1200" kern="1200" dirty="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MS PGothic" pitchFamily="34" charset="-128"/>
                <a:cs typeface="+mn-cs"/>
              </a:rPr>
              <a:t>National product specifications may vary.</a:t>
            </a:r>
          </a:p>
          <a:p>
            <a:pPr>
              <a:spcBef>
                <a:spcPts val="1200"/>
              </a:spcBef>
            </a:pPr>
            <a:r>
              <a:rPr lang="en-US" sz="1200" kern="1200" dirty="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MS PGothic" pitchFamily="34" charset="-128"/>
                <a:cs typeface="+mn-cs"/>
              </a:rPr>
            </a:br>
            <a:r>
              <a:rPr lang="en-US" sz="1200" kern="1200" dirty="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MS PGothic" pitchFamily="34" charset="-128"/>
                <a:cs typeface="+mn-cs"/>
              </a:rPr>
            </a:br>
            <a:r>
              <a:rPr lang="en-US" sz="1200" kern="1200" dirty="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MS PGothic" pitchFamily="34" charset="-128"/>
                <a:cs typeface="+mn-cs"/>
              </a:rPr>
            </a:br>
            <a:r>
              <a:rPr lang="en-US" sz="1200" kern="1200" dirty="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mj-lt"/>
                <a:ea typeface="+mj-ea"/>
                <a:cs typeface="+mj-cs"/>
              </a:rPr>
              <a:t>© 2015 SAP SE </a:t>
            </a:r>
            <a:r>
              <a:rPr lang="en-US" sz="2900" b="1" kern="1200" noProof="0" dirty="0" err="1">
                <a:solidFill>
                  <a:schemeClr val="accent2"/>
                </a:solidFill>
                <a:latin typeface="+mj-lt"/>
                <a:ea typeface="+mj-ea"/>
                <a:cs typeface="+mj-cs"/>
              </a:rPr>
              <a:t>oder</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ein</a:t>
            </a:r>
            <a:r>
              <a:rPr lang="en-US" sz="2900" b="1" kern="1200" noProof="0" dirty="0">
                <a:solidFill>
                  <a:schemeClr val="accent2"/>
                </a:solidFill>
                <a:latin typeface="+mj-lt"/>
                <a:ea typeface="+mj-ea"/>
                <a:cs typeface="+mj-cs"/>
              </a:rPr>
              <a:t> SAP-</a:t>
            </a:r>
            <a:r>
              <a:rPr lang="en-US" sz="2900" b="1" kern="1200" noProof="0" dirty="0" err="1">
                <a:solidFill>
                  <a:schemeClr val="accent2"/>
                </a:solidFill>
                <a:latin typeface="+mj-lt"/>
                <a:ea typeface="+mj-ea"/>
                <a:cs typeface="+mj-cs"/>
              </a:rPr>
              <a:t>Konzernunternehmen</a:t>
            </a:r>
            <a:r>
              <a:rPr lang="en-US" sz="2900" b="1" kern="1200" noProof="0" dirty="0">
                <a:solidFill>
                  <a:schemeClr val="accent2"/>
                </a:solidFill>
                <a:latin typeface="+mj-lt"/>
                <a:ea typeface="+mj-ea"/>
                <a:cs typeface="+mj-cs"/>
              </a:rPr>
              <a:t>. </a:t>
            </a:r>
            <a:br>
              <a:rPr lang="en-US" sz="2900" b="1" kern="1200" noProof="0" dirty="0">
                <a:solidFill>
                  <a:schemeClr val="accent2"/>
                </a:solidFill>
                <a:latin typeface="+mj-lt"/>
                <a:ea typeface="+mj-ea"/>
                <a:cs typeface="+mj-cs"/>
              </a:rPr>
            </a:br>
            <a:r>
              <a:rPr lang="en-US" sz="2900" b="1" kern="1200" noProof="0" dirty="0" err="1">
                <a:solidFill>
                  <a:schemeClr val="accent2"/>
                </a:solidFill>
                <a:latin typeface="+mj-lt"/>
                <a:ea typeface="+mj-ea"/>
                <a:cs typeface="+mj-cs"/>
              </a:rPr>
              <a:t>Alle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Rechte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vorbehalten</a:t>
            </a:r>
            <a:r>
              <a:rPr lang="en-US" sz="2900" b="1" kern="1200" noProof="0" dirty="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en-US" sz="1200" kern="1200" noProof="0" dirty="0" err="1">
                <a:solidFill>
                  <a:schemeClr val="tx1"/>
                </a:solidFill>
                <a:effectLst/>
                <a:latin typeface="Arial"/>
                <a:ea typeface="+mn-ea"/>
                <a:cs typeface="+mn-cs"/>
              </a:rPr>
              <a:t>Weitergabe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Vervielfältigung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Teilen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daraus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welchem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Zweck</a:t>
            </a:r>
            <a:r>
              <a:rPr lang="en-US" sz="1200" kern="1200" noProof="0" dirty="0">
                <a:solidFill>
                  <a:schemeClr val="tx1"/>
                </a:solidFill>
                <a:effectLst/>
                <a:latin typeface="Arial"/>
                <a:ea typeface="+mn-ea"/>
                <a:cs typeface="+mn-cs"/>
              </a:rPr>
              <a:t> und in </a:t>
            </a:r>
            <a:r>
              <a:rPr lang="en-US" sz="1200" kern="1200" noProof="0" dirty="0" err="1">
                <a:solidFill>
                  <a:schemeClr val="tx1"/>
                </a:solidFill>
                <a:effectLst/>
                <a:latin typeface="Arial"/>
                <a:ea typeface="+mn-ea"/>
                <a:cs typeface="+mn-cs"/>
              </a:rPr>
              <a:t>welcher</a:t>
            </a:r>
            <a:r>
              <a:rPr lang="en-US" sz="1200" kern="1200" noProof="0" dirty="0">
                <a:solidFill>
                  <a:schemeClr val="tx1"/>
                </a:solidFill>
                <a:effectLst/>
                <a:latin typeface="Arial"/>
                <a:ea typeface="+mn-ea"/>
                <a:cs typeface="+mn-cs"/>
              </a:rPr>
              <a:t> Form </a:t>
            </a:r>
            <a:r>
              <a:rPr lang="en-US" sz="1200" kern="1200" noProof="0" dirty="0" err="1">
                <a:solidFill>
                  <a:schemeClr val="tx1"/>
                </a:solidFill>
                <a:effectLst/>
                <a:latin typeface="Arial"/>
                <a:ea typeface="+mn-ea"/>
                <a:cs typeface="+mn-cs"/>
              </a:rPr>
              <a:t>auch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immer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ohne</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ausdrückliche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schriftliche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Genehmigung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durch</a:t>
            </a:r>
            <a:r>
              <a:rPr lang="en-US" sz="1200" kern="1200" noProof="0" dirty="0">
                <a:solidFill>
                  <a:schemeClr val="tx1"/>
                </a:solidFill>
                <a:effectLst/>
                <a:latin typeface="Arial"/>
                <a:ea typeface="+mn-ea"/>
                <a:cs typeface="+mn-cs"/>
              </a:rPr>
              <a:t> </a:t>
            </a:r>
            <a:r>
              <a:rPr lang="en-US" sz="1200" kern="1200" dirty="0">
                <a:solidFill>
                  <a:schemeClr val="tx1"/>
                </a:solidFill>
                <a:latin typeface="Arial"/>
                <a:ea typeface="MS PGothic"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nicht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gestattet</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SAP und </a:t>
            </a:r>
            <a:r>
              <a:rPr lang="en-US" sz="1200" kern="1200" noProof="0" dirty="0" err="1">
                <a:solidFill>
                  <a:schemeClr val="tx1"/>
                </a:solidFill>
                <a:effectLst/>
                <a:latin typeface="Arial"/>
                <a:ea typeface="+mn-ea"/>
                <a:cs typeface="+mn-cs"/>
              </a:rPr>
              <a:t>andere</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diesem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Dokument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erwähnte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von SAP </a:t>
            </a:r>
            <a:r>
              <a:rPr lang="en-US" sz="1200" kern="1200" noProof="0" dirty="0" err="1">
                <a:solidFill>
                  <a:schemeClr val="tx1"/>
                </a:solidFill>
                <a:effectLst/>
                <a:latin typeface="Arial"/>
                <a:ea typeface="+mn-ea"/>
                <a:cs typeface="+mn-cs"/>
              </a:rPr>
              <a:t>sowie</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dazugehörigen</a:t>
            </a:r>
            <a:r>
              <a:rPr lang="en-US" sz="1200" kern="1200" noProof="0" dirty="0">
                <a:solidFill>
                  <a:schemeClr val="tx1"/>
                </a:solidFill>
                <a:effectLst/>
                <a:latin typeface="Arial"/>
                <a:ea typeface="+mn-ea"/>
                <a:cs typeface="+mn-cs"/>
              </a:rPr>
              <a:t> Logos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eingetragene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a:t>
            </a:r>
            <a:r>
              <a:rPr lang="en-US" sz="1200" kern="1200" noProof="0" dirty="0">
                <a:solidFill>
                  <a:schemeClr val="tx1"/>
                </a:solidFill>
                <a:effectLst/>
                <a:latin typeface="Arial"/>
                <a:ea typeface="+mn-ea"/>
                <a:cs typeface="+mn-cs"/>
              </a:rPr>
              <a:t> der </a:t>
            </a:r>
            <a:br>
              <a:rPr lang="en-US" sz="1200" kern="1200" noProof="0" dirty="0">
                <a:solidFill>
                  <a:schemeClr val="tx1"/>
                </a:solidFill>
                <a:effectLst/>
                <a:latin typeface="Arial"/>
                <a:ea typeface="+mn-ea"/>
                <a:cs typeface="+mn-cs"/>
              </a:rPr>
            </a:br>
            <a:r>
              <a:rPr lang="en-US" sz="1200" kern="1200" dirty="0">
                <a:solidFill>
                  <a:schemeClr val="tx1"/>
                </a:solidFill>
                <a:latin typeface="Arial"/>
                <a:ea typeface="MS PGothic" pitchFamily="34" charset="-128"/>
                <a:cs typeface="+mn-cs"/>
              </a:rPr>
              <a:t>SAP SE </a:t>
            </a:r>
            <a:r>
              <a:rPr lang="en-US" sz="1200" kern="1200" noProof="0" dirty="0">
                <a:solidFill>
                  <a:schemeClr val="tx1"/>
                </a:solidFill>
                <a:effectLst/>
                <a:latin typeface="Arial"/>
                <a:ea typeface="+mn-ea"/>
                <a:cs typeface="+mn-cs"/>
              </a:rPr>
              <a:t>(</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einem</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in Deutschland und </a:t>
            </a:r>
            <a:r>
              <a:rPr lang="en-US" sz="1200" kern="1200" noProof="0" dirty="0" err="1">
                <a:solidFill>
                  <a:schemeClr val="tx1"/>
                </a:solidFill>
                <a:effectLst/>
                <a:latin typeface="Arial"/>
                <a:ea typeface="+mn-ea"/>
                <a:cs typeface="+mn-cs"/>
              </a:rPr>
              <a:t>verschiedenen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anderen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Ländern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weltweit</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err="1">
                <a:solidFill>
                  <a:schemeClr val="tx1"/>
                </a:solidFill>
                <a:effectLst/>
                <a:latin typeface="Arial"/>
                <a:ea typeface="+mn-ea"/>
                <a:cs typeface="+mn-cs"/>
              </a:rPr>
              <a:t>Weitere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Hinweise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Markenrecht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finden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a:t>
            </a:r>
            <a:r>
              <a:rPr lang="en-US" sz="1200" kern="1200" noProof="0" dirty="0">
                <a:solidFill>
                  <a:schemeClr val="tx1"/>
                </a:solidFill>
                <a:effectLst/>
                <a:latin typeface="Arial"/>
                <a:ea typeface="+mn-ea"/>
                <a:cs typeface="+mn-cs"/>
              </a:rPr>
              <a:t> </a:t>
            </a:r>
            <a:r>
              <a:rPr lang="en-US" sz="1200" kern="1200" noProof="0" dirty="0">
                <a:solidFill>
                  <a:schemeClr val="tx1"/>
                </a:solidFill>
                <a:effectLst/>
                <a:latin typeface="Arial"/>
                <a:ea typeface="+mn-ea"/>
                <a:cs typeface="+mn-cs"/>
                <a:hlinkClick r:id="rId2"/>
              </a:rPr>
              <a:t>http://global.sap.com/corporate-de/legal/copyright/index.epx</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Die von </a:t>
            </a:r>
            <a:r>
              <a:rPr lang="en-US" sz="1200" kern="1200" dirty="0">
                <a:solidFill>
                  <a:schemeClr val="tx1"/>
                </a:solidFill>
                <a:latin typeface="Arial"/>
                <a:ea typeface="MS PGothic"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Vertriebsfirmen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angebotenen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Softwareprodukte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Softwarekomponenten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anderer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Softwarehersteller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a:t>
            </a:r>
            <a:r>
              <a:rPr lang="en-US" sz="1200" kern="1200" noProof="0" dirty="0">
                <a:solidFill>
                  <a:schemeClr val="tx1"/>
                </a:solidFill>
                <a:effectLst/>
                <a:latin typeface="Arial"/>
                <a:ea typeface="+mn-ea"/>
                <a:cs typeface="+mn-cs"/>
              </a:rPr>
              <a:t>.</a:t>
            </a:r>
          </a:p>
          <a:p>
            <a:pPr>
              <a:spcBef>
                <a:spcPts val="1200"/>
              </a:spcBef>
            </a:pP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länderspezifische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Unterschiede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aufweisen</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Die </a:t>
            </a:r>
            <a:r>
              <a:rPr lang="en-US" sz="1200" kern="1200" noProof="0" dirty="0" err="1">
                <a:solidFill>
                  <a:schemeClr val="tx1"/>
                </a:solidFill>
                <a:effectLst/>
                <a:latin typeface="Arial"/>
                <a:ea typeface="+mn-ea"/>
                <a:cs typeface="+mn-cs"/>
              </a:rPr>
              <a:t>vorliegenden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Unterlagen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werden</a:t>
            </a:r>
            <a:r>
              <a:rPr lang="en-US" sz="1200" kern="1200" noProof="0" dirty="0">
                <a:solidFill>
                  <a:schemeClr val="tx1"/>
                </a:solidFill>
                <a:effectLst/>
                <a:latin typeface="Arial"/>
                <a:ea typeface="+mn-ea"/>
                <a:cs typeface="+mn-cs"/>
              </a:rPr>
              <a:t> von der </a:t>
            </a:r>
            <a:r>
              <a:rPr lang="en-US" sz="1200" kern="1200" dirty="0">
                <a:solidFill>
                  <a:schemeClr val="tx1"/>
                </a:solidFill>
                <a:latin typeface="Arial"/>
                <a:ea typeface="MS PGothic"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einem</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bereitgestellt</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ausschließlich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Informationszwecken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dirty="0">
                <a:solidFill>
                  <a:schemeClr val="tx1"/>
                </a:solidFill>
                <a:latin typeface="Arial"/>
                <a:ea typeface="MS PGothic"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keinerlei</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Haftung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Gewährleistung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für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Fehler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Unvollständigkeiten</a:t>
            </a:r>
            <a:r>
              <a:rPr lang="en-US" sz="1200" kern="1200" noProof="0" dirty="0">
                <a:solidFill>
                  <a:schemeClr val="tx1"/>
                </a:solidFill>
                <a:effectLst/>
                <a:latin typeface="Arial"/>
                <a:ea typeface="+mn-ea"/>
                <a:cs typeface="+mn-cs"/>
              </a:rPr>
              <a:t> in </a:t>
            </a:r>
            <a:r>
              <a:rPr lang="en-US" sz="1200" kern="1200" baseline="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dirty="0">
                <a:solidFill>
                  <a:schemeClr val="tx1"/>
                </a:solidFill>
                <a:latin typeface="Arial"/>
                <a:ea typeface="MS PGothic"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steht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lediglich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für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nach</a:t>
            </a:r>
            <a:r>
              <a:rPr lang="en-US" sz="1200" kern="1200" noProof="0" dirty="0">
                <a:solidFill>
                  <a:schemeClr val="tx1"/>
                </a:solidFill>
                <a:effectLst/>
                <a:latin typeface="Arial"/>
                <a:ea typeface="+mn-ea"/>
                <a:cs typeface="+mn-cs"/>
              </a:rPr>
              <a:t> der </a:t>
            </a:r>
            <a:r>
              <a:rPr lang="en-US" sz="1200" kern="1200" noProof="0" dirty="0" err="1">
                <a:solidFill>
                  <a:schemeClr val="tx1"/>
                </a:solidFill>
                <a:effectLst/>
                <a:latin typeface="Arial"/>
                <a:ea typeface="+mn-ea"/>
                <a:cs typeface="+mn-cs"/>
              </a:rPr>
              <a:t>Maßgabe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die in der </a:t>
            </a:r>
            <a:r>
              <a:rPr lang="en-US" sz="1200" kern="1200" noProof="0" dirty="0" err="1">
                <a:solidFill>
                  <a:schemeClr val="tx1"/>
                </a:solidFill>
                <a:effectLst/>
                <a:latin typeface="Arial"/>
                <a:ea typeface="+mn-ea"/>
                <a:cs typeface="+mn-cs"/>
              </a:rPr>
              <a:t>Vereinbarung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jeweiligen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ausdrücklich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geregelt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ist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der </a:t>
            </a:r>
            <a:r>
              <a:rPr lang="en-US" sz="1200" kern="1200" noProof="0" dirty="0" err="1">
                <a:solidFill>
                  <a:schemeClr val="tx1"/>
                </a:solidFill>
                <a:effectLst/>
                <a:latin typeface="Arial"/>
                <a:ea typeface="+mn-ea"/>
                <a:cs typeface="+mn-cs"/>
              </a:rPr>
              <a:t>hierin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ist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als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zusätzliche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Garantie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interpretieren</a:t>
            </a:r>
            <a:r>
              <a:rPr lang="en-US" sz="1200" kern="1200" noProof="0" dirty="0">
                <a:solidFill>
                  <a:schemeClr val="tx1"/>
                </a:solidFill>
                <a:effectLst/>
                <a:latin typeface="Arial"/>
                <a:ea typeface="+mn-ea"/>
                <a:cs typeface="+mn-cs"/>
              </a:rPr>
              <a:t>. 	 </a:t>
            </a:r>
          </a:p>
          <a:p>
            <a:pPr>
              <a:spcBef>
                <a:spcPts val="1200"/>
              </a:spcBef>
            </a:pPr>
            <a:r>
              <a:rPr lang="en-US" sz="1200" kern="1200" noProof="0" dirty="0" err="1">
                <a:solidFill>
                  <a:schemeClr val="tx1"/>
                </a:solidFill>
                <a:effectLst/>
                <a:latin typeface="Arial"/>
                <a:ea typeface="+mn-ea"/>
                <a:cs typeface="+mn-cs"/>
              </a:rPr>
              <a:t>Insbesondere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die </a:t>
            </a:r>
            <a:r>
              <a:rPr lang="en-US" sz="1200" kern="1200" dirty="0">
                <a:solidFill>
                  <a:schemeClr val="tx1"/>
                </a:solidFill>
                <a:latin typeface="Arial"/>
                <a:ea typeface="MS PGothic"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keiner</a:t>
            </a:r>
            <a:r>
              <a:rPr lang="en-US" sz="1200" kern="1200" noProof="0" dirty="0">
                <a:solidFill>
                  <a:schemeClr val="tx1"/>
                </a:solidFill>
                <a:effectLst/>
                <a:latin typeface="Arial"/>
                <a:ea typeface="+mn-ea"/>
                <a:cs typeface="+mn-cs"/>
              </a:rPr>
              <a:t> Weise </a:t>
            </a:r>
            <a:r>
              <a:rPr lang="en-US" sz="1200" kern="1200" noProof="0" dirty="0" err="1">
                <a:solidFill>
                  <a:schemeClr val="tx1"/>
                </a:solidFill>
                <a:effectLst/>
                <a:latin typeface="Arial"/>
                <a:ea typeface="+mn-ea"/>
                <a:cs typeface="+mn-cs"/>
              </a:rPr>
              <a:t>verpflichtet</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zugehörigen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Präsentation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dargestellte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Geschäftsabläufe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verfolgen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hierin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wiedergegebene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Funktionen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entwickeln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veröffentlichen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zugehörige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Präsentation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noProof="0" dirty="0" err="1">
                <a:solidFill>
                  <a:schemeClr val="tx1"/>
                </a:solidFill>
                <a:effectLst/>
                <a:latin typeface="Arial"/>
                <a:ea typeface="+mn-ea"/>
                <a:cs typeface="+mn-cs"/>
              </a:rPr>
              <a:t>Strategie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etwaige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künftige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Entwicklungen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Plattformen</a:t>
            </a:r>
            <a:r>
              <a:rPr lang="en-US" sz="1200" kern="1200" noProof="0" dirty="0">
                <a:solidFill>
                  <a:schemeClr val="tx1"/>
                </a:solidFill>
                <a:effectLst/>
                <a:latin typeface="Arial"/>
                <a:ea typeface="+mn-ea"/>
                <a:cs typeface="+mn-cs"/>
              </a:rPr>
              <a:t> der </a:t>
            </a:r>
            <a:r>
              <a:rPr lang="en-US" sz="1200" kern="1200" dirty="0">
                <a:solidFill>
                  <a:schemeClr val="tx1"/>
                </a:solidFill>
                <a:latin typeface="Arial"/>
                <a:ea typeface="MS PGothic"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von der </a:t>
            </a:r>
            <a:r>
              <a:rPr lang="en-US" sz="1200" kern="1200" dirty="0">
                <a:solidFill>
                  <a:schemeClr val="tx1"/>
                </a:solidFill>
                <a:latin typeface="Arial"/>
                <a:ea typeface="MS PGothic"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jederzeit</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ohne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Angabe</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Gründen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unangekündigt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geändert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werden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in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stellen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Zusage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Versprechen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rechtliche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Verpflichtung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Lieferung</a:t>
            </a:r>
            <a:r>
              <a:rPr lang="en-US" sz="1200" kern="1200" noProof="0" dirty="0">
                <a:solidFill>
                  <a:schemeClr val="tx1"/>
                </a:solidFill>
                <a:effectLst/>
                <a:latin typeface="Arial"/>
                <a:ea typeface="+mn-ea"/>
                <a:cs typeface="+mn-cs"/>
              </a:rPr>
              <a:t> von Material, Code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Funktionen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Sämtliche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vorausschauenden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unterliegen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unterschiedlichen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Risiken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Unsicherheiten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durch</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die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tatsächlichen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Ergebnisse</a:t>
            </a:r>
            <a:r>
              <a:rPr lang="en-US" sz="1200" kern="1200" noProof="0" dirty="0">
                <a:solidFill>
                  <a:schemeClr val="tx1"/>
                </a:solidFill>
                <a:effectLst/>
                <a:latin typeface="Arial"/>
                <a:ea typeface="+mn-ea"/>
                <a:cs typeface="+mn-cs"/>
              </a:rPr>
              <a:t> von den </a:t>
            </a:r>
            <a:r>
              <a:rPr lang="en-US" sz="1200" kern="1200" noProof="0" dirty="0" err="1">
                <a:solidFill>
                  <a:schemeClr val="tx1"/>
                </a:solidFill>
                <a:effectLst/>
                <a:latin typeface="Arial"/>
                <a:ea typeface="+mn-ea"/>
                <a:cs typeface="+mn-cs"/>
              </a:rPr>
              <a:t>Erwartungen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abweichen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vorausschauenden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geben</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Sicht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Zeitpunkt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wieder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getätigt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wurden</a:t>
            </a:r>
            <a:r>
              <a:rPr lang="en-US" sz="1200" kern="1200" noProof="0" dirty="0">
                <a:solidFill>
                  <a:schemeClr val="tx1"/>
                </a:solidFill>
                <a:effectLst/>
                <a:latin typeface="Arial"/>
                <a:ea typeface="+mn-ea"/>
                <a:cs typeface="+mn-cs"/>
              </a:rPr>
              <a:t>. Dem </a:t>
            </a:r>
            <a:r>
              <a:rPr lang="en-US" sz="1200" kern="1200" noProof="0" dirty="0" err="1">
                <a:solidFill>
                  <a:schemeClr val="tx1"/>
                </a:solidFill>
                <a:effectLst/>
                <a:latin typeface="Arial"/>
                <a:ea typeface="+mn-ea"/>
                <a:cs typeface="+mn-cs"/>
              </a:rPr>
              <a:t>Leser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wird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empfohlen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übertriebenes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Vertrauen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schenken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sich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bei</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Kaufentscheidungen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nicht</a:t>
            </a:r>
            <a:r>
              <a:rPr lang="en-US" sz="1200" kern="1200" noProof="0" dirty="0">
                <a:solidFill>
                  <a:schemeClr val="tx1"/>
                </a:solidFill>
                <a:effectLst/>
                <a:latin typeface="Arial"/>
                <a:ea typeface="+mn-ea"/>
                <a:cs typeface="+mn-cs"/>
              </a:rPr>
              <a:t> auf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stützen</a:t>
            </a:r>
            <a:r>
              <a:rPr lang="en-US" sz="1200" kern="1200" noProof="0" dirty="0">
                <a:solidFill>
                  <a:schemeClr val="tx1"/>
                </a:solidFill>
                <a:effectLst/>
                <a:latin typeface="Arial"/>
                <a:ea typeface="+mn-ea"/>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335" y="3634629"/>
            <a:ext cx="10365899" cy="1362390"/>
          </a:xfrm>
          <a:prstGeom prst="rect">
            <a:avLst/>
          </a:prstGeom>
        </p:spPr>
        <p:txBody>
          <a:bodyPr anchor="t"/>
          <a:lstStyle>
            <a:lvl1pPr algn="l">
              <a:defRPr sz="5300" b="0" i="0" cap="all" baseline="0"/>
            </a:lvl1pPr>
          </a:lstStyle>
          <a:p>
            <a:r>
              <a:rPr lang="en-US" dirty="0"/>
              <a:t>Click to edit Master title style</a:t>
            </a:r>
          </a:p>
        </p:txBody>
      </p:sp>
      <p:sp>
        <p:nvSpPr>
          <p:cNvPr id="3" name="Text Placeholder 2"/>
          <p:cNvSpPr>
            <a:spLocks noGrp="1"/>
          </p:cNvSpPr>
          <p:nvPr>
            <p:ph type="body" idx="1"/>
          </p:nvPr>
        </p:nvSpPr>
        <p:spPr>
          <a:xfrm>
            <a:off x="963335" y="2134095"/>
            <a:ext cx="10365899" cy="1500534"/>
          </a:xfrm>
        </p:spPr>
        <p:txBody>
          <a:bodyPr anchor="b"/>
          <a:lstStyle>
            <a:lvl1pPr marL="0" indent="0">
              <a:buNone/>
              <a:defRPr sz="2700">
                <a:solidFill>
                  <a:schemeClr val="tx2"/>
                </a:solidFill>
                <a:latin typeface="+mj-lt"/>
              </a:defRPr>
            </a:lvl1pPr>
            <a:lvl2pPr marL="609722" indent="0">
              <a:buNone/>
              <a:defRPr sz="2400">
                <a:solidFill>
                  <a:schemeClr val="tx1">
                    <a:tint val="75000"/>
                  </a:schemeClr>
                </a:solidFill>
              </a:defRPr>
            </a:lvl2pPr>
            <a:lvl3pPr marL="1219444" indent="0">
              <a:buNone/>
              <a:defRPr sz="2100">
                <a:solidFill>
                  <a:schemeClr val="tx1">
                    <a:tint val="75000"/>
                  </a:schemeClr>
                </a:solidFill>
              </a:defRPr>
            </a:lvl3pPr>
            <a:lvl4pPr marL="1829166" indent="0">
              <a:buNone/>
              <a:defRPr sz="1900">
                <a:solidFill>
                  <a:schemeClr val="tx1">
                    <a:tint val="75000"/>
                  </a:schemeClr>
                </a:solidFill>
              </a:defRPr>
            </a:lvl4pPr>
            <a:lvl5pPr marL="2438888" indent="0">
              <a:buNone/>
              <a:defRPr sz="1900">
                <a:solidFill>
                  <a:schemeClr val="tx1">
                    <a:tint val="75000"/>
                  </a:schemeClr>
                </a:solidFill>
              </a:defRPr>
            </a:lvl5pPr>
            <a:lvl6pPr marL="3048610" indent="0">
              <a:buNone/>
              <a:defRPr sz="1900">
                <a:solidFill>
                  <a:schemeClr val="tx1">
                    <a:tint val="75000"/>
                  </a:schemeClr>
                </a:solidFill>
              </a:defRPr>
            </a:lvl6pPr>
            <a:lvl7pPr marL="3658332" indent="0">
              <a:buNone/>
              <a:defRPr sz="1900">
                <a:solidFill>
                  <a:schemeClr val="tx1">
                    <a:tint val="75000"/>
                  </a:schemeClr>
                </a:solidFill>
              </a:defRPr>
            </a:lvl7pPr>
            <a:lvl8pPr marL="4268053" indent="0">
              <a:buNone/>
              <a:defRPr sz="1900">
                <a:solidFill>
                  <a:schemeClr val="tx1">
                    <a:tint val="75000"/>
                  </a:schemeClr>
                </a:solidFill>
              </a:defRPr>
            </a:lvl8pPr>
            <a:lvl9pPr marL="4877775" indent="0">
              <a:buNone/>
              <a:defRPr sz="19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0103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dirty="0"/>
              <a:t>Click icon to add picture</a:t>
            </a: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Thank you</a:t>
            </a:r>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1"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5175" cy="8128083"/>
          </a:xfrm>
          <a:prstGeom prst="rect">
            <a:avLst/>
          </a:prstGeom>
        </p:spPr>
      </p:pic>
      <p:sp>
        <p:nvSpPr>
          <p:cNvPr id="12" name="Title 7"/>
          <p:cNvSpPr>
            <a:spLocks noGrp="1"/>
          </p:cNvSpPr>
          <p:nvPr>
            <p:ph type="title"/>
          </p:nvPr>
        </p:nvSpPr>
        <p:spPr/>
        <p:txBody>
          <a:bodyPr/>
          <a:lstStyle/>
          <a:p>
            <a:r>
              <a:rPr lang="en-US" dirty="0">
                <a:solidFill>
                  <a:schemeClr val="bg1"/>
                </a:solidFill>
              </a:rPr>
              <a:t>Cloud Curriculum M2 - Java</a:t>
            </a:r>
          </a:p>
        </p:txBody>
      </p:sp>
    </p:spTree>
    <p:extLst>
      <p:ext uri="{BB962C8B-B14F-4D97-AF65-F5344CB8AC3E}">
        <p14:creationId xmlns:p14="http://schemas.microsoft.com/office/powerpoint/2010/main" val="594427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1286830378"/>
              </p:ext>
            </p:extLst>
          </p:nvPr>
        </p:nvGraphicFramePr>
        <p:xfrm>
          <a:off x="755705" y="438307"/>
          <a:ext cx="6776780" cy="3253602"/>
        </p:xfrm>
        <a:graphic>
          <a:graphicData uri="http://schemas.openxmlformats.org/drawingml/2006/table">
            <a:tbl>
              <a:tblPr>
                <a:effectLst>
                  <a:outerShdw blurRad="50800" dist="38100" dir="2700000" algn="tl" rotWithShape="0">
                    <a:prstClr val="black">
                      <a:alpha val="40000"/>
                    </a:prstClr>
                  </a:outerShdw>
                </a:effectLst>
              </a:tblPr>
              <a:tblGrid>
                <a:gridCol w="1355356">
                  <a:extLst>
                    <a:ext uri="{9D8B030D-6E8A-4147-A177-3AD203B41FA5}">
                      <a16:colId xmlns:a16="http://schemas.microsoft.com/office/drawing/2014/main" val="20000"/>
                    </a:ext>
                  </a:extLst>
                </a:gridCol>
                <a:gridCol w="1355356">
                  <a:extLst>
                    <a:ext uri="{9D8B030D-6E8A-4147-A177-3AD203B41FA5}">
                      <a16:colId xmlns:a16="http://schemas.microsoft.com/office/drawing/2014/main" val="20001"/>
                    </a:ext>
                  </a:extLst>
                </a:gridCol>
                <a:gridCol w="1355356">
                  <a:extLst>
                    <a:ext uri="{9D8B030D-6E8A-4147-A177-3AD203B41FA5}">
                      <a16:colId xmlns:a16="http://schemas.microsoft.com/office/drawing/2014/main" val="20002"/>
                    </a:ext>
                  </a:extLst>
                </a:gridCol>
                <a:gridCol w="1355356">
                  <a:extLst>
                    <a:ext uri="{9D8B030D-6E8A-4147-A177-3AD203B41FA5}">
                      <a16:colId xmlns:a16="http://schemas.microsoft.com/office/drawing/2014/main" val="20003"/>
                    </a:ext>
                  </a:extLst>
                </a:gridCol>
                <a:gridCol w="1355356">
                  <a:extLst>
                    <a:ext uri="{9D8B030D-6E8A-4147-A177-3AD203B41FA5}">
                      <a16:colId xmlns:a16="http://schemas.microsoft.com/office/drawing/2014/main" val="20004"/>
                    </a:ext>
                  </a:extLst>
                </a:gridCol>
              </a:tblGrid>
              <a:tr h="353800">
                <a:tc>
                  <a:txBody>
                    <a:bodyPr/>
                    <a:lstStyle/>
                    <a:p>
                      <a:pPr algn="ctr">
                        <a:lnSpc>
                          <a:spcPts val="1400"/>
                        </a:lnSpc>
                        <a:spcAft>
                          <a:spcPts val="0"/>
                        </a:spcAft>
                      </a:pPr>
                      <a:r>
                        <a:rPr lang="en-US" sz="1400" b="0" dirty="0">
                          <a:solidFill>
                            <a:srgbClr val="FFFFFF"/>
                          </a:solidFill>
                          <a:latin typeface="Calibri"/>
                          <a:ea typeface="Times"/>
                          <a:cs typeface="Times"/>
                        </a:rPr>
                        <a:t>Monday</a:t>
                      </a:r>
                      <a:endParaRPr lang="en-US" sz="1400" b="0" dirty="0">
                        <a:solidFill>
                          <a:srgbClr val="000000"/>
                        </a:solidFill>
                        <a:latin typeface="Calibri"/>
                        <a:ea typeface="Times"/>
                        <a:cs typeface="Time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1"/>
                    </a:solidFill>
                  </a:tcPr>
                </a:tc>
                <a:tc>
                  <a:txBody>
                    <a:bodyPr/>
                    <a:lstStyle/>
                    <a:p>
                      <a:pPr algn="ctr">
                        <a:lnSpc>
                          <a:spcPts val="1400"/>
                        </a:lnSpc>
                        <a:spcAft>
                          <a:spcPts val="0"/>
                        </a:spcAft>
                      </a:pPr>
                      <a:r>
                        <a:rPr lang="en-US" sz="1400" b="0" dirty="0">
                          <a:solidFill>
                            <a:srgbClr val="FFFFFF"/>
                          </a:solidFill>
                          <a:latin typeface="Calibri"/>
                          <a:ea typeface="Times"/>
                          <a:cs typeface="Times"/>
                        </a:rPr>
                        <a:t>Tuesday</a:t>
                      </a:r>
                      <a:endParaRPr lang="en-US" sz="1400" b="0" dirty="0">
                        <a:solidFill>
                          <a:srgbClr val="000000"/>
                        </a:solidFill>
                        <a:latin typeface="Calibri"/>
                        <a:ea typeface="Times"/>
                        <a:cs typeface="Time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pPr algn="ctr">
                        <a:lnSpc>
                          <a:spcPts val="1400"/>
                        </a:lnSpc>
                        <a:spcAft>
                          <a:spcPts val="0"/>
                        </a:spcAft>
                      </a:pPr>
                      <a:r>
                        <a:rPr lang="en-US" sz="1400" b="0" dirty="0">
                          <a:solidFill>
                            <a:srgbClr val="FFFFFF"/>
                          </a:solidFill>
                          <a:latin typeface="Calibri"/>
                          <a:ea typeface="Times"/>
                          <a:cs typeface="Times"/>
                        </a:rPr>
                        <a:t>Wednesday</a:t>
                      </a:r>
                      <a:endParaRPr lang="en-US" sz="1400" b="0" dirty="0">
                        <a:solidFill>
                          <a:srgbClr val="000000"/>
                        </a:solidFill>
                        <a:latin typeface="Calibri"/>
                        <a:ea typeface="Times"/>
                        <a:cs typeface="Time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4">
                        <a:lumMod val="75000"/>
                      </a:schemeClr>
                    </a:solidFill>
                  </a:tcPr>
                </a:tc>
                <a:tc>
                  <a:txBody>
                    <a:bodyPr/>
                    <a:lstStyle/>
                    <a:p>
                      <a:pPr algn="ctr">
                        <a:lnSpc>
                          <a:spcPts val="1400"/>
                        </a:lnSpc>
                        <a:spcAft>
                          <a:spcPts val="0"/>
                        </a:spcAft>
                      </a:pPr>
                      <a:r>
                        <a:rPr lang="en-US" sz="1400" b="0" dirty="0">
                          <a:solidFill>
                            <a:srgbClr val="FFFFFF"/>
                          </a:solidFill>
                          <a:latin typeface="Calibri"/>
                          <a:ea typeface="Times"/>
                          <a:cs typeface="Times"/>
                        </a:rPr>
                        <a:t>Thursday</a:t>
                      </a:r>
                      <a:endParaRPr lang="en-US" sz="1400" b="0" dirty="0">
                        <a:solidFill>
                          <a:srgbClr val="000000"/>
                        </a:solidFill>
                        <a:latin typeface="Calibri"/>
                        <a:ea typeface="Times"/>
                        <a:cs typeface="Time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9900"/>
                    </a:solidFill>
                  </a:tcPr>
                </a:tc>
                <a:tc>
                  <a:txBody>
                    <a:bodyPr/>
                    <a:lstStyle/>
                    <a:p>
                      <a:pPr algn="ctr">
                        <a:lnSpc>
                          <a:spcPts val="1400"/>
                        </a:lnSpc>
                        <a:spcAft>
                          <a:spcPts val="0"/>
                        </a:spcAft>
                      </a:pPr>
                      <a:r>
                        <a:rPr lang="en-US" sz="1400" b="0" dirty="0">
                          <a:solidFill>
                            <a:srgbClr val="FFFFFF"/>
                          </a:solidFill>
                          <a:latin typeface="Calibri"/>
                          <a:ea typeface="Times"/>
                          <a:cs typeface="Times"/>
                        </a:rPr>
                        <a:t>Friday</a:t>
                      </a:r>
                      <a:endParaRPr lang="en-US" sz="1400" b="0" dirty="0">
                        <a:solidFill>
                          <a:srgbClr val="000000"/>
                        </a:solidFill>
                        <a:latin typeface="Calibri"/>
                        <a:ea typeface="Times"/>
                        <a:cs typeface="Time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r h="689363">
                <a:tc>
                  <a:txBody>
                    <a:bodyPr/>
                    <a:lstStyle/>
                    <a:p>
                      <a:pPr>
                        <a:lnSpc>
                          <a:spcPts val="1400"/>
                        </a:lnSpc>
                        <a:spcAft>
                          <a:spcPts val="0"/>
                        </a:spcAft>
                      </a:pPr>
                      <a:endParaRPr lang="en-US" sz="1400" kern="1200" dirty="0">
                        <a:solidFill>
                          <a:schemeClr val="bg1"/>
                        </a:solidFill>
                        <a:latin typeface="Calibri"/>
                        <a:ea typeface="Times"/>
                        <a:cs typeface="Times"/>
                      </a:endParaRPr>
                    </a:p>
                    <a:p>
                      <a:pPr>
                        <a:lnSpc>
                          <a:spcPts val="1400"/>
                        </a:lnSpc>
                        <a:spcAft>
                          <a:spcPts val="0"/>
                        </a:spcAft>
                      </a:pPr>
                      <a:r>
                        <a:rPr lang="en-US" sz="1400" b="1" kern="1200" dirty="0" err="1">
                          <a:solidFill>
                            <a:schemeClr val="bg1"/>
                          </a:solidFill>
                          <a:latin typeface="Calibri"/>
                          <a:ea typeface="Times"/>
                          <a:cs typeface="Times"/>
                        </a:rPr>
                        <a:t>Microservice</a:t>
                      </a:r>
                      <a:r>
                        <a:rPr lang="en-US" sz="1400" b="1" kern="1200" baseline="0" dirty="0">
                          <a:solidFill>
                            <a:schemeClr val="bg1"/>
                          </a:solidFill>
                          <a:latin typeface="Calibri"/>
                          <a:ea typeface="Times"/>
                          <a:cs typeface="Times"/>
                        </a:rPr>
                        <a:t> Architecture</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marL="0" marR="0" indent="0" algn="l" defTabSz="914400" rtl="0" eaLnBrk="1" fontAlgn="auto" latinLnBrk="0" hangingPunct="1">
                        <a:lnSpc>
                          <a:spcPts val="1400"/>
                        </a:lnSpc>
                        <a:spcBef>
                          <a:spcPts val="0"/>
                        </a:spcBef>
                        <a:spcAft>
                          <a:spcPts val="0"/>
                        </a:spcAft>
                        <a:buClrTx/>
                        <a:buSzTx/>
                        <a:buFontTx/>
                        <a:buNone/>
                        <a:tabLst/>
                        <a:defRPr/>
                      </a:pPr>
                      <a:endParaRPr lang="en-US" sz="1400" baseline="0" dirty="0">
                        <a:solidFill>
                          <a:schemeClr val="bg1"/>
                        </a:solidFill>
                        <a:latin typeface="Calibri"/>
                        <a:ea typeface="Times"/>
                        <a:cs typeface="Times"/>
                      </a:endParaRPr>
                    </a:p>
                    <a:p>
                      <a:pPr marL="0" marR="0" indent="0" algn="l" defTabSz="914400" rtl="0" eaLnBrk="1" fontAlgn="auto" latinLnBrk="0" hangingPunct="1">
                        <a:lnSpc>
                          <a:spcPts val="1400"/>
                        </a:lnSpc>
                        <a:spcBef>
                          <a:spcPts val="0"/>
                        </a:spcBef>
                        <a:spcAft>
                          <a:spcPts val="0"/>
                        </a:spcAft>
                        <a:buClrTx/>
                        <a:buSzTx/>
                        <a:buFontTx/>
                        <a:buNone/>
                        <a:tabLst/>
                        <a:defRPr/>
                      </a:pPr>
                      <a:r>
                        <a:rPr lang="en-US" sz="1400" b="1" baseline="0" dirty="0">
                          <a:solidFill>
                            <a:schemeClr val="bg1"/>
                          </a:solidFill>
                          <a:latin typeface="Calibri"/>
                          <a:ea typeface="Times"/>
                          <a:cs typeface="Times"/>
                        </a:rPr>
                        <a:t>Cloud Foundry Basics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a:lnSpc>
                          <a:spcPts val="1400"/>
                        </a:lnSpc>
                        <a:spcAft>
                          <a:spcPts val="0"/>
                        </a:spcAft>
                      </a:pPr>
                      <a:endParaRPr lang="en-US" sz="1400" dirty="0">
                        <a:solidFill>
                          <a:schemeClr val="bg1"/>
                        </a:solidFill>
                        <a:latin typeface="Calibri"/>
                        <a:ea typeface="Times"/>
                        <a:cs typeface="Times"/>
                      </a:endParaRPr>
                    </a:p>
                    <a:p>
                      <a:pPr>
                        <a:lnSpc>
                          <a:spcPts val="1400"/>
                        </a:lnSpc>
                        <a:spcAft>
                          <a:spcPts val="0"/>
                        </a:spcAft>
                      </a:pPr>
                      <a:r>
                        <a:rPr lang="en-US" sz="1400" b="1" dirty="0">
                          <a:solidFill>
                            <a:schemeClr val="bg1"/>
                          </a:solidFill>
                          <a:latin typeface="Calibri"/>
                          <a:ea typeface="Times"/>
                          <a:cs typeface="Times"/>
                        </a:rPr>
                        <a:t>Logging &amp; Tracing</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marL="0" marR="0" indent="0" algn="l" defTabSz="914400" rtl="0" eaLnBrk="1" fontAlgn="auto" latinLnBrk="0" hangingPunct="1">
                        <a:lnSpc>
                          <a:spcPts val="1400"/>
                        </a:lnSpc>
                        <a:spcBef>
                          <a:spcPts val="0"/>
                        </a:spcBef>
                        <a:spcAft>
                          <a:spcPts val="0"/>
                        </a:spcAft>
                        <a:buClrTx/>
                        <a:buSzTx/>
                        <a:buFontTx/>
                        <a:buNone/>
                        <a:tabLst/>
                        <a:defRPr/>
                      </a:pPr>
                      <a:endParaRPr lang="en-US" sz="1400" kern="1200" dirty="0">
                        <a:solidFill>
                          <a:schemeClr val="bg1"/>
                        </a:solidFill>
                        <a:latin typeface="Calibri"/>
                        <a:ea typeface="Times"/>
                        <a:cs typeface="Times"/>
                      </a:endParaRPr>
                    </a:p>
                    <a:p>
                      <a:pPr marL="0" marR="0" indent="0" algn="l" defTabSz="914400" rtl="0" eaLnBrk="1" fontAlgn="auto" latinLnBrk="0" hangingPunct="1">
                        <a:lnSpc>
                          <a:spcPts val="1400"/>
                        </a:lnSpc>
                        <a:spcBef>
                          <a:spcPts val="0"/>
                        </a:spcBef>
                        <a:spcAft>
                          <a:spcPts val="0"/>
                        </a:spcAft>
                        <a:buClrTx/>
                        <a:buSzTx/>
                        <a:buFontTx/>
                        <a:buNone/>
                        <a:tabLst/>
                        <a:defRPr/>
                      </a:pPr>
                      <a:r>
                        <a:rPr lang="en-US" sz="1400" b="1" i="0" dirty="0">
                          <a:solidFill>
                            <a:schemeClr val="bg1"/>
                          </a:solidFill>
                          <a:latin typeface="Calibri"/>
                          <a:ea typeface="Times"/>
                          <a:cs typeface="Times"/>
                        </a:rPr>
                        <a:t>Security</a:t>
                      </a:r>
                      <a:endParaRPr lang="en-US" sz="1400" b="1" i="1" kern="120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a:lnSpc>
                          <a:spcPts val="1400"/>
                        </a:lnSpc>
                        <a:spcAft>
                          <a:spcPts val="0"/>
                        </a:spcAft>
                      </a:pPr>
                      <a:endParaRPr lang="en-US" sz="1400" i="0" dirty="0">
                        <a:solidFill>
                          <a:schemeClr val="bg1"/>
                        </a:solidFill>
                        <a:latin typeface="Calibri"/>
                        <a:ea typeface="Times"/>
                        <a:cs typeface="Times"/>
                      </a:endParaRPr>
                    </a:p>
                    <a:p>
                      <a:pPr marL="0" marR="0" lvl="0" indent="0" algn="l" defTabSz="1088776" rtl="0" eaLnBrk="1" fontAlgn="auto" latinLnBrk="0" hangingPunct="1">
                        <a:lnSpc>
                          <a:spcPts val="1400"/>
                        </a:lnSpc>
                        <a:spcBef>
                          <a:spcPts val="0"/>
                        </a:spcBef>
                        <a:spcAft>
                          <a:spcPts val="0"/>
                        </a:spcAft>
                        <a:buClrTx/>
                        <a:buSzTx/>
                        <a:buFontTx/>
                        <a:buNone/>
                        <a:tabLst/>
                        <a:defRPr/>
                      </a:pPr>
                      <a:r>
                        <a:rPr lang="en-US" sz="1400" b="1" kern="1200" dirty="0">
                          <a:solidFill>
                            <a:schemeClr val="bg1"/>
                          </a:solidFill>
                          <a:latin typeface="Calibri"/>
                          <a:ea typeface="Times"/>
                          <a:cs typeface="Times"/>
                        </a:rPr>
                        <a:t>Testing Strategy</a:t>
                      </a:r>
                      <a:endParaRPr lang="en-US" sz="1400" b="1" i="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extLst>
                  <a:ext uri="{0D108BD9-81ED-4DB2-BD59-A6C34878D82A}">
                    <a16:rowId xmlns:a16="http://schemas.microsoft.com/office/drawing/2014/main" val="10001"/>
                  </a:ext>
                </a:extLst>
              </a:tr>
              <a:tr h="363806">
                <a:tc>
                  <a:txBody>
                    <a:bodyPr/>
                    <a:lstStyle/>
                    <a:p>
                      <a:pPr marL="0" marR="0" indent="0" algn="l" defTabSz="914400" rtl="0" eaLnBrk="1" fontAlgn="auto" latinLnBrk="0" hangingPunct="1">
                        <a:lnSpc>
                          <a:spcPts val="1400"/>
                        </a:lnSpc>
                        <a:spcBef>
                          <a:spcPts val="0"/>
                        </a:spcBef>
                        <a:spcAft>
                          <a:spcPts val="0"/>
                        </a:spcAft>
                        <a:buClrTx/>
                        <a:buSzTx/>
                        <a:buFontTx/>
                        <a:buNone/>
                        <a:tabLst/>
                        <a:defRPr/>
                      </a:pPr>
                      <a:r>
                        <a:rPr lang="en-US" sz="1400" i="1" kern="1200" baseline="0" dirty="0">
                          <a:solidFill>
                            <a:schemeClr val="bg1"/>
                          </a:solidFill>
                          <a:latin typeface="Calibri"/>
                          <a:ea typeface="Times"/>
                          <a:cs typeface="Times"/>
                        </a:rPr>
                        <a:t>Spring Basics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rowSpan="2">
                  <a:txBody>
                    <a:bodyPr/>
                    <a:lstStyle/>
                    <a:p>
                      <a:pPr marL="0" marR="0" indent="0" algn="l" defTabSz="914400" rtl="0" eaLnBrk="1" fontAlgn="auto" latinLnBrk="0" hangingPunct="1">
                        <a:lnSpc>
                          <a:spcPts val="1400"/>
                        </a:lnSpc>
                        <a:spcBef>
                          <a:spcPts val="0"/>
                        </a:spcBef>
                        <a:spcAft>
                          <a:spcPts val="0"/>
                        </a:spcAft>
                        <a:buClrTx/>
                        <a:buSzTx/>
                        <a:buFontTx/>
                        <a:buNone/>
                        <a:tabLst/>
                        <a:defRPr/>
                      </a:pPr>
                      <a:r>
                        <a:rPr lang="en-US" sz="1400" b="0" i="0" kern="1200" dirty="0">
                          <a:solidFill>
                            <a:schemeClr val="bg1"/>
                          </a:solidFill>
                          <a:latin typeface="Calibri"/>
                          <a:ea typeface="Times"/>
                          <a:cs typeface="Times"/>
                        </a:rPr>
                        <a:t>Exercises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rowSpan="2">
                  <a:txBody>
                    <a:bodyPr/>
                    <a:lstStyle/>
                    <a:p>
                      <a:pPr marL="0" marR="0" indent="0" algn="l" defTabSz="1088776" rtl="0" eaLnBrk="1" fontAlgn="auto" latinLnBrk="0" hangingPunct="1">
                        <a:lnSpc>
                          <a:spcPts val="1400"/>
                        </a:lnSpc>
                        <a:spcBef>
                          <a:spcPts val="0"/>
                        </a:spcBef>
                        <a:spcAft>
                          <a:spcPts val="0"/>
                        </a:spcAft>
                        <a:buClrTx/>
                        <a:buSzTx/>
                        <a:buFontTx/>
                        <a:buNone/>
                        <a:tabLst/>
                        <a:defRPr/>
                      </a:pPr>
                      <a:r>
                        <a:rPr lang="en-US" sz="1400" b="0" i="0" kern="1200" dirty="0">
                          <a:solidFill>
                            <a:schemeClr val="bg1"/>
                          </a:solidFill>
                          <a:latin typeface="Calibri"/>
                          <a:ea typeface="Times"/>
                          <a:cs typeface="Times"/>
                        </a:rPr>
                        <a:t>Exercises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rowSpan="2">
                  <a:txBody>
                    <a:bodyPr/>
                    <a:lstStyle/>
                    <a:p>
                      <a:r>
                        <a:rPr kumimoji="0" lang="en-US" sz="1400" b="0" i="0" u="none" strike="noStrike" kern="1200" cap="none" spc="0" normalizeH="0" baseline="0" noProof="0" dirty="0">
                          <a:ln>
                            <a:noFill/>
                          </a:ln>
                          <a:solidFill>
                            <a:srgbClr val="FFFFFF"/>
                          </a:solidFill>
                          <a:effectLst/>
                          <a:uLnTx/>
                          <a:uFillTx/>
                          <a:latin typeface="Calibri"/>
                          <a:ea typeface="Times"/>
                          <a:cs typeface="Times"/>
                        </a:rPr>
                        <a:t>Exercises</a:t>
                      </a:r>
                      <a:endParaRPr lang="en-US" sz="1400" kern="120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rowSpan="2">
                  <a:txBody>
                    <a:bodyPr/>
                    <a:lstStyle/>
                    <a:p>
                      <a:pPr>
                        <a:lnSpc>
                          <a:spcPts val="1400"/>
                        </a:lnSpc>
                        <a:spcAft>
                          <a:spcPts val="0"/>
                        </a:spcAft>
                      </a:pPr>
                      <a:r>
                        <a:rPr lang="en-US" sz="1400" b="1" i="0" dirty="0">
                          <a:solidFill>
                            <a:schemeClr val="bg1"/>
                          </a:solidFill>
                          <a:latin typeface="Calibri"/>
                          <a:ea typeface="Times"/>
                          <a:cs typeface="Times"/>
                        </a:rPr>
                        <a:t>Continuous Delivery</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extLst>
                  <a:ext uri="{0D108BD9-81ED-4DB2-BD59-A6C34878D82A}">
                    <a16:rowId xmlns:a16="http://schemas.microsoft.com/office/drawing/2014/main" val="10002"/>
                  </a:ext>
                </a:extLst>
              </a:tr>
              <a:tr h="278177">
                <a:tc>
                  <a:txBody>
                    <a:bodyPr/>
                    <a:lstStyle/>
                    <a:p>
                      <a:pPr marL="0" marR="0" indent="0" algn="l" defTabSz="914400" rtl="0" eaLnBrk="1" fontAlgn="auto" latinLnBrk="0" hangingPunct="1">
                        <a:lnSpc>
                          <a:spcPts val="1400"/>
                        </a:lnSpc>
                        <a:spcBef>
                          <a:spcPts val="0"/>
                        </a:spcBef>
                        <a:spcAft>
                          <a:spcPts val="0"/>
                        </a:spcAft>
                        <a:buClrTx/>
                        <a:buSzTx/>
                        <a:buFontTx/>
                        <a:buNone/>
                        <a:tabLst/>
                        <a:defRPr/>
                      </a:pPr>
                      <a:r>
                        <a:rPr lang="en-US" sz="1400" i="0" kern="1200" dirty="0">
                          <a:solidFill>
                            <a:schemeClr val="bg1"/>
                          </a:solidFill>
                          <a:latin typeface="Calibri"/>
                          <a:ea typeface="Times"/>
                          <a:cs typeface="Times"/>
                        </a:rPr>
                        <a:t>Exercises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a:p>
                  </a:txBody>
                  <a:tcPr/>
                </a:tc>
                <a:extLst>
                  <a:ext uri="{0D108BD9-81ED-4DB2-BD59-A6C34878D82A}">
                    <a16:rowId xmlns:a16="http://schemas.microsoft.com/office/drawing/2014/main" val="10003"/>
                  </a:ext>
                </a:extLst>
              </a:tr>
              <a:tr h="281996">
                <a:tc gridSpan="5">
                  <a:txBody>
                    <a:bodyPr/>
                    <a:lstStyle/>
                    <a:p>
                      <a:pPr algn="ctr">
                        <a:lnSpc>
                          <a:spcPts val="1400"/>
                        </a:lnSpc>
                        <a:spcAft>
                          <a:spcPts val="0"/>
                        </a:spcAft>
                      </a:pPr>
                      <a:r>
                        <a:rPr lang="en-US" sz="1400" dirty="0">
                          <a:solidFill>
                            <a:srgbClr val="000000"/>
                          </a:solidFill>
                          <a:latin typeface="Calibri"/>
                          <a:ea typeface="Times"/>
                          <a:cs typeface="Times"/>
                        </a:rPr>
                        <a:t>Lunch break</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tc hMerge="1">
                  <a:txBody>
                    <a:bodyPr/>
                    <a:lstStyle/>
                    <a:p>
                      <a:endParaRPr lang="de-DE"/>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676860">
                <a:tc>
                  <a:txBody>
                    <a:bodyPr/>
                    <a:lstStyle/>
                    <a:p>
                      <a:pPr marL="0" marR="0" indent="0" algn="l" defTabSz="914400" rtl="0" eaLnBrk="1" fontAlgn="auto" latinLnBrk="0" hangingPunct="1">
                        <a:lnSpc>
                          <a:spcPts val="1400"/>
                        </a:lnSpc>
                        <a:spcBef>
                          <a:spcPts val="0"/>
                        </a:spcBef>
                        <a:spcAft>
                          <a:spcPts val="0"/>
                        </a:spcAft>
                        <a:buClrTx/>
                        <a:buSzTx/>
                        <a:buFontTx/>
                        <a:buNone/>
                        <a:tabLst/>
                        <a:defRPr/>
                      </a:pPr>
                      <a:endParaRPr lang="en-US" sz="1400" i="0" kern="1200" dirty="0">
                        <a:solidFill>
                          <a:schemeClr val="bg1"/>
                        </a:solidFill>
                        <a:latin typeface="Calibri"/>
                        <a:ea typeface="Times"/>
                        <a:cs typeface="Times"/>
                      </a:endParaRPr>
                    </a:p>
                    <a:p>
                      <a:pPr marL="0" marR="0" indent="0" algn="l" defTabSz="914400" rtl="0" eaLnBrk="1" fontAlgn="auto" latinLnBrk="0" hangingPunct="1">
                        <a:lnSpc>
                          <a:spcPts val="1400"/>
                        </a:lnSpc>
                        <a:spcBef>
                          <a:spcPts val="0"/>
                        </a:spcBef>
                        <a:spcAft>
                          <a:spcPts val="0"/>
                        </a:spcAft>
                        <a:buClrTx/>
                        <a:buSzTx/>
                        <a:buFontTx/>
                        <a:buNone/>
                        <a:tabLst/>
                        <a:defRPr/>
                      </a:pPr>
                      <a:r>
                        <a:rPr lang="en-US" sz="1400" b="1" i="0" kern="1200" dirty="0">
                          <a:solidFill>
                            <a:schemeClr val="bg1"/>
                          </a:solidFill>
                          <a:latin typeface="Calibri"/>
                          <a:ea typeface="Times"/>
                          <a:cs typeface="Times"/>
                        </a:rPr>
                        <a:t>Create </a:t>
                      </a:r>
                      <a:r>
                        <a:rPr lang="en-US" sz="1400" b="1" i="0" kern="1200">
                          <a:solidFill>
                            <a:schemeClr val="bg1"/>
                          </a:solidFill>
                          <a:latin typeface="Calibri"/>
                          <a:ea typeface="Times"/>
                          <a:cs typeface="Times"/>
                        </a:rPr>
                        <a:t>REST Controller</a:t>
                      </a:r>
                      <a:endParaRPr lang="en-US" sz="1400" b="1" i="0" kern="120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marL="0" marR="0" indent="0" algn="l" defTabSz="914400" rtl="0" eaLnBrk="1" fontAlgn="auto" latinLnBrk="0" hangingPunct="1">
                        <a:lnSpc>
                          <a:spcPts val="1400"/>
                        </a:lnSpc>
                        <a:spcBef>
                          <a:spcPts val="0"/>
                        </a:spcBef>
                        <a:spcAft>
                          <a:spcPts val="0"/>
                        </a:spcAft>
                        <a:buClrTx/>
                        <a:buSzTx/>
                        <a:buFontTx/>
                        <a:buNone/>
                        <a:tabLst/>
                        <a:defRPr/>
                      </a:pPr>
                      <a:endParaRPr lang="en-US" sz="1400" dirty="0">
                        <a:solidFill>
                          <a:schemeClr val="bg1"/>
                        </a:solidFill>
                        <a:latin typeface="Calibri"/>
                        <a:ea typeface="Times"/>
                        <a:cs typeface="Times"/>
                      </a:endParaRPr>
                    </a:p>
                    <a:p>
                      <a:pPr marL="0" marR="0" indent="0" algn="l" defTabSz="914400" rtl="0" eaLnBrk="1" fontAlgn="auto" latinLnBrk="0" hangingPunct="1">
                        <a:lnSpc>
                          <a:spcPts val="1400"/>
                        </a:lnSpc>
                        <a:spcBef>
                          <a:spcPts val="0"/>
                        </a:spcBef>
                        <a:spcAft>
                          <a:spcPts val="0"/>
                        </a:spcAft>
                        <a:buClrTx/>
                        <a:buSzTx/>
                        <a:buFontTx/>
                        <a:buNone/>
                        <a:tabLst/>
                        <a:defRPr/>
                      </a:pPr>
                      <a:r>
                        <a:rPr lang="en-US" sz="1400" b="1" dirty="0">
                          <a:solidFill>
                            <a:schemeClr val="bg1"/>
                          </a:solidFill>
                          <a:latin typeface="Calibri"/>
                          <a:ea typeface="Times"/>
                          <a:cs typeface="Times"/>
                        </a:rPr>
                        <a:t>Connect  Database</a:t>
                      </a:r>
                      <a:endParaRPr lang="en-US" sz="1400" b="1" i="1"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marL="0" marR="0" indent="0" algn="l" defTabSz="1088776" rtl="0" eaLnBrk="1" fontAlgn="auto" latinLnBrk="0" hangingPunct="1">
                        <a:lnSpc>
                          <a:spcPts val="1400"/>
                        </a:lnSpc>
                        <a:spcBef>
                          <a:spcPts val="0"/>
                        </a:spcBef>
                        <a:spcAft>
                          <a:spcPts val="0"/>
                        </a:spcAft>
                        <a:buClrTx/>
                        <a:buSzTx/>
                        <a:buFontTx/>
                        <a:buNone/>
                        <a:tabLst/>
                        <a:defRPr/>
                      </a:pPr>
                      <a:endParaRPr lang="de-DE" sz="1400" kern="1200" dirty="0">
                        <a:solidFill>
                          <a:schemeClr val="bg1"/>
                        </a:solidFill>
                        <a:latin typeface="Calibri"/>
                        <a:ea typeface="Times"/>
                        <a:cs typeface="Times"/>
                      </a:endParaRPr>
                    </a:p>
                    <a:p>
                      <a:pPr marL="0" marR="0" indent="0" algn="l" defTabSz="1088776" rtl="0" eaLnBrk="1" fontAlgn="auto" latinLnBrk="0" hangingPunct="1">
                        <a:lnSpc>
                          <a:spcPts val="1400"/>
                        </a:lnSpc>
                        <a:spcBef>
                          <a:spcPts val="0"/>
                        </a:spcBef>
                        <a:spcAft>
                          <a:spcPts val="0"/>
                        </a:spcAft>
                        <a:buClrTx/>
                        <a:buSzTx/>
                        <a:buFontTx/>
                        <a:buNone/>
                        <a:tabLst/>
                        <a:defRPr/>
                      </a:pPr>
                      <a:r>
                        <a:rPr lang="de-DE" sz="1400" b="1" kern="1200" dirty="0">
                          <a:solidFill>
                            <a:schemeClr val="bg1"/>
                          </a:solidFill>
                          <a:latin typeface="Calibri"/>
                          <a:ea typeface="Times"/>
                          <a:cs typeface="Times"/>
                        </a:rPr>
                        <a:t>Service2Service Communication</a:t>
                      </a:r>
                      <a:endParaRPr lang="en-US" sz="1400" b="1" i="1"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a:lnSpc>
                          <a:spcPts val="1400"/>
                        </a:lnSpc>
                        <a:spcAft>
                          <a:spcPts val="0"/>
                        </a:spcAft>
                      </a:pPr>
                      <a:endParaRPr lang="en-US" sz="1400" i="0" dirty="0">
                        <a:solidFill>
                          <a:schemeClr val="bg1"/>
                        </a:solidFill>
                        <a:latin typeface="Calibri"/>
                        <a:ea typeface="Times"/>
                        <a:cs typeface="Times"/>
                      </a:endParaRPr>
                    </a:p>
                    <a:p>
                      <a:pPr marL="0" marR="0" lvl="0" indent="0" algn="l" defTabSz="1088776" rtl="0" eaLnBrk="1" fontAlgn="auto" latinLnBrk="0" hangingPunct="1">
                        <a:lnSpc>
                          <a:spcPts val="14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Times"/>
                          <a:cs typeface="Times"/>
                        </a:rPr>
                        <a:t>Exercises</a:t>
                      </a:r>
                      <a:endParaRPr lang="de-DE" sz="1400" dirty="0"/>
                    </a:p>
                    <a:p>
                      <a:pPr>
                        <a:lnSpc>
                          <a:spcPts val="1400"/>
                        </a:lnSpc>
                        <a:spcAft>
                          <a:spcPts val="0"/>
                        </a:spcAft>
                      </a:pPr>
                      <a:endParaRPr lang="en-US" sz="1400" b="1" i="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endParaRPr lang="en-US" sz="1400" b="1" kern="1200" baseline="0" noProof="0" dirty="0">
                        <a:solidFill>
                          <a:schemeClr val="bg1"/>
                        </a:solidFill>
                        <a:latin typeface="Calibri"/>
                        <a:ea typeface="Times"/>
                        <a:cs typeface="Times"/>
                      </a:endParaRPr>
                    </a:p>
                    <a:p>
                      <a:pPr marL="0" marR="0" indent="0" algn="l" defTabSz="1088776" rtl="0" eaLnBrk="1" fontAlgn="auto" latinLnBrk="0" hangingPunct="1">
                        <a:lnSpc>
                          <a:spcPct val="100000"/>
                        </a:lnSpc>
                        <a:spcBef>
                          <a:spcPts val="0"/>
                        </a:spcBef>
                        <a:spcAft>
                          <a:spcPts val="0"/>
                        </a:spcAft>
                        <a:buClrTx/>
                        <a:buSzTx/>
                        <a:buFontTx/>
                        <a:buNone/>
                        <a:tabLst/>
                        <a:defRPr/>
                      </a:pPr>
                      <a:r>
                        <a:rPr lang="en-US" sz="1400" b="0" i="1" kern="1200" noProof="0" dirty="0">
                          <a:solidFill>
                            <a:schemeClr val="bg1"/>
                          </a:solidFill>
                          <a:latin typeface="Calibri"/>
                          <a:ea typeface="Times"/>
                          <a:cs typeface="Times"/>
                        </a:rPr>
                        <a:t>Spring Boot</a:t>
                      </a:r>
                      <a:endParaRPr lang="de-DE" sz="1400" b="0" i="1" kern="120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extLst>
                  <a:ext uri="{0D108BD9-81ED-4DB2-BD59-A6C34878D82A}">
                    <a16:rowId xmlns:a16="http://schemas.microsoft.com/office/drawing/2014/main" val="10005"/>
                  </a:ext>
                </a:extLst>
              </a:tr>
              <a:tr h="261465">
                <a:tc rowSpan="2">
                  <a:txBody>
                    <a:bodyPr/>
                    <a:lstStyle/>
                    <a:p>
                      <a:pPr marL="0" marR="0" indent="0" algn="l" defTabSz="914400" rtl="0" eaLnBrk="1" fontAlgn="auto" latinLnBrk="0" hangingPunct="1">
                        <a:lnSpc>
                          <a:spcPts val="1400"/>
                        </a:lnSpc>
                        <a:spcBef>
                          <a:spcPts val="0"/>
                        </a:spcBef>
                        <a:spcAft>
                          <a:spcPts val="0"/>
                        </a:spcAft>
                        <a:buClrTx/>
                        <a:buSzTx/>
                        <a:buFontTx/>
                        <a:buNone/>
                        <a:tabLst/>
                        <a:defRPr/>
                      </a:pPr>
                      <a:r>
                        <a:rPr lang="en-US" sz="1400" i="0" kern="1200" dirty="0">
                          <a:solidFill>
                            <a:schemeClr val="bg1"/>
                          </a:solidFill>
                          <a:latin typeface="Calibri"/>
                          <a:ea typeface="Times"/>
                          <a:cs typeface="Times"/>
                        </a:rPr>
                        <a:t>Exercises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rowSpan="2">
                  <a:txBody>
                    <a:bodyPr/>
                    <a:lstStyle/>
                    <a:p>
                      <a:pPr>
                        <a:lnSpc>
                          <a:spcPts val="1400"/>
                        </a:lnSpc>
                        <a:spcAft>
                          <a:spcPts val="0"/>
                        </a:spcAft>
                      </a:pPr>
                      <a:r>
                        <a:rPr lang="en-US" sz="1400" b="0" i="0" kern="1200" dirty="0">
                          <a:solidFill>
                            <a:schemeClr val="bg1"/>
                          </a:solidFill>
                          <a:latin typeface="Calibri"/>
                          <a:ea typeface="Times"/>
                          <a:cs typeface="Times"/>
                        </a:rPr>
                        <a:t>Exercises</a:t>
                      </a:r>
                      <a:endParaRPr lang="en-US" sz="140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rowSpan="2">
                  <a:txBody>
                    <a:bodyPr/>
                    <a:lstStyle/>
                    <a:p>
                      <a:pPr>
                        <a:lnSpc>
                          <a:spcPts val="1400"/>
                        </a:lnSpc>
                        <a:spcAft>
                          <a:spcPts val="0"/>
                        </a:spcAft>
                      </a:pPr>
                      <a:r>
                        <a:rPr lang="en-US" sz="1400" b="0" i="0" kern="1200" dirty="0">
                          <a:solidFill>
                            <a:schemeClr val="bg1"/>
                          </a:solidFill>
                          <a:latin typeface="Calibri"/>
                          <a:ea typeface="Times"/>
                          <a:cs typeface="Times"/>
                        </a:rPr>
                        <a:t>Exercises</a:t>
                      </a:r>
                      <a:endParaRPr lang="en-US" sz="140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rowSpan="2">
                  <a:txBody>
                    <a:bodyPr/>
                    <a:lstStyle/>
                    <a:p>
                      <a:r>
                        <a:rPr kumimoji="0" lang="en-US" sz="1400" b="1" i="0" u="none" strike="noStrike" kern="1200" cap="none" spc="0" normalizeH="0" baseline="0" noProof="0" dirty="0">
                          <a:ln>
                            <a:noFill/>
                          </a:ln>
                          <a:solidFill>
                            <a:srgbClr val="FFFFFF"/>
                          </a:solidFill>
                          <a:effectLst/>
                          <a:uLnTx/>
                          <a:uFillTx/>
                          <a:latin typeface="Calibri"/>
                          <a:ea typeface="Times"/>
                          <a:cs typeface="Times"/>
                        </a:rPr>
                        <a:t>Multi Tenancy</a:t>
                      </a:r>
                      <a:endParaRPr lang="de-DE" b="1"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1400" b="0" kern="1200" dirty="0">
                          <a:solidFill>
                            <a:schemeClr val="bg1"/>
                          </a:solidFill>
                          <a:latin typeface="Calibri"/>
                          <a:ea typeface="Times"/>
                          <a:cs typeface="Times"/>
                        </a:rPr>
                        <a:t>Demos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extLst>
                  <a:ext uri="{0D108BD9-81ED-4DB2-BD59-A6C34878D82A}">
                    <a16:rowId xmlns:a16="http://schemas.microsoft.com/office/drawing/2014/main" val="10006"/>
                  </a:ext>
                </a:extLst>
              </a:tr>
              <a:tr h="261465">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dirty="0"/>
                    </a:p>
                  </a:txBody>
                  <a:tcPr/>
                </a:tc>
                <a:tc>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sz="1400" kern="1200" baseline="0" dirty="0">
                          <a:solidFill>
                            <a:schemeClr val="tx1"/>
                          </a:solidFill>
                          <a:latin typeface="Calibri"/>
                          <a:ea typeface="Times"/>
                          <a:cs typeface="Times"/>
                        </a:rPr>
                        <a:t>Q &amp; A</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7"/>
                  </a:ext>
                </a:extLst>
              </a:tr>
            </a:tbl>
          </a:graphicData>
        </a:graphic>
      </p:graphicFrame>
      <p:sp>
        <p:nvSpPr>
          <p:cNvPr id="18" name="Rectangle 17"/>
          <p:cNvSpPr/>
          <p:nvPr/>
        </p:nvSpPr>
        <p:spPr bwMode="gray">
          <a:xfrm>
            <a:off x="6584343" y="3863390"/>
            <a:ext cx="948142" cy="281198"/>
          </a:xfrm>
          <a:prstGeom prst="rect">
            <a:avLst/>
          </a:prstGeom>
          <a:solidFill>
            <a:srgbClr val="3399FF"/>
          </a:solidFill>
          <a:ln w="9525" algn="ctr">
            <a:solidFill>
              <a:srgbClr val="2E49A7"/>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dirty="0">
                <a:solidFill>
                  <a:schemeClr val="bg1"/>
                </a:solidFill>
                <a:latin typeface="Calibri" pitchFamily="34" charset="0"/>
                <a:ea typeface="Times"/>
                <a:cs typeface="Calibri" pitchFamily="34" charset="0"/>
              </a:rPr>
              <a:t>Exercise</a:t>
            </a:r>
            <a:endParaRPr kumimoji="0" lang="en-US" sz="900" i="0" u="none" strike="noStrike" kern="0" cap="none" spc="0" normalizeH="0" baseline="0" noProof="0" dirty="0">
              <a:ln>
                <a:noFill/>
              </a:ln>
              <a:solidFill>
                <a:schemeClr val="bg1"/>
              </a:solidFill>
              <a:effectLst/>
              <a:uLnTx/>
              <a:uFillTx/>
              <a:latin typeface="Calibri" pitchFamily="34" charset="0"/>
              <a:ea typeface="Arial Unicode MS" pitchFamily="34" charset="-128"/>
              <a:cs typeface="Calibri" pitchFamily="34" charset="0"/>
            </a:endParaRPr>
          </a:p>
        </p:txBody>
      </p:sp>
      <p:sp>
        <p:nvSpPr>
          <p:cNvPr id="19" name="Rectangle 18"/>
          <p:cNvSpPr/>
          <p:nvPr/>
        </p:nvSpPr>
        <p:spPr bwMode="gray">
          <a:xfrm>
            <a:off x="5586934" y="3863390"/>
            <a:ext cx="876482" cy="281197"/>
          </a:xfrm>
          <a:prstGeom prst="rect">
            <a:avLst/>
          </a:prstGeom>
          <a:solidFill>
            <a:srgbClr val="2E49A7"/>
          </a:solidFill>
          <a:ln w="9525" algn="ctr">
            <a:solidFill>
              <a:srgbClr val="2E49A7"/>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latin typeface="Calibri" pitchFamily="34" charset="0"/>
                <a:ea typeface="Arial Unicode MS" pitchFamily="34" charset="-128"/>
                <a:cs typeface="Calibri" pitchFamily="34" charset="0"/>
              </a:rPr>
              <a:t>Theory</a:t>
            </a:r>
            <a:endParaRPr kumimoji="0" lang="en-US" sz="1400" b="0" i="0" u="none" strike="noStrike" kern="0" cap="none" spc="0" normalizeH="0" baseline="30000" noProof="0" dirty="0">
              <a:ln>
                <a:noFill/>
              </a:ln>
              <a:solidFill>
                <a:schemeClr val="bg1"/>
              </a:solidFill>
              <a:effectLst/>
              <a:uLnTx/>
              <a:uFillTx/>
              <a:latin typeface="Calibri" pitchFamily="34" charset="0"/>
              <a:ea typeface="Arial Unicode MS" pitchFamily="34" charset="-128"/>
              <a:cs typeface="Calibri" pitchFamily="34" charset="0"/>
            </a:endParaRPr>
          </a:p>
        </p:txBody>
      </p:sp>
      <p:sp>
        <p:nvSpPr>
          <p:cNvPr id="20" name="Rectangle 19"/>
          <p:cNvSpPr/>
          <p:nvPr/>
        </p:nvSpPr>
        <p:spPr>
          <a:xfrm>
            <a:off x="4885182" y="3863390"/>
            <a:ext cx="831412" cy="281198"/>
          </a:xfrm>
          <a:prstGeom prst="rect">
            <a:avLst/>
          </a:prstGeom>
        </p:spPr>
        <p:txBody>
          <a:bodyPr wrap="square">
            <a:spAutoFit/>
          </a:bodyPr>
          <a:lstStyle/>
          <a:p>
            <a:r>
              <a:rPr lang="en-US" sz="1200" kern="0" dirty="0">
                <a:solidFill>
                  <a:schemeClr val="tx1">
                    <a:lumMod val="65000"/>
                    <a:lumOff val="35000"/>
                  </a:schemeClr>
                </a:solidFill>
                <a:latin typeface="Calibri" pitchFamily="34" charset="0"/>
                <a:ea typeface="Arial Unicode MS" pitchFamily="34" charset="-128"/>
                <a:cs typeface="Calibri" pitchFamily="34" charset="0"/>
              </a:rPr>
              <a:t>Legend:</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3597990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1239775705"/>
              </p:ext>
            </p:extLst>
          </p:nvPr>
        </p:nvGraphicFramePr>
        <p:xfrm>
          <a:off x="755701" y="438307"/>
          <a:ext cx="10783875" cy="5353834"/>
        </p:xfrm>
        <a:graphic>
          <a:graphicData uri="http://schemas.openxmlformats.org/drawingml/2006/table">
            <a:tbl>
              <a:tblPr>
                <a:effectLst>
                  <a:outerShdw blurRad="50800" dist="38100" dir="2700000" algn="tl" rotWithShape="0">
                    <a:prstClr val="black">
                      <a:alpha val="40000"/>
                    </a:prstClr>
                  </a:outerShdw>
                </a:effectLst>
              </a:tblPr>
              <a:tblGrid>
                <a:gridCol w="2156775">
                  <a:extLst>
                    <a:ext uri="{9D8B030D-6E8A-4147-A177-3AD203B41FA5}">
                      <a16:colId xmlns:a16="http://schemas.microsoft.com/office/drawing/2014/main" val="20000"/>
                    </a:ext>
                  </a:extLst>
                </a:gridCol>
                <a:gridCol w="2156775">
                  <a:extLst>
                    <a:ext uri="{9D8B030D-6E8A-4147-A177-3AD203B41FA5}">
                      <a16:colId xmlns:a16="http://schemas.microsoft.com/office/drawing/2014/main" val="20001"/>
                    </a:ext>
                  </a:extLst>
                </a:gridCol>
                <a:gridCol w="2156775">
                  <a:extLst>
                    <a:ext uri="{9D8B030D-6E8A-4147-A177-3AD203B41FA5}">
                      <a16:colId xmlns:a16="http://schemas.microsoft.com/office/drawing/2014/main" val="20002"/>
                    </a:ext>
                  </a:extLst>
                </a:gridCol>
                <a:gridCol w="2156775">
                  <a:extLst>
                    <a:ext uri="{9D8B030D-6E8A-4147-A177-3AD203B41FA5}">
                      <a16:colId xmlns:a16="http://schemas.microsoft.com/office/drawing/2014/main" val="20003"/>
                    </a:ext>
                  </a:extLst>
                </a:gridCol>
                <a:gridCol w="2156775">
                  <a:extLst>
                    <a:ext uri="{9D8B030D-6E8A-4147-A177-3AD203B41FA5}">
                      <a16:colId xmlns:a16="http://schemas.microsoft.com/office/drawing/2014/main" val="20004"/>
                    </a:ext>
                  </a:extLst>
                </a:gridCol>
              </a:tblGrid>
              <a:tr h="346826">
                <a:tc>
                  <a:txBody>
                    <a:bodyPr/>
                    <a:lstStyle/>
                    <a:p>
                      <a:pPr algn="ctr">
                        <a:lnSpc>
                          <a:spcPts val="1400"/>
                        </a:lnSpc>
                        <a:spcAft>
                          <a:spcPts val="0"/>
                        </a:spcAft>
                      </a:pPr>
                      <a:r>
                        <a:rPr lang="en-US" sz="1400" b="1" dirty="0">
                          <a:solidFill>
                            <a:srgbClr val="FFFFFF"/>
                          </a:solidFill>
                          <a:latin typeface="Calibri"/>
                          <a:ea typeface="Times"/>
                          <a:cs typeface="Times"/>
                        </a:rPr>
                        <a:t>Monday</a:t>
                      </a:r>
                      <a:endParaRPr lang="en-US" sz="1400" dirty="0">
                        <a:solidFill>
                          <a:srgbClr val="000000"/>
                        </a:solidFill>
                        <a:latin typeface="Calibri"/>
                        <a:ea typeface="Times"/>
                        <a:cs typeface="Time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1"/>
                    </a:solidFill>
                  </a:tcPr>
                </a:tc>
                <a:tc>
                  <a:txBody>
                    <a:bodyPr/>
                    <a:lstStyle/>
                    <a:p>
                      <a:pPr algn="ctr">
                        <a:lnSpc>
                          <a:spcPts val="1400"/>
                        </a:lnSpc>
                        <a:spcAft>
                          <a:spcPts val="0"/>
                        </a:spcAft>
                      </a:pPr>
                      <a:r>
                        <a:rPr lang="en-US" sz="1400" b="1" dirty="0">
                          <a:solidFill>
                            <a:srgbClr val="FFFFFF"/>
                          </a:solidFill>
                          <a:latin typeface="Calibri"/>
                          <a:ea typeface="Times"/>
                          <a:cs typeface="Times"/>
                        </a:rPr>
                        <a:t>Tuesday</a:t>
                      </a:r>
                      <a:endParaRPr lang="en-US" sz="1400" dirty="0">
                        <a:solidFill>
                          <a:srgbClr val="000000"/>
                        </a:solidFill>
                        <a:latin typeface="Calibri"/>
                        <a:ea typeface="Times"/>
                        <a:cs typeface="Time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pPr algn="ctr">
                        <a:lnSpc>
                          <a:spcPts val="1400"/>
                        </a:lnSpc>
                        <a:spcAft>
                          <a:spcPts val="0"/>
                        </a:spcAft>
                      </a:pPr>
                      <a:r>
                        <a:rPr lang="en-US" sz="1400" b="1" dirty="0">
                          <a:solidFill>
                            <a:srgbClr val="FFFFFF"/>
                          </a:solidFill>
                          <a:latin typeface="Calibri"/>
                          <a:ea typeface="Times"/>
                          <a:cs typeface="Times"/>
                        </a:rPr>
                        <a:t>Wednesday</a:t>
                      </a:r>
                      <a:endParaRPr lang="en-US" sz="1400" dirty="0">
                        <a:solidFill>
                          <a:srgbClr val="000000"/>
                        </a:solidFill>
                        <a:latin typeface="Calibri"/>
                        <a:ea typeface="Times"/>
                        <a:cs typeface="Time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4">
                        <a:lumMod val="75000"/>
                      </a:schemeClr>
                    </a:solidFill>
                  </a:tcPr>
                </a:tc>
                <a:tc>
                  <a:txBody>
                    <a:bodyPr/>
                    <a:lstStyle/>
                    <a:p>
                      <a:pPr algn="ctr">
                        <a:lnSpc>
                          <a:spcPts val="1400"/>
                        </a:lnSpc>
                        <a:spcAft>
                          <a:spcPts val="0"/>
                        </a:spcAft>
                      </a:pPr>
                      <a:r>
                        <a:rPr lang="en-US" sz="1400" b="1" dirty="0">
                          <a:solidFill>
                            <a:srgbClr val="FFFFFF"/>
                          </a:solidFill>
                          <a:latin typeface="Calibri"/>
                          <a:ea typeface="Times"/>
                          <a:cs typeface="Times"/>
                        </a:rPr>
                        <a:t>Thursday</a:t>
                      </a:r>
                      <a:endParaRPr lang="en-US" sz="1400" dirty="0">
                        <a:solidFill>
                          <a:srgbClr val="000000"/>
                        </a:solidFill>
                        <a:latin typeface="Calibri"/>
                        <a:ea typeface="Times"/>
                        <a:cs typeface="Time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9900"/>
                    </a:solidFill>
                  </a:tcPr>
                </a:tc>
                <a:tc>
                  <a:txBody>
                    <a:bodyPr/>
                    <a:lstStyle/>
                    <a:p>
                      <a:pPr algn="ctr">
                        <a:lnSpc>
                          <a:spcPts val="1400"/>
                        </a:lnSpc>
                        <a:spcAft>
                          <a:spcPts val="0"/>
                        </a:spcAft>
                      </a:pPr>
                      <a:r>
                        <a:rPr lang="en-US" sz="1400" b="1" dirty="0">
                          <a:solidFill>
                            <a:srgbClr val="FFFFFF"/>
                          </a:solidFill>
                          <a:latin typeface="Calibri"/>
                          <a:ea typeface="Times"/>
                          <a:cs typeface="Times"/>
                        </a:rPr>
                        <a:t>Friday</a:t>
                      </a:r>
                      <a:endParaRPr lang="en-US" sz="1400" dirty="0">
                        <a:solidFill>
                          <a:srgbClr val="000000"/>
                        </a:solidFill>
                        <a:latin typeface="Calibri"/>
                        <a:ea typeface="Times"/>
                        <a:cs typeface="Times"/>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r h="573774">
                <a:tc>
                  <a:txBody>
                    <a:bodyPr/>
                    <a:lstStyle/>
                    <a:p>
                      <a:pPr>
                        <a:lnSpc>
                          <a:spcPts val="1400"/>
                        </a:lnSpc>
                        <a:spcAft>
                          <a:spcPts val="0"/>
                        </a:spcAft>
                      </a:pPr>
                      <a:r>
                        <a:rPr lang="en-US" sz="1400" dirty="0">
                          <a:solidFill>
                            <a:srgbClr val="FF0000"/>
                          </a:solidFill>
                          <a:latin typeface="Calibri"/>
                          <a:ea typeface="Times"/>
                          <a:cs typeface="Times"/>
                        </a:rPr>
                        <a:t>Intro</a:t>
                      </a:r>
                      <a:r>
                        <a:rPr lang="en-US" sz="1400" dirty="0">
                          <a:solidFill>
                            <a:schemeClr val="accent6">
                              <a:lumMod val="60000"/>
                              <a:lumOff val="40000"/>
                            </a:schemeClr>
                          </a:solidFill>
                          <a:latin typeface="Calibri"/>
                          <a:ea typeface="Times"/>
                          <a:cs typeface="Times"/>
                        </a:rPr>
                        <a:t> </a:t>
                      </a:r>
                      <a:r>
                        <a:rPr lang="en-US" sz="1400" dirty="0">
                          <a:solidFill>
                            <a:schemeClr val="accent4">
                              <a:lumMod val="75000"/>
                            </a:schemeClr>
                          </a:solidFill>
                          <a:latin typeface="Calibri"/>
                          <a:ea typeface="Times"/>
                          <a:cs typeface="Times"/>
                        </a:rPr>
                        <a:t>&amp;</a:t>
                      </a:r>
                      <a:r>
                        <a:rPr lang="en-US" sz="1400" dirty="0">
                          <a:solidFill>
                            <a:schemeClr val="accent6">
                              <a:lumMod val="60000"/>
                              <a:lumOff val="40000"/>
                            </a:schemeClr>
                          </a:solidFill>
                          <a:latin typeface="Calibri"/>
                          <a:ea typeface="Times"/>
                          <a:cs typeface="Times"/>
                        </a:rPr>
                        <a:t> </a:t>
                      </a:r>
                      <a:r>
                        <a:rPr lang="en-US" sz="1400" dirty="0">
                          <a:solidFill>
                            <a:schemeClr val="accent4">
                              <a:lumMod val="50000"/>
                            </a:schemeClr>
                          </a:solidFill>
                          <a:latin typeface="Calibri"/>
                          <a:ea typeface="Times"/>
                          <a:cs typeface="Times"/>
                        </a:rPr>
                        <a:t>Expectations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ts val="1400"/>
                        </a:lnSpc>
                        <a:spcBef>
                          <a:spcPts val="0"/>
                        </a:spcBef>
                        <a:spcAft>
                          <a:spcPts val="0"/>
                        </a:spcAft>
                        <a:buClrTx/>
                        <a:buSzTx/>
                        <a:buFontTx/>
                        <a:buNone/>
                        <a:tabLst/>
                        <a:defRPr/>
                      </a:pPr>
                      <a:r>
                        <a:rPr lang="en-US" sz="1400" baseline="0" dirty="0">
                          <a:solidFill>
                            <a:srgbClr val="FF0000"/>
                          </a:solidFill>
                          <a:latin typeface="Calibri"/>
                          <a:ea typeface="Times"/>
                          <a:cs typeface="Times"/>
                        </a:rPr>
                        <a:t>Cloud Foundry Basics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a:lnSpc>
                          <a:spcPts val="1400"/>
                        </a:lnSpc>
                        <a:spcAft>
                          <a:spcPts val="0"/>
                        </a:spcAft>
                      </a:pPr>
                      <a:r>
                        <a:rPr lang="en-US" sz="1400" dirty="0">
                          <a:solidFill>
                            <a:srgbClr val="FF0000"/>
                          </a:solidFill>
                          <a:latin typeface="Calibri"/>
                          <a:ea typeface="Times"/>
                          <a:cs typeface="Times"/>
                        </a:rPr>
                        <a:t>Logging &amp; Tracing</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rowSpan="2">
                  <a:txBody>
                    <a:bodyPr/>
                    <a:lstStyle/>
                    <a:p>
                      <a:pPr marL="0" marR="0" indent="0" algn="l" defTabSz="914400" rtl="0" eaLnBrk="1" fontAlgn="auto" latinLnBrk="0" hangingPunct="1">
                        <a:lnSpc>
                          <a:spcPts val="1400"/>
                        </a:lnSpc>
                        <a:spcBef>
                          <a:spcPts val="0"/>
                        </a:spcBef>
                        <a:spcAft>
                          <a:spcPts val="0"/>
                        </a:spcAft>
                        <a:buClrTx/>
                        <a:buSzTx/>
                        <a:buFontTx/>
                        <a:buNone/>
                        <a:tabLst/>
                        <a:defRPr/>
                      </a:pPr>
                      <a:r>
                        <a:rPr lang="en-US" sz="1400" i="0" dirty="0">
                          <a:solidFill>
                            <a:srgbClr val="92D050"/>
                          </a:solidFill>
                          <a:latin typeface="Calibri"/>
                          <a:ea typeface="Times"/>
                          <a:cs typeface="Times"/>
                        </a:rPr>
                        <a:t>Security (</a:t>
                      </a:r>
                      <a:r>
                        <a:rPr lang="en-US" sz="1400" i="0" dirty="0">
                          <a:solidFill>
                            <a:schemeClr val="bg1"/>
                          </a:solidFill>
                          <a:latin typeface="Calibri"/>
                          <a:ea typeface="Times"/>
                          <a:cs typeface="Times"/>
                        </a:rPr>
                        <a:t>ask Robert</a:t>
                      </a:r>
                      <a:r>
                        <a:rPr lang="en-US" sz="1400" i="0" dirty="0">
                          <a:solidFill>
                            <a:srgbClr val="92D050"/>
                          </a:solidFill>
                          <a:latin typeface="Calibri"/>
                          <a:ea typeface="Times"/>
                          <a:cs typeface="Times"/>
                        </a:rPr>
                        <a:t>)</a:t>
                      </a:r>
                      <a:endParaRPr lang="en-US" sz="1400" i="1" kern="1200" dirty="0">
                        <a:solidFill>
                          <a:srgbClr val="92D050"/>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rowSpan="2">
                  <a:txBody>
                    <a:bodyPr/>
                    <a:lstStyle/>
                    <a:p>
                      <a:pPr>
                        <a:lnSpc>
                          <a:spcPts val="1400"/>
                        </a:lnSpc>
                        <a:spcAft>
                          <a:spcPts val="0"/>
                        </a:spcAft>
                      </a:pPr>
                      <a:r>
                        <a:rPr lang="en-US" sz="1400" i="0" dirty="0">
                          <a:solidFill>
                            <a:schemeClr val="bg1"/>
                          </a:solidFill>
                          <a:latin typeface="Calibri"/>
                          <a:ea typeface="Times"/>
                          <a:cs typeface="Times"/>
                        </a:rPr>
                        <a:t>Continuous Delivery</a:t>
                      </a:r>
                    </a:p>
                    <a:p>
                      <a:pPr>
                        <a:lnSpc>
                          <a:spcPts val="1400"/>
                        </a:lnSpc>
                        <a:spcAft>
                          <a:spcPts val="0"/>
                        </a:spcAft>
                      </a:pPr>
                      <a:r>
                        <a:rPr lang="en-US" sz="1400" i="0" dirty="0">
                          <a:solidFill>
                            <a:schemeClr val="bg1"/>
                          </a:solidFill>
                          <a:latin typeface="Calibri"/>
                          <a:ea typeface="Times"/>
                          <a:cs typeface="Times"/>
                        </a:rPr>
                        <a:t>(Demo)</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extLst>
                  <a:ext uri="{0D108BD9-81ED-4DB2-BD59-A6C34878D82A}">
                    <a16:rowId xmlns:a16="http://schemas.microsoft.com/office/drawing/2014/main" val="10001"/>
                  </a:ext>
                </a:extLst>
              </a:tr>
              <a:tr h="573774">
                <a:tc>
                  <a:txBody>
                    <a:bodyPr/>
                    <a:lstStyle/>
                    <a:p>
                      <a:pPr>
                        <a:lnSpc>
                          <a:spcPts val="1400"/>
                        </a:lnSpc>
                        <a:spcAft>
                          <a:spcPts val="0"/>
                        </a:spcAft>
                      </a:pPr>
                      <a:r>
                        <a:rPr lang="en-US" sz="1400" kern="1200" dirty="0">
                          <a:solidFill>
                            <a:schemeClr val="accent4"/>
                          </a:solidFill>
                          <a:latin typeface="Calibri"/>
                          <a:ea typeface="Times"/>
                          <a:cs typeface="Times"/>
                        </a:rPr>
                        <a:t>Microservice</a:t>
                      </a:r>
                      <a:r>
                        <a:rPr lang="en-US" sz="1400" kern="1200" baseline="0" dirty="0">
                          <a:solidFill>
                            <a:schemeClr val="accent4"/>
                          </a:solidFill>
                          <a:latin typeface="Calibri"/>
                          <a:ea typeface="Times"/>
                          <a:cs typeface="Times"/>
                        </a:rPr>
                        <a:t> Architecture</a:t>
                      </a:r>
                      <a:endParaRPr lang="en-US" sz="1400" kern="1200" dirty="0">
                        <a:solidFill>
                          <a:schemeClr val="accent4"/>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marL="0" marR="0" indent="0" algn="l" defTabSz="914400" rtl="0" eaLnBrk="1" fontAlgn="auto" latinLnBrk="0" hangingPunct="1">
                        <a:lnSpc>
                          <a:spcPts val="1400"/>
                        </a:lnSpc>
                        <a:spcBef>
                          <a:spcPts val="0"/>
                        </a:spcBef>
                        <a:spcAft>
                          <a:spcPts val="0"/>
                        </a:spcAft>
                        <a:buClrTx/>
                        <a:buSzTx/>
                        <a:buFontTx/>
                        <a:buNone/>
                        <a:tabLst/>
                        <a:defRPr/>
                      </a:pPr>
                      <a:endParaRPr lang="en-US" sz="1400" b="0" i="0" kern="1200" dirty="0">
                        <a:solidFill>
                          <a:schemeClr val="bg1"/>
                        </a:solidFill>
                        <a:latin typeface="Calibri"/>
                        <a:ea typeface="Times"/>
                        <a:cs typeface="Times"/>
                      </a:endParaRPr>
                    </a:p>
                    <a:p>
                      <a:pPr marL="0" marR="0" indent="0" algn="l" defTabSz="914400" rtl="0" eaLnBrk="1" fontAlgn="auto" latinLnBrk="0" hangingPunct="1">
                        <a:lnSpc>
                          <a:spcPts val="1400"/>
                        </a:lnSpc>
                        <a:spcBef>
                          <a:spcPts val="0"/>
                        </a:spcBef>
                        <a:spcAft>
                          <a:spcPts val="0"/>
                        </a:spcAft>
                        <a:buClrTx/>
                        <a:buSzTx/>
                        <a:buFontTx/>
                        <a:buNone/>
                        <a:tabLst/>
                        <a:defRPr/>
                      </a:pPr>
                      <a:r>
                        <a:rPr lang="en-US" sz="1400" b="0" i="0" kern="1200" dirty="0">
                          <a:solidFill>
                            <a:schemeClr val="accent4">
                              <a:lumMod val="50000"/>
                            </a:schemeClr>
                          </a:solidFill>
                          <a:latin typeface="Calibri"/>
                          <a:ea typeface="Times"/>
                          <a:cs typeface="Times"/>
                        </a:rPr>
                        <a:t>Exercise 6</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rowSpan="2">
                  <a:txBody>
                    <a:bodyPr/>
                    <a:lstStyle/>
                    <a:p>
                      <a:pPr marL="0" marR="0" indent="0" algn="l" defTabSz="1088776" rtl="0" eaLnBrk="1" fontAlgn="auto" latinLnBrk="0" hangingPunct="1">
                        <a:lnSpc>
                          <a:spcPts val="1400"/>
                        </a:lnSpc>
                        <a:spcBef>
                          <a:spcPts val="0"/>
                        </a:spcBef>
                        <a:spcAft>
                          <a:spcPts val="0"/>
                        </a:spcAft>
                        <a:buClrTx/>
                        <a:buSzTx/>
                        <a:buFontTx/>
                        <a:buNone/>
                        <a:tabLst/>
                        <a:defRPr/>
                      </a:pPr>
                      <a:br>
                        <a:rPr lang="en-US" sz="1400" dirty="0">
                          <a:solidFill>
                            <a:schemeClr val="accent4">
                              <a:lumMod val="50000"/>
                            </a:schemeClr>
                          </a:solidFill>
                          <a:latin typeface="Calibri"/>
                          <a:ea typeface="Times"/>
                          <a:cs typeface="Times"/>
                        </a:rPr>
                      </a:br>
                      <a:r>
                        <a:rPr lang="en-US" sz="1400" b="0" i="0" kern="1200" dirty="0">
                          <a:solidFill>
                            <a:schemeClr val="accent4">
                              <a:lumMod val="50000"/>
                            </a:schemeClr>
                          </a:solidFill>
                          <a:latin typeface="Calibri"/>
                          <a:ea typeface="Times"/>
                          <a:cs typeface="Times"/>
                        </a:rPr>
                        <a:t>Exercises</a:t>
                      </a:r>
                      <a:r>
                        <a:rPr lang="en-US" sz="1400" baseline="0" dirty="0">
                          <a:solidFill>
                            <a:schemeClr val="accent4">
                              <a:lumMod val="50000"/>
                            </a:schemeClr>
                          </a:solidFill>
                          <a:latin typeface="Calibri"/>
                          <a:ea typeface="Times"/>
                          <a:cs typeface="Times"/>
                        </a:rPr>
                        <a:t> </a:t>
                      </a:r>
                      <a:r>
                        <a:rPr lang="en-US" sz="1400" dirty="0">
                          <a:solidFill>
                            <a:schemeClr val="accent4">
                              <a:lumMod val="50000"/>
                            </a:schemeClr>
                          </a:solidFill>
                          <a:latin typeface="Calibri"/>
                          <a:ea typeface="Times"/>
                          <a:cs typeface="Times"/>
                        </a:rPr>
                        <a:t>12</a:t>
                      </a:r>
                      <a:r>
                        <a:rPr lang="en-US" sz="1400" baseline="0" dirty="0">
                          <a:solidFill>
                            <a:schemeClr val="accent4">
                              <a:lumMod val="50000"/>
                            </a:schemeClr>
                          </a:solidFill>
                          <a:latin typeface="Calibri"/>
                          <a:ea typeface="Times"/>
                          <a:cs typeface="Times"/>
                        </a:rPr>
                        <a:t> – 13 [+14]</a:t>
                      </a:r>
                      <a:endParaRPr lang="en-US" sz="1400" b="0" i="0" kern="1200" dirty="0">
                        <a:solidFill>
                          <a:schemeClr val="accent4">
                            <a:lumMod val="50000"/>
                          </a:schemeClr>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vMerge="1">
                  <a:txBody>
                    <a:bodyPr/>
                    <a:lstStyle/>
                    <a:p>
                      <a:endParaRPr lang="en-US" sz="1400" kern="1200" dirty="0">
                        <a:solidFill>
                          <a:schemeClr val="bg1"/>
                        </a:solidFill>
                        <a:latin typeface="Calibri"/>
                        <a:ea typeface="Times"/>
                        <a:cs typeface="Times"/>
                      </a:endParaRPr>
                    </a:p>
                  </a:txBody>
                  <a:tcPr/>
                </a:tc>
                <a:tc vMerge="1">
                  <a:txBody>
                    <a:bodyPr/>
                    <a:lstStyle/>
                    <a:p>
                      <a:endParaRPr lang="en-US" sz="1400" kern="1200" dirty="0">
                        <a:solidFill>
                          <a:schemeClr val="bg1"/>
                        </a:solidFill>
                        <a:latin typeface="Calibri"/>
                        <a:ea typeface="Times"/>
                        <a:cs typeface="Times"/>
                      </a:endParaRPr>
                    </a:p>
                  </a:txBody>
                  <a:tcPr/>
                </a:tc>
                <a:extLst>
                  <a:ext uri="{0D108BD9-81ED-4DB2-BD59-A6C34878D82A}">
                    <a16:rowId xmlns:a16="http://schemas.microsoft.com/office/drawing/2014/main" val="10002"/>
                  </a:ext>
                </a:extLst>
              </a:tr>
              <a:tr h="534237">
                <a:tc>
                  <a:txBody>
                    <a:bodyPr/>
                    <a:lstStyle/>
                    <a:p>
                      <a:pPr>
                        <a:lnSpc>
                          <a:spcPts val="1400"/>
                        </a:lnSpc>
                        <a:spcAft>
                          <a:spcPts val="0"/>
                        </a:spcAft>
                      </a:pPr>
                      <a:r>
                        <a:rPr lang="en-US" sz="1400" kern="1200" dirty="0">
                          <a:solidFill>
                            <a:srgbClr val="FF0000"/>
                          </a:solidFill>
                          <a:latin typeface="Calibri"/>
                          <a:ea typeface="Times"/>
                          <a:cs typeface="Times"/>
                        </a:rPr>
                        <a:t>Spring</a:t>
                      </a:r>
                      <a:r>
                        <a:rPr lang="en-US" sz="1400" kern="1200" baseline="0" dirty="0">
                          <a:solidFill>
                            <a:srgbClr val="FF0000"/>
                          </a:solidFill>
                          <a:latin typeface="Calibri"/>
                          <a:ea typeface="Times"/>
                          <a:cs typeface="Times"/>
                        </a:rPr>
                        <a:t> Basics (DI)</a:t>
                      </a:r>
                      <a:endParaRPr lang="en-US" sz="1400" kern="1200" dirty="0">
                        <a:solidFill>
                          <a:srgbClr val="FF0000"/>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marL="0" marR="0" indent="0" algn="l" defTabSz="914400" rtl="0" eaLnBrk="1" fontAlgn="auto" latinLnBrk="0" hangingPunct="1">
                        <a:lnSpc>
                          <a:spcPts val="1400"/>
                        </a:lnSpc>
                        <a:spcBef>
                          <a:spcPts val="0"/>
                        </a:spcBef>
                        <a:spcAft>
                          <a:spcPts val="0"/>
                        </a:spcAft>
                        <a:buClrTx/>
                        <a:buSzTx/>
                        <a:buFontTx/>
                        <a:buNone/>
                        <a:tabLst/>
                        <a:defRPr/>
                      </a:pPr>
                      <a:r>
                        <a:rPr lang="en-US" sz="1400" dirty="0">
                          <a:solidFill>
                            <a:srgbClr val="FF0000"/>
                          </a:solidFill>
                          <a:latin typeface="Calibri"/>
                          <a:ea typeface="Times"/>
                          <a:cs typeface="Times"/>
                        </a:rPr>
                        <a:t>Connect  Database</a:t>
                      </a:r>
                      <a:endParaRPr lang="en-US" sz="1400" i="1" kern="1200" dirty="0">
                        <a:solidFill>
                          <a:srgbClr val="FF0000"/>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vMerge="1">
                  <a:txBody>
                    <a:bodyPr/>
                    <a:lstStyle/>
                    <a:p>
                      <a:endParaRPr lang="en-US"/>
                    </a:p>
                  </a:txBody>
                  <a:tcPr/>
                </a:tc>
                <a:tc rowSpan="2">
                  <a:txBody>
                    <a:bodyPr/>
                    <a:lstStyle/>
                    <a:p>
                      <a:endParaRPr lang="en-US" sz="1400" kern="1200" dirty="0">
                        <a:solidFill>
                          <a:schemeClr val="bg1"/>
                        </a:solidFill>
                        <a:latin typeface="Calibri"/>
                        <a:ea typeface="Times"/>
                        <a:cs typeface="Times"/>
                      </a:endParaRPr>
                    </a:p>
                    <a:p>
                      <a:pPr marL="0" marR="0" indent="0" algn="l" defTabSz="1088776" rtl="0" eaLnBrk="1" fontAlgn="auto" latinLnBrk="0" hangingPunct="1">
                        <a:lnSpc>
                          <a:spcPts val="1400"/>
                        </a:lnSpc>
                        <a:spcBef>
                          <a:spcPts val="0"/>
                        </a:spcBef>
                        <a:spcAft>
                          <a:spcPts val="0"/>
                        </a:spcAft>
                        <a:buClrTx/>
                        <a:buSzTx/>
                        <a:buFontTx/>
                        <a:buNone/>
                        <a:tabLst/>
                        <a:defRPr/>
                      </a:pPr>
                      <a:r>
                        <a:rPr lang="en-US" sz="1400" kern="1200" dirty="0">
                          <a:solidFill>
                            <a:schemeClr val="bg1"/>
                          </a:solidFill>
                          <a:latin typeface="Calibri"/>
                          <a:ea typeface="Times"/>
                          <a:cs typeface="Times"/>
                        </a:rPr>
                        <a:t>Exercise 22 –</a:t>
                      </a:r>
                      <a:r>
                        <a:rPr lang="en-US" sz="1400" kern="1200" baseline="0" dirty="0">
                          <a:solidFill>
                            <a:schemeClr val="bg1"/>
                          </a:solidFill>
                          <a:latin typeface="Calibri"/>
                          <a:ea typeface="Times"/>
                          <a:cs typeface="Times"/>
                        </a:rPr>
                        <a:t> 24 </a:t>
                      </a:r>
                      <a:endParaRPr lang="en-US" sz="1400" i="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rowSpan="2">
                  <a:txBody>
                    <a:bodyPr/>
                    <a:lstStyle/>
                    <a:p>
                      <a:endParaRPr lang="en-US" sz="1400" kern="1200" dirty="0">
                        <a:solidFill>
                          <a:schemeClr val="bg1"/>
                        </a:solidFill>
                        <a:latin typeface="Calibri"/>
                        <a:ea typeface="Times"/>
                        <a:cs typeface="Times"/>
                      </a:endParaRPr>
                    </a:p>
                    <a:p>
                      <a:r>
                        <a:rPr lang="en-US" sz="1400" kern="1200" dirty="0">
                          <a:solidFill>
                            <a:schemeClr val="bg1"/>
                          </a:solidFill>
                          <a:latin typeface="Calibri"/>
                          <a:ea typeface="Times"/>
                          <a:cs typeface="Times"/>
                        </a:rPr>
                        <a:t>Demo or Exercises </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extLst>
                  <a:ext uri="{0D108BD9-81ED-4DB2-BD59-A6C34878D82A}">
                    <a16:rowId xmlns:a16="http://schemas.microsoft.com/office/drawing/2014/main" val="10003"/>
                  </a:ext>
                </a:extLst>
              </a:tr>
              <a:tr h="432540">
                <a:tc>
                  <a:txBody>
                    <a:bodyPr/>
                    <a:lstStyle/>
                    <a:p>
                      <a:pPr marL="0" marR="0" lvl="0" indent="0" algn="l" defTabSz="1088776" rtl="0" eaLnBrk="1" fontAlgn="auto" latinLnBrk="0" hangingPunct="1">
                        <a:lnSpc>
                          <a:spcPts val="1400"/>
                        </a:lnSpc>
                        <a:spcBef>
                          <a:spcPts val="0"/>
                        </a:spcBef>
                        <a:spcAft>
                          <a:spcPts val="0"/>
                        </a:spcAft>
                        <a:buClrTx/>
                        <a:buSzTx/>
                        <a:buFontTx/>
                        <a:buNone/>
                        <a:tabLst/>
                        <a:defRPr/>
                      </a:pPr>
                      <a:r>
                        <a:rPr lang="en-US" sz="1400" kern="1200" dirty="0">
                          <a:solidFill>
                            <a:srgbClr val="FF0000"/>
                          </a:solidFill>
                          <a:latin typeface="Calibri"/>
                          <a:ea typeface="Times"/>
                          <a:cs typeface="Times"/>
                        </a:rPr>
                        <a:t>REST /</a:t>
                      </a:r>
                      <a:r>
                        <a:rPr lang="en-US" sz="1400" kern="1200" baseline="0" dirty="0">
                          <a:solidFill>
                            <a:srgbClr val="FF0000"/>
                          </a:solidFill>
                          <a:latin typeface="Calibri"/>
                          <a:ea typeface="Times"/>
                          <a:cs typeface="Times"/>
                        </a:rPr>
                        <a:t> </a:t>
                      </a:r>
                      <a:r>
                        <a:rPr lang="en-US" sz="1400" kern="1200" dirty="0">
                          <a:solidFill>
                            <a:srgbClr val="FF0000"/>
                          </a:solidFill>
                          <a:latin typeface="Calibri"/>
                          <a:ea typeface="Times"/>
                          <a:cs typeface="Times"/>
                        </a:rPr>
                        <a:t>Spring Web MVC /</a:t>
                      </a:r>
                      <a:r>
                        <a:rPr lang="en-US" sz="1400" kern="1200" baseline="0" dirty="0">
                          <a:solidFill>
                            <a:srgbClr val="FF0000"/>
                          </a:solidFill>
                          <a:latin typeface="Calibri"/>
                          <a:ea typeface="Times"/>
                          <a:cs typeface="Times"/>
                        </a:rPr>
                        <a:t>Spring MVC Test </a:t>
                      </a:r>
                      <a:endParaRPr lang="en-US" sz="1400" kern="1200" dirty="0">
                        <a:solidFill>
                          <a:srgbClr val="FF0000"/>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marL="0" marR="0" indent="0" algn="l" defTabSz="914400" rtl="0" eaLnBrk="1" fontAlgn="auto" latinLnBrk="0" hangingPunct="1">
                        <a:lnSpc>
                          <a:spcPts val="1400"/>
                        </a:lnSpc>
                        <a:spcBef>
                          <a:spcPts val="0"/>
                        </a:spcBef>
                        <a:spcAft>
                          <a:spcPts val="0"/>
                        </a:spcAft>
                        <a:buClrTx/>
                        <a:buSzTx/>
                        <a:buFontTx/>
                        <a:buNone/>
                        <a:tabLst/>
                        <a:defRPr/>
                      </a:pPr>
                      <a:endParaRPr lang="en-US" sz="1400" dirty="0">
                        <a:solidFill>
                          <a:schemeClr val="bg1"/>
                        </a:solidFill>
                        <a:latin typeface="Calibri"/>
                        <a:ea typeface="Times"/>
                        <a:cs typeface="Times"/>
                      </a:endParaRPr>
                    </a:p>
                    <a:p>
                      <a:pPr marL="0" marR="0" indent="0" algn="l" defTabSz="1088776" rtl="0" eaLnBrk="1" fontAlgn="auto" latinLnBrk="0" hangingPunct="1">
                        <a:lnSpc>
                          <a:spcPts val="1400"/>
                        </a:lnSpc>
                        <a:spcBef>
                          <a:spcPts val="0"/>
                        </a:spcBef>
                        <a:spcAft>
                          <a:spcPts val="0"/>
                        </a:spcAft>
                        <a:buClrTx/>
                        <a:buSzTx/>
                        <a:buFontTx/>
                        <a:buNone/>
                        <a:tabLst/>
                        <a:defRPr/>
                      </a:pPr>
                      <a:r>
                        <a:rPr lang="en-US" sz="1400" kern="1200" dirty="0">
                          <a:solidFill>
                            <a:schemeClr val="accent4">
                              <a:lumMod val="50000"/>
                            </a:schemeClr>
                          </a:solidFill>
                          <a:latin typeface="Calibri"/>
                          <a:ea typeface="Times"/>
                          <a:cs typeface="Times"/>
                        </a:rPr>
                        <a:t>Exercise 7</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a:txBody>
                    <a:bodyPr/>
                    <a:lstStyle/>
                    <a:p>
                      <a:pPr marL="0" marR="0" indent="0" algn="l" defTabSz="1088776" rtl="0" eaLnBrk="1" fontAlgn="auto" latinLnBrk="0" hangingPunct="1">
                        <a:lnSpc>
                          <a:spcPts val="1400"/>
                        </a:lnSpc>
                        <a:spcBef>
                          <a:spcPts val="0"/>
                        </a:spcBef>
                        <a:spcAft>
                          <a:spcPts val="0"/>
                        </a:spcAft>
                        <a:buClrTx/>
                        <a:buSzTx/>
                        <a:buFontTx/>
                        <a:buNone/>
                        <a:tabLst/>
                        <a:defRPr/>
                      </a:pPr>
                      <a:r>
                        <a:rPr lang="en-US" sz="1400" i="1" kern="1200" dirty="0" err="1">
                          <a:solidFill>
                            <a:schemeClr val="bg1"/>
                          </a:solidFill>
                          <a:latin typeface="Calibri"/>
                          <a:ea typeface="Times"/>
                          <a:cs typeface="Times"/>
                        </a:rPr>
                        <a:t>Kibana</a:t>
                      </a:r>
                      <a:r>
                        <a:rPr lang="en-US" sz="1400" i="1" kern="1200" baseline="0" dirty="0">
                          <a:solidFill>
                            <a:schemeClr val="bg1"/>
                          </a:solidFill>
                          <a:latin typeface="Calibri"/>
                          <a:ea typeface="Times"/>
                          <a:cs typeface="Times"/>
                        </a:rPr>
                        <a:t> Demo</a:t>
                      </a:r>
                      <a:endParaRPr lang="en-US" sz="1400" i="1" kern="120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3">
                        <a:lumMod val="75000"/>
                      </a:schemeClr>
                    </a:solidFill>
                  </a:tcPr>
                </a:tc>
                <a:tc vMerge="1">
                  <a:txBody>
                    <a:bodyPr/>
                    <a:lstStyle/>
                    <a:p>
                      <a:pPr>
                        <a:lnSpc>
                          <a:spcPts val="1400"/>
                        </a:lnSpc>
                        <a:spcAft>
                          <a:spcPts val="0"/>
                        </a:spcAft>
                      </a:pPr>
                      <a:endParaRPr lang="en-US" sz="1400" dirty="0">
                        <a:solidFill>
                          <a:srgbClr val="000000"/>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8BF7C"/>
                    </a:solidFill>
                  </a:tcPr>
                </a:tc>
                <a:tc vMerge="1">
                  <a:txBody>
                    <a:bodyPr/>
                    <a:lstStyle/>
                    <a:p>
                      <a:pPr marL="0" marR="0" indent="0" algn="l" defTabSz="1088776" rtl="0" eaLnBrk="1" fontAlgn="auto" latinLnBrk="0" hangingPunct="1">
                        <a:lnSpc>
                          <a:spcPts val="1400"/>
                        </a:lnSpc>
                        <a:spcBef>
                          <a:spcPts val="0"/>
                        </a:spcBef>
                        <a:spcAft>
                          <a:spcPts val="0"/>
                        </a:spcAft>
                        <a:buClrTx/>
                        <a:buSzTx/>
                        <a:buFontTx/>
                        <a:buNone/>
                        <a:tabLst/>
                        <a:defRPr/>
                      </a:pPr>
                      <a:endParaRPr lang="de-DE" sz="1400" i="0" kern="1200" baseline="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4"/>
                  </a:ext>
                </a:extLst>
              </a:tr>
              <a:tr h="346826">
                <a:tc gridSpan="5">
                  <a:txBody>
                    <a:bodyPr/>
                    <a:lstStyle/>
                    <a:p>
                      <a:pPr algn="ctr">
                        <a:lnSpc>
                          <a:spcPts val="1400"/>
                        </a:lnSpc>
                        <a:spcAft>
                          <a:spcPts val="0"/>
                        </a:spcAft>
                      </a:pPr>
                      <a:r>
                        <a:rPr lang="en-US" sz="1400" dirty="0">
                          <a:solidFill>
                            <a:srgbClr val="000000"/>
                          </a:solidFill>
                          <a:latin typeface="Calibri"/>
                          <a:ea typeface="Times"/>
                          <a:cs typeface="Times"/>
                        </a:rPr>
                        <a:t>Lunch break</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tc hMerge="1">
                  <a:txBody>
                    <a:bodyPr/>
                    <a:lstStyle/>
                    <a:p>
                      <a:endParaRPr lang="de-DE"/>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491459">
                <a:tc>
                  <a:txBody>
                    <a:bodyPr/>
                    <a:lstStyle/>
                    <a:p>
                      <a:pPr>
                        <a:lnSpc>
                          <a:spcPts val="1400"/>
                        </a:lnSpc>
                        <a:spcAft>
                          <a:spcPts val="0"/>
                        </a:spcAft>
                      </a:pPr>
                      <a:endParaRPr lang="en-US" sz="1400" dirty="0">
                        <a:solidFill>
                          <a:schemeClr val="accent4"/>
                        </a:solidFill>
                        <a:latin typeface="Calibri"/>
                        <a:ea typeface="Times"/>
                        <a:cs typeface="Times"/>
                      </a:endParaRPr>
                    </a:p>
                    <a:p>
                      <a:pPr>
                        <a:lnSpc>
                          <a:spcPts val="1400"/>
                        </a:lnSpc>
                        <a:spcAft>
                          <a:spcPts val="0"/>
                        </a:spcAft>
                      </a:pPr>
                      <a:r>
                        <a:rPr lang="en-US" sz="1400" dirty="0">
                          <a:solidFill>
                            <a:schemeClr val="accent4"/>
                          </a:solidFill>
                          <a:latin typeface="Calibri"/>
                          <a:ea typeface="Times"/>
                          <a:cs typeface="Times"/>
                        </a:rPr>
                        <a:t>Domain</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rowSpan="2">
                  <a:txBody>
                    <a:bodyPr/>
                    <a:lstStyle/>
                    <a:p>
                      <a:pPr marL="0" marR="0" lvl="0" indent="0" algn="l" defTabSz="914400" rtl="0" eaLnBrk="1" fontAlgn="auto" latinLnBrk="0" hangingPunct="1">
                        <a:lnSpc>
                          <a:spcPts val="1400"/>
                        </a:lnSpc>
                        <a:spcBef>
                          <a:spcPts val="0"/>
                        </a:spcBef>
                        <a:spcAft>
                          <a:spcPts val="0"/>
                        </a:spcAft>
                        <a:buClrTx/>
                        <a:buSzTx/>
                        <a:buFontTx/>
                        <a:buNone/>
                        <a:tabLst/>
                        <a:defRPr/>
                      </a:pPr>
                      <a:r>
                        <a:rPr lang="en-US" sz="1400" dirty="0">
                          <a:solidFill>
                            <a:srgbClr val="FF0000"/>
                          </a:solidFill>
                          <a:latin typeface="Calibri"/>
                          <a:ea typeface="Times"/>
                          <a:cs typeface="Times"/>
                        </a:rPr>
                        <a:t>Connect  Database</a:t>
                      </a:r>
                      <a:r>
                        <a:rPr lang="en-US" sz="1400" i="1" kern="1200" dirty="0">
                          <a:solidFill>
                            <a:srgbClr val="FF0000"/>
                          </a:solidFill>
                          <a:latin typeface="Calibri"/>
                          <a:ea typeface="Times"/>
                          <a:cs typeface="Times"/>
                        </a:rPr>
                        <a:t>:</a:t>
                      </a:r>
                      <a:br>
                        <a:rPr lang="en-US" sz="1400" i="1" kern="1200" dirty="0">
                          <a:solidFill>
                            <a:srgbClr val="FF0000"/>
                          </a:solidFill>
                          <a:latin typeface="Calibri"/>
                          <a:ea typeface="Times"/>
                          <a:cs typeface="Times"/>
                        </a:rPr>
                      </a:br>
                      <a:r>
                        <a:rPr lang="en-US" sz="1400" dirty="0">
                          <a:solidFill>
                            <a:srgbClr val="FF0000"/>
                          </a:solidFill>
                          <a:latin typeface="Calibri"/>
                          <a:ea typeface="Times"/>
                          <a:cs typeface="Times"/>
                        </a:rPr>
                        <a:t>JPA / EclipseLink / CRUD Repository</a:t>
                      </a:r>
                      <a:endParaRPr lang="en-US" sz="1400" i="1" dirty="0">
                        <a:solidFill>
                          <a:srgbClr val="FF0000"/>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rowSpan="2">
                  <a:txBody>
                    <a:bodyPr/>
                    <a:lstStyle/>
                    <a:p>
                      <a:pPr marL="0" marR="0" indent="0" algn="l" defTabSz="1088776" rtl="0" eaLnBrk="1" fontAlgn="auto" latinLnBrk="0" hangingPunct="1">
                        <a:lnSpc>
                          <a:spcPts val="1400"/>
                        </a:lnSpc>
                        <a:spcBef>
                          <a:spcPts val="0"/>
                        </a:spcBef>
                        <a:spcAft>
                          <a:spcPts val="0"/>
                        </a:spcAft>
                        <a:buClrTx/>
                        <a:buSzTx/>
                        <a:buFontTx/>
                        <a:buNone/>
                        <a:tabLst/>
                        <a:defRPr/>
                      </a:pPr>
                      <a:r>
                        <a:rPr lang="de-DE" sz="1400" kern="1200" dirty="0">
                          <a:solidFill>
                            <a:srgbClr val="00B050"/>
                          </a:solidFill>
                          <a:latin typeface="Calibri"/>
                          <a:ea typeface="Times"/>
                          <a:cs typeface="Times"/>
                        </a:rPr>
                        <a:t>Service2Service Communication</a:t>
                      </a:r>
                      <a:r>
                        <a:rPr lang="de-DE" sz="1400" kern="1200" baseline="0" dirty="0">
                          <a:solidFill>
                            <a:srgbClr val="00B050"/>
                          </a:solidFill>
                          <a:latin typeface="Calibri"/>
                          <a:ea typeface="Times"/>
                          <a:cs typeface="Times"/>
                        </a:rPr>
                        <a:t> / </a:t>
                      </a:r>
                      <a:r>
                        <a:rPr lang="en-US" sz="1400" dirty="0" err="1">
                          <a:solidFill>
                            <a:srgbClr val="00B050"/>
                          </a:solidFill>
                          <a:latin typeface="Calibri"/>
                          <a:ea typeface="Times"/>
                          <a:cs typeface="Times"/>
                        </a:rPr>
                        <a:t>Hystrix</a:t>
                      </a:r>
                      <a:endParaRPr lang="en-US" sz="1400" dirty="0">
                        <a:solidFill>
                          <a:srgbClr val="00B050"/>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rowSpan="2">
                  <a:txBody>
                    <a:bodyPr/>
                    <a:lstStyle/>
                    <a:p>
                      <a:pPr>
                        <a:lnSpc>
                          <a:spcPts val="1400"/>
                        </a:lnSpc>
                        <a:spcAft>
                          <a:spcPts val="0"/>
                        </a:spcAft>
                      </a:pPr>
                      <a:endParaRPr lang="en-US" sz="1400" i="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rowSpan="2">
                  <a: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sz="1400" i="0" kern="1200" baseline="0" dirty="0">
                          <a:solidFill>
                            <a:schemeClr val="bg1"/>
                          </a:solidFill>
                          <a:latin typeface="Calibri"/>
                          <a:ea typeface="Times"/>
                          <a:cs typeface="Times"/>
                        </a:rPr>
                        <a:t>Spring Boot Intro</a:t>
                      </a:r>
                      <a:endParaRPr lang="de-DE" sz="1400" i="0" kern="1200" dirty="0">
                        <a:solidFill>
                          <a:schemeClr val="bg1"/>
                        </a:solidFill>
                        <a:latin typeface="Calibri"/>
                        <a:ea typeface="Times"/>
                        <a:cs typeface="Times"/>
                      </a:endParaRPr>
                    </a:p>
                    <a:p>
                      <a:pPr marL="0" marR="0" indent="0" algn="l" defTabSz="1088776" rtl="0" eaLnBrk="1" fontAlgn="auto" latinLnBrk="0" hangingPunct="1">
                        <a:lnSpc>
                          <a:spcPct val="100000"/>
                        </a:lnSpc>
                        <a:spcBef>
                          <a:spcPts val="0"/>
                        </a:spcBef>
                        <a:spcAft>
                          <a:spcPts val="0"/>
                        </a:spcAft>
                        <a:buClrTx/>
                        <a:buSzTx/>
                        <a:buFontTx/>
                        <a:buNone/>
                        <a:tabLst/>
                        <a:defRPr/>
                      </a:pPr>
                      <a:endParaRPr lang="de-DE" sz="1400" i="0" kern="1200" baseline="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extLst>
                  <a:ext uri="{0D108BD9-81ED-4DB2-BD59-A6C34878D82A}">
                    <a16:rowId xmlns:a16="http://schemas.microsoft.com/office/drawing/2014/main" val="10006"/>
                  </a:ext>
                </a:extLst>
              </a:tr>
              <a:tr h="200511">
                <a:tc rowSpan="4">
                  <a:txBody>
                    <a:bodyPr/>
                    <a:lstStyle/>
                    <a:p>
                      <a:pPr marL="0" marR="0" indent="0" algn="l" defTabSz="914400" rtl="0" eaLnBrk="1" fontAlgn="auto" latinLnBrk="0" hangingPunct="1">
                        <a:lnSpc>
                          <a:spcPts val="1400"/>
                        </a:lnSpc>
                        <a:spcBef>
                          <a:spcPts val="0"/>
                        </a:spcBef>
                        <a:spcAft>
                          <a:spcPts val="0"/>
                        </a:spcAft>
                        <a:buClrTx/>
                        <a:buSzTx/>
                        <a:buFontTx/>
                        <a:buNone/>
                        <a:tabLst/>
                        <a:defRPr/>
                      </a:pPr>
                      <a:endParaRPr lang="en-US" sz="1400" i="0" kern="1200" dirty="0">
                        <a:solidFill>
                          <a:schemeClr val="accent4">
                            <a:lumMod val="50000"/>
                          </a:schemeClr>
                        </a:solidFill>
                        <a:latin typeface="Calibri"/>
                        <a:ea typeface="Times"/>
                        <a:cs typeface="Times"/>
                      </a:endParaRPr>
                    </a:p>
                    <a:p>
                      <a:pPr marL="0" marR="0" indent="0" algn="l" defTabSz="1088776" rtl="0" eaLnBrk="1" fontAlgn="auto" latinLnBrk="0" hangingPunct="1">
                        <a:lnSpc>
                          <a:spcPts val="1400"/>
                        </a:lnSpc>
                        <a:spcBef>
                          <a:spcPts val="0"/>
                        </a:spcBef>
                        <a:spcAft>
                          <a:spcPts val="0"/>
                        </a:spcAft>
                        <a:buClrTx/>
                        <a:buSzTx/>
                        <a:buFontTx/>
                        <a:buNone/>
                        <a:tabLst/>
                        <a:defRPr/>
                      </a:pPr>
                      <a:r>
                        <a:rPr lang="en-US" sz="1400" kern="1200" dirty="0">
                          <a:solidFill>
                            <a:schemeClr val="accent4">
                              <a:lumMod val="50000"/>
                            </a:schemeClr>
                          </a:solidFill>
                          <a:latin typeface="Calibri"/>
                          <a:ea typeface="Times"/>
                          <a:cs typeface="Times"/>
                        </a:rPr>
                        <a:t>Exercises 1 – 4 [+  5]</a:t>
                      </a:r>
                    </a:p>
                    <a:p>
                      <a:pPr marL="0" marR="0" indent="0" algn="l" defTabSz="914400" rtl="0" eaLnBrk="1" fontAlgn="auto" latinLnBrk="0" hangingPunct="1">
                        <a:lnSpc>
                          <a:spcPts val="1400"/>
                        </a:lnSpc>
                        <a:spcBef>
                          <a:spcPts val="0"/>
                        </a:spcBef>
                        <a:spcAft>
                          <a:spcPts val="0"/>
                        </a:spcAft>
                        <a:buClrTx/>
                        <a:buSzTx/>
                        <a:buFontTx/>
                        <a:buNone/>
                        <a:tabLst/>
                        <a:defRPr/>
                      </a:pPr>
                      <a:endParaRPr lang="en-US" sz="1400" i="0" kern="1200" dirty="0">
                        <a:solidFill>
                          <a:schemeClr val="bg1"/>
                        </a:solidFill>
                        <a:latin typeface="Calibri"/>
                        <a:ea typeface="Times"/>
                        <a:cs typeface="Times"/>
                      </a:endParaRPr>
                    </a:p>
                    <a:p>
                      <a:pPr marL="0" marR="0" indent="0" algn="l" defTabSz="914400" rtl="0" eaLnBrk="1" fontAlgn="auto" latinLnBrk="0" hangingPunct="1">
                        <a:lnSpc>
                          <a:spcPts val="1400"/>
                        </a:lnSpc>
                        <a:spcBef>
                          <a:spcPts val="0"/>
                        </a:spcBef>
                        <a:spcAft>
                          <a:spcPts val="0"/>
                        </a:spcAft>
                        <a:buClrTx/>
                        <a:buSzTx/>
                        <a:buFontTx/>
                        <a:buNone/>
                        <a:tabLst/>
                        <a:defRPr/>
                      </a:pPr>
                      <a:endParaRPr lang="en-US" sz="1400" i="0" kern="120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a:p>
                  </a:txBody>
                  <a:tcPr/>
                </a:tc>
                <a:extLst>
                  <a:ext uri="{0D108BD9-81ED-4DB2-BD59-A6C34878D82A}">
                    <a16:rowId xmlns:a16="http://schemas.microsoft.com/office/drawing/2014/main" val="10007"/>
                  </a:ext>
                </a:extLst>
              </a:tr>
              <a:tr h="571836">
                <a:tc vMerge="1">
                  <a:txBody>
                    <a:bodyPr/>
                    <a:lstStyle/>
                    <a:p>
                      <a:pPr marL="0" marR="0" indent="0" algn="l" defTabSz="914400" rtl="0" eaLnBrk="1" fontAlgn="auto" latinLnBrk="0" hangingPunct="1">
                        <a:lnSpc>
                          <a:spcPts val="1400"/>
                        </a:lnSpc>
                        <a:spcBef>
                          <a:spcPts val="0"/>
                        </a:spcBef>
                        <a:spcAft>
                          <a:spcPts val="0"/>
                        </a:spcAft>
                        <a:buClrTx/>
                        <a:buSzTx/>
                        <a:buFontTx/>
                        <a:buNone/>
                        <a:tabLst/>
                        <a:defRPr/>
                      </a:pPr>
                      <a:endParaRPr lang="en-US" sz="1400" i="0" kern="120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rowSpan="3">
                  <a:txBody>
                    <a:bodyPr/>
                    <a:lstStyle/>
                    <a:p>
                      <a:pPr>
                        <a:lnSpc>
                          <a:spcPts val="1400"/>
                        </a:lnSpc>
                        <a:spcAft>
                          <a:spcPts val="0"/>
                        </a:spcAft>
                      </a:pPr>
                      <a:endParaRPr lang="en-US" sz="1400" dirty="0">
                        <a:solidFill>
                          <a:schemeClr val="bg1"/>
                        </a:solidFill>
                        <a:latin typeface="Calibri"/>
                        <a:ea typeface="Times"/>
                        <a:cs typeface="Times"/>
                      </a:endParaRPr>
                    </a:p>
                    <a:p>
                      <a:pPr>
                        <a:lnSpc>
                          <a:spcPts val="1400"/>
                        </a:lnSpc>
                        <a:spcAft>
                          <a:spcPts val="0"/>
                        </a:spcAft>
                      </a:pPr>
                      <a:r>
                        <a:rPr lang="en-US" sz="1400" dirty="0">
                          <a:solidFill>
                            <a:schemeClr val="accent4">
                              <a:lumMod val="50000"/>
                            </a:schemeClr>
                          </a:solidFill>
                          <a:latin typeface="Calibri"/>
                          <a:ea typeface="Times"/>
                          <a:cs typeface="Times"/>
                        </a:rPr>
                        <a:t>Exercises 8 – 10 [+ 11]</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a:txBody>
                    <a:bodyPr/>
                    <a:lstStyle/>
                    <a:p>
                      <a:pPr>
                        <a:lnSpc>
                          <a:spcPts val="1400"/>
                        </a:lnSpc>
                        <a:spcAft>
                          <a:spcPts val="0"/>
                        </a:spcAft>
                      </a:pPr>
                      <a:endParaRPr lang="en-US" sz="1400" dirty="0">
                        <a:solidFill>
                          <a:schemeClr val="bg1"/>
                        </a:solidFill>
                        <a:latin typeface="Calibri"/>
                        <a:ea typeface="Times"/>
                        <a:cs typeface="Times"/>
                      </a:endParaRPr>
                    </a:p>
                    <a:p>
                      <a:pPr>
                        <a:lnSpc>
                          <a:spcPts val="1400"/>
                        </a:lnSpc>
                        <a:spcAft>
                          <a:spcPts val="0"/>
                        </a:spcAft>
                      </a:pPr>
                      <a:r>
                        <a:rPr lang="en-US" sz="1400" dirty="0">
                          <a:solidFill>
                            <a:srgbClr val="FF0000"/>
                          </a:solidFill>
                          <a:latin typeface="Calibri"/>
                          <a:ea typeface="Times"/>
                          <a:cs typeface="Times"/>
                        </a:rPr>
                        <a:t>Exercises 16 – 18 [+ 19]</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a:txBody>
                    <a:bodyPr/>
                    <a:lstStyle/>
                    <a:p>
                      <a:pPr marL="0" marR="0" indent="0" algn="l" defTabSz="914400" rtl="0" eaLnBrk="1" fontAlgn="auto" latinLnBrk="0" hangingPunct="1">
                        <a:lnSpc>
                          <a:spcPts val="1400"/>
                        </a:lnSpc>
                        <a:spcBef>
                          <a:spcPts val="0"/>
                        </a:spcBef>
                        <a:spcAft>
                          <a:spcPts val="0"/>
                        </a:spcAft>
                        <a:buClrTx/>
                        <a:buSzTx/>
                        <a:buFontTx/>
                        <a:buNone/>
                        <a:tabLst/>
                        <a:defRPr/>
                      </a:pPr>
                      <a:r>
                        <a:rPr lang="en-US" sz="1400" kern="1200" dirty="0">
                          <a:solidFill>
                            <a:srgbClr val="FF0000"/>
                          </a:solidFill>
                          <a:latin typeface="Calibri"/>
                          <a:ea typeface="Times"/>
                          <a:cs typeface="Times"/>
                        </a:rPr>
                        <a:t>Testing Strategy</a:t>
                      </a:r>
                      <a:endParaRPr lang="en-US" sz="1400" i="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2E49A7"/>
                    </a:solidFill>
                  </a:tcPr>
                </a:tc>
                <a:tc>
                  <a:txBody>
                    <a:bodyPr/>
                    <a:lstStyle/>
                    <a:p>
                      <a:pPr>
                        <a:lnSpc>
                          <a:spcPts val="1400"/>
                        </a:lnSpc>
                        <a:spcAft>
                          <a:spcPts val="0"/>
                        </a:spcAft>
                      </a:pPr>
                      <a:r>
                        <a:rPr lang="en-US" sz="1400" i="1" dirty="0">
                          <a:solidFill>
                            <a:schemeClr val="bg1"/>
                          </a:solidFill>
                          <a:latin typeface="Calibri"/>
                          <a:ea typeface="Times"/>
                          <a:cs typeface="Times"/>
                        </a:rPr>
                        <a:t>Demos:</a:t>
                      </a:r>
                    </a:p>
                    <a:p>
                      <a:pPr>
                        <a:lnSpc>
                          <a:spcPts val="1400"/>
                        </a:lnSpc>
                        <a:spcAft>
                          <a:spcPts val="0"/>
                        </a:spcAft>
                      </a:pPr>
                      <a:r>
                        <a:rPr lang="en-US" sz="1400" i="1" dirty="0">
                          <a:solidFill>
                            <a:schemeClr val="bg1"/>
                          </a:solidFill>
                          <a:latin typeface="Calibri"/>
                          <a:ea typeface="Times"/>
                          <a:cs typeface="Times"/>
                        </a:rPr>
                        <a:t>HANA,</a:t>
                      </a:r>
                      <a:r>
                        <a:rPr lang="en-US" sz="1400" i="1" baseline="0" dirty="0">
                          <a:solidFill>
                            <a:schemeClr val="bg1"/>
                          </a:solidFill>
                          <a:latin typeface="Calibri"/>
                          <a:ea typeface="Times"/>
                          <a:cs typeface="Times"/>
                        </a:rPr>
                        <a:t> AOP, [</a:t>
                      </a:r>
                      <a:r>
                        <a:rPr lang="en-US" sz="1400" i="1" baseline="0" dirty="0" err="1">
                          <a:solidFill>
                            <a:schemeClr val="bg1"/>
                          </a:solidFill>
                          <a:latin typeface="Calibri"/>
                          <a:ea typeface="Times"/>
                          <a:cs typeface="Times"/>
                        </a:rPr>
                        <a:t>Redis</a:t>
                      </a:r>
                      <a:r>
                        <a:rPr lang="en-US" sz="1400" i="1" baseline="0" dirty="0">
                          <a:solidFill>
                            <a:schemeClr val="bg1"/>
                          </a:solidFill>
                          <a:latin typeface="Calibri"/>
                          <a:ea typeface="Times"/>
                          <a:cs typeface="Times"/>
                        </a:rPr>
                        <a:t>]</a:t>
                      </a:r>
                      <a:endParaRPr lang="en-US" sz="1400" i="1"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8"/>
                  </a:ext>
                </a:extLst>
              </a:tr>
              <a:tr h="259416">
                <a:tc vMerge="1">
                  <a:txBody>
                    <a:bodyPr/>
                    <a:lstStyle/>
                    <a:p>
                      <a:endParaRPr lang="de-DE"/>
                    </a:p>
                  </a:txBody>
                  <a:tcPr/>
                </a:tc>
                <a:tc vMerge="1">
                  <a:txBody>
                    <a:bodyPr/>
                    <a:lstStyle/>
                    <a:p>
                      <a:endParaRPr lang="de-DE"/>
                    </a:p>
                  </a:txBody>
                  <a:tcPr/>
                </a:tc>
                <a:tc>
                  <a:txBody>
                    <a:bodyPr/>
                    <a:lstStyle/>
                    <a:p>
                      <a:pPr marL="0" marR="0" lvl="0" indent="0" algn="l" defTabSz="1088776" rtl="0" eaLnBrk="1" fontAlgn="auto" latinLnBrk="0" hangingPunct="1">
                        <a:lnSpc>
                          <a:spcPts val="1400"/>
                        </a:lnSpc>
                        <a:spcBef>
                          <a:spcPts val="0"/>
                        </a:spcBef>
                        <a:spcAft>
                          <a:spcPts val="0"/>
                        </a:spcAft>
                        <a:buClrTx/>
                        <a:buSzTx/>
                        <a:buFontTx/>
                        <a:buNone/>
                        <a:tabLst/>
                        <a:defRPr/>
                      </a:pPr>
                      <a:r>
                        <a:rPr lang="en-US" sz="1400" i="1" dirty="0" err="1">
                          <a:solidFill>
                            <a:schemeClr val="bg1"/>
                          </a:solidFill>
                          <a:latin typeface="Calibri"/>
                          <a:ea typeface="Times"/>
                          <a:cs typeface="Times"/>
                        </a:rPr>
                        <a:t>Hystrix</a:t>
                      </a:r>
                      <a:r>
                        <a:rPr lang="en-US" sz="1400" i="1" dirty="0">
                          <a:solidFill>
                            <a:schemeClr val="bg1"/>
                          </a:solidFill>
                          <a:latin typeface="Calibri"/>
                          <a:ea typeface="Times"/>
                          <a:cs typeface="Times"/>
                        </a:rPr>
                        <a:t> Dashboard</a:t>
                      </a:r>
                      <a:r>
                        <a:rPr lang="en-US" sz="1400" i="1" baseline="0" dirty="0">
                          <a:solidFill>
                            <a:schemeClr val="bg1"/>
                          </a:solidFill>
                          <a:latin typeface="Calibri"/>
                          <a:ea typeface="Times"/>
                          <a:cs typeface="Times"/>
                        </a:rPr>
                        <a:t> </a:t>
                      </a:r>
                      <a:r>
                        <a:rPr lang="en-US" sz="1400" i="1" dirty="0">
                          <a:solidFill>
                            <a:schemeClr val="bg1"/>
                          </a:solidFill>
                          <a:latin typeface="Calibri"/>
                          <a:ea typeface="Times"/>
                          <a:cs typeface="Times"/>
                        </a:rPr>
                        <a:t>Demo, MQ Demo</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3">
                        <a:lumMod val="75000"/>
                      </a:schemeClr>
                    </a:solidFill>
                  </a:tcPr>
                </a:tc>
                <a:tc rowSpan="2">
                  <a:txBody>
                    <a:bodyPr/>
                    <a:lstStyle/>
                    <a:p>
                      <a:pPr marL="0" marR="0" lvl="0" indent="0" algn="l" defTabSz="1088776" rtl="0" eaLnBrk="1" fontAlgn="auto" latinLnBrk="0" hangingPunct="1">
                        <a:lnSpc>
                          <a:spcPts val="1400"/>
                        </a:lnSpc>
                        <a:spcBef>
                          <a:spcPts val="0"/>
                        </a:spcBef>
                        <a:spcAft>
                          <a:spcPts val="0"/>
                        </a:spcAft>
                        <a:buClrTx/>
                        <a:buSzTx/>
                        <a:buFontTx/>
                        <a:buNone/>
                        <a:tabLst/>
                        <a:defRPr/>
                      </a:pPr>
                      <a:r>
                        <a:rPr lang="en-US" sz="1400" i="1" dirty="0" err="1">
                          <a:solidFill>
                            <a:schemeClr val="bg1"/>
                          </a:solidFill>
                          <a:latin typeface="Calibri"/>
                          <a:ea typeface="Times"/>
                          <a:cs typeface="Times"/>
                        </a:rPr>
                        <a:t>JMeter</a:t>
                      </a:r>
                      <a:r>
                        <a:rPr lang="en-US" sz="1400" i="1" dirty="0">
                          <a:solidFill>
                            <a:schemeClr val="bg1"/>
                          </a:solidFill>
                          <a:latin typeface="Calibri"/>
                          <a:ea typeface="Times"/>
                          <a:cs typeface="Times"/>
                        </a:rPr>
                        <a:t> Demo,</a:t>
                      </a:r>
                    </a:p>
                    <a:p>
                      <a:pPr marL="0" marR="0" lvl="0" indent="0" algn="l" defTabSz="1088776" rtl="0" eaLnBrk="1" fontAlgn="auto" latinLnBrk="0" hangingPunct="1">
                        <a:lnSpc>
                          <a:spcPts val="1400"/>
                        </a:lnSpc>
                        <a:spcBef>
                          <a:spcPts val="0"/>
                        </a:spcBef>
                        <a:spcAft>
                          <a:spcPts val="0"/>
                        </a:spcAft>
                        <a:buClrTx/>
                        <a:buSzTx/>
                        <a:buFontTx/>
                        <a:buNone/>
                        <a:tabLst/>
                        <a:defRPr/>
                      </a:pPr>
                      <a:r>
                        <a:rPr lang="en-US" sz="1400" i="1" dirty="0">
                          <a:solidFill>
                            <a:schemeClr val="bg1"/>
                          </a:solidFill>
                          <a:latin typeface="Calibri"/>
                          <a:ea typeface="Times"/>
                          <a:cs typeface="Times"/>
                        </a:rPr>
                        <a:t>System Test Demo</a:t>
                      </a:r>
                    </a:p>
                    <a:p>
                      <a:pPr marL="0" marR="0" lvl="0" indent="0" algn="l" defTabSz="1088776" rtl="0" eaLnBrk="1" fontAlgn="auto" latinLnBrk="0" hangingPunct="1">
                        <a:lnSpc>
                          <a:spcPts val="1400"/>
                        </a:lnSpc>
                        <a:spcBef>
                          <a:spcPts val="0"/>
                        </a:spcBef>
                        <a:spcAft>
                          <a:spcPts val="0"/>
                        </a:spcAft>
                        <a:buClrTx/>
                        <a:buSzTx/>
                        <a:buFontTx/>
                        <a:buNone/>
                        <a:tabLst/>
                        <a:defRPr/>
                      </a:pPr>
                      <a:endParaRPr lang="en-US" sz="1400" i="1" dirty="0">
                        <a:solidFill>
                          <a:schemeClr val="bg1"/>
                        </a:solidFill>
                        <a:latin typeface="Calibri"/>
                        <a:ea typeface="Times"/>
                        <a:cs typeface="Times"/>
                      </a:endParaRPr>
                    </a:p>
                    <a:p>
                      <a:pPr marL="0" marR="0" lvl="0" indent="0" algn="l" defTabSz="1088776" rtl="0" eaLnBrk="1" fontAlgn="auto" latinLnBrk="0" hangingPunct="1">
                        <a:lnSpc>
                          <a:spcPts val="1400"/>
                        </a:lnSpc>
                        <a:spcBef>
                          <a:spcPts val="0"/>
                        </a:spcBef>
                        <a:spcAft>
                          <a:spcPts val="0"/>
                        </a:spcAft>
                        <a:buClrTx/>
                        <a:buSzTx/>
                        <a:buFontTx/>
                        <a:buNone/>
                        <a:tabLst/>
                        <a:defRPr/>
                      </a:pPr>
                      <a:r>
                        <a:rPr lang="en-US" sz="1400" i="1" dirty="0">
                          <a:solidFill>
                            <a:schemeClr val="bg1"/>
                          </a:solidFill>
                          <a:latin typeface="Calibri"/>
                          <a:ea typeface="Times"/>
                          <a:cs typeface="Times"/>
                        </a:rPr>
                        <a:t>[Exercise 25 + 26]</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3">
                        <a:lumMod val="75000"/>
                      </a:schemeClr>
                    </a:solidFill>
                  </a:tcPr>
                </a:tc>
                <a:tc rowSpan="2">
                  <a:txBody>
                    <a:bodyPr/>
                    <a:lstStyle/>
                    <a:p>
                      <a:pPr marL="0" marR="0" indent="0" algn="l" defTabSz="1088776" rtl="0" eaLnBrk="1" fontAlgn="auto" latinLnBrk="0" hangingPunct="1">
                        <a:lnSpc>
                          <a:spcPct val="100000"/>
                        </a:lnSpc>
                        <a:spcBef>
                          <a:spcPts val="0"/>
                        </a:spcBef>
                        <a:spcAft>
                          <a:spcPts val="0"/>
                        </a:spcAft>
                        <a:buClrTx/>
                        <a:buSzTx/>
                        <a:buFontTx/>
                        <a:buNone/>
                        <a:tabLst/>
                        <a:defRPr/>
                      </a:pPr>
                      <a:r>
                        <a:rPr lang="de-DE" sz="1400" kern="1200" baseline="0" dirty="0">
                          <a:solidFill>
                            <a:schemeClr val="tx1"/>
                          </a:solidFill>
                          <a:latin typeface="Calibri"/>
                          <a:ea typeface="Times"/>
                          <a:cs typeface="Times"/>
                        </a:rPr>
                        <a:t>Q &amp; A</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9"/>
                  </a:ext>
                </a:extLst>
              </a:tr>
              <a:tr h="259416">
                <a:tc vMerge="1">
                  <a:txBody>
                    <a:bodyPr/>
                    <a:lstStyle/>
                    <a:p>
                      <a:endParaRPr lang="de-DE"/>
                    </a:p>
                  </a:txBody>
                  <a:tcPr/>
                </a:tc>
                <a:tc vMerge="1">
                  <a:txBody>
                    <a:bodyPr/>
                    <a:lstStyle/>
                    <a:p>
                      <a:endParaRPr lang="de-DE"/>
                    </a:p>
                  </a:txBody>
                  <a:tcPr/>
                </a:tc>
                <a:tc>
                  <a:txBody>
                    <a:bodyPr/>
                    <a:lstStyle/>
                    <a:p>
                      <a:pPr marL="0" marR="0" lvl="0" indent="0" algn="l" defTabSz="1088776" rtl="0" eaLnBrk="1" fontAlgn="auto" latinLnBrk="0" hangingPunct="1">
                        <a:lnSpc>
                          <a:spcPts val="1400"/>
                        </a:lnSpc>
                        <a:spcBef>
                          <a:spcPts val="0"/>
                        </a:spcBef>
                        <a:spcAft>
                          <a:spcPts val="0"/>
                        </a:spcAft>
                        <a:buClrTx/>
                        <a:buSzTx/>
                        <a:buFontTx/>
                        <a:buNone/>
                        <a:tabLst/>
                        <a:defRPr/>
                      </a:pPr>
                      <a:r>
                        <a:rPr lang="en-US" sz="1400" dirty="0">
                          <a:solidFill>
                            <a:schemeClr val="bg1"/>
                          </a:solidFill>
                          <a:latin typeface="Calibri"/>
                          <a:ea typeface="Times"/>
                          <a:cs typeface="Times"/>
                        </a:rPr>
                        <a:t>[MQ Exercises 20 – 21]</a:t>
                      </a:r>
                    </a:p>
                    <a:p>
                      <a:pPr>
                        <a:lnSpc>
                          <a:spcPts val="1400"/>
                        </a:lnSpc>
                        <a:spcAft>
                          <a:spcPts val="0"/>
                        </a:spcAft>
                      </a:pPr>
                      <a:endParaRPr lang="en-US" sz="1400" dirty="0">
                        <a:solidFill>
                          <a:schemeClr val="bg1"/>
                        </a:solidFill>
                        <a:latin typeface="Calibri"/>
                        <a:ea typeface="Times"/>
                        <a:cs typeface="Time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3399FF"/>
                    </a:solidFill>
                  </a:tcPr>
                </a:tc>
                <a:tc vMerge="1">
                  <a:txBody>
                    <a:bodyPr/>
                    <a:lstStyle/>
                    <a:p>
                      <a:endParaRPr lang="de-DE"/>
                    </a:p>
                  </a:txBody>
                  <a:tcPr/>
                </a:tc>
                <a:tc vMerge="1">
                  <a:txBody>
                    <a:bodyPr/>
                    <a:lstStyle/>
                    <a:p>
                      <a:endParaRPr lang="de-DE"/>
                    </a:p>
                  </a:txBody>
                  <a:tcPr/>
                </a:tc>
                <a:extLst>
                  <a:ext uri="{0D108BD9-81ED-4DB2-BD59-A6C34878D82A}">
                    <a16:rowId xmlns:a16="http://schemas.microsoft.com/office/drawing/2014/main" val="10010"/>
                  </a:ext>
                </a:extLst>
              </a:tr>
              <a:tr h="373471">
                <a:tc gridSpan="4">
                  <a:txBody>
                    <a:bodyPr/>
                    <a:lstStyle/>
                    <a:p>
                      <a:pPr algn="ctr">
                        <a:lnSpc>
                          <a:spcPts val="1400"/>
                        </a:lnSpc>
                        <a:spcAft>
                          <a:spcPts val="0"/>
                        </a:spcAft>
                      </a:pPr>
                      <a:r>
                        <a:rPr lang="en-US" sz="1400" dirty="0">
                          <a:solidFill>
                            <a:srgbClr val="000000"/>
                          </a:solidFill>
                          <a:latin typeface="Calibri"/>
                          <a:ea typeface="Times"/>
                          <a:cs typeface="Times"/>
                        </a:rPr>
                        <a:t>End-of-day discussion</a:t>
                      </a:r>
                    </a:p>
                  </a:txBody>
                  <a:tcPr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tc hMerge="1">
                  <a:txBody>
                    <a:bodyPr/>
                    <a:lstStyle/>
                    <a:p>
                      <a:endParaRPr lang="de-DE"/>
                    </a:p>
                  </a:txBody>
                  <a:tcPr/>
                </a:tc>
                <a:tc hMerge="1">
                  <a:txBody>
                    <a:bodyPr/>
                    <a:lstStyle/>
                    <a:p>
                      <a:endParaRPr lang="en-US"/>
                    </a:p>
                  </a:txBody>
                  <a:tcPr/>
                </a:tc>
                <a:tc hMerge="1">
                  <a:txBody>
                    <a:bodyPr/>
                    <a:lstStyle/>
                    <a:p>
                      <a:endParaRPr lang="en-US"/>
                    </a:p>
                  </a:txBody>
                  <a:tcPr/>
                </a:tc>
                <a:tc>
                  <a:txBody>
                    <a:bodyPr/>
                    <a:lstStyle/>
                    <a:p>
                      <a:pPr>
                        <a:lnSpc>
                          <a:spcPts val="1400"/>
                        </a:lnSpc>
                        <a:spcAft>
                          <a:spcPts val="0"/>
                        </a:spcAft>
                      </a:pPr>
                      <a:r>
                        <a:rPr lang="en-US" sz="1400" dirty="0">
                          <a:solidFill>
                            <a:srgbClr val="000000"/>
                          </a:solidFill>
                          <a:latin typeface="Calibri"/>
                          <a:ea typeface="Times"/>
                          <a:cs typeface="Times"/>
                        </a:rPr>
                        <a:t>Your Feedback…</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1"/>
                  </a:ext>
                </a:extLst>
              </a:tr>
            </a:tbl>
          </a:graphicData>
        </a:graphic>
      </p:graphicFrame>
      <p:sp>
        <p:nvSpPr>
          <p:cNvPr id="18" name="Rectangle 17"/>
          <p:cNvSpPr/>
          <p:nvPr/>
        </p:nvSpPr>
        <p:spPr bwMode="gray">
          <a:xfrm>
            <a:off x="10000925" y="6018847"/>
            <a:ext cx="1545673" cy="501094"/>
          </a:xfrm>
          <a:prstGeom prst="rect">
            <a:avLst/>
          </a:prstGeom>
          <a:solidFill>
            <a:srgbClr val="3399FF"/>
          </a:solidFill>
          <a:ln w="9525" algn="ctr">
            <a:solidFill>
              <a:srgbClr val="2E49A7"/>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100" dirty="0">
                <a:solidFill>
                  <a:schemeClr val="bg1"/>
                </a:solidFill>
                <a:latin typeface="Calibri" pitchFamily="34" charset="0"/>
                <a:ea typeface="Times"/>
                <a:cs typeface="Calibri" pitchFamily="34" charset="0"/>
              </a:rPr>
              <a:t>Practical</a:t>
            </a:r>
            <a:r>
              <a:rPr kumimoji="0" lang="en-US" sz="1050" i="0" u="none" strike="noStrike" kern="0" cap="none" spc="0" normalizeH="0" baseline="0" noProof="0" dirty="0">
                <a:ln>
                  <a:noFill/>
                </a:ln>
                <a:solidFill>
                  <a:schemeClr val="bg1"/>
                </a:solidFill>
                <a:effectLst/>
                <a:uLnTx/>
                <a:uFillTx/>
                <a:latin typeface="Calibri" pitchFamily="34" charset="0"/>
                <a:ea typeface="Arial Unicode MS" pitchFamily="34" charset="-128"/>
                <a:cs typeface="Calibri" pitchFamily="34" charset="0"/>
              </a:rPr>
              <a:t> Block</a:t>
            </a:r>
            <a:br>
              <a:rPr lang="en-US" sz="1050" kern="0" dirty="0">
                <a:solidFill>
                  <a:schemeClr val="bg1"/>
                </a:solidFill>
                <a:latin typeface="Calibri" pitchFamily="34" charset="0"/>
                <a:ea typeface="Arial Unicode MS" pitchFamily="34" charset="-128"/>
                <a:cs typeface="Calibri" pitchFamily="34" charset="0"/>
              </a:rPr>
            </a:br>
            <a:r>
              <a:rPr lang="en-US" sz="1050" kern="0" dirty="0">
                <a:solidFill>
                  <a:schemeClr val="bg1"/>
                </a:solidFill>
                <a:latin typeface="Calibri" pitchFamily="34" charset="0"/>
                <a:ea typeface="Arial Unicode MS" pitchFamily="34" charset="-128"/>
                <a:cs typeface="Calibri" pitchFamily="34" charset="0"/>
              </a:rPr>
              <a:t>(Development)</a:t>
            </a:r>
            <a:endParaRPr kumimoji="0" lang="en-US" sz="1050" i="0" u="none" strike="noStrike" kern="0" cap="none" spc="0" normalizeH="0" baseline="0" noProof="0" dirty="0">
              <a:ln>
                <a:noFill/>
              </a:ln>
              <a:solidFill>
                <a:schemeClr val="bg1"/>
              </a:solidFill>
              <a:effectLst/>
              <a:uLnTx/>
              <a:uFillTx/>
              <a:latin typeface="Calibri" pitchFamily="34" charset="0"/>
              <a:ea typeface="Arial Unicode MS" pitchFamily="34" charset="-128"/>
              <a:cs typeface="Calibri" pitchFamily="34" charset="0"/>
            </a:endParaRPr>
          </a:p>
        </p:txBody>
      </p:sp>
      <p:sp>
        <p:nvSpPr>
          <p:cNvPr id="19" name="Rectangle 18"/>
          <p:cNvSpPr/>
          <p:nvPr/>
        </p:nvSpPr>
        <p:spPr bwMode="gray">
          <a:xfrm>
            <a:off x="8378828" y="6018849"/>
            <a:ext cx="1428852" cy="501092"/>
          </a:xfrm>
          <a:prstGeom prst="rect">
            <a:avLst/>
          </a:prstGeom>
          <a:solidFill>
            <a:srgbClr val="2E49A7"/>
          </a:solidFill>
          <a:ln w="9525" algn="ctr">
            <a:solidFill>
              <a:srgbClr val="2E49A7"/>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solidFill>
                  <a:schemeClr val="bg1"/>
                </a:solidFill>
                <a:effectLst/>
                <a:uLnTx/>
                <a:uFillTx/>
                <a:latin typeface="Calibri" pitchFamily="34" charset="0"/>
                <a:ea typeface="Arial Unicode MS" pitchFamily="34" charset="-128"/>
                <a:cs typeface="Calibri" pitchFamily="34" charset="0"/>
              </a:rPr>
              <a:t>Theory Block</a:t>
            </a:r>
            <a:endParaRPr kumimoji="0" lang="en-US" sz="1050" b="0" i="0" u="none" strike="noStrike" kern="0" cap="none" spc="0" normalizeH="0" baseline="30000" noProof="0" dirty="0">
              <a:ln>
                <a:noFill/>
              </a:ln>
              <a:solidFill>
                <a:schemeClr val="bg1"/>
              </a:solidFill>
              <a:effectLst/>
              <a:uLnTx/>
              <a:uFillTx/>
              <a:latin typeface="Calibri" pitchFamily="34" charset="0"/>
              <a:ea typeface="Arial Unicode MS" pitchFamily="34" charset="-128"/>
              <a:cs typeface="Calibri" pitchFamily="34" charset="0"/>
            </a:endParaRPr>
          </a:p>
        </p:txBody>
      </p:sp>
      <p:sp>
        <p:nvSpPr>
          <p:cNvPr id="20" name="Rectangle 19"/>
          <p:cNvSpPr/>
          <p:nvPr/>
        </p:nvSpPr>
        <p:spPr>
          <a:xfrm>
            <a:off x="7650846" y="6051878"/>
            <a:ext cx="831412" cy="281198"/>
          </a:xfrm>
          <a:prstGeom prst="rect">
            <a:avLst/>
          </a:prstGeom>
        </p:spPr>
        <p:txBody>
          <a:bodyPr wrap="square">
            <a:spAutoFit/>
          </a:bodyPr>
          <a:lstStyle/>
          <a:p>
            <a:r>
              <a:rPr lang="en-US" sz="1200" kern="0" dirty="0">
                <a:solidFill>
                  <a:schemeClr val="tx1">
                    <a:lumMod val="65000"/>
                    <a:lumOff val="35000"/>
                  </a:schemeClr>
                </a:solidFill>
                <a:latin typeface="Calibri" pitchFamily="34" charset="0"/>
                <a:ea typeface="Arial Unicode MS" pitchFamily="34" charset="-128"/>
                <a:cs typeface="Calibri" pitchFamily="34" charset="0"/>
              </a:rPr>
              <a:t>Legend:</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2552559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a:t>The Grid</a:t>
            </a:r>
          </a:p>
        </p:txBody>
      </p:sp>
    </p:spTree>
  </p:cSld>
  <p:clrMapOvr>
    <a:masterClrMapping/>
  </p:clrMapOvr>
  <p:transition/>
</p:sld>
</file>

<file path=ppt/theme/theme1.xml><?xml version="1.0" encoding="utf-8"?>
<a:theme xmlns:a="http://schemas.openxmlformats.org/drawingml/2006/main" name="SAP_2015_16x9">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5_16x9.pptx" id="{5F0E35BB-9363-4F64-BEA2-B70C65D49640}" vid="{DF215BA7-692B-4843-BF39-AC44F52AD0E9}"/>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207</Words>
  <Application>Microsoft Office PowerPoint</Application>
  <PresentationFormat>Custom</PresentationFormat>
  <Paragraphs>104</Paragraphs>
  <Slides>6</Slides>
  <Notes>6</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Arial Unicode MS</vt:lpstr>
      <vt:lpstr>MS PGothic</vt:lpstr>
      <vt:lpstr>Arial</vt:lpstr>
      <vt:lpstr>BentonSans Bold</vt:lpstr>
      <vt:lpstr>Calibri</vt:lpstr>
      <vt:lpstr>Courier New</vt:lpstr>
      <vt:lpstr>Symbol</vt:lpstr>
      <vt:lpstr>Times</vt:lpstr>
      <vt:lpstr>Wingdings</vt:lpstr>
      <vt:lpstr>Wingdings</vt:lpstr>
      <vt:lpstr>SAP_2015_16x9</vt:lpstr>
      <vt:lpstr>Cloud Curriculum M2 - Java</vt:lpstr>
      <vt:lpstr>PowerPoint Presentation</vt:lpstr>
      <vt:lpstr>PowerPoint Presentation</vt:lpstr>
      <vt:lpstr>PowerPoint Presentation</vt:lpstr>
      <vt:lpstr>PowerPoint Presentation</vt:lpstr>
      <vt:lpstr>The Grid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lastModifiedBy>Nena Raab</cp:lastModifiedBy>
  <cp:revision>293</cp:revision>
  <dcterms:created xsi:type="dcterms:W3CDTF">2014-11-26T15:18:25Z</dcterms:created>
  <dcterms:modified xsi:type="dcterms:W3CDTF">2017-05-19T08:25:58Z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446322520</vt:i4>
  </property>
  <property fmtid="{D5CDD505-2E9C-101B-9397-08002B2CF9AE}" pid="3" name="_NewReviewCycle">
    <vt:lpwstr/>
  </property>
  <property fmtid="{D5CDD505-2E9C-101B-9397-08002B2CF9AE}" pid="4" name="_EmailSubject">
    <vt:lpwstr>microservices - draft 1</vt:lpwstr>
  </property>
  <property fmtid="{D5CDD505-2E9C-101B-9397-08002B2CF9AE}" pid="5" name="_AuthorEmail">
    <vt:lpwstr>carsten.otto@sap.com</vt:lpwstr>
  </property>
  <property fmtid="{D5CDD505-2E9C-101B-9397-08002B2CF9AE}" pid="6" name="_AuthorEmailDisplayName">
    <vt:lpwstr>Otto, Carsten (external - Temp Staff)</vt:lpwstr>
  </property>
  <property fmtid="{D5CDD505-2E9C-101B-9397-08002B2CF9AE}" pid="7" name="_PreviousAdHocReviewCycleID">
    <vt:i4>-593731</vt:i4>
  </property>
</Properties>
</file>