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6"/>
  </p:notesMasterIdLst>
  <p:handoutMasterIdLst>
    <p:handoutMasterId r:id="rId7"/>
  </p:handoutMasterIdLst>
  <p:sldIdLst>
    <p:sldId id="607" r:id="rId2"/>
    <p:sldId id="608" r:id="rId3"/>
    <p:sldId id="606" r:id="rId4"/>
    <p:sldId id="339" r:id="rId5"/>
  </p:sldIdLst>
  <p:sldSz cx="12195175" cy="6859588"/>
  <p:notesSz cx="7315200" cy="96012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28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56"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378" userDrawn="1">
          <p15:clr>
            <a:srgbClr val="A4A3A4"/>
          </p15:clr>
        </p15:guide>
        <p15:guide id="3" pos="425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ab, Nena" initials="RN" lastIdx="5" clrIdx="0">
    <p:extLst/>
  </p:cmAuthor>
  <p:cmAuthor id="2" name="Otto, Carsten (external - Temp Staff)" initials="OC(-TS" lastIdx="4" clrIdx="1">
    <p:extLst/>
  </p:cmAuthor>
  <p:cmAuthor id="3" name="Heymann, Juergen" initials="HJ" lastIdx="37"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29679F"/>
    <a:srgbClr val="1F4E79"/>
    <a:srgbClr val="AFC2E3"/>
    <a:srgbClr val="ECF0F8"/>
    <a:srgbClr val="D7E0F1"/>
    <a:srgbClr val="C7D3EB"/>
    <a:srgbClr val="32599F"/>
    <a:srgbClr val="5B9BD5"/>
    <a:srgbClr val="428BCE"/>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99" autoAdjust="0"/>
    <p:restoredTop sz="68452" autoAdjust="0"/>
  </p:normalViewPr>
  <p:slideViewPr>
    <p:cSldViewPr snapToGrid="0" showGuides="1">
      <p:cViewPr varScale="1">
        <p:scale>
          <a:sx n="49" d="100"/>
          <a:sy n="49" d="100"/>
        </p:scale>
        <p:origin x="54" y="378"/>
      </p:cViewPr>
      <p:guideLst>
        <p:guide orient="horz" pos="1285"/>
        <p:guide orient="horz" pos="779"/>
        <p:guide pos="7478"/>
        <p:guide pos="205"/>
        <p:guide pos="3849"/>
        <p:guide pos="4708"/>
        <p:guide pos="4812"/>
        <p:guide pos="2865"/>
        <p:guide pos="2956"/>
      </p:guideLst>
    </p:cSldViewPr>
  </p:slideViewPr>
  <p:notesTextViewPr>
    <p:cViewPr>
      <p:scale>
        <a:sx n="100" d="100"/>
        <a:sy n="100" d="100"/>
      </p:scale>
      <p:origin x="0" y="0"/>
    </p:cViewPr>
  </p:notesTextViewPr>
  <p:sorterViewPr>
    <p:cViewPr>
      <p:scale>
        <a:sx n="170" d="100"/>
        <a:sy n="170" d="100"/>
      </p:scale>
      <p:origin x="0" y="-36372"/>
    </p:cViewPr>
  </p:sorterViewPr>
  <p:notesViewPr>
    <p:cSldViewPr snapToGrid="0" showGuides="1">
      <p:cViewPr varScale="1">
        <p:scale>
          <a:sx n="85" d="100"/>
          <a:sy n="85" d="100"/>
        </p:scale>
        <p:origin x="-4200" y="-82"/>
      </p:cViewPr>
      <p:guideLst>
        <p:guide orient="horz" pos="3024"/>
        <p:guide pos="378"/>
        <p:guide pos="425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072641" y="9119475"/>
            <a:ext cx="3169920" cy="48006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896938" y="642938"/>
            <a:ext cx="5556250" cy="31257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85601" y="4422435"/>
            <a:ext cx="6144000" cy="4566821"/>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3154680" y="9361172"/>
            <a:ext cx="1005841" cy="215626"/>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https://</a:t>
            </a:r>
            <a:r>
              <a:rPr lang="en-US" dirty="0" smtClean="0"/>
              <a:t>github.wdf.sap.corp/IndustryCloudFoundation/ServiceRequestPrototypCDS</a:t>
            </a:r>
          </a:p>
          <a:p>
            <a:endParaRPr lang="en-US" dirty="0" smtClean="0"/>
          </a:p>
          <a:p>
            <a:r>
              <a:rPr lang="en-US" dirty="0" smtClean="0"/>
              <a:t>CDS – later </a:t>
            </a:r>
            <a:r>
              <a:rPr lang="en-US" baseline="0" dirty="0" smtClean="0"/>
              <a:t>CDX </a:t>
            </a:r>
          </a:p>
          <a:p>
            <a:endParaRPr lang="en-US" baseline="0" dirty="0" smtClean="0"/>
          </a:p>
          <a:p>
            <a:pPr lvl="0"/>
            <a:r>
              <a:rPr lang="de-DE" sz="1400" kern="1200" dirty="0" smtClean="0">
                <a:solidFill>
                  <a:schemeClr val="tx1"/>
                </a:solidFill>
                <a:effectLst/>
                <a:latin typeface="+mn-lt"/>
                <a:ea typeface="+mn-ea"/>
                <a:cs typeface="+mn-cs"/>
              </a:rPr>
              <a:t>Inhalte wie </a:t>
            </a:r>
            <a:r>
              <a:rPr lang="de-DE" sz="1400" kern="1200" dirty="0" err="1" smtClean="0">
                <a:solidFill>
                  <a:schemeClr val="tx1"/>
                </a:solidFill>
                <a:effectLst/>
                <a:latin typeface="+mn-lt"/>
                <a:ea typeface="+mn-ea"/>
                <a:cs typeface="+mn-cs"/>
              </a:rPr>
              <a:t>FuzzySearch</a:t>
            </a:r>
            <a:r>
              <a:rPr lang="de-DE" sz="1400" kern="1200" dirty="0" smtClean="0">
                <a:solidFill>
                  <a:schemeClr val="tx1"/>
                </a:solidFill>
                <a:effectLst/>
                <a:latin typeface="+mn-lt"/>
                <a:ea typeface="+mn-ea"/>
                <a:cs typeface="+mn-cs"/>
              </a:rPr>
              <a:t> können in unserem Umfeld (noch) nicht verwendet werden: </a:t>
            </a:r>
          </a:p>
          <a:p>
            <a:r>
              <a:rPr lang="en-US" sz="1400" kern="1200" dirty="0" smtClean="0">
                <a:solidFill>
                  <a:schemeClr val="tx1"/>
                </a:solidFill>
                <a:effectLst/>
                <a:latin typeface="+mn-lt"/>
                <a:ea typeface="+mn-ea"/>
                <a:cs typeface="+mn-cs"/>
              </a:rPr>
              <a:t>Error: </a:t>
            </a:r>
            <a:r>
              <a:rPr lang="en-US" sz="1400" kern="1200" dirty="0" err="1" smtClean="0">
                <a:solidFill>
                  <a:schemeClr val="tx1"/>
                </a:solidFill>
                <a:effectLst/>
                <a:latin typeface="+mn-lt"/>
                <a:ea typeface="+mn-ea"/>
                <a:cs typeface="+mn-cs"/>
              </a:rPr>
              <a:t>com.sap.hana.di.cds</a:t>
            </a:r>
            <a:r>
              <a:rPr lang="en-US" sz="1400" kern="1200" dirty="0" smtClean="0">
                <a:solidFill>
                  <a:schemeClr val="tx1"/>
                </a:solidFill>
                <a:effectLst/>
                <a:latin typeface="+mn-lt"/>
                <a:ea typeface="+mn-ea"/>
                <a:cs typeface="+mn-cs"/>
              </a:rPr>
              <a:t>: Annotation "</a:t>
            </a:r>
            <a:r>
              <a:rPr lang="en-US" sz="1400" kern="1200" dirty="0" err="1" smtClean="0">
                <a:solidFill>
                  <a:schemeClr val="tx1"/>
                </a:solidFill>
                <a:effectLst/>
                <a:latin typeface="+mn-lt"/>
                <a:ea typeface="+mn-ea"/>
                <a:cs typeface="+mn-cs"/>
              </a:rPr>
              <a:t>sap.cds</a:t>
            </a:r>
            <a:r>
              <a:rPr lang="en-US" sz="1400" kern="1200" dirty="0" smtClean="0">
                <a:solidFill>
                  <a:schemeClr val="tx1"/>
                </a:solidFill>
                <a:effectLst/>
                <a:latin typeface="+mn-lt"/>
                <a:ea typeface="+mn-ea"/>
                <a:cs typeface="+mn-cs"/>
              </a:rPr>
              <a:t>::</a:t>
            </a:r>
            <a:r>
              <a:rPr lang="en-US" sz="1400" kern="1200" dirty="0" err="1" smtClean="0">
                <a:solidFill>
                  <a:schemeClr val="tx1"/>
                </a:solidFill>
                <a:effectLst/>
                <a:latin typeface="+mn-lt"/>
                <a:ea typeface="+mn-ea"/>
                <a:cs typeface="+mn-cs"/>
              </a:rPr>
              <a:t>SearchIndex</a:t>
            </a:r>
            <a:r>
              <a:rPr lang="en-US" sz="1400" kern="1200" dirty="0" smtClean="0">
                <a:solidFill>
                  <a:schemeClr val="tx1"/>
                </a:solidFill>
                <a:effectLst/>
                <a:latin typeface="+mn-lt"/>
                <a:ea typeface="+mn-ea"/>
                <a:cs typeface="+mn-cs"/>
              </a:rPr>
              <a:t>" cannot be used when using HDI [1310012]</a:t>
            </a:r>
            <a:endParaRPr lang="de-DE" sz="1400" kern="1200" dirty="0" smtClean="0">
              <a:solidFill>
                <a:schemeClr val="tx1"/>
              </a:solidFill>
              <a:effectLst/>
              <a:latin typeface="+mn-lt"/>
              <a:ea typeface="+mn-ea"/>
              <a:cs typeface="+mn-cs"/>
            </a:endParaRPr>
          </a:p>
          <a:p>
            <a:endParaRPr lang="en-US" dirty="0" smtClean="0"/>
          </a:p>
          <a:p>
            <a:endParaRPr lang="en-US" dirty="0"/>
          </a:p>
          <a:p>
            <a:r>
              <a:rPr lang="en-US" dirty="0"/>
              <a:t>https://icbs-ticketing-dev-d060188-ssctepticketartifact-javav4.cfapps.sap.hana.ondemand.com/java/odata/v4/cds_namespace._.context/$</a:t>
            </a:r>
            <a:r>
              <a:rPr lang="en-US" dirty="0" smtClean="0"/>
              <a:t>metadata</a:t>
            </a:r>
          </a:p>
          <a:p>
            <a:endParaRPr lang="en-US" dirty="0" smtClean="0"/>
          </a:p>
          <a:p>
            <a:r>
              <a:rPr lang="en-US" dirty="0" smtClean="0"/>
              <a:t>https://bulletinboard-ads.cfapps.sap.hana.ondemand.com/java/odata/v2/sap/com.sap.cc._.bulletinboard_ui/Advertisement('4711')?$format=json</a:t>
            </a:r>
          </a:p>
          <a:p>
            <a:r>
              <a:rPr lang="de-DE" sz="1400" b="0" i="0" kern="1200" dirty="0" err="1" smtClean="0">
                <a:solidFill>
                  <a:schemeClr val="tx1"/>
                </a:solidFill>
                <a:effectLst/>
                <a:latin typeface="+mn-lt"/>
                <a:ea typeface="+mn-ea"/>
                <a:cs typeface="+mn-cs"/>
              </a:rPr>
              <a:t>Or</a:t>
            </a:r>
            <a:r>
              <a:rPr lang="de-DE" sz="1400" b="0" i="0" kern="1200" dirty="0" smtClean="0">
                <a:solidFill>
                  <a:schemeClr val="tx1"/>
                </a:solidFill>
                <a:effectLst/>
                <a:latin typeface="+mn-lt"/>
                <a:ea typeface="+mn-ea"/>
                <a:cs typeface="+mn-cs"/>
              </a:rPr>
              <a:t> ?$</a:t>
            </a:r>
            <a:r>
              <a:rPr lang="de-DE" sz="1400" b="0" i="0" kern="1200" dirty="0" err="1" smtClean="0">
                <a:solidFill>
                  <a:schemeClr val="tx1"/>
                </a:solidFill>
                <a:effectLst/>
                <a:latin typeface="+mn-lt"/>
                <a:ea typeface="+mn-ea"/>
                <a:cs typeface="+mn-cs"/>
              </a:rPr>
              <a:t>skip</a:t>
            </a:r>
            <a:r>
              <a:rPr lang="de-DE" sz="1400" b="0" i="0" kern="1200" dirty="0" smtClean="0">
                <a:solidFill>
                  <a:schemeClr val="tx1"/>
                </a:solidFill>
                <a:effectLst/>
                <a:latin typeface="+mn-lt"/>
                <a:ea typeface="+mn-ea"/>
                <a:cs typeface="+mn-cs"/>
              </a:rPr>
              <a:t>=0&amp;$top=10</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3495085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https://github.wdf.sap.corp/IndustryCloudFoundation/ServiceRequestPrototypCDS </a:t>
            </a:r>
            <a:endParaRPr lang="en-US" dirty="0" smtClean="0"/>
          </a:p>
          <a:p>
            <a:endParaRPr lang="en-US"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de-DE" sz="1400" kern="1200" dirty="0" smtClean="0">
                <a:solidFill>
                  <a:schemeClr val="tx1"/>
                </a:solidFill>
                <a:effectLst/>
                <a:latin typeface="+mn-lt"/>
                <a:ea typeface="+mn-ea"/>
                <a:cs typeface="+mn-cs"/>
              </a:rPr>
              <a:t>Auf </a:t>
            </a:r>
            <a:r>
              <a:rPr lang="de-DE" sz="1400" kern="1200" dirty="0" err="1" smtClean="0">
                <a:solidFill>
                  <a:schemeClr val="tx1"/>
                </a:solidFill>
                <a:effectLst/>
                <a:latin typeface="+mn-lt"/>
                <a:ea typeface="+mn-ea"/>
                <a:cs typeface="+mn-cs"/>
              </a:rPr>
              <a:t>hdbcds</a:t>
            </a:r>
            <a:r>
              <a:rPr lang="de-DE" sz="1400" kern="1200" dirty="0" smtClean="0">
                <a:solidFill>
                  <a:schemeClr val="tx1"/>
                </a:solidFill>
                <a:effectLst/>
                <a:latin typeface="+mn-lt"/>
                <a:ea typeface="+mn-ea"/>
                <a:cs typeface="+mn-cs"/>
              </a:rPr>
              <a:t> ist die Assoziation „</a:t>
            </a:r>
            <a:r>
              <a:rPr lang="de-DE" sz="1400" dirty="0" err="1" smtClean="0">
                <a:latin typeface="Courier New" panose="02070309020205020404" pitchFamily="49" charset="0"/>
                <a:cs typeface="Courier New" panose="02070309020205020404" pitchFamily="49" charset="0"/>
              </a:rPr>
              <a:t>Contact.Email</a:t>
            </a:r>
            <a:r>
              <a:rPr lang="de-DE" sz="1400" dirty="0" smtClean="0">
                <a:latin typeface="Courier New" panose="02070309020205020404" pitchFamily="49" charset="0"/>
                <a:cs typeface="Courier New" panose="02070309020205020404" pitchFamily="49" charset="0"/>
              </a:rPr>
              <a:t>“ </a:t>
            </a:r>
            <a:r>
              <a:rPr lang="de-DE" sz="1400" kern="1200" dirty="0" smtClean="0">
                <a:solidFill>
                  <a:schemeClr val="tx1"/>
                </a:solidFill>
                <a:effectLst/>
                <a:latin typeface="+mn-lt"/>
                <a:ea typeface="+mn-ea"/>
                <a:cs typeface="+mn-cs"/>
              </a:rPr>
              <a:t>völlig ok, das würde auf die HANA ohne Probleme gebaut werden. ABER: Die </a:t>
            </a:r>
            <a:r>
              <a:rPr lang="de-DE" sz="1400" kern="1200" dirty="0" err="1" smtClean="0">
                <a:solidFill>
                  <a:schemeClr val="tx1"/>
                </a:solidFill>
                <a:effectLst/>
                <a:latin typeface="+mn-lt"/>
                <a:ea typeface="+mn-ea"/>
                <a:cs typeface="+mn-cs"/>
              </a:rPr>
              <a:t>OData</a:t>
            </a:r>
            <a:r>
              <a:rPr lang="de-DE" sz="1400" kern="1200" dirty="0" smtClean="0">
                <a:solidFill>
                  <a:schemeClr val="tx1"/>
                </a:solidFill>
                <a:effectLst/>
                <a:latin typeface="+mn-lt"/>
                <a:ea typeface="+mn-ea"/>
                <a:cs typeface="+mn-cs"/>
              </a:rPr>
              <a:t> </a:t>
            </a:r>
            <a:r>
              <a:rPr lang="de-DE" sz="1400" kern="1200" dirty="0" err="1" smtClean="0">
                <a:solidFill>
                  <a:schemeClr val="tx1"/>
                </a:solidFill>
                <a:effectLst/>
                <a:latin typeface="+mn-lt"/>
                <a:ea typeface="+mn-ea"/>
                <a:cs typeface="+mn-cs"/>
              </a:rPr>
              <a:t>Exponierung</a:t>
            </a:r>
            <a:r>
              <a:rPr lang="de-DE" sz="1400" kern="1200" dirty="0" smtClean="0">
                <a:solidFill>
                  <a:schemeClr val="tx1"/>
                </a:solidFill>
                <a:effectLst/>
                <a:latin typeface="+mn-lt"/>
                <a:ea typeface="+mn-ea"/>
                <a:cs typeface="+mn-cs"/>
              </a:rPr>
              <a:t> würde allerdings keine Assoziation mit ausgeben auf der Ebene, was keine Verwendung auf UI-Ebene möglich macht</a:t>
            </a:r>
          </a:p>
          <a:p>
            <a:endParaRPr lang="en-US" dirty="0"/>
          </a:p>
          <a:p>
            <a:r>
              <a:rPr lang="en-US" baseline="0" dirty="0" smtClean="0"/>
              <a:t>OData supports </a:t>
            </a:r>
            <a:r>
              <a:rPr lang="en-US" baseline="0" dirty="0"/>
              <a:t>read-only; you need to implement Java </a:t>
            </a:r>
            <a:r>
              <a:rPr lang="en-US" baseline="0" dirty="0" smtClean="0"/>
              <a:t>extensions to implement modifications</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smtClean="0"/>
              <a:t>Create Fiori</a:t>
            </a:r>
            <a:r>
              <a:rPr lang="en-US" baseline="0" dirty="0" smtClean="0"/>
              <a:t> Elements and Smart Controls (e.g. Smart Table)</a:t>
            </a:r>
            <a:endParaRPr lang="en-US" baseline="0" dirty="0" smtClean="0"/>
          </a:p>
          <a:p>
            <a:endParaRPr lang="en-US" baseline="0" dirty="0" smtClean="0"/>
          </a:p>
          <a:p>
            <a:r>
              <a:rPr lang="en-US" baseline="0" dirty="0" smtClean="0"/>
              <a:t>CDX -&gt; </a:t>
            </a:r>
            <a:r>
              <a:rPr lang="en-US" baseline="0" dirty="0" err="1" smtClean="0"/>
              <a:t>Odata</a:t>
            </a:r>
            <a:r>
              <a:rPr lang="en-US" baseline="0" dirty="0" smtClean="0"/>
              <a:t> Metadata model -&gt; Fiori Elements (aka Smart </a:t>
            </a:r>
            <a:r>
              <a:rPr lang="en-US" baseline="0" dirty="0" smtClean="0"/>
              <a:t>Templates) </a:t>
            </a:r>
            <a:r>
              <a:rPr lang="en-US" baseline="0" dirty="0" err="1" smtClean="0"/>
              <a:t>verwendet</a:t>
            </a:r>
            <a:r>
              <a:rPr lang="en-US" baseline="0" dirty="0" smtClean="0"/>
              <a:t> UI5 XML processor, incl. xml </a:t>
            </a:r>
            <a:r>
              <a:rPr lang="en-US" baseline="0" dirty="0" smtClean="0"/>
              <a:t>view processing @UI5)</a:t>
            </a:r>
            <a:endParaRPr lang="en-US" baseline="0" dirty="0" smtClean="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1624413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de-DE" sz="1400" kern="1200" dirty="0" smtClean="0">
                <a:solidFill>
                  <a:schemeClr val="tx1"/>
                </a:solidFill>
                <a:effectLst/>
                <a:latin typeface="+mn-lt"/>
                <a:ea typeface="+mn-ea"/>
                <a:cs typeface="+mn-cs"/>
              </a:rPr>
              <a:t>MDC Controls = </a:t>
            </a:r>
            <a:r>
              <a:rPr lang="de-DE" sz="1400" kern="1200" dirty="0" err="1" smtClean="0">
                <a:solidFill>
                  <a:schemeClr val="tx1"/>
                </a:solidFill>
                <a:effectLst/>
                <a:latin typeface="+mn-lt"/>
                <a:ea typeface="+mn-ea"/>
                <a:cs typeface="+mn-cs"/>
              </a:rPr>
              <a:t>Metadata</a:t>
            </a:r>
            <a:r>
              <a:rPr lang="de-DE" sz="1400" kern="1200" dirty="0" smtClean="0">
                <a:solidFill>
                  <a:schemeClr val="tx1"/>
                </a:solidFill>
                <a:effectLst/>
                <a:latin typeface="+mn-lt"/>
                <a:ea typeface="+mn-ea"/>
                <a:cs typeface="+mn-cs"/>
              </a:rPr>
              <a:t> </a:t>
            </a:r>
            <a:r>
              <a:rPr lang="de-DE" sz="1400" kern="1200" dirty="0" err="1" smtClean="0">
                <a:solidFill>
                  <a:schemeClr val="tx1"/>
                </a:solidFill>
                <a:effectLst/>
                <a:latin typeface="+mn-lt"/>
                <a:ea typeface="+mn-ea"/>
                <a:cs typeface="+mn-cs"/>
              </a:rPr>
              <a:t>Component</a:t>
            </a:r>
            <a:r>
              <a:rPr lang="de-DE" sz="1400" kern="1200" dirty="0" smtClean="0">
                <a:solidFill>
                  <a:schemeClr val="tx1"/>
                </a:solidFill>
                <a:effectLst/>
                <a:latin typeface="+mn-lt"/>
                <a:ea typeface="+mn-ea"/>
                <a:cs typeface="+mn-cs"/>
              </a:rPr>
              <a:t> Controls –</a:t>
            </a:r>
            <a:r>
              <a:rPr lang="de-DE" sz="1400" kern="1200" baseline="0" dirty="0" smtClean="0">
                <a:solidFill>
                  <a:schemeClr val="tx1"/>
                </a:solidFill>
                <a:effectLst/>
                <a:latin typeface="+mn-lt"/>
                <a:ea typeface="+mn-ea"/>
                <a:cs typeface="+mn-cs"/>
              </a:rPr>
              <a:t> </a:t>
            </a:r>
            <a:r>
              <a:rPr lang="de-DE" sz="1400" kern="1200" dirty="0" err="1" smtClean="0">
                <a:solidFill>
                  <a:schemeClr val="tx1"/>
                </a:solidFill>
                <a:effectLst/>
                <a:latin typeface="+mn-lt"/>
                <a:ea typeface="+mn-ea"/>
                <a:cs typeface="+mn-cs"/>
              </a:rPr>
              <a:t>SmartControls</a:t>
            </a:r>
            <a:r>
              <a:rPr lang="de-DE" sz="1400" kern="1200" dirty="0" smtClean="0">
                <a:solidFill>
                  <a:schemeClr val="tx1"/>
                </a:solidFill>
                <a:effectLst/>
                <a:latin typeface="+mn-lt"/>
                <a:ea typeface="+mn-ea"/>
                <a:cs typeface="+mn-cs"/>
              </a:rPr>
              <a:t> auf </a:t>
            </a:r>
            <a:r>
              <a:rPr lang="de-DE" sz="1400" kern="1200" dirty="0" err="1" smtClean="0">
                <a:solidFill>
                  <a:schemeClr val="tx1"/>
                </a:solidFill>
                <a:effectLst/>
                <a:latin typeface="+mn-lt"/>
                <a:ea typeface="+mn-ea"/>
                <a:cs typeface="+mn-cs"/>
              </a:rPr>
              <a:t>OData</a:t>
            </a:r>
            <a:r>
              <a:rPr lang="de-DE" sz="1400" kern="1200" dirty="0" smtClean="0">
                <a:solidFill>
                  <a:schemeClr val="tx1"/>
                </a:solidFill>
                <a:effectLst/>
                <a:latin typeface="+mn-lt"/>
                <a:ea typeface="+mn-ea"/>
                <a:cs typeface="+mn-cs"/>
              </a:rPr>
              <a:t> v4</a:t>
            </a:r>
          </a:p>
          <a:p>
            <a:pPr marL="0" marR="0" lvl="0" indent="0" algn="l" defTabSz="1088776" rtl="0" eaLnBrk="1" fontAlgn="auto" latinLnBrk="0" hangingPunct="1">
              <a:lnSpc>
                <a:spcPct val="100000"/>
              </a:lnSpc>
              <a:spcBef>
                <a:spcPts val="0"/>
              </a:spcBef>
              <a:spcAft>
                <a:spcPts val="0"/>
              </a:spcAft>
              <a:buClrTx/>
              <a:buSzTx/>
              <a:buFontTx/>
              <a:buNone/>
              <a:tabLst/>
              <a:defRPr/>
            </a:pPr>
            <a:endParaRPr lang="de-DE" sz="1400" kern="1200" dirty="0" smtClean="0">
              <a:solidFill>
                <a:schemeClr val="tx1"/>
              </a:solidFill>
              <a:effectLst/>
              <a:latin typeface="+mn-lt"/>
              <a:ea typeface="+mn-ea"/>
              <a:cs typeface="+mn-cs"/>
            </a:endParaRPr>
          </a:p>
          <a:p>
            <a:pPr marL="0" marR="0" lvl="0" indent="0" algn="l" defTabSz="1088776" rtl="0" eaLnBrk="1" fontAlgn="auto" latinLnBrk="0" hangingPunct="1">
              <a:lnSpc>
                <a:spcPct val="100000"/>
              </a:lnSpc>
              <a:spcBef>
                <a:spcPts val="0"/>
              </a:spcBef>
              <a:spcAft>
                <a:spcPts val="0"/>
              </a:spcAft>
              <a:buClrTx/>
              <a:buSzTx/>
              <a:buFontTx/>
              <a:buNone/>
              <a:tabLst/>
              <a:defRPr/>
            </a:pPr>
            <a:r>
              <a:rPr lang="de-DE" sz="1400" kern="1200" dirty="0" smtClean="0">
                <a:solidFill>
                  <a:schemeClr val="tx1"/>
                </a:solidFill>
                <a:effectLst/>
                <a:latin typeface="+mn-lt"/>
                <a:ea typeface="+mn-ea"/>
                <a:cs typeface="+mn-cs"/>
              </a:rPr>
              <a:t>As </a:t>
            </a:r>
            <a:r>
              <a:rPr lang="de-DE" sz="1400" kern="1200" dirty="0" err="1" smtClean="0">
                <a:solidFill>
                  <a:schemeClr val="tx1"/>
                </a:solidFill>
                <a:effectLst/>
                <a:latin typeface="+mn-lt"/>
                <a:ea typeface="+mn-ea"/>
                <a:cs typeface="+mn-cs"/>
              </a:rPr>
              <a:t>Fiori</a:t>
            </a:r>
            <a:r>
              <a:rPr lang="de-DE" sz="1400" kern="1200" baseline="0" dirty="0" smtClean="0">
                <a:solidFill>
                  <a:schemeClr val="tx1"/>
                </a:solidFill>
                <a:effectLst/>
                <a:latin typeface="+mn-lt"/>
                <a:ea typeface="+mn-ea"/>
                <a:cs typeface="+mn-cs"/>
              </a:rPr>
              <a:t> </a:t>
            </a:r>
            <a:r>
              <a:rPr lang="de-DE" sz="1400" kern="1200" baseline="0" dirty="0" err="1" smtClean="0">
                <a:solidFill>
                  <a:schemeClr val="tx1"/>
                </a:solidFill>
                <a:effectLst/>
                <a:latin typeface="+mn-lt"/>
                <a:ea typeface="+mn-ea"/>
                <a:cs typeface="+mn-cs"/>
              </a:rPr>
              <a:t>support</a:t>
            </a:r>
            <a:r>
              <a:rPr lang="de-DE" sz="1400" kern="1200" baseline="0" dirty="0" smtClean="0">
                <a:solidFill>
                  <a:schemeClr val="tx1"/>
                </a:solidFill>
                <a:effectLst/>
                <a:latin typeface="+mn-lt"/>
                <a:ea typeface="+mn-ea"/>
                <a:cs typeface="+mn-cs"/>
              </a:rPr>
              <a:t> OData</a:t>
            </a:r>
            <a:r>
              <a:rPr lang="de-DE" sz="1400" kern="1200" dirty="0" smtClean="0">
                <a:solidFill>
                  <a:schemeClr val="tx1"/>
                </a:solidFill>
                <a:effectLst/>
                <a:latin typeface="+mn-lt"/>
                <a:ea typeface="+mn-ea"/>
                <a:cs typeface="+mn-cs"/>
              </a:rPr>
              <a:t>V2 </a:t>
            </a:r>
            <a:r>
              <a:rPr lang="de-DE" sz="1400" kern="1200" dirty="0" err="1" smtClean="0">
                <a:solidFill>
                  <a:schemeClr val="tx1"/>
                </a:solidFill>
                <a:effectLst/>
                <a:latin typeface="+mn-lt"/>
                <a:ea typeface="+mn-ea"/>
                <a:cs typeface="+mn-cs"/>
              </a:rPr>
              <a:t>only</a:t>
            </a:r>
            <a:r>
              <a:rPr lang="de-DE" sz="1400" kern="1200" dirty="0" smtClean="0">
                <a:solidFill>
                  <a:schemeClr val="tx1"/>
                </a:solidFill>
                <a:effectLst/>
                <a:latin typeface="+mn-lt"/>
                <a:ea typeface="+mn-ea"/>
                <a:cs typeface="+mn-cs"/>
              </a:rPr>
              <a:t>,</a:t>
            </a:r>
            <a:r>
              <a:rPr lang="de-DE" sz="1400" kern="1200" baseline="0" dirty="0" smtClean="0">
                <a:solidFill>
                  <a:schemeClr val="tx1"/>
                </a:solidFill>
                <a:effectLst/>
                <a:latin typeface="+mn-lt"/>
                <a:ea typeface="+mn-ea"/>
                <a:cs typeface="+mn-cs"/>
              </a:rPr>
              <a:t> </a:t>
            </a:r>
            <a:r>
              <a:rPr lang="de-DE" sz="1400" kern="1200" baseline="0" dirty="0" err="1" smtClean="0">
                <a:solidFill>
                  <a:schemeClr val="tx1"/>
                </a:solidFill>
                <a:effectLst/>
                <a:latin typeface="+mn-lt"/>
                <a:ea typeface="+mn-ea"/>
                <a:cs typeface="+mn-cs"/>
              </a:rPr>
              <a:t>They</a:t>
            </a:r>
            <a:r>
              <a:rPr lang="de-DE" sz="1400" kern="1200" baseline="0" dirty="0" smtClean="0">
                <a:solidFill>
                  <a:schemeClr val="tx1"/>
                </a:solidFill>
                <a:effectLst/>
                <a:latin typeface="+mn-lt"/>
                <a:ea typeface="+mn-ea"/>
                <a:cs typeface="+mn-cs"/>
              </a:rPr>
              <a:t> </a:t>
            </a:r>
            <a:r>
              <a:rPr lang="de-DE" sz="1400" kern="1200" baseline="0" dirty="0" err="1" smtClean="0">
                <a:solidFill>
                  <a:schemeClr val="tx1"/>
                </a:solidFill>
                <a:effectLst/>
                <a:latin typeface="+mn-lt"/>
                <a:ea typeface="+mn-ea"/>
                <a:cs typeface="+mn-cs"/>
              </a:rPr>
              <a:t>aggreed</a:t>
            </a:r>
            <a:r>
              <a:rPr lang="de-DE" sz="1400" kern="1200" baseline="0" dirty="0" smtClean="0">
                <a:solidFill>
                  <a:schemeClr val="tx1"/>
                </a:solidFill>
                <a:effectLst/>
                <a:latin typeface="+mn-lt"/>
                <a:ea typeface="+mn-ea"/>
                <a:cs typeface="+mn-cs"/>
              </a:rPr>
              <a:t> on </a:t>
            </a:r>
            <a:r>
              <a:rPr lang="de-DE" sz="1400" kern="1200" baseline="0" dirty="0" err="1" smtClean="0">
                <a:solidFill>
                  <a:schemeClr val="tx1"/>
                </a:solidFill>
                <a:effectLst/>
                <a:latin typeface="+mn-lt"/>
                <a:ea typeface="+mn-ea"/>
                <a:cs typeface="+mn-cs"/>
              </a:rPr>
              <a:t>supporting</a:t>
            </a:r>
            <a:r>
              <a:rPr lang="de-DE" sz="1400" kern="1200" baseline="0" dirty="0" smtClean="0">
                <a:solidFill>
                  <a:schemeClr val="tx1"/>
                </a:solidFill>
                <a:effectLst/>
                <a:latin typeface="+mn-lt"/>
                <a:ea typeface="+mn-ea"/>
                <a:cs typeface="+mn-cs"/>
              </a:rPr>
              <a:t> </a:t>
            </a:r>
            <a:r>
              <a:rPr lang="de-DE" sz="1400" kern="1200" baseline="0" dirty="0" err="1" smtClean="0">
                <a:solidFill>
                  <a:schemeClr val="tx1"/>
                </a:solidFill>
                <a:effectLst/>
                <a:latin typeface="+mn-lt"/>
                <a:ea typeface="+mn-ea"/>
                <a:cs typeface="+mn-cs"/>
              </a:rPr>
              <a:t>OData</a:t>
            </a:r>
            <a:r>
              <a:rPr lang="de-DE" sz="1400" kern="1200" baseline="0" dirty="0" smtClean="0">
                <a:solidFill>
                  <a:schemeClr val="tx1"/>
                </a:solidFill>
                <a:effectLst/>
                <a:latin typeface="+mn-lt"/>
                <a:ea typeface="+mn-ea"/>
                <a:cs typeface="+mn-cs"/>
              </a:rPr>
              <a:t> V2 </a:t>
            </a:r>
            <a:r>
              <a:rPr lang="de-DE" sz="1400" kern="1200" baseline="0" dirty="0" err="1" smtClean="0">
                <a:solidFill>
                  <a:schemeClr val="tx1"/>
                </a:solidFill>
                <a:effectLst/>
                <a:latin typeface="+mn-lt"/>
                <a:ea typeface="+mn-ea"/>
                <a:cs typeface="+mn-cs"/>
              </a:rPr>
              <a:t>as</a:t>
            </a:r>
            <a:r>
              <a:rPr lang="de-DE" sz="1400" kern="1200" baseline="0" dirty="0" smtClean="0">
                <a:solidFill>
                  <a:schemeClr val="tx1"/>
                </a:solidFill>
                <a:effectLst/>
                <a:latin typeface="+mn-lt"/>
                <a:ea typeface="+mn-ea"/>
                <a:cs typeface="+mn-cs"/>
              </a:rPr>
              <a:t> </a:t>
            </a:r>
            <a:r>
              <a:rPr lang="de-DE" sz="1400" kern="1200" baseline="0" dirty="0" err="1" smtClean="0">
                <a:solidFill>
                  <a:schemeClr val="tx1"/>
                </a:solidFill>
                <a:effectLst/>
                <a:latin typeface="+mn-lt"/>
                <a:ea typeface="+mn-ea"/>
                <a:cs typeface="+mn-cs"/>
              </a:rPr>
              <a:t>well</a:t>
            </a:r>
            <a:r>
              <a:rPr lang="de-DE" sz="1400" kern="1200" baseline="0" dirty="0" smtClean="0">
                <a:solidFill>
                  <a:schemeClr val="tx1"/>
                </a:solidFill>
                <a:effectLst/>
                <a:latin typeface="+mn-lt"/>
                <a:ea typeface="+mn-ea"/>
                <a:cs typeface="+mn-cs"/>
              </a:rPr>
              <a:t> </a:t>
            </a:r>
            <a:r>
              <a:rPr lang="de-DE" sz="1400" kern="1200" baseline="0" dirty="0" err="1" smtClean="0">
                <a:solidFill>
                  <a:schemeClr val="tx1"/>
                </a:solidFill>
                <a:effectLst/>
                <a:latin typeface="+mn-lt"/>
                <a:ea typeface="+mn-ea"/>
                <a:cs typeface="+mn-cs"/>
              </a:rPr>
              <a:t>for</a:t>
            </a:r>
            <a:r>
              <a:rPr lang="de-DE" sz="1400" kern="1200" baseline="0" dirty="0" smtClean="0">
                <a:solidFill>
                  <a:schemeClr val="tx1"/>
                </a:solidFill>
                <a:effectLst/>
                <a:latin typeface="+mn-lt"/>
                <a:ea typeface="+mn-ea"/>
                <a:cs typeface="+mn-cs"/>
              </a:rPr>
              <a:t> CDS</a:t>
            </a:r>
            <a:endParaRPr lang="de-DE" sz="14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3207931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60627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7" name="TextBox 6"/>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429330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057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0077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dirty="0"/>
              <a:t>Click icon to add picture</a:t>
            </a:r>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22696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dirty="0"/>
              <a:t>Click icon to add picture</a:t>
            </a:r>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707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dirty="0"/>
              <a:t>Click icon to add picture</a:t>
            </a:r>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5883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00000"/>
            <a:ext cx="11545200" cy="923330"/>
          </a:xfrm>
        </p:spPr>
        <p:txBody>
          <a:bodyPr anchor="b" anchorCtr="0">
            <a:noAutofit/>
          </a:bodyPr>
          <a:lstStyle>
            <a:lvl1pPr algn="l">
              <a:defRPr sz="6000">
                <a:solidFill>
                  <a:schemeClr val="tx1"/>
                </a:solidFill>
                <a:latin typeface="+mj-lt"/>
              </a:defRPr>
            </a:lvl1pPr>
          </a:lstStyle>
          <a:p>
            <a:r>
              <a:rPr lang="en-US" dirty="0"/>
              <a:t>Click to edit text</a:t>
            </a:r>
          </a:p>
        </p:txBody>
      </p:sp>
      <p:sp>
        <p:nvSpPr>
          <p:cNvPr id="3" name="Rectangle 2"/>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9435055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dirty="0"/>
              <a:t>Click icon to add picture</a:t>
            </a:r>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dirty="0"/>
              <a:t>Click icon to add picture</a:t>
            </a:r>
          </a:p>
        </p:txBody>
      </p:sp>
    </p:spTree>
    <p:extLst>
      <p:ext uri="{BB962C8B-B14F-4D97-AF65-F5344CB8AC3E}">
        <p14:creationId xmlns:p14="http://schemas.microsoft.com/office/powerpoint/2010/main" val="2720293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604432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82780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b" anchorCtr="0"/>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467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12" name="TextBox 11"/>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574908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330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a:solidFill>
                  <a:schemeClr val="accent2"/>
                </a:solidFill>
                <a:latin typeface="+mj-lt"/>
                <a:ea typeface="+mj-ea"/>
                <a:cs typeface="+mj-cs"/>
              </a:rPr>
              <a:t>© 2016 SAP SE or an SAP affiliate company.</a:t>
            </a:r>
            <a:r>
              <a:rPr lang="en-US" sz="2900" b="1" kern="1200" baseline="0" noProof="0" dirty="0">
                <a:solidFill>
                  <a:schemeClr val="accent2"/>
                </a:solidFill>
                <a:latin typeface="+mj-lt"/>
                <a:ea typeface="+mj-ea"/>
                <a:cs typeface="+mj-cs"/>
              </a:rPr>
              <a:t> </a:t>
            </a:r>
            <a:r>
              <a:rPr lang="en-US" sz="2900" b="1" kern="1200" noProof="0" dirty="0">
                <a:solidFill>
                  <a:schemeClr val="accent2"/>
                </a:solidFill>
                <a:latin typeface="+mj-lt"/>
                <a:ea typeface="+mj-ea"/>
                <a:cs typeface="+mj-cs"/>
              </a:rPr>
              <a:t>All rights reserved.</a:t>
            </a:r>
          </a:p>
        </p:txBody>
      </p:sp>
      <p:sp>
        <p:nvSpPr>
          <p:cNvPr id="5" name="TextBox 4"/>
          <p:cNvSpPr txBox="1"/>
          <p:nvPr/>
        </p:nvSpPr>
        <p:spPr bwMode="gray">
          <a:xfrm>
            <a:off x="323999" y="1692000"/>
            <a:ext cx="11547325" cy="3539430"/>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3957775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US" sz="2900" b="1" kern="1200" noProof="0" dirty="0">
                <a:solidFill>
                  <a:schemeClr val="accent2"/>
                </a:solidFill>
                <a:latin typeface="+mj-lt"/>
                <a:ea typeface="+mj-ea"/>
                <a:cs typeface="+mj-cs"/>
              </a:rPr>
              <a:t>© 2016 SAP SE </a:t>
            </a:r>
            <a:r>
              <a:rPr lang="en-US" sz="2900" b="1" kern="1200" noProof="0" dirty="0" err="1">
                <a:solidFill>
                  <a:schemeClr val="accent2"/>
                </a:solidFill>
                <a:latin typeface="+mj-lt"/>
                <a:ea typeface="+mj-ea"/>
                <a:cs typeface="+mj-cs"/>
              </a:rPr>
              <a:t>oder</a:t>
            </a:r>
            <a:r>
              <a:rPr lang="en-US" sz="2900" b="1" kern="1200" noProof="0" dirty="0">
                <a:solidFill>
                  <a:schemeClr val="accent2"/>
                </a:solidFill>
                <a:latin typeface="+mj-lt"/>
                <a:ea typeface="+mj-ea"/>
                <a:cs typeface="+mj-cs"/>
              </a:rPr>
              <a:t> </a:t>
            </a:r>
            <a:r>
              <a:rPr lang="en-US" sz="2900" b="1" kern="1200" noProof="0" dirty="0" err="1">
                <a:solidFill>
                  <a:schemeClr val="accent2"/>
                </a:solidFill>
                <a:latin typeface="+mj-lt"/>
                <a:ea typeface="+mj-ea"/>
                <a:cs typeface="+mj-cs"/>
              </a:rPr>
              <a:t>ein</a:t>
            </a:r>
            <a:r>
              <a:rPr lang="en-US" sz="2900" b="1" kern="1200" noProof="0" dirty="0">
                <a:solidFill>
                  <a:schemeClr val="accent2"/>
                </a:solidFill>
                <a:latin typeface="+mj-lt"/>
                <a:ea typeface="+mj-ea"/>
                <a:cs typeface="+mj-cs"/>
              </a:rPr>
              <a:t> SAP-</a:t>
            </a:r>
            <a:r>
              <a:rPr lang="en-US" sz="2900" b="1" kern="1200" noProof="0" dirty="0" err="1">
                <a:solidFill>
                  <a:schemeClr val="accent2"/>
                </a:solidFill>
                <a:latin typeface="+mj-lt"/>
                <a:ea typeface="+mj-ea"/>
                <a:cs typeface="+mj-cs"/>
              </a:rPr>
              <a:t>Konzernunternehmen</a:t>
            </a:r>
            <a:r>
              <a:rPr lang="en-US" sz="2900" b="1" kern="1200" noProof="0" dirty="0">
                <a:solidFill>
                  <a:schemeClr val="accent2"/>
                </a:solidFill>
                <a:latin typeface="+mj-lt"/>
                <a:ea typeface="+mj-ea"/>
                <a:cs typeface="+mj-cs"/>
              </a:rPr>
              <a:t>. </a:t>
            </a:r>
            <a:br>
              <a:rPr lang="en-US" sz="2900" b="1" kern="1200" noProof="0" dirty="0">
                <a:solidFill>
                  <a:schemeClr val="accent2"/>
                </a:solidFill>
                <a:latin typeface="+mj-lt"/>
                <a:ea typeface="+mj-ea"/>
                <a:cs typeface="+mj-cs"/>
              </a:rPr>
            </a:br>
            <a:r>
              <a:rPr lang="en-US" sz="2900" b="1" kern="1200" noProof="0" dirty="0" err="1">
                <a:solidFill>
                  <a:schemeClr val="accent2"/>
                </a:solidFill>
                <a:latin typeface="+mj-lt"/>
                <a:ea typeface="+mj-ea"/>
                <a:cs typeface="+mj-cs"/>
              </a:rPr>
              <a:t>Alle</a:t>
            </a:r>
            <a:r>
              <a:rPr lang="en-US" sz="2900" b="1" kern="1200" noProof="0" dirty="0">
                <a:solidFill>
                  <a:schemeClr val="accent2"/>
                </a:solidFill>
                <a:latin typeface="+mj-lt"/>
                <a:ea typeface="+mj-ea"/>
                <a:cs typeface="+mj-cs"/>
              </a:rPr>
              <a:t> </a:t>
            </a:r>
            <a:r>
              <a:rPr lang="en-US" sz="2900" b="1" kern="1200" noProof="0" dirty="0" err="1">
                <a:solidFill>
                  <a:schemeClr val="accent2"/>
                </a:solidFill>
                <a:latin typeface="+mj-lt"/>
                <a:ea typeface="+mj-ea"/>
                <a:cs typeface="+mj-cs"/>
              </a:rPr>
              <a:t>Rechte</a:t>
            </a:r>
            <a:r>
              <a:rPr lang="en-US" sz="2900" b="1" kern="1200" noProof="0" dirty="0">
                <a:solidFill>
                  <a:schemeClr val="accent2"/>
                </a:solidFill>
                <a:latin typeface="+mj-lt"/>
                <a:ea typeface="+mj-ea"/>
                <a:cs typeface="+mj-cs"/>
              </a:rPr>
              <a:t> </a:t>
            </a:r>
            <a:r>
              <a:rPr lang="en-US" sz="2900" b="1" kern="1200" noProof="0" dirty="0" err="1">
                <a:solidFill>
                  <a:schemeClr val="accent2"/>
                </a:solidFill>
                <a:latin typeface="+mj-lt"/>
                <a:ea typeface="+mj-ea"/>
                <a:cs typeface="+mj-cs"/>
              </a:rPr>
              <a:t>vorbehalten</a:t>
            </a:r>
            <a:r>
              <a:rPr lang="en-US" sz="2900" b="1" kern="1200" noProof="0" dirty="0">
                <a:solidFill>
                  <a:schemeClr val="accent2"/>
                </a:solidFill>
                <a:latin typeface="+mj-lt"/>
                <a:ea typeface="+mj-ea"/>
                <a:cs typeface="+mj-cs"/>
              </a:rPr>
              <a:t>.</a:t>
            </a:r>
          </a:p>
        </p:txBody>
      </p:sp>
      <p:sp>
        <p:nvSpPr>
          <p:cNvPr id="8" name="TextBox 7"/>
          <p:cNvSpPr txBox="1"/>
          <p:nvPr/>
        </p:nvSpPr>
        <p:spPr bwMode="gray">
          <a:xfrm>
            <a:off x="323999" y="1692000"/>
            <a:ext cx="11547325" cy="4278094"/>
          </a:xfrm>
          <a:prstGeom prst="rect">
            <a:avLst/>
          </a:prstGeom>
          <a:noFill/>
        </p:spPr>
        <p:txBody>
          <a:bodyPr wrap="square" lIns="0" tIns="0" rIns="0" bIns="0" rtlCol="0">
            <a:spAutoFit/>
          </a:bodyPr>
          <a:lstStyle/>
          <a:p>
            <a:r>
              <a:rPr lang="en-US" sz="1200" kern="1200" noProof="0" dirty="0" err="1">
                <a:solidFill>
                  <a:schemeClr val="tx1"/>
                </a:solidFill>
                <a:effectLst/>
                <a:latin typeface="Arial"/>
                <a:ea typeface="+mn-ea"/>
                <a:cs typeface="+mn-cs"/>
              </a:rPr>
              <a:t>Weitergabe</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Vervielfältigung</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dieser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Publikation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von </a:t>
            </a:r>
            <a:r>
              <a:rPr lang="en-US" sz="1200" kern="1200" noProof="0" dirty="0" err="1">
                <a:solidFill>
                  <a:schemeClr val="tx1"/>
                </a:solidFill>
                <a:effectLst/>
                <a:latin typeface="Arial"/>
                <a:ea typeface="+mn-ea"/>
                <a:cs typeface="+mn-cs"/>
              </a:rPr>
              <a:t>Teilen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daraus</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sind</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welchem</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Zweck</a:t>
            </a:r>
            <a:r>
              <a:rPr lang="en-US" sz="1200" kern="1200" noProof="0" dirty="0">
                <a:solidFill>
                  <a:schemeClr val="tx1"/>
                </a:solidFill>
                <a:effectLst/>
                <a:latin typeface="Arial"/>
                <a:ea typeface="+mn-ea"/>
                <a:cs typeface="+mn-cs"/>
              </a:rPr>
              <a:t> und in </a:t>
            </a:r>
            <a:r>
              <a:rPr lang="en-US" sz="1200" kern="1200" noProof="0" dirty="0" err="1">
                <a:solidFill>
                  <a:schemeClr val="tx1"/>
                </a:solidFill>
                <a:effectLst/>
                <a:latin typeface="Arial"/>
                <a:ea typeface="+mn-ea"/>
                <a:cs typeface="+mn-cs"/>
              </a:rPr>
              <a:t>welcher</a:t>
            </a:r>
            <a:r>
              <a:rPr lang="en-US" sz="1200" kern="1200" noProof="0" dirty="0">
                <a:solidFill>
                  <a:schemeClr val="tx1"/>
                </a:solidFill>
                <a:effectLst/>
                <a:latin typeface="Arial"/>
                <a:ea typeface="+mn-ea"/>
                <a:cs typeface="+mn-cs"/>
              </a:rPr>
              <a:t> Form </a:t>
            </a:r>
            <a:r>
              <a:rPr lang="en-US" sz="1200" kern="1200" noProof="0" dirty="0" err="1">
                <a:solidFill>
                  <a:schemeClr val="tx1"/>
                </a:solidFill>
                <a:effectLst/>
                <a:latin typeface="Arial"/>
                <a:ea typeface="+mn-ea"/>
                <a:cs typeface="+mn-cs"/>
              </a:rPr>
              <a:t>auch</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immer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ohne</a:t>
            </a:r>
            <a:r>
              <a:rPr lang="en-US" sz="1200" kern="1200" noProof="0" dirty="0">
                <a:solidFill>
                  <a:schemeClr val="tx1"/>
                </a:solidFill>
                <a:effectLst/>
                <a:latin typeface="Arial"/>
                <a:ea typeface="+mn-ea"/>
                <a:cs typeface="+mn-cs"/>
              </a:rPr>
              <a:t> die </a:t>
            </a:r>
            <a:r>
              <a:rPr lang="en-US" sz="1200" kern="1200" noProof="0" dirty="0" err="1">
                <a:solidFill>
                  <a:schemeClr val="tx1"/>
                </a:solidFill>
                <a:effectLst/>
                <a:latin typeface="Arial"/>
                <a:ea typeface="+mn-ea"/>
                <a:cs typeface="+mn-cs"/>
              </a:rPr>
              <a:t>ausdrückliche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schriftliche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Genehmigung</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durch</a:t>
            </a:r>
            <a:r>
              <a:rPr lang="en-US" sz="1200" kern="1200" noProof="0" dirty="0">
                <a:solidFill>
                  <a:schemeClr val="tx1"/>
                </a:solidFill>
                <a:effectLst/>
                <a:latin typeface="Arial"/>
                <a:ea typeface="+mn-ea"/>
                <a:cs typeface="+mn-cs"/>
              </a:rPr>
              <a:t> </a:t>
            </a:r>
            <a:r>
              <a:rPr lang="en-US" sz="1200" kern="1200" dirty="0">
                <a:solidFill>
                  <a:schemeClr val="tx1"/>
                </a:solidFill>
                <a:latin typeface="Arial"/>
                <a:ea typeface="Arial Unicode MS" panose="020B0604020202020204"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a:t>
            </a:r>
            <a:r>
              <a:rPr lang="en-US" sz="1200" kern="1200" noProof="0" dirty="0">
                <a:solidFill>
                  <a:schemeClr val="tx1"/>
                </a:solidFill>
                <a:effectLst/>
                <a:latin typeface="Arial"/>
                <a:ea typeface="+mn-ea"/>
                <a:cs typeface="+mn-cs"/>
              </a:rPr>
              <a:t> SAP-</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nicht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gestattet</a:t>
            </a:r>
            <a:r>
              <a:rPr lang="en-US" sz="1200" kern="1200" noProof="0" dirty="0">
                <a:solidFill>
                  <a:schemeClr val="tx1"/>
                </a:solidFill>
                <a:effectLst/>
                <a:latin typeface="Arial"/>
                <a:ea typeface="+mn-ea"/>
                <a:cs typeface="+mn-cs"/>
              </a:rPr>
              <a:t>.</a:t>
            </a:r>
          </a:p>
          <a:p>
            <a:pPr>
              <a:spcBef>
                <a:spcPts val="1200"/>
              </a:spcBef>
            </a:pPr>
            <a:r>
              <a:rPr lang="en-US" sz="1200" kern="1200" noProof="0" dirty="0">
                <a:solidFill>
                  <a:schemeClr val="tx1"/>
                </a:solidFill>
                <a:effectLst/>
                <a:latin typeface="Arial"/>
                <a:ea typeface="+mn-ea"/>
                <a:cs typeface="+mn-cs"/>
              </a:rPr>
              <a:t>SAP und </a:t>
            </a:r>
            <a:r>
              <a:rPr lang="en-US" sz="1200" kern="1200" noProof="0" dirty="0" err="1">
                <a:solidFill>
                  <a:schemeClr val="tx1"/>
                </a:solidFill>
                <a:effectLst/>
                <a:latin typeface="Arial"/>
                <a:ea typeface="+mn-ea"/>
                <a:cs typeface="+mn-cs"/>
              </a:rPr>
              <a:t>andere</a:t>
            </a:r>
            <a:r>
              <a:rPr lang="en-US" sz="1200" kern="1200" noProof="0" dirty="0">
                <a:solidFill>
                  <a:schemeClr val="tx1"/>
                </a:solidFill>
                <a:effectLst/>
                <a:latin typeface="Arial"/>
                <a:ea typeface="+mn-ea"/>
                <a:cs typeface="+mn-cs"/>
              </a:rPr>
              <a:t> in </a:t>
            </a:r>
            <a:r>
              <a:rPr lang="en-US" sz="1200" kern="1200" noProof="0" dirty="0" err="1">
                <a:solidFill>
                  <a:schemeClr val="tx1"/>
                </a:solidFill>
                <a:effectLst/>
                <a:latin typeface="Arial"/>
                <a:ea typeface="+mn-ea"/>
                <a:cs typeface="+mn-cs"/>
              </a:rPr>
              <a:t>diesem</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Dokument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erwähnte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Produkte</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Dienstleistungen</a:t>
            </a:r>
            <a:r>
              <a:rPr lang="en-US" sz="1200" kern="1200" noProof="0" dirty="0">
                <a:solidFill>
                  <a:schemeClr val="tx1"/>
                </a:solidFill>
                <a:effectLst/>
                <a:latin typeface="Arial"/>
                <a:ea typeface="+mn-ea"/>
                <a:cs typeface="+mn-cs"/>
              </a:rPr>
              <a:t> von SAP </a:t>
            </a:r>
            <a:r>
              <a:rPr lang="en-US" sz="1200" kern="1200" noProof="0" dirty="0" err="1">
                <a:solidFill>
                  <a:schemeClr val="tx1"/>
                </a:solidFill>
                <a:effectLst/>
                <a:latin typeface="Arial"/>
                <a:ea typeface="+mn-ea"/>
                <a:cs typeface="+mn-cs"/>
              </a:rPr>
              <a:t>sowie</a:t>
            </a:r>
            <a:r>
              <a:rPr lang="en-US" sz="1200" kern="1200" noProof="0" dirty="0">
                <a:solidFill>
                  <a:schemeClr val="tx1"/>
                </a:solidFill>
                <a:effectLst/>
                <a:latin typeface="Arial"/>
                <a:ea typeface="+mn-ea"/>
                <a:cs typeface="+mn-cs"/>
              </a:rPr>
              <a:t> die </a:t>
            </a:r>
            <a:r>
              <a:rPr lang="en-US" sz="1200" kern="1200" noProof="0" dirty="0" err="1">
                <a:solidFill>
                  <a:schemeClr val="tx1"/>
                </a:solidFill>
                <a:effectLst/>
                <a:latin typeface="Arial"/>
                <a:ea typeface="+mn-ea"/>
                <a:cs typeface="+mn-cs"/>
              </a:rPr>
              <a:t>dazugehörigen</a:t>
            </a:r>
            <a:r>
              <a:rPr lang="en-US" sz="1200" kern="1200" noProof="0" dirty="0">
                <a:solidFill>
                  <a:schemeClr val="tx1"/>
                </a:solidFill>
                <a:effectLst/>
                <a:latin typeface="Arial"/>
                <a:ea typeface="+mn-ea"/>
                <a:cs typeface="+mn-cs"/>
              </a:rPr>
              <a:t> Logos </a:t>
            </a:r>
            <a:r>
              <a:rPr lang="en-US" sz="1200" kern="1200" noProof="0" dirty="0" err="1">
                <a:solidFill>
                  <a:schemeClr val="tx1"/>
                </a:solidFill>
                <a:effectLst/>
                <a:latin typeface="Arial"/>
                <a:ea typeface="+mn-ea"/>
                <a:cs typeface="+mn-cs"/>
              </a:rPr>
              <a:t>sind</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Marken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eingetragene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Marken</a:t>
            </a:r>
            <a:r>
              <a:rPr lang="en-US" sz="1200" kern="1200" noProof="0" dirty="0">
                <a:solidFill>
                  <a:schemeClr val="tx1"/>
                </a:solidFill>
                <a:effectLst/>
                <a:latin typeface="Arial"/>
                <a:ea typeface="+mn-ea"/>
                <a:cs typeface="+mn-cs"/>
              </a:rPr>
              <a:t> der </a:t>
            </a:r>
            <a:br>
              <a:rPr lang="en-US"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en-US" sz="1200" kern="1200" noProof="0" dirty="0">
                <a:solidFill>
                  <a:schemeClr val="tx1"/>
                </a:solidFill>
                <a:effectLst/>
                <a:latin typeface="Arial"/>
                <a:ea typeface="+mn-ea"/>
                <a:cs typeface="+mn-cs"/>
              </a:rPr>
              <a:t>(</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von </a:t>
            </a:r>
            <a:r>
              <a:rPr lang="en-US" sz="1200" kern="1200" noProof="0" dirty="0" err="1">
                <a:solidFill>
                  <a:schemeClr val="tx1"/>
                </a:solidFill>
                <a:effectLst/>
                <a:latin typeface="Arial"/>
                <a:ea typeface="+mn-ea"/>
                <a:cs typeface="+mn-cs"/>
              </a:rPr>
              <a:t>einem</a:t>
            </a:r>
            <a:r>
              <a:rPr lang="en-US" sz="1200" kern="1200" noProof="0" dirty="0">
                <a:solidFill>
                  <a:schemeClr val="tx1"/>
                </a:solidFill>
                <a:effectLst/>
                <a:latin typeface="Arial"/>
                <a:ea typeface="+mn-ea"/>
                <a:cs typeface="+mn-cs"/>
              </a:rPr>
              <a:t> SAP-</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in Deutschland und </a:t>
            </a:r>
            <a:r>
              <a:rPr lang="en-US" sz="1200" kern="1200" noProof="0" dirty="0" err="1">
                <a:solidFill>
                  <a:schemeClr val="tx1"/>
                </a:solidFill>
                <a:effectLst/>
                <a:latin typeface="Arial"/>
                <a:ea typeface="+mn-ea"/>
                <a:cs typeface="+mn-cs"/>
              </a:rPr>
              <a:t>verschiedenen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anderen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Ländern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weltweit</a:t>
            </a:r>
            <a:r>
              <a:rPr lang="en-US" sz="1200" kern="1200" noProof="0" dirty="0">
                <a:solidFill>
                  <a:schemeClr val="tx1"/>
                </a:solidFill>
                <a:effectLst/>
                <a:latin typeface="Arial"/>
                <a:ea typeface="+mn-ea"/>
                <a:cs typeface="+mn-cs"/>
              </a:rPr>
              <a:t>. </a:t>
            </a:r>
            <a:br>
              <a:rPr lang="en-US" sz="1200" kern="1200" noProof="0" dirty="0">
                <a:solidFill>
                  <a:schemeClr val="tx1"/>
                </a:solidFill>
                <a:effectLst/>
                <a:latin typeface="Arial"/>
                <a:ea typeface="+mn-ea"/>
                <a:cs typeface="+mn-cs"/>
              </a:rPr>
            </a:br>
            <a:r>
              <a:rPr lang="en-US" sz="1200" kern="1200" noProof="0" dirty="0" err="1">
                <a:solidFill>
                  <a:schemeClr val="tx1"/>
                </a:solidFill>
                <a:effectLst/>
                <a:latin typeface="Arial"/>
                <a:ea typeface="+mn-ea"/>
                <a:cs typeface="+mn-cs"/>
              </a:rPr>
              <a:t>Weitere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Hinweise</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Informationen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zum</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Markenrecht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finden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Sie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unter</a:t>
            </a:r>
            <a:r>
              <a:rPr lang="en-US" sz="1200" kern="1200" noProof="0" dirty="0">
                <a:solidFill>
                  <a:schemeClr val="tx1"/>
                </a:solidFill>
                <a:effectLst/>
                <a:latin typeface="Arial"/>
                <a:ea typeface="+mn-ea"/>
                <a:cs typeface="+mn-cs"/>
              </a:rPr>
              <a:t> </a:t>
            </a:r>
            <a:r>
              <a:rPr lang="en-US" sz="1200" kern="1200" noProof="0" dirty="0">
                <a:solidFill>
                  <a:schemeClr val="tx1"/>
                </a:solidFill>
                <a:effectLst/>
                <a:latin typeface="Arial"/>
                <a:ea typeface="+mn-ea"/>
                <a:cs typeface="+mn-cs"/>
                <a:hlinkClick r:id="rId2"/>
              </a:rPr>
              <a:t>http://global.sap.com/corporate-de/legal/copyright/index.epx</a:t>
            </a:r>
            <a:r>
              <a:rPr lang="en-US" sz="1200" kern="1200" noProof="0" dirty="0">
                <a:solidFill>
                  <a:schemeClr val="tx1"/>
                </a:solidFill>
                <a:effectLst/>
                <a:latin typeface="Arial"/>
                <a:ea typeface="+mn-ea"/>
                <a:cs typeface="+mn-cs"/>
              </a:rPr>
              <a:t>.</a:t>
            </a:r>
          </a:p>
          <a:p>
            <a:pPr>
              <a:spcBef>
                <a:spcPts val="1200"/>
              </a:spcBef>
            </a:pPr>
            <a:r>
              <a:rPr lang="en-US"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deren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Vertriebsfirmen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angebotenen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Softwareprodukte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können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Softwarekomponenten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auch</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anderer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Softwarehersteller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enthalten</a:t>
            </a:r>
            <a:r>
              <a:rPr lang="en-US" sz="1200" kern="1200" noProof="0" dirty="0">
                <a:solidFill>
                  <a:schemeClr val="tx1"/>
                </a:solidFill>
                <a:effectLst/>
                <a:latin typeface="Arial"/>
                <a:ea typeface="+mn-ea"/>
                <a:cs typeface="+mn-cs"/>
              </a:rPr>
              <a:t>.</a:t>
            </a:r>
          </a:p>
          <a:p>
            <a:pPr>
              <a:spcBef>
                <a:spcPts val="1200"/>
              </a:spcBef>
            </a:pPr>
            <a:r>
              <a:rPr lang="en-US" sz="1200" kern="1200" noProof="0" dirty="0" err="1">
                <a:solidFill>
                  <a:schemeClr val="tx1"/>
                </a:solidFill>
                <a:effectLst/>
                <a:latin typeface="Arial"/>
                <a:ea typeface="+mn-ea"/>
                <a:cs typeface="+mn-cs"/>
              </a:rPr>
              <a:t>Produkte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können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länderspezifische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Unterschiede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aufweisen</a:t>
            </a:r>
            <a:r>
              <a:rPr lang="en-US" sz="1200" kern="1200" noProof="0" dirty="0">
                <a:solidFill>
                  <a:schemeClr val="tx1"/>
                </a:solidFill>
                <a:effectLst/>
                <a:latin typeface="Arial"/>
                <a:ea typeface="+mn-ea"/>
                <a:cs typeface="+mn-cs"/>
              </a:rPr>
              <a:t>.</a:t>
            </a:r>
          </a:p>
          <a:p>
            <a:pPr>
              <a:spcBef>
                <a:spcPts val="1200"/>
              </a:spcBef>
            </a:pPr>
            <a:r>
              <a:rPr lang="en-US" sz="1200" kern="1200" noProof="0" dirty="0">
                <a:solidFill>
                  <a:schemeClr val="tx1"/>
                </a:solidFill>
                <a:effectLst/>
                <a:latin typeface="Arial"/>
                <a:ea typeface="+mn-ea"/>
                <a:cs typeface="+mn-cs"/>
              </a:rPr>
              <a:t>Die </a:t>
            </a:r>
            <a:r>
              <a:rPr lang="en-US" sz="1200" kern="1200" noProof="0" dirty="0" err="1">
                <a:solidFill>
                  <a:schemeClr val="tx1"/>
                </a:solidFill>
                <a:effectLst/>
                <a:latin typeface="Arial"/>
                <a:ea typeface="+mn-ea"/>
                <a:cs typeface="+mn-cs"/>
              </a:rPr>
              <a:t>vorliegenden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Unterlagen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werden</a:t>
            </a:r>
            <a:r>
              <a:rPr lang="en-US" sz="1200" kern="1200" noProof="0" dirty="0">
                <a:solidFill>
                  <a:schemeClr val="tx1"/>
                </a:solidFill>
                <a:effectLst/>
                <a:latin typeface="Arial"/>
                <a:ea typeface="+mn-ea"/>
                <a:cs typeface="+mn-cs"/>
              </a:rPr>
              <a:t> von der </a:t>
            </a:r>
            <a:r>
              <a:rPr lang="en-US" sz="1200" kern="1200" dirty="0">
                <a:solidFill>
                  <a:schemeClr val="tx1"/>
                </a:solidFill>
                <a:latin typeface="Arial"/>
                <a:ea typeface="Arial Unicode MS" panose="020B0604020202020204"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einem</a:t>
            </a:r>
            <a:r>
              <a:rPr lang="en-US" sz="1200" kern="1200" noProof="0" dirty="0">
                <a:solidFill>
                  <a:schemeClr val="tx1"/>
                </a:solidFill>
                <a:effectLst/>
                <a:latin typeface="Arial"/>
                <a:ea typeface="+mn-ea"/>
                <a:cs typeface="+mn-cs"/>
              </a:rPr>
              <a:t> SAP-</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bereitgestellt</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dienen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ausschließlich</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Informationszwecken</a:t>
            </a:r>
            <a:r>
              <a:rPr lang="en-US" sz="1200" kern="1200" noProof="0" dirty="0">
                <a:solidFill>
                  <a:schemeClr val="tx1"/>
                </a:solidFill>
                <a:effectLst/>
                <a:latin typeface="Arial"/>
                <a:ea typeface="+mn-ea"/>
                <a:cs typeface="+mn-cs"/>
              </a:rPr>
              <a:t>. </a:t>
            </a:r>
            <a:br>
              <a:rPr lang="en-US" sz="1200" kern="1200" noProof="0" dirty="0">
                <a:solidFill>
                  <a:schemeClr val="tx1"/>
                </a:solidFill>
                <a:effectLst/>
                <a:latin typeface="Arial"/>
                <a:ea typeface="+mn-ea"/>
                <a:cs typeface="+mn-cs"/>
              </a:rPr>
            </a:br>
            <a:r>
              <a:rPr lang="en-US"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ihre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übernehmen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keinerlei</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Haftung</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Gewährleistung</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für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Fehler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Unvollständigkeiten</a:t>
            </a:r>
            <a:r>
              <a:rPr lang="en-US" sz="1200" kern="1200" noProof="0" dirty="0">
                <a:solidFill>
                  <a:schemeClr val="tx1"/>
                </a:solidFill>
                <a:effectLst/>
                <a:latin typeface="Arial"/>
                <a:ea typeface="+mn-ea"/>
                <a:cs typeface="+mn-cs"/>
              </a:rPr>
              <a:t> in </a:t>
            </a:r>
            <a:r>
              <a:rPr lang="en-US" sz="1200" kern="1200" baseline="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dieser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Publikation</a:t>
            </a:r>
            <a:r>
              <a:rPr lang="en-US" sz="1200" kern="1200" noProof="0" dirty="0">
                <a:solidFill>
                  <a:schemeClr val="tx1"/>
                </a:solidFill>
                <a:effectLst/>
                <a:latin typeface="Arial"/>
                <a:ea typeface="+mn-ea"/>
                <a:cs typeface="+mn-cs"/>
              </a:rPr>
              <a:t>. </a:t>
            </a:r>
            <a:br>
              <a:rPr lang="en-US" sz="1200" kern="1200" noProof="0" dirty="0">
                <a:solidFill>
                  <a:schemeClr val="tx1"/>
                </a:solidFill>
                <a:effectLst/>
                <a:latin typeface="Arial"/>
                <a:ea typeface="+mn-ea"/>
                <a:cs typeface="+mn-cs"/>
              </a:rPr>
            </a:br>
            <a:r>
              <a:rPr lang="en-US"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a:t>
            </a:r>
            <a:r>
              <a:rPr lang="en-US" sz="1200" kern="1200" noProof="0" dirty="0">
                <a:solidFill>
                  <a:schemeClr val="tx1"/>
                </a:solidFill>
                <a:effectLst/>
                <a:latin typeface="Arial"/>
                <a:ea typeface="+mn-ea"/>
                <a:cs typeface="+mn-cs"/>
              </a:rPr>
              <a:t> SAP-</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steht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lediglich</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für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Produkte</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Dienstleistungen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nach</a:t>
            </a:r>
            <a:r>
              <a:rPr lang="en-US" sz="1200" kern="1200" noProof="0" dirty="0">
                <a:solidFill>
                  <a:schemeClr val="tx1"/>
                </a:solidFill>
                <a:effectLst/>
                <a:latin typeface="Arial"/>
                <a:ea typeface="+mn-ea"/>
                <a:cs typeface="+mn-cs"/>
              </a:rPr>
              <a:t> der </a:t>
            </a:r>
            <a:r>
              <a:rPr lang="en-US" sz="1200" kern="1200" noProof="0" dirty="0" err="1">
                <a:solidFill>
                  <a:schemeClr val="tx1"/>
                </a:solidFill>
                <a:effectLst/>
                <a:latin typeface="Arial"/>
                <a:ea typeface="+mn-ea"/>
                <a:cs typeface="+mn-cs"/>
              </a:rPr>
              <a:t>Maßgabe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a:t>
            </a:r>
            <a:r>
              <a:rPr lang="en-US" sz="1200" kern="1200" noProof="0" dirty="0">
                <a:solidFill>
                  <a:schemeClr val="tx1"/>
                </a:solidFill>
                <a:effectLst/>
                <a:latin typeface="Arial"/>
                <a:ea typeface="+mn-ea"/>
                <a:cs typeface="+mn-cs"/>
              </a:rPr>
              <a:t>, die in der </a:t>
            </a:r>
            <a:r>
              <a:rPr lang="en-US" sz="1200" kern="1200" noProof="0" dirty="0" err="1">
                <a:solidFill>
                  <a:schemeClr val="tx1"/>
                </a:solidFill>
                <a:effectLst/>
                <a:latin typeface="Arial"/>
                <a:ea typeface="+mn-ea"/>
                <a:cs typeface="+mn-cs"/>
              </a:rPr>
              <a:t>Vereinbarung</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über</a:t>
            </a:r>
            <a:r>
              <a:rPr lang="en-US" sz="1200" kern="1200" noProof="0" dirty="0">
                <a:solidFill>
                  <a:schemeClr val="tx1"/>
                </a:solidFill>
                <a:effectLst/>
                <a:latin typeface="Arial"/>
                <a:ea typeface="+mn-ea"/>
                <a:cs typeface="+mn-cs"/>
              </a:rPr>
              <a:t> die </a:t>
            </a:r>
            <a:r>
              <a:rPr lang="en-US" sz="1200" kern="1200" noProof="0" dirty="0" err="1">
                <a:solidFill>
                  <a:schemeClr val="tx1"/>
                </a:solidFill>
                <a:effectLst/>
                <a:latin typeface="Arial"/>
                <a:ea typeface="+mn-ea"/>
                <a:cs typeface="+mn-cs"/>
              </a:rPr>
              <a:t>jeweiligen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Produkte</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Dienstleistungen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ausdrücklich</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geregelt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ist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Keine</a:t>
            </a:r>
            <a:r>
              <a:rPr lang="en-US" sz="1200" kern="1200" noProof="0" dirty="0">
                <a:solidFill>
                  <a:schemeClr val="tx1"/>
                </a:solidFill>
                <a:effectLst/>
                <a:latin typeface="Arial"/>
                <a:ea typeface="+mn-ea"/>
                <a:cs typeface="+mn-cs"/>
              </a:rPr>
              <a:t> der </a:t>
            </a:r>
            <a:r>
              <a:rPr lang="en-US" sz="1200" kern="1200" noProof="0" dirty="0" err="1">
                <a:solidFill>
                  <a:schemeClr val="tx1"/>
                </a:solidFill>
                <a:effectLst/>
                <a:latin typeface="Arial"/>
                <a:ea typeface="+mn-ea"/>
                <a:cs typeface="+mn-cs"/>
              </a:rPr>
              <a:t>hierin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enthaltenen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Informationen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ist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als</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zusätzliche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Garantie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interpretieren</a:t>
            </a:r>
            <a:r>
              <a:rPr lang="en-US" sz="1200" kern="1200" noProof="0" dirty="0">
                <a:solidFill>
                  <a:schemeClr val="tx1"/>
                </a:solidFill>
                <a:effectLst/>
                <a:latin typeface="Arial"/>
                <a:ea typeface="+mn-ea"/>
                <a:cs typeface="+mn-cs"/>
              </a:rPr>
              <a:t>. 	 </a:t>
            </a:r>
          </a:p>
          <a:p>
            <a:pPr>
              <a:spcBef>
                <a:spcPts val="1200"/>
              </a:spcBef>
            </a:pPr>
            <a:r>
              <a:rPr lang="en-US" sz="1200" kern="1200" noProof="0" dirty="0" err="1">
                <a:solidFill>
                  <a:schemeClr val="tx1"/>
                </a:solidFill>
                <a:effectLst/>
                <a:latin typeface="Arial"/>
                <a:ea typeface="+mn-ea"/>
                <a:cs typeface="+mn-cs"/>
              </a:rPr>
              <a:t>Insbesondere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sind</a:t>
            </a:r>
            <a:r>
              <a:rPr lang="en-US" sz="1200" kern="1200" noProof="0" dirty="0">
                <a:solidFill>
                  <a:schemeClr val="tx1"/>
                </a:solidFill>
                <a:effectLst/>
                <a:latin typeface="Arial"/>
                <a:ea typeface="+mn-ea"/>
                <a:cs typeface="+mn-cs"/>
              </a:rPr>
              <a:t> die </a:t>
            </a:r>
            <a:r>
              <a:rPr lang="en-US" sz="1200" kern="1200" dirty="0">
                <a:solidFill>
                  <a:schemeClr val="tx1"/>
                </a:solidFill>
                <a:latin typeface="Arial"/>
                <a:ea typeface="Arial Unicode MS" panose="020B0604020202020204"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ihre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in </a:t>
            </a:r>
            <a:r>
              <a:rPr lang="en-US" sz="1200" kern="1200" noProof="0" dirty="0" err="1">
                <a:solidFill>
                  <a:schemeClr val="tx1"/>
                </a:solidFill>
                <a:effectLst/>
                <a:latin typeface="Arial"/>
                <a:ea typeface="+mn-ea"/>
                <a:cs typeface="+mn-cs"/>
              </a:rPr>
              <a:t>keiner</a:t>
            </a:r>
            <a:r>
              <a:rPr lang="en-US" sz="1200" kern="1200" noProof="0" dirty="0">
                <a:solidFill>
                  <a:schemeClr val="tx1"/>
                </a:solidFill>
                <a:effectLst/>
                <a:latin typeface="Arial"/>
                <a:ea typeface="+mn-ea"/>
                <a:cs typeface="+mn-cs"/>
              </a:rPr>
              <a:t> Weise </a:t>
            </a:r>
            <a:r>
              <a:rPr lang="en-US" sz="1200" kern="1200" noProof="0" dirty="0" err="1">
                <a:solidFill>
                  <a:schemeClr val="tx1"/>
                </a:solidFill>
                <a:effectLst/>
                <a:latin typeface="Arial"/>
                <a:ea typeface="+mn-ea"/>
                <a:cs typeface="+mn-cs"/>
              </a:rPr>
              <a:t>verpflichtet</a:t>
            </a:r>
            <a:r>
              <a:rPr lang="en-US" sz="1200" kern="1200" noProof="0" dirty="0">
                <a:solidFill>
                  <a:schemeClr val="tx1"/>
                </a:solidFill>
                <a:effectLst/>
                <a:latin typeface="Arial"/>
                <a:ea typeface="+mn-ea"/>
                <a:cs typeface="+mn-cs"/>
              </a:rPr>
              <a:t>, in </a:t>
            </a:r>
            <a:r>
              <a:rPr lang="en-US" sz="1200" kern="1200" noProof="0" dirty="0" err="1">
                <a:solidFill>
                  <a:schemeClr val="tx1"/>
                </a:solidFill>
                <a:effectLst/>
                <a:latin typeface="Arial"/>
                <a:ea typeface="+mn-ea"/>
                <a:cs typeface="+mn-cs"/>
              </a:rPr>
              <a:t>dieser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Publikation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zugehörigen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Präsentation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dargestellte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Geschäftsabläufe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verfolgen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hierin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wiedergegebene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Funktionen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entwickeln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veröffentlichen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Diese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Publikation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zugehörige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Präsentation</a:t>
            </a:r>
            <a:r>
              <a:rPr lang="en-US" sz="1200" kern="1200" noProof="0" dirty="0">
                <a:solidFill>
                  <a:schemeClr val="tx1"/>
                </a:solidFill>
                <a:effectLst/>
                <a:latin typeface="Arial"/>
                <a:ea typeface="+mn-ea"/>
                <a:cs typeface="+mn-cs"/>
              </a:rPr>
              <a:t>, </a:t>
            </a:r>
            <a:br>
              <a:rPr lang="en-US" sz="1200" kern="1200" noProof="0" dirty="0">
                <a:solidFill>
                  <a:schemeClr val="tx1"/>
                </a:solidFill>
                <a:effectLst/>
                <a:latin typeface="Arial"/>
                <a:ea typeface="+mn-ea"/>
                <a:cs typeface="+mn-cs"/>
              </a:rPr>
            </a:br>
            <a:r>
              <a:rPr lang="en-US" sz="1200" kern="1200" noProof="0" dirty="0">
                <a:solidFill>
                  <a:schemeClr val="tx1"/>
                </a:solidFill>
                <a:effectLst/>
                <a:latin typeface="Arial"/>
                <a:ea typeface="+mn-ea"/>
                <a:cs typeface="+mn-cs"/>
              </a:rPr>
              <a:t>die </a:t>
            </a:r>
            <a:r>
              <a:rPr lang="en-US" sz="1200" kern="1200" noProof="0" dirty="0" err="1">
                <a:solidFill>
                  <a:schemeClr val="tx1"/>
                </a:solidFill>
                <a:effectLst/>
                <a:latin typeface="Arial"/>
                <a:ea typeface="+mn-ea"/>
                <a:cs typeface="+mn-cs"/>
              </a:rPr>
              <a:t>Strategie</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etwaige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künftige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Entwicklungen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Produkte</a:t>
            </a:r>
            <a:r>
              <a:rPr lang="en-US" sz="1200" kern="1200" noProof="0" dirty="0">
                <a:solidFill>
                  <a:schemeClr val="tx1"/>
                </a:solidFill>
                <a:effectLst/>
                <a:latin typeface="Arial"/>
                <a:ea typeface="+mn-ea"/>
                <a:cs typeface="+mn-cs"/>
              </a:rPr>
              <a:t> und/</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Plattformen</a:t>
            </a:r>
            <a:r>
              <a:rPr lang="en-US" sz="1200" kern="1200" noProof="0" dirty="0">
                <a:solidFill>
                  <a:schemeClr val="tx1"/>
                </a:solidFill>
                <a:effectLst/>
                <a:latin typeface="Arial"/>
                <a:ea typeface="+mn-ea"/>
                <a:cs typeface="+mn-cs"/>
              </a:rPr>
              <a:t> der </a:t>
            </a:r>
            <a:r>
              <a:rPr lang="en-US" sz="1200" kern="1200" dirty="0">
                <a:solidFill>
                  <a:schemeClr val="tx1"/>
                </a:solidFill>
                <a:latin typeface="Arial"/>
                <a:ea typeface="Arial Unicode MS" panose="020B0604020202020204"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ihrer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können</a:t>
            </a:r>
            <a:r>
              <a:rPr lang="en-US" sz="1200" kern="1200" noProof="0" dirty="0">
                <a:solidFill>
                  <a:schemeClr val="tx1"/>
                </a:solidFill>
                <a:effectLst/>
                <a:latin typeface="Arial"/>
                <a:ea typeface="+mn-ea"/>
                <a:cs typeface="+mn-cs"/>
              </a:rPr>
              <a:t> von der </a:t>
            </a:r>
            <a:r>
              <a:rPr lang="en-US" sz="1200" kern="1200" dirty="0">
                <a:solidFill>
                  <a:schemeClr val="tx1"/>
                </a:solidFill>
                <a:latin typeface="Arial"/>
                <a:ea typeface="Arial Unicode MS" panose="020B0604020202020204"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ihren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jederzeit</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ohne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Angabe</a:t>
            </a:r>
            <a:r>
              <a:rPr lang="en-US" sz="1200" kern="1200" noProof="0" dirty="0">
                <a:solidFill>
                  <a:schemeClr val="tx1"/>
                </a:solidFill>
                <a:effectLst/>
                <a:latin typeface="Arial"/>
                <a:ea typeface="+mn-ea"/>
                <a:cs typeface="+mn-cs"/>
              </a:rPr>
              <a:t> von </a:t>
            </a:r>
            <a:r>
              <a:rPr lang="en-US" sz="1200" kern="1200" noProof="0" dirty="0" err="1">
                <a:solidFill>
                  <a:schemeClr val="tx1"/>
                </a:solidFill>
                <a:effectLst/>
                <a:latin typeface="Arial"/>
                <a:ea typeface="+mn-ea"/>
                <a:cs typeface="+mn-cs"/>
              </a:rPr>
              <a:t>Gründen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unangekündigt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geändert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werden</a:t>
            </a:r>
            <a:r>
              <a:rPr lang="en-US" sz="1200" kern="1200" noProof="0" dirty="0">
                <a:solidFill>
                  <a:schemeClr val="tx1"/>
                </a:solidFill>
                <a:effectLst/>
                <a:latin typeface="Arial"/>
                <a:ea typeface="+mn-ea"/>
                <a:cs typeface="+mn-cs"/>
              </a:rPr>
              <a:t>. </a:t>
            </a:r>
            <a:br>
              <a:rPr lang="en-US" sz="1200" kern="1200" noProof="0" dirty="0">
                <a:solidFill>
                  <a:schemeClr val="tx1"/>
                </a:solidFill>
                <a:effectLst/>
                <a:latin typeface="Arial"/>
                <a:ea typeface="+mn-ea"/>
                <a:cs typeface="+mn-cs"/>
              </a:rPr>
            </a:br>
            <a:r>
              <a:rPr lang="en-US" sz="1200" kern="1200" noProof="0" dirty="0">
                <a:solidFill>
                  <a:schemeClr val="tx1"/>
                </a:solidFill>
                <a:effectLst/>
                <a:latin typeface="Arial"/>
                <a:ea typeface="+mn-ea"/>
                <a:cs typeface="+mn-cs"/>
              </a:rPr>
              <a:t>Die in </a:t>
            </a:r>
            <a:r>
              <a:rPr lang="en-US" sz="1200" kern="1200" noProof="0" dirty="0" err="1">
                <a:solidFill>
                  <a:schemeClr val="tx1"/>
                </a:solidFill>
                <a:effectLst/>
                <a:latin typeface="Arial"/>
                <a:ea typeface="+mn-ea"/>
                <a:cs typeface="+mn-cs"/>
              </a:rPr>
              <a:t>dieser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Publikation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enthaltenen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Informationen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stellen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keine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Zusage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kein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Versprechen</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keine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rechtliche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Verpflichtung</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Lieferung</a:t>
            </a:r>
            <a:r>
              <a:rPr lang="en-US" sz="1200" kern="1200" noProof="0" dirty="0">
                <a:solidFill>
                  <a:schemeClr val="tx1"/>
                </a:solidFill>
                <a:effectLst/>
                <a:latin typeface="Arial"/>
                <a:ea typeface="+mn-ea"/>
                <a:cs typeface="+mn-cs"/>
              </a:rPr>
              <a:t> von Material, Code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Funktionen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dar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Sämtliche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vorausschauenden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Aussagen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unterliegen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unterschiedlichen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Risiken</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Unsicherheiten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durch</a:t>
            </a:r>
            <a:r>
              <a:rPr lang="en-US" sz="1200" kern="1200" noProof="0" dirty="0">
                <a:solidFill>
                  <a:schemeClr val="tx1"/>
                </a:solidFill>
                <a:effectLst/>
                <a:latin typeface="Arial"/>
                <a:ea typeface="+mn-ea"/>
                <a:cs typeface="+mn-cs"/>
              </a:rPr>
              <a:t> die </a:t>
            </a:r>
            <a:r>
              <a:rPr lang="en-US" sz="1200" kern="1200" noProof="0" dirty="0" err="1">
                <a:solidFill>
                  <a:schemeClr val="tx1"/>
                </a:solidFill>
                <a:effectLst/>
                <a:latin typeface="Arial"/>
                <a:ea typeface="+mn-ea"/>
                <a:cs typeface="+mn-cs"/>
              </a:rPr>
              <a:t>die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tatsächlichen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Ergebnisse</a:t>
            </a:r>
            <a:r>
              <a:rPr lang="en-US" sz="1200" kern="1200" noProof="0" dirty="0">
                <a:solidFill>
                  <a:schemeClr val="tx1"/>
                </a:solidFill>
                <a:effectLst/>
                <a:latin typeface="Arial"/>
                <a:ea typeface="+mn-ea"/>
                <a:cs typeface="+mn-cs"/>
              </a:rPr>
              <a:t> von den </a:t>
            </a:r>
            <a:r>
              <a:rPr lang="en-US" sz="1200" kern="1200" noProof="0" dirty="0" err="1">
                <a:solidFill>
                  <a:schemeClr val="tx1"/>
                </a:solidFill>
                <a:effectLst/>
                <a:latin typeface="Arial"/>
                <a:ea typeface="+mn-ea"/>
                <a:cs typeface="+mn-cs"/>
              </a:rPr>
              <a:t>Erwartungen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abweichen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können</a:t>
            </a:r>
            <a:r>
              <a:rPr lang="en-US" sz="1200" kern="1200" noProof="0" dirty="0">
                <a:solidFill>
                  <a:schemeClr val="tx1"/>
                </a:solidFill>
                <a:effectLst/>
                <a:latin typeface="Arial"/>
                <a:ea typeface="+mn-ea"/>
                <a:cs typeface="+mn-cs"/>
              </a:rPr>
              <a:t>. Die </a:t>
            </a:r>
            <a:r>
              <a:rPr lang="en-US" sz="1200" kern="1200" noProof="0" dirty="0" err="1">
                <a:solidFill>
                  <a:schemeClr val="tx1"/>
                </a:solidFill>
                <a:effectLst/>
                <a:latin typeface="Arial"/>
                <a:ea typeface="+mn-ea"/>
                <a:cs typeface="+mn-cs"/>
              </a:rPr>
              <a:t>vorausschauenden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Aussagen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geben</a:t>
            </a:r>
            <a:r>
              <a:rPr lang="en-US" sz="1200" kern="1200" noProof="0" dirty="0">
                <a:solidFill>
                  <a:schemeClr val="tx1"/>
                </a:solidFill>
                <a:effectLst/>
                <a:latin typeface="Arial"/>
                <a:ea typeface="+mn-ea"/>
                <a:cs typeface="+mn-cs"/>
              </a:rPr>
              <a:t> die </a:t>
            </a:r>
            <a:r>
              <a:rPr lang="en-US" sz="1200" kern="1200" noProof="0" dirty="0" err="1">
                <a:solidFill>
                  <a:schemeClr val="tx1"/>
                </a:solidFill>
                <a:effectLst/>
                <a:latin typeface="Arial"/>
                <a:ea typeface="+mn-ea"/>
                <a:cs typeface="+mn-cs"/>
              </a:rPr>
              <a:t>Sicht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dem</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Zeitpunkt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wieder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dem</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sie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getätigt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wurden</a:t>
            </a:r>
            <a:r>
              <a:rPr lang="en-US" sz="1200" kern="1200" noProof="0" dirty="0">
                <a:solidFill>
                  <a:schemeClr val="tx1"/>
                </a:solidFill>
                <a:effectLst/>
                <a:latin typeface="Arial"/>
                <a:ea typeface="+mn-ea"/>
                <a:cs typeface="+mn-cs"/>
              </a:rPr>
              <a:t>. Dem </a:t>
            </a:r>
            <a:r>
              <a:rPr lang="en-US" sz="1200" kern="1200" noProof="0" dirty="0" err="1">
                <a:solidFill>
                  <a:schemeClr val="tx1"/>
                </a:solidFill>
                <a:effectLst/>
                <a:latin typeface="Arial"/>
                <a:ea typeface="+mn-ea"/>
                <a:cs typeface="+mn-cs"/>
              </a:rPr>
              <a:t>Leser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wird</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empfohlen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diesen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Aussagen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kein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übertriebenes</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Vertrauen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schenken</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sich</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bei</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Kaufentscheidungen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nicht</a:t>
            </a:r>
            <a:r>
              <a:rPr lang="en-US" sz="1200" kern="1200" noProof="0" dirty="0">
                <a:solidFill>
                  <a:schemeClr val="tx1"/>
                </a:solidFill>
                <a:effectLst/>
                <a:latin typeface="Arial"/>
                <a:ea typeface="+mn-ea"/>
                <a:cs typeface="+mn-cs"/>
              </a:rPr>
              <a:t> auf </a:t>
            </a:r>
            <a:r>
              <a:rPr lang="en-US" sz="1200" kern="1200" noProof="0" dirty="0" err="1">
                <a:solidFill>
                  <a:schemeClr val="tx1"/>
                </a:solidFill>
                <a:effectLst/>
                <a:latin typeface="Arial"/>
                <a:ea typeface="+mn-ea"/>
                <a:cs typeface="+mn-cs"/>
              </a:rPr>
              <a:t>sie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stützen</a:t>
            </a:r>
            <a:r>
              <a:rPr lang="en-US" sz="1200" kern="1200" noProof="0" dirty="0">
                <a:solidFill>
                  <a:schemeClr val="tx1"/>
                </a:solidFill>
                <a:effectLst/>
                <a:latin typeface="Arial"/>
                <a:ea typeface="+mn-ea"/>
                <a:cs typeface="+mn-cs"/>
              </a:rPr>
              <a:t>.</a:t>
            </a:r>
          </a:p>
        </p:txBody>
      </p:sp>
    </p:spTree>
    <p:extLst>
      <p:ext uri="{BB962C8B-B14F-4D97-AF65-F5344CB8AC3E}">
        <p14:creationId xmlns:p14="http://schemas.microsoft.com/office/powerpoint/2010/main" val="320083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7829706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323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22420099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322283226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dirty="0"/>
              <a:t>Click icon to add picture</a:t>
            </a: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12" name="Rectangle 11"/>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9441880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7200000" cy="923330"/>
          </a:xfrm>
        </p:spPr>
        <p:txBody>
          <a:bodyPr anchor="t" anchorCtr="0">
            <a:noAutofit/>
          </a:bodyPr>
          <a:lstStyle>
            <a:lvl1pPr>
              <a:defRPr sz="6000">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90542"/>
            <a:ext cx="2880000" cy="3292098"/>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spTree>
    <p:extLst>
      <p:ext uri="{BB962C8B-B14F-4D97-AF65-F5344CB8AC3E}">
        <p14:creationId xmlns:p14="http://schemas.microsoft.com/office/powerpoint/2010/main" val="120474467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68060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Tree>
    <p:extLst>
      <p:ext uri="{BB962C8B-B14F-4D97-AF65-F5344CB8AC3E}">
        <p14:creationId xmlns:p14="http://schemas.microsoft.com/office/powerpoint/2010/main" val="306015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3" name="Rectangle 3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userDrawn="1"/>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userDrawn="1"/>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userDrawn="1"/>
        </p:nvSpPr>
        <p:spPr>
          <a:xfrm>
            <a:off x="9843135" y="6630039"/>
            <a:ext cx="1255395" cy="138499"/>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38364004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8" r:id="rId9"/>
    <p:sldLayoutId id="2147483749" r:id="rId10"/>
    <p:sldLayoutId id="2147483750" r:id="rId11"/>
    <p:sldLayoutId id="2147483751" r:id="rId12"/>
    <p:sldLayoutId id="2147483752" r:id="rId13"/>
    <p:sldLayoutId id="2147483753" r:id="rId14"/>
    <p:sldLayoutId id="2147483754" r:id="rId15"/>
    <p:sldLayoutId id="2147483747" r:id="rId16"/>
    <p:sldLayoutId id="2147483755" r:id="rId17"/>
    <p:sldLayoutId id="2147483756" r:id="rId18"/>
    <p:sldLayoutId id="2147483757" r:id="rId19"/>
    <p:sldLayoutId id="2147483758" r:id="rId20"/>
    <p:sldLayoutId id="2147483759" r:id="rId21"/>
    <p:sldLayoutId id="2147483760" r:id="rId22"/>
    <p:sldLayoutId id="2147483761" r:id="rId23"/>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ulletinboard-ads.cfapps.sap.hana.ondemand.com/java/odata/v2/sap/com.sap.cc._.bulletinboard_ui/Advertisement('4711')?$format=json" TargetMode="External"/><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(Fiori) programming model for XS Advanced</a:t>
            </a:r>
            <a:br>
              <a:rPr lang="en-US" dirty="0"/>
            </a:br>
            <a:r>
              <a:rPr lang="en-US" sz="2000" b="0" dirty="0"/>
              <a:t>Core Data Model driven approach</a:t>
            </a:r>
            <a:endParaRPr lang="en-US" b="0" dirty="0"/>
          </a:p>
        </p:txBody>
      </p:sp>
      <p:sp>
        <p:nvSpPr>
          <p:cNvPr id="19" name="AutoShape 2" descr="Bildergebnis für aws logo"/>
          <p:cNvSpPr>
            <a:spLocks noChangeAspect="1" noChangeArrowheads="1"/>
          </p:cNvSpPr>
          <p:nvPr/>
        </p:nvSpPr>
        <p:spPr bwMode="auto">
          <a:xfrm>
            <a:off x="171600" y="-754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 name="Rectangle 1"/>
          <p:cNvSpPr>
            <a:spLocks noGrp="1" noChangeArrowheads="1"/>
          </p:cNvSpPr>
          <p:nvPr>
            <p:ph type="body" sz="quarter" idx="11"/>
          </p:nvPr>
        </p:nvSpPr>
        <p:spPr bwMode="auto">
          <a:xfrm>
            <a:off x="323996" y="1785963"/>
            <a:ext cx="4725654" cy="4739759"/>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000" tIns="0" rIns="0" bIns="0" numCol="1" anchor="ctr" anchorCtr="0" compatLnSpc="1">
            <a:prstTxWarp prst="textNoShape">
              <a:avLst/>
            </a:prstTxWarp>
            <a:spAutoFit/>
          </a:bodyPr>
          <a:lstStyle/>
          <a:p>
            <a:pPr lvl="0" defTabSz="914400" eaLnBrk="0" fontAlgn="base" hangingPunct="0">
              <a:spcBef>
                <a:spcPct val="0"/>
              </a:spcBef>
              <a:spcAft>
                <a:spcPct val="0"/>
              </a:spcAft>
              <a:buClrTx/>
              <a:buSzTx/>
            </a:pPr>
            <a:r>
              <a:rPr lang="de-DE" altLang="de-DE" sz="1400" b="0" dirty="0" err="1" smtClean="0">
                <a:solidFill>
                  <a:srgbClr val="333333"/>
                </a:solidFill>
                <a:latin typeface="Courier New" panose="02070309020205020404" pitchFamily="49" charset="0"/>
                <a:cs typeface="Courier New" panose="02070309020205020404" pitchFamily="49" charset="0"/>
              </a:rPr>
              <a:t>namespace</a:t>
            </a:r>
            <a:r>
              <a:rPr lang="de-DE" altLang="de-DE" sz="1400" b="0" dirty="0" smtClean="0">
                <a:solidFill>
                  <a:srgbClr val="333333"/>
                </a:solidFill>
                <a:latin typeface="Courier New" panose="02070309020205020404" pitchFamily="49" charset="0"/>
                <a:cs typeface="Courier New" panose="02070309020205020404" pitchFamily="49" charset="0"/>
              </a:rPr>
              <a:t> com.sap.cc;</a:t>
            </a:r>
          </a:p>
          <a:p>
            <a:pPr lvl="0" defTabSz="914400" eaLnBrk="0" fontAlgn="base" hangingPunct="0">
              <a:spcBef>
                <a:spcPct val="0"/>
              </a:spcBef>
              <a:spcAft>
                <a:spcPct val="0"/>
              </a:spcAft>
              <a:buClrTx/>
              <a:buSzTx/>
            </a:pPr>
            <a:endParaRPr kumimoji="0" lang="de-DE" altLang="de-DE"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buClrTx/>
              <a:buSzTx/>
            </a:pPr>
            <a:r>
              <a:rPr lang="de-DE" sz="1400" dirty="0">
                <a:solidFill>
                  <a:srgbClr val="C00000"/>
                </a:solidFill>
                <a:latin typeface="Courier New" panose="02070309020205020404" pitchFamily="49" charset="0"/>
                <a:cs typeface="Courier New" panose="02070309020205020404" pitchFamily="49" charset="0"/>
              </a:rPr>
              <a:t>@</a:t>
            </a:r>
            <a:r>
              <a:rPr lang="de-DE" sz="1400" dirty="0" err="1">
                <a:solidFill>
                  <a:srgbClr val="C00000"/>
                </a:solidFill>
                <a:latin typeface="Courier New" panose="02070309020205020404" pitchFamily="49" charset="0"/>
                <a:cs typeface="Courier New" panose="02070309020205020404" pitchFamily="49" charset="0"/>
              </a:rPr>
              <a:t>OData.publish</a:t>
            </a:r>
            <a:r>
              <a:rPr lang="de-DE" sz="1400" dirty="0">
                <a:solidFill>
                  <a:srgbClr val="C00000"/>
                </a:solidFill>
                <a:latin typeface="Courier New" panose="02070309020205020404" pitchFamily="49" charset="0"/>
                <a:cs typeface="Courier New" panose="02070309020205020404" pitchFamily="49" charset="0"/>
              </a:rPr>
              <a:t> : </a:t>
            </a:r>
            <a:r>
              <a:rPr lang="de-DE" sz="1400" dirty="0" err="1">
                <a:solidFill>
                  <a:srgbClr val="C00000"/>
                </a:solidFill>
                <a:latin typeface="Courier New" panose="02070309020205020404" pitchFamily="49" charset="0"/>
                <a:cs typeface="Courier New" panose="02070309020205020404" pitchFamily="49" charset="0"/>
              </a:rPr>
              <a:t>true</a:t>
            </a:r>
            <a:endParaRPr lang="de-DE" altLang="de-DE" sz="1400" dirty="0">
              <a:solidFill>
                <a:srgbClr val="C00000"/>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buClrTx/>
              <a:buSzTx/>
            </a:pPr>
            <a:r>
              <a:rPr lang="de-DE" sz="1400" b="0" dirty="0" err="1">
                <a:latin typeface="Courier New" panose="02070309020205020404" pitchFamily="49" charset="0"/>
                <a:cs typeface="Courier New" panose="02070309020205020404" pitchFamily="49" charset="0"/>
              </a:rPr>
              <a:t>context</a:t>
            </a:r>
            <a:r>
              <a:rPr lang="de-DE" sz="1400" b="0" dirty="0">
                <a:latin typeface="Courier New" panose="02070309020205020404" pitchFamily="49" charset="0"/>
                <a:cs typeface="Courier New" panose="02070309020205020404" pitchFamily="49" charset="0"/>
              </a:rPr>
              <a:t> </a:t>
            </a:r>
            <a:r>
              <a:rPr lang="de-DE" sz="1400" b="0" dirty="0" err="1">
                <a:latin typeface="Courier New" panose="02070309020205020404" pitchFamily="49" charset="0"/>
                <a:cs typeface="Courier New" panose="02070309020205020404" pitchFamily="49" charset="0"/>
              </a:rPr>
              <a:t>bulletinboard</a:t>
            </a:r>
            <a:r>
              <a:rPr lang="de-DE" sz="1400" b="0" dirty="0">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buClrTx/>
              <a:buSzTx/>
            </a:pPr>
            <a:endParaRPr lang="de-DE" altLang="de-DE" sz="1400" b="0" dirty="0">
              <a:solidFill>
                <a:srgbClr val="1F4E79"/>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buClrTx/>
              <a:buSzTx/>
            </a:pPr>
            <a:r>
              <a:rPr lang="de-DE" altLang="de-DE" sz="1400" b="0" dirty="0">
                <a:solidFill>
                  <a:srgbClr val="1F4E79"/>
                </a:solidFill>
                <a:latin typeface="Courier New" panose="02070309020205020404" pitchFamily="49" charset="0"/>
                <a:cs typeface="Courier New" panose="02070309020205020404" pitchFamily="49" charset="0"/>
              </a:rPr>
              <a:t>   @</a:t>
            </a:r>
            <a:r>
              <a:rPr lang="de-DE" altLang="de-DE" sz="1400" b="0" dirty="0" err="1">
                <a:solidFill>
                  <a:srgbClr val="1F4E79"/>
                </a:solidFill>
                <a:latin typeface="Courier New" panose="02070309020205020404" pitchFamily="49" charset="0"/>
                <a:cs typeface="Courier New" panose="02070309020205020404" pitchFamily="49" charset="0"/>
              </a:rPr>
              <a:t>Catalog.tableType</a:t>
            </a:r>
            <a:r>
              <a:rPr lang="de-DE" altLang="de-DE" sz="1400" b="0" dirty="0">
                <a:solidFill>
                  <a:srgbClr val="1F4E79"/>
                </a:solidFill>
                <a:latin typeface="Courier New" panose="02070309020205020404" pitchFamily="49" charset="0"/>
                <a:cs typeface="Courier New" panose="02070309020205020404" pitchFamily="49" charset="0"/>
              </a:rPr>
              <a:t> </a:t>
            </a:r>
            <a:r>
              <a:rPr lang="de-DE" altLang="de-DE" sz="1400" b="0" dirty="0">
                <a:solidFill>
                  <a:srgbClr val="333333"/>
                </a:solidFill>
                <a:latin typeface="Courier New" panose="02070309020205020404" pitchFamily="49" charset="0"/>
                <a:cs typeface="Courier New" panose="02070309020205020404" pitchFamily="49" charset="0"/>
              </a:rPr>
              <a:t>: #COLUMN</a:t>
            </a:r>
            <a:r>
              <a:rPr lang="de-DE" altLang="de-DE" sz="800" b="0" dirty="0"/>
              <a:t> </a:t>
            </a:r>
            <a:endParaRPr kumimoji="0" lang="de-DE" altLang="de-DE"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de-DE" altLang="de-DE" sz="14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entity</a:t>
            </a:r>
            <a:r>
              <a:rPr kumimoji="0" lang="de-DE" altLang="de-DE"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de-DE" altLang="de-DE" sz="140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Advertisement</a:t>
            </a:r>
            <a:r>
              <a:rPr kumimoji="0" lang="de-DE" altLang="de-DE"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400" b="0" dirty="0">
                <a:solidFill>
                  <a:srgbClr val="333333"/>
                </a:solidFill>
                <a:latin typeface="Courier New" panose="02070309020205020404" pitchFamily="49" charset="0"/>
                <a:cs typeface="Courier New" panose="02070309020205020404" pitchFamily="49" charset="0"/>
              </a:rPr>
              <a:t>      </a:t>
            </a:r>
            <a:r>
              <a:rPr lang="de-DE" altLang="de-DE" sz="1400" dirty="0" err="1">
                <a:solidFill>
                  <a:srgbClr val="1F4E79"/>
                </a:solidFill>
                <a:latin typeface="Courier New" panose="02070309020205020404" pitchFamily="49" charset="0"/>
                <a:cs typeface="Courier New" panose="02070309020205020404" pitchFamily="49" charset="0"/>
              </a:rPr>
              <a:t>key</a:t>
            </a:r>
            <a:r>
              <a:rPr lang="de-DE" altLang="de-DE" sz="1400" dirty="0">
                <a:solidFill>
                  <a:srgbClr val="1F4E79"/>
                </a:solidFill>
                <a:latin typeface="Courier New" panose="02070309020205020404" pitchFamily="49" charset="0"/>
                <a:cs typeface="Courier New" panose="02070309020205020404" pitchFamily="49" charset="0"/>
              </a:rPr>
              <a:t> </a:t>
            </a:r>
            <a:r>
              <a:rPr lang="de-DE" altLang="de-DE" sz="1400" dirty="0" err="1">
                <a:solidFill>
                  <a:srgbClr val="333333"/>
                </a:solidFill>
                <a:latin typeface="Courier New" panose="02070309020205020404" pitchFamily="49" charset="0"/>
                <a:cs typeface="Courier New" panose="02070309020205020404" pitchFamily="49" charset="0"/>
              </a:rPr>
              <a:t>AdsId</a:t>
            </a:r>
            <a:r>
              <a:rPr lang="de-DE" altLang="de-DE" sz="1400" b="0" dirty="0">
                <a:solidFill>
                  <a:srgbClr val="333333"/>
                </a:solidFill>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Integer;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r>
            <a:br>
              <a:rPr kumimoji="0" lang="de-DE" altLang="de-DE"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de-DE" altLang="de-DE"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de-DE" altLang="de-DE" sz="1400" b="0" i="0" u="none" strike="noStrike" cap="none" normalizeH="0" baseline="0" dirty="0">
                <a:ln>
                  <a:noFill/>
                </a:ln>
                <a:solidFill>
                  <a:srgbClr val="1F4E79"/>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err="1">
                <a:ln>
                  <a:noFill/>
                </a:ln>
                <a:solidFill>
                  <a:srgbClr val="1F4E79"/>
                </a:solidFill>
                <a:effectLst/>
                <a:latin typeface="Courier New" panose="02070309020205020404" pitchFamily="49" charset="0"/>
                <a:cs typeface="Courier New" panose="02070309020205020404" pitchFamily="49" charset="0"/>
              </a:rPr>
              <a:t>SearchIndex.text</a:t>
            </a:r>
            <a:r>
              <a:rPr kumimoji="0" lang="de-DE" altLang="de-DE" sz="1400" b="0" i="0" u="none" strike="noStrike" cap="none" normalizeH="0" baseline="0" dirty="0">
                <a:ln>
                  <a:noFill/>
                </a:ln>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de-DE" altLang="de-DE" sz="14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enabled</a:t>
            </a:r>
            <a:r>
              <a:rPr kumimoji="0" lang="de-DE" altLang="de-DE"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de-DE" altLang="de-DE" sz="14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true</a:t>
            </a:r>
            <a:r>
              <a:rPr kumimoji="0" lang="de-DE" altLang="de-DE"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p>
          <a:p>
            <a:pPr lvl="0" defTabSz="914400" eaLnBrk="0" fontAlgn="base" hangingPunct="0">
              <a:spcBef>
                <a:spcPct val="0"/>
              </a:spcBef>
              <a:spcAft>
                <a:spcPct val="0"/>
              </a:spcAft>
              <a:buClrTx/>
              <a:buSzTx/>
            </a:pPr>
            <a:r>
              <a:rPr lang="de-DE" altLang="de-DE" sz="1400" b="0" dirty="0">
                <a:solidFill>
                  <a:srgbClr val="333333"/>
                </a:solidFill>
                <a:latin typeface="Courier New" panose="02070309020205020404" pitchFamily="49" charset="0"/>
                <a:cs typeface="Courier New" panose="02070309020205020404" pitchFamily="49" charset="0"/>
              </a:rPr>
              <a:t>      </a:t>
            </a:r>
            <a:r>
              <a:rPr lang="de-DE" altLang="de-DE" sz="1400" dirty="0">
                <a:solidFill>
                  <a:srgbClr val="333333"/>
                </a:solidFill>
                <a:latin typeface="Courier New" panose="02070309020205020404" pitchFamily="49" charset="0"/>
                <a:cs typeface="Courier New" panose="02070309020205020404" pitchFamily="49" charset="0"/>
              </a:rPr>
              <a:t>D</a:t>
            </a:r>
            <a:r>
              <a:rPr kumimoji="0" lang="de-DE" altLang="de-DE" sz="14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escription</a:t>
            </a:r>
            <a:r>
              <a:rPr kumimoji="0" lang="de-DE" altLang="de-DE"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lang="de-DE" altLang="de-DE" sz="1400" b="0" dirty="0">
                <a:solidFill>
                  <a:srgbClr val="333333"/>
                </a:solidFill>
                <a:latin typeface="Courier New" panose="02070309020205020404" pitchFamily="49" charset="0"/>
                <a:cs typeface="Courier New" panose="02070309020205020404" pitchFamily="49" charset="0"/>
              </a:rPr>
              <a:t>String(255)</a:t>
            </a:r>
            <a:r>
              <a:rPr kumimoji="0" lang="de-DE" altLang="de-DE"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400" b="0" dirty="0">
                <a:solidFill>
                  <a:srgbClr val="333333"/>
                </a:solidFill>
                <a:latin typeface="Courier New" panose="02070309020205020404" pitchFamily="49" charset="0"/>
                <a:cs typeface="Courier New" panose="02070309020205020404" pitchFamily="49" charset="0"/>
              </a:rPr>
              <a:t>      </a:t>
            </a:r>
            <a:r>
              <a:rPr kumimoji="0" lang="de-DE" altLang="de-DE" sz="1400" b="0" i="0" u="none" strike="noStrike" cap="none" normalizeH="0" baseline="0" dirty="0">
                <a:ln>
                  <a:noFill/>
                </a:ln>
                <a:solidFill>
                  <a:srgbClr val="1F4E79"/>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err="1">
                <a:ln>
                  <a:noFill/>
                </a:ln>
                <a:solidFill>
                  <a:srgbClr val="1F4E79"/>
                </a:solidFill>
                <a:effectLst/>
                <a:latin typeface="Courier New" panose="02070309020205020404" pitchFamily="49" charset="0"/>
                <a:cs typeface="Courier New" panose="02070309020205020404" pitchFamily="49" charset="0"/>
              </a:rPr>
              <a:t>SearchIndex.fuzzy</a:t>
            </a:r>
            <a:r>
              <a:rPr kumimoji="0" lang="de-DE" altLang="de-DE"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de-DE" altLang="de-DE" sz="14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enabled</a:t>
            </a:r>
            <a:r>
              <a:rPr kumimoji="0" lang="de-DE" altLang="de-DE"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de-DE" altLang="de-DE" sz="14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true</a:t>
            </a:r>
            <a:r>
              <a:rPr kumimoji="0" lang="de-DE" altLang="de-DE"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br>
              <a:rPr kumimoji="0" lang="de-DE" altLang="de-DE"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de-DE" altLang="de-DE"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lang="de-DE" altLang="de-DE" sz="1400" dirty="0">
                <a:solidFill>
                  <a:srgbClr val="333333"/>
                </a:solidFill>
                <a:latin typeface="Courier New" panose="02070309020205020404" pitchFamily="49" charset="0"/>
                <a:cs typeface="Courier New" panose="02070309020205020404" pitchFamily="49" charset="0"/>
              </a:rPr>
              <a:t>Ti</a:t>
            </a:r>
            <a:r>
              <a:rPr kumimoji="0" lang="de-DE" altLang="de-DE" sz="14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tle</a:t>
            </a:r>
            <a:r>
              <a:rPr kumimoji="0" lang="de-DE" altLang="de-DE"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String(60);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400" b="0" dirty="0">
                <a:solidFill>
                  <a:srgbClr val="333333"/>
                </a:solidFill>
                <a:latin typeface="Courier New" panose="02070309020205020404" pitchFamily="49" charset="0"/>
                <a:cs typeface="Courier New" panose="02070309020205020404" pitchFamily="49" charset="0"/>
              </a:rPr>
              <a:t>      </a:t>
            </a:r>
            <a:r>
              <a:rPr lang="de-DE" altLang="de-DE" sz="1400" dirty="0" err="1">
                <a:solidFill>
                  <a:srgbClr val="333333"/>
                </a:solidFill>
                <a:latin typeface="Courier New" panose="02070309020205020404" pitchFamily="49" charset="0"/>
                <a:cs typeface="Courier New" panose="02070309020205020404" pitchFamily="49" charset="0"/>
              </a:rPr>
              <a:t>Contact</a:t>
            </a:r>
            <a:r>
              <a:rPr lang="de-DE" altLang="de-DE" sz="1400" b="0" dirty="0">
                <a:solidFill>
                  <a:srgbClr val="333333"/>
                </a:solidFill>
                <a:latin typeface="Courier New" panose="02070309020205020404" pitchFamily="49" charset="0"/>
                <a:cs typeface="Courier New" panose="02070309020205020404" pitchFamily="49" charset="0"/>
              </a:rPr>
              <a:t>: </a:t>
            </a:r>
            <a:r>
              <a:rPr lang="de-DE" altLang="de-DE" sz="1400" b="0" dirty="0" err="1">
                <a:latin typeface="Courier New" panose="02070309020205020404" pitchFamily="49" charset="0"/>
                <a:cs typeface="Courier New" panose="02070309020205020404" pitchFamily="49" charset="0"/>
              </a:rPr>
              <a:t>association</a:t>
            </a:r>
            <a:r>
              <a:rPr lang="de-DE" altLang="de-DE" sz="1400" b="0" dirty="0">
                <a:latin typeface="Courier New" panose="02070309020205020404" pitchFamily="49" charset="0"/>
                <a:cs typeface="Courier New" panose="02070309020205020404" pitchFamily="49" charset="0"/>
              </a:rPr>
              <a:t> </a:t>
            </a:r>
            <a:r>
              <a:rPr lang="de-DE" altLang="de-DE" sz="1400" b="0" dirty="0" err="1">
                <a:latin typeface="Courier New" panose="02070309020205020404" pitchFamily="49" charset="0"/>
                <a:cs typeface="Courier New" panose="02070309020205020404" pitchFamily="49" charset="0"/>
              </a:rPr>
              <a:t>to</a:t>
            </a:r>
            <a:r>
              <a:rPr lang="de-DE" altLang="de-DE" sz="1400" b="0" dirty="0">
                <a:latin typeface="Courier New" panose="02070309020205020404" pitchFamily="49" charset="0"/>
                <a:cs typeface="Courier New" panose="02070309020205020404" pitchFamily="49" charset="0"/>
              </a:rPr>
              <a:t> Person;</a:t>
            </a:r>
            <a:endParaRPr kumimoji="0" lang="de-DE" altLang="de-DE" sz="14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lang="de-DE" altLang="de-DE" sz="1400" b="0" dirty="0">
                <a:solidFill>
                  <a:srgbClr val="333333"/>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de-DE" altLang="de-DE" sz="1400" b="0" dirty="0">
              <a:solidFill>
                <a:srgbClr val="333333"/>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400" b="0" dirty="0">
                <a:solidFill>
                  <a:srgbClr val="333333"/>
                </a:solidFill>
                <a:latin typeface="Courier New" panose="02070309020205020404" pitchFamily="49" charset="0"/>
                <a:cs typeface="Courier New" panose="02070309020205020404" pitchFamily="49" charset="0"/>
              </a:rPr>
              <a:t>   </a:t>
            </a:r>
            <a:r>
              <a:rPr lang="de-DE" altLang="de-DE" sz="1400" b="0" dirty="0" err="1">
                <a:solidFill>
                  <a:srgbClr val="333333"/>
                </a:solidFill>
                <a:latin typeface="Courier New" panose="02070309020205020404" pitchFamily="49" charset="0"/>
                <a:cs typeface="Courier New" panose="02070309020205020404" pitchFamily="49" charset="0"/>
              </a:rPr>
              <a:t>entity</a:t>
            </a:r>
            <a:r>
              <a:rPr lang="de-DE" altLang="de-DE" sz="1400" b="0" dirty="0">
                <a:solidFill>
                  <a:srgbClr val="333333"/>
                </a:solidFill>
                <a:latin typeface="Courier New" panose="02070309020205020404" pitchFamily="49" charset="0"/>
                <a:cs typeface="Courier New" panose="02070309020205020404" pitchFamily="49" charset="0"/>
              </a:rPr>
              <a:t> </a:t>
            </a:r>
            <a:r>
              <a:rPr lang="de-DE" altLang="de-DE" sz="1400" dirty="0">
                <a:solidFill>
                  <a:srgbClr val="333333"/>
                </a:solidFill>
                <a:latin typeface="Courier New" panose="02070309020205020404" pitchFamily="49" charset="0"/>
                <a:cs typeface="Courier New" panose="02070309020205020404" pitchFamily="49" charset="0"/>
              </a:rPr>
              <a:t>Person </a:t>
            </a:r>
            <a:r>
              <a:rPr lang="de-DE" altLang="de-DE" sz="1400" b="0" dirty="0">
                <a:solidFill>
                  <a:srgbClr val="333333"/>
                </a:solidFill>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400" b="0" dirty="0">
                <a:solidFill>
                  <a:srgbClr val="333333"/>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400" b="0" dirty="0">
                <a:solidFill>
                  <a:srgbClr val="333333"/>
                </a:solidFill>
                <a:latin typeface="Courier New" panose="02070309020205020404" pitchFamily="49" charset="0"/>
                <a:cs typeface="Courier New" panose="02070309020205020404" pitchFamily="49" charset="0"/>
              </a:rPr>
              <a:t>}</a:t>
            </a:r>
            <a:r>
              <a:rPr kumimoji="0" lang="de-DE" altLang="de-DE" sz="1050" b="0" i="0" u="none" strike="noStrike" cap="none" normalizeH="0" baseline="0" dirty="0">
                <a:ln>
                  <a:noFill/>
                </a:ln>
                <a:solidFill>
                  <a:schemeClr val="tx1"/>
                </a:solidFill>
                <a:effectLst/>
              </a:rPr>
              <a:t> </a:t>
            </a:r>
            <a:endParaRPr kumimoji="0" lang="de-DE" altLang="de-DE" sz="3600" b="0" i="0" u="none" strike="noStrike" cap="none" normalizeH="0" baseline="0" dirty="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0" y="90100"/>
            <a:ext cx="65" cy="276999"/>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74" name="Rectangular Callout 73"/>
          <p:cNvSpPr/>
          <p:nvPr/>
        </p:nvSpPr>
        <p:spPr bwMode="gray">
          <a:xfrm>
            <a:off x="5855366" y="2848922"/>
            <a:ext cx="4122821" cy="569495"/>
          </a:xfrm>
          <a:prstGeom prst="wedgeRectCallout">
            <a:avLst>
              <a:gd name="adj1" fmla="val -69931"/>
              <a:gd name="adj2" fmla="val 237082"/>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2000" kern="0" dirty="0" err="1">
                <a:ea typeface="Arial Unicode MS" pitchFamily="34" charset="-128"/>
                <a:cs typeface="Arial Unicode MS" pitchFamily="34" charset="-128"/>
              </a:rPr>
              <a:t>Enrich</a:t>
            </a:r>
            <a:r>
              <a:rPr lang="de-DE" sz="2000" kern="0" dirty="0">
                <a:ea typeface="Arial Unicode MS" pitchFamily="34" charset="-128"/>
                <a:cs typeface="Arial Unicode MS" pitchFamily="34" charset="-128"/>
              </a:rPr>
              <a:t> </a:t>
            </a:r>
            <a:r>
              <a:rPr lang="de-DE" sz="2000" kern="0" dirty="0" err="1">
                <a:ea typeface="Arial Unicode MS" pitchFamily="34" charset="-128"/>
                <a:cs typeface="Arial Unicode MS" pitchFamily="34" charset="-128"/>
              </a:rPr>
              <a:t>by</a:t>
            </a:r>
            <a:r>
              <a:rPr lang="de-DE" sz="2000" kern="0" dirty="0">
                <a:ea typeface="Arial Unicode MS" pitchFamily="34" charset="-128"/>
                <a:cs typeface="Arial Unicode MS" pitchFamily="34" charset="-128"/>
              </a:rPr>
              <a:t> </a:t>
            </a:r>
            <a:r>
              <a:rPr lang="de-DE" sz="2000" kern="0" dirty="0" err="1">
                <a:ea typeface="Arial Unicode MS" pitchFamily="34" charset="-128"/>
                <a:cs typeface="Arial Unicode MS" pitchFamily="34" charset="-128"/>
              </a:rPr>
              <a:t>Odata</a:t>
            </a:r>
            <a:r>
              <a:rPr lang="de-DE" sz="2000" kern="0" dirty="0">
                <a:ea typeface="Arial Unicode MS" pitchFamily="34" charset="-128"/>
                <a:cs typeface="Arial Unicode MS" pitchFamily="34" charset="-128"/>
              </a:rPr>
              <a:t> </a:t>
            </a:r>
            <a:r>
              <a:rPr lang="de-DE" sz="2000" kern="0" dirty="0" err="1">
                <a:ea typeface="Arial Unicode MS" pitchFamily="34" charset="-128"/>
                <a:cs typeface="Arial Unicode MS" pitchFamily="34" charset="-128"/>
              </a:rPr>
              <a:t>annotations</a:t>
            </a:r>
            <a:endParaRPr lang="de-DE" sz="2000" kern="0" dirty="0">
              <a:ea typeface="Arial Unicode MS" pitchFamily="34" charset="-128"/>
              <a:cs typeface="Arial Unicode MS" pitchFamily="34" charset="-128"/>
            </a:endParaRPr>
          </a:p>
        </p:txBody>
      </p:sp>
      <p:sp>
        <p:nvSpPr>
          <p:cNvPr id="76" name="Rectangular Callout 75"/>
          <p:cNvSpPr/>
          <p:nvPr/>
        </p:nvSpPr>
        <p:spPr bwMode="gray">
          <a:xfrm>
            <a:off x="5855367" y="2833086"/>
            <a:ext cx="4122821" cy="569495"/>
          </a:xfrm>
          <a:prstGeom prst="wedgeRectCallout">
            <a:avLst>
              <a:gd name="adj1" fmla="val -71611"/>
              <a:gd name="adj2" fmla="val 117236"/>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000" b="0" i="0" u="none" strike="noStrike" kern="0" cap="none" spc="0" normalizeH="0" baseline="0" noProof="0" dirty="0" err="1">
                <a:ln>
                  <a:noFill/>
                </a:ln>
                <a:effectLst/>
                <a:uLnTx/>
                <a:uFillTx/>
                <a:ea typeface="Arial Unicode MS" pitchFamily="34" charset="-128"/>
                <a:cs typeface="Arial Unicode MS" pitchFamily="34" charset="-128"/>
              </a:rPr>
              <a:t>Enrich</a:t>
            </a:r>
            <a:r>
              <a:rPr kumimoji="0" lang="de-DE" sz="2000" b="0" i="0" u="none" strike="noStrike" kern="0" cap="none" spc="0" normalizeH="0" baseline="0" noProof="0" dirty="0">
                <a:ln>
                  <a:noFill/>
                </a:ln>
                <a:effectLst/>
                <a:uLnTx/>
                <a:uFillTx/>
                <a:ea typeface="Arial Unicode MS" pitchFamily="34" charset="-128"/>
                <a:cs typeface="Arial Unicode MS" pitchFamily="34" charset="-128"/>
              </a:rPr>
              <a:t> </a:t>
            </a:r>
            <a:r>
              <a:rPr kumimoji="0" lang="de-DE" sz="2000" b="0" i="0" u="none" strike="noStrike" kern="0" cap="none" spc="0" normalizeH="0" baseline="0" noProof="0" dirty="0" err="1">
                <a:ln>
                  <a:noFill/>
                </a:ln>
                <a:effectLst/>
                <a:uLnTx/>
                <a:uFillTx/>
                <a:ea typeface="Arial Unicode MS" pitchFamily="34" charset="-128"/>
                <a:cs typeface="Arial Unicode MS" pitchFamily="34" charset="-128"/>
              </a:rPr>
              <a:t>by</a:t>
            </a:r>
            <a:r>
              <a:rPr kumimoji="0" lang="de-DE" sz="2000" b="0" i="0" u="none" strike="noStrike" kern="0" cap="none" spc="0" normalizeH="0" baseline="0" noProof="0" dirty="0">
                <a:ln>
                  <a:noFill/>
                </a:ln>
                <a:effectLst/>
                <a:uLnTx/>
                <a:uFillTx/>
                <a:ea typeface="Arial Unicode MS" pitchFamily="34" charset="-128"/>
                <a:cs typeface="Arial Unicode MS" pitchFamily="34" charset="-128"/>
              </a:rPr>
              <a:t> </a:t>
            </a:r>
            <a:r>
              <a:rPr kumimoji="0" lang="de-DE" sz="2000" b="0" i="0" u="none" strike="noStrike" kern="0" cap="none" spc="0" normalizeH="0" baseline="0" noProof="0" dirty="0" err="1">
                <a:ln>
                  <a:noFill/>
                </a:ln>
                <a:effectLst/>
                <a:uLnTx/>
                <a:uFillTx/>
                <a:ea typeface="Arial Unicode MS" pitchFamily="34" charset="-128"/>
                <a:cs typeface="Arial Unicode MS" pitchFamily="34" charset="-128"/>
              </a:rPr>
              <a:t>Odata</a:t>
            </a:r>
            <a:r>
              <a:rPr kumimoji="0" lang="de-DE" sz="2000" b="0" i="0" u="none" strike="noStrike" kern="0" cap="none" spc="0" normalizeH="0" baseline="0" noProof="0" dirty="0">
                <a:ln>
                  <a:noFill/>
                </a:ln>
                <a:effectLst/>
                <a:uLnTx/>
                <a:uFillTx/>
                <a:ea typeface="Arial Unicode MS" pitchFamily="34" charset="-128"/>
                <a:cs typeface="Arial Unicode MS" pitchFamily="34" charset="-128"/>
              </a:rPr>
              <a:t> </a:t>
            </a:r>
            <a:r>
              <a:rPr kumimoji="0" lang="de-DE" sz="2000" b="0" i="0" u="none" strike="noStrike" kern="0" cap="none" spc="0" normalizeH="0" baseline="0" noProof="0" dirty="0" err="1">
                <a:ln>
                  <a:noFill/>
                </a:ln>
                <a:effectLst/>
                <a:uLnTx/>
                <a:uFillTx/>
                <a:ea typeface="Arial Unicode MS" pitchFamily="34" charset="-128"/>
                <a:cs typeface="Arial Unicode MS" pitchFamily="34" charset="-128"/>
              </a:rPr>
              <a:t>annotations</a:t>
            </a:r>
            <a:endParaRPr kumimoji="0" lang="de-DE" sz="2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6" name="Rectangular Callout 85"/>
          <p:cNvSpPr/>
          <p:nvPr/>
        </p:nvSpPr>
        <p:spPr bwMode="gray">
          <a:xfrm>
            <a:off x="5855368" y="2849194"/>
            <a:ext cx="4122821" cy="569495"/>
          </a:xfrm>
          <a:prstGeom prst="wedgeRectCallout">
            <a:avLst>
              <a:gd name="adj1" fmla="val -112086"/>
              <a:gd name="adj2" fmla="val 366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err="1">
                <a:ea typeface="Arial Unicode MS" pitchFamily="34" charset="-128"/>
                <a:cs typeface="Arial Unicode MS" pitchFamily="34" charset="-128"/>
              </a:rPr>
              <a:t>d</a:t>
            </a:r>
            <a:r>
              <a:rPr kumimoji="0" lang="de-DE" sz="2000" b="0" i="0" u="none" strike="noStrike" kern="0" cap="none" spc="0" normalizeH="0" baseline="0" noProof="0" dirty="0" err="1">
                <a:ln>
                  <a:noFill/>
                </a:ln>
                <a:effectLst/>
                <a:uLnTx/>
                <a:uFillTx/>
                <a:ea typeface="Arial Unicode MS" pitchFamily="34" charset="-128"/>
                <a:cs typeface="Arial Unicode MS" pitchFamily="34" charset="-128"/>
              </a:rPr>
              <a:t>efine</a:t>
            </a:r>
            <a:r>
              <a:rPr kumimoji="0" lang="de-DE" sz="2000" b="0" i="0" u="none" strike="noStrike" kern="0" cap="none" spc="0" normalizeH="0" baseline="0" noProof="0" dirty="0">
                <a:ln>
                  <a:noFill/>
                </a:ln>
                <a:effectLst/>
                <a:uLnTx/>
                <a:uFillTx/>
                <a:ea typeface="Arial Unicode MS" pitchFamily="34" charset="-128"/>
                <a:cs typeface="Arial Unicode MS" pitchFamily="34" charset="-128"/>
              </a:rPr>
              <a:t> </a:t>
            </a:r>
            <a:r>
              <a:rPr kumimoji="0" lang="de-DE" sz="2000" b="0" i="0" u="none" strike="noStrike" kern="0" cap="none" spc="0" normalizeH="0" baseline="0" noProof="0" dirty="0" err="1">
                <a:ln>
                  <a:noFill/>
                </a:ln>
                <a:effectLst/>
                <a:uLnTx/>
                <a:uFillTx/>
                <a:ea typeface="Arial Unicode MS" pitchFamily="34" charset="-128"/>
                <a:cs typeface="Arial Unicode MS" pitchFamily="34" charset="-128"/>
              </a:rPr>
              <a:t>your</a:t>
            </a:r>
            <a:r>
              <a:rPr kumimoji="0" lang="de-DE" sz="2000" b="0" i="0" u="none" strike="noStrike" kern="0" cap="none" spc="0" normalizeH="0" baseline="0" noProof="0" dirty="0">
                <a:ln>
                  <a:noFill/>
                </a:ln>
                <a:effectLst/>
                <a:uLnTx/>
                <a:uFillTx/>
                <a:ea typeface="Arial Unicode MS" pitchFamily="34" charset="-128"/>
                <a:cs typeface="Arial Unicode MS" pitchFamily="34" charset="-128"/>
              </a:rPr>
              <a:t> DB </a:t>
            </a:r>
            <a:r>
              <a:rPr lang="de-DE" sz="2000" kern="0" dirty="0" err="1">
                <a:ea typeface="Arial Unicode MS" pitchFamily="34" charset="-128"/>
                <a:cs typeface="Arial Unicode MS" pitchFamily="34" charset="-128"/>
              </a:rPr>
              <a:t>model</a:t>
            </a:r>
            <a:r>
              <a:rPr lang="de-DE" sz="2000" kern="0" dirty="0">
                <a:ea typeface="Arial Unicode MS" pitchFamily="34" charset="-128"/>
                <a:cs typeface="Arial Unicode MS" pitchFamily="34" charset="-128"/>
              </a:rPr>
              <a:t> </a:t>
            </a:r>
            <a:br>
              <a:rPr lang="de-DE" sz="2000" kern="0" dirty="0">
                <a:ea typeface="Arial Unicode MS" pitchFamily="34" charset="-128"/>
                <a:cs typeface="Arial Unicode MS" pitchFamily="34" charset="-128"/>
              </a:rPr>
            </a:br>
            <a:r>
              <a:rPr lang="de-DE" sz="2000" kern="0" dirty="0">
                <a:ea typeface="Arial Unicode MS" pitchFamily="34" charset="-128"/>
                <a:cs typeface="Arial Unicode MS" pitchFamily="34" charset="-128"/>
              </a:rPr>
              <a:t>incl. </a:t>
            </a:r>
            <a:r>
              <a:rPr kumimoji="0" lang="de-DE" sz="2000" b="0" i="0" u="none" strike="noStrike" kern="0" cap="none" spc="0" normalizeH="0" baseline="0" noProof="0" dirty="0">
                <a:ln>
                  <a:noFill/>
                </a:ln>
                <a:effectLst/>
                <a:uLnTx/>
                <a:uFillTx/>
                <a:ea typeface="Arial Unicode MS" pitchFamily="34" charset="-128"/>
                <a:cs typeface="Arial Unicode MS" pitchFamily="34" charset="-128"/>
              </a:rPr>
              <a:t>Hana DB </a:t>
            </a:r>
            <a:r>
              <a:rPr kumimoji="0" lang="de-DE" sz="2000" b="0" i="0" u="none" strike="noStrike" kern="0" cap="none" spc="0" normalizeH="0" baseline="0" noProof="0" dirty="0" err="1">
                <a:ln>
                  <a:noFill/>
                </a:ln>
                <a:effectLst/>
                <a:uLnTx/>
                <a:uFillTx/>
                <a:ea typeface="Arial Unicode MS" pitchFamily="34" charset="-128"/>
                <a:cs typeface="Arial Unicode MS" pitchFamily="34" charset="-128"/>
              </a:rPr>
              <a:t>annotations</a:t>
            </a:r>
            <a:endParaRPr kumimoji="0" lang="de-DE" sz="2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2" name="Rectangular Callout 71"/>
          <p:cNvSpPr/>
          <p:nvPr/>
        </p:nvSpPr>
        <p:spPr bwMode="gray">
          <a:xfrm>
            <a:off x="5855366" y="1610980"/>
            <a:ext cx="3239208" cy="848015"/>
          </a:xfrm>
          <a:prstGeom prst="wedgeRectCallout">
            <a:avLst>
              <a:gd name="adj1" fmla="val -141714"/>
              <a:gd name="adj2" fmla="val 31703"/>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2000" kern="0" dirty="0" err="1">
                <a:ea typeface="Arial Unicode MS" pitchFamily="34" charset="-128"/>
                <a:cs typeface="Arial Unicode MS" pitchFamily="34" charset="-128"/>
              </a:rPr>
              <a:t>Expose</a:t>
            </a:r>
            <a:r>
              <a:rPr lang="de-DE" sz="2000" kern="0" dirty="0">
                <a:ea typeface="Arial Unicode MS" pitchFamily="34" charset="-128"/>
                <a:cs typeface="Arial Unicode MS" pitchFamily="34" charset="-128"/>
              </a:rPr>
              <a:t> </a:t>
            </a:r>
            <a:r>
              <a:rPr lang="de-DE" sz="2000" kern="0" dirty="0" err="1">
                <a:ea typeface="Arial Unicode MS" pitchFamily="34" charset="-128"/>
                <a:cs typeface="Arial Unicode MS" pitchFamily="34" charset="-128"/>
              </a:rPr>
              <a:t>entities</a:t>
            </a:r>
            <a:r>
              <a:rPr lang="de-DE" sz="2000" kern="0" dirty="0">
                <a:ea typeface="Arial Unicode MS" pitchFamily="34" charset="-128"/>
                <a:cs typeface="Arial Unicode MS" pitchFamily="34" charset="-128"/>
              </a:rPr>
              <a:t> </a:t>
            </a:r>
            <a:r>
              <a:rPr lang="de-DE" sz="2000" kern="0" dirty="0" err="1" smtClean="0">
                <a:ea typeface="Arial Unicode MS" pitchFamily="34" charset="-128"/>
                <a:cs typeface="Arial Unicode MS" pitchFamily="34" charset="-128"/>
              </a:rPr>
              <a:t>as</a:t>
            </a:r>
            <a:r>
              <a:rPr lang="de-DE" sz="2000" kern="0" dirty="0" smtClean="0">
                <a:ea typeface="Arial Unicode MS" pitchFamily="34" charset="-128"/>
                <a:cs typeface="Arial Unicode MS" pitchFamily="34" charset="-128"/>
              </a:rPr>
              <a:t> </a:t>
            </a:r>
            <a:r>
              <a:rPr lang="de-DE" sz="2000" kern="0" dirty="0" smtClean="0">
                <a:ea typeface="Arial Unicode MS" pitchFamily="34" charset="-128"/>
                <a:cs typeface="Arial Unicode MS" pitchFamily="34" charset="-128"/>
              </a:rPr>
              <a:t/>
            </a:r>
            <a:br>
              <a:rPr lang="de-DE" sz="2000" kern="0" dirty="0" smtClean="0">
                <a:ea typeface="Arial Unicode MS" pitchFamily="34" charset="-128"/>
                <a:cs typeface="Arial Unicode MS" pitchFamily="34" charset="-128"/>
              </a:rPr>
            </a:br>
            <a:r>
              <a:rPr lang="de-DE" sz="2000" kern="0" dirty="0" err="1" smtClean="0">
                <a:ea typeface="Arial Unicode MS" pitchFamily="34" charset="-128"/>
                <a:cs typeface="Arial Unicode MS" pitchFamily="34" charset="-128"/>
              </a:rPr>
              <a:t>OData</a:t>
            </a:r>
            <a:r>
              <a:rPr lang="de-DE" sz="2000" kern="0" dirty="0" smtClean="0">
                <a:ea typeface="Arial Unicode MS" pitchFamily="34" charset="-128"/>
                <a:cs typeface="Arial Unicode MS" pitchFamily="34" charset="-128"/>
              </a:rPr>
              <a:t> </a:t>
            </a:r>
            <a:r>
              <a:rPr lang="en-US" sz="2000" dirty="0" smtClean="0"/>
              <a:t>Metadata model</a:t>
            </a:r>
            <a:endParaRPr lang="de-DE" sz="2000" kern="0" dirty="0">
              <a:ea typeface="Arial Unicode MS" pitchFamily="34" charset="-128"/>
              <a:cs typeface="Arial Unicode MS" pitchFamily="34" charset="-128"/>
            </a:endParaRPr>
          </a:p>
        </p:txBody>
      </p:sp>
      <p:sp>
        <p:nvSpPr>
          <p:cNvPr id="14" name="Rectangle 13"/>
          <p:cNvSpPr/>
          <p:nvPr/>
        </p:nvSpPr>
        <p:spPr>
          <a:xfrm>
            <a:off x="323997" y="1357801"/>
            <a:ext cx="4725653" cy="400110"/>
          </a:xfrm>
          <a:prstGeom prst="rect">
            <a:avLst/>
          </a:prstGeom>
          <a:solidFill>
            <a:schemeClr val="bg1">
              <a:lumMod val="85000"/>
            </a:schemeClr>
          </a:solidFill>
        </p:spPr>
        <p:txBody>
          <a:bodyPr wrap="square">
            <a:spAutoFit/>
          </a:bodyPr>
          <a:lstStyle/>
          <a:p>
            <a:pPr lvl="0" defTabSz="914400" eaLnBrk="0" fontAlgn="base" hangingPunct="0">
              <a:spcBef>
                <a:spcPct val="0"/>
              </a:spcBef>
              <a:spcAft>
                <a:spcPct val="0"/>
              </a:spcAft>
            </a:pPr>
            <a:r>
              <a:rPr lang="de-DE" altLang="de-DE" sz="2000" dirty="0">
                <a:solidFill>
                  <a:srgbClr val="333333"/>
                </a:solidFill>
                <a:latin typeface="Calibri" panose="020F0502020204030204" pitchFamily="34" charset="0"/>
                <a:cs typeface="Courier New" panose="02070309020205020404" pitchFamily="49" charset="0"/>
              </a:rPr>
              <a:t>CDS </a:t>
            </a:r>
            <a:r>
              <a:rPr lang="de-DE" altLang="de-DE" sz="2000" dirty="0" err="1">
                <a:solidFill>
                  <a:srgbClr val="333333"/>
                </a:solidFill>
                <a:latin typeface="Calibri" panose="020F0502020204030204" pitchFamily="34" charset="0"/>
                <a:cs typeface="Courier New" panose="02070309020205020404" pitchFamily="49" charset="0"/>
              </a:rPr>
              <a:t>Entity</a:t>
            </a:r>
            <a:r>
              <a:rPr lang="de-DE" altLang="de-DE" sz="2000" dirty="0">
                <a:solidFill>
                  <a:srgbClr val="333333"/>
                </a:solidFill>
                <a:latin typeface="Calibri" panose="020F0502020204030204" pitchFamily="34" charset="0"/>
                <a:cs typeface="Courier New" panose="02070309020205020404" pitchFamily="49" charset="0"/>
              </a:rPr>
              <a:t> </a:t>
            </a:r>
            <a:r>
              <a:rPr lang="de-DE" altLang="de-DE" sz="2000" dirty="0" smtClean="0">
                <a:solidFill>
                  <a:srgbClr val="333333"/>
                </a:solidFill>
                <a:latin typeface="Calibri" panose="020F0502020204030204" pitchFamily="34" charset="0"/>
                <a:cs typeface="Courier New" panose="02070309020205020404" pitchFamily="49" charset="0"/>
              </a:rPr>
              <a:t>- HANA </a:t>
            </a:r>
            <a:r>
              <a:rPr lang="de-DE" altLang="de-DE" sz="2000" dirty="0" err="1">
                <a:solidFill>
                  <a:srgbClr val="333333"/>
                </a:solidFill>
                <a:latin typeface="Calibri" panose="020F0502020204030204" pitchFamily="34" charset="0"/>
                <a:cs typeface="Courier New" panose="02070309020205020404" pitchFamily="49" charset="0"/>
              </a:rPr>
              <a:t>and</a:t>
            </a:r>
            <a:r>
              <a:rPr lang="de-DE" altLang="de-DE" sz="2000" dirty="0">
                <a:solidFill>
                  <a:srgbClr val="333333"/>
                </a:solidFill>
                <a:latin typeface="Calibri" panose="020F0502020204030204" pitchFamily="34" charset="0"/>
                <a:cs typeface="Courier New" panose="02070309020205020404" pitchFamily="49" charset="0"/>
              </a:rPr>
              <a:t> </a:t>
            </a:r>
            <a:r>
              <a:rPr lang="de-DE" altLang="de-DE" sz="2000" dirty="0" err="1">
                <a:solidFill>
                  <a:srgbClr val="333333"/>
                </a:solidFill>
                <a:latin typeface="Calibri" panose="020F0502020204030204" pitchFamily="34" charset="0"/>
                <a:cs typeface="Courier New" panose="02070309020205020404" pitchFamily="49" charset="0"/>
              </a:rPr>
              <a:t>OData</a:t>
            </a:r>
            <a:r>
              <a:rPr lang="de-DE" altLang="de-DE" sz="2000" dirty="0">
                <a:solidFill>
                  <a:srgbClr val="333333"/>
                </a:solidFill>
                <a:latin typeface="Calibri" panose="020F0502020204030204" pitchFamily="34" charset="0"/>
                <a:cs typeface="Courier New" panose="02070309020205020404" pitchFamily="49" charset="0"/>
              </a:rPr>
              <a:t> </a:t>
            </a:r>
            <a:r>
              <a:rPr lang="de-DE" altLang="de-DE" sz="2000" dirty="0" err="1" smtClean="0">
                <a:solidFill>
                  <a:srgbClr val="333333"/>
                </a:solidFill>
                <a:latin typeface="Calibri" panose="020F0502020204030204" pitchFamily="34" charset="0"/>
                <a:cs typeface="Courier New" panose="02070309020205020404" pitchFamily="49" charset="0"/>
              </a:rPr>
              <a:t>annotations</a:t>
            </a:r>
            <a:endParaRPr lang="de-DE" altLang="de-DE" sz="4800" dirty="0">
              <a:latin typeface="Calibri" panose="020F0502020204030204" pitchFamily="34" charset="0"/>
            </a:endParaRPr>
          </a:p>
        </p:txBody>
      </p:sp>
      <p:sp>
        <p:nvSpPr>
          <p:cNvPr id="3" name="Rectangle 2"/>
          <p:cNvSpPr/>
          <p:nvPr/>
        </p:nvSpPr>
        <p:spPr>
          <a:xfrm>
            <a:off x="5362482" y="4608333"/>
            <a:ext cx="6096000" cy="1708160"/>
          </a:xfrm>
          <a:prstGeom prst="rect">
            <a:avLst/>
          </a:prstGeom>
        </p:spPr>
        <p:txBody>
          <a:bodyPr>
            <a:spAutoFit/>
          </a:bodyPr>
          <a:lstStyle/>
          <a:p>
            <a:r>
              <a:rPr lang="en-US" dirty="0">
                <a:hlinkClick r:id="rId3"/>
              </a:rPr>
              <a:t>https://</a:t>
            </a:r>
            <a:r>
              <a:rPr lang="en-US" dirty="0" smtClean="0">
                <a:hlinkClick r:id="rId3"/>
              </a:rPr>
              <a:t>bulletinboard-ads.cfapps.sap.hana.ondemand.com</a:t>
            </a:r>
            <a:br>
              <a:rPr lang="en-US" dirty="0" smtClean="0">
                <a:hlinkClick r:id="rId3"/>
              </a:rPr>
            </a:br>
            <a:r>
              <a:rPr lang="en-US" dirty="0" smtClean="0">
                <a:hlinkClick r:id="rId3"/>
              </a:rPr>
              <a:t>/</a:t>
            </a:r>
            <a:r>
              <a:rPr lang="en-US" dirty="0">
                <a:hlinkClick r:id="rId3"/>
              </a:rPr>
              <a:t>java/</a:t>
            </a:r>
            <a:r>
              <a:rPr lang="en-US" dirty="0" err="1">
                <a:hlinkClick r:id="rId3"/>
              </a:rPr>
              <a:t>odata</a:t>
            </a:r>
            <a:r>
              <a:rPr lang="en-US" dirty="0">
                <a:hlinkClick r:id="rId3"/>
              </a:rPr>
              <a:t>/v2/sap</a:t>
            </a:r>
            <a:r>
              <a:rPr lang="en-US" dirty="0" smtClean="0">
                <a:hlinkClick r:id="rId3"/>
              </a:rPr>
              <a:t>/</a:t>
            </a:r>
            <a:br>
              <a:rPr lang="en-US" dirty="0" smtClean="0">
                <a:hlinkClick r:id="rId3"/>
              </a:rPr>
            </a:br>
            <a:r>
              <a:rPr lang="en-US" dirty="0" smtClean="0">
                <a:hlinkClick r:id="rId3"/>
              </a:rPr>
              <a:t>com.sap.cc</a:t>
            </a:r>
            <a:r>
              <a:rPr lang="en-US" dirty="0">
                <a:hlinkClick r:id="rId3"/>
              </a:rPr>
              <a:t>._.</a:t>
            </a:r>
            <a:r>
              <a:rPr lang="en-US" dirty="0" err="1">
                <a:hlinkClick r:id="rId3"/>
              </a:rPr>
              <a:t>bulletinboard_ui</a:t>
            </a:r>
            <a:r>
              <a:rPr lang="en-US" dirty="0" smtClean="0">
                <a:hlinkClick r:id="rId3"/>
              </a:rPr>
              <a:t>/</a:t>
            </a:r>
            <a:br>
              <a:rPr lang="en-US" dirty="0" smtClean="0">
                <a:hlinkClick r:id="rId3"/>
              </a:rPr>
            </a:br>
            <a:r>
              <a:rPr lang="en-US" dirty="0" smtClean="0">
                <a:hlinkClick r:id="rId3"/>
              </a:rPr>
              <a:t>Advertisement</a:t>
            </a:r>
            <a:r>
              <a:rPr lang="en-US" dirty="0">
                <a:hlinkClick r:id="rId3"/>
              </a:rPr>
              <a:t>('4711')?$</a:t>
            </a:r>
            <a:r>
              <a:rPr lang="en-US" dirty="0" smtClean="0">
                <a:hlinkClick r:id="rId3"/>
              </a:rPr>
              <a:t>format=json</a:t>
            </a:r>
            <a:r>
              <a:rPr lang="en-US" dirty="0" smtClean="0"/>
              <a:t> </a:t>
            </a:r>
            <a:endParaRPr lang="en-US" dirty="0"/>
          </a:p>
        </p:txBody>
      </p:sp>
    </p:spTree>
    <p:extLst>
      <p:ext uri="{BB962C8B-B14F-4D97-AF65-F5344CB8AC3E}">
        <p14:creationId xmlns:p14="http://schemas.microsoft.com/office/powerpoint/2010/main" val="3973891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
          <p:cNvSpPr txBox="1">
            <a:spLocks noChangeArrowheads="1"/>
          </p:cNvSpPr>
          <p:nvPr/>
        </p:nvSpPr>
        <p:spPr bwMode="auto">
          <a:xfrm>
            <a:off x="323996" y="1785963"/>
            <a:ext cx="4725654" cy="4739759"/>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000" tIns="0" rIns="0" bIns="0" numCol="1" rtlCol="0" anchor="ctr" anchorCtr="0" compatLnSpc="1">
            <a:prstTxWarp prst="textNoShape">
              <a:avLst/>
            </a:prstTxWarp>
            <a:sp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defTabSz="914400" eaLnBrk="0" fontAlgn="base" hangingPunct="0">
              <a:spcBef>
                <a:spcPct val="0"/>
              </a:spcBef>
              <a:spcAft>
                <a:spcPct val="0"/>
              </a:spcAft>
              <a:buClrTx/>
              <a:buSzTx/>
            </a:pPr>
            <a:r>
              <a:rPr lang="de-DE" altLang="de-DE" sz="1400" b="0" dirty="0" err="1" smtClean="0">
                <a:solidFill>
                  <a:srgbClr val="333333"/>
                </a:solidFill>
                <a:latin typeface="Courier New" panose="02070309020205020404" pitchFamily="49" charset="0"/>
                <a:cs typeface="Courier New" panose="02070309020205020404" pitchFamily="49" charset="0"/>
              </a:rPr>
              <a:t>namespace</a:t>
            </a:r>
            <a:r>
              <a:rPr lang="de-DE" altLang="de-DE" sz="1400" b="0" dirty="0" smtClean="0">
                <a:solidFill>
                  <a:srgbClr val="333333"/>
                </a:solidFill>
                <a:latin typeface="Courier New" panose="02070309020205020404" pitchFamily="49" charset="0"/>
                <a:cs typeface="Courier New" panose="02070309020205020404" pitchFamily="49" charset="0"/>
              </a:rPr>
              <a:t> com.sap.cc;</a:t>
            </a:r>
          </a:p>
          <a:p>
            <a:pPr defTabSz="914400" eaLnBrk="0" fontAlgn="base" hangingPunct="0">
              <a:spcBef>
                <a:spcPct val="0"/>
              </a:spcBef>
              <a:spcAft>
                <a:spcPct val="0"/>
              </a:spcAft>
              <a:buClrTx/>
              <a:buSzTx/>
            </a:pPr>
            <a:endParaRPr lang="de-DE" altLang="de-DE" sz="1400" b="0" dirty="0" smtClean="0">
              <a:solidFill>
                <a:srgbClr val="333333"/>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buClrTx/>
              <a:buSzTx/>
            </a:pPr>
            <a:r>
              <a:rPr lang="de-DE" sz="1400" strike="sngStrike" dirty="0" smtClean="0">
                <a:latin typeface="Courier New" panose="02070309020205020404" pitchFamily="49" charset="0"/>
                <a:cs typeface="Courier New" panose="02070309020205020404" pitchFamily="49" charset="0"/>
              </a:rPr>
              <a:t>@</a:t>
            </a:r>
            <a:r>
              <a:rPr lang="de-DE" sz="1400" strike="sngStrike" dirty="0" err="1" smtClean="0">
                <a:latin typeface="Courier New" panose="02070309020205020404" pitchFamily="49" charset="0"/>
                <a:cs typeface="Courier New" panose="02070309020205020404" pitchFamily="49" charset="0"/>
              </a:rPr>
              <a:t>OData.publish</a:t>
            </a:r>
            <a:r>
              <a:rPr lang="de-DE" sz="1400" strike="sngStrike" dirty="0" smtClean="0">
                <a:latin typeface="Courier New" panose="02070309020205020404" pitchFamily="49" charset="0"/>
                <a:cs typeface="Courier New" panose="02070309020205020404" pitchFamily="49" charset="0"/>
              </a:rPr>
              <a:t> : </a:t>
            </a:r>
            <a:r>
              <a:rPr lang="de-DE" sz="1400" strike="sngStrike" dirty="0" err="1" smtClean="0">
                <a:latin typeface="Courier New" panose="02070309020205020404" pitchFamily="49" charset="0"/>
                <a:cs typeface="Courier New" panose="02070309020205020404" pitchFamily="49" charset="0"/>
              </a:rPr>
              <a:t>true</a:t>
            </a:r>
            <a:endParaRPr lang="de-DE" altLang="de-DE" sz="1400" strike="sngStrike" dirty="0" smtClean="0">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buClrTx/>
              <a:buSzTx/>
            </a:pPr>
            <a:r>
              <a:rPr lang="de-DE" sz="1400" b="0" dirty="0" err="1" smtClean="0">
                <a:latin typeface="Courier New" panose="02070309020205020404" pitchFamily="49" charset="0"/>
                <a:cs typeface="Courier New" panose="02070309020205020404" pitchFamily="49" charset="0"/>
              </a:rPr>
              <a:t>context</a:t>
            </a:r>
            <a:r>
              <a:rPr lang="de-DE" sz="1400" b="0" dirty="0" smtClean="0">
                <a:latin typeface="Courier New" panose="02070309020205020404" pitchFamily="49" charset="0"/>
                <a:cs typeface="Courier New" panose="02070309020205020404" pitchFamily="49" charset="0"/>
              </a:rPr>
              <a:t> </a:t>
            </a:r>
            <a:r>
              <a:rPr lang="de-DE" sz="1400" b="0" dirty="0" err="1" smtClean="0">
                <a:latin typeface="Courier New" panose="02070309020205020404" pitchFamily="49" charset="0"/>
                <a:cs typeface="Courier New" panose="02070309020205020404" pitchFamily="49" charset="0"/>
              </a:rPr>
              <a:t>bulletinboard</a:t>
            </a:r>
            <a:r>
              <a:rPr lang="de-DE" sz="1400" b="0" dirty="0" smtClean="0">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buClrTx/>
              <a:buSzTx/>
            </a:pPr>
            <a:endParaRPr lang="de-DE" altLang="de-DE" sz="1400" b="0" dirty="0" smtClean="0">
              <a:solidFill>
                <a:srgbClr val="1F4E79"/>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buClrTx/>
              <a:buSzTx/>
            </a:pPr>
            <a:r>
              <a:rPr lang="de-DE" altLang="de-DE" sz="1400" b="0" dirty="0" smtClean="0">
                <a:solidFill>
                  <a:srgbClr val="1F4E79"/>
                </a:solidFill>
                <a:latin typeface="Courier New" panose="02070309020205020404" pitchFamily="49" charset="0"/>
                <a:cs typeface="Courier New" panose="02070309020205020404" pitchFamily="49" charset="0"/>
              </a:rPr>
              <a:t>   @</a:t>
            </a:r>
            <a:r>
              <a:rPr lang="de-DE" altLang="de-DE" sz="1400" b="0" dirty="0" err="1" smtClean="0">
                <a:solidFill>
                  <a:srgbClr val="1F4E79"/>
                </a:solidFill>
                <a:latin typeface="Courier New" panose="02070309020205020404" pitchFamily="49" charset="0"/>
                <a:cs typeface="Courier New" panose="02070309020205020404" pitchFamily="49" charset="0"/>
              </a:rPr>
              <a:t>Catalog.tableType</a:t>
            </a:r>
            <a:r>
              <a:rPr lang="de-DE" altLang="de-DE" sz="1400" b="0" dirty="0" smtClean="0">
                <a:solidFill>
                  <a:srgbClr val="1F4E79"/>
                </a:solidFill>
                <a:latin typeface="Courier New" panose="02070309020205020404" pitchFamily="49" charset="0"/>
                <a:cs typeface="Courier New" panose="02070309020205020404" pitchFamily="49" charset="0"/>
              </a:rPr>
              <a:t> </a:t>
            </a:r>
            <a:r>
              <a:rPr lang="de-DE" altLang="de-DE" sz="1400" b="0" dirty="0" smtClean="0">
                <a:solidFill>
                  <a:srgbClr val="333333"/>
                </a:solidFill>
                <a:latin typeface="Courier New" panose="02070309020205020404" pitchFamily="49" charset="0"/>
                <a:cs typeface="Courier New" panose="02070309020205020404" pitchFamily="49" charset="0"/>
              </a:rPr>
              <a:t>: #COLUMN</a:t>
            </a:r>
            <a:r>
              <a:rPr lang="de-DE" altLang="de-DE" sz="800" b="0" dirty="0" smtClean="0"/>
              <a:t> </a:t>
            </a:r>
            <a:endParaRPr lang="de-DE" altLang="de-DE" sz="1400" b="0" dirty="0" smtClean="0">
              <a:solidFill>
                <a:srgbClr val="333333"/>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buClrTx/>
              <a:buSzTx/>
            </a:pPr>
            <a:r>
              <a:rPr lang="de-DE" altLang="de-DE" sz="1400" b="0" dirty="0" smtClean="0">
                <a:solidFill>
                  <a:srgbClr val="333333"/>
                </a:solidFill>
                <a:latin typeface="Courier New" panose="02070309020205020404" pitchFamily="49" charset="0"/>
                <a:cs typeface="Courier New" panose="02070309020205020404" pitchFamily="49" charset="0"/>
              </a:rPr>
              <a:t>   </a:t>
            </a:r>
            <a:r>
              <a:rPr lang="de-DE" altLang="de-DE" sz="1400" b="0" dirty="0" err="1" smtClean="0">
                <a:solidFill>
                  <a:srgbClr val="333333"/>
                </a:solidFill>
                <a:latin typeface="Courier New" panose="02070309020205020404" pitchFamily="49" charset="0"/>
                <a:cs typeface="Courier New" panose="02070309020205020404" pitchFamily="49" charset="0"/>
              </a:rPr>
              <a:t>entity</a:t>
            </a:r>
            <a:r>
              <a:rPr lang="de-DE" altLang="de-DE" sz="1400" b="0" dirty="0" smtClean="0">
                <a:solidFill>
                  <a:srgbClr val="333333"/>
                </a:solidFill>
                <a:latin typeface="Courier New" panose="02070309020205020404" pitchFamily="49" charset="0"/>
                <a:cs typeface="Courier New" panose="02070309020205020404" pitchFamily="49" charset="0"/>
              </a:rPr>
              <a:t> </a:t>
            </a:r>
            <a:r>
              <a:rPr lang="de-DE" altLang="de-DE" sz="1400" dirty="0" err="1" smtClean="0">
                <a:solidFill>
                  <a:srgbClr val="333333"/>
                </a:solidFill>
                <a:latin typeface="Courier New" panose="02070309020205020404" pitchFamily="49" charset="0"/>
                <a:cs typeface="Courier New" panose="02070309020205020404" pitchFamily="49" charset="0"/>
              </a:rPr>
              <a:t>Advertisement</a:t>
            </a:r>
            <a:r>
              <a:rPr lang="de-DE" altLang="de-DE" sz="1400" b="0" dirty="0" smtClean="0">
                <a:solidFill>
                  <a:srgbClr val="333333"/>
                </a:solidFill>
                <a:latin typeface="Courier New" panose="02070309020205020404" pitchFamily="49" charset="0"/>
                <a:cs typeface="Courier New" panose="02070309020205020404" pitchFamily="49" charset="0"/>
              </a:rPr>
              <a:t> { </a:t>
            </a:r>
          </a:p>
          <a:p>
            <a:pPr defTabSz="914400" eaLnBrk="0" fontAlgn="base" hangingPunct="0">
              <a:spcBef>
                <a:spcPct val="0"/>
              </a:spcBef>
              <a:spcAft>
                <a:spcPct val="0"/>
              </a:spcAft>
              <a:buClrTx/>
              <a:buSzTx/>
            </a:pPr>
            <a:r>
              <a:rPr lang="de-DE" altLang="de-DE" sz="1400" b="0" dirty="0" smtClean="0">
                <a:solidFill>
                  <a:srgbClr val="333333"/>
                </a:solidFill>
                <a:latin typeface="Courier New" panose="02070309020205020404" pitchFamily="49" charset="0"/>
                <a:cs typeface="Courier New" panose="02070309020205020404" pitchFamily="49" charset="0"/>
              </a:rPr>
              <a:t>      </a:t>
            </a:r>
            <a:r>
              <a:rPr lang="de-DE" altLang="de-DE" sz="1400" dirty="0" err="1" smtClean="0">
                <a:solidFill>
                  <a:srgbClr val="1F4E79"/>
                </a:solidFill>
                <a:latin typeface="Courier New" panose="02070309020205020404" pitchFamily="49" charset="0"/>
                <a:cs typeface="Courier New" panose="02070309020205020404" pitchFamily="49" charset="0"/>
              </a:rPr>
              <a:t>key</a:t>
            </a:r>
            <a:r>
              <a:rPr lang="de-DE" altLang="de-DE" sz="1400" dirty="0" smtClean="0">
                <a:solidFill>
                  <a:srgbClr val="1F4E79"/>
                </a:solidFill>
                <a:latin typeface="Courier New" panose="02070309020205020404" pitchFamily="49" charset="0"/>
                <a:cs typeface="Courier New" panose="02070309020205020404" pitchFamily="49" charset="0"/>
              </a:rPr>
              <a:t> </a:t>
            </a:r>
            <a:r>
              <a:rPr lang="de-DE" altLang="de-DE" sz="1400" dirty="0" err="1" smtClean="0">
                <a:solidFill>
                  <a:srgbClr val="333333"/>
                </a:solidFill>
                <a:latin typeface="Courier New" panose="02070309020205020404" pitchFamily="49" charset="0"/>
                <a:cs typeface="Courier New" panose="02070309020205020404" pitchFamily="49" charset="0"/>
              </a:rPr>
              <a:t>AdsId</a:t>
            </a:r>
            <a:r>
              <a:rPr lang="de-DE" altLang="de-DE" sz="1400" b="0" dirty="0" smtClean="0">
                <a:solidFill>
                  <a:srgbClr val="333333"/>
                </a:solidFill>
                <a:latin typeface="Courier New" panose="02070309020205020404" pitchFamily="49" charset="0"/>
                <a:cs typeface="Courier New" panose="02070309020205020404" pitchFamily="49" charset="0"/>
              </a:rPr>
              <a:t>: Integer; </a:t>
            </a:r>
          </a:p>
          <a:p>
            <a:pPr defTabSz="914400" eaLnBrk="0" fontAlgn="base" hangingPunct="0">
              <a:spcBef>
                <a:spcPct val="0"/>
              </a:spcBef>
              <a:spcAft>
                <a:spcPct val="0"/>
              </a:spcAft>
              <a:buClrTx/>
              <a:buSzTx/>
            </a:pPr>
            <a:r>
              <a:rPr lang="de-DE" altLang="de-DE" sz="1400" b="0" dirty="0" smtClean="0">
                <a:solidFill>
                  <a:srgbClr val="333333"/>
                </a:solidFill>
                <a:latin typeface="Courier New" panose="02070309020205020404" pitchFamily="49" charset="0"/>
                <a:cs typeface="Courier New" panose="02070309020205020404" pitchFamily="49" charset="0"/>
              </a:rPr>
              <a:t/>
            </a:r>
            <a:br>
              <a:rPr lang="de-DE" altLang="de-DE" sz="1400" b="0" dirty="0" smtClean="0">
                <a:solidFill>
                  <a:srgbClr val="333333"/>
                </a:solidFill>
                <a:latin typeface="Courier New" panose="02070309020205020404" pitchFamily="49" charset="0"/>
                <a:cs typeface="Courier New" panose="02070309020205020404" pitchFamily="49" charset="0"/>
              </a:rPr>
            </a:br>
            <a:r>
              <a:rPr lang="de-DE" altLang="de-DE" sz="1400" b="0" dirty="0" smtClean="0">
                <a:solidFill>
                  <a:srgbClr val="333333"/>
                </a:solidFill>
                <a:latin typeface="Courier New" panose="02070309020205020404" pitchFamily="49" charset="0"/>
                <a:cs typeface="Courier New" panose="02070309020205020404" pitchFamily="49" charset="0"/>
              </a:rPr>
              <a:t>      </a:t>
            </a:r>
            <a:r>
              <a:rPr lang="de-DE" altLang="de-DE" sz="1400" b="0" dirty="0" smtClean="0">
                <a:solidFill>
                  <a:srgbClr val="1F4E79"/>
                </a:solidFill>
                <a:latin typeface="Courier New" panose="02070309020205020404" pitchFamily="49" charset="0"/>
                <a:cs typeface="Courier New" panose="02070309020205020404" pitchFamily="49" charset="0"/>
              </a:rPr>
              <a:t>@</a:t>
            </a:r>
            <a:r>
              <a:rPr lang="de-DE" altLang="de-DE" sz="1400" b="0" dirty="0" err="1" smtClean="0">
                <a:solidFill>
                  <a:srgbClr val="1F4E79"/>
                </a:solidFill>
                <a:latin typeface="Courier New" panose="02070309020205020404" pitchFamily="49" charset="0"/>
                <a:cs typeface="Courier New" panose="02070309020205020404" pitchFamily="49" charset="0"/>
              </a:rPr>
              <a:t>SearchIndex.text</a:t>
            </a:r>
            <a:r>
              <a:rPr lang="de-DE" altLang="de-DE" sz="1400" b="0" dirty="0" smtClean="0">
                <a:latin typeface="Courier New" panose="02070309020205020404" pitchFamily="49" charset="0"/>
                <a:cs typeface="Courier New" panose="02070309020205020404" pitchFamily="49" charset="0"/>
              </a:rPr>
              <a:t>:</a:t>
            </a:r>
            <a:r>
              <a:rPr lang="de-DE" altLang="de-DE" sz="1400" b="0" dirty="0" smtClean="0">
                <a:solidFill>
                  <a:srgbClr val="333333"/>
                </a:solidFill>
                <a:latin typeface="Courier New" panose="02070309020205020404" pitchFamily="49" charset="0"/>
                <a:cs typeface="Courier New" panose="02070309020205020404" pitchFamily="49" charset="0"/>
              </a:rPr>
              <a:t> { </a:t>
            </a:r>
            <a:r>
              <a:rPr lang="de-DE" altLang="de-DE" sz="1400" b="0" dirty="0" err="1" smtClean="0">
                <a:solidFill>
                  <a:srgbClr val="333333"/>
                </a:solidFill>
                <a:latin typeface="Courier New" panose="02070309020205020404" pitchFamily="49" charset="0"/>
                <a:cs typeface="Courier New" panose="02070309020205020404" pitchFamily="49" charset="0"/>
              </a:rPr>
              <a:t>enabled</a:t>
            </a:r>
            <a:r>
              <a:rPr lang="de-DE" altLang="de-DE" sz="1400" b="0" dirty="0" smtClean="0">
                <a:solidFill>
                  <a:srgbClr val="333333"/>
                </a:solidFill>
                <a:latin typeface="Courier New" panose="02070309020205020404" pitchFamily="49" charset="0"/>
                <a:cs typeface="Courier New" panose="02070309020205020404" pitchFamily="49" charset="0"/>
              </a:rPr>
              <a:t>: </a:t>
            </a:r>
            <a:r>
              <a:rPr lang="de-DE" altLang="de-DE" sz="1400" b="0" dirty="0" err="1" smtClean="0">
                <a:solidFill>
                  <a:srgbClr val="333333"/>
                </a:solidFill>
                <a:latin typeface="Courier New" panose="02070309020205020404" pitchFamily="49" charset="0"/>
                <a:cs typeface="Courier New" panose="02070309020205020404" pitchFamily="49" charset="0"/>
              </a:rPr>
              <a:t>true</a:t>
            </a:r>
            <a:r>
              <a:rPr lang="de-DE" altLang="de-DE" sz="1400" b="0" dirty="0" smtClean="0">
                <a:solidFill>
                  <a:srgbClr val="333333"/>
                </a:solidFill>
                <a:latin typeface="Courier New" panose="02070309020205020404" pitchFamily="49" charset="0"/>
                <a:cs typeface="Courier New" panose="02070309020205020404" pitchFamily="49" charset="0"/>
              </a:rPr>
              <a:t> } </a:t>
            </a:r>
          </a:p>
          <a:p>
            <a:pPr defTabSz="914400" eaLnBrk="0" fontAlgn="base" hangingPunct="0">
              <a:spcBef>
                <a:spcPct val="0"/>
              </a:spcBef>
              <a:spcAft>
                <a:spcPct val="0"/>
              </a:spcAft>
              <a:buClrTx/>
              <a:buSzTx/>
            </a:pPr>
            <a:r>
              <a:rPr lang="de-DE" altLang="de-DE" sz="1400" b="0" dirty="0" smtClean="0">
                <a:solidFill>
                  <a:srgbClr val="333333"/>
                </a:solidFill>
                <a:latin typeface="Courier New" panose="02070309020205020404" pitchFamily="49" charset="0"/>
                <a:cs typeface="Courier New" panose="02070309020205020404" pitchFamily="49" charset="0"/>
              </a:rPr>
              <a:t>      </a:t>
            </a:r>
            <a:r>
              <a:rPr lang="de-DE" altLang="de-DE" sz="1400" dirty="0" smtClean="0">
                <a:solidFill>
                  <a:srgbClr val="333333"/>
                </a:solidFill>
                <a:latin typeface="Courier New" panose="02070309020205020404" pitchFamily="49" charset="0"/>
                <a:cs typeface="Courier New" panose="02070309020205020404" pitchFamily="49" charset="0"/>
              </a:rPr>
              <a:t>Description</a:t>
            </a:r>
            <a:r>
              <a:rPr lang="de-DE" altLang="de-DE" sz="1400" b="0" dirty="0" smtClean="0">
                <a:solidFill>
                  <a:srgbClr val="333333"/>
                </a:solidFill>
                <a:latin typeface="Courier New" panose="02070309020205020404" pitchFamily="49" charset="0"/>
                <a:cs typeface="Courier New" panose="02070309020205020404" pitchFamily="49" charset="0"/>
              </a:rPr>
              <a:t>: String(255);</a:t>
            </a:r>
          </a:p>
          <a:p>
            <a:pPr defTabSz="914400" eaLnBrk="0" fontAlgn="base" hangingPunct="0">
              <a:spcBef>
                <a:spcPct val="0"/>
              </a:spcBef>
              <a:spcAft>
                <a:spcPct val="0"/>
              </a:spcAft>
              <a:buClrTx/>
              <a:buSzTx/>
            </a:pPr>
            <a:endParaRPr lang="de-DE" altLang="de-DE" sz="1400" b="0" dirty="0" smtClean="0">
              <a:solidFill>
                <a:srgbClr val="333333"/>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buClrTx/>
              <a:buSzTx/>
            </a:pPr>
            <a:r>
              <a:rPr lang="de-DE" altLang="de-DE" sz="1400" b="0" dirty="0" smtClean="0">
                <a:solidFill>
                  <a:srgbClr val="333333"/>
                </a:solidFill>
                <a:latin typeface="Courier New" panose="02070309020205020404" pitchFamily="49" charset="0"/>
                <a:cs typeface="Courier New" panose="02070309020205020404" pitchFamily="49" charset="0"/>
              </a:rPr>
              <a:t>      </a:t>
            </a:r>
            <a:r>
              <a:rPr lang="de-DE" altLang="de-DE" sz="1400" b="0" dirty="0" smtClean="0">
                <a:solidFill>
                  <a:srgbClr val="1F4E79"/>
                </a:solidFill>
                <a:latin typeface="Courier New" panose="02070309020205020404" pitchFamily="49" charset="0"/>
                <a:cs typeface="Courier New" panose="02070309020205020404" pitchFamily="49" charset="0"/>
              </a:rPr>
              <a:t>@</a:t>
            </a:r>
            <a:r>
              <a:rPr lang="de-DE" altLang="de-DE" sz="1400" b="0" dirty="0" err="1" smtClean="0">
                <a:solidFill>
                  <a:srgbClr val="1F4E79"/>
                </a:solidFill>
                <a:latin typeface="Courier New" panose="02070309020205020404" pitchFamily="49" charset="0"/>
                <a:cs typeface="Courier New" panose="02070309020205020404" pitchFamily="49" charset="0"/>
              </a:rPr>
              <a:t>SearchIndex.fuzzy</a:t>
            </a:r>
            <a:r>
              <a:rPr lang="de-DE" altLang="de-DE" sz="1400" b="0" dirty="0" smtClean="0">
                <a:solidFill>
                  <a:srgbClr val="333333"/>
                </a:solidFill>
                <a:latin typeface="Courier New" panose="02070309020205020404" pitchFamily="49" charset="0"/>
                <a:cs typeface="Courier New" panose="02070309020205020404" pitchFamily="49" charset="0"/>
              </a:rPr>
              <a:t>: { </a:t>
            </a:r>
            <a:r>
              <a:rPr lang="de-DE" altLang="de-DE" sz="1400" b="0" dirty="0" err="1" smtClean="0">
                <a:solidFill>
                  <a:srgbClr val="333333"/>
                </a:solidFill>
                <a:latin typeface="Courier New" panose="02070309020205020404" pitchFamily="49" charset="0"/>
                <a:cs typeface="Courier New" panose="02070309020205020404" pitchFamily="49" charset="0"/>
              </a:rPr>
              <a:t>enabled</a:t>
            </a:r>
            <a:r>
              <a:rPr lang="de-DE" altLang="de-DE" sz="1400" b="0" dirty="0" smtClean="0">
                <a:solidFill>
                  <a:srgbClr val="333333"/>
                </a:solidFill>
                <a:latin typeface="Courier New" panose="02070309020205020404" pitchFamily="49" charset="0"/>
                <a:cs typeface="Courier New" panose="02070309020205020404" pitchFamily="49" charset="0"/>
              </a:rPr>
              <a:t>: </a:t>
            </a:r>
            <a:r>
              <a:rPr lang="de-DE" altLang="de-DE" sz="1400" b="0" dirty="0" err="1" smtClean="0">
                <a:solidFill>
                  <a:srgbClr val="333333"/>
                </a:solidFill>
                <a:latin typeface="Courier New" panose="02070309020205020404" pitchFamily="49" charset="0"/>
                <a:cs typeface="Courier New" panose="02070309020205020404" pitchFamily="49" charset="0"/>
              </a:rPr>
              <a:t>true</a:t>
            </a:r>
            <a:r>
              <a:rPr lang="de-DE" altLang="de-DE" sz="1400" b="0" dirty="0" smtClean="0">
                <a:solidFill>
                  <a:srgbClr val="333333"/>
                </a:solidFill>
                <a:latin typeface="Courier New" panose="02070309020205020404" pitchFamily="49" charset="0"/>
                <a:cs typeface="Courier New" panose="02070309020205020404" pitchFamily="49" charset="0"/>
              </a:rPr>
              <a:t> } </a:t>
            </a:r>
            <a:br>
              <a:rPr lang="de-DE" altLang="de-DE" sz="1400" b="0" dirty="0" smtClean="0">
                <a:solidFill>
                  <a:srgbClr val="333333"/>
                </a:solidFill>
                <a:latin typeface="Courier New" panose="02070309020205020404" pitchFamily="49" charset="0"/>
                <a:cs typeface="Courier New" panose="02070309020205020404" pitchFamily="49" charset="0"/>
              </a:rPr>
            </a:br>
            <a:r>
              <a:rPr lang="de-DE" altLang="de-DE" sz="1400" b="0" dirty="0" smtClean="0">
                <a:solidFill>
                  <a:srgbClr val="333333"/>
                </a:solidFill>
                <a:latin typeface="Courier New" panose="02070309020205020404" pitchFamily="49" charset="0"/>
                <a:cs typeface="Courier New" panose="02070309020205020404" pitchFamily="49" charset="0"/>
              </a:rPr>
              <a:t>      </a:t>
            </a:r>
            <a:r>
              <a:rPr lang="de-DE" altLang="de-DE" sz="1400" dirty="0" smtClean="0">
                <a:solidFill>
                  <a:srgbClr val="333333"/>
                </a:solidFill>
                <a:latin typeface="Courier New" panose="02070309020205020404" pitchFamily="49" charset="0"/>
                <a:cs typeface="Courier New" panose="02070309020205020404" pitchFamily="49" charset="0"/>
              </a:rPr>
              <a:t>Title</a:t>
            </a:r>
            <a:r>
              <a:rPr lang="de-DE" altLang="de-DE" sz="1400" b="0" dirty="0" smtClean="0">
                <a:solidFill>
                  <a:srgbClr val="333333"/>
                </a:solidFill>
                <a:latin typeface="Courier New" panose="02070309020205020404" pitchFamily="49" charset="0"/>
                <a:cs typeface="Courier New" panose="02070309020205020404" pitchFamily="49" charset="0"/>
              </a:rPr>
              <a:t>: String(60);</a:t>
            </a:r>
          </a:p>
          <a:p>
            <a:pPr defTabSz="914400" eaLnBrk="0" fontAlgn="base" hangingPunct="0">
              <a:spcBef>
                <a:spcPct val="0"/>
              </a:spcBef>
              <a:spcAft>
                <a:spcPct val="0"/>
              </a:spcAft>
              <a:buClrTx/>
              <a:buSzTx/>
            </a:pPr>
            <a:endParaRPr lang="de-DE" altLang="de-DE" sz="1400" b="0" dirty="0" smtClean="0">
              <a:solidFill>
                <a:srgbClr val="333333"/>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buClrTx/>
              <a:buSzTx/>
            </a:pPr>
            <a:r>
              <a:rPr lang="de-DE" altLang="de-DE" sz="1400" b="0" dirty="0" smtClean="0">
                <a:solidFill>
                  <a:srgbClr val="333333"/>
                </a:solidFill>
                <a:latin typeface="Courier New" panose="02070309020205020404" pitchFamily="49" charset="0"/>
                <a:cs typeface="Courier New" panose="02070309020205020404" pitchFamily="49" charset="0"/>
              </a:rPr>
              <a:t>      </a:t>
            </a:r>
            <a:r>
              <a:rPr lang="de-DE" altLang="de-DE" sz="1400" dirty="0" err="1" smtClean="0">
                <a:solidFill>
                  <a:srgbClr val="333333"/>
                </a:solidFill>
                <a:latin typeface="Courier New" panose="02070309020205020404" pitchFamily="49" charset="0"/>
                <a:cs typeface="Courier New" panose="02070309020205020404" pitchFamily="49" charset="0"/>
              </a:rPr>
              <a:t>Contact</a:t>
            </a:r>
            <a:r>
              <a:rPr lang="de-DE" altLang="de-DE" sz="1400" b="0" dirty="0" smtClean="0">
                <a:solidFill>
                  <a:srgbClr val="333333"/>
                </a:solidFill>
                <a:latin typeface="Courier New" panose="02070309020205020404" pitchFamily="49" charset="0"/>
                <a:cs typeface="Courier New" panose="02070309020205020404" pitchFamily="49" charset="0"/>
              </a:rPr>
              <a:t>: </a:t>
            </a:r>
            <a:r>
              <a:rPr lang="de-DE" altLang="de-DE" sz="1400" b="0" dirty="0" err="1" smtClean="0">
                <a:latin typeface="Courier New" panose="02070309020205020404" pitchFamily="49" charset="0"/>
                <a:cs typeface="Courier New" panose="02070309020205020404" pitchFamily="49" charset="0"/>
              </a:rPr>
              <a:t>association</a:t>
            </a:r>
            <a:r>
              <a:rPr lang="de-DE" altLang="de-DE" sz="1400" b="0" dirty="0" smtClean="0">
                <a:latin typeface="Courier New" panose="02070309020205020404" pitchFamily="49" charset="0"/>
                <a:cs typeface="Courier New" panose="02070309020205020404" pitchFamily="49" charset="0"/>
              </a:rPr>
              <a:t> </a:t>
            </a:r>
            <a:r>
              <a:rPr lang="de-DE" altLang="de-DE" sz="1400" b="0" dirty="0" err="1" smtClean="0">
                <a:latin typeface="Courier New" panose="02070309020205020404" pitchFamily="49" charset="0"/>
                <a:cs typeface="Courier New" panose="02070309020205020404" pitchFamily="49" charset="0"/>
              </a:rPr>
              <a:t>to</a:t>
            </a:r>
            <a:r>
              <a:rPr lang="de-DE" altLang="de-DE" sz="1400" b="0" dirty="0" smtClean="0">
                <a:latin typeface="Courier New" panose="02070309020205020404" pitchFamily="49" charset="0"/>
                <a:cs typeface="Courier New" panose="02070309020205020404" pitchFamily="49" charset="0"/>
              </a:rPr>
              <a:t> Person;</a:t>
            </a:r>
          </a:p>
          <a:p>
            <a:pPr defTabSz="914400" eaLnBrk="0" fontAlgn="base" hangingPunct="0">
              <a:spcBef>
                <a:spcPct val="0"/>
              </a:spcBef>
              <a:spcAft>
                <a:spcPct val="0"/>
              </a:spcAft>
              <a:buClrTx/>
              <a:buSzTx/>
            </a:pPr>
            <a:r>
              <a:rPr lang="de-DE" altLang="de-DE" sz="1400" b="0" dirty="0" smtClean="0">
                <a:solidFill>
                  <a:srgbClr val="333333"/>
                </a:solidFill>
                <a:latin typeface="Courier New" panose="02070309020205020404" pitchFamily="49" charset="0"/>
                <a:cs typeface="Courier New" panose="02070309020205020404" pitchFamily="49" charset="0"/>
              </a:rPr>
              <a:t>   }; </a:t>
            </a:r>
          </a:p>
          <a:p>
            <a:pPr defTabSz="914400" eaLnBrk="0" fontAlgn="base" hangingPunct="0">
              <a:spcBef>
                <a:spcPct val="0"/>
              </a:spcBef>
              <a:spcAft>
                <a:spcPct val="0"/>
              </a:spcAft>
              <a:buClrTx/>
              <a:buSzTx/>
            </a:pPr>
            <a:endParaRPr lang="de-DE" altLang="de-DE" sz="1400" b="0" dirty="0" smtClean="0">
              <a:solidFill>
                <a:srgbClr val="333333"/>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buClrTx/>
              <a:buSzTx/>
            </a:pPr>
            <a:r>
              <a:rPr lang="de-DE" altLang="de-DE" sz="1400" b="0" dirty="0" smtClean="0">
                <a:solidFill>
                  <a:srgbClr val="333333"/>
                </a:solidFill>
                <a:latin typeface="Courier New" panose="02070309020205020404" pitchFamily="49" charset="0"/>
                <a:cs typeface="Courier New" panose="02070309020205020404" pitchFamily="49" charset="0"/>
              </a:rPr>
              <a:t>   </a:t>
            </a:r>
            <a:r>
              <a:rPr lang="de-DE" altLang="de-DE" sz="1400" b="0" dirty="0" err="1" smtClean="0">
                <a:solidFill>
                  <a:srgbClr val="333333"/>
                </a:solidFill>
                <a:latin typeface="Courier New" panose="02070309020205020404" pitchFamily="49" charset="0"/>
                <a:cs typeface="Courier New" panose="02070309020205020404" pitchFamily="49" charset="0"/>
              </a:rPr>
              <a:t>entity</a:t>
            </a:r>
            <a:r>
              <a:rPr lang="de-DE" altLang="de-DE" sz="1400" b="0" dirty="0" smtClean="0">
                <a:solidFill>
                  <a:srgbClr val="333333"/>
                </a:solidFill>
                <a:latin typeface="Courier New" panose="02070309020205020404" pitchFamily="49" charset="0"/>
                <a:cs typeface="Courier New" panose="02070309020205020404" pitchFamily="49" charset="0"/>
              </a:rPr>
              <a:t> </a:t>
            </a:r>
            <a:r>
              <a:rPr lang="de-DE" altLang="de-DE" sz="1400" dirty="0" smtClean="0">
                <a:solidFill>
                  <a:srgbClr val="333333"/>
                </a:solidFill>
                <a:latin typeface="Courier New" panose="02070309020205020404" pitchFamily="49" charset="0"/>
                <a:cs typeface="Courier New" panose="02070309020205020404" pitchFamily="49" charset="0"/>
              </a:rPr>
              <a:t>Person </a:t>
            </a:r>
            <a:r>
              <a:rPr lang="de-DE" altLang="de-DE" sz="1400" b="0" dirty="0" smtClean="0">
                <a:solidFill>
                  <a:srgbClr val="333333"/>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buClrTx/>
              <a:buSzTx/>
            </a:pPr>
            <a:r>
              <a:rPr lang="de-DE" altLang="de-DE" sz="1400" b="0" dirty="0" smtClean="0">
                <a:solidFill>
                  <a:srgbClr val="333333"/>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buClrTx/>
              <a:buSzTx/>
            </a:pPr>
            <a:r>
              <a:rPr lang="de-DE" altLang="de-DE" sz="1400" b="0" dirty="0" smtClean="0">
                <a:solidFill>
                  <a:srgbClr val="333333"/>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buClrTx/>
              <a:buSzTx/>
            </a:pPr>
            <a:r>
              <a:rPr lang="de-DE" altLang="de-DE" sz="1400" b="0" dirty="0" smtClean="0">
                <a:solidFill>
                  <a:srgbClr val="333333"/>
                </a:solidFill>
                <a:latin typeface="Courier New" panose="02070309020205020404" pitchFamily="49" charset="0"/>
                <a:cs typeface="Courier New" panose="02070309020205020404" pitchFamily="49" charset="0"/>
              </a:rPr>
              <a:t>}</a:t>
            </a:r>
            <a:r>
              <a:rPr lang="de-DE" altLang="de-DE" sz="1050" b="0" dirty="0" smtClean="0"/>
              <a:t> </a:t>
            </a:r>
            <a:endParaRPr lang="de-DE" altLang="de-DE" sz="3600" b="0" dirty="0">
              <a:latin typeface="Arial" panose="020B0604020202020204" pitchFamily="34" charset="0"/>
            </a:endParaRPr>
          </a:p>
        </p:txBody>
      </p:sp>
      <p:sp>
        <p:nvSpPr>
          <p:cNvPr id="2" name="Title 1"/>
          <p:cNvSpPr>
            <a:spLocks noGrp="1"/>
          </p:cNvSpPr>
          <p:nvPr>
            <p:ph type="title"/>
          </p:nvPr>
        </p:nvSpPr>
        <p:spPr/>
        <p:txBody>
          <a:bodyPr/>
          <a:lstStyle/>
          <a:p>
            <a:r>
              <a:rPr lang="en-US" dirty="0"/>
              <a:t>(Fiori) programming model for XS Advanced</a:t>
            </a:r>
            <a:br>
              <a:rPr lang="en-US" dirty="0"/>
            </a:br>
            <a:r>
              <a:rPr lang="en-US" sz="2000" b="0" dirty="0"/>
              <a:t>Core Data Model driven approach</a:t>
            </a:r>
            <a:endParaRPr lang="en-US" b="0" dirty="0"/>
          </a:p>
        </p:txBody>
      </p:sp>
      <p:sp>
        <p:nvSpPr>
          <p:cNvPr id="19" name="AutoShape 2" descr="Bildergebnis für aws logo"/>
          <p:cNvSpPr>
            <a:spLocks noChangeAspect="1" noChangeArrowheads="1"/>
          </p:cNvSpPr>
          <p:nvPr/>
        </p:nvSpPr>
        <p:spPr bwMode="auto">
          <a:xfrm>
            <a:off x="171600" y="-754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 name="Rectangle 3"/>
          <p:cNvSpPr>
            <a:spLocks noChangeArrowheads="1"/>
          </p:cNvSpPr>
          <p:nvPr/>
        </p:nvSpPr>
        <p:spPr bwMode="auto">
          <a:xfrm>
            <a:off x="0" y="90100"/>
            <a:ext cx="65" cy="276999"/>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9" name="Rectangle 8"/>
          <p:cNvSpPr/>
          <p:nvPr/>
        </p:nvSpPr>
        <p:spPr>
          <a:xfrm>
            <a:off x="323997" y="1357801"/>
            <a:ext cx="4725653" cy="400110"/>
          </a:xfrm>
          <a:prstGeom prst="rect">
            <a:avLst/>
          </a:prstGeom>
          <a:solidFill>
            <a:schemeClr val="bg1">
              <a:lumMod val="85000"/>
            </a:schemeClr>
          </a:solidFill>
        </p:spPr>
        <p:txBody>
          <a:bodyPr wrap="square">
            <a:spAutoFit/>
          </a:bodyPr>
          <a:lstStyle/>
          <a:p>
            <a:pPr lvl="0" defTabSz="914400" eaLnBrk="0" fontAlgn="base" hangingPunct="0">
              <a:spcBef>
                <a:spcPct val="0"/>
              </a:spcBef>
              <a:spcAft>
                <a:spcPct val="0"/>
              </a:spcAft>
            </a:pPr>
            <a:r>
              <a:rPr lang="de-DE" altLang="de-DE" sz="2000" dirty="0">
                <a:solidFill>
                  <a:srgbClr val="333333"/>
                </a:solidFill>
                <a:latin typeface="Calibri" panose="020F0502020204030204" pitchFamily="34" charset="0"/>
                <a:cs typeface="Courier New" panose="02070309020205020404" pitchFamily="49" charset="0"/>
              </a:rPr>
              <a:t>CDS </a:t>
            </a:r>
            <a:r>
              <a:rPr lang="de-DE" altLang="de-DE" sz="2000" dirty="0" err="1">
                <a:solidFill>
                  <a:srgbClr val="333333"/>
                </a:solidFill>
                <a:latin typeface="Calibri" panose="020F0502020204030204" pitchFamily="34" charset="0"/>
                <a:cs typeface="Courier New" panose="02070309020205020404" pitchFamily="49" charset="0"/>
              </a:rPr>
              <a:t>Entity</a:t>
            </a:r>
            <a:r>
              <a:rPr lang="de-DE" altLang="de-DE" sz="2000" dirty="0">
                <a:solidFill>
                  <a:srgbClr val="333333"/>
                </a:solidFill>
                <a:latin typeface="Calibri" panose="020F0502020204030204" pitchFamily="34" charset="0"/>
                <a:cs typeface="Courier New" panose="02070309020205020404" pitchFamily="49" charset="0"/>
              </a:rPr>
              <a:t> - HANA </a:t>
            </a:r>
            <a:r>
              <a:rPr lang="de-DE" altLang="de-DE" sz="2000" dirty="0" err="1">
                <a:solidFill>
                  <a:srgbClr val="333333"/>
                </a:solidFill>
                <a:latin typeface="Calibri" panose="020F0502020204030204" pitchFamily="34" charset="0"/>
                <a:cs typeface="Courier New" panose="02070309020205020404" pitchFamily="49" charset="0"/>
              </a:rPr>
              <a:t>and</a:t>
            </a:r>
            <a:r>
              <a:rPr lang="de-DE" altLang="de-DE" sz="2000" dirty="0">
                <a:solidFill>
                  <a:srgbClr val="333333"/>
                </a:solidFill>
                <a:latin typeface="Calibri" panose="020F0502020204030204" pitchFamily="34" charset="0"/>
                <a:cs typeface="Courier New" panose="02070309020205020404" pitchFamily="49" charset="0"/>
              </a:rPr>
              <a:t> </a:t>
            </a:r>
            <a:r>
              <a:rPr lang="de-DE" altLang="de-DE" sz="2000" dirty="0" err="1">
                <a:solidFill>
                  <a:srgbClr val="333333"/>
                </a:solidFill>
                <a:latin typeface="Calibri" panose="020F0502020204030204" pitchFamily="34" charset="0"/>
                <a:cs typeface="Courier New" panose="02070309020205020404" pitchFamily="49" charset="0"/>
              </a:rPr>
              <a:t>OData</a:t>
            </a:r>
            <a:r>
              <a:rPr lang="de-DE" altLang="de-DE" sz="2000" dirty="0">
                <a:solidFill>
                  <a:srgbClr val="333333"/>
                </a:solidFill>
                <a:latin typeface="Calibri" panose="020F0502020204030204" pitchFamily="34" charset="0"/>
                <a:cs typeface="Courier New" panose="02070309020205020404" pitchFamily="49" charset="0"/>
              </a:rPr>
              <a:t> </a:t>
            </a:r>
            <a:r>
              <a:rPr lang="de-DE" altLang="de-DE" sz="2000" dirty="0" err="1">
                <a:solidFill>
                  <a:srgbClr val="333333"/>
                </a:solidFill>
                <a:latin typeface="Calibri" panose="020F0502020204030204" pitchFamily="34" charset="0"/>
                <a:cs typeface="Courier New" panose="02070309020205020404" pitchFamily="49" charset="0"/>
              </a:rPr>
              <a:t>annotations</a:t>
            </a:r>
            <a:endParaRPr lang="de-DE" altLang="de-DE" sz="4800" dirty="0">
              <a:latin typeface="Calibri" panose="020F0502020204030204" pitchFamily="34" charset="0"/>
            </a:endParaRPr>
          </a:p>
        </p:txBody>
      </p:sp>
      <p:sp>
        <p:nvSpPr>
          <p:cNvPr id="3" name="Rectangle 2"/>
          <p:cNvSpPr/>
          <p:nvPr/>
        </p:nvSpPr>
        <p:spPr bwMode="gray">
          <a:xfrm>
            <a:off x="323996" y="4047396"/>
            <a:ext cx="65" cy="215444"/>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spAutoFit/>
          </a:bodyPr>
          <a:lstStyle/>
          <a:p>
            <a:pPr defTabSz="914400" eaLnBrk="0" fontAlgn="base" hangingPunct="0">
              <a:spcBef>
                <a:spcPct val="0"/>
              </a:spcBef>
              <a:spcAft>
                <a:spcPct val="0"/>
              </a:spcAft>
            </a:pPr>
            <a:endParaRPr lang="de-DE" sz="1400" dirty="0" err="1">
              <a:latin typeface="Courier New" panose="02070309020205020404" pitchFamily="49" charset="0"/>
              <a:cs typeface="Courier New" panose="02070309020205020404" pitchFamily="49" charset="0"/>
            </a:endParaRPr>
          </a:p>
        </p:txBody>
      </p:sp>
      <p:sp>
        <p:nvSpPr>
          <p:cNvPr id="6" name="Rectangle 5"/>
          <p:cNvSpPr/>
          <p:nvPr/>
        </p:nvSpPr>
        <p:spPr bwMode="gray">
          <a:xfrm>
            <a:off x="323995" y="1778111"/>
            <a:ext cx="4725655" cy="4750171"/>
          </a:xfrm>
          <a:prstGeom prst="rect">
            <a:avLst/>
          </a:prstGeom>
          <a:solidFill>
            <a:schemeClr val="bg1">
              <a:alpha val="49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3" name="Rectangle 12"/>
          <p:cNvSpPr/>
          <p:nvPr/>
        </p:nvSpPr>
        <p:spPr>
          <a:xfrm>
            <a:off x="4895997" y="1546452"/>
            <a:ext cx="6875331" cy="400110"/>
          </a:xfrm>
          <a:prstGeom prst="rect">
            <a:avLst/>
          </a:prstGeom>
          <a:solidFill>
            <a:schemeClr val="bg1">
              <a:lumMod val="85000"/>
            </a:schemeClr>
          </a:solidFill>
        </p:spPr>
        <p:txBody>
          <a:bodyPr wrap="square">
            <a:spAutoFit/>
          </a:bodyPr>
          <a:lstStyle/>
          <a:p>
            <a:pPr lvl="0" defTabSz="914400" eaLnBrk="0" fontAlgn="base" hangingPunct="0">
              <a:spcBef>
                <a:spcPct val="0"/>
              </a:spcBef>
              <a:spcAft>
                <a:spcPct val="0"/>
              </a:spcAft>
            </a:pPr>
            <a:r>
              <a:rPr lang="de-DE" altLang="de-DE" sz="2000" dirty="0">
                <a:solidFill>
                  <a:srgbClr val="333333"/>
                </a:solidFill>
                <a:latin typeface="Calibri" panose="020F0502020204030204" pitchFamily="34" charset="0"/>
                <a:cs typeface="Courier New" panose="02070309020205020404" pitchFamily="49" charset="0"/>
              </a:rPr>
              <a:t>CDS </a:t>
            </a:r>
            <a:r>
              <a:rPr lang="de-DE" altLang="de-DE" sz="2000" dirty="0" err="1" smtClean="0">
                <a:solidFill>
                  <a:srgbClr val="333333"/>
                </a:solidFill>
                <a:latin typeface="Calibri" panose="020F0502020204030204" pitchFamily="34" charset="0"/>
                <a:cs typeface="Courier New" panose="02070309020205020404" pitchFamily="49" charset="0"/>
              </a:rPr>
              <a:t>Consumption</a:t>
            </a:r>
            <a:r>
              <a:rPr lang="de-DE" altLang="de-DE" sz="2000" dirty="0" smtClean="0">
                <a:solidFill>
                  <a:srgbClr val="333333"/>
                </a:solidFill>
                <a:latin typeface="Calibri" panose="020F0502020204030204" pitchFamily="34" charset="0"/>
                <a:cs typeface="Courier New" panose="02070309020205020404" pitchFamily="49" charset="0"/>
              </a:rPr>
              <a:t> Views </a:t>
            </a:r>
            <a:r>
              <a:rPr lang="de-DE" altLang="de-DE" sz="2000" dirty="0" smtClean="0">
                <a:solidFill>
                  <a:srgbClr val="333333"/>
                </a:solidFill>
                <a:latin typeface="Calibri" panose="020F0502020204030204" pitchFamily="34" charset="0"/>
                <a:cs typeface="Courier New" panose="02070309020205020404" pitchFamily="49" charset="0"/>
              </a:rPr>
              <a:t>– </a:t>
            </a:r>
            <a:r>
              <a:rPr lang="de-DE" altLang="de-DE" sz="2000" dirty="0" err="1" smtClean="0">
                <a:solidFill>
                  <a:srgbClr val="333333"/>
                </a:solidFill>
                <a:latin typeface="Calibri" panose="020F0502020204030204" pitchFamily="34" charset="0"/>
                <a:cs typeface="Courier New" panose="02070309020205020404" pitchFamily="49" charset="0"/>
              </a:rPr>
              <a:t>OData</a:t>
            </a:r>
            <a:r>
              <a:rPr lang="de-DE" altLang="de-DE" sz="2000" dirty="0" smtClean="0">
                <a:solidFill>
                  <a:srgbClr val="333333"/>
                </a:solidFill>
                <a:latin typeface="Calibri" panose="020F0502020204030204" pitchFamily="34" charset="0"/>
                <a:cs typeface="Courier New" panose="02070309020205020404" pitchFamily="49" charset="0"/>
              </a:rPr>
              <a:t> </a:t>
            </a:r>
            <a:r>
              <a:rPr lang="de-DE" altLang="de-DE" sz="2000" dirty="0" err="1" smtClean="0">
                <a:solidFill>
                  <a:srgbClr val="333333"/>
                </a:solidFill>
                <a:latin typeface="Calibri" panose="020F0502020204030204" pitchFamily="34" charset="0"/>
                <a:cs typeface="Courier New" panose="02070309020205020404" pitchFamily="49" charset="0"/>
              </a:rPr>
              <a:t>and</a:t>
            </a:r>
            <a:r>
              <a:rPr lang="de-DE" altLang="de-DE" sz="2000" dirty="0" smtClean="0">
                <a:solidFill>
                  <a:srgbClr val="333333"/>
                </a:solidFill>
                <a:latin typeface="Calibri" panose="020F0502020204030204" pitchFamily="34" charset="0"/>
                <a:cs typeface="Courier New" panose="02070309020205020404" pitchFamily="49" charset="0"/>
              </a:rPr>
              <a:t> </a:t>
            </a:r>
            <a:r>
              <a:rPr lang="de-DE" altLang="de-DE" sz="2000" dirty="0" err="1" smtClean="0">
                <a:solidFill>
                  <a:srgbClr val="333333"/>
                </a:solidFill>
                <a:latin typeface="Calibri" panose="020F0502020204030204" pitchFamily="34" charset="0"/>
                <a:cs typeface="Courier New" panose="02070309020205020404" pitchFamily="49" charset="0"/>
              </a:rPr>
              <a:t>Fiori</a:t>
            </a:r>
            <a:r>
              <a:rPr lang="de-DE" altLang="de-DE" sz="2000" dirty="0" smtClean="0">
                <a:solidFill>
                  <a:srgbClr val="333333"/>
                </a:solidFill>
                <a:latin typeface="Calibri" panose="020F0502020204030204" pitchFamily="34" charset="0"/>
                <a:cs typeface="Courier New" panose="02070309020205020404" pitchFamily="49" charset="0"/>
              </a:rPr>
              <a:t> </a:t>
            </a:r>
            <a:r>
              <a:rPr lang="de-DE" altLang="de-DE" sz="2000" dirty="0" err="1">
                <a:solidFill>
                  <a:srgbClr val="333333"/>
                </a:solidFill>
                <a:latin typeface="Calibri" panose="020F0502020204030204" pitchFamily="34" charset="0"/>
                <a:cs typeface="Courier New" panose="02070309020205020404" pitchFamily="49" charset="0"/>
              </a:rPr>
              <a:t>annotations</a:t>
            </a:r>
            <a:endParaRPr lang="de-DE" altLang="de-DE" sz="4800" dirty="0">
              <a:latin typeface="Calibri" panose="020F0502020204030204" pitchFamily="34" charset="0"/>
            </a:endParaRPr>
          </a:p>
        </p:txBody>
      </p:sp>
      <p:sp>
        <p:nvSpPr>
          <p:cNvPr id="18" name="Rectangle 1"/>
          <p:cNvSpPr txBox="1">
            <a:spLocks noChangeArrowheads="1"/>
          </p:cNvSpPr>
          <p:nvPr/>
        </p:nvSpPr>
        <p:spPr bwMode="auto">
          <a:xfrm>
            <a:off x="4895997" y="1981193"/>
            <a:ext cx="6875331" cy="4524315"/>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8000" tIns="0" rIns="0" bIns="0" numCol="1" rtlCol="0" anchor="ctr" anchorCtr="0" compatLnSpc="1">
            <a:prstTxWarp prst="textNoShape">
              <a:avLst/>
            </a:prstTxWarp>
            <a:sp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defTabSz="914400" eaLnBrk="0" fontAlgn="base" hangingPunct="0">
              <a:spcBef>
                <a:spcPct val="0"/>
              </a:spcBef>
              <a:spcAft>
                <a:spcPct val="0"/>
              </a:spcAft>
              <a:buClrTx/>
              <a:buSzTx/>
            </a:pPr>
            <a:r>
              <a:rPr lang="de-DE" altLang="de-DE" sz="1400" b="0" smtClean="0">
                <a:latin typeface="Courier New" panose="02070309020205020404" pitchFamily="49" charset="0"/>
                <a:cs typeface="Courier New" panose="02070309020205020404" pitchFamily="49" charset="0"/>
              </a:rPr>
              <a:t>namespace com.sap.cc;</a:t>
            </a:r>
          </a:p>
          <a:p>
            <a:pPr defTabSz="914400" eaLnBrk="0" fontAlgn="base" hangingPunct="0">
              <a:spcBef>
                <a:spcPct val="0"/>
              </a:spcBef>
              <a:spcAft>
                <a:spcPct val="0"/>
              </a:spcAft>
              <a:buClrTx/>
              <a:buSzTx/>
            </a:pPr>
            <a:endParaRPr lang="de-DE" sz="1400" b="0" smtClean="0">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buClrTx/>
              <a:buSzTx/>
            </a:pPr>
            <a:r>
              <a:rPr lang="de-DE" sz="1400" b="0" smtClean="0">
                <a:latin typeface="Courier New" panose="02070309020205020404" pitchFamily="49" charset="0"/>
                <a:cs typeface="Courier New" panose="02070309020205020404" pitchFamily="49" charset="0"/>
              </a:rPr>
              <a:t>using </a:t>
            </a:r>
            <a:r>
              <a:rPr lang="de-DE" altLang="de-DE" sz="1400" b="0" smtClean="0">
                <a:latin typeface="Courier New" panose="02070309020205020404" pitchFamily="49" charset="0"/>
                <a:cs typeface="Courier New" panose="02070309020205020404" pitchFamily="49" charset="0"/>
              </a:rPr>
              <a:t>com.sap.cc</a:t>
            </a:r>
            <a:r>
              <a:rPr lang="de-DE" sz="1400" b="0" smtClean="0">
                <a:latin typeface="Courier New" panose="02070309020205020404" pitchFamily="49" charset="0"/>
                <a:cs typeface="Courier New" panose="02070309020205020404" pitchFamily="49" charset="0"/>
              </a:rPr>
              <a:t>:: bulletinboard as bulletinboard;</a:t>
            </a:r>
          </a:p>
          <a:p>
            <a:pPr defTabSz="914400" eaLnBrk="0" fontAlgn="base" hangingPunct="0">
              <a:spcBef>
                <a:spcPct val="0"/>
              </a:spcBef>
              <a:spcAft>
                <a:spcPct val="0"/>
              </a:spcAft>
              <a:buClrTx/>
              <a:buSzTx/>
            </a:pPr>
            <a:r>
              <a:rPr lang="de-DE" sz="1400" smtClean="0">
                <a:solidFill>
                  <a:schemeClr val="accent5">
                    <a:lumMod val="75000"/>
                  </a:schemeClr>
                </a:solidFill>
                <a:latin typeface="Courier New" panose="02070309020205020404" pitchFamily="49" charset="0"/>
                <a:cs typeface="Courier New" panose="02070309020205020404" pitchFamily="49" charset="0"/>
              </a:rPr>
              <a:t>using "sap.common::UI" as UI</a:t>
            </a:r>
            <a:r>
              <a:rPr lang="de-DE" sz="1400" smtClean="0">
                <a:solidFill>
                  <a:srgbClr val="C00000"/>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buClrTx/>
              <a:buSzTx/>
            </a:pPr>
            <a:endParaRPr lang="de-DE" sz="1400" b="0" smtClean="0">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buClrTx/>
              <a:buSzTx/>
            </a:pPr>
            <a:r>
              <a:rPr lang="de-DE" sz="1400" smtClean="0">
                <a:solidFill>
                  <a:srgbClr val="C00000"/>
                </a:solidFill>
                <a:latin typeface="Courier New" panose="02070309020205020404" pitchFamily="49" charset="0"/>
                <a:cs typeface="Courier New" panose="02070309020205020404" pitchFamily="49" charset="0"/>
              </a:rPr>
              <a:t>@OData.publish : true</a:t>
            </a:r>
          </a:p>
          <a:p>
            <a:pPr defTabSz="914400" eaLnBrk="0" fontAlgn="base" hangingPunct="0">
              <a:spcBef>
                <a:spcPct val="0"/>
              </a:spcBef>
              <a:spcAft>
                <a:spcPct val="0"/>
              </a:spcAft>
              <a:buClrTx/>
              <a:buSzTx/>
            </a:pPr>
            <a:r>
              <a:rPr lang="de-DE" sz="1400" b="0" smtClean="0">
                <a:latin typeface="Courier New" panose="02070309020205020404" pitchFamily="49" charset="0"/>
                <a:cs typeface="Courier New" panose="02070309020205020404" pitchFamily="49" charset="0"/>
              </a:rPr>
              <a:t>context </a:t>
            </a:r>
            <a:r>
              <a:rPr lang="de-DE" sz="1400" smtClean="0">
                <a:latin typeface="Courier New" panose="02070309020205020404" pitchFamily="49" charset="0"/>
                <a:cs typeface="Courier New" panose="02070309020205020404" pitchFamily="49" charset="0"/>
              </a:rPr>
              <a:t>bulletinboard_ui</a:t>
            </a:r>
            <a:r>
              <a:rPr lang="de-DE" sz="1400" b="0" smtClean="0">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buClrTx/>
              <a:buSzTx/>
            </a:pPr>
            <a:endParaRPr lang="de-DE" sz="1400" b="0" smtClean="0">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buClrTx/>
              <a:buSzTx/>
            </a:pPr>
            <a:r>
              <a:rPr lang="de-DE" sz="1400" b="0" smtClean="0">
                <a:latin typeface="Courier New" panose="02070309020205020404" pitchFamily="49" charset="0"/>
                <a:cs typeface="Courier New" panose="02070309020205020404" pitchFamily="49" charset="0"/>
              </a:rPr>
              <a:t>   </a:t>
            </a:r>
            <a:r>
              <a:rPr lang="de-DE" sz="1400" smtClean="0">
                <a:solidFill>
                  <a:schemeClr val="accent5">
                    <a:lumMod val="75000"/>
                  </a:schemeClr>
                </a:solidFill>
                <a:latin typeface="Courier New" panose="02070309020205020404" pitchFamily="49" charset="0"/>
                <a:cs typeface="Courier New" panose="02070309020205020404" pitchFamily="49" charset="0"/>
              </a:rPr>
              <a:t>@UI.headerInfo</a:t>
            </a:r>
            <a:r>
              <a:rPr lang="de-DE" sz="1400" smtClean="0">
                <a:solidFill>
                  <a:srgbClr val="C00000"/>
                </a:solidFill>
                <a:latin typeface="Courier New" panose="02070309020205020404" pitchFamily="49" charset="0"/>
                <a:cs typeface="Courier New" panose="02070309020205020404" pitchFamily="49" charset="0"/>
              </a:rPr>
              <a:t> </a:t>
            </a:r>
            <a:r>
              <a:rPr lang="de-DE" sz="1400" b="0" smtClean="0">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buClrTx/>
              <a:buSzTx/>
            </a:pPr>
            <a:r>
              <a:rPr lang="de-DE" sz="1400" b="0" smtClean="0">
                <a:latin typeface="Courier New" panose="02070309020205020404" pitchFamily="49" charset="0"/>
                <a:cs typeface="Courier New" panose="02070309020205020404" pitchFamily="49" charset="0"/>
              </a:rPr>
              <a:t>      typeName : 'Advertisement',</a:t>
            </a:r>
          </a:p>
          <a:p>
            <a:pPr defTabSz="914400" eaLnBrk="0" fontAlgn="base" hangingPunct="0">
              <a:spcBef>
                <a:spcPct val="0"/>
              </a:spcBef>
              <a:spcAft>
                <a:spcPct val="0"/>
              </a:spcAft>
              <a:buClrTx/>
              <a:buSzTx/>
            </a:pPr>
            <a:r>
              <a:rPr lang="de-DE" sz="1400" b="0" smtClean="0">
                <a:latin typeface="Courier New" panose="02070309020205020404" pitchFamily="49" charset="0"/>
                <a:cs typeface="Courier New" panose="02070309020205020404" pitchFamily="49" charset="0"/>
              </a:rPr>
              <a:t>      typeNamePlural : 'Advertisements',</a:t>
            </a:r>
          </a:p>
          <a:p>
            <a:pPr defTabSz="914400" eaLnBrk="0" fontAlgn="base" hangingPunct="0">
              <a:spcBef>
                <a:spcPct val="0"/>
              </a:spcBef>
              <a:spcAft>
                <a:spcPct val="0"/>
              </a:spcAft>
              <a:buClrTx/>
              <a:buSzTx/>
            </a:pPr>
            <a:r>
              <a:rPr lang="de-DE" sz="1400" b="0" smtClean="0">
                <a:latin typeface="Courier New" panose="02070309020205020404" pitchFamily="49" charset="0"/>
                <a:cs typeface="Courier New" panose="02070309020205020404" pitchFamily="49" charset="0"/>
              </a:rPr>
              <a:t>      typeImageUrl : 'https://host/images/myAdsLogo.jpg',...}</a:t>
            </a:r>
          </a:p>
          <a:p>
            <a:pPr defTabSz="914400" eaLnBrk="0" fontAlgn="base" hangingPunct="0">
              <a:spcBef>
                <a:spcPct val="0"/>
              </a:spcBef>
              <a:spcAft>
                <a:spcPct val="0"/>
              </a:spcAft>
              <a:buClrTx/>
              <a:buSzTx/>
            </a:pPr>
            <a:r>
              <a:rPr lang="de-DE" sz="1400" b="0" smtClean="0">
                <a:latin typeface="Courier New" panose="02070309020205020404" pitchFamily="49" charset="0"/>
                <a:cs typeface="Courier New" panose="02070309020205020404" pitchFamily="49" charset="0"/>
              </a:rPr>
              <a:t>   </a:t>
            </a:r>
            <a:r>
              <a:rPr lang="de-DE" sz="1400" smtClean="0">
                <a:latin typeface="Courier New" panose="02070309020205020404" pitchFamily="49" charset="0"/>
                <a:cs typeface="Courier New" panose="02070309020205020404" pitchFamily="49" charset="0"/>
              </a:rPr>
              <a:t>define view Advertisement </a:t>
            </a:r>
            <a:r>
              <a:rPr lang="de-DE" sz="1400" b="0" smtClean="0">
                <a:latin typeface="Courier New" panose="02070309020205020404" pitchFamily="49" charset="0"/>
                <a:cs typeface="Courier New" panose="02070309020205020404" pitchFamily="49" charset="0"/>
              </a:rPr>
              <a:t>as</a:t>
            </a:r>
          </a:p>
          <a:p>
            <a:pPr defTabSz="914400" eaLnBrk="0" fontAlgn="base" hangingPunct="0">
              <a:spcBef>
                <a:spcPct val="0"/>
              </a:spcBef>
              <a:spcAft>
                <a:spcPct val="0"/>
              </a:spcAft>
              <a:buClrTx/>
              <a:buSzTx/>
            </a:pPr>
            <a:r>
              <a:rPr lang="de-DE" sz="1400" b="0" smtClean="0">
                <a:latin typeface="Courier New" panose="02070309020205020404" pitchFamily="49" charset="0"/>
                <a:cs typeface="Courier New" panose="02070309020205020404" pitchFamily="49" charset="0"/>
              </a:rPr>
              <a:t>      select from bulletinboard.</a:t>
            </a:r>
            <a:r>
              <a:rPr lang="de-DE" sz="1400" smtClean="0">
                <a:latin typeface="Courier New" panose="02070309020205020404" pitchFamily="49" charset="0"/>
                <a:cs typeface="Courier New" panose="02070309020205020404" pitchFamily="49" charset="0"/>
              </a:rPr>
              <a:t>Advertisement</a:t>
            </a:r>
            <a:r>
              <a:rPr lang="de-DE" sz="1400" b="0" smtClean="0">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buClrTx/>
              <a:buSzTx/>
            </a:pPr>
            <a:endParaRPr lang="de-DE" sz="1400" b="0" smtClean="0">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buClrTx/>
              <a:buSzTx/>
            </a:pPr>
            <a:r>
              <a:rPr lang="de-DE" sz="1400" b="0" smtClean="0">
                <a:latin typeface="Courier New" panose="02070309020205020404" pitchFamily="49" charset="0"/>
                <a:cs typeface="Courier New" panose="02070309020205020404" pitchFamily="49" charset="0"/>
              </a:rPr>
              <a:t>         key AdsId as AdsId,</a:t>
            </a:r>
          </a:p>
          <a:p>
            <a:pPr defTabSz="914400" eaLnBrk="0" fontAlgn="base" hangingPunct="0">
              <a:spcBef>
                <a:spcPct val="0"/>
              </a:spcBef>
              <a:spcAft>
                <a:spcPct val="0"/>
              </a:spcAft>
              <a:buClrTx/>
              <a:buSzTx/>
            </a:pPr>
            <a:r>
              <a:rPr lang="de-DE" sz="1400" b="0" smtClean="0">
                <a:latin typeface="Courier New" panose="02070309020205020404" pitchFamily="49" charset="0"/>
                <a:cs typeface="Courier New" panose="02070309020205020404" pitchFamily="49" charset="0"/>
              </a:rPr>
              <a:t>         </a:t>
            </a:r>
            <a:r>
              <a:rPr lang="de-DE" sz="1400" smtClean="0">
                <a:solidFill>
                  <a:schemeClr val="accent5">
                    <a:lumMod val="75000"/>
                  </a:schemeClr>
                </a:solidFill>
                <a:latin typeface="Courier New" panose="02070309020205020404" pitchFamily="49" charset="0"/>
                <a:cs typeface="Courier New" panose="02070309020205020404" pitchFamily="49" charset="0"/>
              </a:rPr>
              <a:t>@UI.lineItem</a:t>
            </a:r>
            <a:r>
              <a:rPr lang="de-DE" sz="1400" b="0" smtClean="0">
                <a:solidFill>
                  <a:schemeClr val="accent5">
                    <a:lumMod val="75000"/>
                  </a:schemeClr>
                </a:solidFill>
                <a:latin typeface="Courier New" panose="02070309020205020404" pitchFamily="49" charset="0"/>
                <a:cs typeface="Courier New" panose="02070309020205020404" pitchFamily="49" charset="0"/>
              </a:rPr>
              <a:t> </a:t>
            </a:r>
            <a:r>
              <a:rPr lang="de-DE" sz="1400" b="0" smtClean="0">
                <a:latin typeface="Courier New" panose="02070309020205020404" pitchFamily="49" charset="0"/>
                <a:cs typeface="Courier New" panose="02070309020205020404" pitchFamily="49" charset="0"/>
              </a:rPr>
              <a:t>: [{ position:40, label:'Contact Email'}]</a:t>
            </a:r>
          </a:p>
          <a:p>
            <a:pPr defTabSz="914400" eaLnBrk="0" fontAlgn="base" hangingPunct="0">
              <a:spcBef>
                <a:spcPct val="0"/>
              </a:spcBef>
              <a:spcAft>
                <a:spcPct val="0"/>
              </a:spcAft>
              <a:buClrTx/>
              <a:buSzTx/>
            </a:pPr>
            <a:r>
              <a:rPr lang="de-DE" sz="1400" b="0" smtClean="0">
                <a:latin typeface="Courier New" panose="02070309020205020404" pitchFamily="49" charset="0"/>
                <a:cs typeface="Courier New" panose="02070309020205020404" pitchFamily="49" charset="0"/>
              </a:rPr>
              <a:t>         </a:t>
            </a:r>
            <a:r>
              <a:rPr lang="de-DE" sz="1400" smtClean="0">
                <a:latin typeface="Courier New" panose="02070309020205020404" pitchFamily="49" charset="0"/>
                <a:cs typeface="Courier New" panose="02070309020205020404" pitchFamily="49" charset="0"/>
              </a:rPr>
              <a:t>Contact.Email</a:t>
            </a:r>
            <a:r>
              <a:rPr lang="de-DE" sz="1400" b="0" smtClean="0">
                <a:latin typeface="Courier New" panose="02070309020205020404" pitchFamily="49" charset="0"/>
                <a:cs typeface="Courier New" panose="02070309020205020404" pitchFamily="49" charset="0"/>
              </a:rPr>
              <a:t>, </a:t>
            </a:r>
            <a:r>
              <a:rPr lang="de-DE" sz="1400" b="0" smtClean="0">
                <a:solidFill>
                  <a:srgbClr val="29679F"/>
                </a:solidFill>
                <a:latin typeface="Courier New" panose="02070309020205020404" pitchFamily="49" charset="0"/>
                <a:cs typeface="Courier New" panose="02070309020205020404" pitchFamily="49" charset="0"/>
              </a:rPr>
              <a:t>/** requires association definition **/</a:t>
            </a:r>
          </a:p>
          <a:p>
            <a:pPr defTabSz="914400" eaLnBrk="0" fontAlgn="base" hangingPunct="0">
              <a:spcBef>
                <a:spcPct val="0"/>
              </a:spcBef>
              <a:spcAft>
                <a:spcPct val="0"/>
              </a:spcAft>
              <a:buClrTx/>
              <a:buSzTx/>
            </a:pPr>
            <a:r>
              <a:rPr lang="de-DE" sz="1400" b="0" smtClean="0">
                <a:latin typeface="Courier New" panose="02070309020205020404" pitchFamily="49" charset="0"/>
                <a:cs typeface="Courier New" panose="02070309020205020404" pitchFamily="49" charset="0"/>
              </a:rPr>
              <a:t>         Description</a:t>
            </a:r>
          </a:p>
          <a:p>
            <a:pPr defTabSz="914400" eaLnBrk="0" fontAlgn="base" hangingPunct="0">
              <a:spcBef>
                <a:spcPct val="0"/>
              </a:spcBef>
              <a:spcAft>
                <a:spcPct val="0"/>
              </a:spcAft>
              <a:buClrTx/>
              <a:buSzTx/>
            </a:pPr>
            <a:r>
              <a:rPr lang="de-DE" sz="1400" b="0" smtClean="0">
                <a:latin typeface="Courier New" panose="02070309020205020404" pitchFamily="49" charset="0"/>
                <a:cs typeface="Courier New" panose="02070309020205020404" pitchFamily="49" charset="0"/>
              </a:rPr>
              <a:t>   };  </a:t>
            </a:r>
          </a:p>
          <a:p>
            <a:pPr defTabSz="914400" eaLnBrk="0" fontAlgn="base" hangingPunct="0">
              <a:spcBef>
                <a:spcPct val="0"/>
              </a:spcBef>
              <a:spcAft>
                <a:spcPct val="0"/>
              </a:spcAft>
              <a:buClrTx/>
              <a:buSzTx/>
            </a:pPr>
            <a:r>
              <a:rPr lang="de-DE" sz="1400" b="0" smtClean="0">
                <a:latin typeface="Courier New" panose="02070309020205020404" pitchFamily="49" charset="0"/>
                <a:cs typeface="Courier New" panose="02070309020205020404" pitchFamily="49" charset="0"/>
              </a:rPr>
              <a:t>}</a:t>
            </a:r>
            <a:endParaRPr lang="de-DE" altLang="de-DE" sz="3600" b="0" dirty="0">
              <a:latin typeface="Arial" panose="020B0604020202020204" pitchFamily="34" charset="0"/>
            </a:endParaRPr>
          </a:p>
        </p:txBody>
      </p:sp>
      <p:sp>
        <p:nvSpPr>
          <p:cNvPr id="20" name="Rectangular Callout 19"/>
          <p:cNvSpPr/>
          <p:nvPr/>
        </p:nvSpPr>
        <p:spPr bwMode="gray">
          <a:xfrm>
            <a:off x="1496324" y="3428525"/>
            <a:ext cx="2005263" cy="569495"/>
          </a:xfrm>
          <a:prstGeom prst="wedgeRectCallout">
            <a:avLst>
              <a:gd name="adj1" fmla="val 124134"/>
              <a:gd name="adj2" fmla="val -158627"/>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Rectangular Callout 23"/>
          <p:cNvSpPr/>
          <p:nvPr/>
        </p:nvSpPr>
        <p:spPr bwMode="gray">
          <a:xfrm>
            <a:off x="1104936" y="3428525"/>
            <a:ext cx="3577390" cy="569495"/>
          </a:xfrm>
          <a:prstGeom prst="wedgeRectCallout">
            <a:avLst>
              <a:gd name="adj1" fmla="val 67323"/>
              <a:gd name="adj2" fmla="val 11348"/>
            </a:avLst>
          </a:prstGeom>
          <a:solidFill>
            <a:schemeClr val="accent1"/>
          </a:solidFill>
          <a:ln w="6350" algn="ctr">
            <a:noFill/>
            <a:miter lim="800000"/>
            <a:headEnd/>
            <a:tailEnd/>
          </a:ln>
        </p:spPr>
        <p:txBody>
          <a:bodyPr lIns="90000" tIns="216000" rIns="90000" bIns="72000" rtlCol="0" anchor="ctr"/>
          <a:lstStyle/>
          <a:p>
            <a:pPr algn="ctr" defTabSz="914400" fontAlgn="base">
              <a:spcBef>
                <a:spcPct val="50000"/>
              </a:spcBef>
              <a:spcAft>
                <a:spcPct val="0"/>
              </a:spcAft>
              <a:buClr>
                <a:srgbClr val="F0AB00"/>
              </a:buClr>
              <a:buSzPct val="80000"/>
            </a:pPr>
            <a:r>
              <a:rPr lang="de-DE" sz="2000" kern="0" dirty="0" err="1">
                <a:ea typeface="Arial Unicode MS" pitchFamily="34" charset="-128"/>
                <a:cs typeface="Arial Unicode MS" pitchFamily="34" charset="-128"/>
              </a:rPr>
              <a:t>enrich</a:t>
            </a:r>
            <a:r>
              <a:rPr lang="de-DE" sz="2000" kern="0" dirty="0">
                <a:ea typeface="Arial Unicode MS" pitchFamily="34" charset="-128"/>
                <a:cs typeface="Arial Unicode MS" pitchFamily="34" charset="-128"/>
              </a:rPr>
              <a:t> </a:t>
            </a:r>
            <a:r>
              <a:rPr lang="de-DE" sz="2000" kern="0" dirty="0" err="1">
                <a:ea typeface="Arial Unicode MS" pitchFamily="34" charset="-128"/>
                <a:cs typeface="Arial Unicode MS" pitchFamily="34" charset="-128"/>
              </a:rPr>
              <a:t>by</a:t>
            </a:r>
            <a:r>
              <a:rPr lang="de-DE" sz="2000" kern="0" dirty="0">
                <a:ea typeface="Arial Unicode MS" pitchFamily="34" charset="-128"/>
                <a:cs typeface="Arial Unicode MS" pitchFamily="34" charset="-128"/>
              </a:rPr>
              <a:t> </a:t>
            </a:r>
            <a:r>
              <a:rPr lang="de-DE" sz="2000" kern="0" dirty="0" err="1">
                <a:ea typeface="Arial Unicode MS" pitchFamily="34" charset="-128"/>
                <a:cs typeface="Arial Unicode MS" pitchFamily="34" charset="-128"/>
              </a:rPr>
              <a:t>Fiori</a:t>
            </a:r>
            <a:r>
              <a:rPr lang="de-DE" sz="2000" kern="0" dirty="0">
                <a:ea typeface="Arial Unicode MS" pitchFamily="34" charset="-128"/>
                <a:cs typeface="Arial Unicode MS" pitchFamily="34" charset="-128"/>
              </a:rPr>
              <a:t>-UI </a:t>
            </a:r>
            <a:r>
              <a:rPr lang="de-DE" sz="2000" kern="0" dirty="0" err="1">
                <a:ea typeface="Arial Unicode MS" pitchFamily="34" charset="-128"/>
                <a:cs typeface="Arial Unicode MS" pitchFamily="34" charset="-128"/>
              </a:rPr>
              <a:t>annotations</a:t>
            </a:r>
            <a:r>
              <a:rPr lang="de-DE" sz="2000" kern="0" dirty="0">
                <a:ea typeface="Arial Unicode MS" pitchFamily="34" charset="-128"/>
                <a:cs typeface="Arial Unicode MS" pitchFamily="34" charset="-128"/>
              </a:rPr>
              <a:t/>
            </a:r>
            <a:br>
              <a:rPr lang="de-DE" sz="2000" kern="0" dirty="0">
                <a:ea typeface="Arial Unicode MS" pitchFamily="34" charset="-128"/>
                <a:cs typeface="Arial Unicode MS" pitchFamily="34" charset="-128"/>
              </a:rPr>
            </a:br>
            <a:r>
              <a:rPr lang="de-DE" sz="2000" kern="0" dirty="0">
                <a:ea typeface="Arial Unicode MS" pitchFamily="34" charset="-128"/>
                <a:cs typeface="Arial Unicode MS" pitchFamily="34" charset="-128"/>
              </a:rPr>
              <a:t>(</a:t>
            </a:r>
            <a:r>
              <a:rPr lang="de-DE" sz="2000" kern="0" dirty="0" err="1">
                <a:ea typeface="Arial Unicode MS" pitchFamily="34" charset="-128"/>
                <a:cs typeface="Arial Unicode MS" pitchFamily="34" charset="-128"/>
              </a:rPr>
              <a:t>for</a:t>
            </a:r>
            <a:r>
              <a:rPr lang="de-DE" sz="2000" kern="0" dirty="0">
                <a:ea typeface="Arial Unicode MS" pitchFamily="34" charset="-128"/>
                <a:cs typeface="Arial Unicode MS" pitchFamily="34" charset="-128"/>
              </a:rPr>
              <a:t> </a:t>
            </a:r>
            <a:r>
              <a:rPr lang="de-DE" sz="2000" kern="0" dirty="0" err="1">
                <a:ea typeface="Arial Unicode MS" pitchFamily="34" charset="-128"/>
                <a:cs typeface="Arial Unicode MS" pitchFamily="34" charset="-128"/>
              </a:rPr>
              <a:t>Fiori</a:t>
            </a:r>
            <a:r>
              <a:rPr lang="de-DE" sz="2000" kern="0" dirty="0">
                <a:ea typeface="Arial Unicode MS" pitchFamily="34" charset="-128"/>
                <a:cs typeface="Arial Unicode MS" pitchFamily="34" charset="-128"/>
              </a:rPr>
              <a:t> Smart Templates)</a:t>
            </a:r>
          </a:p>
        </p:txBody>
      </p:sp>
      <p:sp>
        <p:nvSpPr>
          <p:cNvPr id="21" name="Rectangular Callout 20"/>
          <p:cNvSpPr/>
          <p:nvPr/>
        </p:nvSpPr>
        <p:spPr bwMode="gray">
          <a:xfrm>
            <a:off x="759855" y="3306707"/>
            <a:ext cx="3922472" cy="1265294"/>
          </a:xfrm>
          <a:prstGeom prst="wedgeRectCallout">
            <a:avLst>
              <a:gd name="adj1" fmla="val 82361"/>
              <a:gd name="adj2" fmla="val 129892"/>
            </a:avLst>
          </a:prstGeom>
          <a:solidFill>
            <a:schemeClr val="accent1"/>
          </a:solidFill>
          <a:ln w="6350" algn="ctr">
            <a:noFill/>
            <a:miter lim="800000"/>
            <a:headEnd/>
            <a:tailEnd/>
          </a:ln>
        </p:spPr>
        <p:txBody>
          <a:bodyPr lIns="108000" tIns="72000" rIns="90000" bIns="72000" rtlCol="0" anchor="ctr"/>
          <a:lstStyle/>
          <a:p>
            <a:pPr defTabSz="914400" fontAlgn="base">
              <a:spcBef>
                <a:spcPct val="50000"/>
              </a:spcBef>
              <a:spcAft>
                <a:spcPct val="0"/>
              </a:spcAft>
              <a:buClr>
                <a:srgbClr val="F0AB00"/>
              </a:buClr>
              <a:buSzPct val="80000"/>
            </a:pPr>
            <a:r>
              <a:rPr lang="de-DE" sz="2000" kern="0" dirty="0" err="1">
                <a:ea typeface="Arial Unicode MS" pitchFamily="34" charset="-128"/>
                <a:cs typeface="Arial Unicode MS" pitchFamily="34" charset="-128"/>
              </a:rPr>
              <a:t>Enrich</a:t>
            </a:r>
            <a:r>
              <a:rPr lang="de-DE" sz="2000" kern="0" dirty="0">
                <a:ea typeface="Arial Unicode MS" pitchFamily="34" charset="-128"/>
                <a:cs typeface="Arial Unicode MS" pitchFamily="34" charset="-128"/>
              </a:rPr>
              <a:t> </a:t>
            </a:r>
            <a:r>
              <a:rPr lang="de-DE" sz="2000" kern="0" dirty="0" err="1" smtClean="0">
                <a:ea typeface="Arial Unicode MS" pitchFamily="34" charset="-128"/>
                <a:cs typeface="Arial Unicode MS" pitchFamily="34" charset="-128"/>
              </a:rPr>
              <a:t>OData</a:t>
            </a:r>
            <a:r>
              <a:rPr lang="de-DE" sz="2000" kern="0" dirty="0" smtClean="0">
                <a:ea typeface="Arial Unicode MS" pitchFamily="34" charset="-128"/>
                <a:cs typeface="Arial Unicode MS" pitchFamily="34" charset="-128"/>
              </a:rPr>
              <a:t> </a:t>
            </a:r>
            <a:r>
              <a:rPr lang="de-DE" sz="2000" kern="0" dirty="0" err="1" smtClean="0">
                <a:ea typeface="Arial Unicode MS" pitchFamily="34" charset="-128"/>
                <a:cs typeface="Arial Unicode MS" pitchFamily="34" charset="-128"/>
              </a:rPr>
              <a:t>model</a:t>
            </a:r>
            <a:r>
              <a:rPr lang="de-DE" sz="2000" kern="0" dirty="0" smtClean="0">
                <a:ea typeface="Arial Unicode MS" pitchFamily="34" charset="-128"/>
                <a:cs typeface="Arial Unicode MS" pitchFamily="34" charset="-128"/>
              </a:rPr>
              <a:t> </a:t>
            </a:r>
            <a:r>
              <a:rPr lang="de-DE" sz="2000" kern="0" dirty="0" err="1" smtClean="0">
                <a:ea typeface="Arial Unicode MS" pitchFamily="34" charset="-128"/>
                <a:cs typeface="Arial Unicode MS" pitchFamily="34" charset="-128"/>
              </a:rPr>
              <a:t>by</a:t>
            </a:r>
            <a:r>
              <a:rPr lang="de-DE" sz="2000" kern="0" dirty="0" smtClean="0">
                <a:ea typeface="Arial Unicode MS" pitchFamily="34" charset="-128"/>
                <a:cs typeface="Arial Unicode MS" pitchFamily="34" charset="-128"/>
              </a:rPr>
              <a:t> </a:t>
            </a:r>
            <a:r>
              <a:rPr lang="de-DE" sz="2000" kern="0" dirty="0" err="1">
                <a:ea typeface="Arial Unicode MS" pitchFamily="34" charset="-128"/>
                <a:cs typeface="Arial Unicode MS" pitchFamily="34" charset="-128"/>
              </a:rPr>
              <a:t>Fiori</a:t>
            </a:r>
            <a:r>
              <a:rPr lang="de-DE" sz="2000" kern="0" dirty="0">
                <a:ea typeface="Arial Unicode MS" pitchFamily="34" charset="-128"/>
                <a:cs typeface="Arial Unicode MS" pitchFamily="34" charset="-128"/>
              </a:rPr>
              <a:t> </a:t>
            </a:r>
            <a:r>
              <a:rPr lang="de-DE" sz="2000" kern="0" dirty="0" err="1" smtClean="0">
                <a:ea typeface="Arial Unicode MS" pitchFamily="34" charset="-128"/>
                <a:cs typeface="Arial Unicode MS" pitchFamily="34" charset="-128"/>
              </a:rPr>
              <a:t>annotations</a:t>
            </a:r>
            <a:r>
              <a:rPr lang="de-DE" sz="2000" kern="0" dirty="0" smtClean="0">
                <a:ea typeface="Arial Unicode MS" pitchFamily="34" charset="-128"/>
                <a:cs typeface="Arial Unicode MS" pitchFamily="34" charset="-128"/>
              </a:rPr>
              <a:t> </a:t>
            </a:r>
            <a:r>
              <a:rPr lang="de-DE" sz="2000" kern="0" dirty="0" err="1" smtClean="0">
                <a:ea typeface="Arial Unicode MS" pitchFamily="34" charset="-128"/>
                <a:cs typeface="Arial Unicode MS" pitchFamily="34" charset="-128"/>
              </a:rPr>
              <a:t>for</a:t>
            </a:r>
            <a:r>
              <a:rPr lang="de-DE" sz="2000" kern="0" dirty="0" smtClean="0">
                <a:ea typeface="Arial Unicode MS" pitchFamily="34" charset="-128"/>
                <a:cs typeface="Arial Unicode MS" pitchFamily="34" charset="-128"/>
              </a:rPr>
              <a:t> </a:t>
            </a:r>
            <a:r>
              <a:rPr lang="de-DE" sz="2000" kern="0" dirty="0" err="1" smtClean="0">
                <a:ea typeface="Arial Unicode MS" pitchFamily="34" charset="-128"/>
                <a:cs typeface="Arial Unicode MS" pitchFamily="34" charset="-128"/>
              </a:rPr>
              <a:t>Fiori</a:t>
            </a:r>
            <a:r>
              <a:rPr lang="de-DE" sz="2000" kern="0" dirty="0" smtClean="0">
                <a:ea typeface="Arial Unicode MS" pitchFamily="34" charset="-128"/>
                <a:cs typeface="Arial Unicode MS" pitchFamily="34" charset="-128"/>
              </a:rPr>
              <a:t> Element (aka </a:t>
            </a:r>
            <a:r>
              <a:rPr lang="de-DE" sz="2000" i="1" kern="0" dirty="0" smtClean="0">
                <a:ea typeface="Arial Unicode MS" pitchFamily="34" charset="-128"/>
                <a:cs typeface="Arial Unicode MS" pitchFamily="34" charset="-128"/>
              </a:rPr>
              <a:t>Smart Templates</a:t>
            </a:r>
            <a:r>
              <a:rPr lang="de-DE" sz="2000" kern="0" dirty="0" smtClean="0">
                <a:ea typeface="Arial Unicode MS" pitchFamily="34" charset="-128"/>
                <a:cs typeface="Arial Unicode MS" pitchFamily="34" charset="-128"/>
              </a:rPr>
              <a:t>) </a:t>
            </a:r>
            <a:r>
              <a:rPr lang="de-DE" sz="2000" kern="0" dirty="0" err="1" smtClean="0">
                <a:ea typeface="Arial Unicode MS" pitchFamily="34" charset="-128"/>
                <a:cs typeface="Arial Unicode MS" pitchFamily="34" charset="-128"/>
              </a:rPr>
              <a:t>generation</a:t>
            </a:r>
            <a:endParaRPr lang="de-DE" sz="20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357097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xEl>
                                              <p:pRg st="15" end="1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xEl>
                                              <p:pRg st="16" end="1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
                                            <p:txEl>
                                              <p:pRg st="17" end="17"/>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xEl>
                                              <p:pRg st="18" end="18"/>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
                                            <p:txEl>
                                              <p:pRg st="19" end="19"/>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8" grpId="0" uiExpand="1" build="p" animBg="1"/>
      <p:bldP spid="20" grpId="0" animBg="1"/>
      <p:bldP spid="24" grpId="0" animBg="1"/>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(Fiori) programming model for XS Advanced</a:t>
            </a:r>
            <a:br>
              <a:rPr lang="en-US" dirty="0"/>
            </a:br>
            <a:r>
              <a:rPr lang="en-US" sz="2000" b="0" dirty="0"/>
              <a:t>Target Architecture</a:t>
            </a:r>
          </a:p>
        </p:txBody>
      </p:sp>
      <p:sp>
        <p:nvSpPr>
          <p:cNvPr id="19" name="AutoShape 2" descr="Bildergebnis für aws logo"/>
          <p:cNvSpPr>
            <a:spLocks noChangeAspect="1" noChangeArrowheads="1"/>
          </p:cNvSpPr>
          <p:nvPr/>
        </p:nvSpPr>
        <p:spPr bwMode="auto">
          <a:xfrm>
            <a:off x="171600" y="-754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 name="Rectangle 3"/>
          <p:cNvSpPr>
            <a:spLocks noChangeArrowheads="1"/>
          </p:cNvSpPr>
          <p:nvPr/>
        </p:nvSpPr>
        <p:spPr bwMode="auto">
          <a:xfrm>
            <a:off x="0" y="90100"/>
            <a:ext cx="65" cy="276999"/>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rotWithShape="1">
          <a:blip r:embed="rId3"/>
          <a:srcRect t="18255"/>
          <a:stretch/>
        </p:blipFill>
        <p:spPr>
          <a:xfrm>
            <a:off x="324000" y="1355557"/>
            <a:ext cx="11545200" cy="4607589"/>
          </a:xfrm>
          <a:prstGeom prst="rect">
            <a:avLst/>
          </a:prstGeom>
        </p:spPr>
      </p:pic>
    </p:spTree>
    <p:extLst>
      <p:ext uri="{BB962C8B-B14F-4D97-AF65-F5344CB8AC3E}">
        <p14:creationId xmlns:p14="http://schemas.microsoft.com/office/powerpoint/2010/main" val="427360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AP_2016_16x9_white">
  <a:themeElements>
    <a:clrScheme name="SAP_colors_white_template">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16x9" id="{71B3E0F2-BEA8-4DF3-842B-F381919893AD}" vid="{EEFEC8A6-0E86-49D1-946D-68005C8EE404}"/>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SAP_16x9</Template>
  <TotalTime>0</TotalTime>
  <Words>373</Words>
  <Application>Microsoft Office PowerPoint</Application>
  <PresentationFormat>Custom</PresentationFormat>
  <Paragraphs>101</Paragraphs>
  <Slides>4</Slides>
  <Notes>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 Unicode MS</vt:lpstr>
      <vt:lpstr>Arial</vt:lpstr>
      <vt:lpstr>Calibri</vt:lpstr>
      <vt:lpstr>Courier New</vt:lpstr>
      <vt:lpstr>Symbol</vt:lpstr>
      <vt:lpstr>wingdings</vt:lpstr>
      <vt:lpstr>wingdings</vt:lpstr>
      <vt:lpstr>SAP_2016_16x9_white</vt:lpstr>
      <vt:lpstr>(Fiori) programming model for XS Advanced Core Data Model driven approach</vt:lpstr>
      <vt:lpstr>(Fiori) programming model for XS Advanced Core Data Model driven approach</vt:lpstr>
      <vt:lpstr>(Fiori) programming model for XS Advanced Target Architecture</vt:lpstr>
      <vt:lpstr>PowerPoint Presentation</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Corporate PPT Template</dc:title>
  <dc:creator>SAP;nena.raab@sap.com</dc:creator>
  <cp:keywords>2016/16:9/white</cp:keywords>
  <cp:lastModifiedBy>Raab, Nena</cp:lastModifiedBy>
  <cp:revision>1613</cp:revision>
  <cp:lastPrinted>2017-02-15T16:06:30Z</cp:lastPrinted>
  <dcterms:created xsi:type="dcterms:W3CDTF">2015-10-08T14:10:57Z</dcterms:created>
  <dcterms:modified xsi:type="dcterms:W3CDTF">2017-03-16T09:04:59Z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1890907929</vt:i4>
  </property>
  <property fmtid="{D5CDD505-2E9C-101B-9397-08002B2CF9AE}" pid="3" name="_NewReviewCycle">
    <vt:lpwstr/>
  </property>
  <property fmtid="{D5CDD505-2E9C-101B-9397-08002B2CF9AE}" pid="4" name="_EmailSubject">
    <vt:lpwstr>Brand Tools weekly meeting </vt:lpwstr>
  </property>
  <property fmtid="{D5CDD505-2E9C-101B-9397-08002B2CF9AE}" pid="5" name="_AuthorEmail">
    <vt:lpwstr>lee.schosid@sap.com</vt:lpwstr>
  </property>
  <property fmtid="{D5CDD505-2E9C-101B-9397-08002B2CF9AE}" pid="6" name="_AuthorEmailDisplayName">
    <vt:lpwstr>Schosid, Lee</vt:lpwstr>
  </property>
  <property fmtid="{D5CDD505-2E9C-101B-9397-08002B2CF9AE}" pid="7" name="_PreviousAdHocReviewCycleID">
    <vt:i4>1357826825</vt:i4>
  </property>
</Properties>
</file>