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 id="2147483764" r:id="rId2"/>
  </p:sldMasterIdLst>
  <p:notesMasterIdLst>
    <p:notesMasterId r:id="rId4"/>
  </p:notesMasterIdLst>
  <p:handoutMasterIdLst>
    <p:handoutMasterId r:id="rId5"/>
  </p:handoutMasterIdLst>
  <p:sldIdLst>
    <p:sldId id="385" r:id="rId3"/>
  </p:sldIdLst>
  <p:sldSz cx="12195175" cy="6859588"/>
  <p:notesSz cx="6797675" cy="9874250"/>
  <p:embeddedFontLst>
    <p:embeddedFont>
      <p:font typeface="MS PGothic" panose="020B0600070205080204" pitchFamily="34" charset="-128"/>
      <p:regular r:id="rId6"/>
    </p:embeddedFont>
    <p:embeddedFont>
      <p:font typeface="Arial Unicode MS" panose="020B0604020202020204" pitchFamily="34" charset="-128"/>
      <p:regular r:id="rId7"/>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ymann, Juergen" initials="HJ" lastIdx="9"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6600"/>
    <a:srgbClr val="47B2FF"/>
    <a:srgbClr val="0099FF"/>
    <a:srgbClr val="003283"/>
    <a:srgbClr val="FF0000"/>
    <a:srgbClr val="666666"/>
    <a:srgbClr val="2B3F7B"/>
    <a:srgbClr val="9C277B"/>
    <a:srgbClr val="D46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90" autoAdjust="0"/>
  </p:normalViewPr>
  <p:slideViewPr>
    <p:cSldViewPr snapToGrid="0" showGuides="1">
      <p:cViewPr varScale="1">
        <p:scale>
          <a:sx n="159" d="100"/>
          <a:sy n="159" d="100"/>
        </p:scale>
        <p:origin x="198" y="144"/>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howGuides="1">
      <p:cViewPr varScale="1">
        <p:scale>
          <a:sx n="75" d="100"/>
          <a:sy n="75" d="100"/>
        </p:scale>
        <p:origin x="2448" y="78"/>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handoutMaster" Target="handoutMasters/handoutMaster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2016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extLst>
      <p:ext uri="{BB962C8B-B14F-4D97-AF65-F5344CB8AC3E}">
        <p14:creationId xmlns:p14="http://schemas.microsoft.com/office/powerpoint/2010/main" val="320083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39794205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8" name="Rectangle 7"/>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extLst>
      <p:ext uri="{BB962C8B-B14F-4D97-AF65-F5344CB8AC3E}">
        <p14:creationId xmlns:p14="http://schemas.microsoft.com/office/powerpoint/2010/main" val="267095177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extLst>
      <p:ext uri="{BB962C8B-B14F-4D97-AF65-F5344CB8AC3E}">
        <p14:creationId xmlns:p14="http://schemas.microsoft.com/office/powerpoint/2010/main" val="48761807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a:solidFill>
                    <a:srgbClr val="000000"/>
                  </a:solidFill>
                </a:rPr>
                <a:t>Exercise</a:t>
              </a:r>
              <a:endParaRPr lang="en-US" sz="4300" dirty="0">
                <a:solidFill>
                  <a:srgbClr val="000000"/>
                </a:solidFill>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a:solidFill>
                    <a:srgbClr val="000000"/>
                  </a:solidFill>
                </a:rPr>
                <a:t>Exercise</a:t>
              </a:r>
              <a:endParaRPr lang="en-US" sz="4300" dirty="0">
                <a:solidFill>
                  <a:srgbClr val="000000"/>
                </a:solidFill>
              </a:endParaRPr>
            </a:p>
          </p:txBody>
        </p:sp>
      </p:grpSp>
    </p:spTree>
    <p:extLst>
      <p:ext uri="{BB962C8B-B14F-4D97-AF65-F5344CB8AC3E}">
        <p14:creationId xmlns:p14="http://schemas.microsoft.com/office/powerpoint/2010/main" val="382082750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9" name="Rectangle 8"/>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extLst>
      <p:ext uri="{BB962C8B-B14F-4D97-AF65-F5344CB8AC3E}">
        <p14:creationId xmlns:p14="http://schemas.microsoft.com/office/powerpoint/2010/main" val="120267733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1080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a:t>Insert page title</a:t>
            </a:r>
            <a:endParaRPr lang="en-US" dirty="0"/>
          </a:p>
        </p:txBody>
      </p:sp>
    </p:spTree>
    <p:extLst>
      <p:ext uri="{BB962C8B-B14F-4D97-AF65-F5344CB8AC3E}">
        <p14:creationId xmlns:p14="http://schemas.microsoft.com/office/powerpoint/2010/main" val="21227186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30453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38667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7063" lvl="1" indent="-342900">
              <a:buFont typeface="Arial" charset="0"/>
              <a:buChar char="•"/>
            </a:pPr>
            <a:r>
              <a:rPr lang="en-US" dirty="0"/>
              <a:t>Second level</a:t>
            </a:r>
          </a:p>
          <a:p>
            <a:pPr marL="539750" lvl="2" indent="328613">
              <a:buFont typeface="Arial" charset="0"/>
              <a:buChar char="•"/>
            </a:pPr>
            <a:r>
              <a:rPr lang="en-US" dirty="0"/>
              <a:t>Third level</a:t>
            </a:r>
          </a:p>
          <a:p>
            <a:pPr marL="1254125" lvl="3" indent="-393700">
              <a:buClr>
                <a:schemeClr val="accent1"/>
              </a:buClr>
              <a:buFont typeface="Arial" charset="0"/>
              <a:buChar char="•"/>
            </a:pPr>
            <a:r>
              <a:rPr lang="en-US" dirty="0"/>
              <a:t>Fourth level</a:t>
            </a:r>
          </a:p>
          <a:p>
            <a:pPr marL="1611313" lvl="4" indent="-406400">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948753064"/>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rgbClr val="FFD05C"/>
              </a:buClr>
              <a:buFont typeface="Arial" pitchFamily="34" charset="0"/>
              <a:buNone/>
            </a:pPr>
            <a:fld id="{0BDC132A-5C91-4078-9777-31DA19A62E0A}" type="slidenum">
              <a:rPr lang="en-US" sz="1000" smtClean="0">
                <a:solidFill>
                  <a:srgbClr val="000000"/>
                </a:solidFill>
              </a:rPr>
              <a:pPr marL="111525" indent="-111525"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27739909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74906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spcBef>
                <a:spcPct val="0"/>
              </a:spcBef>
            </a:pPr>
            <a:r>
              <a:rPr lang="en-US" sz="2900" b="1" dirty="0">
                <a:solidFill>
                  <a:srgbClr val="FFD05C"/>
                </a:solidFill>
              </a:rPr>
              <a:t>© 2016 SAP SE or an SAP affiliate company. 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0" y="324075"/>
            <a:ext cx="7083441" cy="756175"/>
          </a:xfrm>
          <a:prstGeom prst="rect">
            <a:avLst/>
          </a:prstGeom>
        </p:spPr>
        <p:txBody>
          <a:bodyPr vert="horz" lIns="0" tIns="0" rIns="0" bIns="0" rtlCol="0" anchor="ctr" anchorCtr="0">
            <a:noAutofit/>
          </a:bodyPr>
          <a:lstStyle/>
          <a:p>
            <a:pPr>
              <a:spcBef>
                <a:spcPct val="0"/>
              </a:spcBef>
            </a:pPr>
            <a:r>
              <a:rPr lang="en-GB" sz="2900" b="1" dirty="0">
                <a:solidFill>
                  <a:srgbClr val="FFD05C"/>
                </a:solidFill>
              </a:rPr>
              <a:t>© </a:t>
            </a:r>
            <a:r>
              <a:rPr sz="2900" b="1" dirty="0">
                <a:solidFill>
                  <a:srgbClr val="FFD05C"/>
                </a:solidFill>
              </a:rPr>
              <a:t>2013 SAP AG. All rights reserved.</a:t>
            </a:r>
          </a:p>
        </p:txBody>
      </p:sp>
      <p:sp>
        <p:nvSpPr>
          <p:cNvPr id="6" name="TextBox 5"/>
          <p:cNvSpPr txBox="1"/>
          <p:nvPr userDrawn="1"/>
        </p:nvSpPr>
        <p:spPr bwMode="gray">
          <a:xfrm>
            <a:off x="323999" y="1692000"/>
            <a:ext cx="11547325" cy="2462213"/>
          </a:xfrm>
          <a:prstGeom prst="rect">
            <a:avLst/>
          </a:prstGeom>
          <a:noFill/>
        </p:spPr>
        <p:txBody>
          <a:bodyPr wrap="square" lIns="0" tIns="0" rIns="0" bIns="0" rtlCol="0">
            <a:spAutoFit/>
          </a:bodyPr>
          <a:lstStyle/>
          <a:p>
            <a:pPr defTabSz="914400">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400">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400">
              <a:spcBef>
                <a:spcPts val="1200"/>
              </a:spcBef>
            </a:pPr>
            <a:r>
              <a:rPr lang="en-US" sz="1200" noProof="1">
                <a:solidFill>
                  <a:srgbClr val="000000"/>
                </a:solidFill>
                <a:ea typeface="MS PGothic" pitchFamily="34" charset="-128"/>
              </a:rPr>
              <a:t>National product specifications may vary.</a:t>
            </a:r>
          </a:p>
          <a:p>
            <a:pPr defTabSz="914400">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400">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18585312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spcBef>
                <a:spcPct val="0"/>
              </a:spcBef>
              <a:defRPr/>
            </a:pPr>
            <a:r>
              <a:rPr sz="2900" b="1" dirty="0">
                <a:solidFill>
                  <a:srgbClr val="FFD05C"/>
                </a:solidFill>
              </a:rPr>
              <a:t>© 2016 SAP SE oder ein SAP-Konzernunternehmen. </a:t>
            </a:r>
            <a:br>
              <a:rPr sz="2900" b="1" dirty="0">
                <a:solidFill>
                  <a:srgbClr val="FFD05C"/>
                </a:solidFill>
              </a:rPr>
            </a:br>
            <a:r>
              <a:rPr sz="2900" b="1" dirty="0">
                <a:solidFill>
                  <a:srgbClr val="FFD05C"/>
                </a:solidFill>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75"/>
            <a:ext cx="9815222" cy="756175"/>
          </a:xfrm>
          <a:prstGeom prst="rect">
            <a:avLst/>
          </a:prstGeom>
        </p:spPr>
        <p:txBody>
          <a:bodyPr vert="horz" lIns="0" tIns="0" rIns="0" bIns="0" rtlCol="0" anchor="ctr" anchorCtr="0">
            <a:noAutofit/>
          </a:bodyPr>
          <a:lstStyle/>
          <a:p>
            <a:pPr>
              <a:spcBef>
                <a:spcPct val="0"/>
              </a:spcBef>
              <a:defRPr/>
            </a:pPr>
            <a:r>
              <a:rPr lang="en-GB" sz="2900" b="1" dirty="0">
                <a:solidFill>
                  <a:srgbClr val="FFD05C"/>
                </a:solidFill>
              </a:rPr>
              <a:t>© </a:t>
            </a:r>
            <a:r>
              <a:rPr sz="2900" b="1" dirty="0">
                <a:solidFill>
                  <a:srgbClr val="FFD05C"/>
                </a:solidFill>
              </a:rPr>
              <a:t>2013 SAP AG. Alle Rechte vorbehalten.</a:t>
            </a:r>
          </a:p>
        </p:txBody>
      </p:sp>
      <p:sp>
        <p:nvSpPr>
          <p:cNvPr id="5" name="TextBox 4"/>
          <p:cNvSpPr txBox="1"/>
          <p:nvPr userDrawn="1"/>
        </p:nvSpPr>
        <p:spPr bwMode="gray">
          <a:xfrm>
            <a:off x="323999" y="1692000"/>
            <a:ext cx="11547325" cy="2646878"/>
          </a:xfrm>
          <a:prstGeom prst="rect">
            <a:avLst/>
          </a:prstGeom>
          <a:noFill/>
        </p:spPr>
        <p:txBody>
          <a:bodyPr wrap="square" lIns="0" tIns="0" rIns="0" bIns="0" rtlCol="0">
            <a:spAutoFit/>
          </a:bodyPr>
          <a:lstStyle/>
          <a:p>
            <a:pPr defTabSz="914400">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400">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400">
              <a:spcBef>
                <a:spcPts val="1200"/>
              </a:spcBef>
            </a:pPr>
            <a:r>
              <a:rPr sz="1200" noProof="1">
                <a:solidFill>
                  <a:srgbClr val="000000"/>
                </a:solidFill>
                <a:ea typeface="MS PGothic" pitchFamily="34" charset="-128"/>
              </a:rPr>
              <a:t>Produkte können länderspezifische Unterschiede aufweisen.</a:t>
            </a:r>
          </a:p>
          <a:p>
            <a:pPr defTabSz="914400">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400">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53798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2.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rgbClr val="FFD05C"/>
              </a:buClr>
              <a:buFont typeface="Arial" pitchFamily="34" charset="0"/>
              <a:buNone/>
            </a:pPr>
            <a:fld id="{0BDC132A-5C91-4078-9777-31DA19A62E0A}" type="slidenum">
              <a:rPr lang="en-US" sz="900" smtClean="0">
                <a:solidFill>
                  <a:srgbClr val="FFFFFF"/>
                </a:solidFill>
              </a:rPr>
              <a:pPr marL="111525" indent="-111525"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rgbClr val="FFD05C"/>
              </a:buClr>
              <a:buFont typeface="Arial" pitchFamily="34" charset="0"/>
              <a:buNone/>
            </a:pPr>
            <a:fld id="{0BDC132A-5C91-4078-9777-31DA19A62E0A}" type="slidenum">
              <a:rPr lang="en-US" sz="900" smtClean="0">
                <a:solidFill>
                  <a:srgbClr val="FFFFFF"/>
                </a:solidFill>
              </a:rPr>
              <a:pPr marL="111525" indent="-111525"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349476531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ortal.wdf.sap.corp/go/corporaterequirements" TargetMode="External"/><Relationship Id="rId3" Type="http://schemas.openxmlformats.org/officeDocument/2006/relationships/hyperlink" Target="https://jam4.sapjam.com/groups/XgeUs0CXItfeWyuI4k7lM3/overview_page/2Ocd5GvFueg05eHLqVit9s" TargetMode="External"/><Relationship Id="rId7" Type="http://schemas.openxmlformats.org/officeDocument/2006/relationships/image" Target="../media/image7.png"/><Relationship Id="rId2" Type="http://schemas.openxmlformats.org/officeDocument/2006/relationships/hyperlink" Target="https://open-source.mo.sap.corp/" TargetMode="External"/><Relationship Id="rId1" Type="http://schemas.openxmlformats.org/officeDocument/2006/relationships/slideLayout" Target="../slideLayouts/slideLayout8.xml"/><Relationship Id="rId6" Type="http://schemas.openxmlformats.org/officeDocument/2006/relationships/hyperlink" Target="https://portal.wdf.sap.corp/irj/go/km/docs/corporate_portal/WS%20PTG/Standards%20&amp;%20Tools/I2M%20Process%20Map/3.2%20Portfolio-to-Solution/Manage%20Development%20Program/Corporate%20Requirements/IP%20Rights%20Protection/IP-Safe_Repositories_at_SAP.pdf" TargetMode="External"/><Relationship Id="rId11" Type="http://schemas.openxmlformats.org/officeDocument/2006/relationships/image" Target="../media/image8.png"/><Relationship Id="rId5" Type="http://schemas.openxmlformats.org/officeDocument/2006/relationships/hyperlink" Target="https://release-api.mo.sap.corp/" TargetMode="External"/><Relationship Id="rId10" Type="http://schemas.openxmlformats.org/officeDocument/2006/relationships/hyperlink" Target="https://ifp.wdf.sap.corp/prs(bD1kZSZjPTAwMQ==)/index.do#/home" TargetMode="External"/><Relationship Id="rId4" Type="http://schemas.openxmlformats.org/officeDocument/2006/relationships/hyperlink" Target="https://sapedia.int.sap/wiki/Semantic_Versioning_and_Incompatibility_in_Continuous_Delivery" TargetMode="External"/><Relationship Id="rId9" Type="http://schemas.openxmlformats.org/officeDocument/2006/relationships/hyperlink" Target="https://wiki.wdf.sap.corp/wiki/display/PSSEC/Approval+process+for+violations+of+product+standard+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Corporate </a:t>
            </a:r>
            <a:r>
              <a:rPr lang="de-DE" dirty="0" err="1"/>
              <a:t>Requirements</a:t>
            </a:r>
            <a:r>
              <a:rPr lang="de-DE" dirty="0"/>
              <a:t> </a:t>
            </a:r>
            <a:r>
              <a:rPr lang="de-DE" dirty="0" err="1"/>
              <a:t>and</a:t>
            </a:r>
            <a:r>
              <a:rPr lang="de-DE" dirty="0"/>
              <a:t> </a:t>
            </a:r>
            <a:r>
              <a:rPr lang="de-DE" dirty="0" err="1"/>
              <a:t>Product</a:t>
            </a:r>
            <a:r>
              <a:rPr lang="de-DE" dirty="0"/>
              <a:t> Standards</a:t>
            </a:r>
            <a:br>
              <a:rPr lang="de-DE" dirty="0"/>
            </a:br>
            <a:r>
              <a:rPr lang="de-DE" sz="1800" dirty="0"/>
              <a:t>Still relevant for Cloud </a:t>
            </a:r>
            <a:r>
              <a:rPr lang="de-DE" sz="1800" dirty="0" err="1"/>
              <a:t>Delivery</a:t>
            </a:r>
            <a:r>
              <a:rPr lang="de-DE" sz="1800" dirty="0"/>
              <a:t> Channels </a:t>
            </a:r>
            <a:endParaRPr lang="de-DE" dirty="0"/>
          </a:p>
        </p:txBody>
      </p:sp>
      <p:sp>
        <p:nvSpPr>
          <p:cNvPr id="7" name="Text Placeholder 2"/>
          <p:cNvSpPr>
            <a:spLocks noGrp="1"/>
          </p:cNvSpPr>
          <p:nvPr>
            <p:ph type="body" sz="quarter" idx="10"/>
          </p:nvPr>
        </p:nvSpPr>
        <p:spPr>
          <a:xfrm>
            <a:off x="2760675" y="3197018"/>
            <a:ext cx="5741975" cy="3038682"/>
          </a:xfrm>
        </p:spPr>
        <p:txBody>
          <a:bodyPr/>
          <a:lstStyle/>
          <a:p>
            <a:pPr marL="285750" indent="-285750">
              <a:spcBef>
                <a:spcPts val="1200"/>
              </a:spcBef>
              <a:buFont typeface="Wingdings" panose="05000000000000000000" pitchFamily="2" charset="2"/>
              <a:buChar char="Ø"/>
            </a:pPr>
            <a:r>
              <a:rPr lang="en-US" sz="1400" b="1" dirty="0"/>
              <a:t>ECCN</a:t>
            </a:r>
            <a:r>
              <a:rPr lang="en-US" sz="1400" dirty="0"/>
              <a:t> - any Crypto usage in your code / libraries used?</a:t>
            </a:r>
          </a:p>
          <a:p>
            <a:pPr marL="285750" indent="-285750">
              <a:spcBef>
                <a:spcPts val="1200"/>
              </a:spcBef>
              <a:buFont typeface="Wingdings" panose="05000000000000000000" pitchFamily="2" charset="2"/>
              <a:buChar char="Ø"/>
            </a:pPr>
            <a:r>
              <a:rPr lang="en-US" sz="1400" b="1" dirty="0"/>
              <a:t>Licensing </a:t>
            </a:r>
            <a:r>
              <a:rPr lang="en-US" sz="1400" dirty="0"/>
              <a:t>of </a:t>
            </a:r>
            <a:r>
              <a:rPr lang="en-US" sz="1400" dirty="0">
                <a:hlinkClick r:id="rId2"/>
              </a:rPr>
              <a:t>Open Source </a:t>
            </a:r>
            <a:r>
              <a:rPr lang="en-US" sz="1400" dirty="0"/>
              <a:t>and Third Party Software clarified?	 Risk is evaluated per library/component, version and delivery channel</a:t>
            </a:r>
          </a:p>
          <a:p>
            <a:pPr marL="285750" indent="-285750">
              <a:spcBef>
                <a:spcPts val="1200"/>
              </a:spcBef>
              <a:buFont typeface="Wingdings" panose="05000000000000000000" pitchFamily="2" charset="2"/>
              <a:buChar char="Ø"/>
            </a:pPr>
            <a:r>
              <a:rPr lang="en-US" sz="1400" b="1" dirty="0"/>
              <a:t>Security</a:t>
            </a:r>
            <a:r>
              <a:rPr lang="en-US" sz="1400" dirty="0"/>
              <a:t> - done for your code (e.g. scan via Fortify) and                 used libraries (</a:t>
            </a:r>
            <a:r>
              <a:rPr lang="en-US" sz="1400" dirty="0">
                <a:hlinkClick r:id="rId3"/>
              </a:rPr>
              <a:t>Open Source scans</a:t>
            </a:r>
            <a:r>
              <a:rPr lang="en-US" sz="1400" dirty="0"/>
              <a:t> e.g. VULAS)</a:t>
            </a:r>
          </a:p>
          <a:p>
            <a:pPr marL="285750" indent="-285750">
              <a:spcBef>
                <a:spcPts val="1200"/>
              </a:spcBef>
              <a:buFont typeface="Wingdings" panose="05000000000000000000" pitchFamily="2" charset="2"/>
              <a:buChar char="Ø"/>
            </a:pPr>
            <a:r>
              <a:rPr lang="en-US" sz="1400" b="1" dirty="0"/>
              <a:t>Controlled Software Production – </a:t>
            </a:r>
            <a:r>
              <a:rPr lang="en-US" sz="1400" dirty="0"/>
              <a:t>Consider </a:t>
            </a:r>
            <a:r>
              <a:rPr lang="en-US" sz="1400" dirty="0">
                <a:hlinkClick r:id="rId4"/>
              </a:rPr>
              <a:t>Semantic versioning rules </a:t>
            </a:r>
            <a:r>
              <a:rPr lang="en-US" sz="1400" dirty="0"/>
              <a:t>for API compatibility;</a:t>
            </a:r>
          </a:p>
          <a:p>
            <a:pPr marL="266700">
              <a:spcBef>
                <a:spcPts val="0"/>
              </a:spcBef>
            </a:pPr>
            <a:r>
              <a:rPr lang="en-US" sz="1400" dirty="0"/>
              <a:t>use </a:t>
            </a:r>
            <a:r>
              <a:rPr lang="en-US" sz="1400" dirty="0">
                <a:hlinkClick r:id="rId5"/>
              </a:rPr>
              <a:t>Release API</a:t>
            </a:r>
            <a:r>
              <a:rPr lang="en-US" sz="1400" dirty="0"/>
              <a:t> - Rest API to get data from sources like Sirius;</a:t>
            </a:r>
          </a:p>
          <a:p>
            <a:pPr marL="285750" indent="-285750">
              <a:spcBef>
                <a:spcPts val="1200"/>
              </a:spcBef>
              <a:buFont typeface="Wingdings" panose="05000000000000000000" pitchFamily="2" charset="2"/>
              <a:buChar char="Ø"/>
            </a:pPr>
            <a:r>
              <a:rPr lang="en-US" sz="1400" b="1" dirty="0">
                <a:hlinkClick r:id="rId6"/>
              </a:rPr>
              <a:t>Intellectual Property </a:t>
            </a:r>
            <a:r>
              <a:rPr lang="en-US" sz="1400" dirty="0"/>
              <a:t>for your product documented? </a:t>
            </a:r>
          </a:p>
          <a:p>
            <a:pPr marL="285750" indent="-285750">
              <a:spcBef>
                <a:spcPts val="1200"/>
              </a:spcBef>
              <a:buFont typeface="Wingdings" panose="05000000000000000000" pitchFamily="2" charset="2"/>
              <a:buChar char="Ø"/>
            </a:pPr>
            <a:r>
              <a:rPr lang="en-US" sz="1400" b="1" dirty="0"/>
              <a:t>QMS - Traceability </a:t>
            </a:r>
            <a:r>
              <a:rPr lang="en-US" sz="1400" dirty="0"/>
              <a:t>- are new requirements covered by test cases?</a:t>
            </a:r>
          </a:p>
          <a:p>
            <a:pPr marL="285750" indent="-285750">
              <a:spcBef>
                <a:spcPts val="1200"/>
              </a:spcBef>
              <a:buFont typeface="Wingdings" panose="05000000000000000000" pitchFamily="2" charset="2"/>
              <a:buChar char="Ø"/>
            </a:pPr>
            <a:endParaRPr lang="en-US" sz="1400" dirty="0"/>
          </a:p>
        </p:txBody>
      </p:sp>
      <p:pic>
        <p:nvPicPr>
          <p:cNvPr id="3" name="Picture 2"/>
          <p:cNvPicPr>
            <a:picLocks noChangeAspect="1"/>
          </p:cNvPicPr>
          <p:nvPr/>
        </p:nvPicPr>
        <p:blipFill>
          <a:blip r:embed="rId7"/>
          <a:stretch>
            <a:fillRect/>
          </a:stretch>
        </p:blipFill>
        <p:spPr>
          <a:xfrm>
            <a:off x="323999" y="3623204"/>
            <a:ext cx="2355084" cy="1819451"/>
          </a:xfrm>
          <a:prstGeom prst="rect">
            <a:avLst/>
          </a:prstGeom>
        </p:spPr>
      </p:pic>
      <p:sp>
        <p:nvSpPr>
          <p:cNvPr id="4" name="Rectangle 3"/>
          <p:cNvSpPr/>
          <p:nvPr/>
        </p:nvSpPr>
        <p:spPr>
          <a:xfrm>
            <a:off x="323999" y="1459626"/>
            <a:ext cx="11871176" cy="1569660"/>
          </a:xfrm>
          <a:prstGeom prst="rect">
            <a:avLst/>
          </a:prstGeom>
        </p:spPr>
        <p:txBody>
          <a:bodyPr wrap="square">
            <a:spAutoFit/>
          </a:bodyPr>
          <a:lstStyle/>
          <a:p>
            <a:r>
              <a:rPr lang="en-US" sz="1600" b="1" dirty="0"/>
              <a:t>Corporate requirements </a:t>
            </a:r>
            <a:r>
              <a:rPr lang="en-US" sz="1600" dirty="0"/>
              <a:t>are rules to protect SAP as a company from material damage and all products </a:t>
            </a:r>
            <a:r>
              <a:rPr lang="en-US" sz="1600" b="1" dirty="0"/>
              <a:t>have to comply</a:t>
            </a:r>
            <a:r>
              <a:rPr lang="en-US" sz="1600" dirty="0"/>
              <a:t>.</a:t>
            </a:r>
          </a:p>
          <a:p>
            <a:br>
              <a:rPr lang="en-US" sz="1600" dirty="0"/>
            </a:br>
            <a:r>
              <a:rPr lang="en-US" sz="1600" b="1" dirty="0"/>
              <a:t>Product standards (PS) </a:t>
            </a:r>
            <a:r>
              <a:rPr lang="en-US" sz="1600" dirty="0"/>
              <a:t>define software qualities which </a:t>
            </a:r>
            <a:r>
              <a:rPr lang="en-US" sz="1600" b="1" dirty="0"/>
              <a:t>need to be fulfilled </a:t>
            </a:r>
            <a:r>
              <a:rPr lang="en-US" sz="1600" dirty="0"/>
              <a:t>by SAP products to enable </a:t>
            </a:r>
            <a:r>
              <a:rPr lang="en-US" sz="1600" b="1" dirty="0"/>
              <a:t>SAP‘s business model</a:t>
            </a:r>
            <a:r>
              <a:rPr lang="en-US" sz="1600" dirty="0"/>
              <a:t>.</a:t>
            </a:r>
          </a:p>
          <a:p>
            <a:endParaRPr lang="en-US" sz="1600" dirty="0"/>
          </a:p>
          <a:p>
            <a:r>
              <a:rPr lang="en-US" sz="1600" b="1" dirty="0"/>
              <a:t>Product Owner </a:t>
            </a:r>
            <a:r>
              <a:rPr lang="en-US" sz="1600" dirty="0"/>
              <a:t>is responsible for the level of </a:t>
            </a:r>
            <a:r>
              <a:rPr lang="en-US" sz="1600" b="1" dirty="0"/>
              <a:t>compliance for Product Standards</a:t>
            </a:r>
            <a:r>
              <a:rPr lang="en-US" sz="1600" dirty="0"/>
              <a:t> except for </a:t>
            </a:r>
            <a:r>
              <a:rPr lang="en-US" sz="1600" dirty="0">
                <a:hlinkClick r:id="rId8"/>
              </a:rPr>
              <a:t>corporate requirements</a:t>
            </a:r>
            <a:r>
              <a:rPr lang="en-US" sz="1600" dirty="0"/>
              <a:t> and </a:t>
            </a:r>
            <a:r>
              <a:rPr lang="en-US" sz="1600" dirty="0">
                <a:hlinkClick r:id="rId9"/>
              </a:rPr>
              <a:t>Product Standard Security</a:t>
            </a:r>
            <a:r>
              <a:rPr lang="en-US" sz="1600" dirty="0"/>
              <a:t>. The deviations and non-applicability to be maintained in</a:t>
            </a:r>
            <a:r>
              <a:rPr lang="en-US" sz="1600" b="1" dirty="0"/>
              <a:t> </a:t>
            </a:r>
            <a:r>
              <a:rPr lang="en-US" sz="1600" b="1" dirty="0">
                <a:hlinkClick r:id="rId10"/>
              </a:rPr>
              <a:t>Sirius</a:t>
            </a:r>
            <a:r>
              <a:rPr lang="en-US" sz="1600" b="1" dirty="0"/>
              <a:t>. </a:t>
            </a:r>
            <a:endParaRPr lang="en-US" sz="1600" dirty="0"/>
          </a:p>
        </p:txBody>
      </p:sp>
      <p:pic>
        <p:nvPicPr>
          <p:cNvPr id="5" name="Picture 4"/>
          <p:cNvPicPr>
            <a:picLocks noChangeAspect="1"/>
          </p:cNvPicPr>
          <p:nvPr/>
        </p:nvPicPr>
        <p:blipFill>
          <a:blip r:embed="rId11"/>
          <a:stretch>
            <a:fillRect/>
          </a:stretch>
        </p:blipFill>
        <p:spPr>
          <a:xfrm>
            <a:off x="9079175" y="3623204"/>
            <a:ext cx="2546069" cy="1506125"/>
          </a:xfrm>
          <a:prstGeom prst="rect">
            <a:avLst/>
          </a:prstGeom>
        </p:spPr>
      </p:pic>
    </p:spTree>
    <p:extLst>
      <p:ext uri="{BB962C8B-B14F-4D97-AF65-F5344CB8AC3E}">
        <p14:creationId xmlns:p14="http://schemas.microsoft.com/office/powerpoint/2010/main" val="1401171324"/>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6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0</TotalTime>
  <Words>47</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Courier New</vt:lpstr>
      <vt:lpstr>Symbol</vt:lpstr>
      <vt:lpstr>Arial</vt:lpstr>
      <vt:lpstr>wingdings</vt:lpstr>
      <vt:lpstr>MS PGothic</vt:lpstr>
      <vt:lpstr>Arial Unicode MS</vt:lpstr>
      <vt:lpstr>wingdings</vt:lpstr>
      <vt:lpstr>SAP_2016_16x9_white</vt:lpstr>
      <vt:lpstr>6_SAPCorporate_2016_CC</vt:lpstr>
      <vt:lpstr>Corporate Requirements and Product Standards Still relevant for Cloud Delivery Channels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Leonhard Marquard, Gudrun</cp:lastModifiedBy>
  <cp:revision>149</cp:revision>
  <dcterms:created xsi:type="dcterms:W3CDTF">2017-03-13T14:32:38Z</dcterms:created>
  <dcterms:modified xsi:type="dcterms:W3CDTF">2017-08-28T15:24:35Z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