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7"/>
  </p:notesMasterIdLst>
  <p:handoutMasterIdLst>
    <p:handoutMasterId r:id="rId8"/>
  </p:handoutMasterIdLst>
  <p:sldIdLst>
    <p:sldId id="607" r:id="rId2"/>
    <p:sldId id="608" r:id="rId3"/>
    <p:sldId id="606" r:id="rId4"/>
    <p:sldId id="609" r:id="rId5"/>
    <p:sldId id="339" r:id="rId6"/>
  </p:sldIdLst>
  <p:sldSz cx="12195175" cy="6859588"/>
  <p:notesSz cx="7315200" cy="96012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378" userDrawn="1">
          <p15:clr>
            <a:srgbClr val="A4A3A4"/>
          </p15:clr>
        </p15:guide>
        <p15:guide id="3" pos="425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b, Nena" initials="RN" lastIdx="5" clrIdx="0">
    <p:extLst/>
  </p:cmAuthor>
  <p:cmAuthor id="2" name="Otto, Carsten (external - Temp Staff)" initials="OC(-TS" lastIdx="4" clrIdx="1">
    <p:extLst/>
  </p:cmAuthor>
  <p:cmAuthor id="3" name="Heymann, Juergen" initials="HJ" lastIdx="3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9679F"/>
    <a:srgbClr val="1F4E79"/>
    <a:srgbClr val="AFC2E3"/>
    <a:srgbClr val="ECF0F8"/>
    <a:srgbClr val="D7E0F1"/>
    <a:srgbClr val="C7D3EB"/>
    <a:srgbClr val="32599F"/>
    <a:srgbClr val="5B9BD5"/>
    <a:srgbClr val="428BCE"/>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68452" autoAdjust="0"/>
  </p:normalViewPr>
  <p:slideViewPr>
    <p:cSldViewPr snapToGrid="0" showGuides="1">
      <p:cViewPr varScale="1">
        <p:scale>
          <a:sx n="59" d="100"/>
          <a:sy n="59" d="100"/>
        </p:scale>
        <p:origin x="1704" y="6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p:scale>
        <a:sx n="170" d="100"/>
        <a:sy n="170" d="100"/>
      </p:scale>
      <p:origin x="0" y="-36372"/>
    </p:cViewPr>
  </p:sorterViewPr>
  <p:notesViewPr>
    <p:cSldViewPr snapToGrid="0" showGuides="1">
      <p:cViewPr varScale="1">
        <p:scale>
          <a:sx n="85" d="100"/>
          <a:sy n="85" d="100"/>
        </p:scale>
        <p:origin x="-4200" y="-82"/>
      </p:cViewPr>
      <p:guideLst>
        <p:guide orient="horz" pos="3024"/>
        <p:guide pos="378"/>
        <p:guide pos="42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72641" y="9119475"/>
            <a:ext cx="3169920" cy="48006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96938" y="642938"/>
            <a:ext cx="5556250" cy="31257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85601" y="4422435"/>
            <a:ext cx="6144000" cy="4566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3154680" y="9361172"/>
            <a:ext cx="1005841" cy="215626"/>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https://github.wdf.sap.corp/IndustryCloudFoundation/ServiceRequestPrototypCDS</a:t>
            </a:r>
          </a:p>
          <a:p>
            <a:endParaRPr lang="en-US" dirty="0"/>
          </a:p>
          <a:p>
            <a:r>
              <a:rPr lang="en-US" dirty="0"/>
              <a:t>CDS – later </a:t>
            </a:r>
            <a:r>
              <a:rPr lang="en-US" baseline="0" dirty="0"/>
              <a:t>CDX </a:t>
            </a:r>
          </a:p>
          <a:p>
            <a:endParaRPr lang="en-US" baseline="0" dirty="0"/>
          </a:p>
          <a:p>
            <a:pPr lvl="0"/>
            <a:r>
              <a:rPr lang="de-DE" sz="1400" kern="1200" dirty="0">
                <a:solidFill>
                  <a:schemeClr val="tx1"/>
                </a:solidFill>
                <a:effectLst/>
                <a:latin typeface="+mn-lt"/>
                <a:ea typeface="+mn-ea"/>
                <a:cs typeface="+mn-cs"/>
              </a:rPr>
              <a:t>Inhalte wie </a:t>
            </a:r>
            <a:r>
              <a:rPr lang="de-DE" sz="1400" kern="1200" dirty="0" err="1">
                <a:solidFill>
                  <a:schemeClr val="tx1"/>
                </a:solidFill>
                <a:effectLst/>
                <a:latin typeface="+mn-lt"/>
                <a:ea typeface="+mn-ea"/>
                <a:cs typeface="+mn-cs"/>
              </a:rPr>
              <a:t>FuzzySearch</a:t>
            </a:r>
            <a:r>
              <a:rPr lang="de-DE" sz="1400" kern="1200" dirty="0">
                <a:solidFill>
                  <a:schemeClr val="tx1"/>
                </a:solidFill>
                <a:effectLst/>
                <a:latin typeface="+mn-lt"/>
                <a:ea typeface="+mn-ea"/>
                <a:cs typeface="+mn-cs"/>
              </a:rPr>
              <a:t> können in unserem Umfeld (noch) nicht verwendet werden: </a:t>
            </a:r>
          </a:p>
          <a:p>
            <a:r>
              <a:rPr lang="en-US" sz="1400" kern="1200" dirty="0">
                <a:solidFill>
                  <a:schemeClr val="tx1"/>
                </a:solidFill>
                <a:effectLst/>
                <a:latin typeface="+mn-lt"/>
                <a:ea typeface="+mn-ea"/>
                <a:cs typeface="+mn-cs"/>
              </a:rPr>
              <a:t>Error: </a:t>
            </a:r>
            <a:r>
              <a:rPr lang="en-US" sz="1400" kern="1200" dirty="0" err="1">
                <a:solidFill>
                  <a:schemeClr val="tx1"/>
                </a:solidFill>
                <a:effectLst/>
                <a:latin typeface="+mn-lt"/>
                <a:ea typeface="+mn-ea"/>
                <a:cs typeface="+mn-cs"/>
              </a:rPr>
              <a:t>com.sap.hana.di.cds</a:t>
            </a:r>
            <a:r>
              <a:rPr lang="en-US" sz="1400" kern="1200" dirty="0">
                <a:solidFill>
                  <a:schemeClr val="tx1"/>
                </a:solidFill>
                <a:effectLst/>
                <a:latin typeface="+mn-lt"/>
                <a:ea typeface="+mn-ea"/>
                <a:cs typeface="+mn-cs"/>
              </a:rPr>
              <a:t>: Annotation "</a:t>
            </a:r>
            <a:r>
              <a:rPr lang="en-US" sz="1400" kern="1200" dirty="0" err="1">
                <a:solidFill>
                  <a:schemeClr val="tx1"/>
                </a:solidFill>
                <a:effectLst/>
                <a:latin typeface="+mn-lt"/>
                <a:ea typeface="+mn-ea"/>
                <a:cs typeface="+mn-cs"/>
              </a:rPr>
              <a:t>sap.cds</a:t>
            </a:r>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SearchIndex</a:t>
            </a:r>
            <a:r>
              <a:rPr lang="en-US" sz="1400" kern="1200" dirty="0">
                <a:solidFill>
                  <a:schemeClr val="tx1"/>
                </a:solidFill>
                <a:effectLst/>
                <a:latin typeface="+mn-lt"/>
                <a:ea typeface="+mn-ea"/>
                <a:cs typeface="+mn-cs"/>
              </a:rPr>
              <a:t>" cannot be used when using HDI [1310012]</a:t>
            </a:r>
            <a:endParaRPr lang="de-DE" sz="1400" kern="1200" dirty="0">
              <a:solidFill>
                <a:schemeClr val="tx1"/>
              </a:solidFill>
              <a:effectLst/>
              <a:latin typeface="+mn-lt"/>
              <a:ea typeface="+mn-ea"/>
              <a:cs typeface="+mn-cs"/>
            </a:endParaRPr>
          </a:p>
          <a:p>
            <a:endParaRPr lang="en-US" dirty="0"/>
          </a:p>
          <a:p>
            <a:endParaRPr lang="en-US" dirty="0"/>
          </a:p>
          <a:p>
            <a:r>
              <a:rPr lang="en-US" dirty="0"/>
              <a:t>https://icbs-ticketing-dev-d060188-ssctepticketartifact-javav4.cfapps.sap.hana.ondemand.com/java/odata/v4/cds_namespace._.context/$metadata</a:t>
            </a:r>
          </a:p>
          <a:p>
            <a:endParaRPr lang="en-US" dirty="0"/>
          </a:p>
          <a:p>
            <a:r>
              <a:rPr lang="en-US" dirty="0"/>
              <a:t>https://bulletinboard-ads.cfapps.sap.hana.ondemand.com/java/odata/v2/sap/com.sap.cc._.bulletinboard_ui/Advertisement('4711')?$format=json</a:t>
            </a:r>
          </a:p>
          <a:p>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skip</a:t>
            </a:r>
            <a:r>
              <a:rPr lang="de-DE" sz="1400" b="0" i="0" kern="1200" dirty="0">
                <a:solidFill>
                  <a:schemeClr val="tx1"/>
                </a:solidFill>
                <a:effectLst/>
                <a:latin typeface="+mn-lt"/>
                <a:ea typeface="+mn-ea"/>
                <a:cs typeface="+mn-cs"/>
              </a:rPr>
              <a:t>=0&amp;$top=10</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49508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https://github.wdf.sap.corp/IndustryCloudFoundation/ServiceRequestPrototypCDS </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effectLst/>
                <a:latin typeface="+mn-lt"/>
                <a:ea typeface="+mn-ea"/>
                <a:cs typeface="+mn-cs"/>
              </a:rPr>
              <a:t>Auf </a:t>
            </a:r>
            <a:r>
              <a:rPr lang="de-DE" sz="1400" kern="1200" dirty="0" err="1">
                <a:solidFill>
                  <a:schemeClr val="tx1"/>
                </a:solidFill>
                <a:effectLst/>
                <a:latin typeface="+mn-lt"/>
                <a:ea typeface="+mn-ea"/>
                <a:cs typeface="+mn-cs"/>
              </a:rPr>
              <a:t>hdbcds</a:t>
            </a:r>
            <a:r>
              <a:rPr lang="de-DE" sz="1400" kern="1200" dirty="0">
                <a:solidFill>
                  <a:schemeClr val="tx1"/>
                </a:solidFill>
                <a:effectLst/>
                <a:latin typeface="+mn-lt"/>
                <a:ea typeface="+mn-ea"/>
                <a:cs typeface="+mn-cs"/>
              </a:rPr>
              <a:t> ist die Assoziation „</a:t>
            </a:r>
            <a:r>
              <a:rPr lang="de-DE" sz="1400" dirty="0" err="1">
                <a:latin typeface="Courier New" panose="02070309020205020404" pitchFamily="49" charset="0"/>
                <a:cs typeface="Courier New" panose="02070309020205020404" pitchFamily="49" charset="0"/>
              </a:rPr>
              <a:t>Contact.Email</a:t>
            </a:r>
            <a:r>
              <a:rPr lang="de-DE" sz="1400" dirty="0">
                <a:latin typeface="Courier New" panose="02070309020205020404" pitchFamily="49" charset="0"/>
                <a:cs typeface="Courier New" panose="02070309020205020404" pitchFamily="49" charset="0"/>
              </a:rPr>
              <a:t>“ </a:t>
            </a:r>
            <a:r>
              <a:rPr lang="de-DE" sz="1400" kern="1200" dirty="0">
                <a:solidFill>
                  <a:schemeClr val="tx1"/>
                </a:solidFill>
                <a:effectLst/>
                <a:latin typeface="+mn-lt"/>
                <a:ea typeface="+mn-ea"/>
                <a:cs typeface="+mn-cs"/>
              </a:rPr>
              <a:t>völlig ok, das würde auf die HANA ohne Probleme gebaut werden. ABER: Die </a:t>
            </a:r>
            <a:r>
              <a:rPr lang="de-DE" sz="1400" kern="1200" dirty="0" err="1">
                <a:solidFill>
                  <a:schemeClr val="tx1"/>
                </a:solidFill>
                <a:effectLst/>
                <a:latin typeface="+mn-lt"/>
                <a:ea typeface="+mn-ea"/>
                <a:cs typeface="+mn-cs"/>
              </a:rPr>
              <a:t>OData</a:t>
            </a:r>
            <a:r>
              <a:rPr lang="de-DE" sz="1400" kern="1200" dirty="0">
                <a:solidFill>
                  <a:schemeClr val="tx1"/>
                </a:solidFill>
                <a:effectLst/>
                <a:latin typeface="+mn-lt"/>
                <a:ea typeface="+mn-ea"/>
                <a:cs typeface="+mn-cs"/>
              </a:rPr>
              <a:t> </a:t>
            </a:r>
            <a:r>
              <a:rPr lang="de-DE" sz="1400" kern="1200" dirty="0" err="1">
                <a:solidFill>
                  <a:schemeClr val="tx1"/>
                </a:solidFill>
                <a:effectLst/>
                <a:latin typeface="+mn-lt"/>
                <a:ea typeface="+mn-ea"/>
                <a:cs typeface="+mn-cs"/>
              </a:rPr>
              <a:t>Exponierung</a:t>
            </a:r>
            <a:r>
              <a:rPr lang="de-DE" sz="1400" kern="1200" dirty="0">
                <a:solidFill>
                  <a:schemeClr val="tx1"/>
                </a:solidFill>
                <a:effectLst/>
                <a:latin typeface="+mn-lt"/>
                <a:ea typeface="+mn-ea"/>
                <a:cs typeface="+mn-cs"/>
              </a:rPr>
              <a:t> würde allerdings keine Assoziation mit ausgeben auf der Ebene, was keine Verwendung auf UI-Ebene möglich macht</a:t>
            </a:r>
          </a:p>
          <a:p>
            <a:endParaRPr lang="en-US" dirty="0"/>
          </a:p>
          <a:p>
            <a:r>
              <a:rPr lang="en-US" baseline="0" dirty="0"/>
              <a:t>OData supports read-only; you need to implement Java extensions to implement modifications</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Create Fiori</a:t>
            </a:r>
            <a:r>
              <a:rPr lang="en-US" baseline="0" dirty="0"/>
              <a:t> Elements and Smart Controls (e.g. Smart Table)</a:t>
            </a:r>
          </a:p>
          <a:p>
            <a:endParaRPr lang="en-US" baseline="0" dirty="0"/>
          </a:p>
          <a:p>
            <a:r>
              <a:rPr lang="en-US" baseline="0" dirty="0"/>
              <a:t>CDX -&gt; </a:t>
            </a:r>
            <a:r>
              <a:rPr lang="en-US" baseline="0" dirty="0" err="1"/>
              <a:t>Odata</a:t>
            </a:r>
            <a:r>
              <a:rPr lang="en-US" baseline="0" dirty="0"/>
              <a:t> Metadata model -&gt; Fiori Elements (aka Smart Templates) </a:t>
            </a:r>
            <a:r>
              <a:rPr lang="en-US" baseline="0" dirty="0" err="1"/>
              <a:t>verwendet</a:t>
            </a:r>
            <a:r>
              <a:rPr lang="en-US" baseline="0" dirty="0"/>
              <a:t> UI5 XML processor, incl. xml view processing @UI5)</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6244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effectLst/>
                <a:latin typeface="+mn-lt"/>
                <a:ea typeface="+mn-ea"/>
                <a:cs typeface="+mn-cs"/>
              </a:rPr>
              <a:t>MDC Controls = </a:t>
            </a:r>
            <a:r>
              <a:rPr lang="de-DE" sz="1400" kern="1200" dirty="0" err="1">
                <a:solidFill>
                  <a:schemeClr val="tx1"/>
                </a:solidFill>
                <a:effectLst/>
                <a:latin typeface="+mn-lt"/>
                <a:ea typeface="+mn-ea"/>
                <a:cs typeface="+mn-cs"/>
              </a:rPr>
              <a:t>Metadata</a:t>
            </a:r>
            <a:r>
              <a:rPr lang="de-DE" sz="1400" kern="1200" dirty="0">
                <a:solidFill>
                  <a:schemeClr val="tx1"/>
                </a:solidFill>
                <a:effectLst/>
                <a:latin typeface="+mn-lt"/>
                <a:ea typeface="+mn-ea"/>
                <a:cs typeface="+mn-cs"/>
              </a:rPr>
              <a:t> </a:t>
            </a:r>
            <a:r>
              <a:rPr lang="de-DE" sz="1400" kern="1200" dirty="0" err="1">
                <a:solidFill>
                  <a:schemeClr val="tx1"/>
                </a:solidFill>
                <a:effectLst/>
                <a:latin typeface="+mn-lt"/>
                <a:ea typeface="+mn-ea"/>
                <a:cs typeface="+mn-cs"/>
              </a:rPr>
              <a:t>Component</a:t>
            </a:r>
            <a:r>
              <a:rPr lang="de-DE" sz="1400" kern="1200" dirty="0">
                <a:solidFill>
                  <a:schemeClr val="tx1"/>
                </a:solidFill>
                <a:effectLst/>
                <a:latin typeface="+mn-lt"/>
                <a:ea typeface="+mn-ea"/>
                <a:cs typeface="+mn-cs"/>
              </a:rPr>
              <a:t> Controls –</a:t>
            </a:r>
            <a:r>
              <a:rPr lang="de-DE" sz="1400" kern="1200" baseline="0" dirty="0">
                <a:solidFill>
                  <a:schemeClr val="tx1"/>
                </a:solidFill>
                <a:effectLst/>
                <a:latin typeface="+mn-lt"/>
                <a:ea typeface="+mn-ea"/>
                <a:cs typeface="+mn-cs"/>
              </a:rPr>
              <a:t> </a:t>
            </a:r>
            <a:r>
              <a:rPr lang="de-DE" sz="1400" kern="1200" dirty="0" err="1">
                <a:solidFill>
                  <a:schemeClr val="tx1"/>
                </a:solidFill>
                <a:effectLst/>
                <a:latin typeface="+mn-lt"/>
                <a:ea typeface="+mn-ea"/>
                <a:cs typeface="+mn-cs"/>
              </a:rPr>
              <a:t>SmartControls</a:t>
            </a:r>
            <a:r>
              <a:rPr lang="de-DE" sz="1400" kern="1200" dirty="0">
                <a:solidFill>
                  <a:schemeClr val="tx1"/>
                </a:solidFill>
                <a:effectLst/>
                <a:latin typeface="+mn-lt"/>
                <a:ea typeface="+mn-ea"/>
                <a:cs typeface="+mn-cs"/>
              </a:rPr>
              <a:t> auf </a:t>
            </a:r>
            <a:r>
              <a:rPr lang="de-DE" sz="1400" kern="1200" dirty="0" err="1">
                <a:solidFill>
                  <a:schemeClr val="tx1"/>
                </a:solidFill>
                <a:effectLst/>
                <a:latin typeface="+mn-lt"/>
                <a:ea typeface="+mn-ea"/>
                <a:cs typeface="+mn-cs"/>
              </a:rPr>
              <a:t>OData</a:t>
            </a:r>
            <a:r>
              <a:rPr lang="de-DE" sz="1400" kern="1200" dirty="0">
                <a:solidFill>
                  <a:schemeClr val="tx1"/>
                </a:solidFill>
                <a:effectLst/>
                <a:latin typeface="+mn-lt"/>
                <a:ea typeface="+mn-ea"/>
                <a:cs typeface="+mn-cs"/>
              </a:rPr>
              <a:t> v4</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kern="1200" dirty="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dirty="0">
                <a:solidFill>
                  <a:schemeClr val="tx1"/>
                </a:solidFill>
                <a:effectLst/>
                <a:latin typeface="+mn-lt"/>
                <a:ea typeface="+mn-ea"/>
                <a:cs typeface="+mn-cs"/>
              </a:rPr>
              <a:t>As </a:t>
            </a:r>
            <a:r>
              <a:rPr lang="de-DE" sz="1400" kern="1200" dirty="0" err="1">
                <a:solidFill>
                  <a:schemeClr val="tx1"/>
                </a:solidFill>
                <a:effectLst/>
                <a:latin typeface="+mn-lt"/>
                <a:ea typeface="+mn-ea"/>
                <a:cs typeface="+mn-cs"/>
              </a:rPr>
              <a:t>Fiori</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support</a:t>
            </a:r>
            <a:r>
              <a:rPr lang="de-DE" sz="1400" kern="1200" baseline="0" dirty="0">
                <a:solidFill>
                  <a:schemeClr val="tx1"/>
                </a:solidFill>
                <a:effectLst/>
                <a:latin typeface="+mn-lt"/>
                <a:ea typeface="+mn-ea"/>
                <a:cs typeface="+mn-cs"/>
              </a:rPr>
              <a:t> OData</a:t>
            </a:r>
            <a:r>
              <a:rPr lang="de-DE" sz="1400" kern="1200" dirty="0">
                <a:solidFill>
                  <a:schemeClr val="tx1"/>
                </a:solidFill>
                <a:effectLst/>
                <a:latin typeface="+mn-lt"/>
                <a:ea typeface="+mn-ea"/>
                <a:cs typeface="+mn-cs"/>
              </a:rPr>
              <a:t>V2 </a:t>
            </a:r>
            <a:r>
              <a:rPr lang="de-DE" sz="1400" kern="1200" dirty="0" err="1">
                <a:solidFill>
                  <a:schemeClr val="tx1"/>
                </a:solidFill>
                <a:effectLst/>
                <a:latin typeface="+mn-lt"/>
                <a:ea typeface="+mn-ea"/>
                <a:cs typeface="+mn-cs"/>
              </a:rPr>
              <a:t>only</a:t>
            </a:r>
            <a:r>
              <a:rPr lang="de-DE" sz="1400" kern="1200" dirty="0">
                <a:solidFill>
                  <a:schemeClr val="tx1"/>
                </a:solidFill>
                <a:effectLst/>
                <a:latin typeface="+mn-lt"/>
                <a:ea typeface="+mn-ea"/>
                <a:cs typeface="+mn-cs"/>
              </a:rPr>
              <a:t>,</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They</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aggreed</a:t>
            </a:r>
            <a:r>
              <a:rPr lang="de-DE" sz="1400" kern="1200" baseline="0" dirty="0">
                <a:solidFill>
                  <a:schemeClr val="tx1"/>
                </a:solidFill>
                <a:effectLst/>
                <a:latin typeface="+mn-lt"/>
                <a:ea typeface="+mn-ea"/>
                <a:cs typeface="+mn-cs"/>
              </a:rPr>
              <a:t> on </a:t>
            </a:r>
            <a:r>
              <a:rPr lang="de-DE" sz="1400" kern="1200" baseline="0" dirty="0" err="1">
                <a:solidFill>
                  <a:schemeClr val="tx1"/>
                </a:solidFill>
                <a:effectLst/>
                <a:latin typeface="+mn-lt"/>
                <a:ea typeface="+mn-ea"/>
                <a:cs typeface="+mn-cs"/>
              </a:rPr>
              <a:t>supporting</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OData</a:t>
            </a:r>
            <a:r>
              <a:rPr lang="de-DE" sz="1400" kern="1200" baseline="0" dirty="0">
                <a:solidFill>
                  <a:schemeClr val="tx1"/>
                </a:solidFill>
                <a:effectLst/>
                <a:latin typeface="+mn-lt"/>
                <a:ea typeface="+mn-ea"/>
                <a:cs typeface="+mn-cs"/>
              </a:rPr>
              <a:t> V2 </a:t>
            </a:r>
            <a:r>
              <a:rPr lang="de-DE" sz="1400" kern="1200" baseline="0" dirty="0" err="1">
                <a:solidFill>
                  <a:schemeClr val="tx1"/>
                </a:solidFill>
                <a:effectLst/>
                <a:latin typeface="+mn-lt"/>
                <a:ea typeface="+mn-ea"/>
                <a:cs typeface="+mn-cs"/>
              </a:rPr>
              <a:t>as</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well</a:t>
            </a:r>
            <a:r>
              <a:rPr lang="de-DE" sz="1400" kern="1200" baseline="0" dirty="0">
                <a:solidFill>
                  <a:schemeClr val="tx1"/>
                </a:solidFill>
                <a:effectLst/>
                <a:latin typeface="+mn-lt"/>
                <a:ea typeface="+mn-ea"/>
                <a:cs typeface="+mn-cs"/>
              </a:rPr>
              <a:t> </a:t>
            </a:r>
            <a:r>
              <a:rPr lang="de-DE" sz="1400" kern="1200" baseline="0" dirty="0" err="1">
                <a:solidFill>
                  <a:schemeClr val="tx1"/>
                </a:solidFill>
                <a:effectLst/>
                <a:latin typeface="+mn-lt"/>
                <a:ea typeface="+mn-ea"/>
                <a:cs typeface="+mn-cs"/>
              </a:rPr>
              <a:t>for</a:t>
            </a:r>
            <a:r>
              <a:rPr lang="de-DE" sz="1400" kern="1200" baseline="0" dirty="0">
                <a:solidFill>
                  <a:schemeClr val="tx1"/>
                </a:solidFill>
                <a:effectLst/>
                <a:latin typeface="+mn-lt"/>
                <a:ea typeface="+mn-ea"/>
                <a:cs typeface="+mn-cs"/>
              </a:rPr>
              <a:t> CDS</a:t>
            </a:r>
            <a:endParaRPr lang="de-DE" sz="14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320793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062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2016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ulletinboard-ads.cfapps.sap.hana.ondemand.com/java/odata/v2/sap/com.sap.cc._.bulletinboard_ui/Advertisement('4711')?$format=json"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iki.wdf.sap.corp/wiki/display/HCPCollaboration/HCP+Collab+Meeting+2016-12-05" TargetMode="External"/><Relationship Id="rId2" Type="http://schemas.openxmlformats.org/officeDocument/2006/relationships/hyperlink" Target="https://wiki.wdf.sap.corp/wiki/display/fioritech/XSA+Programming+Model" TargetMode="External"/><Relationship Id="rId1" Type="http://schemas.openxmlformats.org/officeDocument/2006/relationships/slideLayout" Target="../slideLayouts/slideLayout10.xml"/><Relationship Id="rId4" Type="http://schemas.openxmlformats.org/officeDocument/2006/relationships/hyperlink" Target="https://github.wdf.sap.corp/d037672/mastermta/blob/master/README.m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(Fiori) programming model for XS Advanced</a:t>
            </a:r>
            <a:br>
              <a:rPr lang="en-US" dirty="0"/>
            </a:br>
            <a:r>
              <a:rPr lang="en-US" sz="2000" b="0" dirty="0"/>
              <a:t>Core Data Model driven approach</a:t>
            </a:r>
            <a:endParaRPr lang="en-US" b="0" dirty="0"/>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Rectangle 1"/>
          <p:cNvSpPr>
            <a:spLocks noGrp="1" noChangeArrowheads="1"/>
          </p:cNvSpPr>
          <p:nvPr>
            <p:ph type="body" sz="quarter" idx="11"/>
          </p:nvPr>
        </p:nvSpPr>
        <p:spPr bwMode="auto">
          <a:xfrm>
            <a:off x="323996" y="1785963"/>
            <a:ext cx="4725654" cy="473975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0" rIns="0" bIns="0" numCol="1" anchor="ctr" anchorCtr="0" compatLnSpc="1">
            <a:prstTxWarp prst="textNoShape">
              <a:avLst/>
            </a:prstTxWarp>
            <a:spAutoFit/>
          </a:bodyPr>
          <a:lstStyle/>
          <a:p>
            <a:pPr lvl="0" defTabSz="914400" eaLnBrk="0" fontAlgn="base" hangingPunct="0">
              <a:spcBef>
                <a:spcPct val="0"/>
              </a:spcBef>
              <a:spcAft>
                <a:spcPct val="0"/>
              </a:spcAft>
              <a:buClrTx/>
              <a:buSzTx/>
            </a:pPr>
            <a:r>
              <a:rPr lang="de-DE" altLang="de-DE" sz="1400" b="0" dirty="0" err="1">
                <a:solidFill>
                  <a:srgbClr val="333333"/>
                </a:solidFill>
                <a:latin typeface="Courier New" panose="02070309020205020404" pitchFamily="49" charset="0"/>
                <a:cs typeface="Courier New" panose="02070309020205020404" pitchFamily="49" charset="0"/>
              </a:rPr>
              <a:t>namespace</a:t>
            </a:r>
            <a:r>
              <a:rPr lang="de-DE" altLang="de-DE" sz="1400" b="0" dirty="0">
                <a:solidFill>
                  <a:srgbClr val="333333"/>
                </a:solidFill>
                <a:latin typeface="Courier New" panose="02070309020205020404" pitchFamily="49" charset="0"/>
                <a:cs typeface="Courier New" panose="02070309020205020404" pitchFamily="49" charset="0"/>
              </a:rPr>
              <a:t> com.sap.cc;</a:t>
            </a:r>
          </a:p>
          <a:p>
            <a:pPr lvl="0" defTabSz="914400" eaLnBrk="0" fontAlgn="base" hangingPunct="0">
              <a:spcBef>
                <a:spcPct val="0"/>
              </a:spcBef>
              <a:spcAft>
                <a:spcPct val="0"/>
              </a:spcAft>
              <a:buClrTx/>
              <a:buSzTx/>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buClrTx/>
              <a:buSzTx/>
            </a:pPr>
            <a:r>
              <a:rPr lang="de-DE" sz="1400" dirty="0">
                <a:solidFill>
                  <a:srgbClr val="C00000"/>
                </a:solidFill>
                <a:latin typeface="Courier New" panose="02070309020205020404" pitchFamily="49" charset="0"/>
                <a:cs typeface="Courier New" panose="02070309020205020404" pitchFamily="49" charset="0"/>
              </a:rPr>
              <a:t>@</a:t>
            </a:r>
            <a:r>
              <a:rPr lang="de-DE" sz="1400" dirty="0" err="1">
                <a:solidFill>
                  <a:srgbClr val="C00000"/>
                </a:solidFill>
                <a:latin typeface="Courier New" panose="02070309020205020404" pitchFamily="49" charset="0"/>
                <a:cs typeface="Courier New" panose="02070309020205020404" pitchFamily="49" charset="0"/>
              </a:rPr>
              <a:t>OData.publish</a:t>
            </a:r>
            <a:r>
              <a:rPr lang="de-DE" sz="1400" dirty="0">
                <a:solidFill>
                  <a:srgbClr val="C00000"/>
                </a:solidFill>
                <a:latin typeface="Courier New" panose="02070309020205020404" pitchFamily="49" charset="0"/>
                <a:cs typeface="Courier New" panose="02070309020205020404" pitchFamily="49" charset="0"/>
              </a:rPr>
              <a:t> : </a:t>
            </a:r>
            <a:r>
              <a:rPr lang="de-DE" sz="1400" dirty="0" err="1">
                <a:solidFill>
                  <a:srgbClr val="C00000"/>
                </a:solidFill>
                <a:latin typeface="Courier New" panose="02070309020205020404" pitchFamily="49" charset="0"/>
                <a:cs typeface="Courier New" panose="02070309020205020404" pitchFamily="49" charset="0"/>
              </a:rPr>
              <a:t>true</a:t>
            </a:r>
            <a:endParaRPr lang="de-DE" altLang="de-DE" sz="1400" dirty="0">
              <a:solidFill>
                <a:srgbClr val="C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dirty="0" err="1">
                <a:latin typeface="Courier New" panose="02070309020205020404" pitchFamily="49" charset="0"/>
                <a:cs typeface="Courier New" panose="02070309020205020404" pitchFamily="49" charset="0"/>
              </a:rPr>
              <a:t>context</a:t>
            </a:r>
            <a:r>
              <a:rPr lang="de-DE" sz="1400" b="0" dirty="0">
                <a:latin typeface="Courier New" panose="02070309020205020404" pitchFamily="49" charset="0"/>
                <a:cs typeface="Courier New" panose="02070309020205020404" pitchFamily="49" charset="0"/>
              </a:rPr>
              <a:t> </a:t>
            </a:r>
            <a:r>
              <a:rPr lang="de-DE" sz="1400" b="0" dirty="0" err="1">
                <a:latin typeface="Courier New" panose="02070309020205020404" pitchFamily="49" charset="0"/>
                <a:cs typeface="Courier New" panose="02070309020205020404" pitchFamily="49" charset="0"/>
              </a:rPr>
              <a:t>bulletinboard</a:t>
            </a:r>
            <a:r>
              <a:rPr lang="de-DE" sz="1400" b="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altLang="de-DE" sz="1400" b="0" dirty="0">
              <a:solidFill>
                <a:srgbClr val="1F4E79"/>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err="1">
                <a:solidFill>
                  <a:srgbClr val="1F4E79"/>
                </a:solidFill>
                <a:latin typeface="Courier New" panose="02070309020205020404" pitchFamily="49" charset="0"/>
                <a:cs typeface="Courier New" panose="02070309020205020404" pitchFamily="49" charset="0"/>
              </a:rPr>
              <a:t>Catalog.tableType</a:t>
            </a: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 #COLUMN</a:t>
            </a:r>
            <a:r>
              <a:rPr lang="de-DE" altLang="de-DE" sz="800" b="0" dirty="0"/>
              <a:t> </a:t>
            </a: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entity</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Advertisement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1F4E79"/>
                </a:solidFill>
                <a:latin typeface="Courier New" panose="02070309020205020404" pitchFamily="49" charset="0"/>
                <a:cs typeface="Courier New" panose="02070309020205020404" pitchFamily="49" charset="0"/>
              </a:rPr>
              <a:t>key</a:t>
            </a:r>
            <a:r>
              <a:rPr lang="de-DE" altLang="de-DE" sz="1400" dirty="0">
                <a:solidFill>
                  <a:srgbClr val="1F4E79"/>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AdsId</a:t>
            </a:r>
            <a:r>
              <a:rPr lang="de-DE" altLang="de-DE" sz="1400" b="0" dirty="0">
                <a:solidFill>
                  <a:srgbClr val="333333"/>
                </a:solidFill>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Integer; </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1F4E79"/>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1F4E79"/>
                </a:solidFill>
                <a:effectLst/>
                <a:latin typeface="Courier New" panose="02070309020205020404" pitchFamily="49" charset="0"/>
                <a:cs typeface="Courier New" panose="02070309020205020404" pitchFamily="49" charset="0"/>
              </a:rPr>
              <a:t>SearchIndex.text</a:t>
            </a:r>
            <a:r>
              <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enabled</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true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D</a:t>
            </a:r>
            <a:r>
              <a:rPr kumimoji="0" lang="de-DE" altLang="de-DE"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escription</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String(255)</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kumimoji="0" lang="de-DE" altLang="de-DE" sz="1400" b="0" i="0" u="none" strike="noStrike" cap="none" normalizeH="0" baseline="0" dirty="0">
                <a:ln>
                  <a:noFill/>
                </a:ln>
                <a:solidFill>
                  <a:srgbClr val="1F4E79"/>
                </a:solidFill>
                <a:effectLst/>
                <a:latin typeface="Courier New" panose="02070309020205020404" pitchFamily="49" charset="0"/>
                <a:cs typeface="Courier New" panose="02070309020205020404" pitchFamily="49" charset="0"/>
              </a:rPr>
              <a:t>@</a:t>
            </a:r>
            <a:r>
              <a:rPr kumimoji="0" lang="de-DE" altLang="de-DE" sz="1400" b="0" i="0" u="none" strike="noStrike" cap="none" normalizeH="0" baseline="0" dirty="0" err="1">
                <a:ln>
                  <a:noFill/>
                </a:ln>
                <a:solidFill>
                  <a:srgbClr val="1F4E79"/>
                </a:solidFill>
                <a:effectLst/>
                <a:latin typeface="Courier New" panose="02070309020205020404" pitchFamily="49" charset="0"/>
                <a:cs typeface="Courier New" panose="02070309020205020404" pitchFamily="49" charset="0"/>
              </a:rPr>
              <a:t>SearchIndex.fuzzy</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enabled</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de-DE" altLang="de-DE"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true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b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Ti</a:t>
            </a:r>
            <a:r>
              <a:rPr kumimoji="0" lang="de-DE" altLang="de-DE" sz="14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tle</a:t>
            </a: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String(60);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Contact</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association</a:t>
            </a:r>
            <a:r>
              <a:rPr lang="de-DE" altLang="de-DE" sz="1400" b="0" dirty="0">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to</a:t>
            </a:r>
            <a:r>
              <a:rPr lang="de-DE" altLang="de-DE" sz="1400" b="0" dirty="0">
                <a:latin typeface="Courier New" panose="02070309020205020404" pitchFamily="49" charset="0"/>
                <a:cs typeface="Courier New" panose="02070309020205020404" pitchFamily="49" charset="0"/>
              </a:rPr>
              <a:t> Person;</a:t>
            </a:r>
            <a:endParaRPr kumimoji="0" lang="de-DE" altLang="de-DE" sz="14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b="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entity</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Person </a:t>
            </a:r>
            <a:r>
              <a:rPr lang="de-DE" altLang="de-DE" sz="1400" b="0" dirty="0">
                <a:solidFill>
                  <a:srgbClr val="333333"/>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b="0" dirty="0">
                <a:solidFill>
                  <a:srgbClr val="333333"/>
                </a:solidFill>
                <a:latin typeface="Courier New" panose="02070309020205020404" pitchFamily="49" charset="0"/>
                <a:cs typeface="Courier New" panose="02070309020205020404" pitchFamily="49" charset="0"/>
              </a:rPr>
              <a:t>}</a:t>
            </a:r>
            <a:r>
              <a:rPr kumimoji="0" lang="de-DE" altLang="de-DE" sz="1050" b="0" i="0" u="none" strike="noStrike" cap="none" normalizeH="0" baseline="0" dirty="0">
                <a:ln>
                  <a:noFill/>
                </a:ln>
                <a:solidFill>
                  <a:schemeClr val="tx1"/>
                </a:solidFill>
                <a:effectLst/>
              </a:rPr>
              <a:t> </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4" name="Rectangular Callout 73"/>
          <p:cNvSpPr/>
          <p:nvPr/>
        </p:nvSpPr>
        <p:spPr bwMode="gray">
          <a:xfrm>
            <a:off x="5855366" y="2848922"/>
            <a:ext cx="4122821" cy="569495"/>
          </a:xfrm>
          <a:prstGeom prst="wedgeRectCallout">
            <a:avLst>
              <a:gd name="adj1" fmla="val -69931"/>
              <a:gd name="adj2" fmla="val 237082"/>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by</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Odata</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annotations</a:t>
            </a:r>
            <a:endParaRPr lang="de-DE" sz="2000" kern="0" dirty="0">
              <a:ea typeface="Arial Unicode MS" pitchFamily="34" charset="-128"/>
              <a:cs typeface="Arial Unicode MS" pitchFamily="34" charset="-128"/>
            </a:endParaRPr>
          </a:p>
        </p:txBody>
      </p:sp>
      <p:sp>
        <p:nvSpPr>
          <p:cNvPr id="76" name="Rectangular Callout 75"/>
          <p:cNvSpPr/>
          <p:nvPr/>
        </p:nvSpPr>
        <p:spPr bwMode="gray">
          <a:xfrm>
            <a:off x="5855367" y="2833086"/>
            <a:ext cx="4122821" cy="569495"/>
          </a:xfrm>
          <a:prstGeom prst="wedgeRectCallout">
            <a:avLst>
              <a:gd name="adj1" fmla="val -71611"/>
              <a:gd name="adj2" fmla="val 11723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Enrich</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by</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Odata</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annotations</a:t>
            </a: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6" name="Rectangular Callout 85"/>
          <p:cNvSpPr/>
          <p:nvPr/>
        </p:nvSpPr>
        <p:spPr bwMode="gray">
          <a:xfrm>
            <a:off x="5855368" y="2849194"/>
            <a:ext cx="4122821" cy="569495"/>
          </a:xfrm>
          <a:prstGeom prst="wedgeRectCallout">
            <a:avLst>
              <a:gd name="adj1" fmla="val -112086"/>
              <a:gd name="adj2" fmla="val 366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a:ea typeface="Arial Unicode MS" pitchFamily="34" charset="-128"/>
                <a:cs typeface="Arial Unicode MS" pitchFamily="34" charset="-128"/>
              </a:rPr>
              <a:t>d</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efine</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your</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 DB </a:t>
            </a:r>
            <a:r>
              <a:rPr lang="de-DE" sz="2000" kern="0" dirty="0" err="1">
                <a:ea typeface="Arial Unicode MS" pitchFamily="34" charset="-128"/>
                <a:cs typeface="Arial Unicode MS" pitchFamily="34" charset="-128"/>
              </a:rPr>
              <a:t>model</a:t>
            </a:r>
            <a:r>
              <a:rPr lang="de-DE" sz="2000" kern="0" dirty="0">
                <a:ea typeface="Arial Unicode MS" pitchFamily="34" charset="-128"/>
                <a:cs typeface="Arial Unicode MS" pitchFamily="34" charset="-128"/>
              </a:rPr>
              <a:t> </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incl. </a:t>
            </a:r>
            <a:r>
              <a:rPr kumimoji="0" lang="de-DE" sz="2000" b="0" i="0" u="none" strike="noStrike" kern="0" cap="none" spc="0" normalizeH="0" baseline="0" noProof="0" dirty="0">
                <a:ln>
                  <a:noFill/>
                </a:ln>
                <a:effectLst/>
                <a:uLnTx/>
                <a:uFillTx/>
                <a:ea typeface="Arial Unicode MS" pitchFamily="34" charset="-128"/>
                <a:cs typeface="Arial Unicode MS" pitchFamily="34" charset="-128"/>
              </a:rPr>
              <a:t>Hana DB </a:t>
            </a:r>
            <a:r>
              <a:rPr kumimoji="0" lang="de-DE" sz="2000" b="0" i="0" u="none" strike="noStrike" kern="0" cap="none" spc="0" normalizeH="0" baseline="0" noProof="0" dirty="0" err="1">
                <a:ln>
                  <a:noFill/>
                </a:ln>
                <a:effectLst/>
                <a:uLnTx/>
                <a:uFillTx/>
                <a:ea typeface="Arial Unicode MS" pitchFamily="34" charset="-128"/>
                <a:cs typeface="Arial Unicode MS" pitchFamily="34" charset="-128"/>
              </a:rPr>
              <a:t>annotations</a:t>
            </a: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2" name="Rectangular Callout 71"/>
          <p:cNvSpPr/>
          <p:nvPr/>
        </p:nvSpPr>
        <p:spPr bwMode="gray">
          <a:xfrm>
            <a:off x="5855366" y="1610980"/>
            <a:ext cx="3239208" cy="848015"/>
          </a:xfrm>
          <a:prstGeom prst="wedgeRectCallout">
            <a:avLst>
              <a:gd name="adj1" fmla="val -141714"/>
              <a:gd name="adj2" fmla="val 31703"/>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Expose</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entities</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as</a:t>
            </a:r>
            <a:r>
              <a:rPr lang="de-DE" sz="2000" kern="0" dirty="0">
                <a:ea typeface="Arial Unicode MS" pitchFamily="34" charset="-128"/>
                <a:cs typeface="Arial Unicode MS" pitchFamily="34" charset="-128"/>
              </a:rPr>
              <a:t> </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OData</a:t>
            </a:r>
            <a:r>
              <a:rPr lang="de-DE" sz="2000" kern="0" dirty="0">
                <a:ea typeface="Arial Unicode MS" pitchFamily="34" charset="-128"/>
                <a:cs typeface="Arial Unicode MS" pitchFamily="34" charset="-128"/>
              </a:rPr>
              <a:t> </a:t>
            </a:r>
            <a:r>
              <a:rPr lang="en-US" sz="2000" dirty="0"/>
              <a:t>Metadata model</a:t>
            </a:r>
            <a:endParaRPr lang="de-DE" sz="2000" kern="0" dirty="0">
              <a:ea typeface="Arial Unicode MS" pitchFamily="34" charset="-128"/>
              <a:cs typeface="Arial Unicode MS" pitchFamily="34" charset="-128"/>
            </a:endParaRPr>
          </a:p>
        </p:txBody>
      </p:sp>
      <p:sp>
        <p:nvSpPr>
          <p:cNvPr id="14" name="Rectangle 13"/>
          <p:cNvSpPr/>
          <p:nvPr/>
        </p:nvSpPr>
        <p:spPr>
          <a:xfrm>
            <a:off x="323997" y="1357801"/>
            <a:ext cx="4725653"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a:solidFill>
                  <a:srgbClr val="333333"/>
                </a:solidFill>
                <a:latin typeface="Calibri" panose="020F0502020204030204" pitchFamily="34" charset="0"/>
                <a:cs typeface="Courier New" panose="02070309020205020404" pitchFamily="49" charset="0"/>
              </a:rPr>
              <a:t>Entity</a:t>
            </a:r>
            <a:r>
              <a:rPr lang="de-DE" altLang="de-DE" sz="2000" dirty="0">
                <a:solidFill>
                  <a:srgbClr val="333333"/>
                </a:solidFill>
                <a:latin typeface="Calibri" panose="020F0502020204030204" pitchFamily="34" charset="0"/>
                <a:cs typeface="Courier New" panose="02070309020205020404" pitchFamily="49" charset="0"/>
              </a:rPr>
              <a:t> - HANA </a:t>
            </a:r>
            <a:r>
              <a:rPr lang="de-DE" altLang="de-DE" sz="2000" dirty="0" err="1">
                <a:solidFill>
                  <a:srgbClr val="333333"/>
                </a:solidFill>
                <a:latin typeface="Calibri" panose="020F0502020204030204" pitchFamily="34" charset="0"/>
                <a:cs typeface="Courier New" panose="02070309020205020404" pitchFamily="49" charset="0"/>
              </a:rPr>
              <a:t>and</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OData</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3" name="Rectangle 2"/>
          <p:cNvSpPr/>
          <p:nvPr/>
        </p:nvSpPr>
        <p:spPr>
          <a:xfrm>
            <a:off x="5362482" y="4608333"/>
            <a:ext cx="6096000" cy="1708160"/>
          </a:xfrm>
          <a:prstGeom prst="rect">
            <a:avLst/>
          </a:prstGeom>
        </p:spPr>
        <p:txBody>
          <a:bodyPr>
            <a:spAutoFit/>
          </a:bodyPr>
          <a:lstStyle/>
          <a:p>
            <a:r>
              <a:rPr lang="en-US" dirty="0">
                <a:hlinkClick r:id="rId3"/>
              </a:rPr>
              <a:t>https://bulletinboard-ads.cfapps.sap.hana.ondemand.com</a:t>
            </a:r>
            <a:br>
              <a:rPr lang="en-US" dirty="0">
                <a:hlinkClick r:id="rId3"/>
              </a:rPr>
            </a:br>
            <a:r>
              <a:rPr lang="en-US" dirty="0">
                <a:hlinkClick r:id="rId3"/>
              </a:rPr>
              <a:t>/java/</a:t>
            </a:r>
            <a:r>
              <a:rPr lang="en-US" dirty="0" err="1">
                <a:hlinkClick r:id="rId3"/>
              </a:rPr>
              <a:t>odata</a:t>
            </a:r>
            <a:r>
              <a:rPr lang="en-US" dirty="0">
                <a:hlinkClick r:id="rId3"/>
              </a:rPr>
              <a:t>/v2/sap/</a:t>
            </a:r>
            <a:br>
              <a:rPr lang="en-US" dirty="0">
                <a:hlinkClick r:id="rId3"/>
              </a:rPr>
            </a:br>
            <a:r>
              <a:rPr lang="en-US" dirty="0">
                <a:hlinkClick r:id="rId3"/>
              </a:rPr>
              <a:t>com.sap.cc._.</a:t>
            </a:r>
            <a:r>
              <a:rPr lang="en-US" dirty="0" err="1">
                <a:hlinkClick r:id="rId3"/>
              </a:rPr>
              <a:t>bulletinboard_ui</a:t>
            </a:r>
            <a:r>
              <a:rPr lang="en-US" dirty="0">
                <a:hlinkClick r:id="rId3"/>
              </a:rPr>
              <a:t>/</a:t>
            </a:r>
            <a:br>
              <a:rPr lang="en-US" dirty="0">
                <a:hlinkClick r:id="rId3"/>
              </a:rPr>
            </a:br>
            <a:r>
              <a:rPr lang="en-US" dirty="0">
                <a:hlinkClick r:id="rId3"/>
              </a:rPr>
              <a:t>Advertisement('4711')?$format=json</a:t>
            </a:r>
            <a:r>
              <a:rPr lang="en-US" dirty="0"/>
              <a:t> </a:t>
            </a:r>
          </a:p>
        </p:txBody>
      </p:sp>
    </p:spTree>
    <p:extLst>
      <p:ext uri="{BB962C8B-B14F-4D97-AF65-F5344CB8AC3E}">
        <p14:creationId xmlns:p14="http://schemas.microsoft.com/office/powerpoint/2010/main" val="397389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
          <p:cNvSpPr txBox="1">
            <a:spLocks noChangeArrowheads="1"/>
          </p:cNvSpPr>
          <p:nvPr/>
        </p:nvSpPr>
        <p:spPr bwMode="auto">
          <a:xfrm>
            <a:off x="323996" y="1785963"/>
            <a:ext cx="4725654" cy="473975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0" rIns="0" bIns="0" numCol="1" rtlCol="0" anchor="ctr" anchorCtr="0" compatLnSpc="1">
            <a:prstTxWarp prst="textNoShape">
              <a:avLst/>
            </a:prstTxWarp>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914400" eaLnBrk="0" fontAlgn="base" hangingPunct="0">
              <a:spcBef>
                <a:spcPct val="0"/>
              </a:spcBef>
              <a:spcAft>
                <a:spcPct val="0"/>
              </a:spcAft>
              <a:buClrTx/>
              <a:buSzTx/>
            </a:pPr>
            <a:r>
              <a:rPr lang="de-DE" altLang="de-DE" sz="1400" b="0" dirty="0" err="1">
                <a:solidFill>
                  <a:srgbClr val="333333"/>
                </a:solidFill>
                <a:latin typeface="Courier New" panose="02070309020205020404" pitchFamily="49" charset="0"/>
                <a:cs typeface="Courier New" panose="02070309020205020404" pitchFamily="49" charset="0"/>
              </a:rPr>
              <a:t>namespace</a:t>
            </a:r>
            <a:r>
              <a:rPr lang="de-DE" altLang="de-DE" sz="1400" b="0" dirty="0">
                <a:solidFill>
                  <a:srgbClr val="333333"/>
                </a:solidFill>
                <a:latin typeface="Courier New" panose="02070309020205020404" pitchFamily="49" charset="0"/>
                <a:cs typeface="Courier New" panose="02070309020205020404" pitchFamily="49" charset="0"/>
              </a:rPr>
              <a:t> com.sap.cc;</a:t>
            </a:r>
          </a:p>
          <a:p>
            <a:pPr defTabSz="914400" eaLnBrk="0" fontAlgn="base" hangingPunct="0">
              <a:spcBef>
                <a:spcPct val="0"/>
              </a:spcBef>
              <a:spcAft>
                <a:spcPct val="0"/>
              </a:spcAft>
              <a:buClrTx/>
              <a:buSzTx/>
            </a:pPr>
            <a:endParaRPr lang="de-DE" altLang="de-DE" sz="1400" b="0" dirty="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strike="sngStrike" dirty="0">
                <a:latin typeface="Courier New" panose="02070309020205020404" pitchFamily="49" charset="0"/>
                <a:cs typeface="Courier New" panose="02070309020205020404" pitchFamily="49" charset="0"/>
              </a:rPr>
              <a:t>@</a:t>
            </a:r>
            <a:r>
              <a:rPr lang="de-DE" sz="1400" strike="sngStrike" dirty="0" err="1">
                <a:latin typeface="Courier New" panose="02070309020205020404" pitchFamily="49" charset="0"/>
                <a:cs typeface="Courier New" panose="02070309020205020404" pitchFamily="49" charset="0"/>
              </a:rPr>
              <a:t>OData.publish</a:t>
            </a:r>
            <a:r>
              <a:rPr lang="de-DE" sz="1400" strike="sngStrike" dirty="0">
                <a:latin typeface="Courier New" panose="02070309020205020404" pitchFamily="49" charset="0"/>
                <a:cs typeface="Courier New" panose="02070309020205020404" pitchFamily="49" charset="0"/>
              </a:rPr>
              <a:t> : </a:t>
            </a:r>
            <a:r>
              <a:rPr lang="de-DE" sz="1400" strike="sngStrike" dirty="0" err="1">
                <a:latin typeface="Courier New" panose="02070309020205020404" pitchFamily="49" charset="0"/>
                <a:cs typeface="Courier New" panose="02070309020205020404" pitchFamily="49" charset="0"/>
              </a:rPr>
              <a:t>true</a:t>
            </a:r>
            <a:endParaRPr lang="de-DE" altLang="de-DE" sz="1400" strike="sngStrike" dirty="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dirty="0" err="1">
                <a:latin typeface="Courier New" panose="02070309020205020404" pitchFamily="49" charset="0"/>
                <a:cs typeface="Courier New" panose="02070309020205020404" pitchFamily="49" charset="0"/>
              </a:rPr>
              <a:t>context</a:t>
            </a:r>
            <a:r>
              <a:rPr lang="de-DE" sz="1400" b="0" dirty="0">
                <a:latin typeface="Courier New" panose="02070309020205020404" pitchFamily="49" charset="0"/>
                <a:cs typeface="Courier New" panose="02070309020205020404" pitchFamily="49" charset="0"/>
              </a:rPr>
              <a:t> </a:t>
            </a:r>
            <a:r>
              <a:rPr lang="de-DE" sz="1400" b="0" dirty="0" err="1">
                <a:latin typeface="Courier New" panose="02070309020205020404" pitchFamily="49" charset="0"/>
                <a:cs typeface="Courier New" panose="02070309020205020404" pitchFamily="49" charset="0"/>
              </a:rPr>
              <a:t>bulletinboard</a:t>
            </a:r>
            <a:r>
              <a:rPr lang="de-DE" sz="1400" b="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altLang="de-DE" sz="1400" b="0" dirty="0">
              <a:solidFill>
                <a:srgbClr val="1F4E79"/>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err="1">
                <a:solidFill>
                  <a:srgbClr val="1F4E79"/>
                </a:solidFill>
                <a:latin typeface="Courier New" panose="02070309020205020404" pitchFamily="49" charset="0"/>
                <a:cs typeface="Courier New" panose="02070309020205020404" pitchFamily="49" charset="0"/>
              </a:rPr>
              <a:t>Catalog.tableType</a:t>
            </a:r>
            <a:r>
              <a:rPr lang="de-DE" altLang="de-DE" sz="1400" b="0" dirty="0">
                <a:solidFill>
                  <a:srgbClr val="1F4E79"/>
                </a:solidFill>
                <a:latin typeface="Courier New" panose="02070309020205020404" pitchFamily="49" charset="0"/>
                <a:cs typeface="Courier New" panose="02070309020205020404" pitchFamily="49" charset="0"/>
              </a:rPr>
              <a:t> </a:t>
            </a:r>
            <a:r>
              <a:rPr lang="de-DE" altLang="de-DE" sz="1400" b="0" dirty="0">
                <a:solidFill>
                  <a:srgbClr val="333333"/>
                </a:solidFill>
                <a:latin typeface="Courier New" panose="02070309020205020404" pitchFamily="49" charset="0"/>
                <a:cs typeface="Courier New" panose="02070309020205020404" pitchFamily="49" charset="0"/>
              </a:rPr>
              <a:t>: #COLUMN</a:t>
            </a:r>
            <a:r>
              <a:rPr lang="de-DE" altLang="de-DE" sz="800" b="0" dirty="0"/>
              <a:t> </a:t>
            </a:r>
            <a:endParaRPr lang="de-DE" altLang="de-DE" sz="1400" b="0" dirty="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entity</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Advertisement</a:t>
            </a:r>
            <a:r>
              <a:rPr lang="de-DE" altLang="de-DE" sz="1400" b="0" dirty="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1F4E79"/>
                </a:solidFill>
                <a:latin typeface="Courier New" panose="02070309020205020404" pitchFamily="49" charset="0"/>
                <a:cs typeface="Courier New" panose="02070309020205020404" pitchFamily="49" charset="0"/>
              </a:rPr>
              <a:t>key</a:t>
            </a:r>
            <a:r>
              <a:rPr lang="de-DE" altLang="de-DE" sz="1400" dirty="0">
                <a:solidFill>
                  <a:srgbClr val="1F4E79"/>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AdsId</a:t>
            </a:r>
            <a:r>
              <a:rPr lang="de-DE" altLang="de-DE" sz="1400" b="0" dirty="0">
                <a:solidFill>
                  <a:srgbClr val="333333"/>
                </a:solidFill>
                <a:latin typeface="Courier New" panose="02070309020205020404" pitchFamily="49" charset="0"/>
                <a:cs typeface="Courier New" panose="02070309020205020404" pitchFamily="49" charset="0"/>
              </a:rPr>
              <a:t>: Integer; </a:t>
            </a:r>
          </a:p>
          <a:p>
            <a:pPr defTabSz="914400" eaLnBrk="0" fontAlgn="base" hangingPunct="0">
              <a:spcBef>
                <a:spcPct val="0"/>
              </a:spcBef>
              <a:spcAft>
                <a:spcPct val="0"/>
              </a:spcAft>
              <a:buClrTx/>
              <a:buSzTx/>
            </a:pPr>
            <a:br>
              <a:rPr lang="de-DE" altLang="de-DE" sz="1400" b="0" dirty="0">
                <a:solidFill>
                  <a:srgbClr val="333333"/>
                </a:solidFill>
                <a:latin typeface="Courier New" panose="02070309020205020404" pitchFamily="49" charset="0"/>
                <a:cs typeface="Courier New" panose="02070309020205020404" pitchFamily="49" charset="0"/>
              </a:rPr>
            </a:b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a:solidFill>
                  <a:srgbClr val="1F4E79"/>
                </a:solidFill>
                <a:latin typeface="Courier New" panose="02070309020205020404" pitchFamily="49" charset="0"/>
                <a:cs typeface="Courier New" panose="02070309020205020404" pitchFamily="49" charset="0"/>
              </a:rPr>
              <a:t>@</a:t>
            </a:r>
            <a:r>
              <a:rPr lang="de-DE" altLang="de-DE" sz="1400" b="0" dirty="0" err="1">
                <a:solidFill>
                  <a:srgbClr val="1F4E79"/>
                </a:solidFill>
                <a:latin typeface="Courier New" panose="02070309020205020404" pitchFamily="49" charset="0"/>
                <a:cs typeface="Courier New" panose="02070309020205020404" pitchFamily="49" charset="0"/>
              </a:rPr>
              <a:t>SearchIndex.text</a:t>
            </a:r>
            <a:r>
              <a:rPr lang="de-DE" altLang="de-DE" sz="1400" b="0" dirty="0">
                <a:latin typeface="Courier New" panose="02070309020205020404" pitchFamily="49" charset="0"/>
                <a:cs typeface="Courier New" panose="02070309020205020404" pitchFamily="49" charset="0"/>
              </a:rPr>
              <a:t>:</a:t>
            </a:r>
            <a:r>
              <a:rPr lang="de-DE" altLang="de-DE" sz="1400" b="0" dirty="0">
                <a:solidFill>
                  <a:srgbClr val="333333"/>
                </a:solidFill>
                <a:latin typeface="Courier New" panose="02070309020205020404" pitchFamily="49" charset="0"/>
                <a:cs typeface="Courier New" panose="02070309020205020404" pitchFamily="49" charset="0"/>
              </a:rPr>
              <a:t> { </a:t>
            </a:r>
            <a:r>
              <a:rPr lang="de-DE" altLang="de-DE" sz="1400" b="0" dirty="0" err="1">
                <a:solidFill>
                  <a:srgbClr val="333333"/>
                </a:solidFill>
                <a:latin typeface="Courier New" panose="02070309020205020404" pitchFamily="49" charset="0"/>
                <a:cs typeface="Courier New" panose="02070309020205020404" pitchFamily="49" charset="0"/>
              </a:rPr>
              <a:t>enabled</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true</a:t>
            </a:r>
            <a:r>
              <a:rPr lang="de-DE" altLang="de-DE" sz="1400" b="0" dirty="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Description</a:t>
            </a:r>
            <a:r>
              <a:rPr lang="de-DE" altLang="de-DE" sz="1400" b="0" dirty="0">
                <a:solidFill>
                  <a:srgbClr val="333333"/>
                </a:solidFill>
                <a:latin typeface="Courier New" panose="02070309020205020404" pitchFamily="49" charset="0"/>
                <a:cs typeface="Courier New" panose="02070309020205020404" pitchFamily="49" charset="0"/>
              </a:rPr>
              <a:t>: String(255);</a:t>
            </a:r>
          </a:p>
          <a:p>
            <a:pPr defTabSz="914400" eaLnBrk="0" fontAlgn="base" hangingPunct="0">
              <a:spcBef>
                <a:spcPct val="0"/>
              </a:spcBef>
              <a:spcAft>
                <a:spcPct val="0"/>
              </a:spcAft>
              <a:buClrTx/>
              <a:buSzTx/>
            </a:pPr>
            <a:endParaRPr lang="de-DE" altLang="de-DE" sz="1400" b="0" dirty="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a:solidFill>
                  <a:srgbClr val="1F4E79"/>
                </a:solidFill>
                <a:latin typeface="Courier New" panose="02070309020205020404" pitchFamily="49" charset="0"/>
                <a:cs typeface="Courier New" panose="02070309020205020404" pitchFamily="49" charset="0"/>
              </a:rPr>
              <a:t>@</a:t>
            </a:r>
            <a:r>
              <a:rPr lang="de-DE" altLang="de-DE" sz="1400" b="0" dirty="0" err="1">
                <a:solidFill>
                  <a:srgbClr val="1F4E79"/>
                </a:solidFill>
                <a:latin typeface="Courier New" panose="02070309020205020404" pitchFamily="49" charset="0"/>
                <a:cs typeface="Courier New" panose="02070309020205020404" pitchFamily="49" charset="0"/>
              </a:rPr>
              <a:t>SearchIndex.fuzzy</a:t>
            </a:r>
            <a:r>
              <a:rPr lang="de-DE" altLang="de-DE" sz="1400" b="0" dirty="0">
                <a:solidFill>
                  <a:srgbClr val="333333"/>
                </a:solidFill>
                <a:latin typeface="Courier New" panose="02070309020205020404" pitchFamily="49" charset="0"/>
                <a:cs typeface="Courier New" panose="02070309020205020404" pitchFamily="49" charset="0"/>
              </a:rPr>
              <a:t>: { </a:t>
            </a:r>
            <a:r>
              <a:rPr lang="de-DE" altLang="de-DE" sz="1400" b="0" dirty="0" err="1">
                <a:solidFill>
                  <a:srgbClr val="333333"/>
                </a:solidFill>
                <a:latin typeface="Courier New" panose="02070309020205020404" pitchFamily="49" charset="0"/>
                <a:cs typeface="Courier New" panose="02070309020205020404" pitchFamily="49" charset="0"/>
              </a:rPr>
              <a:t>enabled</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true</a:t>
            </a:r>
            <a:r>
              <a:rPr lang="de-DE" altLang="de-DE" sz="1400" b="0" dirty="0">
                <a:solidFill>
                  <a:srgbClr val="333333"/>
                </a:solidFill>
                <a:latin typeface="Courier New" panose="02070309020205020404" pitchFamily="49" charset="0"/>
                <a:cs typeface="Courier New" panose="02070309020205020404" pitchFamily="49" charset="0"/>
              </a:rPr>
              <a:t> } </a:t>
            </a:r>
            <a:br>
              <a:rPr lang="de-DE" altLang="de-DE" sz="1400" b="0" dirty="0">
                <a:solidFill>
                  <a:srgbClr val="333333"/>
                </a:solidFill>
                <a:latin typeface="Courier New" panose="02070309020205020404" pitchFamily="49" charset="0"/>
                <a:cs typeface="Courier New" panose="02070309020205020404" pitchFamily="49" charset="0"/>
              </a:rPr>
            </a:b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Title</a:t>
            </a:r>
            <a:r>
              <a:rPr lang="de-DE" altLang="de-DE" sz="1400" b="0" dirty="0">
                <a:solidFill>
                  <a:srgbClr val="333333"/>
                </a:solidFill>
                <a:latin typeface="Courier New" panose="02070309020205020404" pitchFamily="49" charset="0"/>
                <a:cs typeface="Courier New" panose="02070309020205020404" pitchFamily="49" charset="0"/>
              </a:rPr>
              <a:t>: String(60);</a:t>
            </a:r>
          </a:p>
          <a:p>
            <a:pPr defTabSz="914400" eaLnBrk="0" fontAlgn="base" hangingPunct="0">
              <a:spcBef>
                <a:spcPct val="0"/>
              </a:spcBef>
              <a:spcAft>
                <a:spcPct val="0"/>
              </a:spcAft>
              <a:buClrTx/>
              <a:buSzTx/>
            </a:pPr>
            <a:endParaRPr lang="de-DE" altLang="de-DE" sz="1400" b="0" dirty="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err="1">
                <a:solidFill>
                  <a:srgbClr val="333333"/>
                </a:solidFill>
                <a:latin typeface="Courier New" panose="02070309020205020404" pitchFamily="49" charset="0"/>
                <a:cs typeface="Courier New" panose="02070309020205020404" pitchFamily="49" charset="0"/>
              </a:rPr>
              <a:t>Contact</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association</a:t>
            </a:r>
            <a:r>
              <a:rPr lang="de-DE" altLang="de-DE" sz="1400" b="0" dirty="0">
                <a:latin typeface="Courier New" panose="02070309020205020404" pitchFamily="49" charset="0"/>
                <a:cs typeface="Courier New" panose="02070309020205020404" pitchFamily="49" charset="0"/>
              </a:rPr>
              <a:t> </a:t>
            </a:r>
            <a:r>
              <a:rPr lang="de-DE" altLang="de-DE" sz="1400" b="0" dirty="0" err="1">
                <a:latin typeface="Courier New" panose="02070309020205020404" pitchFamily="49" charset="0"/>
                <a:cs typeface="Courier New" panose="02070309020205020404" pitchFamily="49" charset="0"/>
              </a:rPr>
              <a:t>to</a:t>
            </a:r>
            <a:r>
              <a:rPr lang="de-DE" altLang="de-DE" sz="1400" b="0" dirty="0">
                <a:latin typeface="Courier New" panose="02070309020205020404" pitchFamily="49" charset="0"/>
                <a:cs typeface="Courier New" panose="02070309020205020404" pitchFamily="49" charset="0"/>
              </a:rPr>
              <a:t> Person;</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endParaRPr lang="de-DE" altLang="de-DE" sz="1400" b="0" dirty="0">
              <a:solidFill>
                <a:srgbClr val="333333"/>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b="0" dirty="0" err="1">
                <a:solidFill>
                  <a:srgbClr val="333333"/>
                </a:solidFill>
                <a:latin typeface="Courier New" panose="02070309020205020404" pitchFamily="49" charset="0"/>
                <a:cs typeface="Courier New" panose="02070309020205020404" pitchFamily="49" charset="0"/>
              </a:rPr>
              <a:t>entity</a:t>
            </a:r>
            <a:r>
              <a:rPr lang="de-DE" altLang="de-DE" sz="1400" b="0" dirty="0">
                <a:solidFill>
                  <a:srgbClr val="333333"/>
                </a:solidFill>
                <a:latin typeface="Courier New" panose="02070309020205020404" pitchFamily="49" charset="0"/>
                <a:cs typeface="Courier New" panose="02070309020205020404" pitchFamily="49" charset="0"/>
              </a:rPr>
              <a:t> </a:t>
            </a:r>
            <a:r>
              <a:rPr lang="de-DE" altLang="de-DE" sz="1400" dirty="0">
                <a:solidFill>
                  <a:srgbClr val="333333"/>
                </a:solidFill>
                <a:latin typeface="Courier New" panose="02070309020205020404" pitchFamily="49" charset="0"/>
                <a:cs typeface="Courier New" panose="02070309020205020404" pitchFamily="49" charset="0"/>
              </a:rPr>
              <a:t>Person </a:t>
            </a:r>
            <a:r>
              <a:rPr lang="de-DE" altLang="de-DE" sz="1400" b="0" dirty="0">
                <a:solidFill>
                  <a:srgbClr val="333333"/>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altLang="de-DE" sz="1400" b="0" dirty="0">
                <a:solidFill>
                  <a:srgbClr val="333333"/>
                </a:solidFill>
                <a:latin typeface="Courier New" panose="02070309020205020404" pitchFamily="49" charset="0"/>
                <a:cs typeface="Courier New" panose="02070309020205020404" pitchFamily="49" charset="0"/>
              </a:rPr>
              <a:t>}</a:t>
            </a:r>
            <a:r>
              <a:rPr lang="de-DE" altLang="de-DE" sz="1050" b="0" dirty="0"/>
              <a:t> </a:t>
            </a:r>
            <a:endParaRPr lang="de-DE" altLang="de-DE" sz="3600" b="0" dirty="0">
              <a:latin typeface="Arial" panose="020B0604020202020204" pitchFamily="34" charset="0"/>
            </a:endParaRPr>
          </a:p>
        </p:txBody>
      </p:sp>
      <p:sp>
        <p:nvSpPr>
          <p:cNvPr id="2" name="Title 1"/>
          <p:cNvSpPr>
            <a:spLocks noGrp="1"/>
          </p:cNvSpPr>
          <p:nvPr>
            <p:ph type="title"/>
          </p:nvPr>
        </p:nvSpPr>
        <p:spPr/>
        <p:txBody>
          <a:bodyPr/>
          <a:lstStyle/>
          <a:p>
            <a:r>
              <a:rPr lang="en-US" dirty="0"/>
              <a:t>(Fiori) programming model for XS Advanced</a:t>
            </a:r>
            <a:br>
              <a:rPr lang="en-US" dirty="0"/>
            </a:br>
            <a:r>
              <a:rPr lang="en-US" sz="2000" b="0" dirty="0"/>
              <a:t>Core Data Model driven approach</a:t>
            </a:r>
            <a:endParaRPr lang="en-US" b="0" dirty="0"/>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323997" y="1357801"/>
            <a:ext cx="4725653"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a:solidFill>
                  <a:srgbClr val="333333"/>
                </a:solidFill>
                <a:latin typeface="Calibri" panose="020F0502020204030204" pitchFamily="34" charset="0"/>
                <a:cs typeface="Courier New" panose="02070309020205020404" pitchFamily="49" charset="0"/>
              </a:rPr>
              <a:t>Entity</a:t>
            </a:r>
            <a:r>
              <a:rPr lang="de-DE" altLang="de-DE" sz="2000" dirty="0">
                <a:solidFill>
                  <a:srgbClr val="333333"/>
                </a:solidFill>
                <a:latin typeface="Calibri" panose="020F0502020204030204" pitchFamily="34" charset="0"/>
                <a:cs typeface="Courier New" panose="02070309020205020404" pitchFamily="49" charset="0"/>
              </a:rPr>
              <a:t> - HANA </a:t>
            </a:r>
            <a:r>
              <a:rPr lang="de-DE" altLang="de-DE" sz="2000" dirty="0" err="1">
                <a:solidFill>
                  <a:srgbClr val="333333"/>
                </a:solidFill>
                <a:latin typeface="Calibri" panose="020F0502020204030204" pitchFamily="34" charset="0"/>
                <a:cs typeface="Courier New" panose="02070309020205020404" pitchFamily="49" charset="0"/>
              </a:rPr>
              <a:t>and</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OData</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3" name="Rectangle 2"/>
          <p:cNvSpPr/>
          <p:nvPr/>
        </p:nvSpPr>
        <p:spPr bwMode="gray">
          <a:xfrm>
            <a:off x="323996" y="4047396"/>
            <a:ext cx="65"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defTabSz="914400" eaLnBrk="0" fontAlgn="base" hangingPunct="0">
              <a:spcBef>
                <a:spcPct val="0"/>
              </a:spcBef>
              <a:spcAft>
                <a:spcPct val="0"/>
              </a:spcAft>
            </a:pPr>
            <a:endParaRPr lang="de-DE" sz="1400" dirty="0" err="1">
              <a:latin typeface="Courier New" panose="02070309020205020404" pitchFamily="49" charset="0"/>
              <a:cs typeface="Courier New" panose="02070309020205020404" pitchFamily="49" charset="0"/>
            </a:endParaRPr>
          </a:p>
        </p:txBody>
      </p:sp>
      <p:sp>
        <p:nvSpPr>
          <p:cNvPr id="6" name="Rectangle 5"/>
          <p:cNvSpPr/>
          <p:nvPr/>
        </p:nvSpPr>
        <p:spPr bwMode="gray">
          <a:xfrm>
            <a:off x="323995" y="1778111"/>
            <a:ext cx="4725655" cy="4750171"/>
          </a:xfrm>
          <a:prstGeom prst="rect">
            <a:avLst/>
          </a:prstGeom>
          <a:solidFill>
            <a:schemeClr val="bg1">
              <a:alpha val="49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a:xfrm>
            <a:off x="4895997" y="1546452"/>
            <a:ext cx="6875331" cy="400110"/>
          </a:xfrm>
          <a:prstGeom prst="rect">
            <a:avLst/>
          </a:prstGeom>
          <a:solidFill>
            <a:schemeClr val="bg1">
              <a:lumMod val="85000"/>
            </a:schemeClr>
          </a:solidFill>
        </p:spPr>
        <p:txBody>
          <a:bodyPr wrap="square">
            <a:spAutoFit/>
          </a:bodyPr>
          <a:lstStyle/>
          <a:p>
            <a:pPr lvl="0" defTabSz="914400" eaLnBrk="0" fontAlgn="base" hangingPunct="0">
              <a:spcBef>
                <a:spcPct val="0"/>
              </a:spcBef>
              <a:spcAft>
                <a:spcPct val="0"/>
              </a:spcAft>
            </a:pPr>
            <a:r>
              <a:rPr lang="de-DE" altLang="de-DE" sz="2000" dirty="0">
                <a:solidFill>
                  <a:srgbClr val="333333"/>
                </a:solidFill>
                <a:latin typeface="Calibri" panose="020F0502020204030204" pitchFamily="34" charset="0"/>
                <a:cs typeface="Courier New" panose="02070309020205020404" pitchFamily="49" charset="0"/>
              </a:rPr>
              <a:t>CDS </a:t>
            </a:r>
            <a:r>
              <a:rPr lang="de-DE" altLang="de-DE" sz="2000" dirty="0" err="1">
                <a:solidFill>
                  <a:srgbClr val="333333"/>
                </a:solidFill>
                <a:latin typeface="Calibri" panose="020F0502020204030204" pitchFamily="34" charset="0"/>
                <a:cs typeface="Courier New" panose="02070309020205020404" pitchFamily="49" charset="0"/>
              </a:rPr>
              <a:t>Consumption</a:t>
            </a:r>
            <a:r>
              <a:rPr lang="de-DE" altLang="de-DE" sz="2000" dirty="0">
                <a:solidFill>
                  <a:srgbClr val="333333"/>
                </a:solidFill>
                <a:latin typeface="Calibri" panose="020F0502020204030204" pitchFamily="34" charset="0"/>
                <a:cs typeface="Courier New" panose="02070309020205020404" pitchFamily="49" charset="0"/>
              </a:rPr>
              <a:t> Views – </a:t>
            </a:r>
            <a:r>
              <a:rPr lang="de-DE" altLang="de-DE" sz="2000" dirty="0" err="1">
                <a:solidFill>
                  <a:srgbClr val="333333"/>
                </a:solidFill>
                <a:latin typeface="Calibri" panose="020F0502020204030204" pitchFamily="34" charset="0"/>
                <a:cs typeface="Courier New" panose="02070309020205020404" pitchFamily="49" charset="0"/>
              </a:rPr>
              <a:t>OData</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and</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Fiori</a:t>
            </a:r>
            <a:r>
              <a:rPr lang="de-DE" altLang="de-DE" sz="2000" dirty="0">
                <a:solidFill>
                  <a:srgbClr val="333333"/>
                </a:solidFill>
                <a:latin typeface="Calibri" panose="020F0502020204030204" pitchFamily="34" charset="0"/>
                <a:cs typeface="Courier New" panose="02070309020205020404" pitchFamily="49" charset="0"/>
              </a:rPr>
              <a:t> </a:t>
            </a:r>
            <a:r>
              <a:rPr lang="de-DE" altLang="de-DE" sz="2000" dirty="0" err="1">
                <a:solidFill>
                  <a:srgbClr val="333333"/>
                </a:solidFill>
                <a:latin typeface="Calibri" panose="020F0502020204030204" pitchFamily="34" charset="0"/>
                <a:cs typeface="Courier New" panose="02070309020205020404" pitchFamily="49" charset="0"/>
              </a:rPr>
              <a:t>annotations</a:t>
            </a:r>
            <a:endParaRPr lang="de-DE" altLang="de-DE" sz="4800" dirty="0">
              <a:latin typeface="Calibri" panose="020F0502020204030204" pitchFamily="34" charset="0"/>
            </a:endParaRPr>
          </a:p>
        </p:txBody>
      </p:sp>
      <p:sp>
        <p:nvSpPr>
          <p:cNvPr id="18" name="Rectangle 1"/>
          <p:cNvSpPr txBox="1">
            <a:spLocks noChangeArrowheads="1"/>
          </p:cNvSpPr>
          <p:nvPr/>
        </p:nvSpPr>
        <p:spPr bwMode="auto">
          <a:xfrm>
            <a:off x="4895997" y="1981193"/>
            <a:ext cx="6875331" cy="4524315"/>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0" tIns="0" rIns="0" bIns="0" numCol="1" rtlCol="0" anchor="ctr" anchorCtr="0" compatLnSpc="1">
            <a:prstTxWarp prst="textNoShape">
              <a:avLst/>
            </a:prstTxWarp>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defTabSz="914400" eaLnBrk="0" fontAlgn="base" hangingPunct="0">
              <a:spcBef>
                <a:spcPct val="0"/>
              </a:spcBef>
              <a:spcAft>
                <a:spcPct val="0"/>
              </a:spcAft>
              <a:buClrTx/>
              <a:buSzTx/>
            </a:pPr>
            <a:r>
              <a:rPr lang="de-DE" altLang="de-DE" sz="1400" b="0">
                <a:latin typeface="Courier New" panose="02070309020205020404" pitchFamily="49" charset="0"/>
                <a:cs typeface="Courier New" panose="02070309020205020404" pitchFamily="49" charset="0"/>
              </a:rPr>
              <a:t>namespace com.sap.cc;</a:t>
            </a:r>
          </a:p>
          <a:p>
            <a:pPr defTabSz="914400" eaLnBrk="0" fontAlgn="base" hangingPunct="0">
              <a:spcBef>
                <a:spcPct val="0"/>
              </a:spcBef>
              <a:spcAft>
                <a:spcPct val="0"/>
              </a:spcAft>
              <a:buClrTx/>
              <a:buSzTx/>
            </a:pPr>
            <a:endParaRPr lang="de-DE" sz="1400" b="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using </a:t>
            </a:r>
            <a:r>
              <a:rPr lang="de-DE" altLang="de-DE" sz="1400" b="0">
                <a:latin typeface="Courier New" panose="02070309020205020404" pitchFamily="49" charset="0"/>
                <a:cs typeface="Courier New" panose="02070309020205020404" pitchFamily="49" charset="0"/>
              </a:rPr>
              <a:t>com.sap.cc</a:t>
            </a:r>
            <a:r>
              <a:rPr lang="de-DE" sz="1400" b="0">
                <a:latin typeface="Courier New" panose="02070309020205020404" pitchFamily="49" charset="0"/>
                <a:cs typeface="Courier New" panose="02070309020205020404" pitchFamily="49" charset="0"/>
              </a:rPr>
              <a:t>:: bulletinboard as bulletinboard;</a:t>
            </a:r>
          </a:p>
          <a:p>
            <a:pPr defTabSz="914400" eaLnBrk="0" fontAlgn="base" hangingPunct="0">
              <a:spcBef>
                <a:spcPct val="0"/>
              </a:spcBef>
              <a:spcAft>
                <a:spcPct val="0"/>
              </a:spcAft>
              <a:buClrTx/>
              <a:buSzTx/>
            </a:pPr>
            <a:r>
              <a:rPr lang="de-DE" sz="1400">
                <a:solidFill>
                  <a:schemeClr val="accent5">
                    <a:lumMod val="75000"/>
                  </a:schemeClr>
                </a:solidFill>
                <a:latin typeface="Courier New" panose="02070309020205020404" pitchFamily="49" charset="0"/>
                <a:cs typeface="Courier New" panose="02070309020205020404" pitchFamily="49" charset="0"/>
              </a:rPr>
              <a:t>using "sap.common::UI" as UI</a:t>
            </a:r>
            <a:r>
              <a:rPr lang="de-DE" sz="1400">
                <a:solidFill>
                  <a:srgbClr val="C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sz="1400" b="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a:solidFill>
                  <a:srgbClr val="C00000"/>
                </a:solidFill>
                <a:latin typeface="Courier New" panose="02070309020205020404" pitchFamily="49" charset="0"/>
                <a:cs typeface="Courier New" panose="02070309020205020404" pitchFamily="49" charset="0"/>
              </a:rPr>
              <a:t>@OData.publish : true</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context </a:t>
            </a:r>
            <a:r>
              <a:rPr lang="de-DE" sz="1400">
                <a:latin typeface="Courier New" panose="02070309020205020404" pitchFamily="49" charset="0"/>
                <a:cs typeface="Courier New" panose="02070309020205020404" pitchFamily="49" charset="0"/>
              </a:rPr>
              <a:t>bulletinboard_ui</a:t>
            </a:r>
            <a:r>
              <a:rPr lang="de-DE" sz="1400" b="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buClrTx/>
              <a:buSzTx/>
            </a:pPr>
            <a:endParaRPr lang="de-DE" sz="1400" b="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a:t>
            </a:r>
            <a:r>
              <a:rPr lang="de-DE" sz="1400">
                <a:solidFill>
                  <a:schemeClr val="accent5">
                    <a:lumMod val="75000"/>
                  </a:schemeClr>
                </a:solidFill>
                <a:latin typeface="Courier New" panose="02070309020205020404" pitchFamily="49" charset="0"/>
                <a:cs typeface="Courier New" panose="02070309020205020404" pitchFamily="49" charset="0"/>
              </a:rPr>
              <a:t>@UI.headerInfo</a:t>
            </a:r>
            <a:r>
              <a:rPr lang="de-DE" sz="1400">
                <a:solidFill>
                  <a:srgbClr val="C00000"/>
                </a:solidFill>
                <a:latin typeface="Courier New" panose="02070309020205020404" pitchFamily="49" charset="0"/>
                <a:cs typeface="Courier New" panose="02070309020205020404" pitchFamily="49" charset="0"/>
              </a:rPr>
              <a:t> </a:t>
            </a:r>
            <a:r>
              <a:rPr lang="de-DE" sz="1400" b="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typeName : 'Advertisement',</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typeNamePlural : 'Advertisements',</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typeImageUrl : 'https://host/images/myAdsLogo.jpg',...}</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a:t>
            </a:r>
            <a:r>
              <a:rPr lang="de-DE" sz="1400">
                <a:latin typeface="Courier New" panose="02070309020205020404" pitchFamily="49" charset="0"/>
                <a:cs typeface="Courier New" panose="02070309020205020404" pitchFamily="49" charset="0"/>
              </a:rPr>
              <a:t>define view Advertisement </a:t>
            </a:r>
            <a:r>
              <a:rPr lang="de-DE" sz="1400" b="0">
                <a:latin typeface="Courier New" panose="02070309020205020404" pitchFamily="49" charset="0"/>
                <a:cs typeface="Courier New" panose="02070309020205020404" pitchFamily="49" charset="0"/>
              </a:rPr>
              <a:t>as</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select from bulletinboard.</a:t>
            </a:r>
            <a:r>
              <a:rPr lang="de-DE" sz="1400">
                <a:latin typeface="Courier New" panose="02070309020205020404" pitchFamily="49" charset="0"/>
                <a:cs typeface="Courier New" panose="02070309020205020404" pitchFamily="49" charset="0"/>
              </a:rPr>
              <a:t>Advertisement</a:t>
            </a:r>
            <a:r>
              <a:rPr lang="de-DE" sz="1400" b="0">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buClrTx/>
              <a:buSzTx/>
            </a:pPr>
            <a:endParaRPr lang="de-DE" sz="1400" b="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key AdsId as AdsId,</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a:t>
            </a:r>
            <a:r>
              <a:rPr lang="de-DE" sz="1400">
                <a:solidFill>
                  <a:schemeClr val="accent5">
                    <a:lumMod val="75000"/>
                  </a:schemeClr>
                </a:solidFill>
                <a:latin typeface="Courier New" panose="02070309020205020404" pitchFamily="49" charset="0"/>
                <a:cs typeface="Courier New" panose="02070309020205020404" pitchFamily="49" charset="0"/>
              </a:rPr>
              <a:t>@UI.lineItem</a:t>
            </a:r>
            <a:r>
              <a:rPr lang="de-DE" sz="1400" b="0">
                <a:solidFill>
                  <a:schemeClr val="accent5">
                    <a:lumMod val="75000"/>
                  </a:schemeClr>
                </a:solidFill>
                <a:latin typeface="Courier New" panose="02070309020205020404" pitchFamily="49" charset="0"/>
                <a:cs typeface="Courier New" panose="02070309020205020404" pitchFamily="49" charset="0"/>
              </a:rPr>
              <a:t> </a:t>
            </a:r>
            <a:r>
              <a:rPr lang="de-DE" sz="1400" b="0">
                <a:latin typeface="Courier New" panose="02070309020205020404" pitchFamily="49" charset="0"/>
                <a:cs typeface="Courier New" panose="02070309020205020404" pitchFamily="49" charset="0"/>
              </a:rPr>
              <a:t>: [{ position:40, label:'Contact Email'}]</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a:t>
            </a:r>
            <a:r>
              <a:rPr lang="de-DE" sz="1400">
                <a:latin typeface="Courier New" panose="02070309020205020404" pitchFamily="49" charset="0"/>
                <a:cs typeface="Courier New" panose="02070309020205020404" pitchFamily="49" charset="0"/>
              </a:rPr>
              <a:t>Contact.Email</a:t>
            </a:r>
            <a:r>
              <a:rPr lang="de-DE" sz="1400" b="0">
                <a:latin typeface="Courier New" panose="02070309020205020404" pitchFamily="49" charset="0"/>
                <a:cs typeface="Courier New" panose="02070309020205020404" pitchFamily="49" charset="0"/>
              </a:rPr>
              <a:t>, </a:t>
            </a:r>
            <a:r>
              <a:rPr lang="de-DE" sz="1400" b="0">
                <a:solidFill>
                  <a:srgbClr val="29679F"/>
                </a:solidFill>
                <a:latin typeface="Courier New" panose="02070309020205020404" pitchFamily="49" charset="0"/>
                <a:cs typeface="Courier New" panose="02070309020205020404" pitchFamily="49" charset="0"/>
              </a:rPr>
              <a:t>/** requires association definition **/</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Description</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buClrTx/>
              <a:buSzTx/>
            </a:pPr>
            <a:r>
              <a:rPr lang="de-DE" sz="1400" b="0">
                <a:latin typeface="Courier New" panose="02070309020205020404" pitchFamily="49" charset="0"/>
                <a:cs typeface="Courier New" panose="02070309020205020404" pitchFamily="49" charset="0"/>
              </a:rPr>
              <a:t>}</a:t>
            </a:r>
            <a:endParaRPr lang="de-DE" altLang="de-DE" sz="3600" b="0" dirty="0">
              <a:latin typeface="Arial" panose="020B0604020202020204" pitchFamily="34" charset="0"/>
            </a:endParaRPr>
          </a:p>
        </p:txBody>
      </p:sp>
      <p:sp>
        <p:nvSpPr>
          <p:cNvPr id="20" name="Rectangular Callout 19"/>
          <p:cNvSpPr/>
          <p:nvPr/>
        </p:nvSpPr>
        <p:spPr bwMode="gray">
          <a:xfrm>
            <a:off x="1496324" y="3428525"/>
            <a:ext cx="2005263" cy="569495"/>
          </a:xfrm>
          <a:prstGeom prst="wedgeRectCallout">
            <a:avLst>
              <a:gd name="adj1" fmla="val 124134"/>
              <a:gd name="adj2" fmla="val -15862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ular Callout 23"/>
          <p:cNvSpPr/>
          <p:nvPr/>
        </p:nvSpPr>
        <p:spPr bwMode="gray">
          <a:xfrm>
            <a:off x="1104936" y="3428525"/>
            <a:ext cx="3577390" cy="569495"/>
          </a:xfrm>
          <a:prstGeom prst="wedgeRectCallout">
            <a:avLst>
              <a:gd name="adj1" fmla="val 67323"/>
              <a:gd name="adj2" fmla="val 11348"/>
            </a:avLst>
          </a:prstGeom>
          <a:solidFill>
            <a:schemeClr val="accent1"/>
          </a:solidFill>
          <a:ln w="6350" algn="ctr">
            <a:noFill/>
            <a:miter lim="800000"/>
            <a:headEnd/>
            <a:tailEnd/>
          </a:ln>
        </p:spPr>
        <p:txBody>
          <a:bodyPr lIns="90000" tIns="216000" rIns="90000" bIns="72000" rtlCol="0" anchor="ctr"/>
          <a:lstStyle/>
          <a:p>
            <a:pPr algn="ct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by</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-UI </a:t>
            </a:r>
            <a:r>
              <a:rPr lang="de-DE" sz="2000" kern="0" dirty="0" err="1">
                <a:ea typeface="Arial Unicode MS" pitchFamily="34" charset="-128"/>
                <a:cs typeface="Arial Unicode MS" pitchFamily="34" charset="-128"/>
              </a:rPr>
              <a:t>annotations</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a:t>
            </a:r>
            <a:r>
              <a:rPr lang="de-DE" sz="2000" kern="0" dirty="0" err="1">
                <a:ea typeface="Arial Unicode MS" pitchFamily="34" charset="-128"/>
                <a:cs typeface="Arial Unicode MS" pitchFamily="34" charset="-128"/>
              </a:rPr>
              <a:t>for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 Smart Templates)</a:t>
            </a:r>
          </a:p>
        </p:txBody>
      </p:sp>
      <p:sp>
        <p:nvSpPr>
          <p:cNvPr id="21" name="Rectangular Callout 20"/>
          <p:cNvSpPr/>
          <p:nvPr/>
        </p:nvSpPr>
        <p:spPr bwMode="gray">
          <a:xfrm>
            <a:off x="759855" y="3306707"/>
            <a:ext cx="3922472" cy="1265294"/>
          </a:xfrm>
          <a:prstGeom prst="wedgeRectCallout">
            <a:avLst>
              <a:gd name="adj1" fmla="val 82361"/>
              <a:gd name="adj2" fmla="val 129892"/>
            </a:avLst>
          </a:prstGeom>
          <a:solidFill>
            <a:schemeClr val="accent1"/>
          </a:solidFill>
          <a:ln w="6350" algn="ctr">
            <a:noFill/>
            <a:miter lim="800000"/>
            <a:headEnd/>
            <a:tailEnd/>
          </a:ln>
        </p:spPr>
        <p:txBody>
          <a:bodyPr lIns="108000" tIns="72000" rIns="90000" bIns="72000" rtlCol="0" anchor="ctr"/>
          <a:lstStyle/>
          <a:p>
            <a:pPr defTabSz="914400" fontAlgn="base">
              <a:spcBef>
                <a:spcPct val="50000"/>
              </a:spcBef>
              <a:spcAft>
                <a:spcPct val="0"/>
              </a:spcAft>
              <a:buClr>
                <a:srgbClr val="F0AB00"/>
              </a:buClr>
              <a:buSzPct val="80000"/>
            </a:pPr>
            <a:r>
              <a:rPr lang="de-DE" sz="2000" kern="0" dirty="0" err="1">
                <a:ea typeface="Arial Unicode MS" pitchFamily="34" charset="-128"/>
                <a:cs typeface="Arial Unicode MS" pitchFamily="34" charset="-128"/>
              </a:rPr>
              <a:t>Enrich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OData</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model</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by</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annotations</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for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Fiori</a:t>
            </a:r>
            <a:r>
              <a:rPr lang="de-DE" sz="2000" kern="0" dirty="0">
                <a:ea typeface="Arial Unicode MS" pitchFamily="34" charset="-128"/>
                <a:cs typeface="Arial Unicode MS" pitchFamily="34" charset="-128"/>
              </a:rPr>
              <a:t> Element (aka </a:t>
            </a:r>
            <a:r>
              <a:rPr lang="de-DE" sz="2000" i="1" kern="0" dirty="0">
                <a:ea typeface="Arial Unicode MS" pitchFamily="34" charset="-128"/>
                <a:cs typeface="Arial Unicode MS" pitchFamily="34" charset="-128"/>
              </a:rPr>
              <a:t>Smart Templates</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generation</a:t>
            </a:r>
            <a:endParaRPr lang="de-DE"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3570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uiExpand="1" build="p" animBg="1"/>
      <p:bldP spid="20" grpId="0" animBg="1"/>
      <p:bldP spid="24"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(Fiori) programming model for XS Advanced</a:t>
            </a:r>
            <a:br>
              <a:rPr lang="en-US" dirty="0"/>
            </a:br>
            <a:r>
              <a:rPr lang="en-US" sz="2000" b="0" dirty="0"/>
              <a:t>Target Architecture</a:t>
            </a:r>
          </a:p>
        </p:txBody>
      </p:sp>
      <p:sp>
        <p:nvSpPr>
          <p:cNvPr id="19" name="AutoShape 2" descr="Bildergebnis für aws logo"/>
          <p:cNvSpPr>
            <a:spLocks noChangeAspect="1" noChangeArrowheads="1"/>
          </p:cNvSpPr>
          <p:nvPr/>
        </p:nvSpPr>
        <p:spPr bwMode="auto">
          <a:xfrm>
            <a:off x="171600" y="-754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Rectangle 3"/>
          <p:cNvSpPr>
            <a:spLocks noChangeArrowheads="1"/>
          </p:cNvSpPr>
          <p:nvPr/>
        </p:nvSpPr>
        <p:spPr bwMode="auto">
          <a:xfrm>
            <a:off x="0" y="90100"/>
            <a:ext cx="65" cy="276999"/>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3"/>
          <a:srcRect t="18255"/>
          <a:stretch/>
        </p:blipFill>
        <p:spPr>
          <a:xfrm>
            <a:off x="324000" y="1355557"/>
            <a:ext cx="11545200" cy="4607589"/>
          </a:xfrm>
          <a:prstGeom prst="rect">
            <a:avLst/>
          </a:prstGeom>
        </p:spPr>
      </p:pic>
    </p:spTree>
    <p:extLst>
      <p:ext uri="{BB962C8B-B14F-4D97-AF65-F5344CB8AC3E}">
        <p14:creationId xmlns:p14="http://schemas.microsoft.com/office/powerpoint/2010/main" val="4273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Further References</a:t>
            </a:r>
          </a:p>
        </p:txBody>
      </p:sp>
      <p:sp>
        <p:nvSpPr>
          <p:cNvPr id="4" name="Text Placeholder 3"/>
          <p:cNvSpPr>
            <a:spLocks noGrp="1"/>
          </p:cNvSpPr>
          <p:nvPr>
            <p:ph type="body" sz="quarter" idx="10"/>
          </p:nvPr>
        </p:nvSpPr>
        <p:spPr/>
        <p:txBody>
          <a:bodyPr/>
          <a:lstStyle/>
          <a:p>
            <a:r>
              <a:rPr lang="de-DE" b="0" dirty="0"/>
              <a:t>XSA </a:t>
            </a:r>
            <a:r>
              <a:rPr lang="de-DE" b="0" dirty="0" err="1"/>
              <a:t>Programming</a:t>
            </a:r>
            <a:r>
              <a:rPr lang="de-DE" b="0" dirty="0"/>
              <a:t> Model Wiki</a:t>
            </a:r>
            <a:br>
              <a:rPr lang="de-DE" b="0" dirty="0"/>
            </a:br>
            <a:r>
              <a:rPr lang="de-DE" b="0" dirty="0">
                <a:hlinkClick r:id="rId2"/>
              </a:rPr>
              <a:t>https://wiki.wdf.sap.corp/wiki/display/fioritech/XSA+Programming+Model</a:t>
            </a:r>
            <a:r>
              <a:rPr lang="de-DE" b="0" dirty="0"/>
              <a:t> </a:t>
            </a:r>
          </a:p>
          <a:p>
            <a:r>
              <a:rPr lang="de-DE" b="0" dirty="0"/>
              <a:t>XSA </a:t>
            </a:r>
            <a:r>
              <a:rPr lang="de-DE" b="0" dirty="0" err="1"/>
              <a:t>Programming</a:t>
            </a:r>
            <a:r>
              <a:rPr lang="de-DE" b="0" dirty="0"/>
              <a:t> </a:t>
            </a:r>
            <a:r>
              <a:rPr lang="de-DE" b="0" dirty="0" err="1"/>
              <a:t>Model@DevX</a:t>
            </a:r>
            <a:r>
              <a:rPr lang="de-DE" b="0" dirty="0"/>
              <a:t> - 2016 Target (SAP CP </a:t>
            </a:r>
            <a:r>
              <a:rPr lang="de-DE" b="0" dirty="0" err="1"/>
              <a:t>Collaboration</a:t>
            </a:r>
            <a:r>
              <a:rPr lang="de-DE" b="0" dirty="0"/>
              <a:t> Meeting)</a:t>
            </a:r>
            <a:br>
              <a:rPr lang="de-DE" b="0" dirty="0"/>
            </a:br>
            <a:r>
              <a:rPr lang="de-DE" b="0" dirty="0">
                <a:hlinkClick r:id="rId3"/>
              </a:rPr>
              <a:t>https://wiki.wdf.sap.corp/wiki/display/HCPCollaboration/HCP+Collab+Meeting+2016-12-05</a:t>
            </a:r>
            <a:endParaRPr lang="de-DE" b="0" dirty="0"/>
          </a:p>
          <a:p>
            <a:r>
              <a:rPr lang="de-DE" b="0" dirty="0"/>
              <a:t>Tutorial: </a:t>
            </a:r>
            <a:r>
              <a:rPr lang="en-US" b="0" dirty="0"/>
              <a:t>how to build XSA/CF-</a:t>
            </a:r>
            <a:r>
              <a:rPr lang="en-US" b="0" dirty="0" err="1"/>
              <a:t>fullstack</a:t>
            </a:r>
            <a:r>
              <a:rPr lang="en-US" b="0" dirty="0"/>
              <a:t>-application based on CDX and Fiori elements</a:t>
            </a:r>
            <a:br>
              <a:rPr lang="de-DE" b="0" dirty="0"/>
            </a:br>
            <a:r>
              <a:rPr lang="de-DE" b="0" dirty="0">
                <a:hlinkClick r:id="rId4"/>
              </a:rPr>
              <a:t>https://github.wdf.sap.corp/d037672/mastermta/blob/master/README.md</a:t>
            </a:r>
            <a:r>
              <a:rPr lang="de-DE" b="0" dirty="0"/>
              <a:t> </a:t>
            </a:r>
          </a:p>
        </p:txBody>
      </p:sp>
    </p:spTree>
    <p:extLst>
      <p:ext uri="{BB962C8B-B14F-4D97-AF65-F5344CB8AC3E}">
        <p14:creationId xmlns:p14="http://schemas.microsoft.com/office/powerpoint/2010/main" val="7271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0</TotalTime>
  <Words>379</Words>
  <Application>Microsoft Office PowerPoint</Application>
  <PresentationFormat>Custom</PresentationFormat>
  <Paragraphs>105</Paragraphs>
  <Slides>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Unicode MS</vt:lpstr>
      <vt:lpstr>Arial</vt:lpstr>
      <vt:lpstr>Calibri</vt:lpstr>
      <vt:lpstr>Courier New</vt:lpstr>
      <vt:lpstr>Symbol</vt:lpstr>
      <vt:lpstr>wingdings</vt:lpstr>
      <vt:lpstr>wingdings</vt:lpstr>
      <vt:lpstr>SAP_2016_16x9_white</vt:lpstr>
      <vt:lpstr>(Fiori) programming model for XS Advanced Core Data Model driven approach</vt:lpstr>
      <vt:lpstr>(Fiori) programming model for XS Advanced Core Data Model driven approach</vt:lpstr>
      <vt:lpstr>(Fiori) programming model for XS Advanced Target Architecture</vt:lpstr>
      <vt:lpstr>Further References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SAP;nena.raab@sap.com</dc:creator>
  <cp:keywords>2016/16:9/white</cp:keywords>
  <cp:lastModifiedBy>Raab, Nena</cp:lastModifiedBy>
  <cp:revision>1617</cp:revision>
  <cp:lastPrinted>2017-02-15T16:06:30Z</cp:lastPrinted>
  <dcterms:created xsi:type="dcterms:W3CDTF">2015-10-08T14:10:57Z</dcterms:created>
  <dcterms:modified xsi:type="dcterms:W3CDTF">2017-04-05T14:10:24Z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1890907929</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