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26"/>
  </p:notesMasterIdLst>
  <p:handoutMasterIdLst>
    <p:handoutMasterId r:id="rId27"/>
  </p:handoutMasterIdLst>
  <p:sldIdLst>
    <p:sldId id="805" r:id="rId2"/>
    <p:sldId id="823" r:id="rId3"/>
    <p:sldId id="845" r:id="rId4"/>
    <p:sldId id="848" r:id="rId5"/>
    <p:sldId id="840" r:id="rId6"/>
    <p:sldId id="843" r:id="rId7"/>
    <p:sldId id="838" r:id="rId8"/>
    <p:sldId id="837" r:id="rId9"/>
    <p:sldId id="847" r:id="rId10"/>
    <p:sldId id="839" r:id="rId11"/>
    <p:sldId id="844" r:id="rId12"/>
    <p:sldId id="824" r:id="rId13"/>
    <p:sldId id="827" r:id="rId14"/>
    <p:sldId id="846" r:id="rId15"/>
    <p:sldId id="806" r:id="rId16"/>
    <p:sldId id="828" r:id="rId17"/>
    <p:sldId id="850" r:id="rId18"/>
    <p:sldId id="851" r:id="rId19"/>
    <p:sldId id="813" r:id="rId20"/>
    <p:sldId id="812" r:id="rId21"/>
    <p:sldId id="830" r:id="rId22"/>
    <p:sldId id="816" r:id="rId23"/>
    <p:sldId id="811" r:id="rId24"/>
    <p:sldId id="836" r:id="rId25"/>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012ACE-56AC-4457-A0EC-59E0A2DC22C7}">
          <p14:sldIdLst>
            <p14:sldId id="805"/>
            <p14:sldId id="823"/>
            <p14:sldId id="845"/>
            <p14:sldId id="848"/>
            <p14:sldId id="840"/>
            <p14:sldId id="843"/>
            <p14:sldId id="838"/>
            <p14:sldId id="837"/>
          </p14:sldIdLst>
        </p14:section>
        <p14:section name="ImpactToAppDevelopment" id="{AF0530D3-7A45-4C66-BF9C-32DF068BE8D3}">
          <p14:sldIdLst>
            <p14:sldId id="847"/>
            <p14:sldId id="839"/>
            <p14:sldId id="844"/>
            <p14:sldId id="824"/>
            <p14:sldId id="827"/>
            <p14:sldId id="846"/>
            <p14:sldId id="806"/>
            <p14:sldId id="828"/>
            <p14:sldId id="850"/>
            <p14:sldId id="851"/>
            <p14:sldId id="813"/>
            <p14:sldId id="812"/>
            <p14:sldId id="830"/>
            <p14:sldId id="816"/>
            <p14:sldId id="811"/>
            <p14:sldId id="836"/>
          </p14:sldIdLst>
        </p14:section>
      </p14:sectionLst>
    </p:ex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ymann, Juergen" initials="HJ" lastIdx="1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CA"/>
    <a:srgbClr val="F0AB00"/>
    <a:srgbClr val="0000FF"/>
    <a:srgbClr val="FFFFCC"/>
    <a:srgbClr val="FF9933"/>
    <a:srgbClr val="FFCC66"/>
    <a:srgbClr val="99FF99"/>
    <a:srgbClr val="CCFFCC"/>
    <a:srgbClr val="FF0000"/>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3" autoAdjust="0"/>
    <p:restoredTop sz="80224" autoAdjust="0"/>
  </p:normalViewPr>
  <p:slideViewPr>
    <p:cSldViewPr snapToGrid="0" snapToObjects="1" showGuides="1">
      <p:cViewPr varScale="1">
        <p:scale>
          <a:sx n="68" d="100"/>
          <a:sy n="68" d="100"/>
        </p:scale>
        <p:origin x="1531" y="53"/>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0" d="100"/>
          <a:sy n="80" d="100"/>
        </p:scale>
        <p:origin x="4014" y="9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340701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sz="1400" kern="0" dirty="0">
              <a:solidFill>
                <a:srgbClr val="FF0000"/>
              </a:solidFill>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438404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814580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200"/>
              </a:spcBef>
              <a:buFont typeface="Wingdings" panose="05000000000000000000" pitchFamily="2" charset="2"/>
              <a:buNone/>
            </a:pPr>
            <a:r>
              <a:rPr lang="en-US" sz="1400" kern="0" dirty="0">
                <a:solidFill>
                  <a:srgbClr val="FF0000"/>
                </a:solidFill>
                <a:ea typeface="Arial Unicode MS" pitchFamily="34" charset="-128"/>
                <a:cs typeface="Arial Unicode MS" pitchFamily="34" charset="-128"/>
              </a:rPr>
              <a:t>Application plan: XSUAA service</a:t>
            </a:r>
            <a:r>
              <a:rPr lang="en-US" sz="1400" kern="0" baseline="0" dirty="0">
                <a:solidFill>
                  <a:srgbClr val="FF0000"/>
                </a:solidFill>
                <a:ea typeface="Arial Unicode MS" pitchFamily="34" charset="-128"/>
                <a:cs typeface="Arial Unicode MS" pitchFamily="34" charset="-128"/>
              </a:rPr>
              <a:t> instance is visible org wide</a:t>
            </a:r>
          </a:p>
          <a:p>
            <a:pPr>
              <a:spcBef>
                <a:spcPts val="1200"/>
              </a:spcBef>
              <a:buFont typeface="Wingdings" panose="05000000000000000000" pitchFamily="2" charset="2"/>
              <a:buNone/>
            </a:pPr>
            <a:r>
              <a:rPr lang="en-US" sz="1400" kern="0" baseline="0" dirty="0">
                <a:solidFill>
                  <a:srgbClr val="FF0000"/>
                </a:solidFill>
                <a:ea typeface="Arial Unicode MS" pitchFamily="34" charset="-128"/>
                <a:cs typeface="Arial Unicode MS" pitchFamily="34" charset="-128"/>
              </a:rPr>
              <a:t>Tenant-mode shared =&gt; trusts “external” tenants (=</a:t>
            </a:r>
            <a:r>
              <a:rPr lang="en-US" sz="1400" kern="0" dirty="0">
                <a:solidFill>
                  <a:srgbClr val="FF0000"/>
                </a:solidFill>
                <a:ea typeface="Arial Unicode MS" pitchFamily="34" charset="-128"/>
                <a:cs typeface="Arial Unicode MS" pitchFamily="34" charset="-128"/>
              </a:rPr>
              <a:t> tenants which are not equal with the tenant of the CF Org in which the consumed application </a:t>
            </a:r>
            <a:r>
              <a:rPr lang="en-US" sz="1400" kern="0">
                <a:solidFill>
                  <a:srgbClr val="FF0000"/>
                </a:solidFill>
                <a:ea typeface="Arial Unicode MS" pitchFamily="34" charset="-128"/>
                <a:cs typeface="Arial Unicode MS" pitchFamily="34" charset="-128"/>
              </a:rPr>
              <a:t>is running).</a:t>
            </a:r>
            <a:endParaRPr lang="en-US" sz="1400" kern="0" dirty="0">
              <a:solidFill>
                <a:srgbClr val="FF0000"/>
              </a:solidFill>
              <a:ea typeface="Arial Unicode MS" pitchFamily="34" charset="-128"/>
              <a:cs typeface="Arial Unicode MS" pitchFamily="34" charset="-128"/>
            </a:endParaRPr>
          </a:p>
          <a:p>
            <a:pPr>
              <a:spcBef>
                <a:spcPts val="1200"/>
              </a:spcBef>
              <a:buFont typeface="Wingdings" panose="05000000000000000000" pitchFamily="2" charset="2"/>
              <a:buNone/>
            </a:pPr>
            <a:endParaRPr lang="en-US" sz="1400" kern="0" dirty="0">
              <a:solidFill>
                <a:srgbClr val="FF0000"/>
              </a:solidFill>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3910046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extLst>
      <p:ext uri="{BB962C8B-B14F-4D97-AF65-F5344CB8AC3E}">
        <p14:creationId xmlns:p14="http://schemas.microsoft.com/office/powerpoint/2010/main" val="347479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497974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18511" marR="0" lvl="0" indent="0" algn="l" defTabSz="1088776" rtl="0" eaLnBrk="1" fontAlgn="auto" latinLnBrk="0" hangingPunct="1">
              <a:lnSpc>
                <a:spcPct val="100000"/>
              </a:lnSpc>
              <a:spcBef>
                <a:spcPts val="0"/>
              </a:spcBef>
              <a:spcAft>
                <a:spcPts val="0"/>
              </a:spcAft>
              <a:buClrTx/>
              <a:buSzTx/>
              <a:buFont typeface="+mj-lt"/>
              <a:buNone/>
              <a:tabLst/>
              <a:defRPr/>
            </a:pPr>
            <a:r>
              <a:rPr lang="en-US" sz="1400" dirty="0"/>
              <a:t>References: </a:t>
            </a:r>
          </a:p>
          <a:p>
            <a:pPr marL="218511" marR="0" lvl="0" indent="0" algn="l" defTabSz="1088776" rtl="0" eaLnBrk="1" fontAlgn="auto" latinLnBrk="0" hangingPunct="1">
              <a:lnSpc>
                <a:spcPct val="100000"/>
              </a:lnSpc>
              <a:spcBef>
                <a:spcPts val="0"/>
              </a:spcBef>
              <a:spcAft>
                <a:spcPts val="0"/>
              </a:spcAft>
              <a:buClrTx/>
              <a:buSzTx/>
              <a:buFont typeface="+mj-lt"/>
              <a:buNone/>
              <a:tabLst/>
              <a:defRPr/>
            </a:pPr>
            <a:endParaRPr lang="en-US" sz="1400" b="0" i="0" kern="1200" dirty="0">
              <a:solidFill>
                <a:schemeClr val="tx1"/>
              </a:solidFill>
              <a:effectLst/>
            </a:endParaRPr>
          </a:p>
          <a:p>
            <a:pPr marL="218511" marR="0" lvl="0" indent="0" algn="l" defTabSz="1088776" rtl="0" eaLnBrk="1" fontAlgn="auto" latinLnBrk="0" hangingPunct="1">
              <a:lnSpc>
                <a:spcPct val="100000"/>
              </a:lnSpc>
              <a:spcBef>
                <a:spcPts val="0"/>
              </a:spcBef>
              <a:spcAft>
                <a:spcPts val="0"/>
              </a:spcAft>
              <a:buClrTx/>
              <a:buSzTx/>
              <a:buFont typeface="+mj-lt"/>
              <a:buNone/>
              <a:tabLst/>
              <a:defRPr/>
            </a:pPr>
            <a:r>
              <a:rPr lang="en-US" sz="1400" b="0" i="0" kern="1200" dirty="0">
                <a:solidFill>
                  <a:schemeClr val="tx1"/>
                </a:solidFill>
                <a:effectLst/>
              </a:rPr>
              <a:t>Multi-Tenant Data Architecture</a:t>
            </a:r>
          </a:p>
          <a:p>
            <a:pPr marL="218511" lvl="0" indent="0">
              <a:buFont typeface="+mj-lt"/>
              <a:buNone/>
            </a:pPr>
            <a:r>
              <a:rPr lang="en-US" sz="1400" dirty="0"/>
              <a:t>https://msdn.microsoft.com/en-us/library/aa479086.aspx</a:t>
            </a:r>
          </a:p>
          <a:p>
            <a:pPr marL="218511" lvl="0" indent="0">
              <a:buFont typeface="+mj-lt"/>
              <a:buNone/>
            </a:pPr>
            <a:endParaRPr lang="en-US" sz="1400" dirty="0"/>
          </a:p>
          <a:p>
            <a:pPr fontAlgn="base"/>
            <a:r>
              <a:rPr lang="en-US" sz="1400" b="1" i="0" kern="1200" dirty="0">
                <a:solidFill>
                  <a:schemeClr val="tx1"/>
                </a:solidFill>
                <a:effectLst/>
              </a:rPr>
              <a:t>Separate-databases</a:t>
            </a:r>
            <a:r>
              <a:rPr lang="en-US" sz="1400" b="0" i="0" kern="1200" dirty="0">
                <a:solidFill>
                  <a:schemeClr val="tx1"/>
                </a:solidFill>
                <a:effectLst/>
              </a:rPr>
              <a:t>: Each tenant has its own database</a:t>
            </a:r>
          </a:p>
          <a:p>
            <a:pPr fontAlgn="base"/>
            <a:r>
              <a:rPr lang="en-US" sz="1400" b="0" i="0" kern="1200" dirty="0">
                <a:solidFill>
                  <a:schemeClr val="tx1"/>
                </a:solidFill>
                <a:effectLst/>
              </a:rPr>
              <a:t>	+</a:t>
            </a:r>
            <a:r>
              <a:rPr lang="en-US" sz="1400" b="0" i="0" kern="1200" baseline="0" dirty="0">
                <a:solidFill>
                  <a:schemeClr val="tx1"/>
                </a:solidFill>
                <a:effectLst/>
              </a:rPr>
              <a:t> </a:t>
            </a:r>
            <a:r>
              <a:rPr lang="en-US" sz="1400" b="0" i="0" kern="1200" dirty="0">
                <a:solidFill>
                  <a:schemeClr val="tx1"/>
                </a:solidFill>
                <a:effectLst/>
              </a:rPr>
              <a:t>database security prevents any tenant from accidentally or maliciously accessing other tenants' data</a:t>
            </a:r>
          </a:p>
          <a:p>
            <a:pPr fontAlgn="base"/>
            <a:r>
              <a:rPr lang="en-US" sz="1400" b="0" i="0" kern="1200" dirty="0">
                <a:solidFill>
                  <a:schemeClr val="tx1"/>
                </a:solidFill>
                <a:effectLst/>
              </a:rPr>
              <a:t>	+</a:t>
            </a:r>
            <a:r>
              <a:rPr lang="en-US" sz="1400" b="0" i="0" kern="1200" baseline="0" dirty="0">
                <a:solidFill>
                  <a:schemeClr val="tx1"/>
                </a:solidFill>
                <a:effectLst/>
              </a:rPr>
              <a:t> easy to </a:t>
            </a:r>
            <a:r>
              <a:rPr lang="en-US" sz="1400" b="0" i="0" kern="1200" dirty="0">
                <a:solidFill>
                  <a:schemeClr val="tx1"/>
                </a:solidFill>
                <a:effectLst/>
              </a:rPr>
              <a:t>extend the application's data model</a:t>
            </a:r>
          </a:p>
          <a:p>
            <a:pPr fontAlgn="base"/>
            <a:r>
              <a:rPr lang="en-US" sz="1400" b="0" i="0" kern="1200" dirty="0">
                <a:solidFill>
                  <a:schemeClr val="tx1"/>
                </a:solidFill>
                <a:effectLst/>
              </a:rPr>
              <a:t>	+</a:t>
            </a:r>
            <a:r>
              <a:rPr lang="en-US" sz="1400" b="0" i="0" kern="1200" baseline="0" dirty="0">
                <a:solidFill>
                  <a:schemeClr val="tx1"/>
                </a:solidFill>
                <a:effectLst/>
              </a:rPr>
              <a:t> simpler to </a:t>
            </a:r>
            <a:r>
              <a:rPr lang="en-US" sz="1400" b="0" i="0" kern="1200" dirty="0">
                <a:solidFill>
                  <a:schemeClr val="tx1"/>
                </a:solidFill>
                <a:effectLst/>
              </a:rPr>
              <a:t>restore data from backups</a:t>
            </a:r>
          </a:p>
          <a:p>
            <a:pPr fontAlgn="base"/>
            <a:r>
              <a:rPr lang="en-US" sz="1400" b="0" i="0" kern="1200" dirty="0">
                <a:solidFill>
                  <a:schemeClr val="tx1"/>
                </a:solidFill>
                <a:effectLst/>
              </a:rPr>
              <a:t>	- tends to lead to higher costs for maintaining equipment and backing up tenant data. </a:t>
            </a:r>
          </a:p>
          <a:p>
            <a:pPr fontAlgn="base"/>
            <a:r>
              <a:rPr lang="en-US" sz="1400" b="1" i="0" kern="1200" dirty="0">
                <a:solidFill>
                  <a:schemeClr val="tx1"/>
                </a:solidFill>
                <a:effectLst/>
              </a:rPr>
              <a:t>Separate schemas</a:t>
            </a:r>
            <a:r>
              <a:rPr lang="en-US" sz="1400" b="0" i="0" kern="1200" dirty="0">
                <a:solidFill>
                  <a:schemeClr val="tx1"/>
                </a:solidFill>
                <a:effectLst/>
              </a:rPr>
              <a:t>: Tenants share common database but each tenant has its own set of tables (schema)</a:t>
            </a:r>
          </a:p>
          <a:p>
            <a:pPr marL="0" marR="0" lvl="0" indent="0" algn="l" defTabSz="1088776" rtl="0" eaLnBrk="1" fontAlgn="base" latinLnBrk="0" hangingPunct="1">
              <a:lnSpc>
                <a:spcPct val="100000"/>
              </a:lnSpc>
              <a:spcBef>
                <a:spcPts val="0"/>
              </a:spcBef>
              <a:spcAft>
                <a:spcPts val="0"/>
              </a:spcAft>
              <a:buClrTx/>
              <a:buSzTx/>
              <a:buFontTx/>
              <a:buNone/>
              <a:tabLst/>
              <a:defRPr/>
            </a:pPr>
            <a:r>
              <a:rPr lang="en-US" sz="1400" b="0" i="0" kern="1200" dirty="0">
                <a:solidFill>
                  <a:schemeClr val="tx1"/>
                </a:solidFill>
                <a:effectLst/>
              </a:rPr>
              <a:t>	+ also secure and economical</a:t>
            </a:r>
            <a:r>
              <a:rPr lang="en-US" sz="1400" b="0" i="0" kern="1200" baseline="0" dirty="0">
                <a:solidFill>
                  <a:schemeClr val="tx1"/>
                </a:solidFill>
                <a:effectLst/>
              </a:rPr>
              <a:t> if implemented properly</a:t>
            </a:r>
            <a:endParaRPr lang="en-US" sz="1400" b="0" i="0" kern="1200" dirty="0">
              <a:solidFill>
                <a:schemeClr val="tx1"/>
              </a:solidFill>
              <a:effectLst/>
            </a:endParaRPr>
          </a:p>
          <a:p>
            <a:pPr marL="0" marR="0" lvl="0" indent="0" algn="l" defTabSz="1088776" rtl="0" eaLnBrk="1" fontAlgn="base" latinLnBrk="0" hangingPunct="1">
              <a:lnSpc>
                <a:spcPct val="100000"/>
              </a:lnSpc>
              <a:spcBef>
                <a:spcPts val="0"/>
              </a:spcBef>
              <a:spcAft>
                <a:spcPts val="0"/>
              </a:spcAft>
              <a:buClrTx/>
              <a:buSzTx/>
              <a:buFontTx/>
              <a:buNone/>
              <a:tabLst/>
              <a:defRPr/>
            </a:pPr>
            <a:r>
              <a:rPr lang="en-US" sz="1400" b="0" i="0" kern="1200" dirty="0">
                <a:solidFill>
                  <a:schemeClr val="tx1"/>
                </a:solidFill>
                <a:effectLst/>
              </a:rPr>
              <a:t>	+</a:t>
            </a:r>
            <a:r>
              <a:rPr lang="en-US" sz="1400" b="0" i="0" kern="1200" baseline="0" dirty="0">
                <a:solidFill>
                  <a:schemeClr val="tx1"/>
                </a:solidFill>
                <a:effectLst/>
              </a:rPr>
              <a:t> easy to </a:t>
            </a:r>
            <a:r>
              <a:rPr lang="en-US" sz="1400" b="0" i="0" kern="1200" dirty="0">
                <a:solidFill>
                  <a:schemeClr val="tx1"/>
                </a:solidFill>
                <a:effectLst/>
              </a:rPr>
              <a:t>extend the application's data model	</a:t>
            </a:r>
          </a:p>
          <a:p>
            <a:pPr fontAlgn="base"/>
            <a:r>
              <a:rPr lang="en-US" sz="1400" b="1" i="0" kern="1200" dirty="0">
                <a:solidFill>
                  <a:schemeClr val="tx1"/>
                </a:solidFill>
                <a:effectLst/>
              </a:rPr>
              <a:t>Shared schema</a:t>
            </a:r>
            <a:r>
              <a:rPr lang="en-US" sz="1400" b="0" i="0" kern="1200" dirty="0">
                <a:solidFill>
                  <a:schemeClr val="tx1"/>
                </a:solidFill>
                <a:effectLst/>
              </a:rPr>
              <a:t>: Tenants share common schema and are distinguished by a tenant discriminator column</a:t>
            </a:r>
          </a:p>
          <a:p>
            <a:pPr marL="0" marR="0" lvl="0" indent="0" algn="l" defTabSz="1088776" rtl="0" eaLnBrk="1" fontAlgn="base" latinLnBrk="0" hangingPunct="1">
              <a:lnSpc>
                <a:spcPct val="100000"/>
              </a:lnSpc>
              <a:spcBef>
                <a:spcPts val="0"/>
              </a:spcBef>
              <a:spcAft>
                <a:spcPts val="0"/>
              </a:spcAft>
              <a:buClrTx/>
              <a:buSzTx/>
              <a:buFontTx/>
              <a:buNone/>
              <a:tabLst/>
              <a:defRPr/>
            </a:pPr>
            <a:r>
              <a:rPr lang="en-US" sz="1400" b="0" i="0" kern="1200" dirty="0">
                <a:solidFill>
                  <a:schemeClr val="tx1"/>
                </a:solidFill>
                <a:effectLst/>
              </a:rPr>
              <a:t>	- per-tenant backup and restore capability might result into data overwrite for all other tenants</a:t>
            </a:r>
          </a:p>
          <a:p>
            <a:pPr marL="0" marR="0" lvl="0" indent="0" algn="l" defTabSz="1088776" rtl="0" eaLnBrk="1" fontAlgn="base" latinLnBrk="0" hangingPunct="1">
              <a:lnSpc>
                <a:spcPct val="100000"/>
              </a:lnSpc>
              <a:spcBef>
                <a:spcPts val="0"/>
              </a:spcBef>
              <a:spcAft>
                <a:spcPts val="0"/>
              </a:spcAft>
              <a:buClrTx/>
              <a:buSzTx/>
              <a:buFontTx/>
              <a:buNone/>
              <a:tabLst/>
              <a:defRPr/>
            </a:pPr>
            <a:r>
              <a:rPr lang="en-US" sz="1400" b="0" i="0" kern="1200" dirty="0">
                <a:solidFill>
                  <a:schemeClr val="tx1"/>
                </a:solidFill>
                <a:effectLst/>
              </a:rPr>
              <a:t>	- encrypt</a:t>
            </a:r>
            <a:r>
              <a:rPr lang="en-US" sz="1400" b="0" i="0" kern="1200" baseline="0" dirty="0">
                <a:solidFill>
                  <a:schemeClr val="tx1"/>
                </a:solidFill>
                <a:effectLst/>
              </a:rPr>
              <a:t> columns / tables to protect sensitive </a:t>
            </a:r>
            <a:r>
              <a:rPr lang="en-US" sz="1400" b="0" i="0" kern="1200" dirty="0">
                <a:solidFill>
                  <a:schemeClr val="tx1"/>
                </a:solidFill>
                <a:effectLst/>
              </a:rPr>
              <a:t>content</a:t>
            </a:r>
          </a:p>
          <a:p>
            <a:pPr fontAlgn="base"/>
            <a:endParaRPr lang="en-US" sz="1400" b="0" i="0" kern="1200" dirty="0">
              <a:solidFill>
                <a:schemeClr val="tx1"/>
              </a:solidFill>
              <a:effectLst/>
            </a:endParaRPr>
          </a:p>
          <a:p>
            <a:pPr fontAlgn="base"/>
            <a:r>
              <a:rPr lang="en-US" sz="1400" b="0" i="0" kern="1200" dirty="0">
                <a:solidFill>
                  <a:schemeClr val="tx1"/>
                </a:solidFill>
                <a:effectLst/>
              </a:rPr>
              <a:t> depending on technical and business considerations.</a:t>
            </a:r>
            <a:endParaRPr lang="en-US" sz="1400" dirty="0"/>
          </a:p>
          <a:p>
            <a:pPr marL="218511" lvl="0" indent="0">
              <a:buFont typeface="+mj-lt"/>
              <a:buNone/>
            </a:pPr>
            <a:endParaRPr lang="en-US" sz="1400" dirty="0"/>
          </a:p>
          <a:p>
            <a:pPr marL="470511" lvl="0" indent="-252000">
              <a:buFont typeface="+mj-lt"/>
              <a:buAutoNum type="arabicPeriod"/>
            </a:pPr>
            <a:r>
              <a:rPr lang="en-US" sz="1400" dirty="0"/>
              <a:t>Tradeoff Data </a:t>
            </a:r>
            <a:r>
              <a:rPr lang="en-US" sz="1400" b="1" dirty="0"/>
              <a:t>volume</a:t>
            </a:r>
          </a:p>
          <a:p>
            <a:pPr marL="569961" lvl="0" indent="-171450">
              <a:buFont typeface="Wingdings" panose="05000000000000000000" pitchFamily="2" charset="2"/>
              <a:buChar char="§"/>
            </a:pPr>
            <a:r>
              <a:rPr lang="en-US" sz="1200" dirty="0"/>
              <a:t>Customers have different data volume and scaling needs to work appropriately</a:t>
            </a:r>
            <a:endParaRPr lang="en-US" sz="1800"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448058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70511" lvl="0" indent="-252000">
              <a:buFont typeface="+mj-lt"/>
              <a:buAutoNum type="arabicPeriod"/>
            </a:pPr>
            <a:r>
              <a:rPr lang="en-US" sz="1400" dirty="0"/>
              <a:t>Tradeoff Data </a:t>
            </a:r>
            <a:r>
              <a:rPr lang="en-US" sz="1400" b="1" dirty="0"/>
              <a:t>volume</a:t>
            </a:r>
          </a:p>
          <a:p>
            <a:pPr marL="569961" lvl="0" indent="-171450">
              <a:buFont typeface="Wingdings" panose="05000000000000000000" pitchFamily="2" charset="2"/>
              <a:buChar char="§"/>
            </a:pPr>
            <a:r>
              <a:rPr lang="en-US" sz="1200" dirty="0"/>
              <a:t>Customers have different data volume and scaling needs to work appropriately</a:t>
            </a:r>
          </a:p>
          <a:p>
            <a:pPr marL="569961" lvl="0" indent="-171450">
              <a:buFont typeface="Wingdings" panose="05000000000000000000" pitchFamily="2" charset="2"/>
              <a:buChar char="§"/>
            </a:pPr>
            <a:endParaRPr lang="en-US" sz="1800" dirty="0"/>
          </a:p>
          <a:p>
            <a:pPr marL="569961" lvl="0" indent="-171450">
              <a:buFont typeface="Wingdings" panose="05000000000000000000" pitchFamily="2" charset="2"/>
              <a:buChar char="§"/>
            </a:pPr>
            <a:endParaRPr lang="en-US" sz="1800"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extLst>
      <p:ext uri="{BB962C8B-B14F-4D97-AF65-F5344CB8AC3E}">
        <p14:creationId xmlns:p14="http://schemas.microsoft.com/office/powerpoint/2010/main" val="2769524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69961" lvl="0" indent="-171450">
              <a:buFont typeface="Wingdings" panose="05000000000000000000" pitchFamily="2" charset="2"/>
              <a:buChar char="§"/>
            </a:pPr>
            <a:endParaRPr lang="en-US" sz="1800" dirty="0"/>
          </a:p>
          <a:p>
            <a:r>
              <a:rPr lang="en-US" sz="1400" kern="1200" dirty="0">
                <a:solidFill>
                  <a:schemeClr val="tx1"/>
                </a:solidFill>
                <a:effectLst/>
                <a:latin typeface="+mn-lt"/>
                <a:ea typeface="+mn-ea"/>
                <a:cs typeface="+mn-cs"/>
              </a:rPr>
              <a:t>Hibernate natively supports SCHEMA based multi tenancy and requires three main components</a:t>
            </a:r>
            <a:endParaRPr lang="de-DE" sz="1400" kern="1200" dirty="0">
              <a:solidFill>
                <a:schemeClr val="tx1"/>
              </a:solidFill>
              <a:effectLst/>
              <a:latin typeface="+mn-lt"/>
              <a:ea typeface="+mn-ea"/>
              <a:cs typeface="+mn-cs"/>
            </a:endParaRPr>
          </a:p>
          <a:p>
            <a:r>
              <a:rPr lang="en-US" sz="1400" b="1" kern="1200" dirty="0" err="1">
                <a:solidFill>
                  <a:schemeClr val="tx1"/>
                </a:solidFill>
                <a:effectLst/>
                <a:latin typeface="+mn-lt"/>
                <a:ea typeface="+mn-ea"/>
                <a:cs typeface="+mn-cs"/>
              </a:rPr>
              <a:t>CurrentTenantIdentifierResolver</a:t>
            </a:r>
            <a:r>
              <a:rPr lang="en-US" sz="1400" kern="1200" dirty="0">
                <a:solidFill>
                  <a:schemeClr val="tx1"/>
                </a:solidFill>
                <a:effectLst/>
                <a:latin typeface="+mn-lt"/>
                <a:ea typeface="+mn-ea"/>
                <a:cs typeface="+mn-cs"/>
              </a:rPr>
              <a:t> - Class responsible for resolving the correct tenant, map </a:t>
            </a:r>
            <a:r>
              <a:rPr lang="en-US" sz="1400" kern="1200" dirty="0" err="1">
                <a:solidFill>
                  <a:schemeClr val="tx1"/>
                </a:solidFill>
                <a:effectLst/>
                <a:latin typeface="+mn-lt"/>
                <a:ea typeface="+mn-ea"/>
                <a:cs typeface="+mn-cs"/>
              </a:rPr>
              <a:t>tenantId</a:t>
            </a:r>
            <a:r>
              <a:rPr lang="en-US" sz="1400" kern="1200" dirty="0">
                <a:solidFill>
                  <a:schemeClr val="tx1"/>
                </a:solidFill>
                <a:effectLst/>
                <a:latin typeface="+mn-lt"/>
                <a:ea typeface="+mn-ea"/>
                <a:cs typeface="+mn-cs"/>
              </a:rPr>
              <a:t> to </a:t>
            </a:r>
            <a:r>
              <a:rPr lang="en-US" sz="1400" kern="1200" dirty="0" err="1">
                <a:solidFill>
                  <a:schemeClr val="tx1"/>
                </a:solidFill>
                <a:effectLst/>
                <a:latin typeface="+mn-lt"/>
                <a:ea typeface="+mn-ea"/>
                <a:cs typeface="+mn-cs"/>
              </a:rPr>
              <a:t>db</a:t>
            </a:r>
            <a:r>
              <a:rPr lang="en-US" sz="1400" kern="1200" dirty="0">
                <a:solidFill>
                  <a:schemeClr val="tx1"/>
                </a:solidFill>
                <a:effectLst/>
                <a:latin typeface="+mn-lt"/>
                <a:ea typeface="+mn-ea"/>
                <a:cs typeface="+mn-cs"/>
              </a:rPr>
              <a:t> schema</a:t>
            </a:r>
            <a:endParaRPr lang="de-DE" sz="1400" kern="1200" dirty="0">
              <a:solidFill>
                <a:schemeClr val="tx1"/>
              </a:solidFill>
              <a:effectLst/>
              <a:latin typeface="+mn-lt"/>
              <a:ea typeface="+mn-ea"/>
              <a:cs typeface="+mn-cs"/>
            </a:endParaRPr>
          </a:p>
          <a:p>
            <a:r>
              <a:rPr lang="en-US" sz="1400" b="1" kern="1200" dirty="0" err="1">
                <a:solidFill>
                  <a:schemeClr val="tx1"/>
                </a:solidFill>
                <a:effectLst/>
                <a:latin typeface="+mn-lt"/>
                <a:ea typeface="+mn-ea"/>
                <a:cs typeface="+mn-cs"/>
              </a:rPr>
              <a:t>MultiTenantConnectionProvider</a:t>
            </a:r>
            <a:r>
              <a:rPr lang="en-US" sz="1400" kern="1200" dirty="0">
                <a:solidFill>
                  <a:schemeClr val="tx1"/>
                </a:solidFill>
                <a:effectLst/>
                <a:latin typeface="+mn-lt"/>
                <a:ea typeface="+mn-ea"/>
                <a:cs typeface="+mn-cs"/>
              </a:rPr>
              <a:t> - Class responsible for providing and closing tenant connections</a:t>
            </a:r>
            <a:endParaRPr lang="de-DE" sz="1400" kern="1200" dirty="0">
              <a:solidFill>
                <a:schemeClr val="tx1"/>
              </a:solidFill>
              <a:effectLst/>
              <a:latin typeface="+mn-lt"/>
              <a:ea typeface="+mn-ea"/>
              <a:cs typeface="+mn-cs"/>
            </a:endParaRPr>
          </a:p>
          <a:p>
            <a:r>
              <a:rPr lang="en-US" sz="1400" b="1" kern="1200" dirty="0">
                <a:solidFill>
                  <a:schemeClr val="tx1"/>
                </a:solidFill>
                <a:effectLst/>
                <a:latin typeface="+mn-lt"/>
                <a:ea typeface="+mn-ea"/>
                <a:cs typeface="+mn-cs"/>
              </a:rPr>
              <a:t>Configuration</a:t>
            </a:r>
            <a:r>
              <a:rPr lang="en-US" sz="1400" kern="1200" dirty="0">
                <a:solidFill>
                  <a:schemeClr val="tx1"/>
                </a:solidFill>
                <a:effectLst/>
                <a:latin typeface="+mn-lt"/>
                <a:ea typeface="+mn-ea"/>
                <a:cs typeface="+mn-cs"/>
              </a:rPr>
              <a:t> - Wiring up Hibernate correctly</a:t>
            </a:r>
            <a:endParaRPr lang="de-DE" sz="1400" kern="1200" dirty="0">
              <a:solidFill>
                <a:schemeClr val="tx1"/>
              </a:solidFill>
              <a:effectLst/>
              <a:latin typeface="+mn-lt"/>
              <a:ea typeface="+mn-ea"/>
              <a:cs typeface="+mn-cs"/>
            </a:endParaRPr>
          </a:p>
          <a:p>
            <a:pPr marL="569961" lvl="0" indent="-171450">
              <a:buFont typeface="Wingdings" panose="05000000000000000000" pitchFamily="2" charset="2"/>
              <a:buChar char="§"/>
            </a:pPr>
            <a:endParaRPr lang="en-US" sz="1800"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extLst>
      <p:ext uri="{BB962C8B-B14F-4D97-AF65-F5344CB8AC3E}">
        <p14:creationId xmlns:p14="http://schemas.microsoft.com/office/powerpoint/2010/main" val="3711728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69961" lvl="0" indent="-171450">
              <a:buFont typeface="Wingdings" panose="05000000000000000000" pitchFamily="2" charset="2"/>
              <a:buChar char="§"/>
            </a:pPr>
            <a:endParaRPr lang="en-US" sz="1800"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25448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Application should cache service instance credentials</a:t>
            </a:r>
            <a:r>
              <a:rPr lang="en-US" baseline="0" dirty="0"/>
              <a:t> and open connections should be pooled to minimize the overhead created.</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674112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prevent accidental as well as intentional harming behavior to the scope of the corresponding customer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555069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Advantage of</a:t>
            </a:r>
            <a:r>
              <a:rPr lang="en-US" baseline="0" dirty="0"/>
              <a:t> having one </a:t>
            </a:r>
            <a:r>
              <a:rPr lang="en-US" baseline="0" dirty="0" err="1"/>
              <a:t>db</a:t>
            </a:r>
            <a:r>
              <a:rPr lang="en-US" baseline="0" dirty="0"/>
              <a:t> service instance is to be independent when doing a </a:t>
            </a:r>
            <a:r>
              <a:rPr lang="en-US" baseline="0" dirty="0" err="1"/>
              <a:t>db</a:t>
            </a:r>
            <a:r>
              <a:rPr lang="en-US" baseline="0" dirty="0"/>
              <a:t> upgrade, resulting in better performance for backup /restore and simplifies extensibility.</a:t>
            </a:r>
          </a:p>
          <a:p>
            <a:endParaRPr lang="en-US" baseline="0" dirty="0"/>
          </a:p>
          <a:p>
            <a:pPr marL="342900" indent="-342900">
              <a:buAutoNum type="arabicPeriod"/>
            </a:pPr>
            <a:r>
              <a:rPr lang="en-US" baseline="0" dirty="0"/>
              <a:t>Status quo: each </a:t>
            </a:r>
            <a:r>
              <a:rPr lang="en-US" baseline="0" dirty="0" err="1"/>
              <a:t>microsrv</a:t>
            </a:r>
            <a:r>
              <a:rPr lang="en-US" baseline="0" dirty="0"/>
              <a:t> has its own </a:t>
            </a:r>
            <a:r>
              <a:rPr lang="en-US" baseline="0" dirty="0" err="1"/>
              <a:t>db</a:t>
            </a:r>
            <a:r>
              <a:rPr lang="en-US" baseline="0" dirty="0"/>
              <a:t> service instances</a:t>
            </a:r>
          </a:p>
          <a:p>
            <a:pPr marL="342900" indent="-342900">
              <a:buAutoNum type="arabicPeriod"/>
            </a:pPr>
            <a:r>
              <a:rPr lang="en-US" baseline="0" dirty="0"/>
              <a:t>Data separation from tenants</a:t>
            </a:r>
          </a:p>
          <a:p>
            <a:pPr marL="342900" indent="-342900">
              <a:buAutoNum type="arabicPeriod"/>
            </a:pPr>
            <a:r>
              <a:rPr lang="en-US" baseline="0" dirty="0"/>
              <a:t>Only if there are business requirements this needs to be done on the lowest level</a:t>
            </a:r>
          </a:p>
          <a:p>
            <a:pPr marL="342900" indent="-342900">
              <a:buAutoNum type="arabicPeriod"/>
            </a:pPr>
            <a:endParaRPr lang="en-US" baseline="0" dirty="0"/>
          </a:p>
          <a:p>
            <a:pPr marL="0" indent="0">
              <a:buNone/>
            </a:pPr>
            <a:endParaRPr lang="en-US" baseline="0" dirty="0"/>
          </a:p>
          <a:p>
            <a:pPr marL="342900" indent="-342900">
              <a:buAutoNum type="arabicPeriod"/>
            </a:pPr>
            <a:endParaRPr lang="en-US" baseline="0" dirty="0"/>
          </a:p>
          <a:p>
            <a:pPr marL="342900" indent="-342900">
              <a:buAutoNum type="arabicPeriod"/>
            </a:pP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extLst>
      <p:ext uri="{BB962C8B-B14F-4D97-AF65-F5344CB8AC3E}">
        <p14:creationId xmlns:p14="http://schemas.microsoft.com/office/powerpoint/2010/main" val="3024632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354188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extLst>
      <p:ext uri="{BB962C8B-B14F-4D97-AF65-F5344CB8AC3E}">
        <p14:creationId xmlns:p14="http://schemas.microsoft.com/office/powerpoint/2010/main" val="2915924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Brokers e.g. HANA Service Broker must support registration with multiple Cloud Foundry instances.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3337696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extLst>
      <p:ext uri="{BB962C8B-B14F-4D97-AF65-F5344CB8AC3E}">
        <p14:creationId xmlns:p14="http://schemas.microsoft.com/office/powerpoint/2010/main" val="2252699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36888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97153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204213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200"/>
              </a:spcBef>
              <a:buFont typeface="Wingdings" panose="05000000000000000000" pitchFamily="2" charset="2"/>
              <a:buNone/>
            </a:pPr>
            <a:endParaRPr lang="en-US" sz="1400" kern="0" dirty="0">
              <a:solidFill>
                <a:srgbClr val="FF0000"/>
              </a:solidFill>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283292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dirty="0"/>
              <a:t>In </a:t>
            </a:r>
            <a:r>
              <a:rPr lang="de-DE" dirty="0" err="1"/>
              <a:t>the</a:t>
            </a:r>
            <a:r>
              <a:rPr lang="de-DE" dirty="0"/>
              <a:t> </a:t>
            </a:r>
            <a:r>
              <a:rPr lang="de-DE" b="1" i="1" dirty="0" err="1"/>
              <a:t>PaaS</a:t>
            </a:r>
            <a:r>
              <a:rPr lang="de-DE" b="1" i="1" dirty="0"/>
              <a:t> </a:t>
            </a:r>
            <a:r>
              <a:rPr lang="de-DE" b="1" i="1" dirty="0" err="1"/>
              <a:t>Use</a:t>
            </a:r>
            <a:r>
              <a:rPr lang="de-DE" b="1" i="1" dirty="0"/>
              <a:t> Case</a:t>
            </a:r>
            <a:r>
              <a:rPr lang="de-DE" dirty="0"/>
              <a:t>, </a:t>
            </a:r>
            <a:r>
              <a:rPr lang="de-DE" dirty="0" err="1"/>
              <a:t>the</a:t>
            </a:r>
            <a:r>
              <a:rPr lang="de-DE" dirty="0"/>
              <a:t> </a:t>
            </a:r>
            <a:r>
              <a:rPr lang="de-DE" b="1" i="1" dirty="0" err="1"/>
              <a:t>Id</a:t>
            </a:r>
            <a:r>
              <a:rPr lang="de-DE" b="1" i="1" dirty="0"/>
              <a:t>-Zone </a:t>
            </a:r>
            <a:r>
              <a:rPr lang="de-DE" b="1" i="1" dirty="0" err="1"/>
              <a:t>of</a:t>
            </a:r>
            <a:r>
              <a:rPr lang="de-DE" b="1" i="1" dirty="0"/>
              <a:t> </a:t>
            </a:r>
            <a:r>
              <a:rPr lang="de-DE" b="1" i="1" dirty="0" err="1"/>
              <a:t>the</a:t>
            </a:r>
            <a:r>
              <a:rPr lang="de-DE" b="1" i="1" dirty="0"/>
              <a:t> </a:t>
            </a:r>
            <a:r>
              <a:rPr lang="de-DE" b="1" i="1" dirty="0" err="1"/>
              <a:t>Subaccount</a:t>
            </a:r>
            <a:r>
              <a:rPr lang="de-DE" dirty="0"/>
              <a:t> </a:t>
            </a:r>
            <a:r>
              <a:rPr lang="de-DE" dirty="0" err="1"/>
              <a:t>is</a:t>
            </a:r>
            <a:r>
              <a:rPr lang="de-DE" dirty="0"/>
              <a:t> </a:t>
            </a:r>
            <a:r>
              <a:rPr lang="de-DE" dirty="0" err="1"/>
              <a:t>assigned</a:t>
            </a:r>
            <a:r>
              <a:rPr lang="de-DE" dirty="0"/>
              <a:t> </a:t>
            </a:r>
            <a:r>
              <a:rPr lang="de-DE" dirty="0" err="1"/>
              <a:t>to</a:t>
            </a:r>
            <a:r>
              <a:rPr lang="de-DE" dirty="0"/>
              <a:t> </a:t>
            </a:r>
            <a:r>
              <a:rPr lang="de-DE" dirty="0" err="1"/>
              <a:t>the</a:t>
            </a:r>
            <a:r>
              <a:rPr lang="de-DE" dirty="0"/>
              <a:t> </a:t>
            </a:r>
            <a:r>
              <a:rPr lang="de-DE" b="1" i="1" dirty="0"/>
              <a:t>CF </a:t>
            </a:r>
            <a:r>
              <a:rPr lang="de-DE" b="1" i="1" dirty="0" err="1"/>
              <a:t>Org</a:t>
            </a:r>
            <a:r>
              <a:rPr lang="de-DE" b="1" i="1" dirty="0"/>
              <a:t> </a:t>
            </a:r>
            <a:r>
              <a:rPr lang="de-DE" b="1" i="1" dirty="0" err="1"/>
              <a:t>of</a:t>
            </a:r>
            <a:r>
              <a:rPr lang="de-DE" b="1" i="1" dirty="0"/>
              <a:t> </a:t>
            </a:r>
            <a:r>
              <a:rPr lang="de-DE" b="1" i="1" dirty="0" err="1"/>
              <a:t>the</a:t>
            </a:r>
            <a:r>
              <a:rPr lang="de-DE" b="1" i="1" dirty="0"/>
              <a:t> </a:t>
            </a:r>
            <a:r>
              <a:rPr lang="de-DE" b="1" i="1" dirty="0" err="1"/>
              <a:t>Subaccount</a:t>
            </a: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a:t>
            </a:r>
            <a:r>
              <a:rPr lang="en-US" baseline="0" dirty="0"/>
              <a:t>his Id-Zone is taken </a:t>
            </a:r>
            <a:r>
              <a:rPr lang="en-US" dirty="0"/>
              <a:t>when </a:t>
            </a:r>
            <a:r>
              <a:rPr lang="en-US" baseline="0" dirty="0"/>
              <a:t>creating an XSUAA service with „application“ plan.</a:t>
            </a:r>
          </a:p>
          <a:p>
            <a:endParaRPr lang="en-US" baseline="0" dirty="0"/>
          </a:p>
          <a:p>
            <a:r>
              <a:rPr lang="en-US" baseline="0" dirty="0"/>
              <a:t>XSUAA generates a Tenant index to ensure unique </a:t>
            </a:r>
            <a:r>
              <a:rPr lang="en-US" baseline="0" dirty="0" err="1"/>
              <a:t>appids</a:t>
            </a:r>
            <a:r>
              <a:rPr lang="en-US" baseline="0" dirty="0"/>
              <a:t> in order to separate the different states of authorization management (e.g. nestle has managed their authorizations differently)</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322484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buAutoNum type="arabicPeriod"/>
            </a:pPr>
            <a:r>
              <a:rPr lang="en-US" dirty="0"/>
              <a:t>During tenant</a:t>
            </a:r>
            <a:r>
              <a:rPr lang="en-US" baseline="0" dirty="0"/>
              <a:t> on-boarding the </a:t>
            </a:r>
            <a:r>
              <a:rPr lang="en-US" dirty="0"/>
              <a:t>XSUAA gets information</a:t>
            </a:r>
            <a:r>
              <a:rPr lang="en-US" baseline="0" dirty="0"/>
              <a:t> about the dedicated </a:t>
            </a:r>
            <a:r>
              <a:rPr lang="en-US" baseline="0" dirty="0" err="1"/>
              <a:t>IdP</a:t>
            </a:r>
            <a:r>
              <a:rPr lang="en-US" baseline="0" dirty="0"/>
              <a:t>, that should be mapped</a:t>
            </a:r>
            <a:r>
              <a:rPr lang="en-US" sz="1400" kern="0" baseline="0" dirty="0">
                <a:solidFill>
                  <a:srgbClr val="FF0000"/>
                </a:solidFill>
                <a:ea typeface="Arial Unicode MS" pitchFamily="34" charset="-128"/>
                <a:cs typeface="Arial Unicode MS" pitchFamily="34" charset="-128"/>
              </a:rPr>
              <a:t> to the </a:t>
            </a:r>
            <a:r>
              <a:rPr lang="en-US" sz="1400" kern="0" baseline="0" dirty="0" err="1">
                <a:solidFill>
                  <a:srgbClr val="FF0000"/>
                </a:solidFill>
                <a:ea typeface="Arial Unicode MS" pitchFamily="34" charset="-128"/>
                <a:cs typeface="Arial Unicode MS" pitchFamily="34" charset="-128"/>
              </a:rPr>
              <a:t>tenand</a:t>
            </a:r>
            <a:r>
              <a:rPr lang="en-US" sz="1400" kern="0" baseline="0" dirty="0">
                <a:solidFill>
                  <a:srgbClr val="FF0000"/>
                </a:solidFill>
                <a:ea typeface="Arial Unicode MS" pitchFamily="34" charset="-128"/>
                <a:cs typeface="Arial Unicode MS" pitchFamily="34" charset="-128"/>
              </a:rPr>
              <a:t> id</a:t>
            </a:r>
          </a:p>
          <a:p>
            <a:pPr marL="342900" indent="-342900">
              <a:buAutoNum type="arabicPeriod"/>
            </a:pPr>
            <a:r>
              <a:rPr lang="en-US" sz="1400" kern="0" baseline="0" dirty="0">
                <a:solidFill>
                  <a:srgbClr val="FF0000"/>
                </a:solidFill>
                <a:ea typeface="Arial Unicode MS" pitchFamily="34" charset="-128"/>
                <a:cs typeface="Arial Unicode MS" pitchFamily="34" charset="-128"/>
              </a:rPr>
              <a:t>./.</a:t>
            </a:r>
          </a:p>
          <a:p>
            <a:pPr marL="342900" indent="-342900">
              <a:buAutoNum type="arabicPeriod"/>
            </a:pPr>
            <a:r>
              <a:rPr lang="en-US" sz="1400" kern="1200" dirty="0">
                <a:solidFill>
                  <a:schemeClr val="tx1"/>
                </a:solidFill>
                <a:effectLst/>
              </a:rPr>
              <a:t>During app</a:t>
            </a:r>
            <a:r>
              <a:rPr lang="en-US" sz="1400" kern="1200" baseline="0" dirty="0">
                <a:solidFill>
                  <a:schemeClr val="tx1"/>
                </a:solidFill>
                <a:effectLst/>
              </a:rPr>
              <a:t> subscription </a:t>
            </a:r>
          </a:p>
          <a:p>
            <a:pPr marL="607239" lvl="1" indent="-285750"/>
            <a:r>
              <a:rPr lang="en-US" sz="1400" kern="1200" dirty="0">
                <a:solidFill>
                  <a:schemeClr val="tx1"/>
                </a:solidFill>
                <a:effectLst/>
              </a:rPr>
              <a:t>the application and the authorization-model of that application (</a:t>
            </a:r>
            <a:r>
              <a:rPr lang="en-US" sz="1400" kern="1200" dirty="0" err="1">
                <a:solidFill>
                  <a:schemeClr val="tx1"/>
                </a:solidFill>
                <a:effectLst/>
              </a:rPr>
              <a:t>xs-security.json</a:t>
            </a:r>
            <a:r>
              <a:rPr lang="en-US" sz="1400" kern="1200" dirty="0">
                <a:solidFill>
                  <a:schemeClr val="tx1"/>
                </a:solidFill>
                <a:effectLst/>
              </a:rPr>
              <a:t>) are now visible in the </a:t>
            </a:r>
            <a:r>
              <a:rPr lang="en-US" sz="1400" kern="1200" dirty="0" err="1">
                <a:solidFill>
                  <a:schemeClr val="tx1"/>
                </a:solidFill>
                <a:effectLst/>
              </a:rPr>
              <a:t>IDZone</a:t>
            </a:r>
            <a:r>
              <a:rPr lang="en-US" sz="1400" kern="1200" dirty="0">
                <a:solidFill>
                  <a:schemeClr val="tx1"/>
                </a:solidFill>
                <a:effectLst/>
              </a:rPr>
              <a:t> of the respective tenant</a:t>
            </a:r>
          </a:p>
          <a:p>
            <a:pPr marL="607239" lvl="1" indent="-285750"/>
            <a:r>
              <a:rPr lang="en-US" sz="1400" kern="1200" baseline="0" dirty="0">
                <a:solidFill>
                  <a:schemeClr val="tx1"/>
                </a:solidFill>
                <a:effectLst/>
              </a:rPr>
              <a:t>Tenant callbacks of applications are called</a:t>
            </a: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Tree>
    <p:extLst>
      <p:ext uri="{BB962C8B-B14F-4D97-AF65-F5344CB8AC3E}">
        <p14:creationId xmlns:p14="http://schemas.microsoft.com/office/powerpoint/2010/main" val="4143693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1200"/>
              </a:spcBef>
              <a:buFont typeface="Wingdings" panose="05000000000000000000" pitchFamily="2" charset="2"/>
              <a:buNone/>
            </a:pPr>
            <a:endParaRPr lang="en-US" sz="1400" kern="0" dirty="0">
              <a:solidFill>
                <a:srgbClr val="FF0000"/>
              </a:solidFill>
              <a:ea typeface="Arial Unicode MS" pitchFamily="34" charset="-128"/>
              <a:cs typeface="Arial Unicode MS" pitchFamily="34" charset="-128"/>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Tree>
    <p:extLst>
      <p:ext uri="{BB962C8B-B14F-4D97-AF65-F5344CB8AC3E}">
        <p14:creationId xmlns:p14="http://schemas.microsoft.com/office/powerpoint/2010/main" val="323272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1922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6208016" y="1728400"/>
            <a:ext cx="5555046" cy="4341474"/>
          </a:xfrm>
        </p:spPr>
        <p:txBody>
          <a:bodyPr vert="horz" lIns="0" tIns="1296000" rIns="0" bIns="0" rtlCol="0" anchor="t" anchorCtr="0">
            <a:noAutofit/>
          </a:bodyPr>
          <a:lstStyle>
            <a:lvl1pPr marL="0" indent="0" algn="ctr" defTabSz="1219444"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dirty="0"/>
              <a:t>Click icon to add picture</a:t>
            </a:r>
          </a:p>
        </p:txBody>
      </p:sp>
      <p:sp>
        <p:nvSpPr>
          <p:cNvPr id="7" name="Text Placeholder 6"/>
          <p:cNvSpPr>
            <a:spLocks noGrp="1"/>
          </p:cNvSpPr>
          <p:nvPr>
            <p:ph type="body" sz="quarter" idx="11" hasCustomPrompt="1"/>
          </p:nvPr>
        </p:nvSpPr>
        <p:spPr bwMode="gray">
          <a:xfrm>
            <a:off x="324000" y="1728399"/>
            <a:ext cx="5663159" cy="4341475"/>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7063" lvl="1" indent="-342900">
              <a:buFont typeface="Arial" charset="0"/>
              <a:buChar char="•"/>
            </a:pPr>
            <a:r>
              <a:rPr lang="en-US" dirty="0"/>
              <a:t>Second level</a:t>
            </a:r>
          </a:p>
          <a:p>
            <a:pPr marL="539750" lvl="2" indent="328613">
              <a:buFont typeface="Arial" charset="0"/>
              <a:buChar char="•"/>
            </a:pPr>
            <a:r>
              <a:rPr lang="en-US" dirty="0"/>
              <a:t>Third level</a:t>
            </a:r>
          </a:p>
          <a:p>
            <a:pPr marL="1254125" lvl="3" indent="-393700">
              <a:buClr>
                <a:schemeClr val="accent1"/>
              </a:buClr>
              <a:buFont typeface="Arial" charset="0"/>
              <a:buChar char="•"/>
            </a:pPr>
            <a:r>
              <a:rPr lang="en-US" dirty="0"/>
              <a:t>Fourth level</a:t>
            </a:r>
          </a:p>
          <a:p>
            <a:pPr marL="1611313" lvl="4" indent="-406400">
              <a:buClr>
                <a:schemeClr val="accent1"/>
              </a:buClr>
              <a:buFont typeface="Arial" charset="0"/>
              <a:buChar char="•"/>
            </a:pPr>
            <a:r>
              <a:rPr lang="en-US" dirty="0"/>
              <a:t>Fifth level</a:t>
            </a:r>
          </a:p>
        </p:txBody>
      </p:sp>
    </p:spTree>
    <p:extLst>
      <p:ext uri="{BB962C8B-B14F-4D97-AF65-F5344CB8AC3E}">
        <p14:creationId xmlns:p14="http://schemas.microsoft.com/office/powerpoint/2010/main" val="32800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4896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13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2016 SAP SE or an SAP affiliate company.</a:t>
            </a:r>
            <a:r>
              <a:rPr lang="en-US" sz="2900" b="1" kern="1200" baseline="0" noProof="0" dirty="0">
                <a:solidFill>
                  <a:schemeClr val="accent2"/>
                </a:solidFill>
                <a:latin typeface="+mj-lt"/>
                <a:ea typeface="+mj-ea"/>
                <a:cs typeface="+mj-cs"/>
              </a:rPr>
              <a:t> </a:t>
            </a:r>
            <a:r>
              <a:rPr lang="en-US" sz="2900" b="1" kern="1200" noProof="0" dirty="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605109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mj-lt"/>
                <a:ea typeface="+mj-ea"/>
                <a:cs typeface="+mj-cs"/>
              </a:rPr>
              <a:t>© 2016 SAP SE </a:t>
            </a:r>
            <a:r>
              <a:rPr lang="en-US" sz="2900" b="1" kern="1200" noProof="0" dirty="0" err="1">
                <a:solidFill>
                  <a:schemeClr val="accent2"/>
                </a:solidFill>
                <a:latin typeface="+mj-lt"/>
                <a:ea typeface="+mj-ea"/>
                <a:cs typeface="+mj-cs"/>
              </a:rPr>
              <a:t>oder</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ein</a:t>
            </a:r>
            <a:r>
              <a:rPr lang="en-US" sz="2900" b="1" kern="1200" noProof="0" dirty="0">
                <a:solidFill>
                  <a:schemeClr val="accent2"/>
                </a:solidFill>
                <a:latin typeface="+mj-lt"/>
                <a:ea typeface="+mj-ea"/>
                <a:cs typeface="+mj-cs"/>
              </a:rPr>
              <a:t> SAP-</a:t>
            </a:r>
            <a:r>
              <a:rPr lang="en-US" sz="2900" b="1" kern="1200" noProof="0" dirty="0" err="1">
                <a:solidFill>
                  <a:schemeClr val="accent2"/>
                </a:solidFill>
                <a:latin typeface="+mj-lt"/>
                <a:ea typeface="+mj-ea"/>
                <a:cs typeface="+mj-cs"/>
              </a:rPr>
              <a:t>Konzernunternehmen</a:t>
            </a:r>
            <a:r>
              <a:rPr lang="en-US" sz="2900" b="1" kern="1200" noProof="0" dirty="0">
                <a:solidFill>
                  <a:schemeClr val="accent2"/>
                </a:solidFill>
                <a:latin typeface="+mj-lt"/>
                <a:ea typeface="+mj-ea"/>
                <a:cs typeface="+mj-cs"/>
              </a:rPr>
              <a:t>. </a:t>
            </a:r>
            <a:br>
              <a:rPr lang="en-US" sz="2900" b="1" kern="1200" noProof="0" dirty="0">
                <a:solidFill>
                  <a:schemeClr val="accent2"/>
                </a:solidFill>
                <a:latin typeface="+mj-lt"/>
                <a:ea typeface="+mj-ea"/>
                <a:cs typeface="+mj-cs"/>
              </a:rPr>
            </a:br>
            <a:r>
              <a:rPr lang="en-US" sz="2900" b="1" kern="1200" noProof="0" dirty="0" err="1">
                <a:solidFill>
                  <a:schemeClr val="accent2"/>
                </a:solidFill>
                <a:latin typeface="+mj-lt"/>
                <a:ea typeface="+mj-ea"/>
                <a:cs typeface="+mj-cs"/>
              </a:rPr>
              <a:t>Alle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Rechte</a:t>
            </a:r>
            <a:r>
              <a:rPr lang="en-US" sz="2900" b="1" kern="1200" noProof="0" dirty="0">
                <a:solidFill>
                  <a:schemeClr val="accent2"/>
                </a:solidFill>
                <a:latin typeface="+mj-lt"/>
                <a:ea typeface="+mj-ea"/>
                <a:cs typeface="+mj-cs"/>
              </a:rPr>
              <a:t> </a:t>
            </a:r>
            <a:r>
              <a:rPr lang="en-US" sz="2900" b="1" kern="1200" noProof="0" dirty="0" err="1">
                <a:solidFill>
                  <a:schemeClr val="accent2"/>
                </a:solidFill>
                <a:latin typeface="+mj-lt"/>
                <a:ea typeface="+mj-ea"/>
                <a:cs typeface="+mj-cs"/>
              </a:rPr>
              <a:t>vorbehalten</a:t>
            </a:r>
            <a:r>
              <a:rPr lang="en-US" sz="2900" b="1" kern="1200" noProof="0" dirty="0">
                <a:solidFill>
                  <a:schemeClr val="accent2"/>
                </a:solidFill>
                <a:latin typeface="+mj-lt"/>
                <a:ea typeface="+mj-ea"/>
                <a:cs typeface="+mj-cs"/>
              </a:rPr>
              <a:t>.</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en-US" sz="1200" kern="1200" noProof="0" dirty="0" err="1">
                <a:solidFill>
                  <a:schemeClr val="tx1"/>
                </a:solidFill>
                <a:effectLst/>
                <a:latin typeface="Arial"/>
                <a:ea typeface="+mn-ea"/>
                <a:cs typeface="+mn-cs"/>
              </a:rPr>
              <a:t>Weitergabe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Vervielfältigung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Teilen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daraus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welchem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Zweck</a:t>
            </a:r>
            <a:r>
              <a:rPr lang="en-US" sz="1200" kern="1200" noProof="0" dirty="0">
                <a:solidFill>
                  <a:schemeClr val="tx1"/>
                </a:solidFill>
                <a:effectLst/>
                <a:latin typeface="Arial"/>
                <a:ea typeface="+mn-ea"/>
                <a:cs typeface="+mn-cs"/>
              </a:rPr>
              <a:t> und in </a:t>
            </a:r>
            <a:r>
              <a:rPr lang="en-US" sz="1200" kern="1200" noProof="0" dirty="0" err="1">
                <a:solidFill>
                  <a:schemeClr val="tx1"/>
                </a:solidFill>
                <a:effectLst/>
                <a:latin typeface="Arial"/>
                <a:ea typeface="+mn-ea"/>
                <a:cs typeface="+mn-cs"/>
              </a:rPr>
              <a:t>welcher</a:t>
            </a:r>
            <a:r>
              <a:rPr lang="en-US" sz="1200" kern="1200" noProof="0" dirty="0">
                <a:solidFill>
                  <a:schemeClr val="tx1"/>
                </a:solidFill>
                <a:effectLst/>
                <a:latin typeface="Arial"/>
                <a:ea typeface="+mn-ea"/>
                <a:cs typeface="+mn-cs"/>
              </a:rPr>
              <a:t> Form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immer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ausdrückliche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schriftliche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Genehmigung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gestattet</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SAP und </a:t>
            </a:r>
            <a:r>
              <a:rPr lang="en-US" sz="1200" kern="1200" noProof="0" dirty="0" err="1">
                <a:solidFill>
                  <a:schemeClr val="tx1"/>
                </a:solidFill>
                <a:effectLst/>
                <a:latin typeface="Arial"/>
                <a:ea typeface="+mn-ea"/>
                <a:cs typeface="+mn-cs"/>
              </a:rPr>
              <a:t>andere</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Dokument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erwähnte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von SAP </a:t>
            </a:r>
            <a:r>
              <a:rPr lang="en-US" sz="1200" kern="1200" noProof="0" dirty="0" err="1">
                <a:solidFill>
                  <a:schemeClr val="tx1"/>
                </a:solidFill>
                <a:effectLst/>
                <a:latin typeface="Arial"/>
                <a:ea typeface="+mn-ea"/>
                <a:cs typeface="+mn-cs"/>
              </a:rPr>
              <a:t>sowie</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dazugehörigen</a:t>
            </a:r>
            <a:r>
              <a:rPr lang="en-US" sz="1200" kern="1200" noProof="0" dirty="0">
                <a:solidFill>
                  <a:schemeClr val="tx1"/>
                </a:solidFill>
                <a:effectLst/>
                <a:latin typeface="Arial"/>
                <a:ea typeface="+mn-ea"/>
                <a:cs typeface="+mn-cs"/>
              </a:rPr>
              <a:t> Logos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eingetragene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a:t>
            </a:r>
            <a:r>
              <a:rPr lang="en-US" sz="1200" kern="1200" noProof="0" dirty="0">
                <a:solidFill>
                  <a:schemeClr val="tx1"/>
                </a:solidFill>
                <a:effectLst/>
                <a:latin typeface="Arial"/>
                <a:ea typeface="+mn-ea"/>
                <a:cs typeface="+mn-cs"/>
              </a:rPr>
              <a:t> der </a:t>
            </a:r>
            <a:br>
              <a:rPr lang="en-US"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en-US" sz="1200" kern="1200" noProof="0" dirty="0">
                <a:solidFill>
                  <a:schemeClr val="tx1"/>
                </a:solidFill>
                <a:effectLst/>
                <a:latin typeface="Arial"/>
                <a:ea typeface="+mn-ea"/>
                <a:cs typeface="+mn-cs"/>
              </a:rPr>
              <a:t>(</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Deutschland und </a:t>
            </a:r>
            <a:r>
              <a:rPr lang="en-US" sz="1200" kern="1200" noProof="0" dirty="0" err="1">
                <a:solidFill>
                  <a:schemeClr val="tx1"/>
                </a:solidFill>
                <a:effectLst/>
                <a:latin typeface="Arial"/>
                <a:ea typeface="+mn-ea"/>
                <a:cs typeface="+mn-cs"/>
              </a:rPr>
              <a:t>verschiedenen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weltweit</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err="1">
                <a:solidFill>
                  <a:schemeClr val="tx1"/>
                </a:solidFill>
                <a:effectLst/>
                <a:latin typeface="Arial"/>
                <a:ea typeface="+mn-ea"/>
                <a:cs typeface="+mn-cs"/>
              </a:rPr>
              <a:t>Weitere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Hinweise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Markenrecht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finden</a:t>
            </a:r>
            <a:r>
              <a:rPr lang="en-US" sz="1200" kern="1200" noProof="0" dirty="0">
                <a:solidFill>
                  <a:schemeClr val="tx1"/>
                </a:solidFill>
                <a:effectLst/>
                <a:latin typeface="Arial"/>
                <a:ea typeface="+mn-ea"/>
                <a:cs typeface="+mn-cs"/>
              </a:rPr>
              <a:t> Sie </a:t>
            </a:r>
            <a:r>
              <a:rPr lang="en-US" sz="1200" kern="1200" noProof="0" dirty="0" err="1">
                <a:solidFill>
                  <a:schemeClr val="tx1"/>
                </a:solidFill>
                <a:effectLst/>
                <a:latin typeface="Arial"/>
                <a:ea typeface="+mn-ea"/>
                <a:cs typeface="+mn-cs"/>
              </a:rPr>
              <a:t>unter</a:t>
            </a:r>
            <a:r>
              <a:rPr lang="en-US" sz="1200" kern="1200" noProof="0" dirty="0">
                <a:solidFill>
                  <a:schemeClr val="tx1"/>
                </a:solidFill>
                <a:effectLst/>
                <a:latin typeface="Arial"/>
                <a:ea typeface="+mn-ea"/>
                <a:cs typeface="+mn-cs"/>
              </a:rPr>
              <a:t> </a:t>
            </a:r>
            <a:r>
              <a:rPr lang="en-US" sz="1200" kern="1200" noProof="0" dirty="0">
                <a:solidFill>
                  <a:schemeClr val="tx1"/>
                </a:solidFill>
                <a:effectLst/>
                <a:latin typeface="Arial"/>
                <a:ea typeface="+mn-ea"/>
                <a:cs typeface="+mn-cs"/>
                <a:hlinkClick r:id="rId2"/>
              </a:rPr>
              <a:t>http://global.sap.com/corporate-de/legal/copyright/index.epx</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Vertriebsfirmen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angebotenen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Softwarekomponenten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anderer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Softwarehersteller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a:t>
            </a:r>
            <a:r>
              <a:rPr lang="en-US" sz="1200" kern="1200" noProof="0" dirty="0">
                <a:solidFill>
                  <a:schemeClr val="tx1"/>
                </a:solidFill>
                <a:effectLst/>
                <a:latin typeface="Arial"/>
                <a:ea typeface="+mn-ea"/>
                <a:cs typeface="+mn-cs"/>
              </a:rPr>
              <a:t>.</a:t>
            </a:r>
          </a:p>
          <a:p>
            <a:pPr>
              <a:spcBef>
                <a:spcPts val="1200"/>
              </a:spcBef>
            </a:pP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länderspezifische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aufweisen</a:t>
            </a:r>
            <a:r>
              <a:rPr lang="en-US" sz="1200" kern="1200" noProof="0" dirty="0">
                <a:solidFill>
                  <a:schemeClr val="tx1"/>
                </a:solidFill>
                <a:effectLst/>
                <a:latin typeface="Arial"/>
                <a:ea typeface="+mn-ea"/>
                <a:cs typeface="+mn-cs"/>
              </a:rPr>
              <a:t>.</a:t>
            </a:r>
          </a:p>
          <a:p>
            <a:pPr>
              <a:spcBef>
                <a:spcPts val="1200"/>
              </a:spcBef>
            </a:pP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vorliegenden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einem</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bereitgestellt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ausschließlich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Informationszwecken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keinerlei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Haftung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Gewährleistung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Fehler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Unvollständigkeiten</a:t>
            </a:r>
            <a:r>
              <a:rPr lang="en-US" sz="1200" kern="1200" noProof="0" dirty="0">
                <a:solidFill>
                  <a:schemeClr val="tx1"/>
                </a:solidFill>
                <a:effectLst/>
                <a:latin typeface="Arial"/>
                <a:ea typeface="+mn-ea"/>
                <a:cs typeface="+mn-cs"/>
              </a:rPr>
              <a:t> in </a:t>
            </a:r>
            <a:r>
              <a:rPr lang="en-US" sz="1200" kern="1200" baseline="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SAP-</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lediglich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für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nach</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Maßgabe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a:t>
            </a:r>
            <a:r>
              <a:rPr lang="en-US" sz="1200" kern="1200" noProof="0" dirty="0">
                <a:solidFill>
                  <a:schemeClr val="tx1"/>
                </a:solidFill>
                <a:effectLst/>
                <a:latin typeface="Arial"/>
                <a:ea typeface="+mn-ea"/>
                <a:cs typeface="+mn-cs"/>
              </a:rPr>
              <a:t>, die in der </a:t>
            </a:r>
            <a:r>
              <a:rPr lang="en-US" sz="1200" kern="1200" noProof="0" dirty="0" err="1">
                <a:solidFill>
                  <a:schemeClr val="tx1"/>
                </a:solidFill>
                <a:effectLst/>
                <a:latin typeface="Arial"/>
                <a:ea typeface="+mn-ea"/>
                <a:cs typeface="+mn-cs"/>
              </a:rPr>
              <a:t>Vereinbarung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jeweiligen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Dienstleistungen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ausdrücklich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geregelt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der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ist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als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zusätzliche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Garantie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interpretieren</a:t>
            </a:r>
            <a:r>
              <a:rPr lang="en-US" sz="1200" kern="1200" noProof="0" dirty="0">
                <a:solidFill>
                  <a:schemeClr val="tx1"/>
                </a:solidFill>
                <a:effectLst/>
                <a:latin typeface="Arial"/>
                <a:ea typeface="+mn-ea"/>
                <a:cs typeface="+mn-cs"/>
              </a:rPr>
              <a:t>. 	 </a:t>
            </a:r>
          </a:p>
          <a:p>
            <a:pPr>
              <a:spcBef>
                <a:spcPts val="1200"/>
              </a:spcBef>
            </a:pPr>
            <a:r>
              <a:rPr lang="en-US" sz="1200" kern="1200" noProof="0" dirty="0" err="1">
                <a:solidFill>
                  <a:schemeClr val="tx1"/>
                </a:solidFill>
                <a:effectLst/>
                <a:latin typeface="Arial"/>
                <a:ea typeface="+mn-ea"/>
                <a:cs typeface="+mn-cs"/>
              </a:rPr>
              <a:t>Insbesondere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sind</a:t>
            </a:r>
            <a:r>
              <a:rPr lang="en-US" sz="1200" kern="1200" noProof="0" dirty="0">
                <a:solidFill>
                  <a:schemeClr val="tx1"/>
                </a:solidFill>
                <a:effectLst/>
                <a:latin typeface="Arial"/>
                <a:ea typeface="+mn-ea"/>
                <a:cs typeface="+mn-cs"/>
              </a:rPr>
              <a:t> die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keiner</a:t>
            </a:r>
            <a:r>
              <a:rPr lang="en-US" sz="1200" kern="1200" noProof="0" dirty="0">
                <a:solidFill>
                  <a:schemeClr val="tx1"/>
                </a:solidFill>
                <a:effectLst/>
                <a:latin typeface="Arial"/>
                <a:ea typeface="+mn-ea"/>
                <a:cs typeface="+mn-cs"/>
              </a:rPr>
              <a:t> Weise </a:t>
            </a:r>
            <a:r>
              <a:rPr lang="en-US" sz="1200" kern="1200" noProof="0" dirty="0" err="1">
                <a:solidFill>
                  <a:schemeClr val="tx1"/>
                </a:solidFill>
                <a:effectLst/>
                <a:latin typeface="Arial"/>
                <a:ea typeface="+mn-ea"/>
                <a:cs typeface="+mn-cs"/>
              </a:rPr>
              <a:t>verpflichtet</a:t>
            </a:r>
            <a:r>
              <a:rPr lang="en-US" sz="1200" kern="1200" noProof="0" dirty="0">
                <a:solidFill>
                  <a:schemeClr val="tx1"/>
                </a:solidFill>
                <a:effectLst/>
                <a:latin typeface="Arial"/>
                <a:ea typeface="+mn-ea"/>
                <a:cs typeface="+mn-cs"/>
              </a:rPr>
              <a:t>,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dargestellte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Geschäftsabläufe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verfolgen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hierin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wiedergegebene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entwickeln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veröffentlichen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zugehörige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Präsentation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a:t>
            </a:r>
            <a:r>
              <a:rPr lang="en-US" sz="1200" kern="1200" noProof="0" dirty="0" err="1">
                <a:solidFill>
                  <a:schemeClr val="tx1"/>
                </a:solidFill>
                <a:effectLst/>
                <a:latin typeface="Arial"/>
                <a:ea typeface="+mn-ea"/>
                <a:cs typeface="+mn-cs"/>
              </a:rPr>
              <a:t>Strategie</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etwaige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künftige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Entwicklungen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Produkte</a:t>
            </a:r>
            <a:r>
              <a:rPr lang="en-US" sz="1200" kern="1200" noProof="0" dirty="0">
                <a:solidFill>
                  <a:schemeClr val="tx1"/>
                </a:solidFill>
                <a:effectLst/>
                <a:latin typeface="Arial"/>
                <a:ea typeface="+mn-ea"/>
                <a:cs typeface="+mn-cs"/>
              </a:rPr>
              <a:t> und/</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Plattformen</a:t>
            </a:r>
            <a:r>
              <a:rPr lang="en-US" sz="1200" kern="1200" noProof="0" dirty="0">
                <a:solidFill>
                  <a:schemeClr val="tx1"/>
                </a:solidFill>
                <a:effectLst/>
                <a:latin typeface="Arial"/>
                <a:ea typeface="+mn-ea"/>
                <a:cs typeface="+mn-cs"/>
              </a:rPr>
              <a:t>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von der </a:t>
            </a:r>
            <a:r>
              <a:rPr lang="en-US" sz="1200" kern="1200" dirty="0">
                <a:solidFill>
                  <a:schemeClr val="tx1"/>
                </a:solidFill>
                <a:latin typeface="Arial"/>
                <a:ea typeface="Arial Unicode MS" panose="020B0604020202020204" pitchFamily="34" charset="-128"/>
                <a:cs typeface="+mn-cs"/>
              </a:rPr>
              <a:t>SAP SE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ihren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Konzernunternehmen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jederzeit</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ohne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Angabe</a:t>
            </a:r>
            <a:r>
              <a:rPr lang="en-US" sz="1200" kern="1200" noProof="0" dirty="0">
                <a:solidFill>
                  <a:schemeClr val="tx1"/>
                </a:solidFill>
                <a:effectLst/>
                <a:latin typeface="Arial"/>
                <a:ea typeface="+mn-ea"/>
                <a:cs typeface="+mn-cs"/>
              </a:rPr>
              <a:t> von </a:t>
            </a:r>
            <a:r>
              <a:rPr lang="en-US" sz="1200" kern="1200" noProof="0" dirty="0" err="1">
                <a:solidFill>
                  <a:schemeClr val="tx1"/>
                </a:solidFill>
                <a:effectLst/>
                <a:latin typeface="Arial"/>
                <a:ea typeface="+mn-ea"/>
                <a:cs typeface="+mn-cs"/>
              </a:rPr>
              <a:t>Gründen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unangekündigt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geändert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werden</a:t>
            </a:r>
            <a:r>
              <a:rPr lang="en-US" sz="1200" kern="1200" noProof="0" dirty="0">
                <a:solidFill>
                  <a:schemeClr val="tx1"/>
                </a:solidFill>
                <a:effectLst/>
                <a:latin typeface="Arial"/>
                <a:ea typeface="+mn-ea"/>
                <a:cs typeface="+mn-cs"/>
              </a:rPr>
              <a:t>. </a:t>
            </a:r>
            <a:br>
              <a:rPr lang="en-US" sz="1200" kern="1200" noProof="0" dirty="0">
                <a:solidFill>
                  <a:schemeClr val="tx1"/>
                </a:solidFill>
                <a:effectLst/>
                <a:latin typeface="Arial"/>
                <a:ea typeface="+mn-ea"/>
                <a:cs typeface="+mn-cs"/>
              </a:rPr>
            </a:br>
            <a:r>
              <a:rPr lang="en-US" sz="1200" kern="1200" noProof="0" dirty="0">
                <a:solidFill>
                  <a:schemeClr val="tx1"/>
                </a:solidFill>
                <a:effectLst/>
                <a:latin typeface="Arial"/>
                <a:ea typeface="+mn-ea"/>
                <a:cs typeface="+mn-cs"/>
              </a:rPr>
              <a:t>Die in </a:t>
            </a:r>
            <a:r>
              <a:rPr lang="en-US" sz="1200" kern="1200" noProof="0" dirty="0" err="1">
                <a:solidFill>
                  <a:schemeClr val="tx1"/>
                </a:solidFill>
                <a:effectLst/>
                <a:latin typeface="Arial"/>
                <a:ea typeface="+mn-ea"/>
                <a:cs typeface="+mn-cs"/>
              </a:rPr>
              <a:t>dieser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Publikation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enthaltenen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Informationen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stellen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Zusage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Versprechen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keine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rechtliche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Verpflichtung</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Lieferung</a:t>
            </a:r>
            <a:r>
              <a:rPr lang="en-US" sz="1200" kern="1200" noProof="0" dirty="0">
                <a:solidFill>
                  <a:schemeClr val="tx1"/>
                </a:solidFill>
                <a:effectLst/>
                <a:latin typeface="Arial"/>
                <a:ea typeface="+mn-ea"/>
                <a:cs typeface="+mn-cs"/>
              </a:rPr>
              <a:t> von Material, Code </a:t>
            </a:r>
            <a:r>
              <a:rPr lang="en-US" sz="1200" kern="1200" noProof="0" dirty="0" err="1">
                <a:solidFill>
                  <a:schemeClr val="tx1"/>
                </a:solidFill>
                <a:effectLst/>
                <a:latin typeface="Arial"/>
                <a:ea typeface="+mn-ea"/>
                <a:cs typeface="+mn-cs"/>
              </a:rPr>
              <a:t>oder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Funktionen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dar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Sämtliche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unterliegen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unterschiedlichen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Risiken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Unsicherheiten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durch</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die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tatsächlichen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Ergebnisse</a:t>
            </a:r>
            <a:r>
              <a:rPr lang="en-US" sz="1200" kern="1200" noProof="0" dirty="0">
                <a:solidFill>
                  <a:schemeClr val="tx1"/>
                </a:solidFill>
                <a:effectLst/>
                <a:latin typeface="Arial"/>
                <a:ea typeface="+mn-ea"/>
                <a:cs typeface="+mn-cs"/>
              </a:rPr>
              <a:t> von den </a:t>
            </a:r>
            <a:r>
              <a:rPr lang="en-US" sz="1200" kern="1200" noProof="0" dirty="0" err="1">
                <a:solidFill>
                  <a:schemeClr val="tx1"/>
                </a:solidFill>
                <a:effectLst/>
                <a:latin typeface="Arial"/>
                <a:ea typeface="+mn-ea"/>
                <a:cs typeface="+mn-cs"/>
              </a:rPr>
              <a:t>Erwartungen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abweichen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können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vorausschauenden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geben</a:t>
            </a:r>
            <a:r>
              <a:rPr lang="en-US" sz="1200" kern="1200" noProof="0" dirty="0">
                <a:solidFill>
                  <a:schemeClr val="tx1"/>
                </a:solidFill>
                <a:effectLst/>
                <a:latin typeface="Arial"/>
                <a:ea typeface="+mn-ea"/>
                <a:cs typeface="+mn-cs"/>
              </a:rPr>
              <a:t> die </a:t>
            </a:r>
            <a:r>
              <a:rPr lang="en-US" sz="1200" kern="1200" noProof="0" dirty="0" err="1">
                <a:solidFill>
                  <a:schemeClr val="tx1"/>
                </a:solidFill>
                <a:effectLst/>
                <a:latin typeface="Arial"/>
                <a:ea typeface="+mn-ea"/>
                <a:cs typeface="+mn-cs"/>
              </a:rPr>
              <a:t>Sicht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Zeitpunkt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wieder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dem</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getätigt</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wurden</a:t>
            </a:r>
            <a:r>
              <a:rPr lang="en-US" sz="1200" kern="1200" noProof="0" dirty="0">
                <a:solidFill>
                  <a:schemeClr val="tx1"/>
                </a:solidFill>
                <a:effectLst/>
                <a:latin typeface="Arial"/>
                <a:ea typeface="+mn-ea"/>
                <a:cs typeface="+mn-cs"/>
              </a:rPr>
              <a:t>. Dem </a:t>
            </a:r>
            <a:r>
              <a:rPr lang="en-US" sz="1200" kern="1200" noProof="0" dirty="0" err="1">
                <a:solidFill>
                  <a:schemeClr val="tx1"/>
                </a:solidFill>
                <a:effectLst/>
                <a:latin typeface="Arial"/>
                <a:ea typeface="+mn-ea"/>
                <a:cs typeface="+mn-cs"/>
              </a:rPr>
              <a:t>Leser</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wird</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empfohlen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diesen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Aussagen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kein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übertriebenes</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Vertrauen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schenken</a:t>
            </a:r>
            <a:r>
              <a:rPr lang="en-US" sz="1200" kern="1200" noProof="0" dirty="0">
                <a:solidFill>
                  <a:schemeClr val="tx1"/>
                </a:solidFill>
                <a:effectLst/>
                <a:latin typeface="Arial"/>
                <a:ea typeface="+mn-ea"/>
                <a:cs typeface="+mn-cs"/>
              </a:rPr>
              <a:t> und </a:t>
            </a:r>
            <a:r>
              <a:rPr lang="en-US" sz="1200" kern="1200" noProof="0" dirty="0" err="1">
                <a:solidFill>
                  <a:schemeClr val="tx1"/>
                </a:solidFill>
                <a:effectLst/>
                <a:latin typeface="Arial"/>
                <a:ea typeface="+mn-ea"/>
                <a:cs typeface="+mn-cs"/>
              </a:rPr>
              <a:t>sich</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bei</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Kaufentscheidungen</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nicht</a:t>
            </a:r>
            <a:r>
              <a:rPr lang="en-US" sz="1200" kern="1200" noProof="0" dirty="0">
                <a:solidFill>
                  <a:schemeClr val="tx1"/>
                </a:solidFill>
                <a:effectLst/>
                <a:latin typeface="Arial"/>
                <a:ea typeface="+mn-ea"/>
                <a:cs typeface="+mn-cs"/>
              </a:rPr>
              <a:t> auf </a:t>
            </a:r>
            <a:r>
              <a:rPr lang="en-US" sz="1200" kern="1200" noProof="0" dirty="0" err="1">
                <a:solidFill>
                  <a:schemeClr val="tx1"/>
                </a:solidFill>
                <a:effectLst/>
                <a:latin typeface="Arial"/>
                <a:ea typeface="+mn-ea"/>
                <a:cs typeface="+mn-cs"/>
              </a:rPr>
              <a:t>sie</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zu</a:t>
            </a:r>
            <a:r>
              <a:rPr lang="en-US" sz="1200" kern="1200" noProof="0" dirty="0">
                <a:solidFill>
                  <a:schemeClr val="tx1"/>
                </a:solidFill>
                <a:effectLst/>
                <a:latin typeface="Arial"/>
                <a:ea typeface="+mn-ea"/>
                <a:cs typeface="+mn-cs"/>
              </a:rPr>
              <a:t> </a:t>
            </a:r>
            <a:r>
              <a:rPr lang="en-US" sz="1200" kern="1200" noProof="0" dirty="0" err="1">
                <a:solidFill>
                  <a:schemeClr val="tx1"/>
                </a:solidFill>
                <a:effectLst/>
                <a:latin typeface="Arial"/>
                <a:ea typeface="+mn-ea"/>
                <a:cs typeface="+mn-cs"/>
              </a:rPr>
              <a:t>stützen</a:t>
            </a:r>
            <a:r>
              <a:rPr lang="en-US" sz="1200" kern="1200" noProof="0" dirty="0">
                <a:solidFill>
                  <a:schemeClr val="tx1"/>
                </a:solidFill>
                <a:effectLst/>
                <a:latin typeface="Arial"/>
                <a:ea typeface="+mn-ea"/>
                <a:cs typeface="+mn-cs"/>
              </a:rPr>
              <a:t>.</a:t>
            </a:r>
          </a:p>
        </p:txBody>
      </p:sp>
    </p:spTree>
    <p:extLst>
      <p:ext uri="{BB962C8B-B14F-4D97-AF65-F5344CB8AC3E}">
        <p14:creationId xmlns:p14="http://schemas.microsoft.com/office/powerpoint/2010/main" val="32944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0852263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dirty="0"/>
              <a:t>Click icon to add picture</a:t>
            </a: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a:t>Divider page</a:t>
            </a:r>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852536515"/>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591"/>
            <a:ext cx="11319728" cy="2147267"/>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a:solidFill>
                    <a:schemeClr val="tx1"/>
                  </a:solidFill>
                  <a:latin typeface="+mn-lt"/>
                  <a:ea typeface="+mn-ea"/>
                  <a:cs typeface="+mn-cs"/>
                </a:rPr>
                <a:t>Exercise</a:t>
              </a:r>
            </a:p>
          </p:txBody>
        </p:sp>
      </p:grpSp>
      <p:sp>
        <p:nvSpPr>
          <p:cNvPr id="15" name="Text Placeholder 13"/>
          <p:cNvSpPr>
            <a:spLocks noGrp="1"/>
          </p:cNvSpPr>
          <p:nvPr>
            <p:ph type="body" sz="quarter" idx="11" hasCustomPrompt="1"/>
          </p:nvPr>
        </p:nvSpPr>
        <p:spPr>
          <a:xfrm>
            <a:off x="3187289" y="3507367"/>
            <a:ext cx="4902200" cy="459890"/>
          </a:xfrm>
        </p:spPr>
        <p:txBody>
          <a:bodyPr/>
          <a:lstStyle>
            <a:lvl1pPr marL="0" indent="0">
              <a:tabLst/>
              <a:defRPr sz="2400" baseline="0"/>
            </a:lvl1pPr>
          </a:lstStyle>
          <a:p>
            <a:pPr lvl="0"/>
            <a:r>
              <a:rPr lang="en-US" dirty="0"/>
              <a:t>&lt;Title / Description&gt;</a:t>
            </a:r>
          </a:p>
        </p:txBody>
      </p:sp>
      <p:sp>
        <p:nvSpPr>
          <p:cNvPr id="9" name="Rectangle 8"/>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591"/>
            <a:ext cx="11319728" cy="2147267"/>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a:solidFill>
                    <a:schemeClr val="tx1"/>
                  </a:solidFill>
                  <a:latin typeface="+mn-lt"/>
                  <a:ea typeface="+mn-ea"/>
                  <a:cs typeface="+mn-cs"/>
                </a:rPr>
                <a:t>Exercise</a:t>
              </a:r>
            </a:p>
          </p:txBody>
        </p:sp>
      </p:grpSp>
    </p:spTree>
    <p:extLst>
      <p:ext uri="{BB962C8B-B14F-4D97-AF65-F5344CB8AC3E}">
        <p14:creationId xmlns:p14="http://schemas.microsoft.com/office/powerpoint/2010/main" val="136912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21426668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a:t>&lt;Agenda&gt;</a:t>
            </a:r>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800" b="1"/>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207763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a:t>Insert page title</a:t>
            </a:r>
            <a:endParaRPr lang="en-US" dirty="0"/>
          </a:p>
        </p:txBody>
      </p:sp>
    </p:spTree>
    <p:extLst>
      <p:ext uri="{BB962C8B-B14F-4D97-AF65-F5344CB8AC3E}">
        <p14:creationId xmlns:p14="http://schemas.microsoft.com/office/powerpoint/2010/main" val="159707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marL="342900" indent="-342900">
              <a:buFont typeface="Arial" charset="0"/>
              <a:buChar char="•"/>
              <a:defRPr sz="2800"/>
            </a:lvl1pPr>
            <a:lvl2pPr marL="627063" indent="-342900">
              <a:buFont typeface="Arial" charset="0"/>
              <a:buChar char="•"/>
              <a:defRPr sz="2400"/>
            </a:lvl2pPr>
            <a:lvl3pPr marL="539750" indent="328613">
              <a:buFont typeface="Arial" charset="0"/>
              <a:buChar char="•"/>
              <a:tabLst/>
              <a:defRPr sz="2000"/>
            </a:lvl3pPr>
            <a:lvl4pPr marL="1254125" indent="-393700">
              <a:buClr>
                <a:schemeClr val="accent1"/>
              </a:buClr>
              <a:buFont typeface="Arial" charset="0"/>
              <a:buChar char="•"/>
              <a:tabLst/>
              <a:defRPr sz="1600"/>
            </a:lvl4pPr>
            <a:lvl5pPr marL="1611313" indent="-406400">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074295"/>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159925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marL="0" marR="0" lvl="0" indent="0" algn="l" defTabSz="1088776"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80000" marR="0" lvl="2"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60000" marR="0" lvl="3"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40000" marR="0" lvl="4"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349176606"/>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hf hdr="0" ftr="0" dt="0"/>
  <p:txStyles>
    <p:titleStyle>
      <a:lvl1pPr algn="l" defTabSz="1088776" rtl="0" eaLnBrk="1" latinLnBrk="0" hangingPunct="1">
        <a:spcBef>
          <a:spcPct val="0"/>
        </a:spcBef>
        <a:buNone/>
        <a:defRPr sz="2800" b="1" kern="1200">
          <a:solidFill>
            <a:schemeClr val="tx2"/>
          </a:solidFill>
          <a:latin typeface="+mj-lt"/>
          <a:ea typeface="+mj-ea"/>
          <a:cs typeface="+mj-cs"/>
        </a:defRPr>
      </a:lvl1pPr>
    </p:titleStyle>
    <p:body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None/>
        <a:tabLst/>
        <a:defRPr sz="2800" b="1" kern="1200">
          <a:solidFill>
            <a:schemeClr val="tx1"/>
          </a:solidFill>
          <a:latin typeface="+mn-lt"/>
          <a:ea typeface="+mn-ea"/>
          <a:cs typeface="+mn-cs"/>
        </a:defRPr>
      </a:lvl1pPr>
      <a:lvl2pPr marL="0" marR="0"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80000" marR="0"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60000" marR="0"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40000" marR="0"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hyperlink" Target="https://jam4.sapjam.com/groups/DRuoC97ApSanbbXx20g4kb/overview_page/DbkVBP2VFuhYrVqiCoRRmQ"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wiki.wdf.sap.corp/wiki/display/xs2/How-To:+Using+the+Multi+Tenant+Approuter"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github.wdf.sap.corp/cc-java/cc-bulletinboard-ads-spring-webmvc/compare/solution-24-2-Enable-Multi-Tenancy" TargetMode="External"/><Relationship Id="rId5" Type="http://schemas.openxmlformats.org/officeDocument/2006/relationships/hyperlink" Target="https://github.wdf.sap.corp/cc-java-dev/cc-coursematerial/blob/master/MultiTenancy/Readme.md" TargetMode="Externa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https://github.wdf.sap.corp/CF-PROVISIONING/sample-multitenant-application/blob/master/SampleMultitenantApplication/src/main/java/com/sap/hcp/lm/sa/rest/impl/CallbackRestController.java" TargetMode="External"/><Relationship Id="rId7" Type="http://schemas.openxmlformats.org/officeDocument/2006/relationships/hyperlink" Target="https://github.wdf.sap.corp/CF-PROVISIONING/sample-multitenant-application/blob/master/SampleMultitenantApplication/security/xs-security.json"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hyperlink" Target="https://github.wdf.sap.corp/retail-architecture/mt-lookup" TargetMode="External"/><Relationship Id="rId5" Type="http://schemas.openxmlformats.org/officeDocument/2006/relationships/hyperlink" Target="https://github.wdf.sap.corp/CF-PROVISIONING/sample-multitenant-application" TargetMode="External"/><Relationship Id="rId4" Type="http://schemas.openxmlformats.org/officeDocument/2006/relationships/hyperlink" Target="https://uacp2.hana.ondemand.com/doc/DRAFT/53ddfc1f9f88403b82d6f975e84e12a3/T11a%202016/en-US/frameset.htm?9a80c26d9b614279bc97d07061a28f9b.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iki.wdf.sap.corp/wiki/display/PSSEC/SEC-253"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hyperlink" Target="https://msdn.microsoft.com/en-us/library/aa479086.aspx"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iki.eclipse.org/EclipseLink/UserGuide/JPA/Advanced_JPA_Development/Single-Table_Multi-Tenancy"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hyperlink" Target="https://help.hana.ondemand.com/help/frameset.htm?54a76156cd114e5d928642b8dde47b91.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tuartingram.com/2016/10/02/spring-boot-schema-based-multi-tenancy/"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github.wdf.sap.corp/LCA-POCs/lca-core/blob/master/src/main/java/com/sap/cloud/lca/core/multitenancy/TenantInterceptor.java" TargetMode="External"/><Relationship Id="rId5" Type="http://schemas.openxmlformats.org/officeDocument/2006/relationships/image" Target="../media/image16.png"/><Relationship Id="rId4" Type="http://schemas.openxmlformats.org/officeDocument/2006/relationships/hyperlink" Target="https://github.wdf.sap.corp/LCA-POCs/lca-cor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wdf.sap.corp/LCA-POCs/lca-core/blob/master/src/main/java/com/sap/cloud/lca/core/config/HibernateConfig.java"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hyperlink" Target="https://github.wdf.sap.corp/LCA-POCs/lca-core/blob/master/src/main/java/com/sap/cloud/lca/core/multitenancy/MultiTenantConnectionProviderImpl.java" TargetMode="External"/><Relationship Id="rId4" Type="http://schemas.openxmlformats.org/officeDocument/2006/relationships/hyperlink" Target="https://github.wdf.sap.corp/LCA-POCs/lca-core/blob/master/src/main/java/com/sap/cloud/lca/core/multitenancy/CurrentTenantIdentifierResolverImpl.jav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uacp2.hana.ondemand.com/doc/DRAFT/53ddfc1f9f88403b82d6f975e84e12a3/T11a%202016/en-US/frameset.htm?fe9b5fb6cf194413b703a7062498911b.html"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hyperlink" Target="https://github.wdf.sap.corp/retail-architecture/mt-hdi-deployer"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s://wiki.wdf.sap.corp/wiki/pages/viewpage.action?pageId=1884767923" TargetMode="External"/><Relationship Id="rId5" Type="http://schemas.openxmlformats.org/officeDocument/2006/relationships/hyperlink" Target="https://github.wdf.sap.corp/IndustryCloudFoundation/shoppinglist" TargetMode="External"/><Relationship Id="rId4" Type="http://schemas.openxmlformats.org/officeDocument/2006/relationships/hyperlink" Target="https://github.wdf.sap.corp/IndustryCloudFoundation/multi-tenant-library"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jam4.sapjam.com/groups/DRuoC97ApSanbbXx20g4kb/overview_page/DbkVBP2VFuhYrVqiCoRRmQ" TargetMode="External"/><Relationship Id="rId3" Type="http://schemas.openxmlformats.org/officeDocument/2006/relationships/hyperlink" Target="https://wiki.wdf.sap.corp/wiki/display/IoTArch/Multitenancy" TargetMode="External"/><Relationship Id="rId7" Type="http://schemas.openxmlformats.org/officeDocument/2006/relationships/hyperlink" Target="https://wiki.wdf.sap.corp/wiki/display/IoTArch/How+to+use+Instance+Manager+Broker+for+HANA"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hyperlink" Target="https://wiki.wdf.sap.corp/wiki/display/xs2/Application+Managed+Service+Instances" TargetMode="External"/><Relationship Id="rId5" Type="http://schemas.openxmlformats.org/officeDocument/2006/relationships/hyperlink" Target="https://uacp2.hana.ondemand.com/doc/DRAFT/53ddfc1f9f88403b82d6f975e84e12a3/T11a%202016/en-US/frameset.htm?fe9b5fb6cf194413b703a7062498911b.html" TargetMode="External"/><Relationship Id="rId4" Type="http://schemas.openxmlformats.org/officeDocument/2006/relationships/hyperlink" Target="https://wiki.wdf.sap.corp/wiki/display/xs2/Multi-Tenanc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hyperlink" Target="https://wiki.wdf.sap.corp/wiki/pages/viewpage.action?pageId=1884767923" TargetMode="Externa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hyperlink" Target="https://account.int.sap.hana.ondemand.com/cockpit#/home/overview"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jam4.sapjam.com/groups/ApFhQ0NCGAzAtXQWsdqB3B/overview_page/p8JIXj2pstIcY7TegLyOp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jam4.sapjam.com/groups/DRuoC97ApSanbbXx20g4kb/overview_page/DbkVBP2VFuhYrVqiCoRRmQ"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github.wdf.sap.corp/cc-java-dev/cc-coursematerial/blob/master/MultiTenancy/Readme.md#make-your-application-security-setup-tenant-aw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Multi-tenant Cloud Applications	</a:t>
            </a:r>
          </a:p>
        </p:txBody>
      </p:sp>
    </p:spTree>
    <p:extLst>
      <p:ext uri="{BB962C8B-B14F-4D97-AF65-F5344CB8AC3E}">
        <p14:creationId xmlns:p14="http://schemas.microsoft.com/office/powerpoint/2010/main" val="410371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p:nvPr/>
        </p:nvSpPr>
        <p:spPr bwMode="gray">
          <a:xfrm>
            <a:off x="438135" y="2456644"/>
            <a:ext cx="3540802" cy="3944156"/>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72000" tIns="45731" rIns="72000" bIns="45731"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200" b="1" dirty="0"/>
              <a:t>SAP CP Cockpit</a:t>
            </a:r>
            <a:endParaRPr lang="en-US" sz="800" b="1" kern="0" dirty="0">
              <a:solidFill>
                <a:schemeClr val="tx1"/>
              </a:solidFill>
              <a:latin typeface="Calibri" panose="020F0502020204030204" pitchFamily="34" charset="0"/>
              <a:ea typeface="Arial Unicode MS" pitchFamily="34" charset="-128"/>
              <a:cs typeface="Arial Unicode MS" pitchFamily="34" charset="-128"/>
            </a:endParaRPr>
          </a:p>
        </p:txBody>
      </p:sp>
      <p:sp>
        <p:nvSpPr>
          <p:cNvPr id="3" name="Text Placeholder 2"/>
          <p:cNvSpPr>
            <a:spLocks noGrp="1"/>
          </p:cNvSpPr>
          <p:nvPr>
            <p:ph type="body" sz="quarter" idx="10"/>
          </p:nvPr>
        </p:nvSpPr>
        <p:spPr>
          <a:xfrm>
            <a:off x="323999" y="1485036"/>
            <a:ext cx="11545200" cy="960887"/>
          </a:xfrm>
        </p:spPr>
        <p:txBody>
          <a:bodyPr/>
          <a:lstStyle/>
          <a:p>
            <a:pPr>
              <a:spcBef>
                <a:spcPts val="600"/>
              </a:spcBef>
              <a:buFont typeface="+mj-lt"/>
              <a:buAutoNum type="arabicPeriod"/>
            </a:pPr>
            <a:r>
              <a:rPr lang="en-US" sz="1600" b="0" dirty="0"/>
              <a:t>Create</a:t>
            </a:r>
            <a:r>
              <a:rPr lang="en-US" sz="1600" dirty="0"/>
              <a:t> Subaccount (aka “Tenant”) </a:t>
            </a:r>
            <a:r>
              <a:rPr lang="en-US" sz="1600" b="0" dirty="0"/>
              <a:t>and specify </a:t>
            </a:r>
            <a:r>
              <a:rPr lang="en-US" sz="1600" dirty="0"/>
              <a:t>Subdomain </a:t>
            </a:r>
            <a:r>
              <a:rPr lang="en-US" sz="1600" b="0" dirty="0"/>
              <a:t>- </a:t>
            </a:r>
            <a:r>
              <a:rPr lang="en-US" sz="1600" b="0" i="1" dirty="0"/>
              <a:t>e.g. </a:t>
            </a:r>
            <a:r>
              <a:rPr lang="en-US" sz="1600" i="1" dirty="0" err="1"/>
              <a:t>crm</a:t>
            </a:r>
            <a:r>
              <a:rPr lang="en-US" sz="1600" i="1" dirty="0"/>
              <a:t> </a:t>
            </a:r>
            <a:r>
              <a:rPr lang="en-US" sz="1600" b="0" dirty="0"/>
              <a:t>(creates default Trust to SCI )</a:t>
            </a:r>
          </a:p>
          <a:p>
            <a:pPr>
              <a:spcBef>
                <a:spcPts val="600"/>
              </a:spcBef>
              <a:buAutoNum type="arabicPeriod"/>
            </a:pPr>
            <a:r>
              <a:rPr lang="en-US" sz="1600" b="0" dirty="0"/>
              <a:t>Create</a:t>
            </a:r>
            <a:r>
              <a:rPr lang="en-US" sz="1600" dirty="0"/>
              <a:t> Cloud Foundry Org </a:t>
            </a:r>
            <a:r>
              <a:rPr lang="en-US" sz="1600" b="0" dirty="0"/>
              <a:t>for Subaccount (</a:t>
            </a:r>
            <a:r>
              <a:rPr lang="en-US" sz="1600" dirty="0"/>
              <a:t> ID Zone “</a:t>
            </a:r>
            <a:r>
              <a:rPr lang="en-US" sz="1600" dirty="0" err="1"/>
              <a:t>crm</a:t>
            </a:r>
            <a:r>
              <a:rPr lang="en-US" sz="1600" dirty="0"/>
              <a:t>” </a:t>
            </a:r>
            <a:r>
              <a:rPr lang="en-US" sz="1600" b="0" dirty="0"/>
              <a:t>is created automatically )</a:t>
            </a:r>
            <a:br>
              <a:rPr lang="en-US" sz="1600" dirty="0"/>
            </a:br>
            <a:r>
              <a:rPr lang="en-US" sz="1600" dirty="0"/>
              <a:t>Note: </a:t>
            </a:r>
            <a:r>
              <a:rPr lang="en-US" sz="1600" b="0" dirty="0"/>
              <a:t>The </a:t>
            </a:r>
            <a:r>
              <a:rPr lang="en-US" sz="1600" dirty="0"/>
              <a:t>Subdomain</a:t>
            </a:r>
            <a:r>
              <a:rPr lang="en-US" sz="1600" b="0" dirty="0"/>
              <a:t> serves as the </a:t>
            </a:r>
            <a:r>
              <a:rPr lang="en-US" sz="1600" dirty="0"/>
              <a:t>Tenant-Id</a:t>
            </a:r>
            <a:r>
              <a:rPr lang="en-US" sz="1600" b="0" dirty="0"/>
              <a:t> in the Cloud Foundry environment</a:t>
            </a:r>
          </a:p>
        </p:txBody>
      </p:sp>
      <p:sp>
        <p:nvSpPr>
          <p:cNvPr id="2" name="Title 1"/>
          <p:cNvSpPr>
            <a:spLocks noGrp="1"/>
          </p:cNvSpPr>
          <p:nvPr>
            <p:ph type="title"/>
          </p:nvPr>
        </p:nvSpPr>
        <p:spPr/>
        <p:txBody>
          <a:bodyPr/>
          <a:lstStyle/>
          <a:p>
            <a:r>
              <a:rPr lang="en-US" dirty="0"/>
              <a:t>Onboarding as Application Provider</a:t>
            </a:r>
            <a:br>
              <a:rPr lang="en-US" sz="2400" b="0" dirty="0"/>
            </a:br>
            <a:r>
              <a:rPr lang="en-US" sz="2400" b="0" dirty="0"/>
              <a:t>on AWS Canary</a:t>
            </a:r>
            <a:endParaRPr lang="en-US" sz="2400" b="0" dirty="0">
              <a:solidFill>
                <a:srgbClr val="FF0000"/>
              </a:solidFill>
            </a:endParaRPr>
          </a:p>
        </p:txBody>
      </p:sp>
      <p:sp>
        <p:nvSpPr>
          <p:cNvPr id="49" name="Text Placeholder 2"/>
          <p:cNvSpPr txBox="1">
            <a:spLocks/>
          </p:cNvSpPr>
          <p:nvPr/>
        </p:nvSpPr>
        <p:spPr bwMode="gray">
          <a:xfrm>
            <a:off x="9406964" y="1764441"/>
            <a:ext cx="2462235" cy="2629979"/>
          </a:xfrm>
          <a:prstGeom prst="rect">
            <a:avLst/>
          </a:prstGeom>
        </p:spPr>
        <p:txBody>
          <a:bodyPr vert="horz" lIns="0" tIns="0" rIns="0" bIns="0" rtlCol="0">
            <a:noAutofit/>
          </a:bodyPr>
          <a:lst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Char char="•"/>
              <a:tabLst/>
              <a:defRPr sz="2800" b="1" kern="1200">
                <a:solidFill>
                  <a:schemeClr val="tx1"/>
                </a:solidFill>
                <a:latin typeface="+mn-lt"/>
                <a:ea typeface="+mn-ea"/>
                <a:cs typeface="+mn-cs"/>
              </a:defRPr>
            </a:lvl1pPr>
            <a:lvl2pPr marL="627063" marR="0" indent="-342900" algn="l" defTabSz="1088776" rtl="0" eaLnBrk="1" fontAlgn="auto" latinLnBrk="0" hangingPunct="1">
              <a:lnSpc>
                <a:spcPct val="100000"/>
              </a:lnSpc>
              <a:spcBef>
                <a:spcPts val="600"/>
              </a:spcBef>
              <a:spcAft>
                <a:spcPts val="0"/>
              </a:spcAft>
              <a:buClr>
                <a:srgbClr val="F0AB00"/>
              </a:buClr>
              <a:buSzPct val="80000"/>
              <a:buFont typeface="Arial" charset="0"/>
              <a:buChar char="•"/>
              <a:tabLst/>
              <a:defRPr sz="2400" kern="1200">
                <a:solidFill>
                  <a:schemeClr val="tx1"/>
                </a:solidFill>
                <a:latin typeface="+mn-lt"/>
                <a:ea typeface="+mn-ea"/>
                <a:cs typeface="+mn-cs"/>
              </a:defRPr>
            </a:lvl2pPr>
            <a:lvl3pPr marL="539750" marR="0" indent="328613" algn="l" defTabSz="1088776" rtl="0" eaLnBrk="1" fontAlgn="auto" latinLnBrk="0" hangingPunct="1">
              <a:lnSpc>
                <a:spcPct val="100000"/>
              </a:lnSpc>
              <a:spcBef>
                <a:spcPts val="400"/>
              </a:spcBef>
              <a:spcAft>
                <a:spcPts val="0"/>
              </a:spcAft>
              <a:buClr>
                <a:srgbClr val="F0AB00"/>
              </a:buClr>
              <a:buSzPct val="100000"/>
              <a:buFont typeface="Arial" charset="0"/>
              <a:buChar char="•"/>
              <a:tabLst/>
              <a:defRPr sz="2000" kern="1200">
                <a:solidFill>
                  <a:schemeClr val="tx1"/>
                </a:solidFill>
                <a:latin typeface="+mn-lt"/>
                <a:ea typeface="+mn-ea"/>
                <a:cs typeface="+mn-cs"/>
              </a:defRPr>
            </a:lvl3pPr>
            <a:lvl4pPr marL="1254125" marR="0" indent="-393700" algn="l" defTabSz="1088776" rtl="0" eaLnBrk="1" fontAlgn="auto" latinLnBrk="0" hangingPunct="1">
              <a:lnSpc>
                <a:spcPct val="100000"/>
              </a:lnSpc>
              <a:spcBef>
                <a:spcPts val="400"/>
              </a:spcBef>
              <a:spcAft>
                <a:spcPts val="0"/>
              </a:spcAft>
              <a:buClr>
                <a:schemeClr val="accent1"/>
              </a:buClr>
              <a:buSzPct val="100000"/>
              <a:buFont typeface="Arial" charset="0"/>
              <a:buChar char="•"/>
              <a:tabLst/>
              <a:defRPr sz="1600" kern="1200">
                <a:solidFill>
                  <a:schemeClr val="tx1"/>
                </a:solidFill>
                <a:latin typeface="+mn-lt"/>
                <a:ea typeface="+mn-ea"/>
                <a:cs typeface="+mn-cs"/>
              </a:defRPr>
            </a:lvl4pPr>
            <a:lvl5pPr marL="1611313" marR="0" indent="-406400" algn="l" defTabSz="1088776" rtl="0" eaLnBrk="1" fontAlgn="auto" latinLnBrk="0" hangingPunct="1">
              <a:lnSpc>
                <a:spcPct val="100000"/>
              </a:lnSpc>
              <a:spcBef>
                <a:spcPts val="250"/>
              </a:spcBef>
              <a:spcAft>
                <a:spcPts val="0"/>
              </a:spcAft>
              <a:buClr>
                <a:schemeClr val="accent1"/>
              </a:buClr>
              <a:buSzPct val="100000"/>
              <a:buFont typeface="Arial" charset="0"/>
              <a:buChar char="•"/>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indent="0">
              <a:buNone/>
            </a:pPr>
            <a:endParaRPr lang="en-US" sz="1200" dirty="0"/>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0259" y="5518017"/>
            <a:ext cx="1210049" cy="834422"/>
          </a:xfrm>
          <a:prstGeom prst="rect">
            <a:avLst/>
          </a:prstGeom>
        </p:spPr>
      </p:pic>
      <p:sp>
        <p:nvSpPr>
          <p:cNvPr id="63" name="Rectangle 62"/>
          <p:cNvSpPr/>
          <p:nvPr/>
        </p:nvSpPr>
        <p:spPr>
          <a:xfrm>
            <a:off x="9166996" y="5939135"/>
            <a:ext cx="1357295" cy="461665"/>
          </a:xfrm>
          <a:prstGeom prst="rect">
            <a:avLst/>
          </a:prstGeom>
        </p:spPr>
        <p:txBody>
          <a:bodyPr wrap="none">
            <a:spAutoFit/>
          </a:bodyPr>
          <a:lstStyle/>
          <a:p>
            <a:pPr>
              <a:spcBef>
                <a:spcPts val="1200"/>
              </a:spcBef>
            </a:pPr>
            <a:r>
              <a:rPr lang="en-US" sz="2400" dirty="0">
                <a:hlinkClick r:id="rId4"/>
              </a:rPr>
              <a:t>HOWTO</a:t>
            </a:r>
            <a:endParaRPr lang="en-US" sz="2400" dirty="0"/>
          </a:p>
        </p:txBody>
      </p:sp>
      <p:grpSp>
        <p:nvGrpSpPr>
          <p:cNvPr id="6" name="Group 5"/>
          <p:cNvGrpSpPr/>
          <p:nvPr/>
        </p:nvGrpSpPr>
        <p:grpSpPr>
          <a:xfrm>
            <a:off x="4264639" y="3092334"/>
            <a:ext cx="3967560" cy="3322552"/>
            <a:chOff x="3615655" y="3078248"/>
            <a:chExt cx="3967560" cy="3322552"/>
          </a:xfrm>
        </p:grpSpPr>
        <p:sp>
          <p:nvSpPr>
            <p:cNvPr id="33" name="Rectangle 32"/>
            <p:cNvSpPr/>
            <p:nvPr/>
          </p:nvSpPr>
          <p:spPr bwMode="gray">
            <a:xfrm>
              <a:off x="3615655" y="3078248"/>
              <a:ext cx="3967560" cy="332255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32" name="Rectangle 31"/>
            <p:cNvSpPr/>
            <p:nvPr/>
          </p:nvSpPr>
          <p:spPr bwMode="gray">
            <a:xfrm>
              <a:off x="3959562" y="3590187"/>
              <a:ext cx="3341265" cy="1482319"/>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XSUAA </a:t>
              </a:r>
            </a:p>
          </p:txBody>
        </p:sp>
        <p:pic>
          <p:nvPicPr>
            <p:cNvPr id="31" name="Picture 30"/>
            <p:cNvPicPr>
              <a:picLocks noChangeAspect="1"/>
            </p:cNvPicPr>
            <p:nvPr/>
          </p:nvPicPr>
          <p:blipFill>
            <a:blip r:embed="rId5"/>
            <a:stretch>
              <a:fillRect/>
            </a:stretch>
          </p:blipFill>
          <p:spPr>
            <a:xfrm>
              <a:off x="5795955" y="3148538"/>
              <a:ext cx="1652390" cy="217698"/>
            </a:xfrm>
            <a:prstGeom prst="rect">
              <a:avLst/>
            </a:prstGeom>
          </p:spPr>
        </p:pic>
        <p:sp>
          <p:nvSpPr>
            <p:cNvPr id="67" name="Rectangle 66"/>
            <p:cNvSpPr/>
            <p:nvPr/>
          </p:nvSpPr>
          <p:spPr bwMode="gray">
            <a:xfrm>
              <a:off x="3959563" y="5305098"/>
              <a:ext cx="3336710" cy="928353"/>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b"/>
            <a:lstStyle/>
            <a:p>
              <a:pPr algn="r" defTabSz="914583" fontAlgn="base">
                <a:spcBef>
                  <a:spcPct val="50000"/>
                </a:spcBef>
                <a:spcAft>
                  <a:spcPct val="0"/>
                </a:spcAft>
                <a:buClr>
                  <a:srgbClr val="F0AB00"/>
                </a:buClr>
                <a:buSzPct val="80000"/>
              </a:pPr>
              <a:r>
                <a:rPr lang="en-US" sz="1100" kern="0" dirty="0">
                  <a:latin typeface="Calibri" panose="020F0502020204030204" pitchFamily="34" charset="0"/>
                  <a:ea typeface="Arial Unicode MS" pitchFamily="34" charset="-128"/>
                  <a:cs typeface="Arial Unicode MS" pitchFamily="34" charset="-128"/>
                </a:rPr>
                <a:t>my org e.g. </a:t>
              </a:r>
              <a:r>
                <a:rPr lang="en-US" sz="1100" b="1" kern="0" dirty="0" err="1">
                  <a:latin typeface="Calibri" panose="020F0502020204030204" pitchFamily="34" charset="0"/>
                  <a:ea typeface="Arial Unicode MS" pitchFamily="34" charset="-128"/>
                  <a:cs typeface="Arial Unicode MS" pitchFamily="34" charset="-128"/>
                </a:rPr>
                <a:t>crm</a:t>
              </a:r>
              <a:endParaRPr lang="en-US" sz="1200" b="1" kern="0" dirty="0">
                <a:latin typeface="Calibri" panose="020F0502020204030204" pitchFamily="34" charset="0"/>
                <a:ea typeface="Arial Unicode MS" pitchFamily="34" charset="-128"/>
                <a:cs typeface="Arial Unicode MS" pitchFamily="34" charset="-128"/>
              </a:endParaRPr>
            </a:p>
          </p:txBody>
        </p:sp>
        <p:sp>
          <p:nvSpPr>
            <p:cNvPr id="81" name="Rectangle 80"/>
            <p:cNvSpPr/>
            <p:nvPr/>
          </p:nvSpPr>
          <p:spPr bwMode="gray">
            <a:xfrm>
              <a:off x="4971398" y="4062096"/>
              <a:ext cx="1317593" cy="538500"/>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600" b="1" kern="0" dirty="0">
                  <a:solidFill>
                    <a:prstClr val="white"/>
                  </a:solidFill>
                  <a:latin typeface="Calibri" panose="020F0502020204030204"/>
                </a:rPr>
                <a:t>Id Zone (</a:t>
              </a:r>
              <a:r>
                <a:rPr lang="en-US" sz="1600" b="1" kern="0" dirty="0" err="1">
                  <a:solidFill>
                    <a:prstClr val="white"/>
                  </a:solidFill>
                  <a:latin typeface="Calibri" panose="020F0502020204030204"/>
                </a:rPr>
                <a:t>crm</a:t>
              </a:r>
              <a:r>
                <a:rPr lang="en-US" sz="1600" b="1" kern="0" dirty="0">
                  <a:solidFill>
                    <a:prstClr val="white"/>
                  </a:solidFill>
                  <a:latin typeface="Calibri" panose="020F0502020204030204"/>
                </a:rPr>
                <a:t>)  </a:t>
              </a:r>
            </a:p>
          </p:txBody>
        </p:sp>
        <p:sp>
          <p:nvSpPr>
            <p:cNvPr id="61" name="Rectangle 60"/>
            <p:cNvSpPr/>
            <p:nvPr/>
          </p:nvSpPr>
          <p:spPr bwMode="gray">
            <a:xfrm>
              <a:off x="4969122" y="5431980"/>
              <a:ext cx="1317593" cy="538500"/>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latin typeface="Calibri" panose="020F0502020204030204" pitchFamily="34" charset="0"/>
                  <a:ea typeface="Arial Unicode MS" pitchFamily="34" charset="-128"/>
                  <a:cs typeface="Arial Unicode MS" pitchFamily="34" charset="-128"/>
                </a:rPr>
                <a:t>Application</a:t>
              </a:r>
            </a:p>
          </p:txBody>
        </p:sp>
      </p:grpSp>
      <p:pic>
        <p:nvPicPr>
          <p:cNvPr id="7" name="Picture 6"/>
          <p:cNvPicPr>
            <a:picLocks noChangeAspect="1"/>
          </p:cNvPicPr>
          <p:nvPr/>
        </p:nvPicPr>
        <p:blipFill>
          <a:blip r:embed="rId6"/>
          <a:stretch>
            <a:fillRect/>
          </a:stretch>
        </p:blipFill>
        <p:spPr>
          <a:xfrm>
            <a:off x="573005" y="2679424"/>
            <a:ext cx="3243986" cy="1859842"/>
          </a:xfrm>
          <a:prstGeom prst="rect">
            <a:avLst/>
          </a:prstGeom>
        </p:spPr>
      </p:pic>
      <p:sp>
        <p:nvSpPr>
          <p:cNvPr id="39" name="Oval 38"/>
          <p:cNvSpPr/>
          <p:nvPr/>
        </p:nvSpPr>
        <p:spPr bwMode="gray">
          <a:xfrm>
            <a:off x="2095105" y="4008172"/>
            <a:ext cx="226861" cy="21293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noProof="0" dirty="0">
                <a:ea typeface="Arial Unicode MS" pitchFamily="34" charset="-128"/>
                <a:cs typeface="Arial Unicode MS" pitchFamily="34" charset="-128"/>
              </a:rPr>
              <a:t>1</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p:cNvPicPr>
            <a:picLocks noChangeAspect="1"/>
          </p:cNvPicPr>
          <p:nvPr/>
        </p:nvPicPr>
        <p:blipFill>
          <a:blip r:embed="rId7"/>
          <a:stretch>
            <a:fillRect/>
          </a:stretch>
        </p:blipFill>
        <p:spPr>
          <a:xfrm>
            <a:off x="573005" y="4646123"/>
            <a:ext cx="3250803" cy="1706433"/>
          </a:xfrm>
          <a:prstGeom prst="rect">
            <a:avLst/>
          </a:prstGeom>
        </p:spPr>
      </p:pic>
      <p:sp>
        <p:nvSpPr>
          <p:cNvPr id="45" name="Oval 44"/>
          <p:cNvSpPr/>
          <p:nvPr/>
        </p:nvSpPr>
        <p:spPr bwMode="gray">
          <a:xfrm>
            <a:off x="2085454" y="5935228"/>
            <a:ext cx="246161" cy="21293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2</a:t>
            </a:r>
          </a:p>
        </p:txBody>
      </p:sp>
      <p:cxnSp>
        <p:nvCxnSpPr>
          <p:cNvPr id="5" name="Straight Connector 4"/>
          <p:cNvCxnSpPr>
            <a:stCxn id="81" idx="2"/>
            <a:endCxn id="67" idx="0"/>
          </p:cNvCxnSpPr>
          <p:nvPr/>
        </p:nvCxnSpPr>
        <p:spPr>
          <a:xfrm flipH="1">
            <a:off x="6276902" y="4614682"/>
            <a:ext cx="2277" cy="70450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7" idx="1"/>
          </p:cNvCxnSpPr>
          <p:nvPr/>
        </p:nvCxnSpPr>
        <p:spPr>
          <a:xfrm>
            <a:off x="3816991" y="5783361"/>
            <a:ext cx="791556" cy="0"/>
          </a:xfrm>
          <a:prstGeom prst="line">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33"/>
          <p:cNvCxnSpPr>
            <a:stCxn id="28" idx="1"/>
            <a:endCxn id="81" idx="3"/>
          </p:cNvCxnSpPr>
          <p:nvPr/>
        </p:nvCxnSpPr>
        <p:spPr>
          <a:xfrm rot="10800000" flipV="1">
            <a:off x="6937976" y="4340326"/>
            <a:ext cx="1740745" cy="5106"/>
          </a:xfrm>
          <a:prstGeom prst="bentConnector3">
            <a:avLst>
              <a:gd name="adj1" fmla="val 50000"/>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8678720" y="3860437"/>
            <a:ext cx="1883202" cy="959778"/>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lvl="0" algn="ctr" defTabSz="914400"/>
            <a:r>
              <a:rPr lang="en-US" sz="1600" b="1" kern="0" dirty="0">
                <a:solidFill>
                  <a:prstClr val="white"/>
                </a:solidFill>
                <a:latin typeface="Calibri" panose="020F0502020204030204"/>
              </a:rPr>
              <a:t>SAP Cloud Identity (SCI) </a:t>
            </a:r>
            <a:br>
              <a:rPr lang="en-US" sz="1600" b="1" kern="0" dirty="0">
                <a:solidFill>
                  <a:prstClr val="white"/>
                </a:solidFill>
                <a:latin typeface="Calibri" panose="020F0502020204030204"/>
              </a:rPr>
            </a:br>
            <a:r>
              <a:rPr lang="en-US" sz="1600" kern="0" dirty="0">
                <a:solidFill>
                  <a:prstClr val="white"/>
                </a:solidFill>
                <a:latin typeface="Calibri" panose="020F0502020204030204"/>
              </a:rPr>
              <a:t>[Default </a:t>
            </a:r>
            <a:r>
              <a:rPr lang="en-US" sz="1600" kern="0" dirty="0" err="1">
                <a:solidFill>
                  <a:prstClr val="white"/>
                </a:solidFill>
                <a:latin typeface="Calibri" panose="020F0502020204030204"/>
              </a:rPr>
              <a:t>IdP</a:t>
            </a:r>
            <a:r>
              <a:rPr lang="en-US" sz="1600" kern="0" dirty="0">
                <a:solidFill>
                  <a:prstClr val="white"/>
                </a:solidFill>
                <a:latin typeface="Calibri" panose="020F0502020204030204"/>
              </a:rPr>
              <a:t>]</a:t>
            </a:r>
          </a:p>
        </p:txBody>
      </p:sp>
    </p:spTree>
    <p:extLst>
      <p:ext uri="{BB962C8B-B14F-4D97-AF65-F5344CB8AC3E}">
        <p14:creationId xmlns:p14="http://schemas.microsoft.com/office/powerpoint/2010/main" val="384962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Excursion: JSON Web Token (JWT)</a:t>
            </a:r>
          </a:p>
        </p:txBody>
      </p:sp>
      <p:sp>
        <p:nvSpPr>
          <p:cNvPr id="3" name="Text Placeholder 2"/>
          <p:cNvSpPr>
            <a:spLocks noGrp="1"/>
          </p:cNvSpPr>
          <p:nvPr>
            <p:ph type="body" sz="quarter" idx="10"/>
          </p:nvPr>
        </p:nvSpPr>
        <p:spPr/>
        <p:txBody>
          <a:bodyPr/>
          <a:lstStyle/>
          <a:p>
            <a:pPr marL="0" indent="0">
              <a:spcBef>
                <a:spcPts val="600"/>
              </a:spcBef>
              <a:buNone/>
            </a:pPr>
            <a:r>
              <a:rPr lang="en-US" sz="1600" b="0" dirty="0"/>
              <a:t>{</a:t>
            </a:r>
          </a:p>
          <a:p>
            <a:pPr marL="284163" lvl="1" indent="0">
              <a:buNone/>
            </a:pPr>
            <a:r>
              <a:rPr lang="en-US" sz="1400" b="0" dirty="0"/>
              <a:t>  "</a:t>
            </a:r>
            <a:r>
              <a:rPr lang="en-US" sz="1400" b="0" dirty="0" err="1"/>
              <a:t>client_id</a:t>
            </a:r>
            <a:r>
              <a:rPr lang="en-US" sz="1400" b="0" dirty="0"/>
              <a:t>": "sb-na-6230050b-24ef-4a98-a5ce-77a61653a27f",</a:t>
            </a:r>
          </a:p>
          <a:p>
            <a:pPr marL="284163" lvl="1" indent="0">
              <a:buNone/>
            </a:pPr>
            <a:r>
              <a:rPr lang="en-US" sz="1400" b="0" dirty="0"/>
              <a:t>  "</a:t>
            </a:r>
            <a:r>
              <a:rPr lang="en-US" sz="1400" b="0" dirty="0" err="1"/>
              <a:t>iss</a:t>
            </a:r>
            <a:r>
              <a:rPr lang="en-US" sz="1400" b="0" dirty="0"/>
              <a:t>": "http://localhost:8080/</a:t>
            </a:r>
            <a:r>
              <a:rPr lang="en-US" sz="1400" b="0" dirty="0" err="1"/>
              <a:t>uaa</a:t>
            </a:r>
            <a:r>
              <a:rPr lang="en-US" sz="1400" b="0" dirty="0"/>
              <a:t>/</a:t>
            </a:r>
            <a:r>
              <a:rPr lang="en-US" sz="1400" b="0" dirty="0" err="1"/>
              <a:t>oauth</a:t>
            </a:r>
            <a:r>
              <a:rPr lang="en-US" sz="1400" b="0" dirty="0"/>
              <a:t>/token",</a:t>
            </a:r>
          </a:p>
          <a:p>
            <a:pPr marL="284163" lvl="1" indent="0">
              <a:buNone/>
            </a:pPr>
            <a:r>
              <a:rPr lang="en-US" sz="1400" b="0" dirty="0"/>
              <a:t>  "</a:t>
            </a:r>
            <a:r>
              <a:rPr lang="en-US" sz="1400" b="0" dirty="0" err="1"/>
              <a:t>exp</a:t>
            </a:r>
            <a:r>
              <a:rPr lang="en-US" sz="1400" b="0" dirty="0"/>
              <a:t>": 1453498324,</a:t>
            </a:r>
          </a:p>
          <a:p>
            <a:pPr marL="284163" lvl="1" indent="0">
              <a:buNone/>
            </a:pPr>
            <a:r>
              <a:rPr lang="en-US" sz="1400" b="0" dirty="0"/>
              <a:t>  "scope": [</a:t>
            </a:r>
          </a:p>
          <a:p>
            <a:pPr marL="284163" lvl="1" indent="0">
              <a:buNone/>
            </a:pPr>
            <a:r>
              <a:rPr lang="en-US" sz="1400" b="0" dirty="0"/>
              <a:t>    "bulletinboard-ads!t27.Display"</a:t>
            </a:r>
          </a:p>
          <a:p>
            <a:pPr marL="284163" lvl="1" indent="0">
              <a:buNone/>
            </a:pPr>
            <a:r>
              <a:rPr lang="en-US" sz="1400" b="0" dirty="0"/>
              <a:t>  ],</a:t>
            </a:r>
          </a:p>
          <a:p>
            <a:pPr marL="284163" lvl="1" indent="0">
              <a:buNone/>
            </a:pPr>
            <a:r>
              <a:rPr lang="en-US" sz="1400" b="0" dirty="0"/>
              <a:t>  "</a:t>
            </a:r>
            <a:r>
              <a:rPr lang="en-US" sz="1400" b="0" dirty="0" err="1"/>
              <a:t>user_name</a:t>
            </a:r>
            <a:r>
              <a:rPr lang="en-US" sz="1400" b="0" dirty="0"/>
              <a:t>": "anyUser@any.com",</a:t>
            </a:r>
          </a:p>
          <a:p>
            <a:pPr marL="284163" lvl="1" indent="0">
              <a:buNone/>
            </a:pPr>
            <a:r>
              <a:rPr lang="en-US" sz="1400" b="0" dirty="0"/>
              <a:t>  "</a:t>
            </a:r>
            <a:r>
              <a:rPr lang="en-US" sz="1400" b="0" dirty="0" err="1"/>
              <a:t>user_id</a:t>
            </a:r>
            <a:r>
              <a:rPr lang="en-US" sz="1400" b="0" dirty="0"/>
              <a:t>": "b07aaaf8-e704-4080-84cf-aae788162837",  </a:t>
            </a:r>
          </a:p>
          <a:p>
            <a:pPr marL="284163" lvl="1" indent="0">
              <a:buNone/>
            </a:pPr>
            <a:r>
              <a:rPr lang="en-US" sz="1400" b="0" dirty="0"/>
              <a:t>  "</a:t>
            </a:r>
            <a:r>
              <a:rPr lang="en-US" sz="1400" b="0" dirty="0" err="1"/>
              <a:t>zid</a:t>
            </a:r>
            <a:r>
              <a:rPr lang="en-US" sz="1400" b="0" dirty="0"/>
              <a:t>": "cc-course"</a:t>
            </a:r>
          </a:p>
          <a:p>
            <a:pPr marL="0" indent="0">
              <a:spcBef>
                <a:spcPts val="600"/>
              </a:spcBef>
              <a:buNone/>
            </a:pPr>
            <a:r>
              <a:rPr lang="en-US" sz="1600" b="0" dirty="0"/>
              <a:t>}</a:t>
            </a:r>
          </a:p>
        </p:txBody>
      </p:sp>
      <p:sp>
        <p:nvSpPr>
          <p:cNvPr id="5" name="Rectangular Callout 4"/>
          <p:cNvSpPr/>
          <p:nvPr/>
        </p:nvSpPr>
        <p:spPr bwMode="gray">
          <a:xfrm>
            <a:off x="3261144" y="4896335"/>
            <a:ext cx="1939506" cy="647215"/>
          </a:xfrm>
          <a:prstGeom prst="wedgeRectCallout">
            <a:avLst>
              <a:gd name="adj1" fmla="val -113105"/>
              <a:gd name="adj2" fmla="val -86990"/>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Get </a:t>
            </a:r>
            <a:r>
              <a:rPr kumimoji="0" lang="en-US" sz="1400" b="1"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tenant</a:t>
            </a:r>
            <a:r>
              <a:rPr kumimoji="0" lang="en-US" sz="1400" b="1" i="0" u="none" strike="noStrike" kern="0" cap="none" spc="0" normalizeH="0" noProof="0" dirty="0">
                <a:ln>
                  <a:noFill/>
                </a:ln>
                <a:effectLst/>
                <a:uLnTx/>
                <a:uFillTx/>
                <a:latin typeface="Courier New" panose="02070309020205020404" pitchFamily="49" charset="0"/>
                <a:ea typeface="Arial Unicode MS" pitchFamily="34" charset="-128"/>
                <a:cs typeface="Courier New" panose="02070309020205020404" pitchFamily="49" charset="0"/>
              </a:rPr>
              <a:t> id </a:t>
            </a:r>
            <a:r>
              <a:rPr kumimoji="0" lang="en-US" sz="1400" b="0" i="0" u="none" strike="noStrike" kern="0" cap="none" spc="0" normalizeH="0" noProof="0" dirty="0">
                <a:ln>
                  <a:noFill/>
                </a:ln>
                <a:effectLst/>
                <a:uLnTx/>
                <a:uFillTx/>
                <a:latin typeface="Courier New" panose="02070309020205020404" pitchFamily="49" charset="0"/>
                <a:ea typeface="Arial Unicode MS" pitchFamily="34" charset="-128"/>
                <a:cs typeface="Courier New" panose="02070309020205020404" pitchFamily="49" charset="0"/>
              </a:rPr>
              <a:t>from</a:t>
            </a:r>
            <a:r>
              <a:rPr lang="en-US" sz="1400" kern="0" dirty="0">
                <a:latin typeface="Courier New" panose="02070309020205020404" pitchFamily="49" charset="0"/>
                <a:ea typeface="Arial Unicode MS" pitchFamily="34" charset="-128"/>
                <a:cs typeface="Courier New" panose="02070309020205020404" pitchFamily="49" charset="0"/>
              </a:rPr>
              <a:t> JWT token</a:t>
            </a:r>
            <a:r>
              <a:rPr kumimoji="0" lang="en-US" sz="1400" b="0" i="0" u="none" strike="noStrike" kern="0" cap="none" spc="0" normalizeH="0" noProof="0" dirty="0">
                <a:ln>
                  <a:noFill/>
                </a:ln>
                <a:effectLst/>
                <a:uLnTx/>
                <a:uFillTx/>
                <a:latin typeface="Courier New" panose="02070309020205020404" pitchFamily="49" charset="0"/>
                <a:ea typeface="Arial Unicode MS" pitchFamily="34" charset="-128"/>
                <a:cs typeface="Courier New" panose="02070309020205020404" pitchFamily="49" charset="0"/>
              </a:rPr>
              <a:t> („</a:t>
            </a:r>
            <a:r>
              <a:rPr kumimoji="0" lang="en-US" sz="1400" b="0" i="0" u="none" strike="noStrike" kern="0" cap="none" spc="0" normalizeH="0" noProof="0" dirty="0" err="1">
                <a:ln>
                  <a:noFill/>
                </a:ln>
                <a:effectLst/>
                <a:uLnTx/>
                <a:uFillTx/>
                <a:latin typeface="Courier New" panose="02070309020205020404" pitchFamily="49" charset="0"/>
                <a:ea typeface="Arial Unicode MS" pitchFamily="34" charset="-128"/>
                <a:cs typeface="Courier New" panose="02070309020205020404" pitchFamily="49" charset="0"/>
              </a:rPr>
              <a:t>zid</a:t>
            </a:r>
            <a:r>
              <a:rPr kumimoji="0" lang="en-US" sz="1400" b="0" i="0" u="none" strike="noStrike" kern="0" cap="none" spc="0" normalizeH="0" noProof="0" dirty="0">
                <a:ln>
                  <a:noFill/>
                </a:ln>
                <a:effectLst/>
                <a:uLnTx/>
                <a:uFillTx/>
                <a:latin typeface="Courier New" panose="02070309020205020404" pitchFamily="49" charset="0"/>
                <a:ea typeface="Arial Unicode MS" pitchFamily="34" charset="-128"/>
                <a:cs typeface="Courier New" panose="02070309020205020404" pitchFamily="49" charset="0"/>
              </a:rPr>
              <a:t>“)</a:t>
            </a:r>
            <a:endParaRPr lang="en-US" sz="1400" b="1" kern="0" dirty="0">
              <a:latin typeface="Courier New" panose="02070309020205020404" pitchFamily="49" charset="0"/>
              <a:ea typeface="Arial Unicode MS" pitchFamily="34" charset="-128"/>
              <a:cs typeface="Courier New" panose="02070309020205020404" pitchFamily="49" charset="0"/>
            </a:endParaRPr>
          </a:p>
        </p:txBody>
      </p:sp>
      <p:sp>
        <p:nvSpPr>
          <p:cNvPr id="6" name="Rectangular Callout 5"/>
          <p:cNvSpPr/>
          <p:nvPr/>
        </p:nvSpPr>
        <p:spPr bwMode="gray">
          <a:xfrm>
            <a:off x="4280798" y="2642123"/>
            <a:ext cx="2198943" cy="651583"/>
          </a:xfrm>
          <a:prstGeom prst="wedgeRectCallout">
            <a:avLst>
              <a:gd name="adj1" fmla="val -89550"/>
              <a:gd name="adj2" fmla="val 45595"/>
            </a:avLst>
          </a:prstGeom>
          <a:solidFill>
            <a:schemeClr val="accent1"/>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kumimoji="0" lang="en-US" sz="1400" b="0"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XSAPPNAME is suffixed</a:t>
            </a:r>
            <a:r>
              <a:rPr kumimoji="0" lang="en-US" sz="1400" b="0" i="0" u="none" strike="noStrike" kern="0" cap="none" spc="0" normalizeH="0" noProof="0" dirty="0">
                <a:ln>
                  <a:noFill/>
                </a:ln>
                <a:effectLst/>
                <a:uLnTx/>
                <a:uFillTx/>
                <a:latin typeface="Courier New" panose="02070309020205020404" pitchFamily="49" charset="0"/>
                <a:ea typeface="Arial Unicode MS" pitchFamily="34" charset="-128"/>
                <a:cs typeface="Courier New" panose="02070309020205020404" pitchFamily="49" charset="0"/>
              </a:rPr>
              <a:t> with </a:t>
            </a:r>
            <a:br>
              <a:rPr kumimoji="0" lang="en-US" sz="1400" b="0" i="0" u="none" strike="noStrike" kern="0" cap="none" spc="0" normalizeH="0" noProof="0" dirty="0">
                <a:ln>
                  <a:noFill/>
                </a:ln>
                <a:effectLst/>
                <a:uLnTx/>
                <a:uFillTx/>
                <a:latin typeface="Courier New" panose="02070309020205020404" pitchFamily="49" charset="0"/>
                <a:ea typeface="Arial Unicode MS" pitchFamily="34" charset="-128"/>
                <a:cs typeface="Courier New" panose="02070309020205020404" pitchFamily="49" charset="0"/>
              </a:rPr>
            </a:br>
            <a:r>
              <a:rPr kumimoji="0" lang="en-US" sz="1400" b="0" i="0" u="none" strike="noStrike" kern="0" cap="none" spc="0" normalizeH="0" noProof="0" dirty="0">
                <a:ln>
                  <a:noFill/>
                </a:ln>
                <a:effectLst/>
                <a:uLnTx/>
                <a:uFillTx/>
                <a:latin typeface="Courier New" panose="02070309020205020404" pitchFamily="49" charset="0"/>
                <a:ea typeface="Arial Unicode MS" pitchFamily="34" charset="-128"/>
                <a:cs typeface="Courier New" panose="02070309020205020404" pitchFamily="49" charset="0"/>
              </a:rPr>
              <a:t>t!&lt;</a:t>
            </a:r>
            <a:r>
              <a:rPr kumimoji="0" lang="en-US" sz="1400" b="1" i="0" u="none" strike="noStrike" kern="0" cap="none" spc="0" normalizeH="0" noProof="0" dirty="0">
                <a:ln>
                  <a:noFill/>
                </a:ln>
                <a:effectLst/>
                <a:uLnTx/>
                <a:uFillTx/>
                <a:latin typeface="Courier New" panose="02070309020205020404" pitchFamily="49" charset="0"/>
                <a:ea typeface="Arial Unicode MS" pitchFamily="34" charset="-128"/>
                <a:cs typeface="Courier New" panose="02070309020205020404" pitchFamily="49" charset="0"/>
              </a:rPr>
              <a:t>tenant index</a:t>
            </a:r>
            <a:r>
              <a:rPr kumimoji="0" lang="en-US" sz="1400" b="0" i="0" u="none" strike="noStrike" kern="0" cap="none" spc="0" normalizeH="0" noProof="0" dirty="0">
                <a:ln>
                  <a:noFill/>
                </a:ln>
                <a:effectLst/>
                <a:uLnTx/>
                <a:uFillTx/>
                <a:latin typeface="Courier New" panose="02070309020205020404" pitchFamily="49" charset="0"/>
                <a:ea typeface="Arial Unicode MS" pitchFamily="34" charset="-128"/>
                <a:cs typeface="Courier New" panose="02070309020205020404" pitchFamily="49" charset="0"/>
              </a:rPr>
              <a:t>&gt;</a:t>
            </a:r>
            <a:endParaRPr lang="en-US" sz="1400" b="1" kern="0" dirty="0">
              <a:latin typeface="Courier New" panose="02070309020205020404" pitchFamily="49" charset="0"/>
              <a:ea typeface="Arial Unicode MS" pitchFamily="34" charset="-128"/>
              <a:cs typeface="Courier New" panose="02070309020205020404" pitchFamily="49" charset="0"/>
            </a:endParaRPr>
          </a:p>
        </p:txBody>
      </p:sp>
      <p:sp>
        <p:nvSpPr>
          <p:cNvPr id="7" name="Rectangle 6"/>
          <p:cNvSpPr/>
          <p:nvPr/>
        </p:nvSpPr>
        <p:spPr>
          <a:xfrm>
            <a:off x="7111490" y="2076141"/>
            <a:ext cx="4968293" cy="1569660"/>
          </a:xfrm>
          <a:prstGeom prst="rect">
            <a:avLst/>
          </a:prstGeom>
        </p:spPr>
        <p:txBody>
          <a:bodyPr wrap="square">
            <a:spAutoFit/>
          </a:bodyPr>
          <a:lstStyle/>
          <a:p>
            <a:r>
              <a:rPr lang="en-US" sz="2400" kern="0" dirty="0">
                <a:ea typeface="Arial Unicode MS" pitchFamily="34" charset="-128"/>
                <a:cs typeface="Arial Unicode MS" pitchFamily="34" charset="-128"/>
              </a:rPr>
              <a:t>XSUAA creates tenant index </a:t>
            </a:r>
            <a:r>
              <a:rPr lang="en-US" sz="2400" dirty="0"/>
              <a:t>to ensure unique </a:t>
            </a:r>
            <a:r>
              <a:rPr lang="en-US" sz="2400" dirty="0" err="1"/>
              <a:t>appids</a:t>
            </a:r>
            <a:r>
              <a:rPr lang="en-US" sz="2400" dirty="0"/>
              <a:t> in order to separate the different states of authorization management</a:t>
            </a:r>
            <a:endParaRPr lang="en-US" dirty="0"/>
          </a:p>
        </p:txBody>
      </p:sp>
      <p:cxnSp>
        <p:nvCxnSpPr>
          <p:cNvPr id="9" name="Straight Connector 8"/>
          <p:cNvCxnSpPr/>
          <p:nvPr/>
        </p:nvCxnSpPr>
        <p:spPr>
          <a:xfrm>
            <a:off x="7108058" y="2183084"/>
            <a:ext cx="3432" cy="133536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30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4000" y="1691078"/>
            <a:ext cx="11545200" cy="4772543"/>
          </a:xfrm>
        </p:spPr>
        <p:txBody>
          <a:bodyPr/>
          <a:lstStyle/>
          <a:p>
            <a:pPr marL="514350" indent="-514350">
              <a:spcBef>
                <a:spcPts val="1200"/>
              </a:spcBef>
              <a:buFont typeface="+mj-lt"/>
              <a:buAutoNum type="arabicPeriod"/>
            </a:pPr>
            <a:r>
              <a:rPr lang="en-US" sz="1800" dirty="0"/>
              <a:t>Use XSUAA </a:t>
            </a:r>
            <a:r>
              <a:rPr lang="en-US" sz="1800" dirty="0">
                <a:latin typeface="Courier New" panose="02070309020205020404" pitchFamily="49" charset="0"/>
                <a:cs typeface="Courier New" panose="02070309020205020404" pitchFamily="49" charset="0"/>
              </a:rPr>
              <a:t>application </a:t>
            </a:r>
            <a:r>
              <a:rPr lang="en-US" sz="1800" dirty="0"/>
              <a:t>plan and use multitenant </a:t>
            </a:r>
            <a:r>
              <a:rPr lang="en-US" sz="1800" dirty="0" err="1"/>
              <a:t>approuter</a:t>
            </a:r>
            <a:r>
              <a:rPr lang="en-US" sz="1800" dirty="0"/>
              <a:t> </a:t>
            </a:r>
            <a:r>
              <a:rPr lang="en-US" sz="1800" b="0" dirty="0"/>
              <a:t>(</a:t>
            </a:r>
            <a:r>
              <a:rPr lang="en-US" sz="1800" b="0" dirty="0" err="1">
                <a:hlinkClick r:id="rId3"/>
              </a:rPr>
              <a:t>howto</a:t>
            </a:r>
            <a:r>
              <a:rPr lang="en-US" sz="1800" b="0" dirty="0"/>
              <a:t>)</a:t>
            </a:r>
            <a:endParaRPr lang="en-US" sz="1800" dirty="0"/>
          </a:p>
          <a:p>
            <a:pPr lvl="1"/>
            <a:r>
              <a:rPr lang="en-US" sz="1600" b="1" dirty="0"/>
              <a:t>Configure XSUAA service to trust „foreign“ tenants</a:t>
            </a:r>
            <a:r>
              <a:rPr lang="en-US" sz="1600" dirty="0"/>
              <a:t>:</a:t>
            </a:r>
            <a:br>
              <a:rPr lang="en-US" sz="1600" dirty="0"/>
            </a:br>
            <a:r>
              <a:rPr lang="en-US" sz="1400" dirty="0"/>
              <a:t>Extend </a:t>
            </a:r>
            <a:r>
              <a:rPr lang="en-US" sz="1400" dirty="0" err="1"/>
              <a:t>xs-security.json</a:t>
            </a:r>
            <a:r>
              <a:rPr lang="en-US" sz="1400" dirty="0"/>
              <a:t>: </a:t>
            </a:r>
            <a:r>
              <a:rPr lang="en-US" sz="1400" dirty="0">
                <a:solidFill>
                  <a:srgbClr val="0070C0"/>
                </a:solidFill>
                <a:latin typeface="BentonSans Book" panose="02000503000000020004" pitchFamily="2" charset="0"/>
              </a:rPr>
              <a:t>"tenant-mode" : "shared"</a:t>
            </a:r>
          </a:p>
          <a:p>
            <a:pPr lvl="1"/>
            <a:r>
              <a:rPr lang="en-US" sz="1600" b="1" dirty="0"/>
              <a:t>Create and bind UAA service instance with </a:t>
            </a:r>
            <a:r>
              <a:rPr lang="en-US" sz="1600" b="1" dirty="0">
                <a:solidFill>
                  <a:srgbClr val="0070C0"/>
                </a:solidFill>
              </a:rPr>
              <a:t>application</a:t>
            </a:r>
            <a:r>
              <a:rPr lang="en-US" sz="1600" b="1" dirty="0"/>
              <a:t> plan that is visible org wide</a:t>
            </a:r>
            <a:br>
              <a:rPr lang="en-US" sz="1600" dirty="0"/>
            </a:br>
            <a:r>
              <a:rPr lang="en-US" sz="1400" b="0" dirty="0" err="1">
                <a:latin typeface="BentonSans Book" panose="02000503000000020004" pitchFamily="2" charset="0"/>
              </a:rPr>
              <a:t>cf</a:t>
            </a:r>
            <a:r>
              <a:rPr lang="en-US" sz="1400" b="0" dirty="0">
                <a:latin typeface="BentonSans Book" panose="02000503000000020004" pitchFamily="2" charset="0"/>
              </a:rPr>
              <a:t> create-service </a:t>
            </a:r>
            <a:r>
              <a:rPr lang="en-US" sz="1400" b="0" dirty="0" err="1">
                <a:latin typeface="BentonSans Book" panose="02000503000000020004" pitchFamily="2" charset="0"/>
              </a:rPr>
              <a:t>xsuaa</a:t>
            </a:r>
            <a:r>
              <a:rPr lang="en-US" sz="1400" b="0" dirty="0">
                <a:latin typeface="BentonSans Book" panose="02000503000000020004" pitchFamily="2" charset="0"/>
              </a:rPr>
              <a:t> application </a:t>
            </a:r>
            <a:r>
              <a:rPr lang="en-US" sz="1400" b="0" dirty="0" err="1">
                <a:latin typeface="BentonSans Book" panose="02000503000000020004" pitchFamily="2" charset="0"/>
              </a:rPr>
              <a:t>uaa-bulletinboard</a:t>
            </a:r>
            <a:r>
              <a:rPr lang="en-US" sz="1400" b="0" dirty="0">
                <a:latin typeface="BentonSans Book" panose="02000503000000020004" pitchFamily="2" charset="0"/>
              </a:rPr>
              <a:t> -c security/</a:t>
            </a:r>
            <a:r>
              <a:rPr lang="en-US" sz="1400" b="0" dirty="0" err="1">
                <a:latin typeface="BentonSans Book" panose="02000503000000020004" pitchFamily="2" charset="0"/>
              </a:rPr>
              <a:t>xs-security.json</a:t>
            </a:r>
            <a:endParaRPr lang="en-US" sz="1600" dirty="0">
              <a:solidFill>
                <a:srgbClr val="0070C0"/>
              </a:solidFill>
              <a:latin typeface="BentonSans Book" panose="02000503000000020004" pitchFamily="2" charset="0"/>
            </a:endParaRPr>
          </a:p>
          <a:p>
            <a:pPr lvl="1"/>
            <a:r>
              <a:rPr lang="en-US" sz="1600" b="1" dirty="0"/>
              <a:t>Configure </a:t>
            </a:r>
            <a:r>
              <a:rPr lang="en-US" sz="1600" b="1" dirty="0" err="1"/>
              <a:t>Approuter</a:t>
            </a:r>
            <a:r>
              <a:rPr lang="en-US" sz="1600" b="1" dirty="0"/>
              <a:t> to resolve tenant from URL</a:t>
            </a:r>
            <a:br>
              <a:rPr lang="en-US" sz="1600" b="1" dirty="0"/>
            </a:br>
            <a:r>
              <a:rPr lang="en-US" sz="1400" dirty="0"/>
              <a:t>Update </a:t>
            </a:r>
            <a:r>
              <a:rPr lang="en-US" sz="1400" dirty="0" err="1"/>
              <a:t>manifest.yml</a:t>
            </a:r>
            <a:r>
              <a:rPr lang="en-US" sz="1400" dirty="0"/>
              <a:t>: specify </a:t>
            </a:r>
            <a:r>
              <a:rPr lang="en-US" sz="1400" dirty="0" err="1"/>
              <a:t>env</a:t>
            </a:r>
            <a:r>
              <a:rPr lang="en-US" sz="1400" dirty="0"/>
              <a:t> for </a:t>
            </a:r>
            <a:r>
              <a:rPr lang="en-US" sz="1400" dirty="0" err="1"/>
              <a:t>approuter</a:t>
            </a:r>
            <a:r>
              <a:rPr lang="en-US" sz="1400" dirty="0"/>
              <a:t>:</a:t>
            </a:r>
            <a:br>
              <a:rPr lang="en-US" sz="1400" dirty="0"/>
            </a:br>
            <a:r>
              <a:rPr lang="en-US" sz="1400" dirty="0"/>
              <a:t>e.g. </a:t>
            </a:r>
            <a:r>
              <a:rPr lang="en-US" sz="1400" dirty="0">
                <a:solidFill>
                  <a:srgbClr val="0070C0"/>
                </a:solidFill>
                <a:latin typeface="BentonSans Book" panose="02000503000000020004" pitchFamily="2" charset="0"/>
              </a:rPr>
              <a:t>TENANT_HOST_PATTERN: "^(.*)-bulletinboard-ads-d012345.cfapps.sap.hana.ondemand.com</a:t>
            </a:r>
          </a:p>
          <a:p>
            <a:pPr marL="457200" indent="-457200">
              <a:buFont typeface="+mj-lt"/>
              <a:buAutoNum type="arabicPeriod"/>
            </a:pPr>
            <a:r>
              <a:rPr lang="en-US" sz="1800" dirty="0"/>
              <a:t>Specify </a:t>
            </a:r>
            <a:r>
              <a:rPr lang="en-US" sz="1800" dirty="0" err="1"/>
              <a:t>approuter</a:t>
            </a:r>
            <a:r>
              <a:rPr lang="en-US" sz="1800" dirty="0"/>
              <a:t> route per tenant</a:t>
            </a:r>
            <a:br>
              <a:rPr lang="en-US" sz="1800" dirty="0">
                <a:latin typeface="BentonSans Light" panose="02000503000000020004" pitchFamily="2" charset="0"/>
              </a:rPr>
            </a:br>
            <a:r>
              <a:rPr lang="en-US" sz="1400" b="0" dirty="0" err="1">
                <a:latin typeface="BentonSans Light" panose="02000503000000020004" pitchFamily="2" charset="0"/>
              </a:rPr>
              <a:t>cf</a:t>
            </a:r>
            <a:r>
              <a:rPr lang="en-US" sz="1400" b="0" dirty="0">
                <a:latin typeface="BentonSans Light" panose="02000503000000020004" pitchFamily="2" charset="0"/>
              </a:rPr>
              <a:t> map-route &lt;</a:t>
            </a:r>
            <a:r>
              <a:rPr lang="en-US" sz="1400" b="0" dirty="0" err="1">
                <a:latin typeface="BentonSans Light" panose="02000503000000020004" pitchFamily="2" charset="0"/>
              </a:rPr>
              <a:t>approuter</a:t>
            </a:r>
            <a:r>
              <a:rPr lang="en-US" sz="1400" b="0" dirty="0">
                <a:latin typeface="BentonSans Light" panose="02000503000000020004" pitchFamily="2" charset="0"/>
              </a:rPr>
              <a:t> name&gt; &lt;</a:t>
            </a:r>
            <a:r>
              <a:rPr lang="en-US" sz="1400" b="0" dirty="0" err="1">
                <a:latin typeface="BentonSans Light" panose="02000503000000020004" pitchFamily="2" charset="0"/>
              </a:rPr>
              <a:t>cf</a:t>
            </a:r>
            <a:r>
              <a:rPr lang="en-US" sz="1400" b="0" dirty="0">
                <a:latin typeface="BentonSans Light" panose="02000503000000020004" pitchFamily="2" charset="0"/>
              </a:rPr>
              <a:t> domain&gt; -n </a:t>
            </a:r>
            <a:r>
              <a:rPr lang="en-US" sz="1400" dirty="0">
                <a:solidFill>
                  <a:srgbClr val="0070C0"/>
                </a:solidFill>
                <a:latin typeface="BentonSans Light" panose="02000503000000020004" pitchFamily="2" charset="0"/>
              </a:rPr>
              <a:t>&lt;</a:t>
            </a:r>
            <a:r>
              <a:rPr lang="en-US" sz="1400" dirty="0">
                <a:solidFill>
                  <a:srgbClr val="FF0000"/>
                </a:solidFill>
                <a:latin typeface="BentonSans Light" panose="02000503000000020004" pitchFamily="2" charset="0"/>
              </a:rPr>
              <a:t>subdomain/tenant-id</a:t>
            </a:r>
            <a:r>
              <a:rPr lang="en-US" sz="1400" dirty="0">
                <a:solidFill>
                  <a:srgbClr val="0070C0"/>
                </a:solidFill>
                <a:latin typeface="BentonSans Light" panose="02000503000000020004" pitchFamily="2" charset="0"/>
              </a:rPr>
              <a:t>&gt;-&lt;</a:t>
            </a:r>
            <a:r>
              <a:rPr lang="en-US" sz="1400" dirty="0" err="1">
                <a:solidFill>
                  <a:srgbClr val="0070C0"/>
                </a:solidFill>
                <a:latin typeface="BentonSans Light" panose="02000503000000020004" pitchFamily="2" charset="0"/>
              </a:rPr>
              <a:t>approuter</a:t>
            </a:r>
            <a:r>
              <a:rPr lang="en-US" sz="1400" dirty="0">
                <a:solidFill>
                  <a:srgbClr val="0070C0"/>
                </a:solidFill>
                <a:latin typeface="BentonSans Light" panose="02000503000000020004" pitchFamily="2" charset="0"/>
              </a:rPr>
              <a:t> host name&gt;</a:t>
            </a:r>
          </a:p>
          <a:p>
            <a:pPr marL="457200" indent="-457200">
              <a:buFont typeface="+mj-lt"/>
              <a:buAutoNum type="arabicPeriod"/>
            </a:pPr>
            <a:r>
              <a:rPr lang="en-US" sz="1800" dirty="0" err="1"/>
              <a:t>WebSecurityConfig</a:t>
            </a:r>
            <a:r>
              <a:rPr lang="en-US" sz="1800" dirty="0"/>
              <a:t> needs to handle $XSAPPNAME </a:t>
            </a:r>
            <a:r>
              <a:rPr lang="en-US" sz="1800" b="0" dirty="0"/>
              <a:t>e.g. bulletinboard!t27</a:t>
            </a:r>
            <a:br>
              <a:rPr lang="en-US" sz="1800" dirty="0"/>
            </a:br>
            <a:r>
              <a:rPr lang="en-US" sz="1400" b="0" dirty="0"/>
              <a:t>String </a:t>
            </a:r>
            <a:r>
              <a:rPr lang="en-US" sz="1400" b="0" dirty="0" err="1"/>
              <a:t>hasScopeUpdate</a:t>
            </a:r>
            <a:r>
              <a:rPr lang="en-US" sz="1400" b="0" dirty="0"/>
              <a:t> = "#oauth2.</a:t>
            </a:r>
            <a:r>
              <a:rPr lang="en-US" sz="1400" dirty="0"/>
              <a:t>hasScopeMatching</a:t>
            </a:r>
            <a:r>
              <a:rPr lang="en-US" sz="1400" b="0" dirty="0"/>
              <a:t>('" + XSAPPNAME + </a:t>
            </a:r>
            <a:r>
              <a:rPr lang="en-US" sz="1400" dirty="0"/>
              <a:t>"(!t\\d+)?." </a:t>
            </a:r>
            <a:r>
              <a:rPr lang="en-US" sz="1400" b="0" dirty="0"/>
              <a:t>+ UPDATE_SCOPE + "')";</a:t>
            </a:r>
            <a:endParaRPr lang="en-US" sz="1400" dirty="0">
              <a:solidFill>
                <a:srgbClr val="0070C0"/>
              </a:solidFill>
              <a:latin typeface="BentonSans Light" panose="02000503000000020004" pitchFamily="2" charset="0"/>
            </a:endParaRPr>
          </a:p>
          <a:p>
            <a:pPr marL="457200" indent="-457200">
              <a:buFont typeface="+mj-lt"/>
              <a:buAutoNum type="arabicPeriod"/>
            </a:pPr>
            <a:r>
              <a:rPr lang="en-US" sz="1800" dirty="0"/>
              <a:t>Deploy your app and test your application, note: </a:t>
            </a:r>
            <a:r>
              <a:rPr lang="en-US" sz="1800" b="0" dirty="0"/>
              <a:t>secured endpoints will respond with 403</a:t>
            </a:r>
            <a:endParaRPr lang="en-US" sz="1400" b="0" dirty="0"/>
          </a:p>
        </p:txBody>
      </p:sp>
      <p:sp>
        <p:nvSpPr>
          <p:cNvPr id="49" name="Text Placeholder 2"/>
          <p:cNvSpPr txBox="1">
            <a:spLocks/>
          </p:cNvSpPr>
          <p:nvPr/>
        </p:nvSpPr>
        <p:spPr bwMode="gray">
          <a:xfrm>
            <a:off x="9406964" y="1764441"/>
            <a:ext cx="2462235" cy="2629979"/>
          </a:xfrm>
          <a:prstGeom prst="rect">
            <a:avLst/>
          </a:prstGeom>
        </p:spPr>
        <p:txBody>
          <a:bodyPr vert="horz" lIns="0" tIns="0" rIns="0" bIns="0" rtlCol="0">
            <a:noAutofit/>
          </a:bodyPr>
          <a:lst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Char char="•"/>
              <a:tabLst/>
              <a:defRPr sz="2800" b="1" kern="1200">
                <a:solidFill>
                  <a:schemeClr val="tx1"/>
                </a:solidFill>
                <a:latin typeface="+mn-lt"/>
                <a:ea typeface="+mn-ea"/>
                <a:cs typeface="+mn-cs"/>
              </a:defRPr>
            </a:lvl1pPr>
            <a:lvl2pPr marL="627063" marR="0" indent="-342900" algn="l" defTabSz="1088776" rtl="0" eaLnBrk="1" fontAlgn="auto" latinLnBrk="0" hangingPunct="1">
              <a:lnSpc>
                <a:spcPct val="100000"/>
              </a:lnSpc>
              <a:spcBef>
                <a:spcPts val="600"/>
              </a:spcBef>
              <a:spcAft>
                <a:spcPts val="0"/>
              </a:spcAft>
              <a:buClr>
                <a:srgbClr val="F0AB00"/>
              </a:buClr>
              <a:buSzPct val="80000"/>
              <a:buFont typeface="Arial" charset="0"/>
              <a:buChar char="•"/>
              <a:tabLst/>
              <a:defRPr sz="2400" kern="1200">
                <a:solidFill>
                  <a:schemeClr val="tx1"/>
                </a:solidFill>
                <a:latin typeface="+mn-lt"/>
                <a:ea typeface="+mn-ea"/>
                <a:cs typeface="+mn-cs"/>
              </a:defRPr>
            </a:lvl2pPr>
            <a:lvl3pPr marL="539750" marR="0" indent="328613" algn="l" defTabSz="1088776" rtl="0" eaLnBrk="1" fontAlgn="auto" latinLnBrk="0" hangingPunct="1">
              <a:lnSpc>
                <a:spcPct val="100000"/>
              </a:lnSpc>
              <a:spcBef>
                <a:spcPts val="400"/>
              </a:spcBef>
              <a:spcAft>
                <a:spcPts val="0"/>
              </a:spcAft>
              <a:buClr>
                <a:srgbClr val="F0AB00"/>
              </a:buClr>
              <a:buSzPct val="100000"/>
              <a:buFont typeface="Arial" charset="0"/>
              <a:buChar char="•"/>
              <a:tabLst/>
              <a:defRPr sz="2000" kern="1200">
                <a:solidFill>
                  <a:schemeClr val="tx1"/>
                </a:solidFill>
                <a:latin typeface="+mn-lt"/>
                <a:ea typeface="+mn-ea"/>
                <a:cs typeface="+mn-cs"/>
              </a:defRPr>
            </a:lvl3pPr>
            <a:lvl4pPr marL="1254125" marR="0" indent="-393700" algn="l" defTabSz="1088776" rtl="0" eaLnBrk="1" fontAlgn="auto" latinLnBrk="0" hangingPunct="1">
              <a:lnSpc>
                <a:spcPct val="100000"/>
              </a:lnSpc>
              <a:spcBef>
                <a:spcPts val="400"/>
              </a:spcBef>
              <a:spcAft>
                <a:spcPts val="0"/>
              </a:spcAft>
              <a:buClr>
                <a:schemeClr val="accent1"/>
              </a:buClr>
              <a:buSzPct val="100000"/>
              <a:buFont typeface="Arial" charset="0"/>
              <a:buChar char="•"/>
              <a:tabLst/>
              <a:defRPr sz="1600" kern="1200">
                <a:solidFill>
                  <a:schemeClr val="tx1"/>
                </a:solidFill>
                <a:latin typeface="+mn-lt"/>
                <a:ea typeface="+mn-ea"/>
                <a:cs typeface="+mn-cs"/>
              </a:defRPr>
            </a:lvl4pPr>
            <a:lvl5pPr marL="1611313" marR="0" indent="-406400" algn="l" defTabSz="1088776" rtl="0" eaLnBrk="1" fontAlgn="auto" latinLnBrk="0" hangingPunct="1">
              <a:lnSpc>
                <a:spcPct val="100000"/>
              </a:lnSpc>
              <a:spcBef>
                <a:spcPts val="250"/>
              </a:spcBef>
              <a:spcAft>
                <a:spcPts val="0"/>
              </a:spcAft>
              <a:buClr>
                <a:schemeClr val="accent1"/>
              </a:buClr>
              <a:buSzPct val="100000"/>
              <a:buFont typeface="Arial" charset="0"/>
              <a:buChar char="•"/>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indent="0">
              <a:buNone/>
            </a:pPr>
            <a:endParaRPr lang="en-US" sz="1200"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4259" y="5453201"/>
            <a:ext cx="1210049" cy="834422"/>
          </a:xfrm>
          <a:prstGeom prst="rect">
            <a:avLst/>
          </a:prstGeom>
        </p:spPr>
      </p:pic>
      <p:sp>
        <p:nvSpPr>
          <p:cNvPr id="6" name="Rectangle 5"/>
          <p:cNvSpPr/>
          <p:nvPr/>
        </p:nvSpPr>
        <p:spPr>
          <a:xfrm>
            <a:off x="9400996" y="5874319"/>
            <a:ext cx="1357295" cy="461665"/>
          </a:xfrm>
          <a:prstGeom prst="rect">
            <a:avLst/>
          </a:prstGeom>
        </p:spPr>
        <p:txBody>
          <a:bodyPr wrap="none">
            <a:spAutoFit/>
          </a:bodyPr>
          <a:lstStyle/>
          <a:p>
            <a:pPr>
              <a:spcBef>
                <a:spcPts val="1200"/>
              </a:spcBef>
            </a:pPr>
            <a:r>
              <a:rPr lang="en-US" sz="2400" dirty="0">
                <a:hlinkClick r:id="rId5"/>
              </a:rPr>
              <a:t>HOWTO</a:t>
            </a:r>
            <a:endParaRPr lang="en-US" sz="2400" dirty="0"/>
          </a:p>
        </p:txBody>
      </p:sp>
      <p:sp>
        <p:nvSpPr>
          <p:cNvPr id="9" name="Title 1"/>
          <p:cNvSpPr>
            <a:spLocks noGrp="1"/>
          </p:cNvSpPr>
          <p:nvPr>
            <p:ph type="title"/>
          </p:nvPr>
        </p:nvSpPr>
        <p:spPr>
          <a:xfrm>
            <a:off x="324000" y="324075"/>
            <a:ext cx="11545200" cy="756175"/>
          </a:xfrm>
        </p:spPr>
        <p:txBody>
          <a:bodyPr/>
          <a:lstStyle/>
          <a:p>
            <a:r>
              <a:rPr lang="en-US" sz="3000" dirty="0"/>
              <a:t>Make your Application Security Setup Tenant-Aware (PART 1)</a:t>
            </a:r>
            <a:br>
              <a:rPr lang="en-US" b="0" dirty="0"/>
            </a:br>
            <a:r>
              <a:rPr lang="en-US" sz="2400" b="0" dirty="0"/>
              <a:t>(</a:t>
            </a:r>
            <a:r>
              <a:rPr lang="en-US" sz="2400" b="0" dirty="0">
                <a:hlinkClick r:id="rId6"/>
              </a:rPr>
              <a:t>solution-24-2-Enable-Multi-Tenancy</a:t>
            </a:r>
            <a:r>
              <a:rPr lang="en-US" sz="2400" b="0" dirty="0"/>
              <a:t>)</a:t>
            </a:r>
            <a:endParaRPr lang="en-US" sz="2400" dirty="0"/>
          </a:p>
        </p:txBody>
      </p:sp>
    </p:spTree>
    <p:extLst>
      <p:ext uri="{BB962C8B-B14F-4D97-AF65-F5344CB8AC3E}">
        <p14:creationId xmlns:p14="http://schemas.microsoft.com/office/powerpoint/2010/main" val="212246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Provide Subscription Endpoints for Tenants</a:t>
            </a:r>
          </a:p>
        </p:txBody>
      </p:sp>
      <p:sp>
        <p:nvSpPr>
          <p:cNvPr id="3" name="Text Placeholder 2"/>
          <p:cNvSpPr>
            <a:spLocks noGrp="1"/>
          </p:cNvSpPr>
          <p:nvPr>
            <p:ph type="body" sz="quarter" idx="10"/>
          </p:nvPr>
        </p:nvSpPr>
        <p:spPr/>
        <p:txBody>
          <a:bodyPr/>
          <a:lstStyle/>
          <a:p>
            <a:pPr marL="0" lvl="0" indent="0">
              <a:buNone/>
            </a:pPr>
            <a:r>
              <a:rPr lang="en-US" sz="2400" dirty="0"/>
              <a:t>Implement </a:t>
            </a:r>
            <a:r>
              <a:rPr lang="en-US" sz="2400" dirty="0">
                <a:hlinkClick r:id="rId3"/>
              </a:rPr>
              <a:t>callbacks</a:t>
            </a:r>
            <a:r>
              <a:rPr lang="en-US" sz="2400" dirty="0"/>
              <a:t> for tenant un-/subscription</a:t>
            </a:r>
          </a:p>
          <a:p>
            <a:pPr lvl="0"/>
            <a:r>
              <a:rPr lang="en-US" sz="2400" dirty="0"/>
              <a:t>e.g. prepare </a:t>
            </a:r>
            <a:r>
              <a:rPr lang="en-US" sz="2400" dirty="0" err="1"/>
              <a:t>db</a:t>
            </a:r>
            <a:r>
              <a:rPr lang="en-US" sz="2400" dirty="0"/>
              <a:t> schema, create </a:t>
            </a:r>
            <a:br>
              <a:rPr lang="en-US" sz="2400" dirty="0"/>
            </a:br>
            <a:r>
              <a:rPr lang="en-US" sz="2400" dirty="0"/>
              <a:t>tenant-specific data/config, …</a:t>
            </a:r>
          </a:p>
          <a:p>
            <a:pPr lvl="0"/>
            <a:r>
              <a:rPr lang="en-US" sz="2400" dirty="0"/>
              <a:t>allow tenant onboarding to call app</a:t>
            </a:r>
          </a:p>
          <a:p>
            <a:pPr lvl="0"/>
            <a:r>
              <a:rPr lang="en-US" sz="2400" dirty="0"/>
              <a:t>Documentation on </a:t>
            </a:r>
            <a:r>
              <a:rPr lang="en-US" sz="2400" dirty="0">
                <a:hlinkClick r:id="rId4" invalidUrl="https://uacp2.hana.ondemand.com/doc/DRAFT/53ddfc1f9f88403b82d6f975e84e12a3/T11a 2016/en-US/frameset.htm?9a80c26d9b614279bc97d07061a28f9b.html"/>
              </a:rPr>
              <a:t>SAP CP Help</a:t>
            </a:r>
            <a:br>
              <a:rPr lang="en-US" sz="2400" dirty="0"/>
            </a:br>
            <a:endParaRPr lang="en-US" sz="2400" dirty="0"/>
          </a:p>
          <a:p>
            <a:r>
              <a:rPr lang="en-US" sz="2400" dirty="0"/>
              <a:t>Examples: </a:t>
            </a:r>
          </a:p>
          <a:p>
            <a:pPr lvl="1"/>
            <a:r>
              <a:rPr lang="en-US" sz="2000" dirty="0">
                <a:hlinkClick r:id="rId5"/>
              </a:rPr>
              <a:t>https://github.wdf.sap.corp/CF-PROVISIONING/sample-multitenant-application</a:t>
            </a:r>
            <a:endParaRPr lang="en-US" sz="2000" dirty="0"/>
          </a:p>
          <a:p>
            <a:pPr lvl="1"/>
            <a:r>
              <a:rPr lang="en-US" sz="2000" u="sng" dirty="0">
                <a:hlinkClick r:id="rId6"/>
              </a:rPr>
              <a:t>https://github.wdf.sap.corp/retail-architecture/mt-lookup</a:t>
            </a:r>
            <a:endParaRPr lang="en-US" sz="2000" dirty="0"/>
          </a:p>
          <a:p>
            <a:pPr lvl="1"/>
            <a:endParaRPr lang="en-US" sz="2000" dirty="0"/>
          </a:p>
          <a:p>
            <a:endParaRPr lang="en-US" sz="2400" dirty="0"/>
          </a:p>
        </p:txBody>
      </p:sp>
      <p:sp>
        <p:nvSpPr>
          <p:cNvPr id="5" name="TextBox 4"/>
          <p:cNvSpPr txBox="1"/>
          <p:nvPr/>
        </p:nvSpPr>
        <p:spPr>
          <a:xfrm>
            <a:off x="6976835" y="2722516"/>
            <a:ext cx="4892365" cy="2508379"/>
          </a:xfrm>
          <a:prstGeom prst="rect">
            <a:avLst/>
          </a:prstGeom>
          <a:solidFill>
            <a:schemeClr val="tx2">
              <a:lumMod val="20000"/>
              <a:lumOff val="80000"/>
            </a:schemeClr>
          </a:solidFill>
        </p:spPr>
        <p:txBody>
          <a:bodyPr wrap="none" lIns="0" tIns="0" rIns="0" bIns="0" rtlCol="0">
            <a:spAutoFit/>
          </a:bodyPr>
          <a:lstStyle/>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"scopes":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"name": "$</a:t>
            </a:r>
            <a:r>
              <a:rPr lang="en-US" sz="1600" kern="0" dirty="0" err="1">
                <a:ea typeface="Arial Unicode MS" pitchFamily="34" charset="-128"/>
                <a:cs typeface="Arial Unicode MS" pitchFamily="34" charset="-128"/>
              </a:rPr>
              <a:t>XSAPPNAME.callback.write</a:t>
            </a:r>
            <a:r>
              <a:rPr lang="en-US" sz="1600" kern="0" dirty="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"description": "write access to callback",</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"grant-as-authority-to-apps": ["tenant-onboarding"]</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600" kern="0" dirty="0">
                <a:ea typeface="Arial Unicode MS" pitchFamily="34" charset="-128"/>
                <a:cs typeface="Arial Unicode MS" pitchFamily="34" charset="-128"/>
              </a:rPr>
              <a:t>…</a:t>
            </a:r>
          </a:p>
        </p:txBody>
      </p:sp>
      <p:sp>
        <p:nvSpPr>
          <p:cNvPr id="6" name="Rectangle 5"/>
          <p:cNvSpPr/>
          <p:nvPr/>
        </p:nvSpPr>
        <p:spPr bwMode="gray">
          <a:xfrm>
            <a:off x="6976835" y="2345144"/>
            <a:ext cx="4892365" cy="377372"/>
          </a:xfrm>
          <a:prstGeom prst="rect">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hlinkClick r:id="rId7"/>
              </a:rPr>
              <a:t>xs</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-security</a:t>
            </a:r>
            <a:r>
              <a:rPr lang="en-US" sz="1800" kern="0" dirty="0">
                <a:ea typeface="Arial Unicode MS" pitchFamily="34" charset="-128"/>
                <a:cs typeface="Arial Unicode MS" pitchFamily="34" charset="-128"/>
                <a:hlinkClick r:id="rId7"/>
              </a:rPr>
              <a:t>.</a:t>
            </a:r>
            <a:r>
              <a:rPr lang="en-US" sz="1800" kern="0" dirty="0" err="1">
                <a:ea typeface="Arial Unicode MS" pitchFamily="34" charset="-128"/>
                <a:cs typeface="Arial Unicode MS" pitchFamily="34" charset="-128"/>
                <a:hlinkClick r:id="rId7"/>
              </a:rPr>
              <a:t>json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30259" y="5518017"/>
            <a:ext cx="1210049" cy="834422"/>
          </a:xfrm>
          <a:prstGeom prst="rect">
            <a:avLst/>
          </a:prstGeom>
        </p:spPr>
      </p:pic>
      <p:sp>
        <p:nvSpPr>
          <p:cNvPr id="8" name="Rectangle 7"/>
          <p:cNvSpPr/>
          <p:nvPr/>
        </p:nvSpPr>
        <p:spPr>
          <a:xfrm>
            <a:off x="9166996" y="5939135"/>
            <a:ext cx="1357295" cy="461665"/>
          </a:xfrm>
          <a:prstGeom prst="rect">
            <a:avLst/>
          </a:prstGeom>
        </p:spPr>
        <p:txBody>
          <a:bodyPr wrap="none">
            <a:spAutoFit/>
          </a:bodyPr>
          <a:lstStyle/>
          <a:p>
            <a:pPr>
              <a:spcBef>
                <a:spcPts val="1200"/>
              </a:spcBef>
            </a:pPr>
            <a:r>
              <a:rPr lang="en-US" sz="2400" dirty="0">
                <a:hlinkClick r:id="rId3"/>
              </a:rPr>
              <a:t>HOWTO</a:t>
            </a:r>
            <a:endParaRPr lang="en-US" sz="2400" dirty="0"/>
          </a:p>
        </p:txBody>
      </p:sp>
    </p:spTree>
    <p:extLst>
      <p:ext uri="{BB962C8B-B14F-4D97-AF65-F5344CB8AC3E}">
        <p14:creationId xmlns:p14="http://schemas.microsoft.com/office/powerpoint/2010/main" val="286331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Data Isolation</a:t>
            </a:r>
            <a:endParaRPr lang="en-US" dirty="0"/>
          </a:p>
        </p:txBody>
      </p:sp>
      <p:sp>
        <p:nvSpPr>
          <p:cNvPr id="3" name="TextBox 2"/>
          <p:cNvSpPr txBox="1"/>
          <p:nvPr/>
        </p:nvSpPr>
        <p:spPr>
          <a:xfrm>
            <a:off x="501161" y="1389635"/>
            <a:ext cx="4231928"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3600" kern="0" dirty="0">
                <a:ea typeface="Arial Unicode MS" pitchFamily="34" charset="-128"/>
                <a:cs typeface="Arial Unicode MS" pitchFamily="34" charset="-128"/>
              </a:rPr>
              <a:t>Multi-tenancy and …</a:t>
            </a:r>
          </a:p>
        </p:txBody>
      </p:sp>
    </p:spTree>
    <p:extLst>
      <p:ext uri="{BB962C8B-B14F-4D97-AF65-F5344CB8AC3E}">
        <p14:creationId xmlns:p14="http://schemas.microsoft.com/office/powerpoint/2010/main" val="3634509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Aspects and Degrees of Data Isolation</a:t>
            </a:r>
          </a:p>
        </p:txBody>
      </p:sp>
      <p:sp>
        <p:nvSpPr>
          <p:cNvPr id="3" name="Text Placeholder 2"/>
          <p:cNvSpPr>
            <a:spLocks noGrp="1"/>
          </p:cNvSpPr>
          <p:nvPr>
            <p:ph type="body" sz="quarter" idx="10"/>
          </p:nvPr>
        </p:nvSpPr>
        <p:spPr>
          <a:xfrm>
            <a:off x="324000" y="1691078"/>
            <a:ext cx="9755026" cy="4392043"/>
          </a:xfrm>
        </p:spPr>
        <p:txBody>
          <a:bodyPr/>
          <a:lstStyle/>
          <a:p>
            <a:pPr marL="0" lvl="0" indent="0">
              <a:spcBef>
                <a:spcPts val="600"/>
              </a:spcBef>
              <a:buNone/>
            </a:pPr>
            <a:r>
              <a:rPr lang="en-US" sz="1800" dirty="0"/>
              <a:t>Degrees of (data) isolation (</a:t>
            </a:r>
            <a:r>
              <a:rPr lang="en-US" sz="1800" dirty="0">
                <a:hlinkClick r:id="rId3"/>
              </a:rPr>
              <a:t>PS-SEC 253</a:t>
            </a:r>
            <a:r>
              <a:rPr lang="en-US" sz="1800" dirty="0"/>
              <a:t>)</a:t>
            </a:r>
          </a:p>
          <a:p>
            <a:pPr marL="514350" indent="-514350">
              <a:buFont typeface="+mj-lt"/>
              <a:buAutoNum type="arabicPeriod"/>
            </a:pPr>
            <a:r>
              <a:rPr lang="en-US" sz="1800" dirty="0"/>
              <a:t>Shared schema: </a:t>
            </a:r>
            <a:r>
              <a:rPr lang="en-US" sz="1800" b="0" dirty="0"/>
              <a:t>tables contains </a:t>
            </a:r>
            <a:r>
              <a:rPr lang="en-US" sz="1800" dirty="0"/>
              <a:t>tenant discriminator</a:t>
            </a:r>
            <a:r>
              <a:rPr lang="en-US" sz="1800" b="0" dirty="0"/>
              <a:t> </a:t>
            </a:r>
            <a:r>
              <a:rPr lang="en-US" sz="1800" dirty="0"/>
              <a:t>column (e.g. MANDT)</a:t>
            </a:r>
            <a:r>
              <a:rPr lang="en-US" sz="1800" b="0" dirty="0"/>
              <a:t> </a:t>
            </a:r>
          </a:p>
          <a:p>
            <a:pPr marL="514350" indent="-514350">
              <a:buFont typeface="+mj-lt"/>
              <a:buAutoNum type="arabicPeriod"/>
            </a:pPr>
            <a:r>
              <a:rPr lang="en-US" sz="1800" dirty="0"/>
              <a:t>Separate schemas</a:t>
            </a:r>
            <a:r>
              <a:rPr lang="en-US" sz="1800" b="0" dirty="0"/>
              <a:t>: Each tenant has its own </a:t>
            </a:r>
            <a:r>
              <a:rPr lang="en-US" sz="1800" dirty="0"/>
              <a:t>database schema</a:t>
            </a:r>
            <a:r>
              <a:rPr lang="en-US" sz="1800" b="0" dirty="0"/>
              <a:t> but share a DB</a:t>
            </a:r>
            <a:br>
              <a:rPr lang="en-US" sz="1800" b="0" dirty="0"/>
            </a:br>
            <a:r>
              <a:rPr lang="en-US" sz="1800" b="0" dirty="0"/>
              <a:t>(currently recommended approach with HANA instance-manager)</a:t>
            </a:r>
          </a:p>
          <a:p>
            <a:pPr marL="514350" indent="-514350">
              <a:buFont typeface="+mj-lt"/>
              <a:buAutoNum type="arabicPeriod"/>
            </a:pPr>
            <a:r>
              <a:rPr lang="en-US" sz="1800" dirty="0"/>
              <a:t>Separate databases </a:t>
            </a:r>
            <a:r>
              <a:rPr lang="en-US" sz="1800" b="0" dirty="0"/>
              <a:t>(premium approach)</a:t>
            </a:r>
            <a:r>
              <a:rPr lang="en-US" sz="1800" dirty="0"/>
              <a:t>: </a:t>
            </a:r>
            <a:br>
              <a:rPr lang="en-US" sz="1800" dirty="0"/>
            </a:br>
            <a:r>
              <a:rPr lang="en-US" sz="1800" b="0" dirty="0"/>
              <a:t>Each tenant has its own</a:t>
            </a:r>
            <a:r>
              <a:rPr lang="en-US" sz="1800" dirty="0"/>
              <a:t> separated database </a:t>
            </a:r>
            <a:r>
              <a:rPr lang="en-US" sz="1800" b="0" dirty="0"/>
              <a:t>(by process / physical) to provide “bad neighborhood protection” in terms of data and failure isolation, resource consumption, performance (cache, I/O, …) etc.</a:t>
            </a:r>
            <a:endParaRPr lang="en-US" sz="1800" b="0" dirty="0">
              <a:solidFill>
                <a:srgbClr val="FF0000"/>
              </a:solidFill>
            </a:endParaRPr>
          </a:p>
          <a:p>
            <a:pPr marL="0" indent="0" fontAlgn="base">
              <a:buNone/>
            </a:pPr>
            <a:r>
              <a:rPr lang="en-US" sz="1800" dirty="0"/>
              <a:t>Aspects to be considered</a:t>
            </a:r>
            <a:br>
              <a:rPr lang="en-US" sz="1800" dirty="0"/>
            </a:br>
            <a:r>
              <a:rPr lang="en-US" sz="1800" b="0" dirty="0"/>
              <a:t>Customer requirements for: data security/isolation, performance guarantees, extensibility, reliability, disaster recovery (backup and restore),…</a:t>
            </a:r>
          </a:p>
          <a:p>
            <a:pPr marL="0" indent="0" fontAlgn="base">
              <a:buNone/>
            </a:pPr>
            <a:r>
              <a:rPr lang="en-US" sz="1800" b="0" dirty="0">
                <a:hlinkClick r:id="rId4"/>
              </a:rPr>
              <a:t>MSDN Article: Multi-Tenant Data Architecture</a:t>
            </a:r>
            <a:endParaRPr lang="en-US" sz="1800" dirty="0"/>
          </a:p>
        </p:txBody>
      </p:sp>
      <p:pic>
        <p:nvPicPr>
          <p:cNvPr id="4" name="Picture 3" descr="https://1.bp.blogspot.com/-nQhgMSKpIsM/V0QicMLs4rI/AAAAAAAAAvE/tGZTKElWsgg7J_Gs6Vi4kuqI9dBCUfrEwCLcB/s1600/multitenancy.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0919" t="18229" r="10581" b="17447"/>
          <a:stretch/>
        </p:blipFill>
        <p:spPr bwMode="auto">
          <a:xfrm>
            <a:off x="10363200" y="1454955"/>
            <a:ext cx="1430286" cy="216401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4" idx="2"/>
            <a:endCxn id="5" idx="0"/>
          </p:cNvCxnSpPr>
          <p:nvPr/>
        </p:nvCxnSpPr>
        <p:spPr>
          <a:xfrm>
            <a:off x="11078343" y="3618967"/>
            <a:ext cx="0" cy="322157"/>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363200" y="3941124"/>
            <a:ext cx="1430286" cy="2164012"/>
            <a:chOff x="10363200" y="3941124"/>
            <a:chExt cx="1430286" cy="2164012"/>
          </a:xfrm>
        </p:grpSpPr>
        <p:pic>
          <p:nvPicPr>
            <p:cNvPr id="5" name="Picture 2" descr="https://1.bp.blogspot.com/-nQhgMSKpIsM/V0QicMLs4rI/AAAAAAAAAvE/tGZTKElWsgg7J_Gs6Vi4kuqI9dBCUfrEwCLcB/s1600/multitenancy.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1397" t="18409" r="40103" b="17267"/>
            <a:stretch/>
          </p:blipFill>
          <p:spPr bwMode="auto">
            <a:xfrm>
              <a:off x="10363200" y="3941124"/>
              <a:ext cx="1430286" cy="21640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1142177" y="4599500"/>
              <a:ext cx="585003" cy="1384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900" kern="0" dirty="0">
                  <a:solidFill>
                    <a:schemeClr val="tx1">
                      <a:lumMod val="65000"/>
                      <a:lumOff val="35000"/>
                    </a:schemeClr>
                  </a:solidFill>
                  <a:ea typeface="Arial Unicode MS" pitchFamily="34" charset="-128"/>
                  <a:cs typeface="Arial Unicode MS" pitchFamily="34" charset="-128"/>
                </a:rPr>
                <a:t>(schemas)</a:t>
              </a:r>
            </a:p>
          </p:txBody>
        </p:sp>
      </p:grpSp>
    </p:spTree>
    <p:extLst>
      <p:ext uri="{BB962C8B-B14F-4D97-AF65-F5344CB8AC3E}">
        <p14:creationId xmlns:p14="http://schemas.microsoft.com/office/powerpoint/2010/main" val="335885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Tenant Discriminator</a:t>
            </a:r>
            <a:r>
              <a:rPr lang="en-US" b="0" dirty="0"/>
              <a:t> </a:t>
            </a:r>
            <a:r>
              <a:rPr lang="en-US" dirty="0"/>
              <a:t>Column</a:t>
            </a:r>
          </a:p>
        </p:txBody>
      </p:sp>
      <p:sp>
        <p:nvSpPr>
          <p:cNvPr id="3" name="Text Placeholder 2"/>
          <p:cNvSpPr>
            <a:spLocks noGrp="1"/>
          </p:cNvSpPr>
          <p:nvPr>
            <p:ph type="body" sz="quarter" idx="10"/>
          </p:nvPr>
        </p:nvSpPr>
        <p:spPr/>
        <p:txBody>
          <a:bodyPr/>
          <a:lstStyle/>
          <a:p>
            <a:pPr marL="0" lvl="0" indent="0">
              <a:spcBef>
                <a:spcPts val="600"/>
              </a:spcBef>
              <a:buNone/>
            </a:pPr>
            <a:r>
              <a:rPr lang="en-US" sz="1800" dirty="0"/>
              <a:t>References</a:t>
            </a:r>
          </a:p>
          <a:p>
            <a:pPr lvl="0">
              <a:spcBef>
                <a:spcPts val="600"/>
              </a:spcBef>
              <a:buFontTx/>
              <a:buChar char="-"/>
            </a:pPr>
            <a:r>
              <a:rPr lang="en-US" sz="1800" b="0" dirty="0">
                <a:hlinkClick r:id="rId3"/>
              </a:rPr>
              <a:t>Multi-tenancy annotations in JPA (</a:t>
            </a:r>
            <a:r>
              <a:rPr lang="en-US" sz="1800" b="0" dirty="0" err="1">
                <a:hlinkClick r:id="rId3"/>
              </a:rPr>
              <a:t>EclipseLink</a:t>
            </a:r>
            <a:r>
              <a:rPr lang="en-US" sz="1800" b="0" dirty="0">
                <a:hlinkClick r:id="rId3"/>
              </a:rPr>
              <a:t> 2.3)</a:t>
            </a:r>
            <a:r>
              <a:rPr lang="en-US" sz="1800" b="0" dirty="0"/>
              <a:t> </a:t>
            </a:r>
          </a:p>
          <a:p>
            <a:pPr lvl="0">
              <a:spcBef>
                <a:spcPts val="600"/>
              </a:spcBef>
              <a:buFontTx/>
              <a:buChar char="-"/>
            </a:pPr>
            <a:r>
              <a:rPr lang="fr-FR" sz="1800" b="0" dirty="0">
                <a:hlinkClick r:id="rId4"/>
              </a:rPr>
              <a:t>Multi-tenant Applications” in HCP </a:t>
            </a:r>
            <a:r>
              <a:rPr lang="fr-FR" sz="1800" b="0" dirty="0" err="1">
                <a:hlinkClick r:id="rId4"/>
              </a:rPr>
              <a:t>classic</a:t>
            </a:r>
            <a:r>
              <a:rPr lang="fr-FR" sz="1800" b="0" dirty="0">
                <a:hlinkClick r:id="rId4"/>
              </a:rPr>
              <a:t> Documentation</a:t>
            </a: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p:txBody>
      </p:sp>
      <p:sp>
        <p:nvSpPr>
          <p:cNvPr id="4" name="Rectangle 3"/>
          <p:cNvSpPr/>
          <p:nvPr/>
        </p:nvSpPr>
        <p:spPr>
          <a:xfrm>
            <a:off x="324000" y="3127864"/>
            <a:ext cx="9826997" cy="2585323"/>
          </a:xfrm>
          <a:prstGeom prst="rect">
            <a:avLst/>
          </a:prstGeom>
          <a:solidFill>
            <a:schemeClr val="tx2">
              <a:lumMod val="20000"/>
              <a:lumOff val="80000"/>
            </a:schemeClr>
          </a:solidFill>
        </p:spPr>
        <p:txBody>
          <a:bodyPr wrap="square">
            <a:spAutoFit/>
          </a:bodyPr>
          <a:lstStyle/>
          <a:p>
            <a:r>
              <a:rPr lang="en-US" sz="1800" b="1" dirty="0">
                <a:solidFill>
                  <a:srgbClr val="7F0055"/>
                </a:solidFill>
                <a:latin typeface="Courier New" panose="02070309020205020404" pitchFamily="49" charset="0"/>
              </a:rPr>
              <a:t>import</a:t>
            </a:r>
            <a:r>
              <a:rPr lang="en-US" sz="1800" b="1" dirty="0">
                <a:solidFill>
                  <a:srgbClr val="000000"/>
                </a:solidFill>
                <a:latin typeface="Courier New" panose="02070309020205020404" pitchFamily="49" charset="0"/>
              </a:rPr>
              <a:t> </a:t>
            </a:r>
            <a:r>
              <a:rPr lang="en-US" sz="1800" b="1" dirty="0">
                <a:solidFill>
                  <a:srgbClr val="7F0055"/>
                </a:solidFill>
                <a:latin typeface="Courier New" panose="02070309020205020404" pitchFamily="49" charset="0"/>
              </a:rPr>
              <a:t>static</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org.eclipse.persistence.annotations.MultitenantType</a:t>
            </a:r>
            <a:r>
              <a:rPr lang="en-US" sz="1800" b="1" dirty="0">
                <a:solidFill>
                  <a:srgbClr val="000000"/>
                </a:solidFill>
                <a:latin typeface="Courier New" panose="02070309020205020404" pitchFamily="49" charset="0"/>
              </a:rPr>
              <a:t>.*;</a:t>
            </a:r>
          </a:p>
          <a:p>
            <a:endParaRPr lang="en-US" sz="1800" dirty="0">
              <a:latin typeface="Courier New" panose="02070309020205020404" pitchFamily="49" charset="0"/>
            </a:endParaRPr>
          </a:p>
          <a:p>
            <a:r>
              <a:rPr lang="en-US" sz="1800" dirty="0">
                <a:solidFill>
                  <a:srgbClr val="646464"/>
                </a:solidFill>
                <a:latin typeface="Courier New" panose="02070309020205020404" pitchFamily="49" charset="0"/>
              </a:rPr>
              <a:t>@Entity</a:t>
            </a:r>
          </a:p>
          <a:p>
            <a:r>
              <a:rPr lang="en-US" sz="1800" dirty="0">
                <a:solidFill>
                  <a:srgbClr val="646464"/>
                </a:solidFill>
                <a:latin typeface="Courier New" panose="02070309020205020404" pitchFamily="49" charset="0"/>
              </a:rPr>
              <a:t>@Table</a:t>
            </a:r>
            <a:r>
              <a:rPr lang="en-US" sz="1800" dirty="0">
                <a:solidFill>
                  <a:srgbClr val="000000"/>
                </a:solidFill>
                <a:latin typeface="Courier New" panose="02070309020205020404" pitchFamily="49" charset="0"/>
              </a:rPr>
              <a:t>(name = </a:t>
            </a:r>
            <a:r>
              <a:rPr lang="en-US" sz="1800" dirty="0">
                <a:solidFill>
                  <a:srgbClr val="2A00FF"/>
                </a:solidFill>
                <a:latin typeface="Courier New" panose="02070309020205020404" pitchFamily="49" charset="0"/>
              </a:rPr>
              <a:t>"advertisements"</a:t>
            </a:r>
            <a:r>
              <a:rPr lang="en-US" sz="1800" dirty="0">
                <a:solidFill>
                  <a:srgbClr val="000000"/>
                </a:solidFill>
                <a:latin typeface="Courier New" panose="02070309020205020404" pitchFamily="49" charset="0"/>
              </a:rPr>
              <a:t>)</a:t>
            </a:r>
          </a:p>
          <a:p>
            <a:r>
              <a:rPr lang="en-US" sz="1800" dirty="0">
                <a:solidFill>
                  <a:srgbClr val="646464"/>
                </a:solidFill>
                <a:latin typeface="Courier New" panose="02070309020205020404" pitchFamily="49" charset="0"/>
              </a:rPr>
              <a:t>@Multitenant</a:t>
            </a:r>
            <a:r>
              <a:rPr lang="en-US" sz="1800" dirty="0">
                <a:solidFill>
                  <a:srgbClr val="000000"/>
                </a:solidFill>
                <a:latin typeface="Courier New" panose="02070309020205020404" pitchFamily="49" charset="0"/>
              </a:rPr>
              <a:t>(</a:t>
            </a:r>
            <a:r>
              <a:rPr lang="en-US" sz="1800" b="1" i="1" dirty="0">
                <a:solidFill>
                  <a:srgbClr val="0000C0"/>
                </a:solidFill>
                <a:latin typeface="Courier New" panose="02070309020205020404" pitchFamily="49" charset="0"/>
              </a:rPr>
              <a:t>SINGLE_TABLE</a:t>
            </a:r>
            <a:r>
              <a:rPr lang="en-US" sz="1800" b="1" i="1" dirty="0">
                <a:solidFill>
                  <a:srgbClr val="000000"/>
                </a:solidFill>
                <a:latin typeface="Courier New" panose="02070309020205020404" pitchFamily="49" charset="0"/>
              </a:rPr>
              <a:t>) </a:t>
            </a:r>
          </a:p>
          <a:p>
            <a:r>
              <a:rPr lang="en-US" sz="1800" dirty="0">
                <a:solidFill>
                  <a:srgbClr val="646464"/>
                </a:solidFill>
                <a:latin typeface="Courier New" panose="02070309020205020404" pitchFamily="49" charset="0"/>
              </a:rPr>
              <a:t>@</a:t>
            </a:r>
            <a:r>
              <a:rPr lang="en-US" sz="1800" dirty="0" err="1">
                <a:solidFill>
                  <a:srgbClr val="646464"/>
                </a:solidFill>
                <a:latin typeface="Courier New" panose="02070309020205020404" pitchFamily="49" charset="0"/>
              </a:rPr>
              <a:t>TenantDiscriminatorColumns</a:t>
            </a:r>
            <a:r>
              <a:rPr lang="en-US" sz="1800" dirty="0">
                <a:solidFill>
                  <a:srgbClr val="000000"/>
                </a:solidFill>
                <a:latin typeface="Courier New" panose="02070309020205020404" pitchFamily="49" charset="0"/>
              </a:rPr>
              <a:t>({ </a:t>
            </a:r>
          </a:p>
          <a:p>
            <a:r>
              <a:rPr lang="en-US" sz="1800" dirty="0">
                <a:solidFill>
                  <a:srgbClr val="000000"/>
                </a:solidFill>
                <a:latin typeface="Courier New" panose="02070309020205020404" pitchFamily="49" charset="0"/>
              </a:rPr>
              <a:t>    </a:t>
            </a:r>
            <a:r>
              <a:rPr lang="en-US" sz="1800" dirty="0">
                <a:solidFill>
                  <a:srgbClr val="646464"/>
                </a:solidFill>
                <a:latin typeface="Courier New" panose="02070309020205020404" pitchFamily="49" charset="0"/>
              </a:rPr>
              <a:t>@</a:t>
            </a:r>
            <a:r>
              <a:rPr lang="en-US" sz="1800" dirty="0" err="1">
                <a:solidFill>
                  <a:srgbClr val="646464"/>
                </a:solidFill>
                <a:latin typeface="Courier New" panose="02070309020205020404" pitchFamily="49" charset="0"/>
              </a:rPr>
              <a:t>TenantDiscriminatorColumn</a:t>
            </a:r>
            <a:r>
              <a:rPr lang="en-US" sz="1800" dirty="0">
                <a:solidFill>
                  <a:srgbClr val="000000"/>
                </a:solidFill>
                <a:latin typeface="Courier New" panose="02070309020205020404" pitchFamily="49" charset="0"/>
              </a:rPr>
              <a:t>(name = </a:t>
            </a:r>
            <a:r>
              <a:rPr lang="en-US" sz="1800" dirty="0">
                <a:solidFill>
                  <a:srgbClr val="2A00FF"/>
                </a:solidFill>
                <a:latin typeface="Courier New" panose="02070309020205020404" pitchFamily="49" charset="0"/>
              </a:rPr>
              <a:t>"TENANT_ID"</a:t>
            </a:r>
            <a:r>
              <a:rPr lang="en-US" sz="1800" dirty="0">
                <a:solidFill>
                  <a:srgbClr val="000000"/>
                </a:solidFill>
                <a:latin typeface="Courier New" panose="02070309020205020404" pitchFamily="49" charset="0"/>
              </a:rPr>
              <a:t>),</a:t>
            </a:r>
          </a:p>
          <a:p>
            <a:r>
              <a:rPr lang="en-US" sz="1800" dirty="0">
                <a:solidFill>
                  <a:srgbClr val="000000"/>
                </a:solidFill>
                <a:latin typeface="Courier New" panose="02070309020205020404" pitchFamily="49" charset="0"/>
              </a:rPr>
              <a:t>    </a:t>
            </a:r>
            <a:r>
              <a:rPr lang="en-US" sz="1800" dirty="0">
                <a:solidFill>
                  <a:srgbClr val="646464"/>
                </a:solidFill>
                <a:latin typeface="Courier New" panose="02070309020205020404" pitchFamily="49" charset="0"/>
              </a:rPr>
              <a:t>@</a:t>
            </a:r>
            <a:r>
              <a:rPr lang="en-US" sz="1800" dirty="0" err="1">
                <a:solidFill>
                  <a:srgbClr val="646464"/>
                </a:solidFill>
                <a:latin typeface="Courier New" panose="02070309020205020404" pitchFamily="49" charset="0"/>
              </a:rPr>
              <a:t>TenantDiscriminatorColumn</a:t>
            </a:r>
            <a:r>
              <a:rPr lang="en-US" sz="1800" dirty="0">
                <a:solidFill>
                  <a:srgbClr val="000000"/>
                </a:solidFill>
                <a:latin typeface="Courier New" panose="02070309020205020404" pitchFamily="49" charset="0"/>
              </a:rPr>
              <a:t>(name = </a:t>
            </a:r>
            <a:r>
              <a:rPr lang="en-US" sz="1800" dirty="0">
                <a:solidFill>
                  <a:srgbClr val="2A00FF"/>
                </a:solidFill>
                <a:latin typeface="Courier New" panose="02070309020205020404" pitchFamily="49" charset="0"/>
              </a:rPr>
              <a:t>"TENANT_CODE"</a:t>
            </a:r>
            <a:r>
              <a:rPr lang="en-US" sz="1800" dirty="0">
                <a:solidFill>
                  <a:srgbClr val="000000"/>
                </a:solidFill>
                <a:latin typeface="Courier New" panose="02070309020205020404" pitchFamily="49" charset="0"/>
              </a:rPr>
              <a:t>)})</a:t>
            </a:r>
          </a:p>
          <a:p>
            <a:r>
              <a:rPr lang="en-US" sz="1800" b="1" dirty="0">
                <a:solidFill>
                  <a:srgbClr val="7F0055"/>
                </a:solidFill>
                <a:latin typeface="Courier New" panose="02070309020205020404" pitchFamily="49" charset="0"/>
              </a:rPr>
              <a:t>public</a:t>
            </a:r>
            <a:r>
              <a:rPr lang="en-US" sz="1800" b="1" dirty="0">
                <a:solidFill>
                  <a:srgbClr val="000000"/>
                </a:solidFill>
                <a:latin typeface="Courier New" panose="02070309020205020404" pitchFamily="49" charset="0"/>
              </a:rPr>
              <a:t> </a:t>
            </a:r>
            <a:r>
              <a:rPr lang="en-US" sz="1800" b="1" dirty="0">
                <a:solidFill>
                  <a:srgbClr val="7F0055"/>
                </a:solidFill>
                <a:latin typeface="Courier New" panose="02070309020205020404" pitchFamily="49" charset="0"/>
              </a:rPr>
              <a:t>class</a:t>
            </a:r>
            <a:r>
              <a:rPr lang="en-US" sz="1800" b="1" dirty="0">
                <a:solidFill>
                  <a:srgbClr val="000000"/>
                </a:solidFill>
                <a:latin typeface="Courier New" panose="02070309020205020404" pitchFamily="49" charset="0"/>
              </a:rPr>
              <a:t> Advertisement {</a:t>
            </a:r>
            <a:endParaRPr lang="en-US" sz="1800" dirty="0"/>
          </a:p>
        </p:txBody>
      </p:sp>
      <p:pic>
        <p:nvPicPr>
          <p:cNvPr id="5" name="Picture 4" descr="https://1.bp.blogspot.com/-nQhgMSKpIsM/V0QicMLs4rI/AAAAAAAAAvE/tGZTKElWsgg7J_Gs6Vi4kuqI9dBCUfrEwCLcB/s1600/multitenancy.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0919" t="18229" r="10581" b="17447"/>
          <a:stretch/>
        </p:blipFill>
        <p:spPr bwMode="auto">
          <a:xfrm>
            <a:off x="10357889" y="1454955"/>
            <a:ext cx="1430286" cy="216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50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Tenant Discriminator</a:t>
            </a:r>
            <a:r>
              <a:rPr lang="en-US" b="0" dirty="0"/>
              <a:t> </a:t>
            </a:r>
            <a:r>
              <a:rPr lang="en-US" dirty="0"/>
              <a:t>Schema</a:t>
            </a:r>
          </a:p>
        </p:txBody>
      </p:sp>
      <p:sp>
        <p:nvSpPr>
          <p:cNvPr id="3" name="Text Placeholder 2"/>
          <p:cNvSpPr>
            <a:spLocks noGrp="1"/>
          </p:cNvSpPr>
          <p:nvPr>
            <p:ph type="body" sz="quarter" idx="10"/>
          </p:nvPr>
        </p:nvSpPr>
        <p:spPr>
          <a:xfrm>
            <a:off x="324000" y="1422945"/>
            <a:ext cx="11545200" cy="4392043"/>
          </a:xfrm>
        </p:spPr>
        <p:txBody>
          <a:bodyPr/>
          <a:lstStyle/>
          <a:p>
            <a:pPr marL="0" lvl="0" indent="0">
              <a:spcBef>
                <a:spcPts val="600"/>
              </a:spcBef>
              <a:buNone/>
            </a:pPr>
            <a:r>
              <a:rPr lang="en-US" sz="1800" dirty="0"/>
              <a:t>Supported by Hibernate e.g. in conjunction with PostgreSQL</a:t>
            </a:r>
          </a:p>
          <a:p>
            <a:pPr marL="0" lvl="0" indent="0">
              <a:spcBef>
                <a:spcPts val="600"/>
              </a:spcBef>
              <a:buNone/>
            </a:pPr>
            <a:r>
              <a:rPr lang="en-US" sz="1800" dirty="0"/>
              <a:t>References</a:t>
            </a:r>
          </a:p>
          <a:p>
            <a:pPr lvl="0">
              <a:spcBef>
                <a:spcPts val="600"/>
              </a:spcBef>
              <a:buFontTx/>
              <a:buChar char="-"/>
            </a:pPr>
            <a:r>
              <a:rPr lang="en-US" sz="1800" b="0" dirty="0">
                <a:hlinkClick r:id="rId3"/>
              </a:rPr>
              <a:t>Tutorial: http://stuartingram.com/2016/10/02/spring-boot-schema-based-multi-tenancy/</a:t>
            </a:r>
            <a:endParaRPr lang="en-US" sz="1800" b="0" dirty="0"/>
          </a:p>
          <a:p>
            <a:pPr lvl="0">
              <a:spcBef>
                <a:spcPts val="600"/>
              </a:spcBef>
              <a:buFontTx/>
              <a:buChar char="-"/>
            </a:pPr>
            <a:r>
              <a:rPr lang="de-DE" sz="1800" b="0" dirty="0" err="1"/>
              <a:t>Example</a:t>
            </a:r>
            <a:r>
              <a:rPr lang="de-DE" sz="1800" b="0" dirty="0"/>
              <a:t> </a:t>
            </a:r>
            <a:r>
              <a:rPr lang="de-DE" sz="1800" b="0" dirty="0">
                <a:hlinkClick r:id="rId4"/>
              </a:rPr>
              <a:t>https://github.wdf.sap.corp/LCA-POCs/lca-core/</a:t>
            </a:r>
            <a:r>
              <a:rPr lang="de-DE" sz="1800" b="0" dirty="0"/>
              <a:t> </a:t>
            </a: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p:txBody>
      </p:sp>
      <p:sp>
        <p:nvSpPr>
          <p:cNvPr id="12" name="Rectangle 6"/>
          <p:cNvSpPr>
            <a:spLocks noChangeArrowheads="1"/>
          </p:cNvSpPr>
          <p:nvPr/>
        </p:nvSpPr>
        <p:spPr bwMode="auto">
          <a:xfrm>
            <a:off x="324000" y="2839540"/>
            <a:ext cx="11128917" cy="3754874"/>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public</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class</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err="1">
                <a:ln>
                  <a:noFill/>
                </a:ln>
                <a:solidFill>
                  <a:srgbClr val="000000"/>
                </a:solidFill>
                <a:effectLst/>
                <a:latin typeface="Source Code Pro" charset="0"/>
                <a:ea typeface="Times New Roman" panose="02020603050405020304" pitchFamily="18" charset="0"/>
                <a:cs typeface="Courier New" panose="02070309020205020404" pitchFamily="49" charset="0"/>
              </a:rPr>
              <a:t>TenantContext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final</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public</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static</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String DEFAULT_TENANT </a:t>
            </a:r>
            <a:r>
              <a:rPr kumimoji="0" lang="en-US" altLang="de-DE" sz="1400" b="0" i="0" u="none" strike="noStrike" cap="none" normalizeH="0" baseline="0" dirty="0">
                <a:ln>
                  <a:noFill/>
                </a:ln>
                <a:solidFill>
                  <a:srgbClr val="A67F5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669900"/>
                </a:solidFill>
                <a:effectLst/>
                <a:latin typeface="Source Code Pro" charset="0"/>
                <a:ea typeface="Times New Roman" panose="02020603050405020304" pitchFamily="18" charset="0"/>
                <a:cs typeface="Courier New" panose="02070309020205020404" pitchFamily="49" charset="0"/>
              </a:rPr>
              <a:t>“public"</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 </a:t>
            </a:r>
            <a:endParaRPr kumimoji="0" lang="de-DE" altLang="de-DE" sz="800" b="0" i="0" u="none" strike="noStrike" cap="none" normalizeH="0" baseline="0" dirty="0">
              <a:ln>
                <a:noFill/>
              </a:ln>
              <a:solidFill>
                <a:schemeClr val="tx1"/>
              </a:solidFill>
              <a:effectLst/>
            </a:endParaRPr>
          </a:p>
          <a:p>
            <a:pPr lvl="0" defTabSz="914400"/>
            <a:r>
              <a:rPr kumimoji="0" lang="en-US" altLang="de-DE" sz="1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      </a:t>
            </a:r>
            <a:r>
              <a:rPr lang="en-US" altLang="de-DE" sz="1400" dirty="0">
                <a:solidFill>
                  <a:srgbClr val="999999"/>
                </a:solidFill>
                <a:latin typeface="Source Code Pro" charset="0"/>
                <a:ea typeface="Times New Roman" panose="02020603050405020304" pitchFamily="18" charset="0"/>
                <a:cs typeface="Courier New" panose="02070309020205020404" pitchFamily="49" charset="0"/>
              </a:rPr>
              <a:t>//gives each thread its own local variable</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private</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static</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err="1">
                <a:ln>
                  <a:noFill/>
                </a:ln>
                <a:solidFill>
                  <a:srgbClr val="000000"/>
                </a:solidFill>
                <a:effectLst/>
                <a:latin typeface="Source Code Pro" charset="0"/>
                <a:ea typeface="Times New Roman" panose="02020603050405020304" pitchFamily="18" charset="0"/>
                <a:cs typeface="Courier New" panose="02070309020205020404" pitchFamily="49" charset="0"/>
              </a:rPr>
              <a:t>ThreadLocal</a:t>
            </a:r>
            <a:r>
              <a:rPr kumimoji="0" lang="en-US" altLang="de-DE" sz="1400" b="0" i="0" u="none" strike="noStrike" cap="none" normalizeH="0" baseline="0" dirty="0">
                <a:ln>
                  <a:noFill/>
                </a:ln>
                <a:solidFill>
                  <a:srgbClr val="A67F59"/>
                </a:solidFill>
                <a:effectLst/>
                <a:latin typeface="Source Code Pro" charset="0"/>
                <a:ea typeface="Times New Roman" panose="02020603050405020304" pitchFamily="18" charset="0"/>
                <a:cs typeface="Courier New" panose="02070309020205020404" pitchFamily="49" charset="0"/>
              </a:rPr>
              <a:t>&lt;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String</a:t>
            </a:r>
            <a:r>
              <a:rPr kumimoji="0" lang="en-US" altLang="de-DE" sz="1400" b="0" i="0" u="none" strike="noStrike" cap="none" normalizeH="0" baseline="0" dirty="0">
                <a:ln>
                  <a:noFill/>
                </a:ln>
                <a:solidFill>
                  <a:srgbClr val="A67F59"/>
                </a:solidFill>
                <a:effectLst/>
                <a:latin typeface="Source Code Pro" charset="0"/>
                <a:ea typeface="Times New Roman" panose="02020603050405020304" pitchFamily="18" charset="0"/>
                <a:cs typeface="Courier New" panose="02070309020205020404" pitchFamily="49" charset="0"/>
              </a:rPr>
              <a:t>&gt;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err="1">
                <a:ln>
                  <a:noFill/>
                </a:ln>
                <a:solidFill>
                  <a:srgbClr val="000000"/>
                </a:solidFill>
                <a:effectLst/>
                <a:latin typeface="Source Code Pro" charset="0"/>
                <a:ea typeface="Times New Roman" panose="02020603050405020304" pitchFamily="18" charset="0"/>
                <a:cs typeface="Courier New" panose="02070309020205020404" pitchFamily="49" charset="0"/>
              </a:rPr>
              <a:t>currentTenant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A67F5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new</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err="1">
                <a:ln>
                  <a:noFill/>
                </a:ln>
                <a:solidFill>
                  <a:srgbClr val="000000"/>
                </a:solidFill>
                <a:effectLst/>
                <a:latin typeface="Source Code Pro" charset="0"/>
                <a:ea typeface="Times New Roman" panose="02020603050405020304" pitchFamily="18" charset="0"/>
                <a:cs typeface="Courier New" panose="02070309020205020404" pitchFamily="49" charset="0"/>
              </a:rPr>
              <a:t>ThreadLocal</a:t>
            </a:r>
            <a:r>
              <a:rPr kumimoji="0" lang="en-US" altLang="de-DE" sz="1400" b="0" i="0" u="none" strike="noStrike" cap="none" normalizeH="0" baseline="0" dirty="0">
                <a:ln>
                  <a:noFill/>
                </a:ln>
                <a:solidFill>
                  <a:srgbClr val="A67F59"/>
                </a:solidFill>
                <a:effectLst/>
                <a:latin typeface="Source Code Pro" charset="0"/>
                <a:ea typeface="Times New Roman" panose="02020603050405020304" pitchFamily="18" charset="0"/>
                <a:cs typeface="Courier New" panose="02070309020205020404" pitchFamily="49" charset="0"/>
              </a:rPr>
              <a:t>&lt;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String</a:t>
            </a:r>
            <a:r>
              <a:rPr kumimoji="0" lang="en-US" altLang="de-DE" sz="1400" b="0" i="0" u="none" strike="noStrike" cap="none" normalizeH="0" baseline="0" dirty="0">
                <a:ln>
                  <a:noFill/>
                </a:ln>
                <a:solidFill>
                  <a:srgbClr val="A67F59"/>
                </a:solidFill>
                <a:effectLst/>
                <a:latin typeface="Source Code Pro" charset="0"/>
                <a:ea typeface="Times New Roman" panose="02020603050405020304" pitchFamily="18" charset="0"/>
                <a:cs typeface="Courier New" panose="02070309020205020404" pitchFamily="49" charset="0"/>
              </a:rPr>
              <a:t>&gt;</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r>
              <a:rPr lang="de-DE" altLang="de-DE" sz="800" dirty="0"/>
              <a:t> </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@Override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protected</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String </a:t>
            </a:r>
            <a:r>
              <a:rPr kumimoji="0" lang="en-US" altLang="de-DE" sz="1400" b="0" i="0" u="none" strike="noStrike" cap="none" normalizeH="0" baseline="0" dirty="0" err="1">
                <a:ln>
                  <a:noFill/>
                </a:ln>
                <a:solidFill>
                  <a:srgbClr val="DD4A68"/>
                </a:solidFill>
                <a:effectLst/>
                <a:latin typeface="Source Code Pro" charset="0"/>
                <a:ea typeface="Times New Roman" panose="02020603050405020304" pitchFamily="18" charset="0"/>
                <a:cs typeface="Courier New" panose="02070309020205020404" pitchFamily="49" charset="0"/>
              </a:rPr>
              <a:t>initialValue</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return</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DEFAULT_TENANT</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 //required for initial startup</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public</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static</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void</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err="1">
                <a:ln>
                  <a:noFill/>
                </a:ln>
                <a:solidFill>
                  <a:srgbClr val="DD4A68"/>
                </a:solidFill>
                <a:effectLst/>
                <a:latin typeface="Source Code Pro" charset="0"/>
                <a:ea typeface="Times New Roman" panose="02020603050405020304" pitchFamily="18" charset="0"/>
                <a:cs typeface="Courier New" panose="02070309020205020404" pitchFamily="49" charset="0"/>
              </a:rPr>
              <a:t>setCurrentTenant</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String </a:t>
            </a:r>
            <a:r>
              <a:rPr kumimoji="0" lang="en-US" altLang="de-DE" sz="1400" b="0" i="0" u="none" strike="noStrike" cap="none" normalizeH="0" baseline="0" dirty="0" err="1">
                <a:ln>
                  <a:noFill/>
                </a:ln>
                <a:solidFill>
                  <a:srgbClr val="000000"/>
                </a:solidFill>
                <a:effectLst/>
                <a:latin typeface="Source Code Pro" charset="0"/>
                <a:ea typeface="Times New Roman" panose="02020603050405020304" pitchFamily="18" charset="0"/>
                <a:cs typeface="Courier New" panose="02070309020205020404" pitchFamily="49" charset="0"/>
              </a:rPr>
              <a:t>tenantId</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err="1">
                <a:ln>
                  <a:noFill/>
                </a:ln>
                <a:solidFill>
                  <a:srgbClr val="000000"/>
                </a:solidFill>
                <a:effectLst/>
                <a:latin typeface="Source Code Pro" charset="0"/>
                <a:ea typeface="Times New Roman" panose="02020603050405020304" pitchFamily="18" charset="0"/>
                <a:cs typeface="Courier New" panose="02070309020205020404" pitchFamily="49" charset="0"/>
              </a:rPr>
              <a:t>currentTenant.</a:t>
            </a:r>
            <a:r>
              <a:rPr kumimoji="0" lang="en-US" altLang="de-DE" sz="1400" b="0" i="0" u="none" strike="noStrike" cap="none" normalizeH="0" baseline="0" dirty="0" err="1">
                <a:ln>
                  <a:noFill/>
                </a:ln>
                <a:solidFill>
                  <a:srgbClr val="DD4A68"/>
                </a:solidFill>
                <a:effectLst/>
                <a:latin typeface="Source Code Pro" charset="0"/>
                <a:ea typeface="Times New Roman" panose="02020603050405020304" pitchFamily="18" charset="0"/>
                <a:cs typeface="Courier New" panose="02070309020205020404" pitchFamily="49" charset="0"/>
              </a:rPr>
              <a:t>set</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err="1">
                <a:ln>
                  <a:noFill/>
                </a:ln>
                <a:solidFill>
                  <a:srgbClr val="000000"/>
                </a:solidFill>
                <a:effectLst/>
                <a:latin typeface="Source Code Pro" charset="0"/>
                <a:ea typeface="Times New Roman" panose="02020603050405020304" pitchFamily="18" charset="0"/>
                <a:cs typeface="Courier New" panose="02070309020205020404" pitchFamily="49" charset="0"/>
              </a:rPr>
              <a:t>tenantId</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public</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static</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String </a:t>
            </a:r>
            <a:r>
              <a:rPr kumimoji="0" lang="en-US" altLang="de-DE" sz="1400" b="0" i="0" u="none" strike="noStrike" cap="none" normalizeH="0" baseline="0" dirty="0" err="1">
                <a:ln>
                  <a:noFill/>
                </a:ln>
                <a:solidFill>
                  <a:srgbClr val="DD4A68"/>
                </a:solidFill>
                <a:effectLst/>
                <a:latin typeface="Source Code Pro" charset="0"/>
                <a:ea typeface="Times New Roman" panose="02020603050405020304" pitchFamily="18" charset="0"/>
                <a:cs typeface="Courier New" panose="02070309020205020404" pitchFamily="49" charset="0"/>
              </a:rPr>
              <a:t>getCurrentTenant</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return</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err="1">
                <a:ln>
                  <a:noFill/>
                </a:ln>
                <a:solidFill>
                  <a:srgbClr val="000000"/>
                </a:solidFill>
                <a:effectLst/>
                <a:latin typeface="Source Code Pro" charset="0"/>
                <a:ea typeface="Times New Roman" panose="02020603050405020304" pitchFamily="18" charset="0"/>
                <a:cs typeface="Courier New" panose="02070309020205020404" pitchFamily="49" charset="0"/>
              </a:rPr>
              <a:t>currentTenant</a:t>
            </a:r>
            <a:r>
              <a:rPr kumimoji="0" lang="en-US" altLang="de-DE" sz="1400" b="0" i="0" u="none" strike="noStrike" cap="none" normalizeH="0" baseline="0" dirty="0" err="1">
                <a:ln>
                  <a:noFill/>
                </a:ln>
                <a:solidFill>
                  <a:srgbClr val="99999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err="1">
                <a:ln>
                  <a:noFill/>
                </a:ln>
                <a:solidFill>
                  <a:srgbClr val="DD4A68"/>
                </a:solidFill>
                <a:effectLst/>
                <a:latin typeface="Source Code Pro" charset="0"/>
                <a:ea typeface="Times New Roman" panose="02020603050405020304" pitchFamily="18" charset="0"/>
                <a:cs typeface="Courier New" panose="02070309020205020404" pitchFamily="49" charset="0"/>
              </a:rPr>
              <a:t>get</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 //provides a dedicated instance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public</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static</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0077AA"/>
                </a:solidFill>
                <a:effectLst/>
                <a:latin typeface="Source Code Pro" charset="0"/>
                <a:ea typeface="Times New Roman" panose="02020603050405020304" pitchFamily="18" charset="0"/>
                <a:cs typeface="Courier New" panose="02070309020205020404" pitchFamily="49" charset="0"/>
              </a:rPr>
              <a:t>void</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DD4A68"/>
                </a:solidFill>
                <a:effectLst/>
                <a:latin typeface="Source Code Pro" charset="0"/>
                <a:ea typeface="Times New Roman" panose="02020603050405020304" pitchFamily="18" charset="0"/>
                <a:cs typeface="Courier New" panose="02070309020205020404" pitchFamily="49" charset="0"/>
              </a:rPr>
              <a:t>clear</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err="1">
                <a:ln>
                  <a:noFill/>
                </a:ln>
                <a:solidFill>
                  <a:srgbClr val="000000"/>
                </a:solidFill>
                <a:effectLst/>
                <a:latin typeface="Source Code Pro" charset="0"/>
                <a:ea typeface="Times New Roman" panose="02020603050405020304" pitchFamily="18" charset="0"/>
                <a:cs typeface="Courier New" panose="02070309020205020404" pitchFamily="49" charset="0"/>
              </a:rPr>
              <a:t>currentTenant</a:t>
            </a:r>
            <a:r>
              <a:rPr kumimoji="0" lang="en-US" altLang="de-DE" sz="1400" b="0" i="0" u="none" strike="noStrike" cap="none" normalizeH="0" baseline="0" dirty="0" err="1">
                <a:ln>
                  <a:noFill/>
                </a:ln>
                <a:solidFill>
                  <a:srgbClr val="999999"/>
                </a:solidFill>
                <a:effectLst/>
                <a:latin typeface="Source Code Pro" charset="0"/>
                <a:ea typeface="Times New Roman" panose="02020603050405020304" pitchFamily="18" charset="0"/>
                <a:cs typeface="Courier New" panose="02070309020205020404" pitchFamily="49" charset="0"/>
              </a:rPr>
              <a:t>.</a:t>
            </a:r>
            <a:r>
              <a:rPr kumimoji="0" lang="en-US" altLang="de-DE" sz="1400" b="0" i="0" u="none" strike="noStrike" cap="none" normalizeH="0" baseline="0" dirty="0" err="1">
                <a:ln>
                  <a:noFill/>
                </a:ln>
                <a:solidFill>
                  <a:srgbClr val="DD4A68"/>
                </a:solidFill>
                <a:effectLst/>
                <a:latin typeface="Source Code Pro" charset="0"/>
                <a:ea typeface="Times New Roman" panose="02020603050405020304" pitchFamily="18" charset="0"/>
                <a:cs typeface="Courier New" panose="02070309020205020404" pitchFamily="49" charset="0"/>
              </a:rPr>
              <a:t>remove</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 // avoid memory leaks by cleaning releasing it for garbage collector </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000000"/>
                </a:solidFill>
                <a:effectLst/>
                <a:latin typeface="Source Code Pro" charset="0"/>
                <a:ea typeface="Times New Roman" panose="02020603050405020304" pitchFamily="18" charset="0"/>
                <a:cs typeface="Courier New" panose="02070309020205020404" pitchFamily="49" charset="0"/>
              </a:rPr>
              <a:t>  </a:t>
            </a: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endParaRPr kumimoji="0" lang="de-DE" altLang="de-DE"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de-DE" sz="1400" b="0" i="0" u="none" strike="noStrike" cap="none" normalizeH="0" baseline="0" dirty="0">
                <a:ln>
                  <a:noFill/>
                </a:ln>
                <a:solidFill>
                  <a:srgbClr val="999999"/>
                </a:solidFill>
                <a:effectLst/>
                <a:latin typeface="Source Code Pro" charset="0"/>
                <a:ea typeface="Times New Roman" panose="02020603050405020304" pitchFamily="18" charset="0"/>
                <a:cs typeface="Courier New" panose="02070309020205020404" pitchFamily="49" charset="0"/>
              </a:rPr>
              <a:t>}</a:t>
            </a:r>
            <a:endParaRPr kumimoji="0" lang="en-US" altLang="de-DE"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https://1.bp.blogspot.com/-nQhgMSKpIsM/V0QicMLs4rI/AAAAAAAAAvE/tGZTKElWsgg7J_Gs6Vi4kuqI9dBCUfrEwCLcB/s1600/multitenancy.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0919" t="18229" r="10581" b="17447"/>
          <a:stretch/>
        </p:blipFill>
        <p:spPr bwMode="auto">
          <a:xfrm>
            <a:off x="10357889" y="1454955"/>
            <a:ext cx="1430286" cy="216401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bwMode="gray">
          <a:xfrm>
            <a:off x="8787032" y="3849267"/>
            <a:ext cx="2286000" cy="1965721"/>
          </a:xfrm>
          <a:prstGeom prst="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2000" kern="0" dirty="0">
                <a:ea typeface="Arial Unicode MS" pitchFamily="34" charset="-128"/>
                <a:cs typeface="Arial Unicode MS" pitchFamily="34" charset="-128"/>
              </a:rPr>
              <a:t>Initialize </a:t>
            </a:r>
            <a:r>
              <a:rPr lang="de-DE" sz="2000" kern="0" dirty="0" err="1">
                <a:ea typeface="Arial Unicode MS" pitchFamily="34" charset="-128"/>
                <a:cs typeface="Arial Unicode MS" pitchFamily="34" charset="-128"/>
              </a:rPr>
              <a:t>TenantContext</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within</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HandlerInterceptor</a:t>
            </a:r>
            <a:br>
              <a:rPr lang="de-DE" sz="2000" kern="0" dirty="0">
                <a:ea typeface="Arial Unicode MS" pitchFamily="34" charset="-128"/>
                <a:cs typeface="Arial Unicode MS" pitchFamily="34" charset="-128"/>
              </a:rPr>
            </a:br>
            <a:r>
              <a:rPr lang="de-DE" sz="2000" kern="0" dirty="0">
                <a:ea typeface="Arial Unicode MS" pitchFamily="34" charset="-128"/>
                <a:cs typeface="Arial Unicode MS" pitchFamily="34" charset="-128"/>
              </a:rPr>
              <a:t>(</a:t>
            </a:r>
            <a:r>
              <a:rPr lang="de-DE" sz="2000" kern="0" dirty="0" err="1">
                <a:ea typeface="Arial Unicode MS" pitchFamily="34" charset="-128"/>
                <a:cs typeface="Arial Unicode MS" pitchFamily="34" charset="-128"/>
                <a:hlinkClick r:id="rId6"/>
              </a:rPr>
              <a:t>Example</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for</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each</a:t>
            </a:r>
            <a:r>
              <a:rPr lang="de-DE" sz="2000" kern="0" dirty="0">
                <a:ea typeface="Arial Unicode MS" pitchFamily="34" charset="-128"/>
                <a:cs typeface="Arial Unicode MS" pitchFamily="34" charset="-128"/>
              </a:rPr>
              <a:t> </a:t>
            </a:r>
            <a:r>
              <a:rPr lang="de-DE" sz="2000" kern="0" dirty="0" err="1">
                <a:ea typeface="Arial Unicode MS" pitchFamily="34" charset="-128"/>
                <a:cs typeface="Arial Unicode MS" pitchFamily="34" charset="-128"/>
              </a:rPr>
              <a:t>request</a:t>
            </a: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53796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Tenant Discriminator</a:t>
            </a:r>
            <a:r>
              <a:rPr lang="en-US" b="0" dirty="0"/>
              <a:t> </a:t>
            </a:r>
            <a:r>
              <a:rPr lang="en-US" dirty="0"/>
              <a:t>Schema</a:t>
            </a:r>
          </a:p>
        </p:txBody>
      </p:sp>
      <p:sp>
        <p:nvSpPr>
          <p:cNvPr id="3" name="Text Placeholder 2"/>
          <p:cNvSpPr>
            <a:spLocks noGrp="1"/>
          </p:cNvSpPr>
          <p:nvPr>
            <p:ph type="body" sz="quarter" idx="10"/>
          </p:nvPr>
        </p:nvSpPr>
        <p:spPr>
          <a:xfrm>
            <a:off x="324000" y="1422945"/>
            <a:ext cx="11545200" cy="4392043"/>
          </a:xfrm>
        </p:spPr>
        <p:txBody>
          <a:bodyPr/>
          <a:lstStyle/>
          <a:p>
            <a:pPr marL="0" indent="0">
              <a:buNone/>
            </a:pPr>
            <a:r>
              <a:rPr lang="en-US" sz="1800" dirty="0"/>
              <a:t>Hibernate natively supports SCHEMA based multi tenancy and requires three main components</a:t>
            </a:r>
            <a:endParaRPr lang="de-DE" sz="1800" dirty="0"/>
          </a:p>
          <a:p>
            <a:r>
              <a:rPr lang="en-US" sz="1800" dirty="0"/>
              <a:t>Configuration (</a:t>
            </a:r>
            <a:r>
              <a:rPr lang="en-US" sz="1800" dirty="0">
                <a:hlinkClick r:id="rId3"/>
              </a:rPr>
              <a:t>Example</a:t>
            </a:r>
            <a:r>
              <a:rPr lang="en-US" sz="1800" dirty="0"/>
              <a:t>)</a:t>
            </a:r>
            <a:br>
              <a:rPr lang="en-US" sz="1800" dirty="0"/>
            </a:br>
            <a:r>
              <a:rPr lang="en-US" sz="1800" b="0" dirty="0"/>
              <a:t>Wiring up Hibernate correctly</a:t>
            </a:r>
            <a:endParaRPr lang="de-DE" sz="1800" b="0" dirty="0"/>
          </a:p>
          <a:p>
            <a:r>
              <a:rPr lang="en-US" sz="1800" dirty="0" err="1"/>
              <a:t>CurrentTenantIdentifierResolver</a:t>
            </a:r>
            <a:r>
              <a:rPr lang="en-US" sz="1800" dirty="0"/>
              <a:t> (</a:t>
            </a:r>
            <a:r>
              <a:rPr lang="en-US" sz="1800" dirty="0">
                <a:hlinkClick r:id="rId4"/>
              </a:rPr>
              <a:t>Example</a:t>
            </a:r>
            <a:r>
              <a:rPr lang="en-US" sz="1800" dirty="0"/>
              <a:t>)</a:t>
            </a:r>
            <a:br>
              <a:rPr lang="en-US" sz="1800" dirty="0"/>
            </a:br>
            <a:r>
              <a:rPr lang="en-US" sz="1800" b="0" dirty="0"/>
              <a:t>Class responsible for resolving the correct tenant, map </a:t>
            </a:r>
            <a:r>
              <a:rPr lang="en-US" sz="1800" b="0" dirty="0" err="1"/>
              <a:t>tenantId</a:t>
            </a:r>
            <a:r>
              <a:rPr lang="en-US" sz="1800" b="0" dirty="0"/>
              <a:t> to </a:t>
            </a:r>
            <a:r>
              <a:rPr lang="en-US" sz="1800" b="0" dirty="0" err="1"/>
              <a:t>db</a:t>
            </a:r>
            <a:r>
              <a:rPr lang="en-US" sz="1800" b="0" dirty="0"/>
              <a:t> schema</a:t>
            </a:r>
            <a:endParaRPr lang="de-DE" sz="1800" b="0" dirty="0"/>
          </a:p>
          <a:p>
            <a:r>
              <a:rPr lang="en-US" sz="1800" dirty="0" err="1"/>
              <a:t>MultiTenantConnectionProvider</a:t>
            </a:r>
            <a:r>
              <a:rPr lang="en-US" sz="1800" dirty="0"/>
              <a:t> (</a:t>
            </a:r>
            <a:r>
              <a:rPr lang="en-US" sz="1800" dirty="0">
                <a:hlinkClick r:id="rId5"/>
              </a:rPr>
              <a:t>Example</a:t>
            </a:r>
            <a:r>
              <a:rPr lang="en-US" sz="1800" dirty="0"/>
              <a:t>)</a:t>
            </a:r>
            <a:br>
              <a:rPr lang="en-US" sz="1800" dirty="0"/>
            </a:br>
            <a:r>
              <a:rPr lang="en-US" sz="1800" b="0" dirty="0"/>
              <a:t>Class responsible for providing and closing tenant connections</a:t>
            </a:r>
            <a:endParaRPr lang="de-DE" sz="1800" b="0" dirty="0"/>
          </a:p>
          <a:p>
            <a:pPr marL="569961" lvl="0" indent="-171450">
              <a:buFont typeface="Wingdings" panose="05000000000000000000" pitchFamily="2" charset="2"/>
              <a:buChar char="§"/>
            </a:pPr>
            <a:endParaRPr lang="en-US" sz="2400" dirty="0"/>
          </a:p>
          <a:p>
            <a:pPr marL="0" lvl="0" indent="0">
              <a:spcBef>
                <a:spcPts val="600"/>
              </a:spcBef>
              <a:buNone/>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a:p>
            <a:pPr lvl="0">
              <a:spcBef>
                <a:spcPts val="600"/>
              </a:spcBef>
              <a:buFontTx/>
              <a:buChar char="-"/>
            </a:pPr>
            <a:endParaRPr lang="en-US" sz="1800" b="0" dirty="0"/>
          </a:p>
        </p:txBody>
      </p:sp>
    </p:spTree>
    <p:extLst>
      <p:ext uri="{BB962C8B-B14F-4D97-AF65-F5344CB8AC3E}">
        <p14:creationId xmlns:p14="http://schemas.microsoft.com/office/powerpoint/2010/main" val="402570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bwMode="gray">
          <a:xfrm>
            <a:off x="3929654" y="1650046"/>
            <a:ext cx="5227274" cy="482941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grpSp>
        <p:nvGrpSpPr>
          <p:cNvPr id="45" name="Group 44"/>
          <p:cNvGrpSpPr/>
          <p:nvPr/>
        </p:nvGrpSpPr>
        <p:grpSpPr>
          <a:xfrm>
            <a:off x="10369464" y="1459434"/>
            <a:ext cx="1430286" cy="2164012"/>
            <a:chOff x="10363200" y="3941124"/>
            <a:chExt cx="1430286" cy="2164012"/>
          </a:xfrm>
        </p:grpSpPr>
        <p:pic>
          <p:nvPicPr>
            <p:cNvPr id="51" name="Picture 2" descr="https://1.bp.blogspot.com/-nQhgMSKpIsM/V0QicMLs4rI/AAAAAAAAAvE/tGZTKElWsgg7J_Gs6Vi4kuqI9dBCUfrEwCLcB/s1600/multitenanc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397" t="18409" r="40103" b="17267"/>
            <a:stretch/>
          </p:blipFill>
          <p:spPr bwMode="auto">
            <a:xfrm>
              <a:off x="10363200" y="3941124"/>
              <a:ext cx="1430286" cy="216401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1142177" y="4599500"/>
              <a:ext cx="585003" cy="1384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900" kern="0" dirty="0">
                  <a:solidFill>
                    <a:schemeClr val="tx1">
                      <a:lumMod val="65000"/>
                      <a:lumOff val="35000"/>
                    </a:schemeClr>
                  </a:solidFill>
                  <a:ea typeface="Arial Unicode MS" pitchFamily="34" charset="-128"/>
                  <a:cs typeface="Arial Unicode MS" pitchFamily="34" charset="-128"/>
                </a:rPr>
                <a:t>(schemas)</a:t>
              </a:r>
            </a:p>
          </p:txBody>
        </p:sp>
      </p:grpSp>
      <p:sp>
        <p:nvSpPr>
          <p:cNvPr id="54" name="Rectangle 53"/>
          <p:cNvSpPr/>
          <p:nvPr/>
        </p:nvSpPr>
        <p:spPr bwMode="gray">
          <a:xfrm>
            <a:off x="4637816" y="2434175"/>
            <a:ext cx="3338112" cy="1848509"/>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400" kern="0" dirty="0">
                <a:latin typeface="Calibri" panose="020F0502020204030204" pitchFamily="34" charset="0"/>
                <a:ea typeface="Arial Unicode MS" pitchFamily="34" charset="-128"/>
                <a:cs typeface="Arial Unicode MS" pitchFamily="34" charset="-128"/>
              </a:rPr>
              <a:t>organization</a:t>
            </a:r>
          </a:p>
        </p:txBody>
      </p:sp>
      <p:sp>
        <p:nvSpPr>
          <p:cNvPr id="2" name="Title 1"/>
          <p:cNvSpPr>
            <a:spLocks noGrp="1"/>
          </p:cNvSpPr>
          <p:nvPr>
            <p:ph type="title"/>
          </p:nvPr>
        </p:nvSpPr>
        <p:spPr/>
        <p:txBody>
          <a:bodyPr/>
          <a:lstStyle/>
          <a:p>
            <a:r>
              <a:rPr lang="en-US" dirty="0"/>
              <a:t>Case 3: Separate Schema Using HANA Instance Manager</a:t>
            </a:r>
            <a:endParaRPr lang="en-US" dirty="0">
              <a:latin typeface="Courier New" panose="02070309020205020404" pitchFamily="49" charset="0"/>
              <a:cs typeface="Courier New" panose="02070309020205020404" pitchFamily="49" charset="0"/>
            </a:endParaRPr>
          </a:p>
        </p:txBody>
      </p:sp>
      <p:sp>
        <p:nvSpPr>
          <p:cNvPr id="57" name="Rectangle 56"/>
          <p:cNvSpPr/>
          <p:nvPr/>
        </p:nvSpPr>
        <p:spPr>
          <a:xfrm>
            <a:off x="4637816" y="4566834"/>
            <a:ext cx="3338112" cy="179256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rPr>
              <a:t>Backing Services</a:t>
            </a:r>
          </a:p>
        </p:txBody>
      </p:sp>
      <p:cxnSp>
        <p:nvCxnSpPr>
          <p:cNvPr id="58" name="Straight Connector 57"/>
          <p:cNvCxnSpPr/>
          <p:nvPr/>
        </p:nvCxnSpPr>
        <p:spPr>
          <a:xfrm flipH="1">
            <a:off x="4637816" y="4786290"/>
            <a:ext cx="3327949" cy="737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4623178" y="4816779"/>
            <a:ext cx="0" cy="149715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gray">
          <a:xfrm>
            <a:off x="4965649" y="2737105"/>
            <a:ext cx="2511484" cy="1394410"/>
          </a:xfrm>
          <a:prstGeom prst="rect">
            <a:avLst/>
          </a:prstGeom>
          <a:solidFill>
            <a:schemeClr val="bg2">
              <a:lumMod val="75000"/>
            </a:schemeClr>
          </a:solidFill>
          <a:ln>
            <a:solidFill>
              <a:schemeClr val="accent6">
                <a:lumMod val="7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(prod)</a:t>
            </a:r>
          </a:p>
        </p:txBody>
      </p:sp>
      <p:grpSp>
        <p:nvGrpSpPr>
          <p:cNvPr id="11" name="Group 10"/>
          <p:cNvGrpSpPr/>
          <p:nvPr/>
        </p:nvGrpSpPr>
        <p:grpSpPr>
          <a:xfrm>
            <a:off x="4731606" y="5645987"/>
            <a:ext cx="1677227" cy="662347"/>
            <a:chOff x="5619564" y="4860156"/>
            <a:chExt cx="1533277" cy="662347"/>
          </a:xfrm>
        </p:grpSpPr>
        <p:sp>
          <p:nvSpPr>
            <p:cNvPr id="46" name="Rectangle 45"/>
            <p:cNvSpPr/>
            <p:nvPr/>
          </p:nvSpPr>
          <p:spPr bwMode="gray">
            <a:xfrm>
              <a:off x="5619564" y="4860156"/>
              <a:ext cx="1533277" cy="662347"/>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Service</a:t>
              </a:r>
            </a:p>
          </p:txBody>
        </p:sp>
        <p:sp>
          <p:nvSpPr>
            <p:cNvPr id="48" name="Rectangle 47"/>
            <p:cNvSpPr/>
            <p:nvPr/>
          </p:nvSpPr>
          <p:spPr bwMode="gray">
            <a:xfrm>
              <a:off x="5760390" y="5125345"/>
              <a:ext cx="1238964"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grpSp>
      <p:sp>
        <p:nvSpPr>
          <p:cNvPr id="60" name="Rectangle 59"/>
          <p:cNvSpPr/>
          <p:nvPr/>
        </p:nvSpPr>
        <p:spPr bwMode="gray">
          <a:xfrm>
            <a:off x="4731606" y="4914138"/>
            <a:ext cx="1677227" cy="662347"/>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Instance Manager</a:t>
            </a:r>
          </a:p>
        </p:txBody>
      </p:sp>
      <p:sp>
        <p:nvSpPr>
          <p:cNvPr id="62" name="Rectangle 61"/>
          <p:cNvSpPr/>
          <p:nvPr/>
        </p:nvSpPr>
        <p:spPr bwMode="gray">
          <a:xfrm>
            <a:off x="4872432" y="5185367"/>
            <a:ext cx="1368504"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200" kern="0" dirty="0">
                <a:solidFill>
                  <a:srgbClr val="002060"/>
                </a:solidFill>
                <a:latin typeface="Calibri" panose="020F0502020204030204"/>
              </a:rPr>
              <a:t>RESTful API {JSON}</a:t>
            </a:r>
          </a:p>
        </p:txBody>
      </p:sp>
      <p:pic>
        <p:nvPicPr>
          <p:cNvPr id="34" name="Picture 2" descr="Image result for fiori examp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900" y="2340172"/>
            <a:ext cx="2105438" cy="1380019"/>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p:cNvSpPr/>
          <p:nvPr/>
        </p:nvSpPr>
        <p:spPr bwMode="gray">
          <a:xfrm>
            <a:off x="4965649" y="5885284"/>
            <a:ext cx="1355283"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35" name="Rectangle 34"/>
          <p:cNvSpPr/>
          <p:nvPr/>
        </p:nvSpPr>
        <p:spPr>
          <a:xfrm>
            <a:off x="2663208" y="2863475"/>
            <a:ext cx="1120885" cy="954107"/>
          </a:xfrm>
          <a:prstGeom prst="rect">
            <a:avLst/>
          </a:prstGeom>
        </p:spPr>
        <p:txBody>
          <a:bodyPr wrap="square">
            <a:spAutoFit/>
          </a:bodyPr>
          <a:lstStyle/>
          <a:p>
            <a:r>
              <a:rPr lang="en-US" sz="1400" dirty="0"/>
              <a:t>Tenant specific HTTP</a:t>
            </a:r>
            <a:br>
              <a:rPr lang="en-US" sz="1400" dirty="0"/>
            </a:br>
            <a:r>
              <a:rPr lang="en-US" sz="1400" dirty="0"/>
              <a:t>request</a:t>
            </a:r>
          </a:p>
        </p:txBody>
      </p:sp>
      <p:cxnSp>
        <p:nvCxnSpPr>
          <p:cNvPr id="36" name="Straight Arrow Connector 35"/>
          <p:cNvCxnSpPr/>
          <p:nvPr/>
        </p:nvCxnSpPr>
        <p:spPr>
          <a:xfrm>
            <a:off x="2501237" y="3326304"/>
            <a:ext cx="513988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ular Callout 49"/>
          <p:cNvSpPr/>
          <p:nvPr/>
        </p:nvSpPr>
        <p:spPr bwMode="gray">
          <a:xfrm>
            <a:off x="9768840" y="5019592"/>
            <a:ext cx="2100360" cy="1376826"/>
          </a:xfrm>
          <a:prstGeom prst="wedgeRectCallout">
            <a:avLst>
              <a:gd name="adj1" fmla="val -48640"/>
              <a:gd name="adj2" fmla="val 11598"/>
            </a:avLst>
          </a:prstGeom>
          <a:solidFill>
            <a:schemeClr val="accent2">
              <a:lumMod val="20000"/>
              <a:lumOff val="80000"/>
            </a:schemeClr>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Recommendations</a:t>
            </a:r>
            <a:r>
              <a:rPr lang="en-US" sz="1200" kern="0" dirty="0">
                <a:ea typeface="Arial Unicode MS" pitchFamily="34" charset="-128"/>
                <a:cs typeface="Arial Unicode MS" pitchFamily="34" charset="-128"/>
              </a:rPr>
              <a:t>:</a:t>
            </a:r>
            <a:br>
              <a:rPr lang="en-US" sz="1200" kern="0" dirty="0">
                <a:ea typeface="Arial Unicode MS" pitchFamily="34" charset="-128"/>
                <a:cs typeface="Arial Unicode MS" pitchFamily="34" charset="-128"/>
              </a:rPr>
            </a:br>
            <a:endParaRPr lang="en-US" sz="200" kern="0" dirty="0">
              <a:ea typeface="Arial Unicode MS" pitchFamily="34" charset="-128"/>
              <a:cs typeface="Arial Unicode MS" pitchFamily="34" charset="-128"/>
            </a:endParaRPr>
          </a:p>
          <a:p>
            <a:pPr marL="171450" marR="0" indent="-171450"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Ø"/>
              <a:tabLst/>
            </a:pPr>
            <a:r>
              <a:rPr lang="en-US" sz="1200" b="1" kern="0" dirty="0">
                <a:ea typeface="Arial Unicode MS" pitchFamily="34" charset="-128"/>
                <a:cs typeface="Arial Unicode MS" pitchFamily="34" charset="-128"/>
              </a:rPr>
              <a:t>cache </a:t>
            </a:r>
            <a:r>
              <a:rPr lang="en-US" sz="1200" kern="0" dirty="0">
                <a:ea typeface="Arial Unicode MS" pitchFamily="34" charset="-128"/>
                <a:cs typeface="Arial Unicode MS" pitchFamily="34" charset="-128"/>
              </a:rPr>
              <a:t>credentials and connection info to </a:t>
            </a:r>
            <a:r>
              <a:rPr lang="en-US" sz="1200" b="1" kern="0" dirty="0" err="1">
                <a:ea typeface="Arial Unicode MS" pitchFamily="34" charset="-128"/>
                <a:cs typeface="Arial Unicode MS" pitchFamily="34" charset="-128"/>
              </a:rPr>
              <a:t>hana</a:t>
            </a:r>
            <a:r>
              <a:rPr lang="en-US" sz="1200" b="1" kern="0" dirty="0">
                <a:ea typeface="Arial Unicode MS" pitchFamily="34" charset="-128"/>
                <a:cs typeface="Arial Unicode MS" pitchFamily="34" charset="-128"/>
              </a:rPr>
              <a:t> service instance</a:t>
            </a:r>
          </a:p>
          <a:p>
            <a:pPr marL="171450" indent="-171450" defTabSz="914400" fontAlgn="base">
              <a:spcBef>
                <a:spcPct val="50000"/>
              </a:spcBef>
              <a:spcAft>
                <a:spcPct val="0"/>
              </a:spcAft>
              <a:buClr>
                <a:srgbClr val="F0AB00"/>
              </a:buClr>
              <a:buSzPct val="80000"/>
              <a:buFont typeface="Wingdings" panose="05000000000000000000" pitchFamily="2" charset="2"/>
              <a:buChar char="Ø"/>
            </a:pPr>
            <a:r>
              <a:rPr lang="en-US" sz="1200" b="1" kern="0" dirty="0">
                <a:ea typeface="Arial Unicode MS" pitchFamily="34" charset="-128"/>
                <a:cs typeface="Arial Unicode MS" pitchFamily="34" charset="-128"/>
              </a:rPr>
              <a:t>pool open connections</a:t>
            </a:r>
          </a:p>
        </p:txBody>
      </p:sp>
      <p:sp>
        <p:nvSpPr>
          <p:cNvPr id="49" name="Rectangular Callout 48"/>
          <p:cNvSpPr/>
          <p:nvPr/>
        </p:nvSpPr>
        <p:spPr bwMode="gray">
          <a:xfrm>
            <a:off x="8053556" y="2396536"/>
            <a:ext cx="1572154" cy="458177"/>
          </a:xfrm>
          <a:prstGeom prst="wedgeRectCallout">
            <a:avLst>
              <a:gd name="adj1" fmla="val -100552"/>
              <a:gd name="adj2" fmla="val 149914"/>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2. get tenant</a:t>
            </a:r>
            <a:r>
              <a:rPr kumimoji="0" lang="en-US" sz="1200" b="0" i="0" u="none" strike="noStrike" kern="0" cap="none" spc="0" normalizeH="0" noProof="0" dirty="0">
                <a:ln>
                  <a:noFill/>
                </a:ln>
                <a:effectLst/>
                <a:uLnTx/>
                <a:uFillTx/>
                <a:ea typeface="Arial Unicode MS" pitchFamily="34" charset="-128"/>
                <a:cs typeface="Arial Unicode MS" pitchFamily="34" charset="-128"/>
              </a:rPr>
              <a:t> id from</a:t>
            </a:r>
            <a:r>
              <a:rPr lang="en-US" sz="1200" kern="0" dirty="0">
                <a:ea typeface="Arial Unicode MS" pitchFamily="34" charset="-128"/>
                <a:cs typeface="Arial Unicode MS" pitchFamily="34" charset="-128"/>
              </a:rPr>
              <a:t> JWT token</a:t>
            </a:r>
            <a:r>
              <a:rPr kumimoji="0" lang="en-US" sz="1200" b="0" i="0" u="none" strike="noStrike" kern="0" cap="none" spc="0" normalizeH="0" noProof="0" dirty="0">
                <a:ln>
                  <a:noFill/>
                </a:ln>
                <a:effectLst/>
                <a:uLnTx/>
                <a:uFillTx/>
                <a:ea typeface="Arial Unicode MS" pitchFamily="34" charset="-128"/>
                <a:cs typeface="Arial Unicode MS" pitchFamily="34" charset="-128"/>
              </a:rPr>
              <a:t> („</a:t>
            </a:r>
            <a:r>
              <a:rPr kumimoji="0" lang="en-US" sz="1200" b="0" i="0" u="none" strike="noStrike" kern="0" cap="none" spc="0" normalizeH="0" noProof="0" dirty="0" err="1">
                <a:ln>
                  <a:noFill/>
                </a:ln>
                <a:effectLst/>
                <a:uLnTx/>
                <a:uFillTx/>
                <a:ea typeface="Arial Unicode MS" pitchFamily="34" charset="-128"/>
                <a:cs typeface="Arial Unicode MS" pitchFamily="34" charset="-128"/>
              </a:rPr>
              <a:t>zid</a:t>
            </a:r>
            <a:r>
              <a:rPr kumimoji="0" lang="en-US" sz="1200" b="0" i="0" u="none" strike="noStrike" kern="0" cap="none" spc="0" normalizeH="0" noProof="0" dirty="0">
                <a:ln>
                  <a:noFill/>
                </a:ln>
                <a:effectLst/>
                <a:uLnTx/>
                <a:uFillTx/>
                <a:ea typeface="Arial Unicode MS" pitchFamily="34" charset="-128"/>
                <a:cs typeface="Arial Unicode MS" pitchFamily="34" charset="-128"/>
              </a:rPr>
              <a:t>“)</a:t>
            </a:r>
            <a:endParaRPr lang="en-US" sz="1200" b="1" kern="0" dirty="0">
              <a:ea typeface="Arial Unicode MS" pitchFamily="34" charset="-128"/>
              <a:cs typeface="Arial Unicode MS" pitchFamily="34" charset="-128"/>
            </a:endParaRPr>
          </a:p>
        </p:txBody>
      </p:sp>
      <p:sp>
        <p:nvSpPr>
          <p:cNvPr id="41" name="Rectangular Callout 40"/>
          <p:cNvSpPr/>
          <p:nvPr/>
        </p:nvSpPr>
        <p:spPr bwMode="gray">
          <a:xfrm>
            <a:off x="8380247" y="3328007"/>
            <a:ext cx="1572154" cy="458177"/>
          </a:xfrm>
          <a:prstGeom prst="wedgeRectCallout">
            <a:avLst>
              <a:gd name="adj1" fmla="val -89889"/>
              <a:gd name="adj2" fmla="val 314969"/>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3. g</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et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db</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connect info for tenant</a:t>
            </a:r>
            <a:endParaRPr lang="en-US" sz="1200" b="1" kern="0" dirty="0">
              <a:ea typeface="Arial Unicode MS" pitchFamily="34" charset="-128"/>
              <a:cs typeface="Arial Unicode MS" pitchFamily="34" charset="-128"/>
            </a:endParaRPr>
          </a:p>
        </p:txBody>
      </p:sp>
      <p:sp>
        <p:nvSpPr>
          <p:cNvPr id="53" name="Rectangular Callout 52"/>
          <p:cNvSpPr/>
          <p:nvPr/>
        </p:nvSpPr>
        <p:spPr bwMode="gray">
          <a:xfrm>
            <a:off x="8440078" y="4597566"/>
            <a:ext cx="1572154" cy="458177"/>
          </a:xfrm>
          <a:prstGeom prst="wedgeRectCallout">
            <a:avLst>
              <a:gd name="adj1" fmla="val -111593"/>
              <a:gd name="adj2" fmla="val 208165"/>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4. read / update data </a:t>
            </a:r>
            <a:endParaRPr lang="en-US" sz="1200" b="1" kern="0" dirty="0">
              <a:ea typeface="Arial Unicode MS" pitchFamily="34" charset="-128"/>
              <a:cs typeface="Arial Unicode MS" pitchFamily="34" charset="-128"/>
            </a:endParaRPr>
          </a:p>
        </p:txBody>
      </p:sp>
      <p:sp>
        <p:nvSpPr>
          <p:cNvPr id="55" name="Rectangle 54"/>
          <p:cNvSpPr/>
          <p:nvPr/>
        </p:nvSpPr>
        <p:spPr>
          <a:xfrm>
            <a:off x="6544277" y="4743771"/>
            <a:ext cx="1494187" cy="1200329"/>
          </a:xfrm>
          <a:prstGeom prst="rect">
            <a:avLst/>
          </a:prstGeom>
        </p:spPr>
        <p:txBody>
          <a:bodyPr wrap="square">
            <a:spAutoFit/>
          </a:bodyPr>
          <a:lstStyle/>
          <a:p>
            <a:r>
              <a:rPr lang="en-US" sz="1200" b="1" dirty="0">
                <a:solidFill>
                  <a:schemeClr val="accent1"/>
                </a:solidFill>
              </a:rPr>
              <a:t>1. GET request</a:t>
            </a:r>
            <a:br>
              <a:rPr lang="en-US" sz="1200" dirty="0">
                <a:solidFill>
                  <a:schemeClr val="accent1"/>
                </a:solidFill>
              </a:rPr>
            </a:br>
            <a:r>
              <a:rPr lang="en-US" sz="1200" dirty="0">
                <a:solidFill>
                  <a:schemeClr val="bg1"/>
                </a:solidFill>
              </a:rPr>
              <a:t>get credentials </a:t>
            </a:r>
            <a:br>
              <a:rPr lang="en-US" sz="1200" dirty="0">
                <a:solidFill>
                  <a:schemeClr val="bg1"/>
                </a:solidFill>
              </a:rPr>
            </a:br>
            <a:r>
              <a:rPr lang="en-US" sz="1200" dirty="0">
                <a:solidFill>
                  <a:schemeClr val="bg1"/>
                </a:solidFill>
              </a:rPr>
              <a:t>of tenant specific  </a:t>
            </a:r>
            <a:br>
              <a:rPr lang="en-US" sz="1200" dirty="0">
                <a:solidFill>
                  <a:schemeClr val="bg1"/>
                </a:solidFill>
              </a:rPr>
            </a:br>
            <a:r>
              <a:rPr lang="en-US" sz="1200" dirty="0">
                <a:solidFill>
                  <a:schemeClr val="bg1"/>
                </a:solidFill>
              </a:rPr>
              <a:t>service instance</a:t>
            </a:r>
            <a:br>
              <a:rPr lang="en-US" sz="1200" dirty="0">
                <a:solidFill>
                  <a:schemeClr val="bg1"/>
                </a:solidFill>
              </a:rPr>
            </a:br>
            <a:endParaRPr lang="en-US" sz="1200" dirty="0">
              <a:solidFill>
                <a:schemeClr val="bg1"/>
              </a:solidFill>
            </a:endParaRPr>
          </a:p>
          <a:p>
            <a:r>
              <a:rPr lang="en-US" sz="1200" b="1" dirty="0">
                <a:solidFill>
                  <a:schemeClr val="accent1"/>
                </a:solidFill>
              </a:rPr>
              <a:t>2. connect</a:t>
            </a:r>
          </a:p>
        </p:txBody>
      </p:sp>
      <p:cxnSp>
        <p:nvCxnSpPr>
          <p:cNvPr id="56" name="Straight Arrow Connector 35"/>
          <p:cNvCxnSpPr/>
          <p:nvPr/>
        </p:nvCxnSpPr>
        <p:spPr>
          <a:xfrm flipV="1">
            <a:off x="6320932" y="5363458"/>
            <a:ext cx="208580" cy="689094"/>
          </a:xfrm>
          <a:prstGeom prst="bentConnector2">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35"/>
          <p:cNvCxnSpPr/>
          <p:nvPr/>
        </p:nvCxnSpPr>
        <p:spPr>
          <a:xfrm flipV="1">
            <a:off x="6240936" y="3313259"/>
            <a:ext cx="482071" cy="2039376"/>
          </a:xfrm>
          <a:prstGeom prst="bentConnector3">
            <a:avLst>
              <a:gd name="adj1" fmla="val 60059"/>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050" name="Picture 2" descr="Ähnliches Fot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8396" y="5907173"/>
            <a:ext cx="1179114" cy="324097"/>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66"/>
          <p:cNvSpPr/>
          <p:nvPr/>
        </p:nvSpPr>
        <p:spPr bwMode="gray">
          <a:xfrm>
            <a:off x="5665815" y="3028049"/>
            <a:ext cx="621912" cy="619381"/>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router</a:t>
            </a:r>
          </a:p>
        </p:txBody>
      </p:sp>
      <p:sp>
        <p:nvSpPr>
          <p:cNvPr id="43" name="Rectangular Callout 42"/>
          <p:cNvSpPr/>
          <p:nvPr/>
        </p:nvSpPr>
        <p:spPr bwMode="gray">
          <a:xfrm>
            <a:off x="6066698" y="2178131"/>
            <a:ext cx="1572154" cy="458177"/>
          </a:xfrm>
          <a:prstGeom prst="wedgeRectCallout">
            <a:avLst>
              <a:gd name="adj1" fmla="val -50454"/>
              <a:gd name="adj2" fmla="val 163068"/>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1.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approuter</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derives</a:t>
            </a:r>
            <a:r>
              <a:rPr kumimoji="0" lang="en-US" sz="1200" b="0" i="0" u="none" strike="noStrike" kern="0" cap="none" spc="0" normalizeH="0" noProof="0" dirty="0">
                <a:ln>
                  <a:noFill/>
                </a:ln>
                <a:effectLst/>
                <a:uLnTx/>
                <a:uFillTx/>
                <a:ea typeface="Arial Unicode MS" pitchFamily="34" charset="-128"/>
                <a:cs typeface="Arial Unicode MS" pitchFamily="34" charset="-128"/>
              </a:rPr>
              <a:t> tenant from URL</a:t>
            </a:r>
            <a:endParaRPr lang="en-US" sz="1200" b="1" kern="0" dirty="0">
              <a:ea typeface="Arial Unicode MS" pitchFamily="34" charset="-128"/>
              <a:cs typeface="Arial Unicode MS" pitchFamily="34" charset="-128"/>
            </a:endParaRPr>
          </a:p>
        </p:txBody>
      </p:sp>
      <p:sp>
        <p:nvSpPr>
          <p:cNvPr id="33" name="Rectangle 32"/>
          <p:cNvSpPr/>
          <p:nvPr/>
        </p:nvSpPr>
        <p:spPr bwMode="gray">
          <a:xfrm>
            <a:off x="6723007" y="3031109"/>
            <a:ext cx="621912" cy="619381"/>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p>
        </p:txBody>
      </p:sp>
      <p:pic>
        <p:nvPicPr>
          <p:cNvPr id="38" name="Picture 37"/>
          <p:cNvPicPr>
            <a:picLocks noChangeAspect="1"/>
          </p:cNvPicPr>
          <p:nvPr/>
        </p:nvPicPr>
        <p:blipFill>
          <a:blip r:embed="rId6"/>
          <a:stretch>
            <a:fillRect/>
          </a:stretch>
        </p:blipFill>
        <p:spPr>
          <a:xfrm>
            <a:off x="7333066" y="1853088"/>
            <a:ext cx="1677820" cy="222120"/>
          </a:xfrm>
          <a:prstGeom prst="rect">
            <a:avLst/>
          </a:prstGeom>
        </p:spPr>
      </p:pic>
    </p:spTree>
    <p:extLst>
      <p:ext uri="{BB962C8B-B14F-4D97-AF65-F5344CB8AC3E}">
        <p14:creationId xmlns:p14="http://schemas.microsoft.com/office/powerpoint/2010/main" val="3298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1" grpId="0" animBg="1"/>
      <p:bldP spid="53"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Multi-tenant Application?</a:t>
            </a:r>
          </a:p>
        </p:txBody>
      </p:sp>
      <p:sp>
        <p:nvSpPr>
          <p:cNvPr id="5" name="Text Placeholder 4"/>
          <p:cNvSpPr>
            <a:spLocks noGrp="1"/>
          </p:cNvSpPr>
          <p:nvPr>
            <p:ph type="body" sz="quarter" idx="10"/>
          </p:nvPr>
        </p:nvSpPr>
        <p:spPr>
          <a:xfrm>
            <a:off x="324000" y="1691078"/>
            <a:ext cx="11545200" cy="2985093"/>
          </a:xfrm>
        </p:spPr>
        <p:txBody>
          <a:bodyPr/>
          <a:lstStyle/>
          <a:p>
            <a:pPr marL="0" indent="0">
              <a:buNone/>
            </a:pPr>
            <a:r>
              <a:rPr lang="en-US" b="0" dirty="0"/>
              <a:t>One </a:t>
            </a:r>
            <a:r>
              <a:rPr lang="en-US" dirty="0"/>
              <a:t>application instance </a:t>
            </a:r>
            <a:r>
              <a:rPr lang="en-US" b="0" dirty="0"/>
              <a:t>can serve requests from multiple customers (SaaS tenants e.g. </a:t>
            </a:r>
            <a:r>
              <a:rPr lang="en-US" b="0" i="1" dirty="0"/>
              <a:t>Nestle</a:t>
            </a:r>
            <a:r>
              <a:rPr lang="en-US" b="0" dirty="0"/>
              <a:t>)</a:t>
            </a:r>
          </a:p>
          <a:p>
            <a:pPr marL="0" indent="0">
              <a:spcBef>
                <a:spcPts val="1200"/>
              </a:spcBef>
              <a:buNone/>
            </a:pPr>
            <a:r>
              <a:rPr lang="en-US" sz="2000" b="0" dirty="0">
                <a:solidFill>
                  <a:schemeClr val="accent4">
                    <a:lumMod val="75000"/>
                  </a:schemeClr>
                </a:solidFill>
              </a:rPr>
              <a:t>++</a:t>
            </a:r>
            <a:r>
              <a:rPr lang="en-US" sz="2000" b="0" dirty="0"/>
              <a:t> Maintenance of one version only (same code base)</a:t>
            </a:r>
          </a:p>
          <a:p>
            <a:pPr marL="0" indent="0">
              <a:spcBef>
                <a:spcPts val="1200"/>
              </a:spcBef>
              <a:buNone/>
            </a:pPr>
            <a:r>
              <a:rPr lang="en-US" sz="2000" b="0" dirty="0">
                <a:solidFill>
                  <a:schemeClr val="accent4">
                    <a:lumMod val="75000"/>
                  </a:schemeClr>
                </a:solidFill>
              </a:rPr>
              <a:t>++</a:t>
            </a:r>
            <a:r>
              <a:rPr lang="en-US" sz="2000" b="0" dirty="0"/>
              <a:t> Better resource utilization</a:t>
            </a:r>
          </a:p>
          <a:p>
            <a:pPr marL="0" indent="0">
              <a:spcBef>
                <a:spcPts val="1200"/>
              </a:spcBef>
              <a:buNone/>
            </a:pPr>
            <a:r>
              <a:rPr lang="en-US" sz="2000" b="0" dirty="0">
                <a:solidFill>
                  <a:srgbClr val="C00000"/>
                </a:solidFill>
              </a:rPr>
              <a:t>- - </a:t>
            </a:r>
            <a:r>
              <a:rPr lang="en-US" sz="2000" b="0" dirty="0"/>
              <a:t> Connect to tenant specific Identity and Access Management (IAM) needed, and</a:t>
            </a:r>
          </a:p>
          <a:p>
            <a:pPr marL="0" indent="0">
              <a:spcBef>
                <a:spcPts val="1200"/>
              </a:spcBef>
              <a:buNone/>
            </a:pPr>
            <a:r>
              <a:rPr lang="en-US" sz="2000" b="0" dirty="0">
                <a:solidFill>
                  <a:srgbClr val="C00000"/>
                </a:solidFill>
              </a:rPr>
              <a:t>- -  </a:t>
            </a:r>
            <a:r>
              <a:rPr lang="en-US" sz="2000" b="0" dirty="0"/>
              <a:t>all data (incl. master &amp; configuration) must be kept isolated</a:t>
            </a:r>
          </a:p>
          <a:p>
            <a:pPr marL="0" indent="0">
              <a:buNone/>
            </a:pPr>
            <a:r>
              <a:rPr lang="en-US" b="0" dirty="0"/>
              <a:t>Tenant specific data </a:t>
            </a:r>
          </a:p>
        </p:txBody>
      </p:sp>
      <p:sp>
        <p:nvSpPr>
          <p:cNvPr id="6" name="Rectangle 5"/>
          <p:cNvSpPr/>
          <p:nvPr/>
        </p:nvSpPr>
        <p:spPr>
          <a:xfrm>
            <a:off x="6696433" y="817016"/>
            <a:ext cx="5172767" cy="338554"/>
          </a:xfrm>
          <a:prstGeom prst="rect">
            <a:avLst/>
          </a:prstGeom>
        </p:spPr>
        <p:txBody>
          <a:bodyPr wrap="square">
            <a:spAutoFit/>
          </a:bodyPr>
          <a:lstStyle/>
          <a:p>
            <a:pPr algn="r"/>
            <a:r>
              <a:rPr lang="en-US" sz="1600" dirty="0">
                <a:hlinkClick r:id="rId3" invalidUrl="https://uacp2.hana.ondemand.com/doc/DRAFT/53ddfc1f9f88403b82d6f975e84e12a3/T11a 2016/en-US/frameset.htm?fe9b5fb6cf194413b703a7062498911b.html"/>
              </a:rPr>
              <a:t>Multi-tenant Applications  – SAP CP documentation</a:t>
            </a:r>
            <a:endParaRPr lang="en-US" sz="1600" dirty="0"/>
          </a:p>
        </p:txBody>
      </p:sp>
      <p:sp>
        <p:nvSpPr>
          <p:cNvPr id="2" name="Rectangle 1"/>
          <p:cNvSpPr/>
          <p:nvPr/>
        </p:nvSpPr>
        <p:spPr>
          <a:xfrm>
            <a:off x="324000" y="4676171"/>
            <a:ext cx="11545200" cy="1754326"/>
          </a:xfrm>
          <a:prstGeom prst="rect">
            <a:avLst/>
          </a:prstGeom>
          <a:solidFill>
            <a:schemeClr val="accent2">
              <a:lumMod val="40000"/>
              <a:lumOff val="60000"/>
            </a:schemeClr>
          </a:solidFill>
        </p:spPr>
        <p:txBody>
          <a:bodyPr wrap="square">
            <a:spAutoFit/>
          </a:bodyPr>
          <a:lstStyle/>
          <a:p>
            <a:r>
              <a:rPr lang="en-US" sz="2000" b="1" dirty="0">
                <a:solidFill>
                  <a:srgbClr val="000000"/>
                </a:solidFill>
              </a:rPr>
              <a:t>Non multi-tenant application provisioning</a:t>
            </a:r>
          </a:p>
          <a:p>
            <a:pPr marL="368425" indent="-285750">
              <a:buFont typeface="Wingdings" panose="05000000000000000000" pitchFamily="2" charset="2"/>
              <a:buChar char="§"/>
            </a:pPr>
            <a:r>
              <a:rPr lang="en-US" sz="1800" dirty="0"/>
              <a:t>Each customer requests separate instances for application and services</a:t>
            </a:r>
          </a:p>
          <a:p>
            <a:pPr marL="368425" indent="-285750">
              <a:buFont typeface="Wingdings" panose="05000000000000000000" pitchFamily="2" charset="2"/>
              <a:buChar char="§"/>
            </a:pPr>
            <a:r>
              <a:rPr lang="en-US" sz="1800" dirty="0"/>
              <a:t>No resource sharing, i.e. hosting / HEC model</a:t>
            </a:r>
          </a:p>
          <a:p>
            <a:pPr marL="368425" indent="-285750">
              <a:buFont typeface="Wingdings" panose="05000000000000000000" pitchFamily="2" charset="2"/>
              <a:buChar char="§"/>
            </a:pPr>
            <a:endParaRPr lang="en-US" sz="1800" i="1" dirty="0"/>
          </a:p>
          <a:p>
            <a:pPr marL="912813" lvl="1" indent="-285750">
              <a:buFont typeface="Symbol" panose="05050102010706020507" pitchFamily="18" charset="2"/>
              <a:buChar char="-"/>
            </a:pPr>
            <a:endParaRPr lang="en-US" sz="1800" i="1" dirty="0"/>
          </a:p>
          <a:p>
            <a:pPr marL="912813" lvl="1" indent="-285750">
              <a:buFont typeface="Symbol" panose="05050102010706020507" pitchFamily="18" charset="2"/>
              <a:buChar char="-"/>
            </a:pPr>
            <a:endParaRPr lang="en-US" sz="1600" i="1" dirty="0"/>
          </a:p>
        </p:txBody>
      </p:sp>
      <p:pic>
        <p:nvPicPr>
          <p:cNvPr id="7" name="Picture 2" descr="https://1.bp.blogspot.com/-nQhgMSKpIsM/V0QicMLs4rI/AAAAAAAAAvE/tGZTKElWsgg7J_Gs6Vi4kuqI9dBCUfrEwCLcB/s1600/multitenancy.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83" t="18441" r="68755" b="18485"/>
          <a:stretch/>
        </p:blipFill>
        <p:spPr bwMode="auto">
          <a:xfrm>
            <a:off x="10130118" y="4779471"/>
            <a:ext cx="1063742" cy="154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286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gray">
          <a:xfrm>
            <a:off x="3929654" y="1650046"/>
            <a:ext cx="5227274" cy="482941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49" name="Rectangle 48"/>
          <p:cNvSpPr/>
          <p:nvPr/>
        </p:nvSpPr>
        <p:spPr bwMode="gray">
          <a:xfrm>
            <a:off x="5562049" y="2434175"/>
            <a:ext cx="3338112" cy="1848509"/>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400" kern="0" dirty="0">
                <a:latin typeface="Calibri" panose="020F0502020204030204" pitchFamily="34" charset="0"/>
                <a:ea typeface="Arial Unicode MS" pitchFamily="34" charset="-128"/>
                <a:cs typeface="Arial Unicode MS" pitchFamily="34" charset="-128"/>
              </a:rPr>
              <a:t>organization</a:t>
            </a:r>
          </a:p>
        </p:txBody>
      </p:sp>
      <p:sp>
        <p:nvSpPr>
          <p:cNvPr id="2" name="Title 1"/>
          <p:cNvSpPr>
            <a:spLocks noGrp="1"/>
          </p:cNvSpPr>
          <p:nvPr>
            <p:ph type="title"/>
          </p:nvPr>
        </p:nvSpPr>
        <p:spPr/>
        <p:txBody>
          <a:bodyPr/>
          <a:lstStyle/>
          <a:p>
            <a:r>
              <a:rPr lang="en-US" dirty="0"/>
              <a:t>Application Subscription via Instance Manager Explained</a:t>
            </a:r>
            <a:endParaRPr lang="en-US" dirty="0">
              <a:latin typeface="Courier New" panose="02070309020205020404" pitchFamily="49" charset="0"/>
              <a:cs typeface="Courier New" panose="02070309020205020404" pitchFamily="49" charset="0"/>
            </a:endParaRPr>
          </a:p>
        </p:txBody>
      </p:sp>
      <p:sp>
        <p:nvSpPr>
          <p:cNvPr id="43" name="Rectangle 42"/>
          <p:cNvSpPr/>
          <p:nvPr/>
        </p:nvSpPr>
        <p:spPr bwMode="gray">
          <a:xfrm>
            <a:off x="527529" y="2434175"/>
            <a:ext cx="1919920" cy="2311583"/>
          </a:xfrm>
          <a:prstGeom prst="rect">
            <a:avLst/>
          </a:prstGeom>
          <a:solidFill>
            <a:schemeClr val="accent4">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2000" b="1" kern="0" dirty="0">
                <a:solidFill>
                  <a:schemeClr val="bg1"/>
                </a:solidFill>
                <a:latin typeface="Calibri" panose="020F0502020204030204" pitchFamily="34" charset="0"/>
                <a:ea typeface="Arial Unicode MS" pitchFamily="34" charset="-128"/>
                <a:cs typeface="Arial Unicode MS" pitchFamily="34" charset="-128"/>
              </a:rPr>
              <a:t>App Consumer</a:t>
            </a:r>
            <a:br>
              <a:rPr lang="en-US" sz="2000" b="1" kern="0" dirty="0">
                <a:solidFill>
                  <a:schemeClr val="bg1"/>
                </a:solidFill>
                <a:latin typeface="Calibri" panose="020F0502020204030204" pitchFamily="34" charset="0"/>
                <a:ea typeface="Arial Unicode MS" pitchFamily="34" charset="-128"/>
                <a:cs typeface="Arial Unicode MS" pitchFamily="34" charset="-128"/>
              </a:rPr>
            </a:br>
            <a:r>
              <a:rPr lang="en-US" sz="1400" b="1" kern="0" dirty="0">
                <a:solidFill>
                  <a:schemeClr val="bg1"/>
                </a:solidFill>
                <a:latin typeface="Calibri" panose="020F0502020204030204" pitchFamily="34" charset="0"/>
                <a:ea typeface="Arial Unicode MS" pitchFamily="34" charset="-128"/>
                <a:cs typeface="Arial Unicode MS" pitchFamily="34" charset="-128"/>
              </a:rPr>
              <a:t>subscribes to an application</a:t>
            </a:r>
          </a:p>
        </p:txBody>
      </p:sp>
      <p:sp>
        <p:nvSpPr>
          <p:cNvPr id="57" name="Rectangle 56"/>
          <p:cNvSpPr/>
          <p:nvPr/>
        </p:nvSpPr>
        <p:spPr>
          <a:xfrm>
            <a:off x="5562049" y="4566834"/>
            <a:ext cx="3338112" cy="179256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rPr>
              <a:t>Backing Services</a:t>
            </a:r>
          </a:p>
        </p:txBody>
      </p:sp>
      <p:cxnSp>
        <p:nvCxnSpPr>
          <p:cNvPr id="58" name="Straight Connector 57"/>
          <p:cNvCxnSpPr/>
          <p:nvPr/>
        </p:nvCxnSpPr>
        <p:spPr>
          <a:xfrm flipH="1">
            <a:off x="5562049" y="4786290"/>
            <a:ext cx="3327949" cy="737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547411" y="4816779"/>
            <a:ext cx="0" cy="149715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3" name="Straight Arrow Connector 35"/>
          <p:cNvCxnSpPr>
            <a:stCxn id="62" idx="1"/>
            <a:endCxn id="41" idx="0"/>
          </p:cNvCxnSpPr>
          <p:nvPr/>
        </p:nvCxnSpPr>
        <p:spPr>
          <a:xfrm rot="10800000" flipV="1">
            <a:off x="4668409" y="5352634"/>
            <a:ext cx="1128256" cy="223021"/>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gray">
          <a:xfrm>
            <a:off x="6475696" y="2737105"/>
            <a:ext cx="1925670" cy="1394410"/>
          </a:xfrm>
          <a:prstGeom prst="rect">
            <a:avLst/>
          </a:prstGeom>
          <a:solidFill>
            <a:schemeClr val="bg2">
              <a:lumMod val="75000"/>
            </a:schemeClr>
          </a:solidFill>
          <a:ln>
            <a:solidFill>
              <a:schemeClr val="accent6">
                <a:lumMod val="7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(prod)</a:t>
            </a:r>
          </a:p>
        </p:txBody>
      </p:sp>
      <p:pic>
        <p:nvPicPr>
          <p:cNvPr id="80" name="Picture 79"/>
          <p:cNvPicPr>
            <a:picLocks noChangeAspect="1"/>
          </p:cNvPicPr>
          <p:nvPr/>
        </p:nvPicPr>
        <p:blipFill>
          <a:blip r:embed="rId3"/>
          <a:stretch>
            <a:fillRect/>
          </a:stretch>
        </p:blipFill>
        <p:spPr>
          <a:xfrm>
            <a:off x="7333066" y="1853088"/>
            <a:ext cx="1677820" cy="222120"/>
          </a:xfrm>
          <a:prstGeom prst="rect">
            <a:avLst/>
          </a:prstGeom>
        </p:spPr>
      </p:pic>
      <p:sp>
        <p:nvSpPr>
          <p:cNvPr id="88" name="Rectangle 87"/>
          <p:cNvSpPr/>
          <p:nvPr/>
        </p:nvSpPr>
        <p:spPr>
          <a:xfrm>
            <a:off x="7499764" y="4848645"/>
            <a:ext cx="1494187" cy="1015663"/>
          </a:xfrm>
          <a:prstGeom prst="rect">
            <a:avLst/>
          </a:prstGeom>
        </p:spPr>
        <p:txBody>
          <a:bodyPr wrap="square">
            <a:spAutoFit/>
          </a:bodyPr>
          <a:lstStyle/>
          <a:p>
            <a:r>
              <a:rPr lang="en-US" sz="1200" b="1" dirty="0">
                <a:solidFill>
                  <a:schemeClr val="accent1"/>
                </a:solidFill>
              </a:rPr>
              <a:t>POST request (</a:t>
            </a:r>
            <a:r>
              <a:rPr lang="en-US" sz="1200" b="1" dirty="0" err="1">
                <a:solidFill>
                  <a:schemeClr val="accent1"/>
                </a:solidFill>
              </a:rPr>
              <a:t>async</a:t>
            </a:r>
            <a:r>
              <a:rPr lang="en-US" sz="1200" b="1" dirty="0">
                <a:solidFill>
                  <a:schemeClr val="accent1"/>
                </a:solidFill>
              </a:rPr>
              <a:t>)</a:t>
            </a:r>
            <a:br>
              <a:rPr lang="en-US" sz="1200" b="1" dirty="0">
                <a:solidFill>
                  <a:schemeClr val="bg1"/>
                </a:solidFill>
              </a:rPr>
            </a:br>
            <a:r>
              <a:rPr lang="en-US" sz="1200" dirty="0">
                <a:solidFill>
                  <a:schemeClr val="bg1"/>
                </a:solidFill>
              </a:rPr>
              <a:t>create</a:t>
            </a:r>
          </a:p>
          <a:p>
            <a:r>
              <a:rPr lang="en-US" sz="1200" dirty="0">
                <a:solidFill>
                  <a:schemeClr val="bg1"/>
                </a:solidFill>
              </a:rPr>
              <a:t>tenant-specific </a:t>
            </a:r>
            <a:br>
              <a:rPr lang="en-US" sz="1200" dirty="0">
                <a:solidFill>
                  <a:schemeClr val="bg1"/>
                </a:solidFill>
              </a:rPr>
            </a:br>
            <a:r>
              <a:rPr lang="en-US" sz="1200" dirty="0">
                <a:solidFill>
                  <a:schemeClr val="bg1"/>
                </a:solidFill>
              </a:rPr>
              <a:t>service instance</a:t>
            </a:r>
          </a:p>
        </p:txBody>
      </p:sp>
      <p:grpSp>
        <p:nvGrpSpPr>
          <p:cNvPr id="11" name="Group 10"/>
          <p:cNvGrpSpPr/>
          <p:nvPr/>
        </p:nvGrpSpPr>
        <p:grpSpPr>
          <a:xfrm>
            <a:off x="5655839" y="5645987"/>
            <a:ext cx="1677227" cy="662347"/>
            <a:chOff x="5619564" y="4860156"/>
            <a:chExt cx="1533277" cy="662347"/>
          </a:xfrm>
        </p:grpSpPr>
        <p:sp>
          <p:nvSpPr>
            <p:cNvPr id="46" name="Rectangle 45"/>
            <p:cNvSpPr/>
            <p:nvPr/>
          </p:nvSpPr>
          <p:spPr bwMode="gray">
            <a:xfrm>
              <a:off x="5619564" y="4860156"/>
              <a:ext cx="1533277" cy="662347"/>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Service</a:t>
              </a:r>
            </a:p>
          </p:txBody>
        </p:sp>
        <p:sp>
          <p:nvSpPr>
            <p:cNvPr id="48" name="Rectangle 47"/>
            <p:cNvSpPr/>
            <p:nvPr/>
          </p:nvSpPr>
          <p:spPr bwMode="gray">
            <a:xfrm>
              <a:off x="5760390" y="5125345"/>
              <a:ext cx="1238964"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grpSp>
      <p:sp>
        <p:nvSpPr>
          <p:cNvPr id="60" name="Rectangle 59"/>
          <p:cNvSpPr/>
          <p:nvPr/>
        </p:nvSpPr>
        <p:spPr bwMode="gray">
          <a:xfrm>
            <a:off x="5655839" y="4914138"/>
            <a:ext cx="1677227" cy="662347"/>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Instance Manager</a:t>
            </a:r>
          </a:p>
        </p:txBody>
      </p:sp>
      <p:sp>
        <p:nvSpPr>
          <p:cNvPr id="62" name="Rectangle 61"/>
          <p:cNvSpPr/>
          <p:nvPr/>
        </p:nvSpPr>
        <p:spPr bwMode="gray">
          <a:xfrm>
            <a:off x="5796665" y="5185367"/>
            <a:ext cx="1368504"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200" kern="0" dirty="0">
                <a:solidFill>
                  <a:srgbClr val="002060"/>
                </a:solidFill>
                <a:latin typeface="Calibri" panose="020F0502020204030204"/>
              </a:rPr>
              <a:t>RESTful API {JSON}</a:t>
            </a:r>
          </a:p>
        </p:txBody>
      </p:sp>
      <p:cxnSp>
        <p:nvCxnSpPr>
          <p:cNvPr id="40" name="Straight Arrow Connector 35"/>
          <p:cNvCxnSpPr>
            <a:stCxn id="41" idx="3"/>
          </p:cNvCxnSpPr>
          <p:nvPr/>
        </p:nvCxnSpPr>
        <p:spPr>
          <a:xfrm>
            <a:off x="5179487" y="5918483"/>
            <a:ext cx="476353" cy="58677"/>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gray">
          <a:xfrm>
            <a:off x="4157331" y="5575656"/>
            <a:ext cx="1022156" cy="68565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Service</a:t>
            </a:r>
            <a:br>
              <a:rPr lang="en-US" sz="1400" kern="0" dirty="0">
                <a:solidFill>
                  <a:prstClr val="white"/>
                </a:solidFill>
                <a:latin typeface="Calibri" panose="020F0502020204030204"/>
              </a:rPr>
            </a:br>
            <a:r>
              <a:rPr lang="en-US" sz="1400" kern="0" dirty="0">
                <a:solidFill>
                  <a:prstClr val="white"/>
                </a:solidFill>
                <a:latin typeface="Calibri" panose="020F0502020204030204"/>
              </a:rPr>
              <a:t>Broker</a:t>
            </a:r>
          </a:p>
        </p:txBody>
      </p:sp>
      <p:cxnSp>
        <p:nvCxnSpPr>
          <p:cNvPr id="45" name="Straight Arrow Connector 35"/>
          <p:cNvCxnSpPr/>
          <p:nvPr/>
        </p:nvCxnSpPr>
        <p:spPr>
          <a:xfrm flipV="1">
            <a:off x="7165169" y="3403753"/>
            <a:ext cx="482071" cy="2039376"/>
          </a:xfrm>
          <a:prstGeom prst="bentConnector3">
            <a:avLst>
              <a:gd name="adj1" fmla="val 50001"/>
            </a:avLst>
          </a:prstGeom>
          <a:ln w="1270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619045" y="4848645"/>
            <a:ext cx="1120885" cy="738664"/>
          </a:xfrm>
          <a:prstGeom prst="rect">
            <a:avLst/>
          </a:prstGeom>
        </p:spPr>
        <p:txBody>
          <a:bodyPr wrap="square">
            <a:spAutoFit/>
          </a:bodyPr>
          <a:lstStyle/>
          <a:p>
            <a:r>
              <a:rPr lang="en-US" sz="1400" dirty="0" err="1">
                <a:solidFill>
                  <a:schemeClr val="bg1"/>
                </a:solidFill>
              </a:rPr>
              <a:t>cf</a:t>
            </a:r>
            <a:r>
              <a:rPr lang="en-US" sz="1400" dirty="0">
                <a:solidFill>
                  <a:schemeClr val="bg1"/>
                </a:solidFill>
              </a:rPr>
              <a:t> create-/</a:t>
            </a:r>
            <a:br>
              <a:rPr lang="en-US" sz="1400" dirty="0">
                <a:solidFill>
                  <a:schemeClr val="bg1"/>
                </a:solidFill>
              </a:rPr>
            </a:br>
            <a:r>
              <a:rPr lang="en-US" sz="1400" dirty="0">
                <a:solidFill>
                  <a:schemeClr val="bg1"/>
                </a:solidFill>
              </a:rPr>
              <a:t>bind-</a:t>
            </a:r>
            <a:br>
              <a:rPr lang="en-US" sz="1400" dirty="0">
                <a:solidFill>
                  <a:schemeClr val="bg1"/>
                </a:solidFill>
              </a:rPr>
            </a:br>
            <a:r>
              <a:rPr lang="en-US" sz="1400" dirty="0">
                <a:solidFill>
                  <a:schemeClr val="bg1"/>
                </a:solidFill>
              </a:rPr>
              <a:t>service</a:t>
            </a:r>
          </a:p>
        </p:txBody>
      </p:sp>
      <p:sp>
        <p:nvSpPr>
          <p:cNvPr id="54" name="Rectangle 53"/>
          <p:cNvSpPr/>
          <p:nvPr/>
        </p:nvSpPr>
        <p:spPr>
          <a:xfrm>
            <a:off x="2661037" y="2817832"/>
            <a:ext cx="1218545" cy="954107"/>
          </a:xfrm>
          <a:prstGeom prst="rect">
            <a:avLst/>
          </a:prstGeom>
        </p:spPr>
        <p:txBody>
          <a:bodyPr wrap="square">
            <a:spAutoFit/>
          </a:bodyPr>
          <a:lstStyle/>
          <a:p>
            <a:r>
              <a:rPr lang="en-US" sz="1400" dirty="0"/>
              <a:t>(automatic)</a:t>
            </a:r>
            <a:br>
              <a:rPr lang="en-US" sz="1400" dirty="0"/>
            </a:br>
            <a:r>
              <a:rPr lang="en-US" sz="1400" dirty="0"/>
              <a:t>notification</a:t>
            </a:r>
            <a:br>
              <a:rPr lang="en-US" sz="1400" dirty="0"/>
            </a:br>
            <a:r>
              <a:rPr lang="en-US" sz="1400" dirty="0"/>
              <a:t>“onboard tenant”</a:t>
            </a:r>
          </a:p>
        </p:txBody>
      </p:sp>
      <p:cxnSp>
        <p:nvCxnSpPr>
          <p:cNvPr id="55" name="Straight Arrow Connector 54"/>
          <p:cNvCxnSpPr/>
          <p:nvPr/>
        </p:nvCxnSpPr>
        <p:spPr>
          <a:xfrm>
            <a:off x="2501237" y="3306539"/>
            <a:ext cx="5146003" cy="67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bwMode="gray">
          <a:xfrm>
            <a:off x="5889882" y="5885284"/>
            <a:ext cx="1355283"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pic>
        <p:nvPicPr>
          <p:cNvPr id="1026" name="Picture 2" descr="Bildergebnis für onboard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2755"/>
          <a:stretch/>
        </p:blipFill>
        <p:spPr bwMode="auto">
          <a:xfrm>
            <a:off x="527529" y="3304286"/>
            <a:ext cx="1919919" cy="1437263"/>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ular Callout 43"/>
          <p:cNvSpPr/>
          <p:nvPr/>
        </p:nvSpPr>
        <p:spPr bwMode="gray">
          <a:xfrm>
            <a:off x="4070475" y="2432647"/>
            <a:ext cx="1278744" cy="452332"/>
          </a:xfrm>
          <a:prstGeom prst="wedgeRectCallout">
            <a:avLst>
              <a:gd name="adj1" fmla="val 63202"/>
              <a:gd name="adj2" fmla="val 143728"/>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callback ‚new tenant‘ is called </a:t>
            </a:r>
            <a:endParaRPr kumimoji="0" lang="en-US" sz="1100" b="1" i="0" u="none" strike="noStrike" kern="0" cap="none" spc="0" normalizeH="0" noProof="0" dirty="0">
              <a:ln>
                <a:noFill/>
              </a:ln>
              <a:effectLst/>
              <a:uLnTx/>
              <a:uFillTx/>
              <a:ea typeface="Arial Unicode MS" pitchFamily="34" charset="-128"/>
              <a:cs typeface="Arial Unicode MS" pitchFamily="34" charset="-128"/>
            </a:endParaRPr>
          </a:p>
        </p:txBody>
      </p:sp>
      <p:sp>
        <p:nvSpPr>
          <p:cNvPr id="50" name="Rectangular Callout 49"/>
          <p:cNvSpPr/>
          <p:nvPr/>
        </p:nvSpPr>
        <p:spPr bwMode="gray">
          <a:xfrm>
            <a:off x="8953950" y="2357019"/>
            <a:ext cx="1578606" cy="757630"/>
          </a:xfrm>
          <a:prstGeom prst="wedgeRectCallout">
            <a:avLst>
              <a:gd name="adj1" fmla="val -145748"/>
              <a:gd name="adj2" fmla="val 160092"/>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Request via instance manager new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db</a:t>
            </a:r>
            <a:r>
              <a:rPr kumimoji="0" lang="en-US" sz="1200" b="0" i="0" u="none" strike="noStrike" kern="0" cap="none" spc="0" normalizeH="0" noProof="0" dirty="0">
                <a:ln>
                  <a:noFill/>
                </a:ln>
                <a:effectLst/>
                <a:uLnTx/>
                <a:uFillTx/>
                <a:ea typeface="Arial Unicode MS" pitchFamily="34" charset="-128"/>
                <a:cs typeface="Arial Unicode MS" pitchFamily="34" charset="-128"/>
              </a:rPr>
              <a:t> schema</a:t>
            </a:r>
            <a:endParaRPr kumimoji="0" lang="en-US" sz="1100" b="1" i="0" u="none" strike="noStrike" kern="0" cap="none" spc="0" normalizeH="0" noProof="0" dirty="0">
              <a:ln>
                <a:noFill/>
              </a:ln>
              <a:effectLst/>
              <a:uLnTx/>
              <a:uFillTx/>
              <a:ea typeface="Arial Unicode MS" pitchFamily="34" charset="-128"/>
              <a:cs typeface="Arial Unicode MS" pitchFamily="34" charset="-128"/>
            </a:endParaRPr>
          </a:p>
        </p:txBody>
      </p:sp>
      <p:sp>
        <p:nvSpPr>
          <p:cNvPr id="56" name="TextBox 55"/>
          <p:cNvSpPr txBox="1"/>
          <p:nvPr/>
        </p:nvSpPr>
        <p:spPr>
          <a:xfrm>
            <a:off x="4417555" y="3110220"/>
            <a:ext cx="1067545"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/tenant/{id}</a:t>
            </a:r>
            <a:endParaRPr lang="en-US" sz="1800" kern="0" dirty="0">
              <a:solidFill>
                <a:schemeClr val="bg1"/>
              </a:solidFill>
              <a:ea typeface="Arial Unicode MS" pitchFamily="34" charset="-128"/>
              <a:cs typeface="Arial Unicode MS" pitchFamily="34" charset="-128"/>
            </a:endParaRPr>
          </a:p>
        </p:txBody>
      </p:sp>
      <p:pic>
        <p:nvPicPr>
          <p:cNvPr id="51" name="Picture 2" descr="Ähnliches Fot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32629" y="5907174"/>
            <a:ext cx="1114839" cy="306430"/>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p:cNvSpPr/>
          <p:nvPr/>
        </p:nvSpPr>
        <p:spPr bwMode="gray">
          <a:xfrm>
            <a:off x="7647240" y="3031109"/>
            <a:ext cx="621912" cy="619381"/>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p>
        </p:txBody>
      </p:sp>
      <p:sp>
        <p:nvSpPr>
          <p:cNvPr id="64" name="Rectangle 63"/>
          <p:cNvSpPr/>
          <p:nvPr/>
        </p:nvSpPr>
        <p:spPr bwMode="gray">
          <a:xfrm>
            <a:off x="6590048" y="3028049"/>
            <a:ext cx="621912" cy="619381"/>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router</a:t>
            </a:r>
          </a:p>
        </p:txBody>
      </p:sp>
    </p:spTree>
    <p:extLst>
      <p:ext uri="{BB962C8B-B14F-4D97-AF65-F5344CB8AC3E}">
        <p14:creationId xmlns:p14="http://schemas.microsoft.com/office/powerpoint/2010/main" val="2553738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 Examples</a:t>
            </a:r>
          </a:p>
        </p:txBody>
      </p:sp>
      <p:sp>
        <p:nvSpPr>
          <p:cNvPr id="6" name="Rectangle 5"/>
          <p:cNvSpPr/>
          <p:nvPr/>
        </p:nvSpPr>
        <p:spPr>
          <a:xfrm>
            <a:off x="381000" y="2539359"/>
            <a:ext cx="10035540" cy="3139321"/>
          </a:xfrm>
          <a:prstGeom prst="rect">
            <a:avLst/>
          </a:prstGeom>
        </p:spPr>
        <p:txBody>
          <a:bodyPr wrap="square">
            <a:spAutoFit/>
          </a:bodyPr>
          <a:lstStyle/>
          <a:p>
            <a:r>
              <a:rPr lang="en-US" sz="1800" dirty="0">
                <a:solidFill>
                  <a:srgbClr val="0563C1"/>
                </a:solidFill>
                <a:latin typeface="+mj-lt"/>
                <a:ea typeface="Calibri" panose="020F0502020204030204" pitchFamily="34" charset="0"/>
                <a:cs typeface="Times New Roman" panose="02020603050405020304" pitchFamily="18" charset="0"/>
              </a:rPr>
              <a:t>POC-Example, with HDI-</a:t>
            </a:r>
            <a:r>
              <a:rPr lang="en-US" sz="1800" dirty="0" err="1">
                <a:solidFill>
                  <a:srgbClr val="0563C1"/>
                </a:solidFill>
                <a:latin typeface="+mj-lt"/>
                <a:ea typeface="Calibri" panose="020F0502020204030204" pitchFamily="34" charset="0"/>
                <a:cs typeface="Times New Roman" panose="02020603050405020304" pitchFamily="18" charset="0"/>
              </a:rPr>
              <a:t>deployer</a:t>
            </a:r>
            <a:endParaRPr lang="en-US" sz="1800" dirty="0">
              <a:solidFill>
                <a:srgbClr val="0563C1"/>
              </a:solidFill>
              <a:latin typeface="+mj-lt"/>
              <a:ea typeface="Calibri" panose="020F0502020204030204" pitchFamily="34" charset="0"/>
              <a:cs typeface="Times New Roman" panose="02020603050405020304" pitchFamily="18" charset="0"/>
            </a:endParaRPr>
          </a:p>
          <a:p>
            <a:r>
              <a:rPr lang="en-US" altLang="de-DE" sz="1800" u="sng" dirty="0">
                <a:latin typeface="+mj-lt"/>
                <a:hlinkClick r:id="rId3"/>
              </a:rPr>
              <a:t>https://github.wdf.sap.corp/retail-architecture/mt-hdi-deployer</a:t>
            </a:r>
            <a:r>
              <a:rPr lang="en-US" altLang="de-DE" sz="1800" u="sng" dirty="0">
                <a:latin typeface="+mj-lt"/>
              </a:rPr>
              <a:t>  </a:t>
            </a:r>
          </a:p>
          <a:p>
            <a:pPr>
              <a:spcAft>
                <a:spcPts val="0"/>
              </a:spcAft>
            </a:pPr>
            <a:endParaRPr lang="en-US" sz="1800" dirty="0">
              <a:solidFill>
                <a:srgbClr val="0563C1"/>
              </a:solidFill>
              <a:latin typeface="+mj-lt"/>
              <a:ea typeface="Calibri" panose="020F0502020204030204" pitchFamily="34" charset="0"/>
              <a:cs typeface="Times New Roman" panose="02020603050405020304" pitchFamily="18" charset="0"/>
            </a:endParaRPr>
          </a:p>
          <a:p>
            <a:pPr>
              <a:spcAft>
                <a:spcPts val="0"/>
              </a:spcAft>
            </a:pPr>
            <a:r>
              <a:rPr lang="en-US" sz="1800" dirty="0">
                <a:solidFill>
                  <a:srgbClr val="0563C1"/>
                </a:solidFill>
                <a:latin typeface="+mj-lt"/>
                <a:ea typeface="Calibri" panose="020F0502020204030204" pitchFamily="34" charset="0"/>
                <a:cs typeface="Times New Roman" panose="02020603050405020304" pitchFamily="18" charset="0"/>
              </a:rPr>
              <a:t>“Library”</a:t>
            </a:r>
            <a:br>
              <a:rPr lang="en-US" sz="1800" u="sng" dirty="0">
                <a:solidFill>
                  <a:srgbClr val="0563C1"/>
                </a:solidFill>
                <a:latin typeface="+mj-lt"/>
                <a:ea typeface="Calibri" panose="020F0502020204030204" pitchFamily="34" charset="0"/>
                <a:cs typeface="Times New Roman" panose="02020603050405020304" pitchFamily="18" charset="0"/>
              </a:rPr>
            </a:br>
            <a:r>
              <a:rPr lang="en-US" sz="1800" u="sng" dirty="0">
                <a:solidFill>
                  <a:srgbClr val="0563C1"/>
                </a:solidFill>
                <a:latin typeface="+mj-lt"/>
                <a:ea typeface="Calibri" panose="020F0502020204030204" pitchFamily="34" charset="0"/>
                <a:cs typeface="Times New Roman" panose="02020603050405020304" pitchFamily="18" charset="0"/>
                <a:hlinkClick r:id="rId4"/>
              </a:rPr>
              <a:t>https://github.wdf.sap.corp/IndustryCloudFoundation/multi-tenant-library</a:t>
            </a:r>
            <a:endParaRPr lang="en-US" sz="1800" u="sng" dirty="0">
              <a:solidFill>
                <a:srgbClr val="0563C1"/>
              </a:solidFill>
              <a:latin typeface="+mj-lt"/>
              <a:ea typeface="Calibri" panose="020F0502020204030204" pitchFamily="34" charset="0"/>
              <a:cs typeface="Times New Roman" panose="02020603050405020304" pitchFamily="18" charset="0"/>
            </a:endParaRPr>
          </a:p>
          <a:p>
            <a:pPr>
              <a:spcAft>
                <a:spcPts val="0"/>
              </a:spcAft>
            </a:pPr>
            <a:br>
              <a:rPr lang="en-US" sz="1800" u="sng" dirty="0">
                <a:solidFill>
                  <a:srgbClr val="0563C1"/>
                </a:solidFill>
                <a:latin typeface="+mj-lt"/>
                <a:ea typeface="Calibri" panose="020F0502020204030204" pitchFamily="34" charset="0"/>
                <a:cs typeface="Times New Roman" panose="02020603050405020304" pitchFamily="18" charset="0"/>
              </a:rPr>
            </a:br>
            <a:r>
              <a:rPr lang="en-US" sz="1800" dirty="0">
                <a:solidFill>
                  <a:srgbClr val="0563C1"/>
                </a:solidFill>
                <a:latin typeface="+mj-lt"/>
                <a:ea typeface="Calibri" panose="020F0502020204030204" pitchFamily="34" charset="0"/>
                <a:cs typeface="Times New Roman" panose="02020603050405020304" pitchFamily="18" charset="0"/>
              </a:rPr>
              <a:t>Example application using this “library”:</a:t>
            </a:r>
          </a:p>
          <a:p>
            <a:r>
              <a:rPr lang="en-US" sz="1800" u="sng" dirty="0">
                <a:latin typeface="+mj-lt"/>
                <a:hlinkClick r:id="rId5"/>
              </a:rPr>
              <a:t>https://github.wdf.sap.corp/IndustryCloudFoundation/shoppinglist</a:t>
            </a:r>
            <a:endParaRPr lang="en-US" sz="1800" u="sng" dirty="0">
              <a:latin typeface="+mj-lt"/>
            </a:endParaRPr>
          </a:p>
          <a:p>
            <a:endParaRPr lang="en-US" sz="1800" u="sng" dirty="0">
              <a:latin typeface="+mj-lt"/>
            </a:endParaRPr>
          </a:p>
          <a:p>
            <a:r>
              <a:rPr lang="en-US" sz="1800" dirty="0">
                <a:solidFill>
                  <a:srgbClr val="0563C1"/>
                </a:solidFill>
                <a:latin typeface="+mj-lt"/>
                <a:ea typeface="Calibri" panose="020F0502020204030204" pitchFamily="34" charset="0"/>
                <a:cs typeface="Times New Roman" panose="02020603050405020304" pitchFamily="18" charset="0"/>
              </a:rPr>
              <a:t>Instance Manager Client Library (XSA):</a:t>
            </a:r>
          </a:p>
          <a:p>
            <a:r>
              <a:rPr lang="en-US" sz="1800" u="sng" dirty="0">
                <a:solidFill>
                  <a:srgbClr val="0563C1"/>
                </a:solidFill>
                <a:latin typeface="+mj-lt"/>
                <a:ea typeface="Calibri" panose="020F0502020204030204" pitchFamily="34" charset="0"/>
                <a:cs typeface="Times New Roman" panose="02020603050405020304" pitchFamily="18" charset="0"/>
                <a:hlinkClick r:id="rId6"/>
              </a:rPr>
              <a:t>https://wiki.wdf.sap.corp/wiki/pages/viewpage.action?pageId=1884767923</a:t>
            </a:r>
            <a:r>
              <a:rPr lang="en-US" sz="1800" u="sng" dirty="0">
                <a:solidFill>
                  <a:srgbClr val="0563C1"/>
                </a:solidFill>
                <a:latin typeface="+mj-l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342238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Rectangle 2"/>
          <p:cNvSpPr/>
          <p:nvPr/>
        </p:nvSpPr>
        <p:spPr>
          <a:xfrm>
            <a:off x="324000" y="1624043"/>
            <a:ext cx="10882976" cy="4708981"/>
          </a:xfrm>
          <a:prstGeom prst="rect">
            <a:avLst/>
          </a:prstGeom>
        </p:spPr>
        <p:txBody>
          <a:bodyPr wrap="square">
            <a:spAutoFit/>
          </a:bodyPr>
          <a:lstStyle/>
          <a:p>
            <a:pPr marL="342900" indent="-342900">
              <a:spcBef>
                <a:spcPts val="1200"/>
              </a:spcBef>
              <a:buClr>
                <a:schemeClr val="accent1"/>
              </a:buClr>
              <a:buSzPct val="130000"/>
              <a:buFont typeface="Arial" panose="020B0604020202020204" pitchFamily="34" charset="0"/>
              <a:buChar char="•"/>
            </a:pPr>
            <a:r>
              <a:rPr lang="en-US" sz="2000" dirty="0"/>
              <a:t>Multitenancy for HCP CF - Concept Paper.pdf </a:t>
            </a:r>
            <a:r>
              <a:rPr lang="en-US" sz="2000" dirty="0">
                <a:latin typeface="Calibri" panose="020F0502020204030204" pitchFamily="34" charset="0"/>
                <a:ea typeface="Calibri" panose="020F0502020204030204" pitchFamily="34" charset="0"/>
                <a:cs typeface="Times New Roman" panose="02020603050405020304" pitchFamily="18" charset="0"/>
                <a:hlinkClick r:id="rId3"/>
              </a:rPr>
              <a:t>https://wiki.wdf.sap.corp/wiki/display/IoTArch/Multitenancy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1200"/>
              </a:spcBef>
              <a:spcAft>
                <a:spcPts val="0"/>
              </a:spcAft>
              <a:buClr>
                <a:schemeClr val="accent1"/>
              </a:buClr>
              <a:buSzPct val="1300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XSA Multi Tenancy – </a:t>
            </a:r>
            <a:r>
              <a:rPr lang="en-US" sz="2000" dirty="0" err="1">
                <a:latin typeface="Calibri" panose="020F0502020204030204" pitchFamily="34" charset="0"/>
                <a:ea typeface="Calibri" panose="020F0502020204030204" pitchFamily="34" charset="0"/>
                <a:cs typeface="Times New Roman" panose="02020603050405020304" pitchFamily="18" charset="0"/>
              </a:rPr>
              <a:t>Wiki@SAP</a:t>
            </a:r>
            <a:br>
              <a:rPr lang="en-US" sz="2000" dirty="0">
                <a:latin typeface="Calibri" panose="020F0502020204030204" pitchFamily="34" charset="0"/>
                <a:ea typeface="Calibri" panose="020F0502020204030204" pitchFamily="34" charset="0"/>
                <a:cs typeface="Times New Roman" panose="02020603050405020304" pitchFamily="18" charset="0"/>
                <a:hlinkClick r:id="rId4"/>
              </a:rPr>
            </a:br>
            <a:r>
              <a:rPr lang="en-US" sz="2000" dirty="0">
                <a:latin typeface="Calibri" panose="020F0502020204030204" pitchFamily="34" charset="0"/>
                <a:ea typeface="Calibri" panose="020F0502020204030204" pitchFamily="34" charset="0"/>
                <a:cs typeface="Times New Roman" panose="02020603050405020304" pitchFamily="18" charset="0"/>
                <a:hlinkClick r:id="rId4"/>
              </a:rPr>
              <a:t>https://wiki.wdf.sap.corp/wiki/display/xs2/Multi-Tenancy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1200"/>
              </a:spcBef>
              <a:buClr>
                <a:schemeClr val="accent1"/>
              </a:buClr>
              <a:buSzPct val="130000"/>
              <a:buFont typeface="Arial" panose="020B0604020202020204" pitchFamily="34" charset="0"/>
              <a:buChar char="•"/>
            </a:pPr>
            <a:r>
              <a:rPr lang="en-US" sz="2000" dirty="0" err="1">
                <a:hlinkClick r:id="rId5" invalidUrl="https://uacp2.hana.ondemand.com/doc/DRAFT/53ddfc1f9f88403b82d6f975e84e12a3/T11a 2016/en-US/frameset.htm?fe9b5fb6cf194413b703a7062498911b.html"/>
              </a:rPr>
              <a:t>MultiTenancy</a:t>
            </a:r>
            <a:r>
              <a:rPr lang="en-US" sz="2000" dirty="0">
                <a:hlinkClick r:id="rId5" invalidUrl="https://uacp2.hana.ondemand.com/doc/DRAFT/53ddfc1f9f88403b82d6f975e84e12a3/T11a 2016/en-US/frameset.htm?fe9b5fb6cf194413b703a7062498911b.html"/>
              </a:rPr>
              <a:t> - HCP documentation</a:t>
            </a:r>
            <a:endParaRPr lang="en-US" sz="2000" dirty="0"/>
          </a:p>
          <a:p>
            <a:pPr marL="342900" indent="-342900">
              <a:spcBef>
                <a:spcPts val="1200"/>
              </a:spcBef>
              <a:buClr>
                <a:schemeClr val="accent1"/>
              </a:buClr>
              <a:buSzPct val="130000"/>
              <a:buFont typeface="Arial" panose="020B0604020202020204" pitchFamily="34" charset="0"/>
              <a:buChar char="•"/>
            </a:pPr>
            <a:r>
              <a:rPr lang="en-US" sz="2000" dirty="0"/>
              <a:t>Application Managed Service Instances Concept Paper</a:t>
            </a:r>
            <a:br>
              <a:rPr lang="en-US" sz="2000" dirty="0"/>
            </a:br>
            <a:r>
              <a:rPr lang="en-US" sz="2000" dirty="0">
                <a:hlinkClick r:id="rId6"/>
              </a:rPr>
              <a:t>https://wiki.wdf.sap.corp/wiki/display/xs2/Application+Managed+Service+Instances</a:t>
            </a:r>
            <a:endParaRPr lang="en-US" sz="2000" dirty="0"/>
          </a:p>
          <a:p>
            <a:pPr marL="342900" indent="-342900">
              <a:spcBef>
                <a:spcPts val="1200"/>
              </a:spcBef>
              <a:buClr>
                <a:schemeClr val="accent1"/>
              </a:buClr>
              <a:buSzPct val="130000"/>
              <a:buFont typeface="Arial" panose="020B0604020202020204" pitchFamily="34" charset="0"/>
              <a:buChar char="•"/>
            </a:pPr>
            <a:r>
              <a:rPr lang="en-US" sz="2000" dirty="0" err="1"/>
              <a:t>IoT</a:t>
            </a:r>
            <a:r>
              <a:rPr lang="en-US" sz="2000" dirty="0"/>
              <a:t> Wiki: How to use Instance Manager Broker for HANA</a:t>
            </a:r>
            <a:br>
              <a:rPr lang="en-US" sz="2000" dirty="0"/>
            </a:br>
            <a:r>
              <a:rPr lang="en-US" sz="2000" dirty="0">
                <a:hlinkClick r:id="rId7"/>
              </a:rPr>
              <a:t>https://wiki.wdf.sap.corp/wiki/display/IoTArch/How+to+use+Instance+Manager+Broker+for+HANA</a:t>
            </a:r>
            <a:r>
              <a:rPr lang="en-US" sz="2000" dirty="0"/>
              <a:t>  </a:t>
            </a:r>
          </a:p>
          <a:p>
            <a:pPr marL="342900" indent="-342900">
              <a:spcBef>
                <a:spcPts val="1200"/>
              </a:spcBef>
              <a:buClr>
                <a:schemeClr val="accent1"/>
              </a:buClr>
              <a:buSzPct val="130000"/>
              <a:buFont typeface="Arial" panose="020B0604020202020204" pitchFamily="34" charset="0"/>
              <a:buChar char="•"/>
            </a:pPr>
            <a:r>
              <a:rPr lang="en-US" altLang="de-DE" sz="2000" dirty="0">
                <a:latin typeface="+mj-lt"/>
                <a:hlinkClick r:id="rId8"/>
              </a:rPr>
              <a:t>Step-by-Step description on how to setup a PaaS-tenant on AWS Canary CF</a:t>
            </a:r>
            <a:endParaRPr lang="en-US" sz="2000" dirty="0"/>
          </a:p>
          <a:p>
            <a:pPr marL="342900" indent="-342900">
              <a:spcBef>
                <a:spcPts val="1200"/>
              </a:spcBef>
              <a:buClr>
                <a:schemeClr val="accent1"/>
              </a:buClr>
              <a:buSzPct val="1300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0619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bwMode="gray">
          <a:xfrm>
            <a:off x="3929654" y="1650046"/>
            <a:ext cx="5227274" cy="473246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39" name="Rectangle 38"/>
          <p:cNvSpPr/>
          <p:nvPr/>
        </p:nvSpPr>
        <p:spPr bwMode="gray">
          <a:xfrm>
            <a:off x="5562049" y="2434175"/>
            <a:ext cx="3338112" cy="1848509"/>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defTabSz="914583" fontAlgn="base">
              <a:spcBef>
                <a:spcPct val="50000"/>
              </a:spcBef>
              <a:spcAft>
                <a:spcPct val="0"/>
              </a:spcAft>
              <a:buClr>
                <a:srgbClr val="F0AB00"/>
              </a:buClr>
              <a:buSzPct val="80000"/>
            </a:pPr>
            <a:r>
              <a:rPr lang="en-US" sz="1400" kern="0" dirty="0">
                <a:latin typeface="Calibri" panose="020F0502020204030204" pitchFamily="34" charset="0"/>
                <a:ea typeface="Arial Unicode MS" pitchFamily="34" charset="-128"/>
                <a:cs typeface="Arial Unicode MS" pitchFamily="34" charset="-128"/>
              </a:rPr>
              <a:t>organization</a:t>
            </a:r>
          </a:p>
        </p:txBody>
      </p:sp>
      <p:sp>
        <p:nvSpPr>
          <p:cNvPr id="2" name="Title 1"/>
          <p:cNvSpPr>
            <a:spLocks noGrp="1"/>
          </p:cNvSpPr>
          <p:nvPr>
            <p:ph type="title"/>
          </p:nvPr>
        </p:nvSpPr>
        <p:spPr/>
        <p:txBody>
          <a:bodyPr/>
          <a:lstStyle/>
          <a:p>
            <a:r>
              <a:rPr lang="en-US" dirty="0"/>
              <a:t>How to bind to the Instance Manager</a:t>
            </a:r>
            <a:endParaRPr lang="en-US" dirty="0">
              <a:latin typeface="Courier New" panose="02070309020205020404" pitchFamily="49" charset="0"/>
              <a:cs typeface="Courier New" panose="02070309020205020404" pitchFamily="49" charset="0"/>
            </a:endParaRPr>
          </a:p>
        </p:txBody>
      </p:sp>
      <p:sp>
        <p:nvSpPr>
          <p:cNvPr id="43" name="Rectangle 42"/>
          <p:cNvSpPr/>
          <p:nvPr/>
        </p:nvSpPr>
        <p:spPr bwMode="gray">
          <a:xfrm>
            <a:off x="676789" y="1650046"/>
            <a:ext cx="1824448" cy="4559843"/>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bg1"/>
                </a:solidFill>
                <a:latin typeface="Calibri" panose="020F0502020204030204" pitchFamily="34" charset="0"/>
                <a:ea typeface="Arial Unicode MS" pitchFamily="34" charset="-128"/>
                <a:cs typeface="Arial Unicode MS" pitchFamily="34" charset="-128"/>
              </a:rPr>
              <a:t>CI Server / </a:t>
            </a:r>
            <a:r>
              <a:rPr lang="en-US" sz="1400" b="1" kern="0" dirty="0" err="1">
                <a:solidFill>
                  <a:schemeClr val="bg1"/>
                </a:solidFill>
                <a:latin typeface="Calibri" panose="020F0502020204030204" pitchFamily="34" charset="0"/>
                <a:ea typeface="Arial Unicode MS" pitchFamily="34" charset="-128"/>
                <a:cs typeface="Arial Unicode MS" pitchFamily="34" charset="-128"/>
              </a:rPr>
              <a:t>Deployer</a:t>
            </a:r>
            <a:endParaRPr lang="en-US" sz="1400" b="1" kern="0" dirty="0">
              <a:solidFill>
                <a:schemeClr val="bg1"/>
              </a:solidFill>
              <a:latin typeface="Calibri" panose="020F0502020204030204" pitchFamily="34" charset="0"/>
              <a:ea typeface="Arial Unicode MS" pitchFamily="34" charset="-128"/>
              <a:cs typeface="Arial Unicode MS" pitchFamily="34" charset="-128"/>
            </a:endParaRPr>
          </a:p>
        </p:txBody>
      </p:sp>
      <p:sp>
        <p:nvSpPr>
          <p:cNvPr id="52" name="Rectangle 51"/>
          <p:cNvSpPr/>
          <p:nvPr/>
        </p:nvSpPr>
        <p:spPr bwMode="gray">
          <a:xfrm>
            <a:off x="4157330" y="2580577"/>
            <a:ext cx="1022156" cy="51484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cloud</a:t>
            </a:r>
            <a:br>
              <a:rPr lang="en-US" sz="1400" kern="0" dirty="0">
                <a:solidFill>
                  <a:prstClr val="white"/>
                </a:solidFill>
                <a:latin typeface="Calibri" panose="020F0502020204030204"/>
              </a:rPr>
            </a:br>
            <a:r>
              <a:rPr lang="en-US" sz="1400" kern="0" dirty="0">
                <a:solidFill>
                  <a:prstClr val="white"/>
                </a:solidFill>
                <a:latin typeface="Calibri" panose="020F0502020204030204"/>
              </a:rPr>
              <a:t>controller</a:t>
            </a:r>
          </a:p>
        </p:txBody>
      </p:sp>
      <p:sp>
        <p:nvSpPr>
          <p:cNvPr id="56" name="Rectangle 55"/>
          <p:cNvSpPr/>
          <p:nvPr/>
        </p:nvSpPr>
        <p:spPr>
          <a:xfrm>
            <a:off x="2572240" y="2580479"/>
            <a:ext cx="1120885" cy="738664"/>
          </a:xfrm>
          <a:prstGeom prst="rect">
            <a:avLst/>
          </a:prstGeom>
        </p:spPr>
        <p:txBody>
          <a:bodyPr wrap="square">
            <a:spAutoFit/>
          </a:bodyPr>
          <a:lstStyle/>
          <a:p>
            <a:r>
              <a:rPr lang="en-US" sz="1400" dirty="0" err="1"/>
              <a:t>cf</a:t>
            </a:r>
            <a:r>
              <a:rPr lang="en-US" sz="1400" dirty="0"/>
              <a:t> create-/</a:t>
            </a:r>
            <a:br>
              <a:rPr lang="en-US" sz="1400" dirty="0"/>
            </a:br>
            <a:r>
              <a:rPr lang="en-US" sz="1400" dirty="0"/>
              <a:t>bind-</a:t>
            </a:r>
            <a:br>
              <a:rPr lang="en-US" sz="1400" dirty="0"/>
            </a:br>
            <a:r>
              <a:rPr lang="en-US" sz="1400" dirty="0"/>
              <a:t>service</a:t>
            </a:r>
          </a:p>
        </p:txBody>
      </p:sp>
      <p:sp>
        <p:nvSpPr>
          <p:cNvPr id="57" name="Rectangle 56"/>
          <p:cNvSpPr/>
          <p:nvPr/>
        </p:nvSpPr>
        <p:spPr>
          <a:xfrm>
            <a:off x="5562049" y="4566834"/>
            <a:ext cx="3338112" cy="179256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a:ea typeface="+mn-ea"/>
                <a:cs typeface="+mn-cs"/>
              </a:rPr>
              <a:t>Backing Services</a:t>
            </a:r>
          </a:p>
        </p:txBody>
      </p:sp>
      <p:cxnSp>
        <p:nvCxnSpPr>
          <p:cNvPr id="58" name="Straight Connector 57"/>
          <p:cNvCxnSpPr/>
          <p:nvPr/>
        </p:nvCxnSpPr>
        <p:spPr>
          <a:xfrm flipH="1">
            <a:off x="5562049" y="4786290"/>
            <a:ext cx="3327949" cy="7371"/>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547411" y="4816779"/>
            <a:ext cx="0" cy="149715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bwMode="gray">
          <a:xfrm>
            <a:off x="6475696" y="2737105"/>
            <a:ext cx="1925670" cy="1394410"/>
          </a:xfrm>
          <a:prstGeom prst="rect">
            <a:avLst/>
          </a:prstGeom>
          <a:solidFill>
            <a:schemeClr val="bg2">
              <a:lumMod val="75000"/>
            </a:schemeClr>
          </a:solidFill>
          <a:ln>
            <a:solidFill>
              <a:schemeClr val="accent6">
                <a:lumMod val="75000"/>
              </a:schemeClr>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0021" tIns="72000" rIns="90021" bIns="72017"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space </a:t>
            </a:r>
            <a:r>
              <a:rPr lang="en-US" sz="1400" kern="0" dirty="0">
                <a:solidFill>
                  <a:schemeClr val="tx1"/>
                </a:solidFill>
                <a:latin typeface="Calibri" panose="020F0502020204030204" pitchFamily="34" charset="0"/>
                <a:ea typeface="Arial Unicode MS" pitchFamily="34" charset="-128"/>
                <a:cs typeface="Arial Unicode MS" pitchFamily="34" charset="-128"/>
              </a:rPr>
              <a:t>(prod)</a:t>
            </a:r>
          </a:p>
        </p:txBody>
      </p:sp>
      <p:sp>
        <p:nvSpPr>
          <p:cNvPr id="79" name="TextBox 78"/>
          <p:cNvSpPr txBox="1"/>
          <p:nvPr/>
        </p:nvSpPr>
        <p:spPr>
          <a:xfrm>
            <a:off x="7608418" y="3968308"/>
            <a:ext cx="1028797" cy="10772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700" kern="0" dirty="0">
                <a:solidFill>
                  <a:schemeClr val="bg1"/>
                </a:solidFill>
                <a:ea typeface="Arial Unicode MS" pitchFamily="34" charset="-128"/>
                <a:cs typeface="Arial Unicode MS" pitchFamily="34" charset="-128"/>
              </a:rPr>
              <a:t>VCAP_SERVICES</a:t>
            </a:r>
          </a:p>
        </p:txBody>
      </p:sp>
      <p:pic>
        <p:nvPicPr>
          <p:cNvPr id="80" name="Picture 79"/>
          <p:cNvPicPr>
            <a:picLocks noChangeAspect="1"/>
          </p:cNvPicPr>
          <p:nvPr/>
        </p:nvPicPr>
        <p:blipFill>
          <a:blip r:embed="rId3"/>
          <a:stretch>
            <a:fillRect/>
          </a:stretch>
        </p:blipFill>
        <p:spPr>
          <a:xfrm>
            <a:off x="7333066" y="1853088"/>
            <a:ext cx="1677820" cy="222120"/>
          </a:xfrm>
          <a:prstGeom prst="rect">
            <a:avLst/>
          </a:prstGeom>
        </p:spPr>
      </p:pic>
      <p:cxnSp>
        <p:nvCxnSpPr>
          <p:cNvPr id="81" name="Straight Arrow Connector 80"/>
          <p:cNvCxnSpPr>
            <a:endCxn id="52" idx="1"/>
          </p:cNvCxnSpPr>
          <p:nvPr/>
        </p:nvCxnSpPr>
        <p:spPr>
          <a:xfrm flipV="1">
            <a:off x="2507330" y="2838001"/>
            <a:ext cx="1650000" cy="83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35"/>
          <p:cNvCxnSpPr>
            <a:stCxn id="52" idx="2"/>
          </p:cNvCxnSpPr>
          <p:nvPr/>
        </p:nvCxnSpPr>
        <p:spPr>
          <a:xfrm rot="16200000" flipH="1">
            <a:off x="3931572" y="3832260"/>
            <a:ext cx="1473672" cy="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4643778" y="3150469"/>
            <a:ext cx="1120885" cy="1046440"/>
          </a:xfrm>
          <a:prstGeom prst="rect">
            <a:avLst/>
          </a:prstGeom>
        </p:spPr>
        <p:txBody>
          <a:bodyPr wrap="square">
            <a:spAutoFit/>
          </a:bodyPr>
          <a:lstStyle/>
          <a:p>
            <a:r>
              <a:rPr lang="en-US" sz="1400" dirty="0" err="1">
                <a:solidFill>
                  <a:schemeClr val="bg1"/>
                </a:solidFill>
              </a:rPr>
              <a:t>cf</a:t>
            </a:r>
            <a:r>
              <a:rPr lang="en-US" sz="1400" dirty="0">
                <a:solidFill>
                  <a:schemeClr val="bg1"/>
                </a:solidFill>
              </a:rPr>
              <a:t> create-/</a:t>
            </a:r>
            <a:br>
              <a:rPr lang="en-US" sz="1400" dirty="0">
                <a:solidFill>
                  <a:schemeClr val="bg1"/>
                </a:solidFill>
              </a:rPr>
            </a:br>
            <a:r>
              <a:rPr lang="en-US" sz="1400" dirty="0">
                <a:solidFill>
                  <a:schemeClr val="bg1"/>
                </a:solidFill>
              </a:rPr>
              <a:t>bind-</a:t>
            </a:r>
            <a:br>
              <a:rPr lang="en-US" sz="1400" dirty="0">
                <a:solidFill>
                  <a:schemeClr val="bg1"/>
                </a:solidFill>
              </a:rPr>
            </a:br>
            <a:r>
              <a:rPr lang="en-US" sz="1400" dirty="0">
                <a:solidFill>
                  <a:schemeClr val="bg1"/>
                </a:solidFill>
              </a:rPr>
              <a:t>service</a:t>
            </a:r>
          </a:p>
          <a:p>
            <a:r>
              <a:rPr lang="en-US" sz="1000" dirty="0">
                <a:solidFill>
                  <a:schemeClr val="accent1"/>
                </a:solidFill>
              </a:rPr>
              <a:t>(e.g. </a:t>
            </a:r>
            <a:r>
              <a:rPr lang="en-US" sz="1000" dirty="0" err="1">
                <a:solidFill>
                  <a:schemeClr val="accent1"/>
                </a:solidFill>
              </a:rPr>
              <a:t>managed_hana</a:t>
            </a:r>
            <a:r>
              <a:rPr lang="en-US" sz="1000" dirty="0">
                <a:solidFill>
                  <a:schemeClr val="accent1"/>
                </a:solidFill>
              </a:rPr>
              <a:t>)</a:t>
            </a:r>
            <a:endParaRPr lang="en-US" sz="1200" dirty="0">
              <a:solidFill>
                <a:schemeClr val="accent1"/>
              </a:solidFill>
            </a:endParaRPr>
          </a:p>
        </p:txBody>
      </p:sp>
      <p:pic>
        <p:nvPicPr>
          <p:cNvPr id="91" name="Picture 90"/>
          <p:cNvPicPr>
            <a:picLocks noChangeAspect="1"/>
          </p:cNvPicPr>
          <p:nvPr/>
        </p:nvPicPr>
        <p:blipFill rotWithShape="1">
          <a:blip r:embed="rId4">
            <a:clrChange>
              <a:clrFrom>
                <a:srgbClr val="000000"/>
              </a:clrFrom>
              <a:clrTo>
                <a:srgbClr val="000000">
                  <a:alpha val="0"/>
                </a:srgbClr>
              </a:clrTo>
            </a:clrChange>
          </a:blip>
          <a:srcRect r="74312"/>
          <a:stretch/>
        </p:blipFill>
        <p:spPr>
          <a:xfrm>
            <a:off x="1323297" y="2419789"/>
            <a:ext cx="1041716" cy="1304207"/>
          </a:xfrm>
          <a:prstGeom prst="rect">
            <a:avLst/>
          </a:prstGeom>
        </p:spPr>
      </p:pic>
      <p:sp>
        <p:nvSpPr>
          <p:cNvPr id="92" name="Rectangle 91"/>
          <p:cNvSpPr/>
          <p:nvPr/>
        </p:nvSpPr>
        <p:spPr bwMode="gray">
          <a:xfrm>
            <a:off x="4157331" y="4575194"/>
            <a:ext cx="1022156" cy="68565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r>
              <a:rPr lang="en-US" sz="1400" kern="0" dirty="0">
                <a:solidFill>
                  <a:prstClr val="white"/>
                </a:solidFill>
                <a:latin typeface="Calibri" panose="020F0502020204030204"/>
              </a:rPr>
              <a:t>Instance</a:t>
            </a:r>
            <a:br>
              <a:rPr lang="en-US" sz="1400" kern="0" dirty="0">
                <a:solidFill>
                  <a:prstClr val="white"/>
                </a:solidFill>
                <a:latin typeface="Calibri" panose="020F0502020204030204"/>
              </a:rPr>
            </a:br>
            <a:r>
              <a:rPr lang="en-US" sz="1400" kern="0" dirty="0">
                <a:solidFill>
                  <a:prstClr val="white"/>
                </a:solidFill>
                <a:latin typeface="Calibri" panose="020F0502020204030204"/>
              </a:rPr>
              <a:t>Manager</a:t>
            </a:r>
            <a:br>
              <a:rPr lang="en-US" sz="1400" kern="0" dirty="0">
                <a:solidFill>
                  <a:prstClr val="white"/>
                </a:solidFill>
                <a:latin typeface="Calibri" panose="020F0502020204030204"/>
              </a:rPr>
            </a:br>
            <a:r>
              <a:rPr lang="en-US" sz="1400" kern="0" dirty="0">
                <a:solidFill>
                  <a:prstClr val="white"/>
                </a:solidFill>
                <a:latin typeface="Calibri" panose="020F0502020204030204"/>
              </a:rPr>
              <a:t>Broker</a:t>
            </a:r>
          </a:p>
        </p:txBody>
      </p:sp>
      <p:sp>
        <p:nvSpPr>
          <p:cNvPr id="60" name="Rectangle 59"/>
          <p:cNvSpPr/>
          <p:nvPr/>
        </p:nvSpPr>
        <p:spPr bwMode="gray">
          <a:xfrm>
            <a:off x="5655839" y="4914138"/>
            <a:ext cx="1677227" cy="662347"/>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Instance Manager</a:t>
            </a:r>
          </a:p>
        </p:txBody>
      </p:sp>
      <p:sp>
        <p:nvSpPr>
          <p:cNvPr id="62" name="Rectangle 61"/>
          <p:cNvSpPr/>
          <p:nvPr/>
        </p:nvSpPr>
        <p:spPr bwMode="gray">
          <a:xfrm>
            <a:off x="5796665" y="5185367"/>
            <a:ext cx="1368504" cy="334535"/>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200" kern="0" dirty="0">
                <a:solidFill>
                  <a:srgbClr val="002060"/>
                </a:solidFill>
                <a:latin typeface="Calibri" panose="020F0502020204030204"/>
              </a:rPr>
              <a:t>RESTful API {JSON}</a:t>
            </a:r>
          </a:p>
        </p:txBody>
      </p:sp>
      <p:cxnSp>
        <p:nvCxnSpPr>
          <p:cNvPr id="77" name="Straight Arrow Connector 35"/>
          <p:cNvCxnSpPr>
            <a:endCxn id="74" idx="2"/>
          </p:cNvCxnSpPr>
          <p:nvPr/>
        </p:nvCxnSpPr>
        <p:spPr>
          <a:xfrm flipV="1">
            <a:off x="6711696" y="3720191"/>
            <a:ext cx="1212891" cy="1465176"/>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35"/>
          <p:cNvCxnSpPr>
            <a:stCxn id="92" idx="3"/>
            <a:endCxn id="60" idx="1"/>
          </p:cNvCxnSpPr>
          <p:nvPr/>
        </p:nvCxnSpPr>
        <p:spPr>
          <a:xfrm>
            <a:off x="5179487" y="4918021"/>
            <a:ext cx="476352" cy="32729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ular Callout 84"/>
          <p:cNvSpPr/>
          <p:nvPr/>
        </p:nvSpPr>
        <p:spPr bwMode="gray">
          <a:xfrm>
            <a:off x="9345833" y="2687174"/>
            <a:ext cx="2310177" cy="1281134"/>
          </a:xfrm>
          <a:prstGeom prst="wedgeRectCallout">
            <a:avLst>
              <a:gd name="adj1" fmla="val -99938"/>
              <a:gd name="adj2" fmla="val 20328"/>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VCAP_SERVICES</a:t>
            </a:r>
            <a:r>
              <a:rPr kumimoji="0" lang="en-US" sz="1200" b="0" i="0" u="none" strike="noStrike" kern="0" cap="none" spc="0" normalizeH="0" noProof="0" dirty="0">
                <a:ln>
                  <a:noFill/>
                </a:ln>
                <a:effectLst/>
                <a:uLnTx/>
                <a:uFillTx/>
                <a:ea typeface="Arial Unicode MS" pitchFamily="34" charset="-128"/>
                <a:cs typeface="Arial Unicode MS" pitchFamily="34" charset="-128"/>
              </a:rPr>
              <a:t> – </a:t>
            </a:r>
            <a:r>
              <a:rPr lang="en-US" sz="1200" kern="0" noProof="0" dirty="0">
                <a:ea typeface="Arial Unicode MS" pitchFamily="34" charset="-128"/>
                <a:cs typeface="Arial Unicode MS" pitchFamily="34" charset="-128"/>
              </a:rPr>
              <a:t>&lt;</a:t>
            </a:r>
            <a:r>
              <a:rPr kumimoji="0" lang="en-US" sz="1200" b="0" i="0" u="none" strike="noStrike" kern="0" cap="none" spc="0" normalizeH="0" noProof="0" dirty="0">
                <a:ln>
                  <a:noFill/>
                </a:ln>
                <a:effectLst/>
                <a:uLnTx/>
                <a:uFillTx/>
                <a:ea typeface="Arial Unicode MS" pitchFamily="34" charset="-128"/>
                <a:cs typeface="Arial Unicode MS" pitchFamily="34" charset="-128"/>
              </a:rPr>
              <a:t>managed-service&gt;</a:t>
            </a:r>
            <a:br>
              <a:rPr lang="en-US" sz="1200" kern="0" dirty="0">
                <a:ea typeface="Arial Unicode MS" pitchFamily="34" charset="-128"/>
                <a:cs typeface="Arial Unicode MS" pitchFamily="34" charset="-128"/>
              </a:rPr>
            </a:br>
            <a:br>
              <a:rPr kumimoji="0" lang="en-US" sz="1200" b="0" i="0" u="none" strike="noStrike" kern="0" cap="none" spc="0" normalizeH="0" baseline="0" noProof="0" dirty="0">
                <a:ln>
                  <a:noFill/>
                </a:ln>
                <a:effectLst/>
                <a:uLnTx/>
                <a:uFillTx/>
                <a:ea typeface="Arial Unicode MS" pitchFamily="34" charset="-128"/>
                <a:cs typeface="Arial Unicode MS" pitchFamily="34" charset="-128"/>
              </a:rPr>
            </a:br>
            <a:r>
              <a:rPr kumimoji="0" lang="en-US" sz="1100" b="0" i="0" u="none" strike="noStrike" kern="0" cap="none" spc="0" normalizeH="0" baseline="0" noProof="0" dirty="0">
                <a:ln>
                  <a:noFill/>
                </a:ln>
                <a:effectLst/>
                <a:uLnTx/>
                <a:uFillTx/>
                <a:ea typeface="Arial Unicode MS" pitchFamily="34" charset="-128"/>
                <a:cs typeface="Arial Unicode MS" pitchFamily="34" charset="-128"/>
              </a:rPr>
              <a:t>environment</a:t>
            </a:r>
            <a:r>
              <a:rPr kumimoji="0" lang="en-US" sz="1100" b="0" i="0" u="none" strike="noStrike" kern="0" cap="none" spc="0" normalizeH="0" noProof="0" dirty="0">
                <a:ln>
                  <a:noFill/>
                </a:ln>
                <a:effectLst/>
                <a:uLnTx/>
                <a:uFillTx/>
                <a:ea typeface="Arial Unicode MS" pitchFamily="34" charset="-128"/>
                <a:cs typeface="Arial Unicode MS" pitchFamily="34" charset="-128"/>
              </a:rPr>
              <a:t> variable</a:t>
            </a:r>
            <a:br>
              <a:rPr kumimoji="0" lang="en-US" sz="1100" b="0" i="0" u="none" strike="noStrike" kern="0" cap="none" spc="0" normalizeH="0" baseline="0" noProof="0" dirty="0">
                <a:ln>
                  <a:noFill/>
                </a:ln>
                <a:effectLst/>
                <a:uLnTx/>
                <a:uFillTx/>
                <a:ea typeface="Arial Unicode MS" pitchFamily="34" charset="-128"/>
                <a:cs typeface="Arial Unicode MS" pitchFamily="34" charset="-128"/>
              </a:rPr>
            </a:br>
            <a:r>
              <a:rPr kumimoji="0" lang="en-US" sz="1100" b="0" i="0" u="none" strike="noStrike" kern="0" cap="none" spc="0" normalizeH="0" baseline="0" noProof="0" dirty="0">
                <a:ln>
                  <a:noFill/>
                </a:ln>
                <a:effectLst/>
                <a:uLnTx/>
                <a:uFillTx/>
                <a:ea typeface="Arial Unicode MS" pitchFamily="34" charset="-128"/>
                <a:cs typeface="Arial Unicode MS" pitchFamily="34" charset="-128"/>
              </a:rPr>
              <a:t>contains</a:t>
            </a:r>
            <a:r>
              <a:rPr kumimoji="0" lang="en-US" sz="1100" b="0" i="0" u="none" strike="noStrike" kern="0" cap="none" spc="0" normalizeH="0" noProof="0" dirty="0">
                <a:ln>
                  <a:noFill/>
                </a:ln>
                <a:effectLst/>
                <a:uLnTx/>
                <a:uFillTx/>
                <a:ea typeface="Arial Unicode MS" pitchFamily="34" charset="-128"/>
                <a:cs typeface="Arial Unicode MS" pitchFamily="34" charset="-128"/>
              </a:rPr>
              <a:t> credentials and connection info (</a:t>
            </a:r>
            <a:r>
              <a:rPr kumimoji="0" lang="en-US" sz="1100" b="0" i="0" u="none" strike="noStrike" kern="0" cap="none" spc="0" normalizeH="0" noProof="0" dirty="0" err="1">
                <a:ln>
                  <a:noFill/>
                </a:ln>
                <a:effectLst/>
                <a:uLnTx/>
                <a:uFillTx/>
                <a:ea typeface="Arial Unicode MS" pitchFamily="34" charset="-128"/>
                <a:cs typeface="Arial Unicode MS" pitchFamily="34" charset="-128"/>
              </a:rPr>
              <a:t>url</a:t>
            </a:r>
            <a:r>
              <a:rPr kumimoji="0" lang="en-US" sz="1100" b="0" i="0" u="none" strike="noStrike" kern="0" cap="none" spc="0" normalizeH="0" noProof="0" dirty="0">
                <a:ln>
                  <a:noFill/>
                </a:ln>
                <a:effectLst/>
                <a:uLnTx/>
                <a:uFillTx/>
                <a:ea typeface="Arial Unicode MS" pitchFamily="34" charset="-128"/>
                <a:cs typeface="Arial Unicode MS" pitchFamily="34" charset="-128"/>
              </a:rPr>
              <a:t>) to</a:t>
            </a:r>
            <a:r>
              <a:rPr lang="en-US" sz="1100" kern="0" dirty="0">
                <a:ea typeface="Arial Unicode MS" pitchFamily="34" charset="-128"/>
                <a:cs typeface="Arial Unicode MS" pitchFamily="34" charset="-128"/>
              </a:rPr>
              <a:t> </a:t>
            </a:r>
            <a:r>
              <a:rPr lang="en-US" sz="1100" b="1" kern="0" dirty="0">
                <a:ea typeface="Arial Unicode MS" pitchFamily="34" charset="-128"/>
                <a:cs typeface="Arial Unicode MS" pitchFamily="34" charset="-128"/>
              </a:rPr>
              <a:t>instance manager instance</a:t>
            </a:r>
            <a:endParaRPr kumimoji="0" lang="en-US" sz="1100" b="1" i="0" u="none" strike="noStrike" kern="0" cap="none" spc="0" normalizeH="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7647240" y="3023096"/>
            <a:ext cx="621912" cy="619381"/>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latin typeface="Calibri" panose="020F0502020204030204" pitchFamily="34" charset="0"/>
                <a:ea typeface="Arial Unicode MS" pitchFamily="34" charset="-128"/>
                <a:cs typeface="Arial Unicode MS" pitchFamily="34" charset="-128"/>
              </a:rPr>
              <a:t>my</a:t>
            </a:r>
            <a:br>
              <a:rPr lang="en-US" sz="1600" b="1" kern="0" dirty="0">
                <a:latin typeface="Calibri" panose="020F0502020204030204" pitchFamily="34" charset="0"/>
                <a:ea typeface="Arial Unicode MS" pitchFamily="34" charset="-128"/>
                <a:cs typeface="Arial Unicode MS" pitchFamily="34" charset="-128"/>
              </a:rPr>
            </a:br>
            <a:r>
              <a:rPr lang="en-US" sz="1600" b="1" kern="0" dirty="0">
                <a:latin typeface="Calibri" panose="020F0502020204030204" pitchFamily="34" charset="0"/>
                <a:ea typeface="Arial Unicode MS" pitchFamily="34" charset="-128"/>
                <a:cs typeface="Arial Unicode MS" pitchFamily="34" charset="-128"/>
              </a:rPr>
              <a:t>app</a:t>
            </a:r>
          </a:p>
        </p:txBody>
      </p:sp>
      <p:sp>
        <p:nvSpPr>
          <p:cNvPr id="26" name="Rectangle 25"/>
          <p:cNvSpPr/>
          <p:nvPr/>
        </p:nvSpPr>
        <p:spPr bwMode="gray">
          <a:xfrm>
            <a:off x="7654814" y="3009559"/>
            <a:ext cx="616401" cy="640534"/>
          </a:xfrm>
          <a:prstGeom prst="rect">
            <a:avLst/>
          </a:prstGeom>
          <a:no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solidFill>
                  <a:srgbClr val="FF0000"/>
                </a:solidFill>
              </a:ln>
              <a:effectLst/>
              <a:uLnTx/>
              <a:uFillTx/>
              <a:ea typeface="Arial Unicode MS" pitchFamily="34" charset="-128"/>
              <a:cs typeface="Arial Unicode MS" pitchFamily="34" charset="-128"/>
            </a:endParaRPr>
          </a:p>
        </p:txBody>
      </p:sp>
      <p:sp>
        <p:nvSpPr>
          <p:cNvPr id="27" name="Rectangular Callout 26"/>
          <p:cNvSpPr/>
          <p:nvPr/>
        </p:nvSpPr>
        <p:spPr bwMode="gray">
          <a:xfrm>
            <a:off x="9345832" y="4267838"/>
            <a:ext cx="2310177" cy="726949"/>
          </a:xfrm>
          <a:prstGeom prst="wedgeRectCallout">
            <a:avLst>
              <a:gd name="adj1" fmla="val -100789"/>
              <a:gd name="adj2" fmla="val -98629"/>
            </a:avLst>
          </a:prstGeom>
          <a:solidFill>
            <a:schemeClr val="accent1"/>
          </a:solidFill>
          <a:ln w="6350" algn="ctr">
            <a:no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en-US" sz="1400" u="sng" dirty="0">
                <a:hlinkClick r:id="rId5"/>
              </a:rPr>
              <a:t>Instance Manager Client library for Java</a:t>
            </a:r>
            <a:endParaRPr kumimoji="0" lang="en-US" sz="900" b="1" i="0" u="none" strike="noStrike" kern="0" cap="none" spc="0" normalizeH="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9870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that XS APPLICATION NAME </a:t>
            </a:r>
            <a:br>
              <a:rPr lang="en-US" dirty="0"/>
            </a:br>
            <a:r>
              <a:rPr lang="en-US" dirty="0"/>
              <a:t>= bulletinboard-d012345!&lt;tenant index&gt;</a:t>
            </a:r>
          </a:p>
        </p:txBody>
      </p:sp>
      <p:sp>
        <p:nvSpPr>
          <p:cNvPr id="6" name="Text Placeholder 2"/>
          <p:cNvSpPr>
            <a:spLocks noGrp="1"/>
          </p:cNvSpPr>
          <p:nvPr>
            <p:ph type="body" sz="quarter" idx="10"/>
          </p:nvPr>
        </p:nvSpPr>
        <p:spPr>
          <a:xfrm>
            <a:off x="9409713" y="1439886"/>
            <a:ext cx="2569765" cy="3907004"/>
          </a:xfrm>
          <a:solidFill>
            <a:schemeClr val="bg1"/>
          </a:solidFill>
        </p:spPr>
        <p:txBody>
          <a:bodyPr/>
          <a:lstStyle/>
          <a:p>
            <a:pPr marL="0" indent="0">
              <a:spcBef>
                <a:spcPts val="0"/>
              </a:spcBef>
              <a:buNone/>
            </a:pPr>
            <a:r>
              <a:rPr lang="en-US" sz="1000" b="0" dirty="0"/>
              <a:t>{</a:t>
            </a:r>
          </a:p>
          <a:p>
            <a:pPr marL="0" indent="0">
              <a:spcBef>
                <a:spcPts val="0"/>
              </a:spcBef>
              <a:buNone/>
            </a:pPr>
            <a:r>
              <a:rPr lang="en-US" sz="1000" b="0" dirty="0"/>
              <a:t>  …</a:t>
            </a:r>
            <a:br>
              <a:rPr lang="en-US" sz="1000" b="0" dirty="0"/>
            </a:br>
            <a:r>
              <a:rPr lang="en-US" sz="1000" b="0" dirty="0"/>
              <a:t>  </a:t>
            </a:r>
            <a:r>
              <a:rPr lang="en-US" sz="1000" b="0" dirty="0">
                <a:solidFill>
                  <a:srgbClr val="0070C0"/>
                </a:solidFill>
              </a:rPr>
              <a:t>"</a:t>
            </a:r>
            <a:r>
              <a:rPr lang="en-US" sz="1000" dirty="0">
                <a:solidFill>
                  <a:srgbClr val="0070C0"/>
                </a:solidFill>
              </a:rPr>
              <a:t>scope</a:t>
            </a:r>
            <a:r>
              <a:rPr lang="en-US" sz="1000" b="0" dirty="0">
                <a:solidFill>
                  <a:srgbClr val="0070C0"/>
                </a:solidFill>
              </a:rPr>
              <a:t>": [</a:t>
            </a:r>
          </a:p>
          <a:p>
            <a:pPr marL="0" indent="0">
              <a:spcBef>
                <a:spcPts val="0"/>
              </a:spcBef>
              <a:buNone/>
            </a:pPr>
            <a:r>
              <a:rPr lang="en-US" sz="1000" b="0" dirty="0">
                <a:solidFill>
                  <a:srgbClr val="0070C0"/>
                </a:solidFill>
              </a:rPr>
              <a:t>    …</a:t>
            </a:r>
          </a:p>
          <a:p>
            <a:pPr marL="0" indent="0">
              <a:spcBef>
                <a:spcPts val="0"/>
              </a:spcBef>
              <a:buNone/>
            </a:pPr>
            <a:r>
              <a:rPr lang="en-US" sz="1000" b="0" dirty="0">
                <a:solidFill>
                  <a:srgbClr val="0070C0"/>
                </a:solidFill>
              </a:rPr>
              <a:t>    "</a:t>
            </a:r>
            <a:r>
              <a:rPr lang="en-US" sz="1000" dirty="0">
                <a:solidFill>
                  <a:srgbClr val="0070C0"/>
                </a:solidFill>
              </a:rPr>
              <a:t>bulletinboard-d012345!t132.Update</a:t>
            </a:r>
            <a:r>
              <a:rPr lang="en-US" sz="1000" b="0" dirty="0">
                <a:solidFill>
                  <a:srgbClr val="0070C0"/>
                </a:solidFill>
              </a:rPr>
              <a:t>",</a:t>
            </a:r>
          </a:p>
          <a:p>
            <a:pPr marL="0" indent="0">
              <a:spcBef>
                <a:spcPts val="0"/>
              </a:spcBef>
              <a:buNone/>
            </a:pPr>
            <a:r>
              <a:rPr lang="en-US" sz="1000" b="0" dirty="0">
                <a:solidFill>
                  <a:srgbClr val="0070C0"/>
                </a:solidFill>
              </a:rPr>
              <a:t>    "</a:t>
            </a:r>
            <a:r>
              <a:rPr lang="en-US" sz="1000" dirty="0">
                <a:solidFill>
                  <a:srgbClr val="0070C0"/>
                </a:solidFill>
              </a:rPr>
              <a:t>bulletinboard-d012345!t132.Display</a:t>
            </a:r>
            <a:r>
              <a:rPr lang="en-US" sz="1000" b="0" dirty="0">
                <a:solidFill>
                  <a:srgbClr val="0070C0"/>
                </a:solidFill>
              </a:rPr>
              <a:t>"</a:t>
            </a:r>
          </a:p>
          <a:p>
            <a:pPr marL="0" indent="0">
              <a:spcBef>
                <a:spcPts val="0"/>
              </a:spcBef>
              <a:buNone/>
            </a:pPr>
            <a:r>
              <a:rPr lang="en-US" sz="1000" b="0" dirty="0">
                <a:solidFill>
                  <a:srgbClr val="0070C0"/>
                </a:solidFill>
              </a:rPr>
              <a:t>  ],</a:t>
            </a:r>
          </a:p>
          <a:p>
            <a:pPr marL="0" indent="0">
              <a:spcBef>
                <a:spcPts val="0"/>
              </a:spcBef>
              <a:buNone/>
            </a:pPr>
            <a:r>
              <a:rPr lang="en-US" sz="1000" b="0" dirty="0"/>
              <a:t>  "</a:t>
            </a:r>
            <a:r>
              <a:rPr lang="en-US" sz="1000" b="0" dirty="0" err="1"/>
              <a:t>client_id</a:t>
            </a:r>
            <a:r>
              <a:rPr lang="en-US" sz="1000" b="0" dirty="0"/>
              <a:t>": "sb-bulletinboard-d048418!t132",</a:t>
            </a:r>
          </a:p>
          <a:p>
            <a:pPr marL="0" indent="0">
              <a:spcBef>
                <a:spcPts val="0"/>
              </a:spcBef>
              <a:buNone/>
            </a:pPr>
            <a:r>
              <a:rPr lang="en-US" sz="1000" b="0" dirty="0"/>
              <a:t>  "</a:t>
            </a:r>
            <a:r>
              <a:rPr lang="en-US" sz="1000" b="0" dirty="0" err="1"/>
              <a:t>grant_type</a:t>
            </a:r>
            <a:r>
              <a:rPr lang="en-US" sz="1000" b="0" dirty="0"/>
              <a:t>": "</a:t>
            </a:r>
            <a:r>
              <a:rPr lang="en-US" sz="1000" b="0" dirty="0" err="1"/>
              <a:t>authorization_code</a:t>
            </a:r>
            <a:r>
              <a:rPr lang="en-US" sz="1000" b="0" dirty="0"/>
              <a:t>",</a:t>
            </a:r>
          </a:p>
          <a:p>
            <a:pPr marL="0" indent="0">
              <a:spcBef>
                <a:spcPts val="0"/>
              </a:spcBef>
              <a:buNone/>
            </a:pPr>
            <a:r>
              <a:rPr lang="en-US" sz="1000" b="0" dirty="0"/>
              <a:t>  "</a:t>
            </a:r>
            <a:r>
              <a:rPr lang="en-US" sz="1000" b="0" dirty="0" err="1"/>
              <a:t>user_name</a:t>
            </a:r>
            <a:r>
              <a:rPr lang="en-US" sz="1000" b="0" dirty="0"/>
              <a:t>": "P001025",</a:t>
            </a:r>
          </a:p>
          <a:p>
            <a:pPr marL="0" indent="0">
              <a:spcBef>
                <a:spcPts val="0"/>
              </a:spcBef>
              <a:buNone/>
            </a:pPr>
            <a:r>
              <a:rPr lang="en-US" sz="1000" b="0" dirty="0"/>
              <a:t>  "</a:t>
            </a:r>
            <a:r>
              <a:rPr lang="en-US" sz="1000" b="0" dirty="0" err="1"/>
              <a:t>iat</a:t>
            </a:r>
            <a:r>
              <a:rPr lang="en-US" sz="1000" b="0" dirty="0"/>
              <a:t>": 1494351290,</a:t>
            </a:r>
          </a:p>
          <a:p>
            <a:pPr marL="0" indent="0">
              <a:spcBef>
                <a:spcPts val="0"/>
              </a:spcBef>
              <a:buNone/>
            </a:pPr>
            <a:r>
              <a:rPr lang="en-US" sz="1000" b="0" dirty="0"/>
              <a:t>  "</a:t>
            </a:r>
            <a:r>
              <a:rPr lang="en-US" sz="1000" b="0" dirty="0" err="1"/>
              <a:t>exp</a:t>
            </a:r>
            <a:r>
              <a:rPr lang="en-US" sz="1000" b="0" dirty="0"/>
              <a:t>": 1494394490,</a:t>
            </a:r>
          </a:p>
          <a:p>
            <a:pPr marL="0" indent="0">
              <a:spcBef>
                <a:spcPts val="0"/>
              </a:spcBef>
              <a:buNone/>
            </a:pPr>
            <a:r>
              <a:rPr lang="en-US" sz="1000" b="0" dirty="0"/>
              <a:t>  </a:t>
            </a:r>
            <a:r>
              <a:rPr lang="en-US" sz="1000" dirty="0">
                <a:solidFill>
                  <a:srgbClr val="0070C0"/>
                </a:solidFill>
              </a:rPr>
              <a:t>"</a:t>
            </a:r>
            <a:r>
              <a:rPr lang="en-US" sz="1000" dirty="0" err="1">
                <a:solidFill>
                  <a:srgbClr val="0070C0"/>
                </a:solidFill>
              </a:rPr>
              <a:t>zid</a:t>
            </a:r>
            <a:r>
              <a:rPr lang="en-US" sz="1000" dirty="0">
                <a:solidFill>
                  <a:srgbClr val="0070C0"/>
                </a:solidFill>
              </a:rPr>
              <a:t>": „cc-course",</a:t>
            </a:r>
          </a:p>
          <a:p>
            <a:pPr marL="0" indent="0">
              <a:spcBef>
                <a:spcPts val="0"/>
              </a:spcBef>
              <a:buNone/>
            </a:pPr>
            <a:r>
              <a:rPr lang="en-US" sz="1000" b="0" dirty="0"/>
              <a:t>  "</a:t>
            </a:r>
            <a:r>
              <a:rPr lang="en-US" sz="1000" b="0" dirty="0" err="1"/>
              <a:t>xs.system.attributes</a:t>
            </a:r>
            <a:r>
              <a:rPr lang="en-US" sz="1000" b="0" dirty="0"/>
              <a:t>": {</a:t>
            </a:r>
          </a:p>
          <a:p>
            <a:pPr marL="0" indent="0">
              <a:spcBef>
                <a:spcPts val="0"/>
              </a:spcBef>
              <a:buNone/>
            </a:pPr>
            <a:r>
              <a:rPr lang="en-US" sz="1000" b="0" dirty="0"/>
              <a:t>    </a:t>
            </a:r>
            <a:r>
              <a:rPr lang="en-US" sz="1000" b="0" dirty="0">
                <a:solidFill>
                  <a:srgbClr val="0070C0"/>
                </a:solidFill>
              </a:rPr>
              <a:t>"</a:t>
            </a:r>
            <a:r>
              <a:rPr lang="en-US" sz="1000" b="0" dirty="0" err="1">
                <a:solidFill>
                  <a:srgbClr val="0070C0"/>
                </a:solidFill>
              </a:rPr>
              <a:t>xs.saml.groups</a:t>
            </a:r>
            <a:r>
              <a:rPr lang="en-US" sz="1000" b="0" dirty="0">
                <a:solidFill>
                  <a:srgbClr val="0070C0"/>
                </a:solidFill>
              </a:rPr>
              <a:t>": [</a:t>
            </a:r>
          </a:p>
          <a:p>
            <a:pPr marL="0" indent="0">
              <a:spcBef>
                <a:spcPts val="0"/>
              </a:spcBef>
              <a:buNone/>
            </a:pPr>
            <a:r>
              <a:rPr lang="en-US" sz="1000" b="0" dirty="0">
                <a:solidFill>
                  <a:srgbClr val="0070C0"/>
                </a:solidFill>
              </a:rPr>
              <a:t>      "</a:t>
            </a:r>
            <a:r>
              <a:rPr lang="en-US" sz="1000" b="0" dirty="0" err="1">
                <a:solidFill>
                  <a:srgbClr val="0070C0"/>
                </a:solidFill>
              </a:rPr>
              <a:t>cloudrefapp-useradmin</a:t>
            </a:r>
            <a:r>
              <a:rPr lang="en-US" sz="1000" b="0" dirty="0">
                <a:solidFill>
                  <a:srgbClr val="0070C0"/>
                </a:solidFill>
              </a:rPr>
              <a:t>",</a:t>
            </a:r>
          </a:p>
          <a:p>
            <a:pPr marL="0" indent="0">
              <a:spcBef>
                <a:spcPts val="0"/>
              </a:spcBef>
              <a:buNone/>
            </a:pPr>
            <a:r>
              <a:rPr lang="en-US" sz="1000" dirty="0">
                <a:solidFill>
                  <a:srgbClr val="0070C0"/>
                </a:solidFill>
              </a:rPr>
              <a:t>      "UG_CC_M2_USER"</a:t>
            </a:r>
          </a:p>
          <a:p>
            <a:pPr marL="0" indent="0">
              <a:spcBef>
                <a:spcPts val="0"/>
              </a:spcBef>
              <a:buNone/>
            </a:pPr>
            <a:r>
              <a:rPr lang="en-US" sz="1000" b="0" dirty="0">
                <a:solidFill>
                  <a:srgbClr val="0070C0"/>
                </a:solidFill>
              </a:rPr>
              <a:t>    ],</a:t>
            </a:r>
          </a:p>
          <a:p>
            <a:pPr marL="0" indent="0">
              <a:spcBef>
                <a:spcPts val="0"/>
              </a:spcBef>
              <a:buNone/>
            </a:pPr>
            <a:r>
              <a:rPr lang="en-US" sz="1000" b="0" dirty="0"/>
              <a:t>    </a:t>
            </a:r>
            <a:r>
              <a:rPr lang="en-US" sz="1000" b="0" dirty="0">
                <a:solidFill>
                  <a:srgbClr val="0070C0"/>
                </a:solidFill>
              </a:rPr>
              <a:t>"</a:t>
            </a:r>
            <a:r>
              <a:rPr lang="en-US" sz="1000" b="0" dirty="0" err="1">
                <a:solidFill>
                  <a:srgbClr val="0070C0"/>
                </a:solidFill>
              </a:rPr>
              <a:t>xs.rolecollections</a:t>
            </a:r>
            <a:r>
              <a:rPr lang="en-US" sz="1000" b="0" dirty="0">
                <a:solidFill>
                  <a:srgbClr val="0070C0"/>
                </a:solidFill>
              </a:rPr>
              <a:t>": [</a:t>
            </a:r>
          </a:p>
          <a:p>
            <a:pPr marL="0" indent="0">
              <a:spcBef>
                <a:spcPts val="0"/>
              </a:spcBef>
              <a:buNone/>
            </a:pPr>
            <a:r>
              <a:rPr lang="en-US" sz="1000" b="0" dirty="0">
                <a:solidFill>
                  <a:srgbClr val="0070C0"/>
                </a:solidFill>
              </a:rPr>
              <a:t>      "XS_AUTHORIZATION_ADMIN",</a:t>
            </a:r>
          </a:p>
          <a:p>
            <a:pPr marL="0" indent="0">
              <a:spcBef>
                <a:spcPts val="0"/>
              </a:spcBef>
              <a:buNone/>
            </a:pPr>
            <a:r>
              <a:rPr lang="en-US" sz="1000" b="0" dirty="0">
                <a:solidFill>
                  <a:srgbClr val="0070C0"/>
                </a:solidFill>
              </a:rPr>
              <a:t>      </a:t>
            </a:r>
            <a:r>
              <a:rPr lang="en-US" sz="1000" dirty="0">
                <a:solidFill>
                  <a:srgbClr val="0070C0"/>
                </a:solidFill>
              </a:rPr>
              <a:t>"RC_BULLETINBOARD_ADMIN",</a:t>
            </a:r>
          </a:p>
          <a:p>
            <a:pPr marL="0" indent="0">
              <a:spcBef>
                <a:spcPts val="0"/>
              </a:spcBef>
              <a:buNone/>
            </a:pPr>
            <a:r>
              <a:rPr lang="en-US" sz="1000" b="0" dirty="0">
                <a:solidFill>
                  <a:srgbClr val="0070C0"/>
                </a:solidFill>
              </a:rPr>
              <a:t>      "XS_MONITOR_ADMIN"</a:t>
            </a:r>
          </a:p>
          <a:p>
            <a:pPr marL="0" indent="0">
              <a:spcBef>
                <a:spcPts val="0"/>
              </a:spcBef>
              <a:buNone/>
            </a:pPr>
            <a:r>
              <a:rPr lang="en-US" sz="1000" b="0" dirty="0">
                <a:solidFill>
                  <a:srgbClr val="0070C0"/>
                </a:solidFill>
              </a:rPr>
              <a:t>    ]</a:t>
            </a:r>
          </a:p>
          <a:p>
            <a:pPr marL="0" indent="0">
              <a:spcBef>
                <a:spcPts val="0"/>
              </a:spcBef>
              <a:buNone/>
            </a:pPr>
            <a:r>
              <a:rPr lang="en-US" sz="1000" b="0" dirty="0"/>
              <a:t>  }</a:t>
            </a:r>
          </a:p>
          <a:p>
            <a:pPr marL="0" indent="0">
              <a:spcBef>
                <a:spcPts val="0"/>
              </a:spcBef>
              <a:buNone/>
            </a:pPr>
            <a:r>
              <a:rPr lang="en-US" sz="1000" b="0" dirty="0"/>
              <a:t>}</a:t>
            </a:r>
          </a:p>
        </p:txBody>
      </p:sp>
      <p:pic>
        <p:nvPicPr>
          <p:cNvPr id="5" name="Picture 4"/>
          <p:cNvPicPr>
            <a:picLocks noChangeAspect="1"/>
          </p:cNvPicPr>
          <p:nvPr/>
        </p:nvPicPr>
        <p:blipFill>
          <a:blip r:embed="rId3"/>
          <a:stretch>
            <a:fillRect/>
          </a:stretch>
        </p:blipFill>
        <p:spPr>
          <a:xfrm>
            <a:off x="324000" y="1788626"/>
            <a:ext cx="9085714" cy="3209524"/>
          </a:xfrm>
          <a:prstGeom prst="rect">
            <a:avLst/>
          </a:prstGeom>
        </p:spPr>
      </p:pic>
    </p:spTree>
    <p:extLst>
      <p:ext uri="{BB962C8B-B14F-4D97-AF65-F5344CB8AC3E}">
        <p14:creationId xmlns:p14="http://schemas.microsoft.com/office/powerpoint/2010/main" val="170300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Identity and Access Management (IAM)</a:t>
            </a:r>
            <a:endParaRPr lang="en-US" dirty="0"/>
          </a:p>
        </p:txBody>
      </p:sp>
      <p:sp>
        <p:nvSpPr>
          <p:cNvPr id="3" name="TextBox 2"/>
          <p:cNvSpPr txBox="1"/>
          <p:nvPr/>
        </p:nvSpPr>
        <p:spPr>
          <a:xfrm>
            <a:off x="501161" y="1389635"/>
            <a:ext cx="4231928"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3600" kern="0" dirty="0">
                <a:ea typeface="Arial Unicode MS" pitchFamily="34" charset="-128"/>
                <a:cs typeface="Arial Unicode MS" pitchFamily="34" charset="-128"/>
              </a:rPr>
              <a:t>Multi-tenancy and …</a:t>
            </a:r>
          </a:p>
        </p:txBody>
      </p:sp>
    </p:spTree>
    <p:extLst>
      <p:ext uri="{BB962C8B-B14F-4D97-AF65-F5344CB8AC3E}">
        <p14:creationId xmlns:p14="http://schemas.microsoft.com/office/powerpoint/2010/main" val="376582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Multi-tenant Applications and ‘User Management'</a:t>
            </a:r>
          </a:p>
        </p:txBody>
      </p:sp>
      <p:sp>
        <p:nvSpPr>
          <p:cNvPr id="3" name="Text Placeholder 2"/>
          <p:cNvSpPr>
            <a:spLocks noGrp="1"/>
          </p:cNvSpPr>
          <p:nvPr>
            <p:ph type="body" sz="quarter" idx="10"/>
          </p:nvPr>
        </p:nvSpPr>
        <p:spPr>
          <a:xfrm>
            <a:off x="324000" y="1691079"/>
            <a:ext cx="11545200" cy="2195122"/>
          </a:xfrm>
        </p:spPr>
        <p:txBody>
          <a:bodyPr/>
          <a:lstStyle/>
          <a:p>
            <a:pPr marL="0" indent="0">
              <a:buNone/>
            </a:pPr>
            <a:r>
              <a:rPr lang="en-US" sz="2400" dirty="0"/>
              <a:t>A customer manages their own set of users and groups in their own </a:t>
            </a:r>
            <a:br>
              <a:rPr lang="en-US" sz="2400" dirty="0"/>
            </a:br>
            <a:r>
              <a:rPr lang="en-US" sz="2400" dirty="0"/>
              <a:t>'user management' (= Identity Provider, </a:t>
            </a:r>
            <a:r>
              <a:rPr lang="en-US" sz="2400" dirty="0" err="1"/>
              <a:t>IdP</a:t>
            </a:r>
            <a:r>
              <a:rPr lang="en-US" sz="2400" dirty="0"/>
              <a:t>)</a:t>
            </a:r>
          </a:p>
          <a:p>
            <a:pPr marL="0" indent="0">
              <a:buNone/>
            </a:pPr>
            <a:r>
              <a:rPr lang="en-US" sz="2400" dirty="0"/>
              <a:t>The customer’s users must authenticate against the customer’s </a:t>
            </a:r>
            <a:r>
              <a:rPr lang="en-US" sz="2400" dirty="0" err="1"/>
              <a:t>IdP</a:t>
            </a:r>
            <a:r>
              <a:rPr lang="en-US" sz="2400" dirty="0"/>
              <a:t> </a:t>
            </a:r>
            <a:br>
              <a:rPr lang="en-US" sz="2400" dirty="0"/>
            </a:br>
            <a:r>
              <a:rPr lang="en-US" sz="2400" dirty="0"/>
              <a:t>to prove their identity</a:t>
            </a:r>
          </a:p>
        </p:txBody>
      </p:sp>
      <p:grpSp>
        <p:nvGrpSpPr>
          <p:cNvPr id="4" name="Group 3"/>
          <p:cNvGrpSpPr/>
          <p:nvPr/>
        </p:nvGrpSpPr>
        <p:grpSpPr>
          <a:xfrm>
            <a:off x="5314085" y="4497030"/>
            <a:ext cx="2048180" cy="1426074"/>
            <a:chOff x="4353021" y="3143256"/>
            <a:chExt cx="566805" cy="699425"/>
          </a:xfrm>
          <a:solidFill>
            <a:schemeClr val="accent1"/>
          </a:solidFill>
        </p:grpSpPr>
        <p:sp>
          <p:nvSpPr>
            <p:cNvPr id="5" name="Rectangle 4"/>
            <p:cNvSpPr/>
            <p:nvPr/>
          </p:nvSpPr>
          <p:spPr bwMode="gray">
            <a:xfrm>
              <a:off x="4357035" y="3143256"/>
              <a:ext cx="556866" cy="552316"/>
            </a:xfrm>
            <a:prstGeom prst="rect">
              <a:avLst/>
            </a:prstGeom>
            <a:grp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endParaRPr lang="en-US" sz="1200" b="1" kern="0" dirty="0">
                <a:latin typeface="Calibri" panose="020F0502020204030204" pitchFamily="34" charset="0"/>
                <a:ea typeface="Arial Unicode MS" pitchFamily="34" charset="-128"/>
                <a:cs typeface="Arial Unicode MS" pitchFamily="34" charset="-128"/>
              </a:endParaRPr>
            </a:p>
          </p:txBody>
        </p:sp>
        <p:sp>
          <p:nvSpPr>
            <p:cNvPr id="6" name="Rectangle 5"/>
            <p:cNvSpPr/>
            <p:nvPr/>
          </p:nvSpPr>
          <p:spPr bwMode="gray">
            <a:xfrm>
              <a:off x="4353021" y="3143256"/>
              <a:ext cx="566805" cy="699425"/>
            </a:xfrm>
            <a:prstGeom prst="rect">
              <a:avLst/>
            </a:prstGeom>
            <a:grp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800" b="1" kern="0" dirty="0">
                  <a:latin typeface="Calibri" panose="020F0502020204030204" pitchFamily="34" charset="0"/>
                  <a:ea typeface="Arial Unicode MS" pitchFamily="34" charset="-128"/>
                  <a:cs typeface="Arial Unicode MS" pitchFamily="34" charset="-128"/>
                </a:rPr>
                <a:t>Multi-tenant Application</a:t>
              </a:r>
            </a:p>
          </p:txBody>
        </p:sp>
      </p:grpSp>
      <p:grpSp>
        <p:nvGrpSpPr>
          <p:cNvPr id="11" name="Group 10"/>
          <p:cNvGrpSpPr/>
          <p:nvPr/>
        </p:nvGrpSpPr>
        <p:grpSpPr>
          <a:xfrm>
            <a:off x="2650378" y="5256866"/>
            <a:ext cx="945673" cy="1118201"/>
            <a:chOff x="5362102" y="1429186"/>
            <a:chExt cx="1319020" cy="1519657"/>
          </a:xfrm>
        </p:grpSpPr>
        <p:sp>
          <p:nvSpPr>
            <p:cNvPr id="12" name="Rectangle 11"/>
            <p:cNvSpPr/>
            <p:nvPr/>
          </p:nvSpPr>
          <p:spPr bwMode="gray">
            <a:xfrm>
              <a:off x="5362102" y="1429186"/>
              <a:ext cx="1319020" cy="1519657"/>
            </a:xfrm>
            <a:prstGeom prst="rect">
              <a:avLst/>
            </a:prstGeom>
            <a:solidFill>
              <a:schemeClr val="accent4">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400" b="1" kern="0" dirty="0">
                  <a:solidFill>
                    <a:schemeClr val="bg1"/>
                  </a:solidFill>
                  <a:latin typeface="Calibri" panose="020F0502020204030204" pitchFamily="34" charset="0"/>
                  <a:ea typeface="Arial Unicode MS" pitchFamily="34" charset="-128"/>
                  <a:cs typeface="Arial Unicode MS" pitchFamily="34" charset="-128"/>
                </a:rPr>
                <a:t>Customer  B</a:t>
              </a:r>
            </a:p>
            <a:p>
              <a:pPr defTabSz="914583" fontAlgn="base">
                <a:spcBef>
                  <a:spcPct val="50000"/>
                </a:spcBef>
                <a:spcAft>
                  <a:spcPct val="0"/>
                </a:spcAft>
                <a:buClr>
                  <a:srgbClr val="F0AB00"/>
                </a:buClr>
                <a:buSzPct val="80000"/>
              </a:pPr>
              <a:endParaRPr lang="en-US" sz="1200" b="1" kern="0" dirty="0">
                <a:solidFill>
                  <a:schemeClr val="bg1"/>
                </a:solidFill>
                <a:latin typeface="Calibri" panose="020F0502020204030204" pitchFamily="34" charset="0"/>
                <a:ea typeface="Arial Unicode MS" pitchFamily="34" charset="-128"/>
                <a:cs typeface="Arial Unicode MS" pitchFamily="34" charset="-128"/>
              </a:endParaRPr>
            </a:p>
          </p:txBody>
        </p:sp>
        <p:pic>
          <p:nvPicPr>
            <p:cNvPr id="13" name="Picture 2" descr="Bildergebnis für onboard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47" t="3260" r="22755" b="-1"/>
            <a:stretch/>
          </p:blipFill>
          <p:spPr bwMode="auto">
            <a:xfrm>
              <a:off x="5362103" y="1747841"/>
              <a:ext cx="1319018" cy="83924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bwMode="gray">
            <a:xfrm>
              <a:off x="5366376" y="2589796"/>
              <a:ext cx="1308133" cy="354776"/>
            </a:xfrm>
            <a:prstGeom prst="rect">
              <a:avLst/>
            </a:prstGeom>
            <a:solidFill>
              <a:schemeClr val="accent4">
                <a:lumMod val="75000"/>
              </a:schemeClr>
            </a:solidFill>
            <a:ln>
              <a:no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400" b="1" kern="0" dirty="0" err="1">
                  <a:solidFill>
                    <a:schemeClr val="bg1"/>
                  </a:solidFill>
                  <a:latin typeface="Calibri" panose="020F0502020204030204" pitchFamily="34" charset="0"/>
                  <a:ea typeface="Arial Unicode MS" pitchFamily="34" charset="-128"/>
                  <a:cs typeface="Arial Unicode MS" pitchFamily="34" charset="-128"/>
                </a:rPr>
                <a:t>IdP</a:t>
              </a:r>
              <a:r>
                <a:rPr lang="en-US" sz="1400" b="1" kern="0" dirty="0">
                  <a:solidFill>
                    <a:schemeClr val="bg1"/>
                  </a:solidFill>
                  <a:latin typeface="Calibri" panose="020F0502020204030204" pitchFamily="34" charset="0"/>
                  <a:ea typeface="Arial Unicode MS" pitchFamily="34" charset="-128"/>
                  <a:cs typeface="Arial Unicode MS" pitchFamily="34" charset="-128"/>
                </a:rPr>
                <a:t> B</a:t>
              </a:r>
            </a:p>
          </p:txBody>
        </p:sp>
      </p:grpSp>
      <p:grpSp>
        <p:nvGrpSpPr>
          <p:cNvPr id="15" name="Group 14"/>
          <p:cNvGrpSpPr/>
          <p:nvPr/>
        </p:nvGrpSpPr>
        <p:grpSpPr>
          <a:xfrm>
            <a:off x="2650379" y="4035665"/>
            <a:ext cx="945674" cy="1118201"/>
            <a:chOff x="3575753" y="1429187"/>
            <a:chExt cx="1319021" cy="1519657"/>
          </a:xfrm>
        </p:grpSpPr>
        <p:sp>
          <p:nvSpPr>
            <p:cNvPr id="16" name="Rectangle 15"/>
            <p:cNvSpPr/>
            <p:nvPr/>
          </p:nvSpPr>
          <p:spPr bwMode="gray">
            <a:xfrm>
              <a:off x="3575754" y="1429187"/>
              <a:ext cx="1319020" cy="1519657"/>
            </a:xfrm>
            <a:prstGeom prst="rect">
              <a:avLst/>
            </a:prstGeom>
            <a:solidFill>
              <a:schemeClr val="accent1">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400" b="1" kern="0" dirty="0">
                  <a:solidFill>
                    <a:schemeClr val="bg1"/>
                  </a:solidFill>
                  <a:latin typeface="Calibri" panose="020F0502020204030204" pitchFamily="34" charset="0"/>
                  <a:ea typeface="Arial Unicode MS" pitchFamily="34" charset="-128"/>
                  <a:cs typeface="Arial Unicode MS" pitchFamily="34" charset="-128"/>
                </a:rPr>
                <a:t>Customer A</a:t>
              </a:r>
            </a:p>
          </p:txBody>
        </p:sp>
        <p:pic>
          <p:nvPicPr>
            <p:cNvPr id="17" name="Picture 2" descr="Bildergebnis für onboardi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047" t="3260" r="22755" b="-1"/>
            <a:stretch/>
          </p:blipFill>
          <p:spPr bwMode="auto">
            <a:xfrm>
              <a:off x="3575754" y="1747841"/>
              <a:ext cx="1319020" cy="83924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bwMode="gray">
            <a:xfrm>
              <a:off x="3575753" y="2581250"/>
              <a:ext cx="1317593" cy="354776"/>
            </a:xfrm>
            <a:prstGeom prst="rect">
              <a:avLst/>
            </a:prstGeom>
          </p:spPr>
          <p:txBody>
            <a:bodyPr rtlCol="0" anchor="t"/>
            <a:lstStyle/>
            <a:p>
              <a:pPr lvl="0" algn="ctr" defTabSz="914400"/>
              <a:r>
                <a:rPr lang="en-US" sz="1400" b="1" kern="0" dirty="0" err="1">
                  <a:solidFill>
                    <a:schemeClr val="bg1"/>
                  </a:solidFill>
                  <a:latin typeface="Calibri" panose="020F0502020204030204"/>
                </a:rPr>
                <a:t>IdP</a:t>
              </a:r>
              <a:r>
                <a:rPr lang="en-US" sz="1400" b="1" kern="0" dirty="0">
                  <a:solidFill>
                    <a:schemeClr val="bg1"/>
                  </a:solidFill>
                  <a:latin typeface="Calibri" panose="020F0502020204030204"/>
                </a:rPr>
                <a:t> A</a:t>
              </a:r>
              <a:endParaRPr lang="en-US" sz="1600" b="1" kern="0" dirty="0">
                <a:solidFill>
                  <a:schemeClr val="bg1"/>
                </a:solidFill>
                <a:latin typeface="Calibri" panose="020F0502020204030204"/>
              </a:endParaRPr>
            </a:p>
          </p:txBody>
        </p:sp>
      </p:grpSp>
      <p:cxnSp>
        <p:nvCxnSpPr>
          <p:cNvPr id="20" name="Straight Connector 19"/>
          <p:cNvCxnSpPr>
            <a:stCxn id="17" idx="3"/>
            <a:endCxn id="6" idx="1"/>
          </p:cNvCxnSpPr>
          <p:nvPr/>
        </p:nvCxnSpPr>
        <p:spPr>
          <a:xfrm>
            <a:off x="3596053" y="4578908"/>
            <a:ext cx="1718032" cy="631159"/>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3"/>
            <a:endCxn id="6" idx="1"/>
          </p:cNvCxnSpPr>
          <p:nvPr/>
        </p:nvCxnSpPr>
        <p:spPr>
          <a:xfrm flipV="1">
            <a:off x="3596051" y="5210067"/>
            <a:ext cx="1718034" cy="605900"/>
          </a:xfrm>
          <a:prstGeom prst="line">
            <a:avLst/>
          </a:prstGeom>
          <a:ln w="63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5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Subaccounts and Identity Zones</a:t>
            </a:r>
          </a:p>
        </p:txBody>
      </p:sp>
      <p:sp>
        <p:nvSpPr>
          <p:cNvPr id="3" name="Text Placeholder 2"/>
          <p:cNvSpPr>
            <a:spLocks noGrp="1"/>
          </p:cNvSpPr>
          <p:nvPr>
            <p:ph type="body" sz="quarter" idx="10"/>
          </p:nvPr>
        </p:nvSpPr>
        <p:spPr/>
        <p:txBody>
          <a:bodyPr/>
          <a:lstStyle/>
          <a:p>
            <a:pPr marL="0" indent="0">
              <a:buNone/>
            </a:pPr>
            <a:r>
              <a:rPr lang="en-US" sz="2600" dirty="0"/>
              <a:t>SAP Cloud Platform customers require </a:t>
            </a:r>
            <a:r>
              <a:rPr lang="en-US" sz="2600" i="1" dirty="0"/>
              <a:t>subaccounts (</a:t>
            </a:r>
            <a:r>
              <a:rPr lang="en-US" sz="2600" dirty="0"/>
              <a:t>aka </a:t>
            </a:r>
            <a:r>
              <a:rPr lang="en-US" sz="2600" i="1" dirty="0"/>
              <a:t>tenants) </a:t>
            </a:r>
            <a:r>
              <a:rPr lang="en-US" sz="2600" dirty="0"/>
              <a:t>to attach their </a:t>
            </a:r>
            <a:r>
              <a:rPr lang="en-US" sz="2600" dirty="0" err="1"/>
              <a:t>IdPs</a:t>
            </a:r>
            <a:r>
              <a:rPr lang="en-US" sz="2600" dirty="0"/>
              <a:t> via the corresponding Identity Zone of a subaccount</a:t>
            </a:r>
          </a:p>
          <a:p>
            <a:pPr marL="0" indent="0">
              <a:buNone/>
            </a:pPr>
            <a:endParaRPr lang="en-US" i="1" dirty="0"/>
          </a:p>
          <a:p>
            <a:pPr marL="0" indent="0">
              <a:buNone/>
            </a:pPr>
            <a:endParaRPr lang="en-US" i="1" dirty="0"/>
          </a:p>
          <a:p>
            <a:pPr>
              <a:buFont typeface="Wingdings" panose="05000000000000000000" pitchFamily="2" charset="2"/>
              <a:buChar char="§"/>
            </a:pPr>
            <a:endParaRPr lang="en-US" sz="1000" i="1" dirty="0"/>
          </a:p>
          <a:p>
            <a:pPr>
              <a:buFont typeface="Wingdings" panose="05000000000000000000" pitchFamily="2" charset="2"/>
              <a:buChar char="§"/>
            </a:pPr>
            <a:endParaRPr lang="en-US" sz="300" i="1" dirty="0"/>
          </a:p>
          <a:p>
            <a:pPr>
              <a:buFont typeface="Wingdings" panose="05000000000000000000" pitchFamily="2" charset="2"/>
              <a:buChar char="§"/>
            </a:pPr>
            <a:r>
              <a:rPr lang="en-US" sz="2400" i="1" dirty="0"/>
              <a:t>Application consumers consume</a:t>
            </a:r>
            <a:r>
              <a:rPr lang="en-US" sz="2400" b="0" i="1" dirty="0"/>
              <a:t> multi-tenant applications </a:t>
            </a:r>
            <a:r>
              <a:rPr lang="en-US" sz="2400" i="1" dirty="0"/>
              <a:t>(SaaS use case)</a:t>
            </a:r>
            <a:r>
              <a:rPr lang="en-US" sz="2400" b="0" i="1" dirty="0"/>
              <a:t> </a:t>
            </a:r>
          </a:p>
          <a:p>
            <a:pPr>
              <a:spcBef>
                <a:spcPts val="1200"/>
              </a:spcBef>
              <a:buFont typeface="Wingdings" panose="05000000000000000000" pitchFamily="2" charset="2"/>
              <a:buChar char="§"/>
            </a:pPr>
            <a:r>
              <a:rPr lang="en-US" sz="2400" i="1" dirty="0"/>
              <a:t>Application providers</a:t>
            </a:r>
            <a:r>
              <a:rPr lang="en-US" sz="2400" b="0" i="1" dirty="0"/>
              <a:t> </a:t>
            </a:r>
            <a:r>
              <a:rPr lang="en-US" sz="2400" i="1" dirty="0"/>
              <a:t>provide </a:t>
            </a:r>
            <a:r>
              <a:rPr lang="en-US" sz="2400" b="0" i="1" dirty="0"/>
              <a:t>multi-tenant applications which run in a space of the assigned Cloud Foundry Org </a:t>
            </a:r>
            <a:r>
              <a:rPr lang="en-US" sz="2400" i="1" dirty="0"/>
              <a:t>(PaaS use case)</a:t>
            </a:r>
            <a:endParaRPr lang="en-US" sz="2400" b="0" i="1" dirty="0"/>
          </a:p>
          <a:p>
            <a:endParaRPr lang="en-US" dirty="0"/>
          </a:p>
        </p:txBody>
      </p:sp>
      <p:grpSp>
        <p:nvGrpSpPr>
          <p:cNvPr id="12" name="Gruppierung 11"/>
          <p:cNvGrpSpPr/>
          <p:nvPr/>
        </p:nvGrpSpPr>
        <p:grpSpPr>
          <a:xfrm>
            <a:off x="682375" y="2842153"/>
            <a:ext cx="10830425" cy="1988331"/>
            <a:chOff x="390008" y="2687405"/>
            <a:chExt cx="10830425" cy="1988331"/>
          </a:xfrm>
        </p:grpSpPr>
        <p:sp>
          <p:nvSpPr>
            <p:cNvPr id="5" name="Rectangle 4"/>
            <p:cNvSpPr/>
            <p:nvPr/>
          </p:nvSpPr>
          <p:spPr bwMode="gray">
            <a:xfrm>
              <a:off x="3275222" y="2687405"/>
              <a:ext cx="2170210" cy="726767"/>
            </a:xfrm>
            <a:prstGeom prst="rect">
              <a:avLst/>
            </a:prstGeom>
            <a:gradFill flip="none" rotWithShape="1">
              <a:gsLst>
                <a:gs pos="0">
                  <a:srgbClr val="178DCA">
                    <a:shade val="30000"/>
                    <a:satMod val="115000"/>
                  </a:srgbClr>
                </a:gs>
                <a:gs pos="50000">
                  <a:srgbClr val="178DCA">
                    <a:shade val="67500"/>
                    <a:satMod val="115000"/>
                  </a:srgbClr>
                </a:gs>
                <a:gs pos="100000">
                  <a:srgbClr val="178DCA">
                    <a:shade val="100000"/>
                    <a:satMod val="115000"/>
                  </a:srgbClr>
                </a:gs>
              </a:gsLst>
              <a:lin ang="5400000" scaled="1"/>
              <a:tileRect/>
            </a:gradFill>
            <a:ln w="12700" cap="flat" cmpd="sng" algn="ctr">
              <a:solidFill>
                <a:schemeClr val="accent3"/>
              </a:solidFill>
              <a:prstDash val="solid"/>
              <a:miter lim="800000"/>
            </a:ln>
            <a:effectLst/>
          </p:spPr>
          <p:txBody>
            <a:bodyPr rtlCol="0" anchor="t"/>
            <a:lstStyle/>
            <a:p>
              <a:pPr algn="ctr" defTabSz="914400"/>
              <a:r>
                <a:rPr lang="en-US" sz="1600" kern="0" dirty="0">
                  <a:solidFill>
                    <a:prstClr val="white"/>
                  </a:solidFill>
                  <a:latin typeface="Calibri" panose="020F0502020204030204"/>
                </a:rPr>
                <a:t>Subaccount</a:t>
              </a:r>
              <a:br>
                <a:rPr lang="en-US" sz="1600" kern="0" dirty="0">
                  <a:solidFill>
                    <a:prstClr val="white"/>
                  </a:solidFill>
                  <a:latin typeface="Calibri" panose="020F0502020204030204"/>
                </a:rPr>
              </a:br>
              <a:r>
                <a:rPr lang="en-US" sz="1600" kern="0" dirty="0">
                  <a:solidFill>
                    <a:prstClr val="white"/>
                  </a:solidFill>
                  <a:latin typeface="Calibri" panose="020F0502020204030204"/>
                </a:rPr>
                <a:t>(SaaS/PaaS Tenant)</a:t>
              </a:r>
              <a:endParaRPr lang="en-US" sz="1400" kern="0" dirty="0">
                <a:solidFill>
                  <a:prstClr val="white"/>
                </a:solidFill>
                <a:latin typeface="Calibri" panose="020F0502020204030204"/>
              </a:endParaRPr>
            </a:p>
          </p:txBody>
        </p:sp>
        <p:sp>
          <p:nvSpPr>
            <p:cNvPr id="6" name="Rectangle 5"/>
            <p:cNvSpPr/>
            <p:nvPr/>
          </p:nvSpPr>
          <p:spPr bwMode="gray">
            <a:xfrm>
              <a:off x="9047936" y="2687406"/>
              <a:ext cx="2172497" cy="72676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lvl="0" algn="ctr" defTabSz="914400"/>
              <a:r>
                <a:rPr lang="en-US" sz="1600" kern="0" dirty="0">
                  <a:solidFill>
                    <a:prstClr val="white"/>
                  </a:solidFill>
                  <a:latin typeface="Calibri" panose="020F0502020204030204"/>
                </a:rPr>
                <a:t>Identity Provider (</a:t>
              </a:r>
              <a:r>
                <a:rPr lang="en-US" sz="1600" kern="0" dirty="0" err="1">
                  <a:solidFill>
                    <a:prstClr val="white"/>
                  </a:solidFill>
                  <a:latin typeface="Calibri" panose="020F0502020204030204"/>
                </a:rPr>
                <a:t>IdP</a:t>
              </a:r>
              <a:r>
                <a:rPr lang="en-US" sz="1600" kern="0" dirty="0">
                  <a:solidFill>
                    <a:prstClr val="white"/>
                  </a:solidFill>
                  <a:latin typeface="Calibri" panose="020F0502020204030204"/>
                </a:rPr>
                <a:t>)</a:t>
              </a:r>
              <a:br>
                <a:rPr lang="en-US" sz="1600" kern="0" dirty="0">
                  <a:solidFill>
                    <a:prstClr val="white"/>
                  </a:solidFill>
                  <a:latin typeface="Calibri" panose="020F0502020204030204"/>
                </a:rPr>
              </a:br>
              <a:r>
                <a:rPr lang="en-US" sz="1600" kern="0" dirty="0">
                  <a:solidFill>
                    <a:prstClr val="white"/>
                  </a:solidFill>
                  <a:latin typeface="Calibri" panose="020F0502020204030204"/>
                </a:rPr>
                <a:t>e.g. </a:t>
              </a:r>
              <a:r>
                <a:rPr lang="en-US" sz="1200" kern="0" dirty="0">
                  <a:solidFill>
                    <a:prstClr val="white"/>
                  </a:solidFill>
                  <a:latin typeface="Calibri" panose="020F0502020204030204"/>
                </a:rPr>
                <a:t>SAP Cloud Identity (SCI)</a:t>
              </a:r>
              <a:endParaRPr lang="en-US" sz="1600" kern="0" dirty="0">
                <a:solidFill>
                  <a:prstClr val="white"/>
                </a:solidFill>
                <a:latin typeface="Calibri" panose="020F0502020204030204"/>
              </a:endParaRPr>
            </a:p>
          </p:txBody>
        </p:sp>
        <p:sp>
          <p:nvSpPr>
            <p:cNvPr id="7" name="Rectangle 6"/>
            <p:cNvSpPr/>
            <p:nvPr/>
          </p:nvSpPr>
          <p:spPr bwMode="gray">
            <a:xfrm>
              <a:off x="6160436" y="2687406"/>
              <a:ext cx="2172497" cy="72676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algn="ctr" defTabSz="914400"/>
              <a:r>
                <a:rPr lang="en-US" sz="1600" kern="0" dirty="0">
                  <a:solidFill>
                    <a:prstClr val="white"/>
                  </a:solidFill>
                  <a:latin typeface="Calibri" panose="020F0502020204030204"/>
                </a:rPr>
                <a:t>Identity Zone</a:t>
              </a:r>
            </a:p>
          </p:txBody>
        </p:sp>
        <p:cxnSp>
          <p:nvCxnSpPr>
            <p:cNvPr id="8" name="Straight Arrow Connector 7"/>
            <p:cNvCxnSpPr>
              <a:stCxn id="7" idx="3"/>
              <a:endCxn id="6" idx="1"/>
            </p:cNvCxnSpPr>
            <p:nvPr/>
          </p:nvCxnSpPr>
          <p:spPr>
            <a:xfrm>
              <a:off x="8332933" y="3050789"/>
              <a:ext cx="71500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358557" y="2761376"/>
              <a:ext cx="298159"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0..n</a:t>
              </a:r>
              <a:endParaRPr lang="en-US" sz="1800" kern="0" dirty="0">
                <a:ea typeface="Arial Unicode MS" pitchFamily="34" charset="-128"/>
                <a:cs typeface="Arial Unicode MS" pitchFamily="34" charset="-128"/>
              </a:endParaRPr>
            </a:p>
          </p:txBody>
        </p:sp>
        <p:sp>
          <p:nvSpPr>
            <p:cNvPr id="19" name="TextBox 18"/>
            <p:cNvSpPr txBox="1"/>
            <p:nvPr/>
          </p:nvSpPr>
          <p:spPr>
            <a:xfrm flipH="1">
              <a:off x="8904243" y="2761376"/>
              <a:ext cx="4571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a:t>
              </a:r>
            </a:p>
          </p:txBody>
        </p:sp>
        <p:grpSp>
          <p:nvGrpSpPr>
            <p:cNvPr id="11" name="Gruppierung 10"/>
            <p:cNvGrpSpPr/>
            <p:nvPr/>
          </p:nvGrpSpPr>
          <p:grpSpPr>
            <a:xfrm>
              <a:off x="5445432" y="2798166"/>
              <a:ext cx="715004" cy="252623"/>
              <a:chOff x="5445432" y="2798166"/>
              <a:chExt cx="715004" cy="252623"/>
            </a:xfrm>
          </p:grpSpPr>
          <p:cxnSp>
            <p:nvCxnSpPr>
              <p:cNvPr id="16" name="Straight Arrow Connector 15"/>
              <p:cNvCxnSpPr>
                <a:stCxn id="5" idx="3"/>
                <a:endCxn id="7" idx="1"/>
              </p:cNvCxnSpPr>
              <p:nvPr/>
            </p:nvCxnSpPr>
            <p:spPr>
              <a:xfrm>
                <a:off x="5445432" y="3050789"/>
                <a:ext cx="71500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470847" y="2798166"/>
                <a:ext cx="99386"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a:t>
                </a:r>
              </a:p>
            </p:txBody>
          </p:sp>
          <p:sp>
            <p:nvSpPr>
              <p:cNvPr id="21" name="TextBox 20"/>
              <p:cNvSpPr txBox="1"/>
              <p:nvPr/>
            </p:nvSpPr>
            <p:spPr>
              <a:xfrm flipH="1">
                <a:off x="6032304" y="2798166"/>
                <a:ext cx="4571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a:t>
                </a:r>
              </a:p>
            </p:txBody>
          </p:sp>
        </p:grpSp>
        <p:sp>
          <p:nvSpPr>
            <p:cNvPr id="27" name="Rectangle 26"/>
            <p:cNvSpPr/>
            <p:nvPr/>
          </p:nvSpPr>
          <p:spPr bwMode="gray">
            <a:xfrm>
              <a:off x="3269878" y="3948969"/>
              <a:ext cx="2170210" cy="726767"/>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algn="ctr" defTabSz="914583" fontAlgn="base">
                <a:spcBef>
                  <a:spcPct val="50000"/>
                </a:spcBef>
                <a:spcAft>
                  <a:spcPct val="0"/>
                </a:spcAft>
                <a:buClr>
                  <a:srgbClr val="F0AB00"/>
                </a:buClr>
                <a:buSzPct val="80000"/>
              </a:pPr>
              <a:r>
                <a:rPr lang="en-US" sz="1600" kern="0" dirty="0">
                  <a:latin typeface="Calibri" panose="020F0502020204030204" pitchFamily="34" charset="0"/>
                  <a:ea typeface="Arial Unicode MS" pitchFamily="34" charset="-128"/>
                  <a:cs typeface="Arial Unicode MS" pitchFamily="34" charset="-128"/>
                </a:rPr>
                <a:t>Cloud Foundry Org</a:t>
              </a:r>
              <a:br>
                <a:rPr lang="en-US" sz="1600" kern="0" dirty="0">
                  <a:latin typeface="Calibri" panose="020F0502020204030204" pitchFamily="34" charset="0"/>
                  <a:ea typeface="Arial Unicode MS" pitchFamily="34" charset="-128"/>
                  <a:cs typeface="Arial Unicode MS" pitchFamily="34" charset="-128"/>
                </a:rPr>
              </a:br>
              <a:r>
                <a:rPr lang="en-US" sz="1400" kern="0" dirty="0">
                  <a:latin typeface="Calibri" panose="020F0502020204030204" pitchFamily="34" charset="0"/>
                  <a:ea typeface="Arial Unicode MS" pitchFamily="34" charset="-128"/>
                  <a:cs typeface="Arial Unicode MS" pitchFamily="34" charset="-128"/>
                </a:rPr>
                <a:t>for application providers</a:t>
              </a:r>
              <a:br>
                <a:rPr lang="en-US" sz="1400" kern="0" dirty="0">
                  <a:latin typeface="Calibri" panose="020F0502020204030204" pitchFamily="34" charset="0"/>
                  <a:ea typeface="Arial Unicode MS" pitchFamily="34" charset="-128"/>
                  <a:cs typeface="Arial Unicode MS" pitchFamily="34" charset="-128"/>
                </a:rPr>
              </a:br>
              <a:r>
                <a:rPr lang="en-US" sz="1400" kern="0" dirty="0">
                  <a:latin typeface="Calibri" panose="020F0502020204030204" pitchFamily="34" charset="0"/>
                  <a:ea typeface="Arial Unicode MS" pitchFamily="34" charset="-128"/>
                  <a:cs typeface="Arial Unicode MS" pitchFamily="34" charset="-128"/>
                </a:rPr>
                <a:t>(PaaS Tenant)</a:t>
              </a:r>
            </a:p>
          </p:txBody>
        </p:sp>
        <p:cxnSp>
          <p:nvCxnSpPr>
            <p:cNvPr id="28" name="Straight Arrow Connector 27"/>
            <p:cNvCxnSpPr>
              <a:stCxn id="5" idx="2"/>
              <a:endCxn id="27" idx="0"/>
            </p:cNvCxnSpPr>
            <p:nvPr/>
          </p:nvCxnSpPr>
          <p:spPr>
            <a:xfrm flipH="1">
              <a:off x="4354983" y="3414172"/>
              <a:ext cx="5344" cy="534797"/>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401176" y="3701288"/>
              <a:ext cx="308912"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0..1</a:t>
              </a:r>
            </a:p>
          </p:txBody>
        </p:sp>
        <p:sp>
          <p:nvSpPr>
            <p:cNvPr id="22" name="TextBox 21"/>
            <p:cNvSpPr txBox="1"/>
            <p:nvPr/>
          </p:nvSpPr>
          <p:spPr>
            <a:xfrm flipH="1">
              <a:off x="4406686" y="3437821"/>
              <a:ext cx="4571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a:t>
              </a:r>
            </a:p>
          </p:txBody>
        </p:sp>
        <p:sp>
          <p:nvSpPr>
            <p:cNvPr id="23" name="Rectangle 4"/>
            <p:cNvSpPr/>
            <p:nvPr/>
          </p:nvSpPr>
          <p:spPr bwMode="gray">
            <a:xfrm>
              <a:off x="390008" y="2687405"/>
              <a:ext cx="2170210" cy="726767"/>
            </a:xfrm>
            <a:prstGeom prst="rect">
              <a:avLst/>
            </a:prstGeom>
            <a:gradFill flip="none" rotWithShape="1">
              <a:gsLst>
                <a:gs pos="0">
                  <a:srgbClr val="178DCA">
                    <a:shade val="30000"/>
                    <a:satMod val="115000"/>
                  </a:srgbClr>
                </a:gs>
                <a:gs pos="50000">
                  <a:srgbClr val="178DCA">
                    <a:shade val="67500"/>
                    <a:satMod val="115000"/>
                  </a:srgbClr>
                </a:gs>
                <a:gs pos="100000">
                  <a:srgbClr val="178DCA">
                    <a:shade val="100000"/>
                    <a:satMod val="115000"/>
                  </a:srgbClr>
                </a:gs>
              </a:gsLst>
              <a:lin ang="5400000" scaled="1"/>
              <a:tileRect/>
            </a:gradFill>
            <a:ln w="12700" cap="flat" cmpd="sng" algn="ctr">
              <a:solidFill>
                <a:schemeClr val="accent3"/>
              </a:solidFill>
              <a:prstDash val="solid"/>
              <a:miter lim="800000"/>
            </a:ln>
            <a:effectLst/>
          </p:spPr>
          <p:txBody>
            <a:bodyPr rtlCol="0" anchor="t"/>
            <a:lstStyle/>
            <a:p>
              <a:pPr algn="ctr" defTabSz="914400"/>
              <a:r>
                <a:rPr lang="en-US" sz="1600" kern="0" dirty="0">
                  <a:solidFill>
                    <a:prstClr val="white"/>
                  </a:solidFill>
                  <a:latin typeface="Calibri" panose="020F0502020204030204"/>
                </a:rPr>
                <a:t>Global Account</a:t>
              </a:r>
              <a:br>
                <a:rPr lang="en-US" sz="1600" kern="0" dirty="0">
                  <a:solidFill>
                    <a:prstClr val="white"/>
                  </a:solidFill>
                  <a:latin typeface="Calibri" panose="020F0502020204030204"/>
                </a:rPr>
              </a:br>
              <a:r>
                <a:rPr lang="en-US" sz="1200" kern="0" dirty="0">
                  <a:solidFill>
                    <a:prstClr val="white"/>
                  </a:solidFill>
                  <a:latin typeface="Calibri" panose="020F0502020204030204"/>
                </a:rPr>
                <a:t>(SAP </a:t>
              </a:r>
              <a:r>
                <a:rPr lang="en-US" sz="1200" kern="0">
                  <a:solidFill>
                    <a:prstClr val="white"/>
                  </a:solidFill>
                  <a:latin typeface="Calibri" panose="020F0502020204030204"/>
                </a:rPr>
                <a:t>Cloud Platform </a:t>
              </a:r>
              <a:r>
                <a:rPr lang="en-US" sz="1200" kern="0" dirty="0">
                  <a:solidFill>
                    <a:prstClr val="white"/>
                  </a:solidFill>
                  <a:latin typeface="Calibri" panose="020F0502020204030204"/>
                </a:rPr>
                <a:t>Customer)</a:t>
              </a:r>
            </a:p>
          </p:txBody>
        </p:sp>
        <p:cxnSp>
          <p:nvCxnSpPr>
            <p:cNvPr id="29" name="Straight Arrow Connector 15"/>
            <p:cNvCxnSpPr/>
            <p:nvPr/>
          </p:nvCxnSpPr>
          <p:spPr>
            <a:xfrm>
              <a:off x="2550360" y="3050788"/>
              <a:ext cx="71500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19"/>
            <p:cNvSpPr txBox="1"/>
            <p:nvPr/>
          </p:nvSpPr>
          <p:spPr>
            <a:xfrm>
              <a:off x="2575775" y="2798165"/>
              <a:ext cx="99386" cy="21544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400" kern="0" dirty="0">
                  <a:ea typeface="Arial Unicode MS" pitchFamily="34" charset="-128"/>
                  <a:cs typeface="Arial Unicode MS" pitchFamily="34" charset="-128"/>
                </a:rPr>
                <a:t>1</a:t>
              </a:r>
            </a:p>
          </p:txBody>
        </p:sp>
        <p:sp>
          <p:nvSpPr>
            <p:cNvPr id="34" name="TextBox 64"/>
            <p:cNvSpPr txBox="1"/>
            <p:nvPr/>
          </p:nvSpPr>
          <p:spPr>
            <a:xfrm>
              <a:off x="2951438" y="2795716"/>
              <a:ext cx="308912"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400" kern="0">
                  <a:ea typeface="Arial Unicode MS" pitchFamily="34" charset="-128"/>
                  <a:cs typeface="Arial Unicode MS" pitchFamily="34" charset="-128"/>
                </a:rPr>
                <a:t>0..n</a:t>
              </a:r>
              <a:endParaRPr lang="en-US" sz="14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214509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75"/>
            <a:ext cx="11545200" cy="833153"/>
          </a:xfrm>
        </p:spPr>
        <p:txBody>
          <a:bodyPr/>
          <a:lstStyle/>
          <a:p>
            <a:r>
              <a:rPr lang="en-US" dirty="0"/>
              <a:t>Identity Zones separate User Management into different Security Realms for XSUAA</a:t>
            </a:r>
            <a:endParaRPr lang="en-US" b="0" dirty="0"/>
          </a:p>
        </p:txBody>
      </p:sp>
      <p:sp>
        <p:nvSpPr>
          <p:cNvPr id="66" name="Rectangle 65"/>
          <p:cNvSpPr/>
          <p:nvPr/>
        </p:nvSpPr>
        <p:spPr bwMode="gray">
          <a:xfrm>
            <a:off x="3166620" y="1786787"/>
            <a:ext cx="5683466" cy="4268651"/>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67" name="Rectangle 66"/>
          <p:cNvSpPr/>
          <p:nvPr/>
        </p:nvSpPr>
        <p:spPr bwMode="gray">
          <a:xfrm>
            <a:off x="3350000" y="4920399"/>
            <a:ext cx="5307188" cy="936513"/>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t"/>
          <a:lstStyle/>
          <a:p>
            <a:pPr algn="r" defTabSz="914583" fontAlgn="base">
              <a:spcBef>
                <a:spcPct val="50000"/>
              </a:spcBef>
              <a:spcAft>
                <a:spcPct val="0"/>
              </a:spcAft>
              <a:buClr>
                <a:srgbClr val="F0AB00"/>
              </a:buClr>
              <a:buSzPct val="80000"/>
            </a:pPr>
            <a:r>
              <a:rPr lang="en-US" sz="1400" kern="0" dirty="0">
                <a:latin typeface="Calibri" panose="020F0502020204030204" pitchFamily="34" charset="0"/>
                <a:ea typeface="Arial Unicode MS" pitchFamily="34" charset="-128"/>
                <a:cs typeface="Arial Unicode MS" pitchFamily="34" charset="-128"/>
              </a:rPr>
              <a:t>app organization</a:t>
            </a:r>
            <a:endParaRPr lang="en-US" sz="1600" kern="0" dirty="0">
              <a:latin typeface="Calibri" panose="020F0502020204030204" pitchFamily="34" charset="0"/>
              <a:ea typeface="Arial Unicode MS" pitchFamily="34" charset="-128"/>
              <a:cs typeface="Arial Unicode MS" pitchFamily="34" charset="-128"/>
            </a:endParaRPr>
          </a:p>
        </p:txBody>
      </p:sp>
      <p:pic>
        <p:nvPicPr>
          <p:cNvPr id="72" name="Picture 71"/>
          <p:cNvPicPr>
            <a:picLocks noChangeAspect="1"/>
          </p:cNvPicPr>
          <p:nvPr/>
        </p:nvPicPr>
        <p:blipFill>
          <a:blip r:embed="rId3"/>
          <a:stretch>
            <a:fillRect/>
          </a:stretch>
        </p:blipFill>
        <p:spPr>
          <a:xfrm>
            <a:off x="7076182" y="1932198"/>
            <a:ext cx="1652390" cy="217698"/>
          </a:xfrm>
          <a:prstGeom prst="rect">
            <a:avLst/>
          </a:prstGeom>
        </p:spPr>
      </p:pic>
      <p:sp>
        <p:nvSpPr>
          <p:cNvPr id="74" name="Rectangle 73"/>
          <p:cNvSpPr/>
          <p:nvPr/>
        </p:nvSpPr>
        <p:spPr bwMode="gray">
          <a:xfrm>
            <a:off x="3349999" y="2394315"/>
            <a:ext cx="5307189" cy="2294346"/>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XSUAA </a:t>
            </a:r>
          </a:p>
        </p:txBody>
      </p:sp>
      <p:sp>
        <p:nvSpPr>
          <p:cNvPr id="81" name="Rectangle 80"/>
          <p:cNvSpPr/>
          <p:nvPr/>
        </p:nvSpPr>
        <p:spPr bwMode="gray">
          <a:xfrm>
            <a:off x="7120419" y="3051444"/>
            <a:ext cx="1317593" cy="675225"/>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Id Zone </a:t>
            </a:r>
            <a:br>
              <a:rPr lang="en-US" sz="1600" b="1" kern="0" dirty="0">
                <a:solidFill>
                  <a:prstClr val="white"/>
                </a:solidFill>
                <a:latin typeface="Calibri" panose="020F0502020204030204"/>
              </a:rPr>
            </a:br>
            <a:r>
              <a:rPr lang="en-US" sz="1600" i="1" kern="0" dirty="0">
                <a:solidFill>
                  <a:prstClr val="white"/>
                </a:solidFill>
                <a:latin typeface="Calibri" panose="020F0502020204030204"/>
              </a:rPr>
              <a:t>App Provider</a:t>
            </a:r>
          </a:p>
        </p:txBody>
      </p:sp>
      <p:grpSp>
        <p:nvGrpSpPr>
          <p:cNvPr id="105" name="Group 104"/>
          <p:cNvGrpSpPr/>
          <p:nvPr/>
        </p:nvGrpSpPr>
        <p:grpSpPr>
          <a:xfrm>
            <a:off x="5283976" y="4988369"/>
            <a:ext cx="1317593" cy="775451"/>
            <a:chOff x="4353021" y="3143256"/>
            <a:chExt cx="566805" cy="699425"/>
          </a:xfrm>
          <a:solidFill>
            <a:schemeClr val="accent1"/>
          </a:solidFill>
        </p:grpSpPr>
        <p:sp>
          <p:nvSpPr>
            <p:cNvPr id="106" name="Rectangle 105"/>
            <p:cNvSpPr/>
            <p:nvPr/>
          </p:nvSpPr>
          <p:spPr bwMode="gray">
            <a:xfrm>
              <a:off x="4357035" y="3143256"/>
              <a:ext cx="556866" cy="552316"/>
            </a:xfrm>
            <a:prstGeom prst="rect">
              <a:avLst/>
            </a:prstGeom>
            <a:grp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endParaRPr lang="en-US" sz="1200" b="1" kern="0" dirty="0">
                <a:latin typeface="Calibri" panose="020F0502020204030204" pitchFamily="34" charset="0"/>
                <a:ea typeface="Arial Unicode MS" pitchFamily="34" charset="-128"/>
                <a:cs typeface="Arial Unicode MS" pitchFamily="34" charset="-128"/>
              </a:endParaRPr>
            </a:p>
          </p:txBody>
        </p:sp>
        <p:sp>
          <p:nvSpPr>
            <p:cNvPr id="107" name="Rectangle 106"/>
            <p:cNvSpPr/>
            <p:nvPr/>
          </p:nvSpPr>
          <p:spPr bwMode="gray">
            <a:xfrm>
              <a:off x="4353021" y="3143256"/>
              <a:ext cx="566805" cy="699425"/>
            </a:xfrm>
            <a:prstGeom prst="rect">
              <a:avLst/>
            </a:prstGeom>
            <a:grp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latin typeface="Calibri" panose="020F0502020204030204" pitchFamily="34" charset="0"/>
                  <a:ea typeface="Arial Unicode MS" pitchFamily="34" charset="-128"/>
                  <a:cs typeface="Arial Unicode MS" pitchFamily="34" charset="-128"/>
                </a:rPr>
                <a:t>Application</a:t>
              </a:r>
            </a:p>
          </p:txBody>
        </p:sp>
      </p:grpSp>
      <p:sp>
        <p:nvSpPr>
          <p:cNvPr id="51" name="Rectangle 50"/>
          <p:cNvSpPr/>
          <p:nvPr/>
        </p:nvSpPr>
        <p:spPr bwMode="gray">
          <a:xfrm>
            <a:off x="5167049" y="3058097"/>
            <a:ext cx="1319020" cy="668572"/>
          </a:xfrm>
          <a:prstGeom prst="rect">
            <a:avLst/>
          </a:prstGeom>
          <a:solidFill>
            <a:schemeClr val="accent4">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solidFill>
                  <a:schemeClr val="bg1"/>
                </a:solidFill>
                <a:latin typeface="Calibri" panose="020F0502020204030204" pitchFamily="34" charset="0"/>
                <a:ea typeface="Arial Unicode MS" pitchFamily="34" charset="-128"/>
                <a:cs typeface="Arial Unicode MS" pitchFamily="34" charset="-128"/>
              </a:rPr>
              <a:t>Id Zone B </a:t>
            </a:r>
            <a:br>
              <a:rPr lang="en-US" sz="1600" b="1" kern="0" dirty="0">
                <a:solidFill>
                  <a:schemeClr val="bg1"/>
                </a:solidFill>
                <a:latin typeface="Calibri" panose="020F0502020204030204" pitchFamily="34" charset="0"/>
                <a:ea typeface="Arial Unicode MS" pitchFamily="34" charset="-128"/>
                <a:cs typeface="Arial Unicode MS" pitchFamily="34" charset="-128"/>
              </a:rPr>
            </a:br>
            <a:r>
              <a:rPr lang="en-US" sz="1600" kern="0" dirty="0">
                <a:solidFill>
                  <a:schemeClr val="bg1"/>
                </a:solidFill>
                <a:latin typeface="Calibri" panose="020F0502020204030204" pitchFamily="34" charset="0"/>
                <a:ea typeface="Arial Unicode MS" pitchFamily="34" charset="-128"/>
                <a:cs typeface="Arial Unicode MS" pitchFamily="34" charset="-128"/>
              </a:rPr>
              <a:t>e.g. </a:t>
            </a:r>
            <a:r>
              <a:rPr lang="en-US" sz="1600" i="1" kern="0" dirty="0">
                <a:solidFill>
                  <a:schemeClr val="bg1"/>
                </a:solidFill>
                <a:latin typeface="Calibri" panose="020F0502020204030204" pitchFamily="34" charset="0"/>
                <a:ea typeface="Arial Unicode MS" pitchFamily="34" charset="-128"/>
                <a:cs typeface="Arial Unicode MS" pitchFamily="34" charset="-128"/>
              </a:rPr>
              <a:t>Nestle</a:t>
            </a:r>
            <a:endParaRPr lang="en-US" sz="1600" b="1" kern="0" dirty="0">
              <a:solidFill>
                <a:schemeClr val="bg1"/>
              </a:solidFill>
              <a:latin typeface="Calibri" panose="020F0502020204030204" pitchFamily="34" charset="0"/>
              <a:ea typeface="Arial Unicode MS" pitchFamily="34" charset="-128"/>
              <a:cs typeface="Arial Unicode MS" pitchFamily="34" charset="-128"/>
            </a:endParaRPr>
          </a:p>
        </p:txBody>
      </p:sp>
      <p:sp>
        <p:nvSpPr>
          <p:cNvPr id="52" name="Rectangle 51"/>
          <p:cNvSpPr/>
          <p:nvPr/>
        </p:nvSpPr>
        <p:spPr bwMode="gray">
          <a:xfrm>
            <a:off x="3656764" y="3048789"/>
            <a:ext cx="1319020" cy="677879"/>
          </a:xfrm>
          <a:prstGeom prst="rect">
            <a:avLst/>
          </a:prstGeom>
          <a:solidFill>
            <a:schemeClr val="accent1">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solidFill>
                  <a:schemeClr val="bg1"/>
                </a:solidFill>
                <a:latin typeface="Calibri" panose="020F0502020204030204" pitchFamily="34" charset="0"/>
                <a:ea typeface="Arial Unicode MS" pitchFamily="34" charset="-128"/>
                <a:cs typeface="Arial Unicode MS" pitchFamily="34" charset="-128"/>
              </a:rPr>
              <a:t>Id Zone A</a:t>
            </a:r>
            <a:br>
              <a:rPr lang="en-US" sz="1600" b="1" kern="0" dirty="0">
                <a:solidFill>
                  <a:schemeClr val="bg1"/>
                </a:solidFill>
                <a:latin typeface="Calibri" panose="020F0502020204030204" pitchFamily="34" charset="0"/>
                <a:ea typeface="Arial Unicode MS" pitchFamily="34" charset="-128"/>
                <a:cs typeface="Arial Unicode MS" pitchFamily="34" charset="-128"/>
              </a:rPr>
            </a:br>
            <a:endParaRPr lang="en-US" sz="1600" b="1" kern="0" dirty="0">
              <a:solidFill>
                <a:schemeClr val="bg1"/>
              </a:solidFill>
              <a:latin typeface="Calibri" panose="020F0502020204030204" pitchFamily="34" charset="0"/>
              <a:ea typeface="Arial Unicode MS" pitchFamily="34" charset="-128"/>
              <a:cs typeface="Arial Unicode MS" pitchFamily="34" charset="-128"/>
            </a:endParaRPr>
          </a:p>
        </p:txBody>
      </p:sp>
      <p:grpSp>
        <p:nvGrpSpPr>
          <p:cNvPr id="26" name="Group 25"/>
          <p:cNvGrpSpPr/>
          <p:nvPr/>
        </p:nvGrpSpPr>
        <p:grpSpPr>
          <a:xfrm>
            <a:off x="1164480" y="3137743"/>
            <a:ext cx="1319020" cy="1519657"/>
            <a:chOff x="5362102" y="1429186"/>
            <a:chExt cx="1319020" cy="1519657"/>
          </a:xfrm>
        </p:grpSpPr>
        <p:sp>
          <p:nvSpPr>
            <p:cNvPr id="46" name="Rectangle 45"/>
            <p:cNvSpPr/>
            <p:nvPr/>
          </p:nvSpPr>
          <p:spPr bwMode="gray">
            <a:xfrm>
              <a:off x="5362102" y="1429186"/>
              <a:ext cx="1319020" cy="1519657"/>
            </a:xfrm>
            <a:prstGeom prst="rect">
              <a:avLst/>
            </a:prstGeom>
            <a:solidFill>
              <a:schemeClr val="accent4">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400" b="1" kern="0" dirty="0">
                  <a:solidFill>
                    <a:schemeClr val="bg1"/>
                  </a:solidFill>
                  <a:latin typeface="Calibri" panose="020F0502020204030204" pitchFamily="34" charset="0"/>
                  <a:ea typeface="Arial Unicode MS" pitchFamily="34" charset="-128"/>
                  <a:cs typeface="Arial Unicode MS" pitchFamily="34" charset="-128"/>
                </a:rPr>
                <a:t>Consumer  B</a:t>
              </a:r>
            </a:p>
            <a:p>
              <a:pPr defTabSz="914583" fontAlgn="base">
                <a:spcBef>
                  <a:spcPct val="50000"/>
                </a:spcBef>
                <a:spcAft>
                  <a:spcPct val="0"/>
                </a:spcAft>
                <a:buClr>
                  <a:srgbClr val="F0AB00"/>
                </a:buClr>
                <a:buSzPct val="80000"/>
              </a:pPr>
              <a:endParaRPr lang="en-US" sz="1200" b="1" kern="0" dirty="0">
                <a:solidFill>
                  <a:schemeClr val="bg1"/>
                </a:solidFill>
                <a:latin typeface="Calibri" panose="020F0502020204030204" pitchFamily="34" charset="0"/>
                <a:ea typeface="Arial Unicode MS" pitchFamily="34" charset="-128"/>
                <a:cs typeface="Arial Unicode MS" pitchFamily="34" charset="-128"/>
              </a:endParaRPr>
            </a:p>
          </p:txBody>
        </p:sp>
        <p:pic>
          <p:nvPicPr>
            <p:cNvPr id="47" name="Picture 2" descr="Bildergebnis für onboard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047" t="3260" r="22755" b="-1"/>
            <a:stretch/>
          </p:blipFill>
          <p:spPr bwMode="auto">
            <a:xfrm>
              <a:off x="5362103" y="1747841"/>
              <a:ext cx="1319018" cy="839248"/>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p:cNvSpPr/>
            <p:nvPr/>
          </p:nvSpPr>
          <p:spPr bwMode="gray">
            <a:xfrm>
              <a:off x="5366376" y="2589796"/>
              <a:ext cx="1308133" cy="354776"/>
            </a:xfrm>
            <a:prstGeom prst="rect">
              <a:avLst/>
            </a:prstGeom>
            <a:solidFill>
              <a:schemeClr val="accent4">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400" b="1" kern="0" dirty="0" err="1">
                  <a:solidFill>
                    <a:schemeClr val="bg1"/>
                  </a:solidFill>
                  <a:latin typeface="Calibri" panose="020F0502020204030204" pitchFamily="34" charset="0"/>
                  <a:ea typeface="Arial Unicode MS" pitchFamily="34" charset="-128"/>
                  <a:cs typeface="Arial Unicode MS" pitchFamily="34" charset="-128"/>
                </a:rPr>
                <a:t>IdP</a:t>
              </a:r>
              <a:r>
                <a:rPr lang="en-US" sz="1400" b="1" kern="0" dirty="0">
                  <a:solidFill>
                    <a:schemeClr val="bg1"/>
                  </a:solidFill>
                  <a:latin typeface="Calibri" panose="020F0502020204030204" pitchFamily="34" charset="0"/>
                  <a:ea typeface="Arial Unicode MS" pitchFamily="34" charset="-128"/>
                  <a:cs typeface="Arial Unicode MS" pitchFamily="34" charset="-128"/>
                </a:rPr>
                <a:t> B</a:t>
              </a:r>
            </a:p>
          </p:txBody>
        </p:sp>
      </p:grpSp>
      <p:sp>
        <p:nvSpPr>
          <p:cNvPr id="49" name="Rectangle 48"/>
          <p:cNvSpPr/>
          <p:nvPr/>
        </p:nvSpPr>
        <p:spPr bwMode="gray">
          <a:xfrm>
            <a:off x="1164481" y="4828077"/>
            <a:ext cx="1319020" cy="1519657"/>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ctr"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400" b="1" kern="0">
                <a:solidFill>
                  <a:schemeClr val="tx1"/>
                </a:solidFill>
                <a:latin typeface="Calibri" panose="020F0502020204030204" pitchFamily="34" charset="0"/>
                <a:ea typeface="Arial Unicode MS" pitchFamily="34" charset="-128"/>
                <a:cs typeface="Arial Unicode MS" pitchFamily="34" charset="-128"/>
              </a:rPr>
              <a:t>Application </a:t>
            </a:r>
            <a:r>
              <a:rPr lang="en-US" sz="1400" b="1" kern="0" dirty="0">
                <a:solidFill>
                  <a:schemeClr val="tx1"/>
                </a:solidFill>
                <a:latin typeface="Calibri" panose="020F0502020204030204" pitchFamily="34" charset="0"/>
                <a:ea typeface="Arial Unicode MS" pitchFamily="34" charset="-128"/>
                <a:cs typeface="Arial Unicode MS" pitchFamily="34" charset="-128"/>
              </a:rPr>
              <a:t>Provider</a:t>
            </a:r>
          </a:p>
          <a:p>
            <a:pPr algn="ct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(PaaS tenant)</a:t>
            </a:r>
          </a:p>
        </p:txBody>
      </p:sp>
      <p:grpSp>
        <p:nvGrpSpPr>
          <p:cNvPr id="25" name="Group 24"/>
          <p:cNvGrpSpPr/>
          <p:nvPr/>
        </p:nvGrpSpPr>
        <p:grpSpPr>
          <a:xfrm>
            <a:off x="1164480" y="1468133"/>
            <a:ext cx="1319021" cy="1519657"/>
            <a:chOff x="3575753" y="1429187"/>
            <a:chExt cx="1319021" cy="1519657"/>
          </a:xfrm>
        </p:grpSpPr>
        <p:sp>
          <p:nvSpPr>
            <p:cNvPr id="78" name="Rectangle 77"/>
            <p:cNvSpPr/>
            <p:nvPr/>
          </p:nvSpPr>
          <p:spPr bwMode="gray">
            <a:xfrm>
              <a:off x="3575754" y="1429187"/>
              <a:ext cx="1319020" cy="1519657"/>
            </a:xfrm>
            <a:prstGeom prst="rect">
              <a:avLst/>
            </a:prstGeom>
            <a:solidFill>
              <a:schemeClr val="accent1">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400" b="1" kern="0" dirty="0">
                  <a:solidFill>
                    <a:schemeClr val="bg1"/>
                  </a:solidFill>
                  <a:latin typeface="Calibri" panose="020F0502020204030204" pitchFamily="34" charset="0"/>
                  <a:ea typeface="Arial Unicode MS" pitchFamily="34" charset="-128"/>
                  <a:cs typeface="Arial Unicode MS" pitchFamily="34" charset="-128"/>
                </a:rPr>
                <a:t>Consumer A</a:t>
              </a:r>
            </a:p>
          </p:txBody>
        </p:sp>
        <p:pic>
          <p:nvPicPr>
            <p:cNvPr id="80" name="Picture 2" descr="Bildergebnis für onboard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047" t="3260" r="22755" b="-1"/>
            <a:stretch/>
          </p:blipFill>
          <p:spPr bwMode="auto">
            <a:xfrm>
              <a:off x="3575754" y="1747841"/>
              <a:ext cx="1319020" cy="839248"/>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bwMode="gray">
            <a:xfrm>
              <a:off x="3575753" y="2581250"/>
              <a:ext cx="1317593" cy="354776"/>
            </a:xfrm>
            <a:prstGeom prst="rect">
              <a:avLst/>
            </a:prstGeom>
          </p:spPr>
          <p:txBody>
            <a:bodyPr rtlCol="0" anchor="t"/>
            <a:lstStyle/>
            <a:p>
              <a:pPr lvl="0" algn="ctr" defTabSz="914400"/>
              <a:r>
                <a:rPr lang="en-US" sz="1400" b="1" kern="0" dirty="0" err="1">
                  <a:solidFill>
                    <a:schemeClr val="bg1"/>
                  </a:solidFill>
                  <a:latin typeface="Calibri" panose="020F0502020204030204"/>
                </a:rPr>
                <a:t>IdP</a:t>
              </a:r>
              <a:r>
                <a:rPr lang="en-US" sz="1400" b="1" kern="0" dirty="0">
                  <a:solidFill>
                    <a:schemeClr val="bg1"/>
                  </a:solidFill>
                  <a:latin typeface="Calibri" panose="020F0502020204030204"/>
                </a:rPr>
                <a:t> A</a:t>
              </a:r>
            </a:p>
          </p:txBody>
        </p:sp>
      </p:grpSp>
      <p:cxnSp>
        <p:nvCxnSpPr>
          <p:cNvPr id="56" name="Straight Arrow Connector 33"/>
          <p:cNvCxnSpPr>
            <a:stCxn id="53" idx="3"/>
            <a:endCxn id="52" idx="1"/>
          </p:cNvCxnSpPr>
          <p:nvPr/>
        </p:nvCxnSpPr>
        <p:spPr>
          <a:xfrm>
            <a:off x="2482073" y="2797584"/>
            <a:ext cx="1174691" cy="590145"/>
          </a:xfrm>
          <a:prstGeom prst="bentConnector3">
            <a:avLst>
              <a:gd name="adj1" fmla="val 34246"/>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33"/>
          <p:cNvCxnSpPr>
            <a:stCxn id="54" idx="3"/>
            <a:endCxn id="51" idx="2"/>
          </p:cNvCxnSpPr>
          <p:nvPr/>
        </p:nvCxnSpPr>
        <p:spPr>
          <a:xfrm flipV="1">
            <a:off x="2476887" y="3726669"/>
            <a:ext cx="3349672" cy="749072"/>
          </a:xfrm>
          <a:prstGeom prst="bentConnector2">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127" idx="1"/>
            <a:endCxn id="81" idx="3"/>
          </p:cNvCxnSpPr>
          <p:nvPr/>
        </p:nvCxnSpPr>
        <p:spPr>
          <a:xfrm rot="10800000" flipV="1">
            <a:off x="8438012" y="3385099"/>
            <a:ext cx="823224" cy="3958"/>
          </a:xfrm>
          <a:prstGeom prst="bentConnector3">
            <a:avLst>
              <a:gd name="adj1" fmla="val 50000"/>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33"/>
          <p:cNvCxnSpPr/>
          <p:nvPr/>
        </p:nvCxnSpPr>
        <p:spPr>
          <a:xfrm>
            <a:off x="2483501" y="2148536"/>
            <a:ext cx="2800475" cy="3169684"/>
          </a:xfrm>
          <a:prstGeom prst="bentConnector3">
            <a:avLst>
              <a:gd name="adj1" fmla="val 20242"/>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33"/>
          <p:cNvCxnSpPr>
            <a:stCxn id="47" idx="3"/>
          </p:cNvCxnSpPr>
          <p:nvPr/>
        </p:nvCxnSpPr>
        <p:spPr>
          <a:xfrm>
            <a:off x="2483499" y="3876022"/>
            <a:ext cx="2800477" cy="1595120"/>
          </a:xfrm>
          <a:prstGeom prst="bentConnector3">
            <a:avLst>
              <a:gd name="adj1" fmla="val 12563"/>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33"/>
          <p:cNvCxnSpPr>
            <a:stCxn id="49" idx="3"/>
          </p:cNvCxnSpPr>
          <p:nvPr/>
        </p:nvCxnSpPr>
        <p:spPr>
          <a:xfrm>
            <a:off x="2483501" y="5587906"/>
            <a:ext cx="2800475" cy="2979"/>
          </a:xfrm>
          <a:prstGeom prst="bentConnector3">
            <a:avLst>
              <a:gd name="adj1" fmla="val 50000"/>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bwMode="gray">
          <a:xfrm>
            <a:off x="9261236" y="2905210"/>
            <a:ext cx="1883202" cy="959778"/>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lvl="0" algn="ctr" defTabSz="914400"/>
            <a:r>
              <a:rPr lang="en-US" sz="1600" b="1" kern="0" dirty="0">
                <a:solidFill>
                  <a:prstClr val="white"/>
                </a:solidFill>
                <a:latin typeface="Calibri" panose="020F0502020204030204"/>
              </a:rPr>
              <a:t>SAP Cloud Identity (SCI) </a:t>
            </a:r>
            <a:br>
              <a:rPr lang="en-US" sz="1600" b="1" kern="0" dirty="0">
                <a:solidFill>
                  <a:prstClr val="white"/>
                </a:solidFill>
                <a:latin typeface="Calibri" panose="020F0502020204030204"/>
              </a:rPr>
            </a:br>
            <a:r>
              <a:rPr lang="en-US" sz="1600" kern="0" dirty="0">
                <a:solidFill>
                  <a:prstClr val="white"/>
                </a:solidFill>
                <a:latin typeface="Calibri" panose="020F0502020204030204"/>
              </a:rPr>
              <a:t>[Default </a:t>
            </a:r>
            <a:r>
              <a:rPr lang="en-US" sz="1600" kern="0" dirty="0" err="1">
                <a:solidFill>
                  <a:prstClr val="white"/>
                </a:solidFill>
                <a:latin typeface="Calibri" panose="020F0502020204030204"/>
              </a:rPr>
              <a:t>IdP</a:t>
            </a:r>
            <a:r>
              <a:rPr lang="en-US" sz="1600" kern="0" dirty="0">
                <a:solidFill>
                  <a:prstClr val="white"/>
                </a:solidFill>
                <a:latin typeface="Calibri" panose="020F0502020204030204"/>
              </a:rPr>
              <a:t>]</a:t>
            </a:r>
          </a:p>
        </p:txBody>
      </p:sp>
      <p:cxnSp>
        <p:nvCxnSpPr>
          <p:cNvPr id="147" name="Straight Connector 146"/>
          <p:cNvCxnSpPr/>
          <p:nvPr/>
        </p:nvCxnSpPr>
        <p:spPr>
          <a:xfrm>
            <a:off x="8980613" y="4916574"/>
            <a:ext cx="371731" cy="3825"/>
          </a:xfrm>
          <a:prstGeom prst="line">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9482872" y="4724101"/>
            <a:ext cx="2102052"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trusted relationship</a:t>
            </a:r>
          </a:p>
        </p:txBody>
      </p:sp>
      <p:cxnSp>
        <p:nvCxnSpPr>
          <p:cNvPr id="152" name="Straight Arrow Connector 33"/>
          <p:cNvCxnSpPr/>
          <p:nvPr/>
        </p:nvCxnSpPr>
        <p:spPr>
          <a:xfrm>
            <a:off x="9031729" y="5461751"/>
            <a:ext cx="320615" cy="1549"/>
          </a:xfrm>
          <a:prstGeom prst="straightConnector1">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9482871" y="5272326"/>
            <a:ext cx="2520075" cy="126188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tenant specific requests:</a:t>
            </a:r>
          </a:p>
          <a:p>
            <a:pPr fontAlgn="base">
              <a:spcBef>
                <a:spcPts val="600"/>
              </a:spcBef>
              <a:spcAft>
                <a:spcPct val="0"/>
              </a:spcAft>
              <a:buClr>
                <a:srgbClr val="F0AB00"/>
              </a:buClr>
              <a:buSzPct val="80000"/>
            </a:pPr>
            <a:r>
              <a:rPr lang="en-US" sz="1800" dirty="0">
                <a:latin typeface="BentonSans Light" panose="02000503000000020004" pitchFamily="2" charset="0"/>
              </a:rPr>
              <a:t>https://</a:t>
            </a:r>
            <a:r>
              <a:rPr lang="en-US" sz="1800" dirty="0">
                <a:solidFill>
                  <a:srgbClr val="0070C0"/>
                </a:solidFill>
                <a:latin typeface="BentonSans Light" panose="02000503000000020004" pitchFamily="2" charset="0"/>
              </a:rPr>
              <a:t>&lt;</a:t>
            </a:r>
            <a:r>
              <a:rPr lang="en-US" sz="1800" dirty="0">
                <a:solidFill>
                  <a:srgbClr val="FF0000"/>
                </a:solidFill>
                <a:latin typeface="BentonSans Light" panose="02000503000000020004" pitchFamily="2" charset="0"/>
              </a:rPr>
              <a:t>tenant</a:t>
            </a:r>
            <a:r>
              <a:rPr lang="en-US" sz="1800" dirty="0">
                <a:solidFill>
                  <a:srgbClr val="0070C0"/>
                </a:solidFill>
                <a:latin typeface="BentonSans Light" panose="02000503000000020004" pitchFamily="2" charset="0"/>
              </a:rPr>
              <a:t>&gt;-&lt;app&gt;</a:t>
            </a:r>
            <a:r>
              <a:rPr lang="en-US" sz="1800" dirty="0">
                <a:latin typeface="BentonSans Light" panose="02000503000000020004" pitchFamily="2" charset="0"/>
              </a:rPr>
              <a:t>.&lt;domain&gt;</a:t>
            </a: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177" name="Left Brace 176"/>
          <p:cNvSpPr/>
          <p:nvPr/>
        </p:nvSpPr>
        <p:spPr>
          <a:xfrm>
            <a:off x="691295" y="1468133"/>
            <a:ext cx="362002" cy="3184996"/>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8" name="TextBox 177"/>
          <p:cNvSpPr txBox="1"/>
          <p:nvPr/>
        </p:nvSpPr>
        <p:spPr>
          <a:xfrm>
            <a:off x="134556" y="2645133"/>
            <a:ext cx="618774" cy="83099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SaaS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use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case</a:t>
            </a:r>
          </a:p>
        </p:txBody>
      </p:sp>
      <p:sp>
        <p:nvSpPr>
          <p:cNvPr id="179" name="TextBox 178"/>
          <p:cNvSpPr txBox="1"/>
          <p:nvPr/>
        </p:nvSpPr>
        <p:spPr>
          <a:xfrm>
            <a:off x="135084" y="5172407"/>
            <a:ext cx="618246" cy="830997"/>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PaaS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use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case</a:t>
            </a:r>
          </a:p>
        </p:txBody>
      </p:sp>
    </p:spTree>
    <p:extLst>
      <p:ext uri="{BB962C8B-B14F-4D97-AF65-F5344CB8AC3E}">
        <p14:creationId xmlns:p14="http://schemas.microsoft.com/office/powerpoint/2010/main" val="1019570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00" y="1384064"/>
            <a:ext cx="5303707" cy="144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51"/>
          <p:cNvSpPr/>
          <p:nvPr/>
        </p:nvSpPr>
        <p:spPr bwMode="gray">
          <a:xfrm>
            <a:off x="3698593" y="3193776"/>
            <a:ext cx="3884622" cy="320702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pic>
        <p:nvPicPr>
          <p:cNvPr id="53" name="Picture 52"/>
          <p:cNvPicPr>
            <a:picLocks noChangeAspect="1"/>
          </p:cNvPicPr>
          <p:nvPr/>
        </p:nvPicPr>
        <p:blipFill>
          <a:blip r:embed="rId4"/>
          <a:stretch>
            <a:fillRect/>
          </a:stretch>
        </p:blipFill>
        <p:spPr>
          <a:xfrm>
            <a:off x="5795955" y="3261662"/>
            <a:ext cx="1652390" cy="217698"/>
          </a:xfrm>
          <a:prstGeom prst="rect">
            <a:avLst/>
          </a:prstGeom>
        </p:spPr>
      </p:pic>
      <p:sp>
        <p:nvSpPr>
          <p:cNvPr id="2" name="Title 1"/>
          <p:cNvSpPr>
            <a:spLocks noGrp="1"/>
          </p:cNvSpPr>
          <p:nvPr>
            <p:ph type="title"/>
          </p:nvPr>
        </p:nvSpPr>
        <p:spPr/>
        <p:txBody>
          <a:bodyPr/>
          <a:lstStyle/>
          <a:p>
            <a:r>
              <a:rPr lang="en-US" dirty="0"/>
              <a:t>IAM Setup and Administration for Subaccounts (Tenants)</a:t>
            </a:r>
            <a:br>
              <a:rPr lang="en-US" dirty="0"/>
            </a:br>
            <a:r>
              <a:rPr lang="en-US" sz="2400" dirty="0">
                <a:hlinkClick r:id="rId5"/>
              </a:rPr>
              <a:t>SAP CP Cockpit</a:t>
            </a:r>
            <a:endParaRPr lang="en-US" sz="2400" dirty="0"/>
          </a:p>
        </p:txBody>
      </p:sp>
      <p:sp>
        <p:nvSpPr>
          <p:cNvPr id="8" name="Rectangle 7"/>
          <p:cNvSpPr/>
          <p:nvPr/>
        </p:nvSpPr>
        <p:spPr>
          <a:xfrm>
            <a:off x="8788920" y="2828153"/>
            <a:ext cx="2313454" cy="523220"/>
          </a:xfrm>
          <a:prstGeom prst="rect">
            <a:avLst/>
          </a:prstGeom>
        </p:spPr>
        <p:txBody>
          <a:bodyPr wrap="none">
            <a:spAutoFit/>
          </a:bodyPr>
          <a:lstStyle/>
          <a:p>
            <a:r>
              <a:rPr lang="en-US" sz="1400" dirty="0"/>
              <a:t>Role-Collection mapper for</a:t>
            </a:r>
            <a:br>
              <a:rPr lang="en-US" sz="1400" dirty="0"/>
            </a:br>
            <a:r>
              <a:rPr lang="en-US" sz="1400" dirty="0"/>
              <a:t>Id Zone </a:t>
            </a:r>
            <a:r>
              <a:rPr lang="en-US" sz="1400" dirty="0">
                <a:solidFill>
                  <a:srgbClr val="FF0000"/>
                </a:solidFill>
              </a:rPr>
              <a:t>cc-course</a:t>
            </a:r>
            <a:endParaRPr lang="en-US" sz="1400" dirty="0"/>
          </a:p>
        </p:txBody>
      </p:sp>
      <p:sp>
        <p:nvSpPr>
          <p:cNvPr id="11" name="Rectangle 10"/>
          <p:cNvSpPr/>
          <p:nvPr/>
        </p:nvSpPr>
        <p:spPr bwMode="gray">
          <a:xfrm>
            <a:off x="3951514" y="5302361"/>
            <a:ext cx="3349313" cy="970224"/>
          </a:xfrm>
          <a:prstGeom prst="rect">
            <a:avLst/>
          </a:prstGeom>
          <a:solidFill>
            <a:schemeClr val="bg1">
              <a:lumMod val="75000"/>
            </a:schemeClr>
          </a:solidFill>
          <a:ln w="6350" algn="ctr">
            <a:solidFill>
              <a:schemeClr val="tx1"/>
            </a:solidFill>
            <a:miter lim="800000"/>
            <a:headEnd type="none" w="med" len="med"/>
            <a:tailEnd type="triangle" w="med" len="med"/>
          </a:ln>
        </p:spPr>
        <p:txBody>
          <a:bodyPr tIns="0" rtlCol="0" anchor="t"/>
          <a:lstStyle/>
          <a:p>
            <a:pPr algn="r" defTabSz="914583" fontAlgn="base">
              <a:spcBef>
                <a:spcPct val="50000"/>
              </a:spcBef>
              <a:spcAft>
                <a:spcPct val="0"/>
              </a:spcAft>
              <a:buClr>
                <a:srgbClr val="F0AB00"/>
              </a:buClr>
              <a:buSzPct val="80000"/>
            </a:pPr>
            <a:r>
              <a:rPr lang="en-US" sz="1050" kern="0" dirty="0">
                <a:latin typeface="Calibri" panose="020F0502020204030204" pitchFamily="34" charset="0"/>
                <a:ea typeface="Arial Unicode MS" pitchFamily="34" charset="-128"/>
                <a:cs typeface="Arial Unicode MS" pitchFamily="34" charset="-128"/>
              </a:rPr>
              <a:t>organization e.g. </a:t>
            </a:r>
            <a:r>
              <a:rPr lang="en-US" sz="1050" kern="0" dirty="0" err="1">
                <a:latin typeface="Calibri" panose="020F0502020204030204" pitchFamily="34" charset="0"/>
                <a:ea typeface="Arial Unicode MS" pitchFamily="34" charset="-128"/>
                <a:cs typeface="Arial Unicode MS" pitchFamily="34" charset="-128"/>
              </a:rPr>
              <a:t>CCCourse</a:t>
            </a:r>
            <a:endParaRPr lang="en-US" sz="1100" kern="0" dirty="0">
              <a:latin typeface="Calibri" panose="020F0502020204030204" pitchFamily="34" charset="0"/>
              <a:ea typeface="Arial Unicode MS" pitchFamily="34" charset="-128"/>
              <a:cs typeface="Arial Unicode MS" pitchFamily="34" charset="-128"/>
            </a:endParaRPr>
          </a:p>
        </p:txBody>
      </p:sp>
      <p:sp>
        <p:nvSpPr>
          <p:cNvPr id="14" name="Rectangle 13"/>
          <p:cNvSpPr/>
          <p:nvPr/>
        </p:nvSpPr>
        <p:spPr bwMode="gray">
          <a:xfrm>
            <a:off x="3951514" y="3598273"/>
            <a:ext cx="3349313" cy="1474234"/>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XSUAA  (plan: application)</a:t>
            </a:r>
          </a:p>
        </p:txBody>
      </p:sp>
      <p:sp>
        <p:nvSpPr>
          <p:cNvPr id="15" name="Rectangle 14"/>
          <p:cNvSpPr/>
          <p:nvPr/>
        </p:nvSpPr>
        <p:spPr bwMode="gray">
          <a:xfrm>
            <a:off x="9124329" y="3785676"/>
            <a:ext cx="1883202" cy="1241676"/>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lvl="0" algn="ctr" defTabSz="914400"/>
            <a:r>
              <a:rPr lang="en-US" sz="1600" b="1" kern="0" dirty="0">
                <a:solidFill>
                  <a:prstClr val="white"/>
                </a:solidFill>
                <a:latin typeface="Calibri" panose="020F0502020204030204"/>
              </a:rPr>
              <a:t>SAP Cloud Identity </a:t>
            </a:r>
            <a:r>
              <a:rPr lang="en-US" sz="1600" kern="0" dirty="0">
                <a:solidFill>
                  <a:prstClr val="white"/>
                </a:solidFill>
                <a:latin typeface="Calibri" panose="020F0502020204030204"/>
              </a:rPr>
              <a:t>(SCI)</a:t>
            </a:r>
          </a:p>
        </p:txBody>
      </p:sp>
      <p:sp>
        <p:nvSpPr>
          <p:cNvPr id="16" name="Rectangle 15"/>
          <p:cNvSpPr/>
          <p:nvPr/>
        </p:nvSpPr>
        <p:spPr bwMode="gray">
          <a:xfrm>
            <a:off x="4940708" y="3894143"/>
            <a:ext cx="2172497" cy="1052314"/>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algn="ctr" defTabSz="914400"/>
            <a:r>
              <a:rPr lang="en-US" sz="1600" b="1" kern="0" dirty="0">
                <a:solidFill>
                  <a:prstClr val="white"/>
                </a:solidFill>
                <a:latin typeface="Calibri" panose="020F0502020204030204"/>
              </a:rPr>
              <a:t>Id Zone (</a:t>
            </a:r>
            <a:r>
              <a:rPr lang="en-US" sz="1600" b="1" kern="0" dirty="0">
                <a:solidFill>
                  <a:srgbClr val="FF0000"/>
                </a:solidFill>
                <a:latin typeface="Calibri" panose="020F0502020204030204"/>
              </a:rPr>
              <a:t>cc-course</a:t>
            </a:r>
            <a:r>
              <a:rPr lang="en-US" sz="1600" b="1" kern="0" dirty="0">
                <a:solidFill>
                  <a:prstClr val="white"/>
                </a:solidFill>
                <a:latin typeface="Calibri" panose="020F0502020204030204"/>
              </a:rPr>
              <a:t>) </a:t>
            </a:r>
          </a:p>
        </p:txBody>
      </p:sp>
      <p:cxnSp>
        <p:nvCxnSpPr>
          <p:cNvPr id="17" name="Straight Arrow Connector 16"/>
          <p:cNvCxnSpPr/>
          <p:nvPr/>
        </p:nvCxnSpPr>
        <p:spPr>
          <a:xfrm>
            <a:off x="7115405" y="4609250"/>
            <a:ext cx="2008924" cy="0"/>
          </a:xfrm>
          <a:prstGeom prst="straightConnector1">
            <a:avLst/>
          </a:prstGeom>
          <a:ln w="158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bwMode="gray">
          <a:xfrm>
            <a:off x="9291722" y="4359785"/>
            <a:ext cx="1600932" cy="492897"/>
          </a:xfrm>
          <a:prstGeom prst="roundRect">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SAML2 User Group</a:t>
            </a:r>
            <a:r>
              <a:rPr kumimoji="0" lang="en-US" sz="1100" b="0" i="0" u="none" strike="noStrike" kern="0" cap="none" spc="0" normalizeH="0" noProof="0" dirty="0">
                <a:ln>
                  <a:noFill/>
                </a:ln>
                <a:effectLst/>
                <a:uLnTx/>
                <a:uFillTx/>
                <a:ea typeface="Arial Unicode MS" pitchFamily="34" charset="-128"/>
                <a:cs typeface="Arial Unicode MS" pitchFamily="34" charset="-128"/>
              </a:rPr>
              <a:t> / User ID (e.g. email)</a:t>
            </a:r>
            <a:br>
              <a:rPr kumimoji="0" lang="en-US" sz="1100" b="0" i="0" u="none" strike="noStrike" kern="0" cap="none" spc="0" normalizeH="0" baseline="0" noProof="0" dirty="0">
                <a:ln>
                  <a:noFill/>
                </a:ln>
                <a:effectLst/>
                <a:uLnTx/>
                <a:uFillTx/>
                <a:ea typeface="Arial Unicode MS" pitchFamily="34" charset="-128"/>
                <a:cs typeface="Arial Unicode MS" pitchFamily="34" charset="-128"/>
              </a:rPr>
            </a:b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6" name="Elbow Connector 25"/>
          <p:cNvCxnSpPr/>
          <p:nvPr/>
        </p:nvCxnSpPr>
        <p:spPr>
          <a:xfrm rot="16200000" flipH="1">
            <a:off x="3149317" y="2625846"/>
            <a:ext cx="1593407" cy="2236828"/>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bwMode="gray">
          <a:xfrm>
            <a:off x="5080218" y="4349721"/>
            <a:ext cx="1898101" cy="492897"/>
          </a:xfrm>
          <a:prstGeom prst="roundRect">
            <a:avLst/>
          </a:prstGeom>
          <a:solidFill>
            <a:schemeClr val="accent1"/>
          </a:solidFill>
          <a:ln w="6350" algn="ctr">
            <a:noFill/>
            <a:miter lim="800000"/>
            <a:headEnd/>
            <a:tailEnd/>
          </a:ln>
        </p:spPr>
        <p:txBody>
          <a:bodyPr lIns="90000" tIns="72000" rIns="90000" bIns="72000" rtlCol="0" anchor="ctr"/>
          <a:lstStyle/>
          <a:p>
            <a:pPr algn="ctr" defTabSz="914583" fontAlgn="base">
              <a:spcBef>
                <a:spcPct val="50000"/>
              </a:spcBef>
              <a:spcAft>
                <a:spcPct val="0"/>
              </a:spcAft>
              <a:buClr>
                <a:srgbClr val="F0AB00"/>
              </a:buClr>
              <a:buSzPct val="80000"/>
            </a:pPr>
            <a:r>
              <a:rPr lang="en-US" sz="1100" kern="0" dirty="0">
                <a:latin typeface="+mj-lt"/>
                <a:ea typeface="Arial Unicode MS" pitchFamily="34" charset="-128"/>
                <a:cs typeface="Arial Unicode MS" pitchFamily="34" charset="-128"/>
              </a:rPr>
              <a:t>Role Collection</a:t>
            </a:r>
            <a:br>
              <a:rPr lang="en-US" sz="1100" kern="0" dirty="0">
                <a:latin typeface="+mj-lt"/>
                <a:ea typeface="Arial Unicode MS" pitchFamily="34" charset="-128"/>
                <a:cs typeface="Arial Unicode MS" pitchFamily="34" charset="-128"/>
              </a:rPr>
            </a:br>
            <a:r>
              <a:rPr lang="en-US" sz="1100" kern="0" dirty="0">
                <a:latin typeface="+mj-lt"/>
                <a:ea typeface="Arial Unicode MS" pitchFamily="34" charset="-128"/>
                <a:cs typeface="Arial Unicode MS" pitchFamily="34" charset="-128"/>
              </a:rPr>
              <a:t>RC_CC_M2_D012345 </a:t>
            </a:r>
          </a:p>
        </p:txBody>
      </p:sp>
      <p:cxnSp>
        <p:nvCxnSpPr>
          <p:cNvPr id="45" name="Straight Arrow Connector 35"/>
          <p:cNvCxnSpPr/>
          <p:nvPr/>
        </p:nvCxnSpPr>
        <p:spPr>
          <a:xfrm rot="5400000" flipH="1" flipV="1">
            <a:off x="4712229" y="4678589"/>
            <a:ext cx="520025" cy="1307862"/>
          </a:xfrm>
          <a:prstGeom prst="bentConnector3">
            <a:avLst>
              <a:gd name="adj1" fmla="val 25272"/>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Text Placeholder 2"/>
          <p:cNvSpPr>
            <a:spLocks noGrp="1"/>
          </p:cNvSpPr>
          <p:nvPr>
            <p:ph type="body" sz="quarter" idx="10"/>
          </p:nvPr>
        </p:nvSpPr>
        <p:spPr>
          <a:xfrm>
            <a:off x="4741230" y="5546863"/>
            <a:ext cx="1738779" cy="619381"/>
          </a:xfrm>
          <a:solidFill>
            <a:schemeClr val="bg1"/>
          </a:solidFill>
          <a:effectLst>
            <a:outerShdw blurRad="50800" dist="38100" algn="l" rotWithShape="0">
              <a:prstClr val="black">
                <a:alpha val="40000"/>
              </a:prstClr>
            </a:outerShdw>
          </a:effectLst>
        </p:spPr>
        <p:txBody>
          <a:bodyPr/>
          <a:lstStyle/>
          <a:p>
            <a:pPr marL="0" indent="0">
              <a:spcBef>
                <a:spcPts val="0"/>
              </a:spcBef>
              <a:buNone/>
            </a:pPr>
            <a:r>
              <a:rPr lang="en-US" sz="600" dirty="0"/>
              <a:t>{    </a:t>
            </a:r>
            <a:r>
              <a:rPr lang="en-US" sz="600" dirty="0">
                <a:solidFill>
                  <a:srgbClr val="0070C0"/>
                </a:solidFill>
              </a:rPr>
              <a:t>"scope": [</a:t>
            </a:r>
          </a:p>
          <a:p>
            <a:pPr marL="0" indent="0">
              <a:spcBef>
                <a:spcPts val="0"/>
              </a:spcBef>
              <a:buNone/>
            </a:pPr>
            <a:r>
              <a:rPr lang="en-US" sz="600" dirty="0">
                <a:solidFill>
                  <a:srgbClr val="0070C0"/>
                </a:solidFill>
              </a:rPr>
              <a:t>      "bulletinboard-d012345!t132.Update",</a:t>
            </a:r>
          </a:p>
          <a:p>
            <a:pPr marL="0" indent="0">
              <a:spcBef>
                <a:spcPts val="0"/>
              </a:spcBef>
              <a:buNone/>
            </a:pPr>
            <a:r>
              <a:rPr lang="en-US" sz="600" dirty="0">
                <a:solidFill>
                  <a:srgbClr val="0070C0"/>
                </a:solidFill>
              </a:rPr>
              <a:t>      "bulletinboard-d012345!t132.Display"</a:t>
            </a:r>
          </a:p>
          <a:p>
            <a:pPr marL="0" indent="0">
              <a:spcBef>
                <a:spcPts val="0"/>
              </a:spcBef>
              <a:buNone/>
            </a:pPr>
            <a:r>
              <a:rPr lang="en-US" sz="600" dirty="0">
                <a:solidFill>
                  <a:srgbClr val="0070C0"/>
                </a:solidFill>
              </a:rPr>
              <a:t>   ],</a:t>
            </a:r>
          </a:p>
          <a:p>
            <a:pPr marL="0" indent="0">
              <a:spcBef>
                <a:spcPts val="0"/>
              </a:spcBef>
              <a:buNone/>
            </a:pPr>
            <a:r>
              <a:rPr lang="en-US" sz="600" dirty="0"/>
              <a:t>   </a:t>
            </a:r>
            <a:r>
              <a:rPr lang="en-US" sz="600" dirty="0">
                <a:solidFill>
                  <a:srgbClr val="0070C0"/>
                </a:solidFill>
              </a:rPr>
              <a:t>"</a:t>
            </a:r>
            <a:r>
              <a:rPr lang="en-US" sz="600" dirty="0" err="1">
                <a:solidFill>
                  <a:srgbClr val="0070C0"/>
                </a:solidFill>
              </a:rPr>
              <a:t>zid</a:t>
            </a:r>
            <a:r>
              <a:rPr lang="en-US" sz="600" dirty="0">
                <a:solidFill>
                  <a:srgbClr val="0070C0"/>
                </a:solidFill>
              </a:rPr>
              <a:t>": „</a:t>
            </a:r>
            <a:r>
              <a:rPr lang="en-US" sz="600" dirty="0" err="1">
                <a:solidFill>
                  <a:srgbClr val="0070C0"/>
                </a:solidFill>
              </a:rPr>
              <a:t>cloudcourse</a:t>
            </a:r>
            <a:r>
              <a:rPr lang="en-US" sz="600" dirty="0">
                <a:solidFill>
                  <a:srgbClr val="0070C0"/>
                </a:solidFill>
              </a:rPr>
              <a:t>",   …</a:t>
            </a:r>
          </a:p>
          <a:p>
            <a:pPr marL="0" indent="0">
              <a:spcBef>
                <a:spcPts val="0"/>
              </a:spcBef>
              <a:buNone/>
            </a:pPr>
            <a:r>
              <a:rPr lang="en-US" sz="600" dirty="0"/>
              <a:t>}</a:t>
            </a:r>
          </a:p>
        </p:txBody>
      </p:sp>
      <p:sp>
        <p:nvSpPr>
          <p:cNvPr id="65" name="Rectangle 64"/>
          <p:cNvSpPr/>
          <p:nvPr/>
        </p:nvSpPr>
        <p:spPr>
          <a:xfrm>
            <a:off x="5359938" y="5785333"/>
            <a:ext cx="1237547" cy="461665"/>
          </a:xfrm>
          <a:prstGeom prst="rect">
            <a:avLst/>
          </a:prstGeom>
        </p:spPr>
        <p:txBody>
          <a:bodyPr wrap="square">
            <a:spAutoFit/>
          </a:bodyPr>
          <a:lstStyle/>
          <a:p>
            <a:r>
              <a:rPr lang="en-US" sz="1150" dirty="0">
                <a:solidFill>
                  <a:srgbClr val="FF0000"/>
                </a:solidFill>
              </a:rPr>
              <a:t>Tenant specific </a:t>
            </a:r>
            <a:br>
              <a:rPr lang="en-US" sz="1150" dirty="0">
                <a:solidFill>
                  <a:srgbClr val="FF0000"/>
                </a:solidFill>
              </a:rPr>
            </a:br>
            <a:r>
              <a:rPr lang="en-US" sz="1150" dirty="0">
                <a:solidFill>
                  <a:srgbClr val="FF0000"/>
                </a:solidFill>
              </a:rPr>
              <a:t>JWT Token</a:t>
            </a:r>
          </a:p>
        </p:txBody>
      </p:sp>
      <p:cxnSp>
        <p:nvCxnSpPr>
          <p:cNvPr id="36" name="Straight Arrow Connector 35"/>
          <p:cNvCxnSpPr/>
          <p:nvPr/>
        </p:nvCxnSpPr>
        <p:spPr>
          <a:xfrm>
            <a:off x="2967920" y="5822386"/>
            <a:ext cx="3642263" cy="17332"/>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bwMode="gray">
          <a:xfrm>
            <a:off x="6606980" y="5592532"/>
            <a:ext cx="621912" cy="603834"/>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p>
        </p:txBody>
      </p:sp>
      <p:sp>
        <p:nvSpPr>
          <p:cNvPr id="59" name="Rectangle 58"/>
          <p:cNvSpPr/>
          <p:nvPr/>
        </p:nvSpPr>
        <p:spPr bwMode="gray">
          <a:xfrm>
            <a:off x="4007353" y="5592532"/>
            <a:ext cx="621912" cy="603834"/>
          </a:xfrm>
          <a:prstGeom prst="rect">
            <a:avLst/>
          </a:prstGeom>
          <a:solidFill>
            <a:schemeClr val="accent1"/>
          </a:solid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latin typeface="Calibri" panose="020F0502020204030204" pitchFamily="34" charset="0"/>
                <a:ea typeface="Arial Unicode MS" pitchFamily="34" charset="-128"/>
                <a:cs typeface="Arial Unicode MS" pitchFamily="34" charset="-128"/>
              </a:rPr>
              <a:t>MT</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app</a:t>
            </a:r>
            <a:br>
              <a:rPr lang="en-US" sz="1200" b="1" kern="0" dirty="0">
                <a:latin typeface="Calibri" panose="020F0502020204030204" pitchFamily="34" charset="0"/>
                <a:ea typeface="Arial Unicode MS" pitchFamily="34" charset="-128"/>
                <a:cs typeface="Arial Unicode MS" pitchFamily="34" charset="-128"/>
              </a:rPr>
            </a:br>
            <a:r>
              <a:rPr lang="en-US" sz="1200" b="1" kern="0" dirty="0">
                <a:latin typeface="Calibri" panose="020F0502020204030204" pitchFamily="34" charset="0"/>
                <a:ea typeface="Arial Unicode MS" pitchFamily="34" charset="-128"/>
                <a:cs typeface="Arial Unicode MS" pitchFamily="34" charset="-128"/>
              </a:rPr>
              <a:t>router</a:t>
            </a:r>
          </a:p>
        </p:txBody>
      </p:sp>
      <p:sp>
        <p:nvSpPr>
          <p:cNvPr id="41" name="Rectangle 40"/>
          <p:cNvSpPr/>
          <p:nvPr/>
        </p:nvSpPr>
        <p:spPr>
          <a:xfrm>
            <a:off x="4908011" y="5040751"/>
            <a:ext cx="732893" cy="261610"/>
          </a:xfrm>
          <a:prstGeom prst="rect">
            <a:avLst/>
          </a:prstGeom>
        </p:spPr>
        <p:txBody>
          <a:bodyPr wrap="none">
            <a:spAutoFit/>
          </a:bodyPr>
          <a:lstStyle/>
          <a:p>
            <a:r>
              <a:rPr lang="en-US" sz="1100" dirty="0">
                <a:solidFill>
                  <a:schemeClr val="bg1"/>
                </a:solidFill>
              </a:rPr>
              <a:t>bound to</a:t>
            </a:r>
          </a:p>
        </p:txBody>
      </p:sp>
      <p:sp>
        <p:nvSpPr>
          <p:cNvPr id="42" name="Rectangle 41"/>
          <p:cNvSpPr/>
          <p:nvPr/>
        </p:nvSpPr>
        <p:spPr>
          <a:xfrm>
            <a:off x="8290021" y="4398634"/>
            <a:ext cx="907621" cy="430887"/>
          </a:xfrm>
          <a:prstGeom prst="rect">
            <a:avLst/>
          </a:prstGeom>
        </p:spPr>
        <p:txBody>
          <a:bodyPr wrap="none">
            <a:spAutoFit/>
          </a:bodyPr>
          <a:lstStyle/>
          <a:p>
            <a:r>
              <a:rPr lang="en-US" sz="1100" dirty="0"/>
              <a:t>trusted </a:t>
            </a:r>
            <a:br>
              <a:rPr lang="en-US" sz="1100" dirty="0"/>
            </a:br>
            <a:r>
              <a:rPr lang="en-US" sz="1100" dirty="0"/>
              <a:t>relationship</a:t>
            </a:r>
          </a:p>
        </p:txBody>
      </p:sp>
      <p:cxnSp>
        <p:nvCxnSpPr>
          <p:cNvPr id="46" name="Straight Arrow Connector 35"/>
          <p:cNvCxnSpPr>
            <a:stCxn id="57" idx="0"/>
            <a:endCxn id="14" idx="2"/>
          </p:cNvCxnSpPr>
          <p:nvPr/>
        </p:nvCxnSpPr>
        <p:spPr>
          <a:xfrm rot="16200000" flipV="1">
            <a:off x="6012042" y="4686637"/>
            <a:ext cx="520025" cy="1291765"/>
          </a:xfrm>
          <a:prstGeom prst="bentConnector3">
            <a:avLst>
              <a:gd name="adj1" fmla="val 25273"/>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gray">
          <a:xfrm>
            <a:off x="4061090" y="4113879"/>
            <a:ext cx="818224" cy="352653"/>
          </a:xfrm>
          <a:prstGeom prst="rect">
            <a:avLst/>
          </a:prstGeom>
          <a:solidFill>
            <a:schemeClr val="accent1">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0"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solidFill>
                  <a:schemeClr val="bg1"/>
                </a:solidFill>
                <a:latin typeface="Calibri" panose="020F0502020204030204" pitchFamily="34" charset="0"/>
                <a:ea typeface="Arial Unicode MS" pitchFamily="34" charset="-128"/>
                <a:cs typeface="Arial Unicode MS" pitchFamily="34" charset="-128"/>
              </a:rPr>
              <a:t>Id Zone </a:t>
            </a:r>
            <a:br>
              <a:rPr lang="en-US" sz="1600" b="1" kern="0" dirty="0">
                <a:solidFill>
                  <a:schemeClr val="bg1"/>
                </a:solidFill>
                <a:latin typeface="Calibri" panose="020F0502020204030204" pitchFamily="34" charset="0"/>
                <a:ea typeface="Arial Unicode MS" pitchFamily="34" charset="-128"/>
                <a:cs typeface="Arial Unicode MS" pitchFamily="34" charset="-128"/>
              </a:rPr>
            </a:br>
            <a:r>
              <a:rPr lang="en-US" sz="1100" b="1" kern="0" dirty="0">
                <a:solidFill>
                  <a:schemeClr val="bg1"/>
                </a:solidFill>
                <a:latin typeface="Calibri" panose="020F0502020204030204" pitchFamily="34" charset="0"/>
                <a:ea typeface="Arial Unicode MS" pitchFamily="34" charset="-128"/>
                <a:cs typeface="Arial Unicode MS" pitchFamily="34" charset="-128"/>
              </a:rPr>
              <a:t>A</a:t>
            </a:r>
            <a:br>
              <a:rPr lang="en-US" sz="1600" b="1" kern="0" dirty="0">
                <a:solidFill>
                  <a:schemeClr val="bg1"/>
                </a:solidFill>
                <a:latin typeface="Calibri" panose="020F0502020204030204" pitchFamily="34" charset="0"/>
                <a:ea typeface="Arial Unicode MS" pitchFamily="34" charset="-128"/>
                <a:cs typeface="Arial Unicode MS" pitchFamily="34" charset="-128"/>
              </a:rPr>
            </a:br>
            <a:endParaRPr lang="en-US" sz="1600" b="1" kern="0" dirty="0">
              <a:solidFill>
                <a:schemeClr val="bg1"/>
              </a:solidFill>
              <a:latin typeface="Calibri" panose="020F0502020204030204" pitchFamily="34" charset="0"/>
              <a:ea typeface="Arial Unicode MS" pitchFamily="34" charset="-128"/>
              <a:cs typeface="Arial Unicode MS" pitchFamily="34" charset="-128"/>
            </a:endParaRPr>
          </a:p>
        </p:txBody>
      </p:sp>
      <p:sp>
        <p:nvSpPr>
          <p:cNvPr id="64" name="Rectangle 63"/>
          <p:cNvSpPr/>
          <p:nvPr/>
        </p:nvSpPr>
        <p:spPr bwMode="gray">
          <a:xfrm>
            <a:off x="4054003" y="4583980"/>
            <a:ext cx="818224" cy="372708"/>
          </a:xfrm>
          <a:prstGeom prst="rect">
            <a:avLst/>
          </a:prstGeom>
          <a:solidFill>
            <a:schemeClr val="accent4">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0"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200" b="1" kern="0" dirty="0">
                <a:solidFill>
                  <a:schemeClr val="bg1"/>
                </a:solidFill>
                <a:latin typeface="Calibri" panose="020F0502020204030204" pitchFamily="34" charset="0"/>
                <a:ea typeface="Arial Unicode MS" pitchFamily="34" charset="-128"/>
                <a:cs typeface="Arial Unicode MS" pitchFamily="34" charset="-128"/>
              </a:rPr>
              <a:t>Id Zone </a:t>
            </a:r>
            <a:br>
              <a:rPr lang="en-US" sz="1600" b="1" kern="0" dirty="0">
                <a:solidFill>
                  <a:schemeClr val="bg1"/>
                </a:solidFill>
                <a:latin typeface="Calibri" panose="020F0502020204030204" pitchFamily="34" charset="0"/>
                <a:ea typeface="Arial Unicode MS" pitchFamily="34" charset="-128"/>
                <a:cs typeface="Arial Unicode MS" pitchFamily="34" charset="-128"/>
              </a:rPr>
            </a:br>
            <a:r>
              <a:rPr lang="en-US" sz="1100" b="1" kern="0" dirty="0">
                <a:solidFill>
                  <a:schemeClr val="bg1"/>
                </a:solidFill>
                <a:latin typeface="Calibri" panose="020F0502020204030204" pitchFamily="34" charset="0"/>
                <a:ea typeface="Arial Unicode MS" pitchFamily="34" charset="-128"/>
                <a:cs typeface="Arial Unicode MS" pitchFamily="34" charset="-128"/>
              </a:rPr>
              <a:t>B</a:t>
            </a:r>
            <a:endParaRPr lang="en-US" sz="1600" b="1" kern="0" dirty="0">
              <a:solidFill>
                <a:schemeClr val="bg1"/>
              </a:solidFill>
              <a:latin typeface="Calibri" panose="020F0502020204030204" pitchFamily="34" charset="0"/>
              <a:ea typeface="Arial Unicode MS" pitchFamily="34" charset="-128"/>
              <a:cs typeface="Arial Unicode MS" pitchFamily="34" charset="-128"/>
            </a:endParaRPr>
          </a:p>
        </p:txBody>
      </p:sp>
      <p:cxnSp>
        <p:nvCxnSpPr>
          <p:cNvPr id="63" name="Straight Arrow Connector 62"/>
          <p:cNvCxnSpPr>
            <a:endCxn id="11" idx="3"/>
          </p:cNvCxnSpPr>
          <p:nvPr/>
        </p:nvCxnSpPr>
        <p:spPr>
          <a:xfrm rot="16200000" flipH="1">
            <a:off x="6698045" y="5184690"/>
            <a:ext cx="1017943" cy="187622"/>
          </a:xfrm>
          <a:prstGeom prst="bentConnector4">
            <a:avLst>
              <a:gd name="adj1" fmla="val -684"/>
              <a:gd name="adj2" fmla="val 437888"/>
            </a:avLst>
          </a:prstGeom>
          <a:ln w="15875">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950011" y="5152836"/>
            <a:ext cx="906017" cy="430887"/>
          </a:xfrm>
          <a:prstGeom prst="rect">
            <a:avLst/>
          </a:prstGeom>
        </p:spPr>
        <p:txBody>
          <a:bodyPr wrap="none">
            <a:spAutoFit/>
          </a:bodyPr>
          <a:lstStyle/>
          <a:p>
            <a:r>
              <a:rPr lang="en-US" sz="1100" dirty="0"/>
              <a:t>assigned to</a:t>
            </a:r>
            <a:br>
              <a:rPr lang="en-US" sz="1100" dirty="0"/>
            </a:br>
            <a:r>
              <a:rPr lang="en-US" sz="1100" dirty="0"/>
              <a:t>CF org</a:t>
            </a:r>
          </a:p>
        </p:txBody>
      </p:sp>
      <p:sp>
        <p:nvSpPr>
          <p:cNvPr id="43" name="Rectangle 42"/>
          <p:cNvSpPr/>
          <p:nvPr/>
        </p:nvSpPr>
        <p:spPr>
          <a:xfrm>
            <a:off x="247624" y="5077447"/>
            <a:ext cx="1179182" cy="1169551"/>
          </a:xfrm>
          <a:prstGeom prst="rect">
            <a:avLst/>
          </a:prstGeom>
        </p:spPr>
        <p:txBody>
          <a:bodyPr wrap="square">
            <a:spAutoFit/>
          </a:bodyPr>
          <a:lstStyle/>
          <a:p>
            <a:pPr algn="ctr"/>
            <a:r>
              <a:rPr lang="en-US" sz="1400" dirty="0"/>
              <a:t>Tenant </a:t>
            </a:r>
            <a:br>
              <a:rPr lang="en-US" sz="1400" dirty="0"/>
            </a:br>
            <a:r>
              <a:rPr lang="en-US" sz="1400" dirty="0"/>
              <a:t>specific</a:t>
            </a:r>
            <a:br>
              <a:rPr lang="en-US" sz="1400" dirty="0"/>
            </a:br>
            <a:r>
              <a:rPr lang="en-US" sz="1400" dirty="0"/>
              <a:t>HTTP</a:t>
            </a:r>
            <a:br>
              <a:rPr lang="en-US" sz="1400" dirty="0"/>
            </a:br>
            <a:r>
              <a:rPr lang="en-US" sz="1400" dirty="0"/>
              <a:t>request</a:t>
            </a:r>
            <a:br>
              <a:rPr lang="en-US" sz="1400" dirty="0"/>
            </a:br>
            <a:r>
              <a:rPr lang="en-US" sz="1400" dirty="0"/>
              <a:t>and login</a:t>
            </a:r>
          </a:p>
        </p:txBody>
      </p:sp>
      <p:cxnSp>
        <p:nvCxnSpPr>
          <p:cNvPr id="56" name="Elbow Connector 55"/>
          <p:cNvCxnSpPr>
            <a:stCxn id="28" idx="0"/>
          </p:cNvCxnSpPr>
          <p:nvPr/>
        </p:nvCxnSpPr>
        <p:spPr>
          <a:xfrm rot="5400000" flipH="1" flipV="1">
            <a:off x="6585068" y="2135740"/>
            <a:ext cx="1658182" cy="2769781"/>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347073" y="2866542"/>
            <a:ext cx="4180660" cy="246221"/>
          </a:xfrm>
          <a:prstGeom prst="rect">
            <a:avLst/>
          </a:prstGeom>
          <a:solidFill>
            <a:schemeClr val="bg1"/>
          </a:solidFill>
          <a:ln>
            <a:solidFill>
              <a:srgbClr val="C00000"/>
            </a:solidFill>
          </a:ln>
          <a:effectLst>
            <a:outerShdw blurRad="50800" dist="38100" dir="2700000" algn="tl" rotWithShape="0">
              <a:prstClr val="black">
                <a:alpha val="40000"/>
              </a:prstClr>
            </a:outerShdw>
          </a:effectLst>
        </p:spPr>
        <p:txBody>
          <a:bodyPr wrap="square">
            <a:spAutoFit/>
          </a:bodyPr>
          <a:lstStyle/>
          <a:p>
            <a:r>
              <a:rPr lang="en-US" sz="1000" dirty="0"/>
              <a:t>$XSAPPNAME == &lt;XSAPPNAME&gt;!t&lt;tenant index&gt; == unique app id</a:t>
            </a:r>
          </a:p>
        </p:txBody>
      </p:sp>
      <p:grpSp>
        <p:nvGrpSpPr>
          <p:cNvPr id="54" name="Group 53"/>
          <p:cNvGrpSpPr/>
          <p:nvPr/>
        </p:nvGrpSpPr>
        <p:grpSpPr>
          <a:xfrm>
            <a:off x="1318529" y="5097463"/>
            <a:ext cx="2172225" cy="1380019"/>
            <a:chOff x="327663" y="4917739"/>
            <a:chExt cx="2172225" cy="1380019"/>
          </a:xfrm>
        </p:grpSpPr>
        <p:pic>
          <p:nvPicPr>
            <p:cNvPr id="55" name="Picture 2" descr="Image result for fiori examp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7663" y="4917739"/>
              <a:ext cx="2105438" cy="1380019"/>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8" name="Picture 57"/>
            <p:cNvPicPr>
              <a:picLocks noChangeAspect="1"/>
            </p:cNvPicPr>
            <p:nvPr/>
          </p:nvPicPr>
          <p:blipFill rotWithShape="1">
            <a:blip r:embed="rId7"/>
            <a:srcRect l="25274" t="17707" r="19894" b="13141"/>
            <a:stretch/>
          </p:blipFill>
          <p:spPr>
            <a:xfrm>
              <a:off x="1201883" y="5302361"/>
              <a:ext cx="1298005" cy="809626"/>
            </a:xfrm>
            <a:prstGeom prst="rect">
              <a:avLst/>
            </a:prstGeom>
            <a:effectLst>
              <a:outerShdw blurRad="50800" dist="38100" dir="2700000" algn="tl" rotWithShape="0">
                <a:prstClr val="black">
                  <a:alpha val="40000"/>
                </a:prstClr>
              </a:outerShdw>
            </a:effectLst>
          </p:spPr>
        </p:pic>
        <p:sp>
          <p:nvSpPr>
            <p:cNvPr id="60" name="Rounded Rectangle 59"/>
            <p:cNvSpPr/>
            <p:nvPr/>
          </p:nvSpPr>
          <p:spPr bwMode="gray">
            <a:xfrm>
              <a:off x="1244848" y="5403549"/>
              <a:ext cx="508014" cy="381784"/>
            </a:xfrm>
            <a:prstGeom prst="roundRect">
              <a:avLst/>
            </a:prstGeom>
            <a:no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1" name="TextBox 60"/>
            <p:cNvSpPr txBox="1"/>
            <p:nvPr/>
          </p:nvSpPr>
          <p:spPr>
            <a:xfrm>
              <a:off x="1288256" y="5456461"/>
              <a:ext cx="464606" cy="276999"/>
            </a:xfrm>
            <a:prstGeom prst="rect">
              <a:avLst/>
            </a:prstGeom>
            <a:solidFill>
              <a:schemeClr val="bg1"/>
            </a:solidFill>
          </p:spPr>
          <p:txBody>
            <a:bodyPr wrap="square" lIns="0" tIns="0" rIns="0" bIns="0" rtlCol="0">
              <a:spAutoFit/>
            </a:bodyPr>
            <a:lstStyle/>
            <a:p>
              <a:pPr fontAlgn="base">
                <a:spcBef>
                  <a:spcPts val="600"/>
                </a:spcBef>
                <a:spcAft>
                  <a:spcPct val="0"/>
                </a:spcAft>
                <a:buClr>
                  <a:srgbClr val="F0AB00"/>
                </a:buClr>
                <a:buSzPct val="80000"/>
              </a:pPr>
              <a:r>
                <a:rPr lang="en-US" sz="900" b="1" kern="0" dirty="0">
                  <a:ea typeface="Arial Unicode MS" pitchFamily="34" charset="-128"/>
                  <a:cs typeface="Arial Unicode MS" pitchFamily="34" charset="-128"/>
                </a:rPr>
                <a:t>cc-course</a:t>
              </a:r>
            </a:p>
          </p:txBody>
        </p:sp>
      </p:grpSp>
      <p:cxnSp>
        <p:nvCxnSpPr>
          <p:cNvPr id="12" name="Gerade Verbindung mit Pfeil 11"/>
          <p:cNvCxnSpPr>
            <a:stCxn id="84" idx="0"/>
          </p:cNvCxnSpPr>
          <p:nvPr/>
        </p:nvCxnSpPr>
        <p:spPr>
          <a:xfrm rot="16200000" flipV="1">
            <a:off x="2757585" y="2186724"/>
            <a:ext cx="245781" cy="1113856"/>
          </a:xfrm>
          <a:prstGeom prst="bent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bwMode="gray">
          <a:xfrm>
            <a:off x="1431926" y="2339026"/>
            <a:ext cx="1461155" cy="492711"/>
          </a:xfrm>
          <a:prstGeom prst="roundRect">
            <a:avLst/>
          </a:prstGeom>
          <a:no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5" name="Picture 24"/>
          <p:cNvPicPr>
            <a:picLocks noChangeAspect="1"/>
          </p:cNvPicPr>
          <p:nvPr/>
        </p:nvPicPr>
        <p:blipFill>
          <a:blip r:embed="rId8"/>
          <a:stretch>
            <a:fillRect/>
          </a:stretch>
        </p:blipFill>
        <p:spPr>
          <a:xfrm>
            <a:off x="5677072" y="1388945"/>
            <a:ext cx="6192128" cy="1425249"/>
          </a:xfrm>
          <a:prstGeom prst="rect">
            <a:avLst/>
          </a:prstGeom>
        </p:spPr>
      </p:pic>
      <p:sp>
        <p:nvSpPr>
          <p:cNvPr id="74" name="Rounded Rectangle 73"/>
          <p:cNvSpPr/>
          <p:nvPr/>
        </p:nvSpPr>
        <p:spPr bwMode="gray">
          <a:xfrm>
            <a:off x="6852637" y="2417883"/>
            <a:ext cx="5016563" cy="396311"/>
          </a:xfrm>
          <a:prstGeom prst="roundRect">
            <a:avLst/>
          </a:prstGeom>
          <a:no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3940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28" grpId="0" animBg="1"/>
      <p:bldP spid="69" grpId="0" uiExpand="1" build="p" animBg="1"/>
      <p:bldP spid="65" grpId="0"/>
      <p:bldP spid="48" grpId="0" animBg="1"/>
      <p:bldP spid="64" grpId="0" animBg="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2148" y="3897147"/>
            <a:ext cx="2943838" cy="1179740"/>
          </a:xfrm>
          <a:prstGeom prst="rect">
            <a:avLst/>
          </a:prstGeom>
        </p:spPr>
      </p:pic>
      <p:sp>
        <p:nvSpPr>
          <p:cNvPr id="66" name="Rectangle 65"/>
          <p:cNvSpPr/>
          <p:nvPr/>
        </p:nvSpPr>
        <p:spPr bwMode="gray">
          <a:xfrm>
            <a:off x="5183349" y="3078248"/>
            <a:ext cx="3756226" cy="332255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defTabSz="914400"/>
            <a:endParaRPr lang="en-US" sz="1800" kern="0" dirty="0">
              <a:solidFill>
                <a:prstClr val="white"/>
              </a:solidFill>
              <a:latin typeface="Calibri" panose="020F0502020204030204"/>
            </a:endParaRPr>
          </a:p>
        </p:txBody>
      </p:sp>
      <p:sp>
        <p:nvSpPr>
          <p:cNvPr id="74" name="Rectangle 73"/>
          <p:cNvSpPr/>
          <p:nvPr/>
        </p:nvSpPr>
        <p:spPr bwMode="gray">
          <a:xfrm>
            <a:off x="5315922" y="3590187"/>
            <a:ext cx="3341265" cy="1482319"/>
          </a:xfrm>
          <a:prstGeom prst="rect">
            <a:avLst/>
          </a:prstGeom>
          <a:solidFill>
            <a:schemeClr val="accent3">
              <a:lumMod val="20000"/>
              <a:lumOff val="80000"/>
            </a:schemeClr>
          </a:solidFill>
          <a:ln w="12700" cap="flat" cmpd="sng" algn="ctr">
            <a:solidFill>
              <a:srgbClr val="5B9BD5">
                <a:shade val="50000"/>
              </a:srgbClr>
            </a:solidFill>
            <a:prstDash val="solid"/>
            <a:miter lim="800000"/>
          </a:ln>
          <a:effectLst/>
        </p:spPr>
        <p:txBody>
          <a:bodyPr rtlCol="0" anchor="t"/>
          <a:lstStyle/>
          <a:p>
            <a:pPr defTabSz="914400"/>
            <a:r>
              <a:rPr lang="en-US" sz="1400" kern="0" dirty="0">
                <a:solidFill>
                  <a:schemeClr val="tx1">
                    <a:lumMod val="75000"/>
                    <a:lumOff val="25000"/>
                  </a:schemeClr>
                </a:solidFill>
                <a:latin typeface="Calibri" panose="020F0502020204030204"/>
              </a:rPr>
              <a:t>XSUAA </a:t>
            </a:r>
          </a:p>
        </p:txBody>
      </p:sp>
      <p:sp>
        <p:nvSpPr>
          <p:cNvPr id="3" name="Text Placeholder 2"/>
          <p:cNvSpPr>
            <a:spLocks noGrp="1"/>
          </p:cNvSpPr>
          <p:nvPr>
            <p:ph type="body" sz="quarter" idx="10"/>
          </p:nvPr>
        </p:nvSpPr>
        <p:spPr>
          <a:xfrm>
            <a:off x="324000" y="1691078"/>
            <a:ext cx="11545200" cy="1221269"/>
          </a:xfrm>
        </p:spPr>
        <p:txBody>
          <a:bodyPr vert="horz" lIns="0" tIns="0" rIns="0" bIns="0" rtlCol="0">
            <a:noAutofit/>
          </a:bodyPr>
          <a:lstStyle/>
          <a:p>
            <a:pPr>
              <a:spcBef>
                <a:spcPts val="600"/>
              </a:spcBef>
              <a:buAutoNum type="arabicPeriod"/>
            </a:pPr>
            <a:r>
              <a:rPr lang="en-US" sz="1600" dirty="0"/>
              <a:t>Customer requests (SaaS) tenant (usually brings its own </a:t>
            </a:r>
            <a:r>
              <a:rPr lang="en-US" sz="1600" dirty="0" err="1"/>
              <a:t>IdP</a:t>
            </a:r>
            <a:r>
              <a:rPr lang="en-US" sz="1600" dirty="0"/>
              <a:t>) </a:t>
            </a:r>
            <a:r>
              <a:rPr lang="en-US" sz="1600" b="0" dirty="0"/>
              <a:t>=&gt; get one own Id Zone e.g. „</a:t>
            </a:r>
            <a:r>
              <a:rPr lang="en-US" sz="1600" b="0" dirty="0">
                <a:solidFill>
                  <a:srgbClr val="FF0000"/>
                </a:solidFill>
              </a:rPr>
              <a:t>nestle</a:t>
            </a:r>
            <a:r>
              <a:rPr lang="en-US" sz="1600" b="0" dirty="0"/>
              <a:t>“</a:t>
            </a:r>
          </a:p>
          <a:p>
            <a:pPr>
              <a:spcBef>
                <a:spcPts val="600"/>
              </a:spcBef>
              <a:buAutoNum type="arabicPeriod"/>
            </a:pPr>
            <a:r>
              <a:rPr lang="en-US" sz="1600" dirty="0"/>
              <a:t>Customer establishes trust between XSUAA Identity Zone and customer </a:t>
            </a:r>
            <a:r>
              <a:rPr lang="en-US" sz="1600" dirty="0" err="1"/>
              <a:t>IdP</a:t>
            </a:r>
            <a:endParaRPr lang="en-US" sz="1600" b="0" dirty="0"/>
          </a:p>
          <a:p>
            <a:pPr>
              <a:spcBef>
                <a:spcPts val="600"/>
              </a:spcBef>
              <a:buAutoNum type="arabicPeriod"/>
            </a:pPr>
            <a:r>
              <a:rPr lang="en-US" sz="1600" dirty="0"/>
              <a:t>Customer subscribes to 1-n apps </a:t>
            </a:r>
            <a:r>
              <a:rPr lang="en-US" sz="1600" b="0" dirty="0"/>
              <a:t>(=&gt; app authorization model is provisioned in the Id Zone) </a:t>
            </a:r>
            <a:r>
              <a:rPr lang="en-US" sz="1600" dirty="0"/>
              <a:t>and configures access </a:t>
            </a:r>
            <a:r>
              <a:rPr lang="en-US" sz="1600" dirty="0" err="1"/>
              <a:t>mgt</a:t>
            </a:r>
            <a:endParaRPr lang="en-US" sz="1600" dirty="0"/>
          </a:p>
          <a:p>
            <a:pPr>
              <a:spcBef>
                <a:spcPts val="600"/>
              </a:spcBef>
              <a:buAutoNum type="arabicPeriod"/>
            </a:pPr>
            <a:r>
              <a:rPr lang="en-US" sz="1600" dirty="0"/>
              <a:t>Customer end users call apps </a:t>
            </a:r>
            <a:r>
              <a:rPr lang="en-US" sz="1600" b="0" dirty="0">
                <a:latin typeface="BentonSans Light" panose="02000503000000020004" pitchFamily="2" charset="0"/>
              </a:rPr>
              <a:t>https://</a:t>
            </a:r>
            <a:r>
              <a:rPr lang="en-US" sz="1600" dirty="0">
                <a:solidFill>
                  <a:srgbClr val="0070C0"/>
                </a:solidFill>
                <a:latin typeface="BentonSans Light" panose="02000503000000020004" pitchFamily="2" charset="0"/>
              </a:rPr>
              <a:t>&lt;</a:t>
            </a:r>
            <a:r>
              <a:rPr lang="en-US" sz="1600" dirty="0">
                <a:solidFill>
                  <a:srgbClr val="FF0000"/>
                </a:solidFill>
                <a:latin typeface="BentonSans Light" panose="02000503000000020004" pitchFamily="2" charset="0"/>
              </a:rPr>
              <a:t>tenant id</a:t>
            </a:r>
            <a:r>
              <a:rPr lang="en-US" sz="1600" dirty="0">
                <a:solidFill>
                  <a:srgbClr val="0070C0"/>
                </a:solidFill>
                <a:latin typeface="BentonSans Light" panose="02000503000000020004" pitchFamily="2" charset="0"/>
              </a:rPr>
              <a:t>&gt;</a:t>
            </a:r>
            <a:r>
              <a:rPr lang="en-US" sz="1600" dirty="0">
                <a:solidFill>
                  <a:srgbClr val="FF0000"/>
                </a:solidFill>
                <a:latin typeface="BentonSans Light" panose="02000503000000020004" pitchFamily="2" charset="0"/>
              </a:rPr>
              <a:t>-</a:t>
            </a:r>
            <a:r>
              <a:rPr lang="en-US" sz="1600" dirty="0">
                <a:solidFill>
                  <a:srgbClr val="0070C0"/>
                </a:solidFill>
                <a:latin typeface="BentonSans Light" panose="02000503000000020004" pitchFamily="2" charset="0"/>
              </a:rPr>
              <a:t>&lt;app host&gt;</a:t>
            </a:r>
            <a:r>
              <a:rPr lang="en-US" sz="1600" b="0" dirty="0">
                <a:latin typeface="BentonSans Light" panose="02000503000000020004" pitchFamily="2" charset="0"/>
              </a:rPr>
              <a:t>.&lt;</a:t>
            </a:r>
            <a:r>
              <a:rPr lang="en-US" sz="1600" b="0" dirty="0" err="1">
                <a:latin typeface="BentonSans Light" panose="02000503000000020004" pitchFamily="2" charset="0"/>
              </a:rPr>
              <a:t>cf</a:t>
            </a:r>
            <a:r>
              <a:rPr lang="en-US" sz="1600" b="0" dirty="0">
                <a:latin typeface="BentonSans Light" panose="02000503000000020004" pitchFamily="2" charset="0"/>
              </a:rPr>
              <a:t> domain&gt;/&lt;endpoint&gt;</a:t>
            </a:r>
            <a:r>
              <a:rPr lang="en-US" sz="1600" dirty="0"/>
              <a:t> </a:t>
            </a:r>
            <a:br>
              <a:rPr lang="en-US" sz="1600" dirty="0"/>
            </a:br>
            <a:endParaRPr lang="en-US" sz="1600" dirty="0"/>
          </a:p>
        </p:txBody>
      </p:sp>
      <p:sp>
        <p:nvSpPr>
          <p:cNvPr id="2" name="Title 1"/>
          <p:cNvSpPr>
            <a:spLocks noGrp="1"/>
          </p:cNvSpPr>
          <p:nvPr>
            <p:ph type="title"/>
          </p:nvPr>
        </p:nvSpPr>
        <p:spPr/>
        <p:txBody>
          <a:bodyPr/>
          <a:lstStyle/>
          <a:p>
            <a:r>
              <a:rPr lang="en-US" dirty="0"/>
              <a:t>Customer Onboarding and Application Subscription</a:t>
            </a:r>
            <a:br>
              <a:rPr lang="en-US" dirty="0"/>
            </a:br>
            <a:r>
              <a:rPr lang="en-US" sz="2400" b="0" dirty="0"/>
              <a:t>(</a:t>
            </a:r>
            <a:r>
              <a:rPr lang="en-US" sz="2400" b="0" dirty="0">
                <a:hlinkClick r:id="rId4"/>
              </a:rPr>
              <a:t>Tenant Onboarding</a:t>
            </a:r>
            <a:r>
              <a:rPr lang="en-US" sz="2400" b="0" dirty="0"/>
              <a:t>)</a:t>
            </a:r>
            <a:endParaRPr lang="en-US" b="0" dirty="0"/>
          </a:p>
        </p:txBody>
      </p:sp>
      <p:sp>
        <p:nvSpPr>
          <p:cNvPr id="67" name="Rectangle 66"/>
          <p:cNvSpPr/>
          <p:nvPr/>
        </p:nvSpPr>
        <p:spPr bwMode="gray">
          <a:xfrm>
            <a:off x="5307874" y="5302361"/>
            <a:ext cx="3349313" cy="936513"/>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b"/>
          <a:lstStyle/>
          <a:p>
            <a:pPr algn="r" defTabSz="914583" fontAlgn="base">
              <a:spcBef>
                <a:spcPct val="50000"/>
              </a:spcBef>
              <a:spcAft>
                <a:spcPct val="0"/>
              </a:spcAft>
              <a:buClr>
                <a:srgbClr val="F0AB00"/>
              </a:buClr>
              <a:buSzPct val="80000"/>
            </a:pPr>
            <a:r>
              <a:rPr lang="en-US" sz="1050" kern="0" dirty="0">
                <a:latin typeface="Calibri" panose="020F0502020204030204" pitchFamily="34" charset="0"/>
                <a:ea typeface="Arial Unicode MS" pitchFamily="34" charset="-128"/>
                <a:cs typeface="Arial Unicode MS" pitchFamily="34" charset="-128"/>
              </a:rPr>
              <a:t>app organization</a:t>
            </a:r>
            <a:endParaRPr lang="en-US" sz="1100" kern="0" dirty="0">
              <a:latin typeface="Calibri" panose="020F0502020204030204" pitchFamily="34" charset="0"/>
              <a:ea typeface="Arial Unicode MS" pitchFamily="34" charset="-128"/>
              <a:cs typeface="Arial Unicode MS" pitchFamily="34" charset="-128"/>
            </a:endParaRPr>
          </a:p>
        </p:txBody>
      </p:sp>
      <p:pic>
        <p:nvPicPr>
          <p:cNvPr id="72" name="Picture 71"/>
          <p:cNvPicPr>
            <a:picLocks noChangeAspect="1"/>
          </p:cNvPicPr>
          <p:nvPr/>
        </p:nvPicPr>
        <p:blipFill>
          <a:blip r:embed="rId5"/>
          <a:stretch>
            <a:fillRect/>
          </a:stretch>
        </p:blipFill>
        <p:spPr>
          <a:xfrm>
            <a:off x="7152315" y="3148538"/>
            <a:ext cx="1652390" cy="217698"/>
          </a:xfrm>
          <a:prstGeom prst="rect">
            <a:avLst/>
          </a:prstGeom>
        </p:spPr>
      </p:pic>
      <p:sp>
        <p:nvSpPr>
          <p:cNvPr id="75" name="Rectangle 74"/>
          <p:cNvSpPr/>
          <p:nvPr/>
        </p:nvSpPr>
        <p:spPr bwMode="gray">
          <a:xfrm>
            <a:off x="443541" y="3078248"/>
            <a:ext cx="1744683" cy="857491"/>
          </a:xfrm>
          <a:prstGeom prst="rect">
            <a:avLst/>
          </a:prstGeom>
          <a:solidFill>
            <a:schemeClr val="accent4">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solidFill>
                  <a:schemeClr val="bg1"/>
                </a:solidFill>
                <a:latin typeface="Calibri" panose="020F0502020204030204" pitchFamily="34" charset="0"/>
                <a:ea typeface="Arial Unicode MS" pitchFamily="34" charset="-128"/>
                <a:cs typeface="Arial Unicode MS" pitchFamily="34" charset="-128"/>
              </a:rPr>
              <a:t>Customer </a:t>
            </a:r>
            <a:r>
              <a:rPr lang="en-US" sz="1600" b="1" kern="0" dirty="0" err="1">
                <a:solidFill>
                  <a:schemeClr val="bg1"/>
                </a:solidFill>
                <a:latin typeface="Calibri" panose="020F0502020204030204" pitchFamily="34" charset="0"/>
                <a:ea typeface="Arial Unicode MS" pitchFamily="34" charset="-128"/>
                <a:cs typeface="Arial Unicode MS" pitchFamily="34" charset="-128"/>
              </a:rPr>
              <a:t>IdP</a:t>
            </a:r>
            <a:r>
              <a:rPr lang="en-US" sz="1600" b="1" kern="0" dirty="0">
                <a:solidFill>
                  <a:schemeClr val="bg1"/>
                </a:solidFill>
                <a:latin typeface="Calibri" panose="020F0502020204030204" pitchFamily="34" charset="0"/>
                <a:ea typeface="Arial Unicode MS" pitchFamily="34" charset="-128"/>
                <a:cs typeface="Arial Unicode MS" pitchFamily="34" charset="-128"/>
              </a:rPr>
              <a:t> </a:t>
            </a:r>
            <a:br>
              <a:rPr lang="en-US" sz="1600" b="1" kern="0" dirty="0">
                <a:solidFill>
                  <a:schemeClr val="bg1"/>
                </a:solidFill>
                <a:latin typeface="Calibri" panose="020F0502020204030204" pitchFamily="34" charset="0"/>
                <a:ea typeface="Arial Unicode MS" pitchFamily="34" charset="-128"/>
                <a:cs typeface="Arial Unicode MS" pitchFamily="34" charset="-128"/>
              </a:rPr>
            </a:br>
            <a:r>
              <a:rPr lang="en-US" sz="1600" b="1" kern="0" dirty="0">
                <a:solidFill>
                  <a:schemeClr val="bg1"/>
                </a:solidFill>
                <a:latin typeface="Calibri" panose="020F0502020204030204" pitchFamily="34" charset="0"/>
                <a:ea typeface="Arial Unicode MS" pitchFamily="34" charset="-128"/>
                <a:cs typeface="Arial Unicode MS" pitchFamily="34" charset="-128"/>
              </a:rPr>
              <a:t>e.g. Nestle </a:t>
            </a:r>
            <a:r>
              <a:rPr lang="en-US" sz="1600" b="1" kern="0" dirty="0" err="1">
                <a:solidFill>
                  <a:schemeClr val="bg1"/>
                </a:solidFill>
                <a:latin typeface="Calibri" panose="020F0502020204030204" pitchFamily="34" charset="0"/>
                <a:ea typeface="Arial Unicode MS" pitchFamily="34" charset="-128"/>
                <a:cs typeface="Arial Unicode MS" pitchFamily="34" charset="-128"/>
              </a:rPr>
              <a:t>IdP</a:t>
            </a:r>
            <a:br>
              <a:rPr lang="en-US" sz="1600" b="1" kern="0" dirty="0">
                <a:solidFill>
                  <a:schemeClr val="bg1"/>
                </a:solidFill>
                <a:latin typeface="Calibri" panose="020F0502020204030204" pitchFamily="34" charset="0"/>
                <a:ea typeface="Arial Unicode MS" pitchFamily="34" charset="-128"/>
                <a:cs typeface="Arial Unicode MS" pitchFamily="34" charset="-128"/>
              </a:rPr>
            </a:br>
            <a:r>
              <a:rPr lang="en-US" sz="1600" kern="0" dirty="0">
                <a:solidFill>
                  <a:schemeClr val="bg1"/>
                </a:solidFill>
                <a:latin typeface="Calibri" panose="020F0502020204030204" pitchFamily="34" charset="0"/>
                <a:ea typeface="Arial Unicode MS" pitchFamily="34" charset="-128"/>
                <a:cs typeface="Arial Unicode MS" pitchFamily="34" charset="-128"/>
              </a:rPr>
              <a:t>or SCI</a:t>
            </a:r>
          </a:p>
        </p:txBody>
      </p:sp>
      <p:sp>
        <p:nvSpPr>
          <p:cNvPr id="81" name="Rectangle 80"/>
          <p:cNvSpPr/>
          <p:nvPr/>
        </p:nvSpPr>
        <p:spPr bwMode="gray">
          <a:xfrm>
            <a:off x="6573817" y="3891137"/>
            <a:ext cx="1745635" cy="1052314"/>
          </a:xfrm>
          <a:prstGeom prst="rect">
            <a:avLst/>
          </a:prstGeom>
          <a:solidFill>
            <a:schemeClr val="accent4">
              <a:lumMod val="75000"/>
            </a:schemeClr>
          </a:solidFill>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solidFill>
                  <a:schemeClr val="bg1"/>
                </a:solidFill>
                <a:latin typeface="Calibri" panose="020F0502020204030204" pitchFamily="34" charset="0"/>
                <a:ea typeface="Arial Unicode MS" pitchFamily="34" charset="-128"/>
                <a:cs typeface="Arial Unicode MS" pitchFamily="34" charset="-128"/>
              </a:rPr>
              <a:t>Id Zone </a:t>
            </a:r>
          </a:p>
          <a:p>
            <a:pPr algn="ctr" defTabSz="914583" fontAlgn="base">
              <a:spcBef>
                <a:spcPct val="50000"/>
              </a:spcBef>
              <a:spcAft>
                <a:spcPct val="0"/>
              </a:spcAft>
              <a:buClr>
                <a:srgbClr val="F0AB00"/>
              </a:buClr>
              <a:buSzPct val="80000"/>
            </a:pPr>
            <a:r>
              <a:rPr lang="en-US" sz="1400" b="1" kern="0" dirty="0">
                <a:solidFill>
                  <a:schemeClr val="bg1"/>
                </a:solidFill>
                <a:latin typeface="Calibri" panose="020F0502020204030204" pitchFamily="34" charset="0"/>
                <a:ea typeface="Arial Unicode MS" pitchFamily="34" charset="-128"/>
                <a:cs typeface="Arial Unicode MS" pitchFamily="34" charset="-128"/>
              </a:rPr>
              <a:t>(tenant id = “nestle”)  </a:t>
            </a:r>
          </a:p>
        </p:txBody>
      </p:sp>
      <p:cxnSp>
        <p:nvCxnSpPr>
          <p:cNvPr id="82" name="Straight Arrow Connector 81"/>
          <p:cNvCxnSpPr>
            <a:stCxn id="78" idx="3"/>
          </p:cNvCxnSpPr>
          <p:nvPr/>
        </p:nvCxnSpPr>
        <p:spPr>
          <a:xfrm>
            <a:off x="2188223" y="4829317"/>
            <a:ext cx="4097918" cy="1177910"/>
          </a:xfrm>
          <a:prstGeom prst="bentConnector3">
            <a:avLst>
              <a:gd name="adj1" fmla="val 20555"/>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bwMode="gray">
          <a:xfrm>
            <a:off x="3918878" y="4520051"/>
            <a:ext cx="908415" cy="676606"/>
          </a:xfrm>
          <a:prstGeom prst="rect">
            <a:avLst/>
          </a:prstGeom>
          <a:solidFill>
            <a:schemeClr val="bg1">
              <a:lumMod val="95000"/>
            </a:schemeClr>
          </a:solidFill>
          <a:ln w="12700" cap="flat" cmpd="sng" algn="ctr">
            <a:solidFill>
              <a:schemeClr val="tx2"/>
            </a:solidFill>
            <a:prstDash val="solid"/>
            <a:miter lim="800000"/>
          </a:ln>
          <a:effectLst/>
        </p:spPr>
        <p:txBody>
          <a:bodyPr rtlCol="0" anchor="t"/>
          <a:lstStyle/>
          <a:p>
            <a:pPr defTabSz="914400"/>
            <a:r>
              <a:rPr lang="en-US" sz="1100" b="1" kern="0" dirty="0">
                <a:solidFill>
                  <a:schemeClr val="tx1">
                    <a:lumMod val="75000"/>
                    <a:lumOff val="25000"/>
                  </a:schemeClr>
                </a:solidFill>
                <a:latin typeface="Calibri" panose="020F0502020204030204"/>
              </a:rPr>
              <a:t>PaaS</a:t>
            </a:r>
            <a:r>
              <a:rPr lang="en-US" sz="1100" kern="0" dirty="0">
                <a:solidFill>
                  <a:schemeClr val="tx1">
                    <a:lumMod val="75000"/>
                    <a:lumOff val="25000"/>
                  </a:schemeClr>
                </a:solidFill>
                <a:latin typeface="Calibri" panose="020F0502020204030204"/>
              </a:rPr>
              <a:t> Tenant</a:t>
            </a:r>
            <a:br>
              <a:rPr lang="en-US" sz="1100" kern="0" dirty="0">
                <a:solidFill>
                  <a:schemeClr val="tx1">
                    <a:lumMod val="75000"/>
                    <a:lumOff val="25000"/>
                  </a:schemeClr>
                </a:solidFill>
                <a:latin typeface="Calibri" panose="020F0502020204030204"/>
              </a:rPr>
            </a:br>
            <a:r>
              <a:rPr lang="en-US" sz="1100" kern="0" dirty="0">
                <a:solidFill>
                  <a:schemeClr val="tx1">
                    <a:lumMod val="75000"/>
                    <a:lumOff val="25000"/>
                  </a:schemeClr>
                </a:solidFill>
                <a:latin typeface="Calibri" panose="020F0502020204030204"/>
              </a:rPr>
              <a:t>Onboarding</a:t>
            </a:r>
            <a:br>
              <a:rPr lang="en-US" sz="1100" kern="0" dirty="0">
                <a:solidFill>
                  <a:schemeClr val="tx1">
                    <a:lumMod val="75000"/>
                    <a:lumOff val="25000"/>
                  </a:schemeClr>
                </a:solidFill>
                <a:latin typeface="Calibri" panose="020F0502020204030204"/>
              </a:rPr>
            </a:br>
            <a:r>
              <a:rPr lang="en-US" sz="1100" kern="0" dirty="0">
                <a:solidFill>
                  <a:schemeClr val="tx1">
                    <a:lumMod val="75000"/>
                    <a:lumOff val="25000"/>
                  </a:schemeClr>
                </a:solidFill>
                <a:latin typeface="Calibri" panose="020F0502020204030204"/>
              </a:rPr>
              <a:t>(</a:t>
            </a:r>
            <a:r>
              <a:rPr lang="en-US" sz="1100" b="1" kern="0" dirty="0">
                <a:solidFill>
                  <a:schemeClr val="tx1">
                    <a:lumMod val="75000"/>
                    <a:lumOff val="25000"/>
                  </a:schemeClr>
                </a:solidFill>
                <a:latin typeface="Calibri" panose="020F0502020204030204"/>
              </a:rPr>
              <a:t>manual</a:t>
            </a:r>
            <a:r>
              <a:rPr lang="en-US" sz="1100" kern="0" dirty="0">
                <a:solidFill>
                  <a:schemeClr val="tx1">
                    <a:lumMod val="75000"/>
                    <a:lumOff val="25000"/>
                  </a:schemeClr>
                </a:solidFill>
                <a:latin typeface="Calibri" panose="020F0502020204030204"/>
              </a:rPr>
              <a:t>) </a:t>
            </a:r>
          </a:p>
        </p:txBody>
      </p:sp>
      <p:sp>
        <p:nvSpPr>
          <p:cNvPr id="45" name="Oval 44"/>
          <p:cNvSpPr/>
          <p:nvPr/>
        </p:nvSpPr>
        <p:spPr bwMode="gray">
          <a:xfrm>
            <a:off x="2427300" y="3266202"/>
            <a:ext cx="246161" cy="21293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2</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9" name="Oval 38"/>
          <p:cNvSpPr/>
          <p:nvPr/>
        </p:nvSpPr>
        <p:spPr bwMode="gray">
          <a:xfrm>
            <a:off x="4345053" y="4512228"/>
            <a:ext cx="246161" cy="21293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noProof="0" dirty="0">
                <a:ea typeface="Arial Unicode MS" pitchFamily="34" charset="-128"/>
                <a:cs typeface="Arial Unicode MS" pitchFamily="34" charset="-128"/>
              </a:rPr>
              <a:t>1</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stCxn id="75" idx="3"/>
          </p:cNvCxnSpPr>
          <p:nvPr/>
        </p:nvCxnSpPr>
        <p:spPr>
          <a:xfrm>
            <a:off x="2188224" y="3506994"/>
            <a:ext cx="4435139" cy="591863"/>
          </a:xfrm>
          <a:prstGeom prst="bentConnector3">
            <a:avLst>
              <a:gd name="adj1" fmla="val 50000"/>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bwMode="gray">
          <a:xfrm>
            <a:off x="3752918" y="4206017"/>
            <a:ext cx="1287522" cy="1312000"/>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400" b="1" kern="0" dirty="0">
                <a:solidFill>
                  <a:schemeClr val="tx1"/>
                </a:solidFill>
                <a:latin typeface="Calibri" panose="020F0502020204030204" pitchFamily="34" charset="0"/>
                <a:ea typeface="Arial Unicode MS" pitchFamily="34" charset="-128"/>
                <a:cs typeface="Arial Unicode MS" pitchFamily="34" charset="-128"/>
              </a:rPr>
              <a:t>Onboarding</a:t>
            </a:r>
            <a:endParaRPr lang="en-US" sz="1200" b="1" kern="0" dirty="0">
              <a:solidFill>
                <a:schemeClr val="tx1"/>
              </a:solidFill>
              <a:latin typeface="Calibri" panose="020F0502020204030204" pitchFamily="34" charset="0"/>
              <a:ea typeface="Arial Unicode MS" pitchFamily="34" charset="-128"/>
              <a:cs typeface="Arial Unicode MS" pitchFamily="34" charset="-128"/>
            </a:endParaRPr>
          </a:p>
        </p:txBody>
      </p:sp>
      <p:sp>
        <p:nvSpPr>
          <p:cNvPr id="78" name="Rectangle 77"/>
          <p:cNvSpPr/>
          <p:nvPr/>
        </p:nvSpPr>
        <p:spPr bwMode="gray">
          <a:xfrm>
            <a:off x="443540" y="4051142"/>
            <a:ext cx="1744683" cy="1556350"/>
          </a:xfrm>
          <a:prstGeom prst="rect">
            <a:avLst/>
          </a:prstGeom>
          <a:ln>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defTabSz="914583" fontAlgn="base">
              <a:spcBef>
                <a:spcPct val="50000"/>
              </a:spcBef>
              <a:spcAft>
                <a:spcPct val="0"/>
              </a:spcAft>
              <a:buClr>
                <a:srgbClr val="F0AB00"/>
              </a:buClr>
              <a:buSzPct val="80000"/>
            </a:pPr>
            <a:r>
              <a:rPr lang="en-US" sz="1200" b="1" kern="0" dirty="0">
                <a:solidFill>
                  <a:schemeClr val="tx1"/>
                </a:solidFill>
                <a:latin typeface="Calibri" panose="020F0502020204030204" pitchFamily="34" charset="0"/>
                <a:ea typeface="Arial Unicode MS" pitchFamily="34" charset="-128"/>
                <a:cs typeface="Arial Unicode MS" pitchFamily="34" charset="-128"/>
              </a:rPr>
              <a:t>SAP CP Cockpit via CIS *</a:t>
            </a:r>
          </a:p>
          <a:p>
            <a:pPr defTabSz="914583" fontAlgn="base">
              <a:spcBef>
                <a:spcPct val="50000"/>
              </a:spcBef>
              <a:spcAft>
                <a:spcPct val="0"/>
              </a:spcAft>
              <a:buClr>
                <a:srgbClr val="F0AB00"/>
              </a:buClr>
              <a:buSzPct val="80000"/>
            </a:pPr>
            <a:endParaRPr lang="en-US" sz="1200" b="1" kern="0" dirty="0">
              <a:solidFill>
                <a:schemeClr val="tx1"/>
              </a:solidFill>
              <a:latin typeface="Calibri" panose="020F0502020204030204" pitchFamily="34" charset="0"/>
              <a:ea typeface="Arial Unicode MS" pitchFamily="34" charset="-128"/>
              <a:cs typeface="Arial Unicode MS" pitchFamily="34" charset="-128"/>
            </a:endParaRPr>
          </a:p>
        </p:txBody>
      </p:sp>
      <p:pic>
        <p:nvPicPr>
          <p:cNvPr id="80" name="Picture 2" descr="Bildergebnis für onboardi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22755"/>
          <a:stretch/>
        </p:blipFill>
        <p:spPr bwMode="auto">
          <a:xfrm>
            <a:off x="445207" y="4321056"/>
            <a:ext cx="1731804" cy="1286435"/>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Straight Arrow Connector 84"/>
          <p:cNvCxnSpPr>
            <a:stCxn id="78" idx="3"/>
          </p:cNvCxnSpPr>
          <p:nvPr/>
        </p:nvCxnSpPr>
        <p:spPr>
          <a:xfrm>
            <a:off x="2188223" y="4829317"/>
            <a:ext cx="1722154"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bwMode="gray">
          <a:xfrm>
            <a:off x="3917510" y="4515584"/>
            <a:ext cx="908415" cy="444882"/>
          </a:xfrm>
          <a:prstGeom prst="rect">
            <a:avLst/>
          </a:prstGeom>
          <a:solidFill>
            <a:schemeClr val="bg1">
              <a:lumMod val="95000"/>
            </a:schemeClr>
          </a:solidFill>
          <a:ln w="12700" cap="flat" cmpd="sng" algn="ctr">
            <a:solidFill>
              <a:schemeClr val="tx2"/>
            </a:solidFill>
            <a:prstDash val="solid"/>
            <a:miter lim="800000"/>
          </a:ln>
          <a:effectLst/>
        </p:spPr>
        <p:txBody>
          <a:bodyPr rtlCol="0" anchor="t"/>
          <a:lstStyle/>
          <a:p>
            <a:pPr defTabSz="914400"/>
            <a:r>
              <a:rPr lang="en-US" sz="1100" kern="0" dirty="0">
                <a:solidFill>
                  <a:schemeClr val="tx1">
                    <a:lumMod val="75000"/>
                    <a:lumOff val="25000"/>
                  </a:schemeClr>
                </a:solidFill>
                <a:latin typeface="Calibri" panose="020F0502020204030204"/>
              </a:rPr>
              <a:t>Tenant</a:t>
            </a:r>
            <a:br>
              <a:rPr lang="en-US" sz="1100" kern="0" dirty="0">
                <a:solidFill>
                  <a:schemeClr val="tx1">
                    <a:lumMod val="75000"/>
                    <a:lumOff val="25000"/>
                  </a:schemeClr>
                </a:solidFill>
                <a:latin typeface="Calibri" panose="020F0502020204030204"/>
              </a:rPr>
            </a:br>
            <a:r>
              <a:rPr lang="en-US" sz="1100" kern="0" dirty="0">
                <a:solidFill>
                  <a:schemeClr val="tx1">
                    <a:lumMod val="75000"/>
                    <a:lumOff val="25000"/>
                  </a:schemeClr>
                </a:solidFill>
                <a:latin typeface="Calibri" panose="020F0502020204030204"/>
              </a:rPr>
              <a:t>Onboarding </a:t>
            </a:r>
          </a:p>
        </p:txBody>
      </p:sp>
      <p:sp>
        <p:nvSpPr>
          <p:cNvPr id="87" name="Rectangle 86"/>
          <p:cNvSpPr/>
          <p:nvPr/>
        </p:nvSpPr>
        <p:spPr bwMode="gray">
          <a:xfrm>
            <a:off x="3926011" y="5005355"/>
            <a:ext cx="908415" cy="444882"/>
          </a:xfrm>
          <a:prstGeom prst="rect">
            <a:avLst/>
          </a:prstGeom>
          <a:solidFill>
            <a:schemeClr val="bg1">
              <a:lumMod val="95000"/>
            </a:schemeClr>
          </a:solidFill>
          <a:ln w="12700" cap="flat" cmpd="sng" algn="ctr">
            <a:solidFill>
              <a:schemeClr val="tx2"/>
            </a:solidFill>
            <a:prstDash val="solid"/>
            <a:miter lim="800000"/>
          </a:ln>
          <a:effectLst/>
        </p:spPr>
        <p:txBody>
          <a:bodyPr rtlCol="0" anchor="t"/>
          <a:lstStyle/>
          <a:p>
            <a:pPr defTabSz="914400"/>
            <a:r>
              <a:rPr lang="en-US" sz="1100" kern="0" dirty="0">
                <a:solidFill>
                  <a:schemeClr val="tx1">
                    <a:lumMod val="75000"/>
                    <a:lumOff val="25000"/>
                  </a:schemeClr>
                </a:solidFill>
                <a:latin typeface="Calibri" panose="020F0502020204030204"/>
              </a:rPr>
              <a:t>Application</a:t>
            </a:r>
            <a:br>
              <a:rPr lang="en-US" sz="1100" kern="0" dirty="0">
                <a:solidFill>
                  <a:schemeClr val="tx1">
                    <a:lumMod val="75000"/>
                    <a:lumOff val="25000"/>
                  </a:schemeClr>
                </a:solidFill>
                <a:latin typeface="Calibri" panose="020F0502020204030204"/>
              </a:rPr>
            </a:br>
            <a:r>
              <a:rPr lang="en-US" sz="1100" kern="0" dirty="0">
                <a:solidFill>
                  <a:schemeClr val="tx1">
                    <a:lumMod val="75000"/>
                    <a:lumOff val="25000"/>
                  </a:schemeClr>
                </a:solidFill>
                <a:latin typeface="Calibri" panose="020F0502020204030204"/>
              </a:rPr>
              <a:t>Subscription </a:t>
            </a:r>
          </a:p>
        </p:txBody>
      </p:sp>
      <p:cxnSp>
        <p:nvCxnSpPr>
          <p:cNvPr id="88" name="Straight Arrow Connector 87"/>
          <p:cNvCxnSpPr>
            <a:endCxn id="87" idx="1"/>
          </p:cNvCxnSpPr>
          <p:nvPr/>
        </p:nvCxnSpPr>
        <p:spPr>
          <a:xfrm>
            <a:off x="3016093" y="4843183"/>
            <a:ext cx="909918" cy="3846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1" name="Oval 90"/>
          <p:cNvSpPr/>
          <p:nvPr/>
        </p:nvSpPr>
        <p:spPr bwMode="gray">
          <a:xfrm>
            <a:off x="3272418" y="4610936"/>
            <a:ext cx="246161" cy="21293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1</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3" name="Oval 92"/>
          <p:cNvSpPr/>
          <p:nvPr/>
        </p:nvSpPr>
        <p:spPr bwMode="gray">
          <a:xfrm>
            <a:off x="3265587" y="5662346"/>
            <a:ext cx="246161" cy="21293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4</a:t>
            </a:r>
          </a:p>
        </p:txBody>
      </p:sp>
      <p:sp>
        <p:nvSpPr>
          <p:cNvPr id="101" name="Oval 100"/>
          <p:cNvSpPr/>
          <p:nvPr/>
        </p:nvSpPr>
        <p:spPr bwMode="gray">
          <a:xfrm>
            <a:off x="3269399" y="4901157"/>
            <a:ext cx="246161" cy="21293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3</a:t>
            </a:r>
          </a:p>
        </p:txBody>
      </p:sp>
      <p:cxnSp>
        <p:nvCxnSpPr>
          <p:cNvPr id="41" name="Straight Arrow Connector 63"/>
          <p:cNvCxnSpPr>
            <a:stCxn id="86" idx="3"/>
          </p:cNvCxnSpPr>
          <p:nvPr/>
        </p:nvCxnSpPr>
        <p:spPr>
          <a:xfrm flipV="1">
            <a:off x="4825925" y="4593126"/>
            <a:ext cx="1747892" cy="144899"/>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81"/>
          <p:cNvCxnSpPr/>
          <p:nvPr/>
        </p:nvCxnSpPr>
        <p:spPr>
          <a:xfrm>
            <a:off x="4842126" y="5253048"/>
            <a:ext cx="1478356" cy="369119"/>
          </a:xfrm>
          <a:prstGeom prst="bentConnector3">
            <a:avLst>
              <a:gd name="adj1" fmla="val 1811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5390973" y="5425484"/>
            <a:ext cx="1067545"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solidFill>
                  <a:schemeClr val="accent1">
                    <a:lumMod val="50000"/>
                  </a:schemeClr>
                </a:solidFill>
                <a:ea typeface="Arial Unicode MS" pitchFamily="34" charset="-128"/>
                <a:cs typeface="Arial Unicode MS" pitchFamily="34" charset="-128"/>
              </a:rPr>
              <a:t>/tenant/{id}**</a:t>
            </a:r>
            <a:endParaRPr lang="en-US" sz="1800" kern="0" dirty="0">
              <a:solidFill>
                <a:schemeClr val="accent1">
                  <a:lumMod val="50000"/>
                </a:schemeClr>
              </a:solidFill>
              <a:ea typeface="Arial Unicode MS" pitchFamily="34" charset="-128"/>
              <a:cs typeface="Arial Unicode MS" pitchFamily="34" charset="-128"/>
            </a:endParaRPr>
          </a:p>
        </p:txBody>
      </p:sp>
      <p:sp>
        <p:nvSpPr>
          <p:cNvPr id="138" name="Rectangle 137"/>
          <p:cNvSpPr/>
          <p:nvPr/>
        </p:nvSpPr>
        <p:spPr>
          <a:xfrm>
            <a:off x="443540" y="6054342"/>
            <a:ext cx="1814138" cy="400110"/>
          </a:xfrm>
          <a:prstGeom prst="rect">
            <a:avLst/>
          </a:prstGeom>
        </p:spPr>
        <p:txBody>
          <a:bodyPr wrap="square">
            <a:spAutoFit/>
          </a:bodyPr>
          <a:lstStyle/>
          <a:p>
            <a:pPr marL="0" lvl="2">
              <a:buNone/>
            </a:pPr>
            <a:r>
              <a:rPr lang="en-US" sz="1000" dirty="0"/>
              <a:t>* CIS – Commercial </a:t>
            </a:r>
            <a:br>
              <a:rPr lang="en-US" sz="1000" dirty="0"/>
            </a:br>
            <a:r>
              <a:rPr lang="en-US" sz="1000" dirty="0"/>
              <a:t>Infrastructure Service (CRM)</a:t>
            </a:r>
            <a:endParaRPr lang="en-US" sz="1000" i="1" dirty="0">
              <a:solidFill>
                <a:srgbClr val="FF0000"/>
              </a:solidFill>
            </a:endParaRPr>
          </a:p>
        </p:txBody>
      </p:sp>
      <p:sp>
        <p:nvSpPr>
          <p:cNvPr id="57" name="TextBox 56"/>
          <p:cNvSpPr txBox="1"/>
          <p:nvPr/>
        </p:nvSpPr>
        <p:spPr>
          <a:xfrm>
            <a:off x="5394978" y="5776925"/>
            <a:ext cx="1067545"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200" kern="0" dirty="0">
                <a:solidFill>
                  <a:schemeClr val="accent3"/>
                </a:solidFill>
                <a:ea typeface="Arial Unicode MS" pitchFamily="34" charset="-128"/>
                <a:cs typeface="Arial Unicode MS" pitchFamily="34" charset="-128"/>
              </a:rPr>
              <a:t>/</a:t>
            </a:r>
            <a:r>
              <a:rPr lang="en-US" sz="1200" kern="0" dirty="0" err="1">
                <a:solidFill>
                  <a:schemeClr val="accent3"/>
                </a:solidFill>
                <a:ea typeface="Arial Unicode MS" pitchFamily="34" charset="-128"/>
                <a:cs typeface="Arial Unicode MS" pitchFamily="34" charset="-128"/>
              </a:rPr>
              <a:t>api</a:t>
            </a:r>
            <a:r>
              <a:rPr lang="en-US" sz="1200" kern="0" dirty="0">
                <a:solidFill>
                  <a:schemeClr val="accent3"/>
                </a:solidFill>
                <a:ea typeface="Arial Unicode MS" pitchFamily="34" charset="-128"/>
                <a:cs typeface="Arial Unicode MS" pitchFamily="34" charset="-128"/>
              </a:rPr>
              <a:t>/</a:t>
            </a:r>
            <a:endParaRPr lang="en-US" sz="1800" kern="0" dirty="0">
              <a:solidFill>
                <a:schemeClr val="accent3"/>
              </a:solidFill>
              <a:ea typeface="Arial Unicode MS" pitchFamily="34" charset="-128"/>
              <a:cs typeface="Arial Unicode MS" pitchFamily="34" charset="-128"/>
            </a:endParaRPr>
          </a:p>
        </p:txBody>
      </p:sp>
      <p:grpSp>
        <p:nvGrpSpPr>
          <p:cNvPr id="42" name="Group 41"/>
          <p:cNvGrpSpPr/>
          <p:nvPr/>
        </p:nvGrpSpPr>
        <p:grpSpPr>
          <a:xfrm>
            <a:off x="6299914" y="5411463"/>
            <a:ext cx="1317593" cy="710201"/>
            <a:chOff x="4353021" y="3143256"/>
            <a:chExt cx="566805" cy="699425"/>
          </a:xfrm>
          <a:solidFill>
            <a:schemeClr val="accent1"/>
          </a:solidFill>
        </p:grpSpPr>
        <p:sp>
          <p:nvSpPr>
            <p:cNvPr id="43" name="Rectangle 42"/>
            <p:cNvSpPr/>
            <p:nvPr/>
          </p:nvSpPr>
          <p:spPr bwMode="gray">
            <a:xfrm>
              <a:off x="4357035" y="3143256"/>
              <a:ext cx="556866" cy="552316"/>
            </a:xfrm>
            <a:prstGeom prst="rect">
              <a:avLst/>
            </a:prstGeom>
            <a:grp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endParaRPr lang="en-US" sz="1200" b="1" kern="0" dirty="0">
                <a:latin typeface="Calibri" panose="020F0502020204030204" pitchFamily="34" charset="0"/>
                <a:ea typeface="Arial Unicode MS" pitchFamily="34" charset="-128"/>
                <a:cs typeface="Arial Unicode MS" pitchFamily="34" charset="-128"/>
              </a:endParaRPr>
            </a:p>
          </p:txBody>
        </p:sp>
        <p:sp>
          <p:nvSpPr>
            <p:cNvPr id="44" name="Rectangle 43"/>
            <p:cNvSpPr/>
            <p:nvPr/>
          </p:nvSpPr>
          <p:spPr bwMode="gray">
            <a:xfrm>
              <a:off x="4353021" y="3143256"/>
              <a:ext cx="566805" cy="699425"/>
            </a:xfrm>
            <a:prstGeom prst="rect">
              <a:avLst/>
            </a:prstGeom>
            <a:grpFill/>
            <a:ln>
              <a:solidFill>
                <a:schemeClr val="accent1">
                  <a:lumMod val="75000"/>
                </a:schemeClr>
              </a:solidFill>
              <a:headEnd type="none" w="med" len="med"/>
              <a:tailEnd type="triangl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61" tIns="45731" rIns="91461" bIns="45731" numCol="1" spcCol="0" rtlCol="0" fromWordArt="0" anchor="t" anchorCtr="0" forceAA="0" compatLnSpc="1">
              <a:prstTxWarp prst="textNoShape">
                <a:avLst/>
              </a:prstTxWarp>
              <a:noAutofit/>
            </a:bodyPr>
            <a:lstStyle/>
            <a:p>
              <a:pPr algn="ctr" defTabSz="914583" fontAlgn="base">
                <a:spcBef>
                  <a:spcPct val="50000"/>
                </a:spcBef>
                <a:spcAft>
                  <a:spcPct val="0"/>
                </a:spcAft>
                <a:buClr>
                  <a:srgbClr val="F0AB00"/>
                </a:buClr>
                <a:buSzPct val="80000"/>
              </a:pPr>
              <a:r>
                <a:rPr lang="en-US" sz="1600" b="1" kern="0" dirty="0">
                  <a:latin typeface="Calibri" panose="020F0502020204030204" pitchFamily="34" charset="0"/>
                  <a:ea typeface="Arial Unicode MS" pitchFamily="34" charset="-128"/>
                  <a:cs typeface="Arial Unicode MS" pitchFamily="34" charset="-128"/>
                </a:rPr>
                <a:t>Application</a:t>
              </a:r>
            </a:p>
          </p:txBody>
        </p:sp>
      </p:grpSp>
      <p:grpSp>
        <p:nvGrpSpPr>
          <p:cNvPr id="8" name="Group 7"/>
          <p:cNvGrpSpPr/>
          <p:nvPr/>
        </p:nvGrpSpPr>
        <p:grpSpPr>
          <a:xfrm>
            <a:off x="5792052" y="4388190"/>
            <a:ext cx="575733" cy="579832"/>
            <a:chOff x="8006080" y="3902056"/>
            <a:chExt cx="575733" cy="1058410"/>
          </a:xfrm>
        </p:grpSpPr>
        <p:sp>
          <p:nvSpPr>
            <p:cNvPr id="4" name="Rectangle 3"/>
            <p:cNvSpPr/>
            <p:nvPr/>
          </p:nvSpPr>
          <p:spPr bwMode="gray">
            <a:xfrm>
              <a:off x="8006080" y="3902058"/>
              <a:ext cx="575733" cy="1058408"/>
            </a:xfrm>
            <a:prstGeom prst="rect">
              <a:avLst/>
            </a:prstGeom>
            <a:solidFill>
              <a:schemeClr val="bg1">
                <a:lumMod val="75000"/>
              </a:schemeClr>
            </a:solidFill>
            <a:ln w="6350" algn="ctr">
              <a:solidFill>
                <a:schemeClr val="tx1"/>
              </a:solidFill>
              <a:miter lim="800000"/>
              <a:headEnd type="none" w="med" len="med"/>
              <a:tailEnd type="triangle" w="med" len="med"/>
            </a:ln>
          </p:spPr>
          <p:txBody>
            <a:bodyPr rtlCol="0" anchor="b"/>
            <a:lstStyle/>
            <a:p>
              <a:pPr algn="r" defTabSz="914583" fontAlgn="base">
                <a:spcBef>
                  <a:spcPct val="50000"/>
                </a:spcBef>
                <a:spcAft>
                  <a:spcPct val="0"/>
                </a:spcAft>
                <a:buClr>
                  <a:srgbClr val="F0AB00"/>
                </a:buClr>
                <a:buSzPct val="80000"/>
              </a:pPr>
              <a:endParaRPr lang="en-US" sz="1100" kern="0" dirty="0" err="1">
                <a:latin typeface="Calibri" panose="020F0502020204030204" pitchFamily="34" charset="0"/>
                <a:ea typeface="Arial Unicode MS" pitchFamily="34" charset="-128"/>
                <a:cs typeface="Arial Unicode MS" pitchFamily="34" charset="-128"/>
              </a:endParaRPr>
            </a:p>
          </p:txBody>
        </p:sp>
        <p:cxnSp>
          <p:nvCxnSpPr>
            <p:cNvPr id="6" name="Straight Connector 5"/>
            <p:cNvCxnSpPr/>
            <p:nvPr/>
          </p:nvCxnSpPr>
          <p:spPr>
            <a:xfrm>
              <a:off x="8006080" y="4267198"/>
              <a:ext cx="575733" cy="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83785" y="3902056"/>
              <a:ext cx="0" cy="105841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048040" y="3927956"/>
              <a:ext cx="235745" cy="30899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kern="0" dirty="0">
                  <a:solidFill>
                    <a:schemeClr val="accent1">
                      <a:lumMod val="50000"/>
                    </a:schemeClr>
                  </a:solidFill>
                  <a:ea typeface="Arial Unicode MS" pitchFamily="34" charset="-128"/>
                  <a:cs typeface="Arial Unicode MS" pitchFamily="34" charset="-128"/>
                </a:rPr>
                <a:t>t-id</a:t>
              </a:r>
              <a:endParaRPr lang="en-US" sz="1600" kern="0" dirty="0">
                <a:solidFill>
                  <a:schemeClr val="accent1">
                    <a:lumMod val="50000"/>
                  </a:schemeClr>
                </a:solidFill>
                <a:ea typeface="Arial Unicode MS" pitchFamily="34" charset="-128"/>
                <a:cs typeface="Arial Unicode MS" pitchFamily="34" charset="-128"/>
              </a:endParaRPr>
            </a:p>
          </p:txBody>
        </p:sp>
        <p:sp>
          <p:nvSpPr>
            <p:cNvPr id="47" name="TextBox 46"/>
            <p:cNvSpPr txBox="1"/>
            <p:nvPr/>
          </p:nvSpPr>
          <p:spPr>
            <a:xfrm>
              <a:off x="8333680" y="3927949"/>
              <a:ext cx="225587" cy="6179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100" kern="0" dirty="0" err="1">
                  <a:solidFill>
                    <a:schemeClr val="accent1">
                      <a:lumMod val="50000"/>
                    </a:schemeClr>
                  </a:solidFill>
                  <a:ea typeface="Arial Unicode MS" pitchFamily="34" charset="-128"/>
                  <a:cs typeface="Arial Unicode MS" pitchFamily="34" charset="-128"/>
                </a:rPr>
                <a:t>IdP</a:t>
              </a:r>
              <a:br>
                <a:rPr lang="en-US" sz="1100" kern="0" dirty="0">
                  <a:solidFill>
                    <a:schemeClr val="accent1">
                      <a:lumMod val="50000"/>
                    </a:schemeClr>
                  </a:solidFill>
                  <a:ea typeface="Arial Unicode MS" pitchFamily="34" charset="-128"/>
                  <a:cs typeface="Arial Unicode MS" pitchFamily="34" charset="-128"/>
                </a:rPr>
              </a:br>
              <a:r>
                <a:rPr lang="en-US" sz="1100" kern="0" dirty="0" err="1">
                  <a:solidFill>
                    <a:schemeClr val="accent1">
                      <a:lumMod val="50000"/>
                    </a:schemeClr>
                  </a:solidFill>
                  <a:ea typeface="Arial Unicode MS" pitchFamily="34" charset="-128"/>
                  <a:cs typeface="Arial Unicode MS" pitchFamily="34" charset="-128"/>
                </a:rPr>
                <a:t>url</a:t>
              </a:r>
              <a:endParaRPr lang="en-US" sz="1600" kern="0" dirty="0">
                <a:solidFill>
                  <a:schemeClr val="accent1">
                    <a:lumMod val="50000"/>
                  </a:schemeClr>
                </a:solidFill>
                <a:ea typeface="Arial Unicode MS" pitchFamily="34" charset="-128"/>
                <a:cs typeface="Arial Unicode MS" pitchFamily="34" charset="-128"/>
              </a:endParaRPr>
            </a:p>
          </p:txBody>
        </p:sp>
      </p:grpSp>
      <p:sp>
        <p:nvSpPr>
          <p:cNvPr id="99" name="Oval 98"/>
          <p:cNvSpPr/>
          <p:nvPr/>
        </p:nvSpPr>
        <p:spPr bwMode="gray">
          <a:xfrm>
            <a:off x="9221573" y="4224876"/>
            <a:ext cx="200583" cy="212939"/>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49" name="Rectangle 48"/>
          <p:cNvSpPr/>
          <p:nvPr/>
        </p:nvSpPr>
        <p:spPr>
          <a:xfrm>
            <a:off x="10055062" y="6054342"/>
            <a:ext cx="1814138" cy="400110"/>
          </a:xfrm>
          <a:prstGeom prst="rect">
            <a:avLst/>
          </a:prstGeom>
        </p:spPr>
        <p:txBody>
          <a:bodyPr wrap="square">
            <a:spAutoFit/>
          </a:bodyPr>
          <a:lstStyle/>
          <a:p>
            <a:pPr marL="0" lvl="2">
              <a:buNone/>
            </a:pPr>
            <a:r>
              <a:rPr lang="en-US" sz="1000" dirty="0"/>
              <a:t>** POST = subscribe, </a:t>
            </a:r>
            <a:br>
              <a:rPr lang="en-US" sz="1000" dirty="0"/>
            </a:br>
            <a:r>
              <a:rPr lang="en-US" sz="1000" dirty="0"/>
              <a:t>    DELETE = unsubscribe</a:t>
            </a:r>
            <a:endParaRPr lang="en-US" sz="1000" i="1" dirty="0">
              <a:solidFill>
                <a:srgbClr val="FF0000"/>
              </a:solidFill>
            </a:endParaRPr>
          </a:p>
        </p:txBody>
      </p:sp>
    </p:spTree>
    <p:extLst>
      <p:ext uri="{BB962C8B-B14F-4D97-AF65-F5344CB8AC3E}">
        <p14:creationId xmlns:p14="http://schemas.microsoft.com/office/powerpoint/2010/main" val="48759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gray">
          <a:xfrm>
            <a:off x="808522" y="4728104"/>
            <a:ext cx="9018872" cy="1210683"/>
          </a:xfrm>
          <a:prstGeom prst="rect">
            <a:avLst/>
          </a:prstGeom>
          <a:solidFill>
            <a:schemeClr val="bg1">
              <a:lumMod val="95000"/>
            </a:schemeClr>
          </a:solidFill>
          <a:ln w="635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5"/>
          <p:cNvSpPr/>
          <p:nvPr/>
        </p:nvSpPr>
        <p:spPr bwMode="gray">
          <a:xfrm>
            <a:off x="808522" y="3884844"/>
            <a:ext cx="6256421" cy="346509"/>
          </a:xfrm>
          <a:prstGeom prst="rect">
            <a:avLst/>
          </a:prstGeom>
          <a:solidFill>
            <a:schemeClr val="bg1">
              <a:lumMod val="95000"/>
            </a:schemeClr>
          </a:solidFill>
          <a:ln w="635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Rectangle 1"/>
          <p:cNvSpPr/>
          <p:nvPr/>
        </p:nvSpPr>
        <p:spPr bwMode="gray">
          <a:xfrm>
            <a:off x="808522" y="3041584"/>
            <a:ext cx="5784783" cy="346509"/>
          </a:xfrm>
          <a:prstGeom prst="rect">
            <a:avLst/>
          </a:prstGeom>
          <a:solidFill>
            <a:schemeClr val="bg1">
              <a:lumMod val="95000"/>
            </a:schemeClr>
          </a:solidFill>
          <a:ln w="635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Text Placeholder 2"/>
          <p:cNvSpPr>
            <a:spLocks noGrp="1"/>
          </p:cNvSpPr>
          <p:nvPr>
            <p:ph type="body" sz="quarter" idx="10"/>
          </p:nvPr>
        </p:nvSpPr>
        <p:spPr>
          <a:xfrm>
            <a:off x="324000" y="1691078"/>
            <a:ext cx="11545200" cy="4430589"/>
          </a:xfrm>
        </p:spPr>
        <p:txBody>
          <a:bodyPr/>
          <a:lstStyle/>
          <a:p>
            <a:pPr>
              <a:spcBef>
                <a:spcPts val="600"/>
              </a:spcBef>
              <a:buFont typeface="+mj-lt"/>
              <a:buAutoNum type="arabicPeriod"/>
            </a:pPr>
            <a:r>
              <a:rPr lang="en-US" sz="1600" dirty="0">
                <a:hlinkClick r:id="rId3"/>
              </a:rPr>
              <a:t>Getting Started on the Cloud Foundry Platform</a:t>
            </a:r>
            <a:br>
              <a:rPr lang="en-US" sz="1600" dirty="0"/>
            </a:br>
            <a:endParaRPr lang="en-US" sz="1600" dirty="0"/>
          </a:p>
          <a:p>
            <a:pPr>
              <a:spcBef>
                <a:spcPts val="600"/>
              </a:spcBef>
              <a:buFont typeface="+mj-lt"/>
              <a:buAutoNum type="arabicPeriod"/>
            </a:pPr>
            <a:r>
              <a:rPr lang="en-US" sz="1600" dirty="0">
                <a:hlinkClick r:id="rId4"/>
              </a:rPr>
              <a:t>How to make your Application Security Setup Tenant-Aware</a:t>
            </a:r>
            <a:br>
              <a:rPr lang="en-US" sz="1600" dirty="0"/>
            </a:br>
            <a:endParaRPr lang="en-US" sz="1600" b="0" dirty="0"/>
          </a:p>
          <a:p>
            <a:pPr>
              <a:spcBef>
                <a:spcPts val="600"/>
              </a:spcBef>
              <a:buFont typeface="+mj-lt"/>
              <a:buAutoNum type="arabicPeriod"/>
            </a:pPr>
            <a:r>
              <a:rPr lang="en-US" sz="1600" dirty="0"/>
              <a:t>How to fetch tenant-Id from the JWT token:</a:t>
            </a:r>
            <a:br>
              <a:rPr lang="en-US" sz="1600" dirty="0"/>
            </a:br>
            <a:r>
              <a:rPr lang="en-US" sz="1600" dirty="0"/>
              <a:t>    </a:t>
            </a:r>
            <a:r>
              <a:rPr lang="en-US" sz="1400" b="0" dirty="0">
                <a:solidFill>
                  <a:srgbClr val="0070C0"/>
                </a:solidFill>
                <a:latin typeface="BentonSans Book" panose="02000503000000020004" pitchFamily="2" charset="0"/>
              </a:rPr>
              <a:t>String </a:t>
            </a:r>
            <a:r>
              <a:rPr lang="en-US" sz="1400" dirty="0" err="1">
                <a:solidFill>
                  <a:srgbClr val="0070C0"/>
                </a:solidFill>
                <a:latin typeface="BentonSans Book" panose="02000503000000020004" pitchFamily="2" charset="0"/>
              </a:rPr>
              <a:t>tenantId</a:t>
            </a:r>
            <a:r>
              <a:rPr lang="en-US" sz="1400" b="0" dirty="0">
                <a:solidFill>
                  <a:srgbClr val="0070C0"/>
                </a:solidFill>
                <a:latin typeface="BentonSans Book" panose="02000503000000020004" pitchFamily="2" charset="0"/>
              </a:rPr>
              <a:t> = </a:t>
            </a:r>
            <a:r>
              <a:rPr lang="en-US" sz="1400" b="0" dirty="0" err="1">
                <a:solidFill>
                  <a:srgbClr val="0070C0"/>
                </a:solidFill>
                <a:latin typeface="BentonSans Book" panose="02000503000000020004" pitchFamily="2" charset="0"/>
              </a:rPr>
              <a:t>SecurityContext.getUserInfo</a:t>
            </a:r>
            <a:r>
              <a:rPr lang="en-US" sz="1400" b="0" dirty="0">
                <a:solidFill>
                  <a:srgbClr val="0070C0"/>
                </a:solidFill>
                <a:latin typeface="BentonSans Book" panose="02000503000000020004" pitchFamily="2" charset="0"/>
              </a:rPr>
              <a:t>().</a:t>
            </a:r>
            <a:r>
              <a:rPr lang="en-US" sz="1400" b="0" dirty="0" err="1">
                <a:solidFill>
                  <a:srgbClr val="0070C0"/>
                </a:solidFill>
                <a:latin typeface="BentonSans Book" panose="02000503000000020004" pitchFamily="2" charset="0"/>
              </a:rPr>
              <a:t>getIdentityZone</a:t>
            </a:r>
            <a:r>
              <a:rPr lang="en-US" sz="1400" b="0" dirty="0">
                <a:solidFill>
                  <a:srgbClr val="0070C0"/>
                </a:solidFill>
                <a:latin typeface="BentonSans Book" panose="02000503000000020004" pitchFamily="2" charset="0"/>
              </a:rPr>
              <a:t>();</a:t>
            </a:r>
          </a:p>
          <a:p>
            <a:pPr>
              <a:spcBef>
                <a:spcPts val="600"/>
              </a:spcBef>
              <a:buFont typeface="+mj-lt"/>
              <a:buAutoNum type="arabicPeriod"/>
            </a:pPr>
            <a:endParaRPr lang="en-US" sz="1400" b="0" dirty="0">
              <a:solidFill>
                <a:srgbClr val="0070C0"/>
              </a:solidFill>
              <a:latin typeface="BentonSans Book" panose="02000503000000020004" pitchFamily="2" charset="0"/>
            </a:endParaRPr>
          </a:p>
          <a:p>
            <a:pPr>
              <a:spcBef>
                <a:spcPts val="600"/>
              </a:spcBef>
              <a:buFont typeface="+mj-lt"/>
              <a:buAutoNum type="arabicPeriod"/>
            </a:pPr>
            <a:r>
              <a:rPr lang="en-US" sz="1600" dirty="0"/>
              <a:t>How to make sure that the log context is initialized with the tenant-Id:</a:t>
            </a:r>
            <a:br>
              <a:rPr lang="en-US" sz="1400" dirty="0"/>
            </a:br>
            <a:r>
              <a:rPr lang="en-US" sz="1400" dirty="0"/>
              <a:t>     </a:t>
            </a:r>
            <a:r>
              <a:rPr lang="en-US" sz="1400" b="0" dirty="0" err="1">
                <a:latin typeface="BentonSans Light" panose="02000503000000020004" pitchFamily="2" charset="0"/>
              </a:rPr>
              <a:t>LogContext.add</a:t>
            </a:r>
            <a:r>
              <a:rPr lang="en-US" sz="1400" b="0" dirty="0">
                <a:solidFill>
                  <a:schemeClr val="tx2"/>
                </a:solidFill>
                <a:latin typeface="BentonSans Light" panose="02000503000000020004" pitchFamily="2" charset="0"/>
              </a:rPr>
              <a:t>(</a:t>
            </a:r>
            <a:r>
              <a:rPr lang="en-US" sz="1400" b="0" dirty="0">
                <a:latin typeface="BentonSans Light" panose="02000503000000020004" pitchFamily="2" charset="0"/>
              </a:rPr>
              <a:t>“</a:t>
            </a:r>
            <a:r>
              <a:rPr lang="en-US" sz="1400" b="0" dirty="0">
                <a:solidFill>
                  <a:srgbClr val="FF0000"/>
                </a:solidFill>
                <a:latin typeface="BentonSans Light" panose="02000503000000020004" pitchFamily="2" charset="0"/>
              </a:rPr>
              <a:t>tenant</a:t>
            </a:r>
            <a:r>
              <a:rPr lang="en-US" sz="1400" b="0" dirty="0">
                <a:latin typeface="BentonSans Light" panose="02000503000000020004" pitchFamily="2" charset="0"/>
              </a:rPr>
              <a:t>“</a:t>
            </a:r>
            <a:r>
              <a:rPr lang="en-US" sz="1400" b="0" dirty="0">
                <a:solidFill>
                  <a:srgbClr val="FF0000"/>
                </a:solidFill>
                <a:latin typeface="BentonSans Light" panose="02000503000000020004" pitchFamily="2" charset="0"/>
              </a:rPr>
              <a:t>, </a:t>
            </a:r>
            <a:r>
              <a:rPr lang="en-US" sz="1400" dirty="0" err="1">
                <a:solidFill>
                  <a:srgbClr val="0070C0"/>
                </a:solidFill>
                <a:latin typeface="BentonSans Book" panose="02000503000000020004" pitchFamily="2" charset="0"/>
              </a:rPr>
              <a:t>tenantId</a:t>
            </a:r>
            <a:r>
              <a:rPr lang="en-US" sz="1400" b="0" dirty="0">
                <a:latin typeface="BentonSans Light" panose="02000503000000020004" pitchFamily="2" charset="0"/>
              </a:rPr>
              <a:t>); //TODO: align with Logging Infra team</a:t>
            </a:r>
            <a:endParaRPr lang="en-US" sz="1200" b="0" dirty="0">
              <a:latin typeface="BentonSans Light" panose="02000503000000020004" pitchFamily="2" charset="0"/>
            </a:endParaRPr>
          </a:p>
          <a:p>
            <a:pPr>
              <a:spcBef>
                <a:spcPts val="600"/>
              </a:spcBef>
              <a:buFont typeface="+mj-lt"/>
              <a:buAutoNum type="arabicPeriod"/>
            </a:pPr>
            <a:endParaRPr lang="en-US" sz="1400" dirty="0"/>
          </a:p>
          <a:p>
            <a:pPr>
              <a:spcBef>
                <a:spcPts val="600"/>
              </a:spcBef>
              <a:buFont typeface="+mj-lt"/>
              <a:buAutoNum type="arabicPeriod"/>
            </a:pPr>
            <a:r>
              <a:rPr lang="en-US" sz="1600" dirty="0"/>
              <a:t>How to apply the tenant-Id to the downstream service routes</a:t>
            </a:r>
          </a:p>
          <a:p>
            <a:pPr marL="284163" lvl="1" indent="0">
              <a:buNone/>
            </a:pPr>
            <a:r>
              <a:rPr lang="en-US" sz="1200" b="0" dirty="0">
                <a:latin typeface="BentonSans Light" panose="02000503000000020004" pitchFamily="2" charset="0"/>
              </a:rPr>
              <a:t>         </a:t>
            </a:r>
            <a:r>
              <a:rPr lang="en-US" sz="1400" b="0" dirty="0">
                <a:latin typeface="BentonSans Light" panose="02000503000000020004" pitchFamily="2" charset="0"/>
              </a:rPr>
              <a:t>String </a:t>
            </a:r>
            <a:r>
              <a:rPr lang="en-US" sz="1400" b="0" dirty="0" err="1">
                <a:latin typeface="BentonSans Light" panose="02000503000000020004" pitchFamily="2" charset="0"/>
              </a:rPr>
              <a:t>uriTemplate</a:t>
            </a:r>
            <a:r>
              <a:rPr lang="en-US" sz="1400" b="0" dirty="0">
                <a:latin typeface="BentonSans Light" panose="02000503000000020004" pitchFamily="2" charset="0"/>
              </a:rPr>
              <a:t> = “https://</a:t>
            </a:r>
            <a:r>
              <a:rPr lang="en-US" sz="1400" dirty="0">
                <a:solidFill>
                  <a:srgbClr val="0070C0"/>
                </a:solidFill>
                <a:latin typeface="BentonSans Book" panose="02000503000000020004" pitchFamily="2" charset="0"/>
              </a:rPr>
              <a:t>{</a:t>
            </a:r>
            <a:r>
              <a:rPr lang="en-US" sz="1400" dirty="0" err="1">
                <a:solidFill>
                  <a:srgbClr val="0070C0"/>
                </a:solidFill>
                <a:latin typeface="BentonSans Book" panose="02000503000000020004" pitchFamily="2" charset="0"/>
              </a:rPr>
              <a:t>tenantId</a:t>
            </a:r>
            <a:r>
              <a:rPr lang="en-US" sz="1400" dirty="0">
                <a:solidFill>
                  <a:srgbClr val="0070C0"/>
                </a:solidFill>
                <a:latin typeface="BentonSans Book" panose="02000503000000020004" pitchFamily="2" charset="0"/>
              </a:rPr>
              <a:t>}</a:t>
            </a:r>
            <a:r>
              <a:rPr lang="en-US" sz="1400" dirty="0">
                <a:latin typeface="BentonSans Light" panose="02000503000000020004" pitchFamily="2" charset="0"/>
              </a:rPr>
              <a:t>-</a:t>
            </a:r>
            <a:r>
              <a:rPr lang="en-US" sz="1400" b="0" dirty="0">
                <a:latin typeface="BentonSans Light" panose="02000503000000020004" pitchFamily="2" charset="0"/>
              </a:rPr>
              <a:t> approuter.cfapps.sap.hana.ondemand.com/ads/</a:t>
            </a:r>
            <a:r>
              <a:rPr lang="en-US" sz="1400" b="0" dirty="0" err="1">
                <a:latin typeface="BentonSans Light" panose="02000503000000020004" pitchFamily="2" charset="0"/>
              </a:rPr>
              <a:t>api</a:t>
            </a:r>
            <a:r>
              <a:rPr lang="en-US" sz="1400" b="0" dirty="0">
                <a:latin typeface="BentonSans Light" panose="02000503000000020004" pitchFamily="2" charset="0"/>
              </a:rPr>
              <a:t>/v1/ads/“;</a:t>
            </a:r>
          </a:p>
          <a:p>
            <a:pPr marL="284163" lvl="1" indent="0">
              <a:buNone/>
            </a:pPr>
            <a:r>
              <a:rPr lang="en-US" sz="1400" b="0" dirty="0">
                <a:latin typeface="BentonSans Light" panose="02000503000000020004" pitchFamily="2" charset="0"/>
              </a:rPr>
              <a:t>        URI </a:t>
            </a:r>
            <a:r>
              <a:rPr lang="en-US" sz="1400" b="0" dirty="0" err="1">
                <a:latin typeface="BentonSans Light" panose="02000503000000020004" pitchFamily="2" charset="0"/>
              </a:rPr>
              <a:t>url</a:t>
            </a:r>
            <a:r>
              <a:rPr lang="en-US" sz="1400" b="0" dirty="0">
                <a:latin typeface="BentonSans Light" panose="02000503000000020004" pitchFamily="2" charset="0"/>
              </a:rPr>
              <a:t> = new </a:t>
            </a:r>
            <a:r>
              <a:rPr lang="en-US" sz="1400" b="0" dirty="0" err="1">
                <a:latin typeface="BentonSans Light" panose="02000503000000020004" pitchFamily="2" charset="0"/>
              </a:rPr>
              <a:t>UriTemplate</a:t>
            </a:r>
            <a:r>
              <a:rPr lang="en-US" sz="1400" b="0" dirty="0">
                <a:latin typeface="BentonSans Light" panose="02000503000000020004" pitchFamily="2" charset="0"/>
              </a:rPr>
              <a:t>(</a:t>
            </a:r>
            <a:r>
              <a:rPr lang="en-US" sz="1400" b="0" dirty="0" err="1">
                <a:latin typeface="BentonSans Light" panose="02000503000000020004" pitchFamily="2" charset="0"/>
              </a:rPr>
              <a:t>uriTemplate</a:t>
            </a:r>
            <a:r>
              <a:rPr lang="en-US" sz="1400" b="0" dirty="0">
                <a:latin typeface="BentonSans Light" panose="02000503000000020004" pitchFamily="2" charset="0"/>
              </a:rPr>
              <a:t>).expand(</a:t>
            </a:r>
            <a:r>
              <a:rPr lang="en-US" sz="1400" dirty="0" err="1">
                <a:solidFill>
                  <a:srgbClr val="0070C0"/>
                </a:solidFill>
                <a:latin typeface="BentonSans Book" panose="02000503000000020004" pitchFamily="2" charset="0"/>
              </a:rPr>
              <a:t>tenantId</a:t>
            </a:r>
            <a:r>
              <a:rPr lang="en-US" sz="1400" b="0" dirty="0">
                <a:latin typeface="BentonSans Light" panose="02000503000000020004" pitchFamily="2" charset="0"/>
              </a:rPr>
              <a:t>);</a:t>
            </a:r>
            <a:br>
              <a:rPr lang="en-US" sz="1400" b="0" dirty="0">
                <a:latin typeface="BentonSans Light" panose="02000503000000020004" pitchFamily="2" charset="0"/>
              </a:rPr>
            </a:br>
            <a:r>
              <a:rPr lang="en-US" sz="1400" b="0" dirty="0">
                <a:latin typeface="BentonSans Light" panose="02000503000000020004" pitchFamily="2" charset="0"/>
              </a:rPr>
              <a:t>        </a:t>
            </a:r>
            <a:r>
              <a:rPr lang="en-US" sz="1400" b="0" dirty="0" err="1">
                <a:latin typeface="BentonSans Light" panose="02000503000000020004" pitchFamily="2" charset="0"/>
              </a:rPr>
              <a:t>HttpEntity</a:t>
            </a:r>
            <a:r>
              <a:rPr lang="en-US" sz="1400" b="0" dirty="0">
                <a:latin typeface="BentonSans Light" panose="02000503000000020004" pitchFamily="2" charset="0"/>
              </a:rPr>
              <a:t>&lt;String&gt; request = new </a:t>
            </a:r>
            <a:r>
              <a:rPr lang="en-US" sz="1400" b="0" dirty="0" err="1">
                <a:latin typeface="BentonSans Light" panose="02000503000000020004" pitchFamily="2" charset="0"/>
              </a:rPr>
              <a:t>HttpEntity</a:t>
            </a:r>
            <a:r>
              <a:rPr lang="en-US" sz="1400" b="0" dirty="0">
                <a:latin typeface="BentonSans Light" panose="02000503000000020004" pitchFamily="2" charset="0"/>
              </a:rPr>
              <a:t>&lt;&gt;(“My Content”);</a:t>
            </a:r>
          </a:p>
          <a:p>
            <a:pPr marL="284163" lvl="1" indent="0">
              <a:buNone/>
            </a:pPr>
            <a:r>
              <a:rPr lang="en-US" sz="1400" b="0" dirty="0">
                <a:latin typeface="BentonSans Light" panose="02000503000000020004" pitchFamily="2" charset="0"/>
              </a:rPr>
              <a:t>        </a:t>
            </a:r>
            <a:r>
              <a:rPr lang="en-US" sz="1400" b="0" dirty="0" err="1">
                <a:latin typeface="BentonSans Light" panose="02000503000000020004" pitchFamily="2" charset="0"/>
              </a:rPr>
              <a:t>ResponseEntity</a:t>
            </a:r>
            <a:r>
              <a:rPr lang="en-US" sz="1400" b="0" dirty="0">
                <a:latin typeface="BentonSans Light" panose="02000503000000020004" pitchFamily="2" charset="0"/>
              </a:rPr>
              <a:t>&lt;String&gt; response = </a:t>
            </a:r>
            <a:r>
              <a:rPr lang="en-US" sz="1400" b="0" dirty="0" err="1">
                <a:latin typeface="BentonSans Light" panose="02000503000000020004" pitchFamily="2" charset="0"/>
              </a:rPr>
              <a:t>this.restTemplate.exchange</a:t>
            </a:r>
            <a:r>
              <a:rPr lang="en-US" sz="1400" b="0" dirty="0">
                <a:latin typeface="BentonSans Light" panose="02000503000000020004" pitchFamily="2" charset="0"/>
              </a:rPr>
              <a:t>(</a:t>
            </a:r>
            <a:r>
              <a:rPr lang="en-US" sz="1400" b="0" dirty="0" err="1">
                <a:latin typeface="BentonSans Light" panose="02000503000000020004" pitchFamily="2" charset="0"/>
              </a:rPr>
              <a:t>url</a:t>
            </a:r>
            <a:r>
              <a:rPr lang="en-US" sz="1400" b="0" dirty="0">
                <a:latin typeface="BentonSans Light" panose="02000503000000020004" pitchFamily="2" charset="0"/>
              </a:rPr>
              <a:t>, </a:t>
            </a:r>
            <a:r>
              <a:rPr lang="en-US" sz="1400" b="0" dirty="0" err="1">
                <a:latin typeface="BentonSans Light" panose="02000503000000020004" pitchFamily="2" charset="0"/>
              </a:rPr>
              <a:t>HttpMethod.GET</a:t>
            </a:r>
            <a:r>
              <a:rPr lang="en-US" sz="1400" b="0" dirty="0">
                <a:latin typeface="BentonSans Light" panose="02000503000000020004" pitchFamily="2" charset="0"/>
              </a:rPr>
              <a:t>, request, </a:t>
            </a:r>
            <a:r>
              <a:rPr lang="en-US" sz="1400" b="0" dirty="0" err="1">
                <a:latin typeface="BentonSans Light" panose="02000503000000020004" pitchFamily="2" charset="0"/>
              </a:rPr>
              <a:t>String.class</a:t>
            </a:r>
            <a:r>
              <a:rPr lang="en-US" sz="1400" b="0" dirty="0">
                <a:latin typeface="BentonSans Light" panose="02000503000000020004" pitchFamily="2" charset="0"/>
              </a:rPr>
              <a:t>);</a:t>
            </a:r>
          </a:p>
          <a:p>
            <a:pPr marL="0" indent="0">
              <a:spcBef>
                <a:spcPts val="600"/>
              </a:spcBef>
              <a:buNone/>
            </a:pPr>
            <a:r>
              <a:rPr lang="en-US" sz="2000" dirty="0"/>
              <a:t>									WHAT ELSE?</a:t>
            </a:r>
          </a:p>
        </p:txBody>
      </p:sp>
      <p:sp>
        <p:nvSpPr>
          <p:cNvPr id="49" name="Text Placeholder 2"/>
          <p:cNvSpPr txBox="1">
            <a:spLocks/>
          </p:cNvSpPr>
          <p:nvPr/>
        </p:nvSpPr>
        <p:spPr bwMode="gray">
          <a:xfrm>
            <a:off x="9406964" y="1764441"/>
            <a:ext cx="2462235" cy="2629979"/>
          </a:xfrm>
          <a:prstGeom prst="rect">
            <a:avLst/>
          </a:prstGeom>
        </p:spPr>
        <p:txBody>
          <a:bodyPr vert="horz" lIns="0" tIns="0" rIns="0" bIns="0" rtlCol="0">
            <a:noAutofit/>
          </a:bodyPr>
          <a:lst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Char char="•"/>
              <a:tabLst/>
              <a:defRPr sz="2800" b="1" kern="1200">
                <a:solidFill>
                  <a:schemeClr val="tx1"/>
                </a:solidFill>
                <a:latin typeface="+mn-lt"/>
                <a:ea typeface="+mn-ea"/>
                <a:cs typeface="+mn-cs"/>
              </a:defRPr>
            </a:lvl1pPr>
            <a:lvl2pPr marL="627063" marR="0" indent="-342900" algn="l" defTabSz="1088776" rtl="0" eaLnBrk="1" fontAlgn="auto" latinLnBrk="0" hangingPunct="1">
              <a:lnSpc>
                <a:spcPct val="100000"/>
              </a:lnSpc>
              <a:spcBef>
                <a:spcPts val="600"/>
              </a:spcBef>
              <a:spcAft>
                <a:spcPts val="0"/>
              </a:spcAft>
              <a:buClr>
                <a:srgbClr val="F0AB00"/>
              </a:buClr>
              <a:buSzPct val="80000"/>
              <a:buFont typeface="Arial" charset="0"/>
              <a:buChar char="•"/>
              <a:tabLst/>
              <a:defRPr sz="2400" kern="1200">
                <a:solidFill>
                  <a:schemeClr val="tx1"/>
                </a:solidFill>
                <a:latin typeface="+mn-lt"/>
                <a:ea typeface="+mn-ea"/>
                <a:cs typeface="+mn-cs"/>
              </a:defRPr>
            </a:lvl2pPr>
            <a:lvl3pPr marL="539750" marR="0" indent="328613" algn="l" defTabSz="1088776" rtl="0" eaLnBrk="1" fontAlgn="auto" latinLnBrk="0" hangingPunct="1">
              <a:lnSpc>
                <a:spcPct val="100000"/>
              </a:lnSpc>
              <a:spcBef>
                <a:spcPts val="400"/>
              </a:spcBef>
              <a:spcAft>
                <a:spcPts val="0"/>
              </a:spcAft>
              <a:buClr>
                <a:srgbClr val="F0AB00"/>
              </a:buClr>
              <a:buSzPct val="100000"/>
              <a:buFont typeface="Arial" charset="0"/>
              <a:buChar char="•"/>
              <a:tabLst/>
              <a:defRPr sz="2000" kern="1200">
                <a:solidFill>
                  <a:schemeClr val="tx1"/>
                </a:solidFill>
                <a:latin typeface="+mn-lt"/>
                <a:ea typeface="+mn-ea"/>
                <a:cs typeface="+mn-cs"/>
              </a:defRPr>
            </a:lvl3pPr>
            <a:lvl4pPr marL="1254125" marR="0" indent="-393700" algn="l" defTabSz="1088776" rtl="0" eaLnBrk="1" fontAlgn="auto" latinLnBrk="0" hangingPunct="1">
              <a:lnSpc>
                <a:spcPct val="100000"/>
              </a:lnSpc>
              <a:spcBef>
                <a:spcPts val="400"/>
              </a:spcBef>
              <a:spcAft>
                <a:spcPts val="0"/>
              </a:spcAft>
              <a:buClr>
                <a:schemeClr val="accent1"/>
              </a:buClr>
              <a:buSzPct val="100000"/>
              <a:buFont typeface="Arial" charset="0"/>
              <a:buChar char="•"/>
              <a:tabLst/>
              <a:defRPr sz="1600" kern="1200">
                <a:solidFill>
                  <a:schemeClr val="tx1"/>
                </a:solidFill>
                <a:latin typeface="+mn-lt"/>
                <a:ea typeface="+mn-ea"/>
                <a:cs typeface="+mn-cs"/>
              </a:defRPr>
            </a:lvl4pPr>
            <a:lvl5pPr marL="1611313" marR="0" indent="-406400" algn="l" defTabSz="1088776" rtl="0" eaLnBrk="1" fontAlgn="auto" latinLnBrk="0" hangingPunct="1">
              <a:lnSpc>
                <a:spcPct val="100000"/>
              </a:lnSpc>
              <a:spcBef>
                <a:spcPts val="250"/>
              </a:spcBef>
              <a:spcAft>
                <a:spcPts val="0"/>
              </a:spcAft>
              <a:buClr>
                <a:schemeClr val="accent1"/>
              </a:buClr>
              <a:buSzPct val="100000"/>
              <a:buFont typeface="Arial" charset="0"/>
              <a:buChar char="•"/>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indent="0">
              <a:buNone/>
            </a:pPr>
            <a:endParaRPr lang="en-US" sz="1200" dirty="0"/>
          </a:p>
        </p:txBody>
      </p:sp>
      <p:sp>
        <p:nvSpPr>
          <p:cNvPr id="9" name="Title 1"/>
          <p:cNvSpPr>
            <a:spLocks noGrp="1"/>
          </p:cNvSpPr>
          <p:nvPr>
            <p:ph type="title"/>
          </p:nvPr>
        </p:nvSpPr>
        <p:spPr>
          <a:xfrm>
            <a:off x="324000" y="324075"/>
            <a:ext cx="11545200" cy="756175"/>
          </a:xfrm>
        </p:spPr>
        <p:txBody>
          <a:bodyPr/>
          <a:lstStyle/>
          <a:p>
            <a:r>
              <a:rPr lang="en-US" sz="3000" dirty="0"/>
              <a:t>Make your Application Security Setup Tenant-Aware</a:t>
            </a:r>
            <a:endParaRPr lang="en-US" sz="2400" dirty="0"/>
          </a:p>
        </p:txBody>
      </p:sp>
    </p:spTree>
    <p:extLst>
      <p:ext uri="{BB962C8B-B14F-4D97-AF65-F5344CB8AC3E}">
        <p14:creationId xmlns:p14="http://schemas.microsoft.com/office/powerpoint/2010/main" val="4142306708"/>
      </p:ext>
    </p:extLst>
  </p:cSld>
  <p:clrMapOvr>
    <a:masterClrMapping/>
  </p:clrMapOvr>
</p:sld>
</file>

<file path=ppt/theme/theme1.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0</TotalTime>
  <Words>1658</Words>
  <Application>Microsoft Office PowerPoint</Application>
  <PresentationFormat>Custom</PresentationFormat>
  <Paragraphs>430</Paragraphs>
  <Slides>24</Slides>
  <Notes>24</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 Unicode MS</vt:lpstr>
      <vt:lpstr>Arial</vt:lpstr>
      <vt:lpstr>BentonSans Book</vt:lpstr>
      <vt:lpstr>BentonSans Light</vt:lpstr>
      <vt:lpstr>Calibri</vt:lpstr>
      <vt:lpstr>Courier New</vt:lpstr>
      <vt:lpstr>Source Code Pro</vt:lpstr>
      <vt:lpstr>Symbol</vt:lpstr>
      <vt:lpstr>Times New Roman</vt:lpstr>
      <vt:lpstr>Wingdings</vt:lpstr>
      <vt:lpstr>Wingdings</vt:lpstr>
      <vt:lpstr>1_SAPCorporate_2016_CC</vt:lpstr>
      <vt:lpstr>Multi-tenant Cloud Applications </vt:lpstr>
      <vt:lpstr>What is a Multi-tenant Application?</vt:lpstr>
      <vt:lpstr>Identity and Access Management (IAM)</vt:lpstr>
      <vt:lpstr>Multi-tenant Applications and ‘User Management'</vt:lpstr>
      <vt:lpstr>Subaccounts and Identity Zones</vt:lpstr>
      <vt:lpstr>Identity Zones separate User Management into different Security Realms for XSUAA</vt:lpstr>
      <vt:lpstr>IAM Setup and Administration for Subaccounts (Tenants) SAP CP Cockpit</vt:lpstr>
      <vt:lpstr>Customer Onboarding and Application Subscription (Tenant Onboarding)</vt:lpstr>
      <vt:lpstr>Make your Application Security Setup Tenant-Aware</vt:lpstr>
      <vt:lpstr>Onboarding as Application Provider on AWS Canary</vt:lpstr>
      <vt:lpstr>Excursion: JSON Web Token (JWT)</vt:lpstr>
      <vt:lpstr>Make your Application Security Setup Tenant-Aware (PART 1) (solution-24-2-Enable-Multi-Tenancy)</vt:lpstr>
      <vt:lpstr>[Optional] Provide Subscription Endpoints for Tenants</vt:lpstr>
      <vt:lpstr>Data Isolation</vt:lpstr>
      <vt:lpstr>Aspects and Degrees of Data Isolation</vt:lpstr>
      <vt:lpstr>Case 1: Tenant Discriminator Column</vt:lpstr>
      <vt:lpstr>Case 2: Tenant Discriminator Schema</vt:lpstr>
      <vt:lpstr>Case 2: Tenant Discriminator Schema</vt:lpstr>
      <vt:lpstr>Case 3: Separate Schema Using HANA Instance Manager</vt:lpstr>
      <vt:lpstr>Application Subscription via Instance Manager Explained</vt:lpstr>
      <vt:lpstr>DEMO / Examples</vt:lpstr>
      <vt:lpstr>References</vt:lpstr>
      <vt:lpstr>How to bind to the Instance Manager</vt:lpstr>
      <vt:lpstr>Note that XS APPLICATION NAME  = bulletinboard-d012345!&lt;tenant index&gt;</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nena.raab@sap.com</dc:creator>
  <cp:lastModifiedBy>Raab, Nena</cp:lastModifiedBy>
  <cp:revision>1948</cp:revision>
  <cp:lastPrinted>2014-09-17T13:59:05Z</cp:lastPrinted>
  <dcterms:created xsi:type="dcterms:W3CDTF">2013-01-24T15:07:38Z</dcterms:created>
  <dcterms:modified xsi:type="dcterms:W3CDTF">2017-09-08T09:00:49Z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-693662987</vt:i4>
  </property>
  <property fmtid="{D5CDD505-2E9C-101B-9397-08002B2CF9AE}" pid="3" name="_NewReviewCycle">
    <vt:lpwstr/>
  </property>
  <property fmtid="{D5CDD505-2E9C-101B-9397-08002B2CF9AE}" pid="4" name="_EmailSubject">
    <vt:lpwstr>[cc-java-dev/cc-coursematerial] Multi Tenancy Slides: PaaS Tenant terminology has been changed to SubAccount (#743)</vt:lpwstr>
  </property>
  <property fmtid="{D5CDD505-2E9C-101B-9397-08002B2CF9AE}" pid="5" name="_AuthorEmail">
    <vt:lpwstr>nena.raab@sap.com</vt:lpwstr>
  </property>
  <property fmtid="{D5CDD505-2E9C-101B-9397-08002B2CF9AE}" pid="6" name="_AuthorEmailDisplayName">
    <vt:lpwstr>Raab, Nena</vt:lpwstr>
  </property>
  <property fmtid="{D5CDD505-2E9C-101B-9397-08002B2CF9AE}" pid="7" name="_PreviousAdHocReviewCycleID">
    <vt:i4>1304632212</vt:i4>
  </property>
</Properties>
</file>