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9"/>
  </p:notesMasterIdLst>
  <p:handoutMasterIdLst>
    <p:handoutMasterId r:id="rId20"/>
  </p:handoutMasterIdLst>
  <p:sldIdLst>
    <p:sldId id="805" r:id="rId2"/>
    <p:sldId id="823" r:id="rId3"/>
    <p:sldId id="845" r:id="rId4"/>
    <p:sldId id="848" r:id="rId5"/>
    <p:sldId id="840" r:id="rId6"/>
    <p:sldId id="853" r:id="rId7"/>
    <p:sldId id="843" r:id="rId8"/>
    <p:sldId id="854" r:id="rId9"/>
    <p:sldId id="838" r:id="rId10"/>
    <p:sldId id="839" r:id="rId11"/>
    <p:sldId id="855" r:id="rId12"/>
    <p:sldId id="846" r:id="rId13"/>
    <p:sldId id="857" r:id="rId14"/>
    <p:sldId id="830" r:id="rId15"/>
    <p:sldId id="812" r:id="rId16"/>
    <p:sldId id="813" r:id="rId17"/>
    <p:sldId id="811" r:id="rId18"/>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012ACE-56AC-4457-A0EC-59E0A2DC22C7}">
          <p14:sldIdLst>
            <p14:sldId id="805"/>
            <p14:sldId id="823"/>
            <p14:sldId id="845"/>
            <p14:sldId id="848"/>
            <p14:sldId id="840"/>
            <p14:sldId id="853"/>
            <p14:sldId id="843"/>
            <p14:sldId id="854"/>
            <p14:sldId id="838"/>
            <p14:sldId id="839"/>
            <p14:sldId id="855"/>
            <p14:sldId id="846"/>
            <p14:sldId id="857"/>
            <p14:sldId id="830"/>
            <p14:sldId id="812"/>
            <p14:sldId id="813"/>
            <p14:sldId id="811"/>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ymann, Juergen" initials="HJ" lastIdx="1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CA"/>
    <a:srgbClr val="678E23"/>
    <a:srgbClr val="EE9900"/>
    <a:srgbClr val="7C7271"/>
    <a:srgbClr val="F0AB00"/>
    <a:srgbClr val="0000FF"/>
    <a:srgbClr val="FFFFCC"/>
    <a:srgbClr val="FF9933"/>
    <a:srgbClr val="FFCC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80224" autoAdjust="0"/>
  </p:normalViewPr>
  <p:slideViewPr>
    <p:cSldViewPr snapToGrid="0" snapToObjects="1" showGuides="1">
      <p:cViewPr>
        <p:scale>
          <a:sx n="68" d="100"/>
          <a:sy n="68" d="100"/>
        </p:scale>
        <p:origin x="1638" y="570"/>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0" d="100"/>
          <a:sy n="80" d="100"/>
        </p:scale>
        <p:origin x="4014" y="9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40701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sz="1400" kern="0" dirty="0">
              <a:solidFill>
                <a:srgbClr val="FF0000"/>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438404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sz="1400" kern="1200" dirty="0">
                <a:solidFill>
                  <a:schemeClr val="tx1"/>
                </a:solidFill>
                <a:effectLst/>
              </a:rPr>
              <a:t>During app</a:t>
            </a:r>
            <a:r>
              <a:rPr lang="en-US" sz="1400" kern="1200" baseline="0" dirty="0">
                <a:solidFill>
                  <a:schemeClr val="tx1"/>
                </a:solidFill>
                <a:effectLst/>
              </a:rPr>
              <a:t> subscription </a:t>
            </a:r>
          </a:p>
          <a:p>
            <a:pPr marL="607239" lvl="1" indent="-285750"/>
            <a:r>
              <a:rPr lang="en-US" sz="1400" kern="1200" dirty="0">
                <a:solidFill>
                  <a:schemeClr val="tx1"/>
                </a:solidFill>
                <a:effectLst/>
              </a:rPr>
              <a:t>the application and the authorization-model of that application (</a:t>
            </a:r>
            <a:r>
              <a:rPr lang="en-US" sz="1400" kern="1200" dirty="0" err="1">
                <a:solidFill>
                  <a:schemeClr val="tx1"/>
                </a:solidFill>
                <a:effectLst/>
              </a:rPr>
              <a:t>xs-security.json</a:t>
            </a:r>
            <a:r>
              <a:rPr lang="en-US" sz="1400" kern="1200" dirty="0">
                <a:solidFill>
                  <a:schemeClr val="tx1"/>
                </a:solidFill>
                <a:effectLst/>
              </a:rPr>
              <a:t>) are now visible in the </a:t>
            </a:r>
            <a:r>
              <a:rPr lang="en-US" sz="1400" kern="1200" dirty="0" err="1">
                <a:solidFill>
                  <a:schemeClr val="tx1"/>
                </a:solidFill>
                <a:effectLst/>
              </a:rPr>
              <a:t>IDZone</a:t>
            </a:r>
            <a:r>
              <a:rPr lang="en-US" sz="1400" kern="1200" dirty="0">
                <a:solidFill>
                  <a:schemeClr val="tx1"/>
                </a:solidFill>
                <a:effectLst/>
              </a:rPr>
              <a:t> of the respective tenant</a:t>
            </a:r>
          </a:p>
          <a:p>
            <a:pPr marL="607239" lvl="1" indent="-285750"/>
            <a:r>
              <a:rPr lang="en-US" sz="1400" kern="1200" baseline="0" dirty="0">
                <a:solidFill>
                  <a:schemeClr val="tx1"/>
                </a:solidFill>
                <a:effectLst/>
              </a:rPr>
              <a:t>Tenant callbacks of applications are called</a:t>
            </a: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2133350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49797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54188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Advantage of</a:t>
            </a:r>
            <a:r>
              <a:rPr lang="en-US" baseline="0" dirty="0"/>
              <a:t> having one </a:t>
            </a:r>
            <a:r>
              <a:rPr lang="en-US" baseline="0" dirty="0" err="1"/>
              <a:t>db</a:t>
            </a:r>
            <a:r>
              <a:rPr lang="en-US" baseline="0" dirty="0"/>
              <a:t> service instance is to be independent when doing a </a:t>
            </a:r>
            <a:r>
              <a:rPr lang="en-US" baseline="0" dirty="0" err="1"/>
              <a:t>db</a:t>
            </a:r>
            <a:r>
              <a:rPr lang="en-US" baseline="0" dirty="0"/>
              <a:t> upgrade, resulting in better performance for backup /restore and simplifies extensibility.</a:t>
            </a:r>
          </a:p>
          <a:p>
            <a:endParaRPr lang="en-US" baseline="0" dirty="0"/>
          </a:p>
          <a:p>
            <a:pPr marL="342900" indent="-342900">
              <a:buAutoNum type="arabicPeriod"/>
            </a:pPr>
            <a:r>
              <a:rPr lang="en-US" baseline="0" dirty="0"/>
              <a:t>Status quo: each </a:t>
            </a:r>
            <a:r>
              <a:rPr lang="en-US" baseline="0" dirty="0" err="1"/>
              <a:t>microsrv</a:t>
            </a:r>
            <a:r>
              <a:rPr lang="en-US" baseline="0" dirty="0"/>
              <a:t> has its own </a:t>
            </a:r>
            <a:r>
              <a:rPr lang="en-US" baseline="0" dirty="0" err="1"/>
              <a:t>db</a:t>
            </a:r>
            <a:r>
              <a:rPr lang="en-US" baseline="0" dirty="0"/>
              <a:t> service instances</a:t>
            </a:r>
          </a:p>
          <a:p>
            <a:pPr marL="342900" indent="-342900">
              <a:buAutoNum type="arabicPeriod"/>
            </a:pPr>
            <a:r>
              <a:rPr lang="en-US" baseline="0" dirty="0"/>
              <a:t>Data separation from tenants</a:t>
            </a:r>
          </a:p>
          <a:p>
            <a:pPr marL="342900" indent="-342900">
              <a:buAutoNum type="arabicPeriod"/>
            </a:pPr>
            <a:r>
              <a:rPr lang="en-US" baseline="0" dirty="0"/>
              <a:t>Only if there are business requirements this needs to be done on the lowest level</a:t>
            </a:r>
          </a:p>
          <a:p>
            <a:pPr marL="342900" indent="-342900">
              <a:buAutoNum type="arabicPeriod"/>
            </a:pPr>
            <a:endParaRPr lang="en-US" baseline="0" dirty="0"/>
          </a:p>
          <a:p>
            <a:pPr marL="0" indent="0">
              <a:buNone/>
            </a:pPr>
            <a:endParaRPr lang="en-US" baseline="0" dirty="0"/>
          </a:p>
          <a:p>
            <a:pPr marL="342900" indent="-342900">
              <a:buAutoNum type="arabicPeriod"/>
            </a:pPr>
            <a:endParaRPr lang="en-US" baseline="0" dirty="0"/>
          </a:p>
          <a:p>
            <a:pPr marL="342900" indent="-342900">
              <a:buAutoNum type="arabicPeriod"/>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024632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Application should cache service instance credentials</a:t>
            </a:r>
            <a:r>
              <a:rPr lang="en-US" baseline="0" dirty="0"/>
              <a:t> and open connections should be pooled to minimize the overhead created.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67411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Brokers e.g. HANA Service Broker must support registration with multiple Cloud Foundry instances.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333769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prevent accidental as well as intentional harming behavior to the scope of the corresponding customer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55506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36888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7153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04213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200"/>
              </a:spcBef>
              <a:buFont typeface="Wingdings" panose="05000000000000000000" pitchFamily="2" charset="2"/>
              <a:buNone/>
            </a:pPr>
            <a:endParaRPr lang="en-US" sz="1400" kern="0" dirty="0">
              <a:solidFill>
                <a:srgbClr val="FF0000"/>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08894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200"/>
              </a:spcBef>
              <a:buFont typeface="Wingdings" panose="05000000000000000000" pitchFamily="2" charset="2"/>
              <a:buNone/>
            </a:pPr>
            <a:endParaRPr lang="en-US" sz="1400" kern="0" dirty="0">
              <a:solidFill>
                <a:srgbClr val="FF0000"/>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83292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200"/>
              </a:spcBef>
              <a:buFont typeface="Wingdings" panose="05000000000000000000" pitchFamily="2" charset="2"/>
              <a:buNone/>
            </a:pPr>
            <a:endParaRPr lang="en-US" sz="1400" kern="0" dirty="0">
              <a:solidFill>
                <a:srgbClr val="FF0000"/>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55396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dirty="0"/>
              <a:t>In </a:t>
            </a:r>
            <a:r>
              <a:rPr lang="de-DE" dirty="0" err="1"/>
              <a:t>the</a:t>
            </a:r>
            <a:r>
              <a:rPr lang="de-DE" dirty="0"/>
              <a:t> </a:t>
            </a:r>
            <a:r>
              <a:rPr lang="de-DE" b="1" i="1" dirty="0" err="1"/>
              <a:t>PaaS</a:t>
            </a:r>
            <a:r>
              <a:rPr lang="de-DE" b="1" i="1" dirty="0"/>
              <a:t> </a:t>
            </a:r>
            <a:r>
              <a:rPr lang="de-DE" b="1" i="1" dirty="0" err="1"/>
              <a:t>Use</a:t>
            </a:r>
            <a:r>
              <a:rPr lang="de-DE" b="1" i="1" dirty="0"/>
              <a:t> Case</a:t>
            </a:r>
            <a:r>
              <a:rPr lang="de-DE" dirty="0"/>
              <a:t>, </a:t>
            </a:r>
            <a:r>
              <a:rPr lang="de-DE" dirty="0" err="1"/>
              <a:t>the</a:t>
            </a:r>
            <a:r>
              <a:rPr lang="de-DE" dirty="0"/>
              <a:t> </a:t>
            </a:r>
            <a:r>
              <a:rPr lang="de-DE" b="1" i="1" dirty="0" err="1"/>
              <a:t>Id</a:t>
            </a:r>
            <a:r>
              <a:rPr lang="de-DE" b="1" i="1" dirty="0"/>
              <a:t>-Zone </a:t>
            </a:r>
            <a:r>
              <a:rPr lang="de-DE" b="1" i="1" dirty="0" err="1"/>
              <a:t>of</a:t>
            </a:r>
            <a:r>
              <a:rPr lang="de-DE" b="1" i="1" dirty="0"/>
              <a:t> </a:t>
            </a:r>
            <a:r>
              <a:rPr lang="de-DE" b="1" i="1" dirty="0" err="1"/>
              <a:t>the</a:t>
            </a:r>
            <a:r>
              <a:rPr lang="de-DE" b="1" i="1" dirty="0"/>
              <a:t> </a:t>
            </a:r>
            <a:r>
              <a:rPr lang="de-DE" b="1" i="1" dirty="0" err="1"/>
              <a:t>Subaccount</a:t>
            </a:r>
            <a:r>
              <a:rPr lang="de-DE" dirty="0"/>
              <a:t> </a:t>
            </a:r>
            <a:r>
              <a:rPr lang="de-DE" dirty="0" err="1"/>
              <a:t>is</a:t>
            </a:r>
            <a:r>
              <a:rPr lang="de-DE" dirty="0"/>
              <a:t> </a:t>
            </a:r>
            <a:r>
              <a:rPr lang="de-DE" dirty="0" err="1"/>
              <a:t>assigned</a:t>
            </a:r>
            <a:r>
              <a:rPr lang="de-DE" dirty="0"/>
              <a:t> </a:t>
            </a:r>
            <a:r>
              <a:rPr lang="de-DE" dirty="0" err="1"/>
              <a:t>to</a:t>
            </a:r>
            <a:r>
              <a:rPr lang="de-DE" dirty="0"/>
              <a:t> </a:t>
            </a:r>
            <a:r>
              <a:rPr lang="de-DE" dirty="0" err="1"/>
              <a:t>the</a:t>
            </a:r>
            <a:r>
              <a:rPr lang="de-DE" dirty="0"/>
              <a:t> </a:t>
            </a:r>
            <a:r>
              <a:rPr lang="de-DE" b="1" i="1" dirty="0"/>
              <a:t>CF </a:t>
            </a:r>
            <a:r>
              <a:rPr lang="de-DE" b="1" i="1" dirty="0" err="1"/>
              <a:t>Org</a:t>
            </a:r>
            <a:r>
              <a:rPr lang="de-DE" b="1" i="1" dirty="0"/>
              <a:t> </a:t>
            </a:r>
            <a:r>
              <a:rPr lang="de-DE" b="1" i="1" dirty="0" err="1"/>
              <a:t>of</a:t>
            </a:r>
            <a:r>
              <a:rPr lang="de-DE" b="1" i="1" dirty="0"/>
              <a:t> </a:t>
            </a:r>
            <a:r>
              <a:rPr lang="de-DE" b="1" i="1" dirty="0" err="1"/>
              <a:t>the</a:t>
            </a:r>
            <a:r>
              <a:rPr lang="de-DE" b="1" i="1" dirty="0"/>
              <a:t> </a:t>
            </a:r>
            <a:r>
              <a:rPr lang="de-DE" b="1" i="1" dirty="0" err="1"/>
              <a:t>Subaccount</a:t>
            </a: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a:t>
            </a:r>
            <a:r>
              <a:rPr lang="en-US" baseline="0" dirty="0"/>
              <a:t>his Id-Zone is taken </a:t>
            </a:r>
            <a:r>
              <a:rPr lang="en-US" dirty="0"/>
              <a:t>when </a:t>
            </a:r>
            <a:r>
              <a:rPr lang="en-US" baseline="0" dirty="0"/>
              <a:t>creating an XSUAA service with „application“ plan.</a:t>
            </a:r>
          </a:p>
          <a:p>
            <a:endParaRPr lang="en-US" baseline="0" dirty="0"/>
          </a:p>
          <a:p>
            <a:r>
              <a:rPr lang="en-US" baseline="0" dirty="0"/>
              <a:t>XSUAA generates a Tenant index to ensure unique </a:t>
            </a:r>
            <a:r>
              <a:rPr lang="en-US" baseline="0" dirty="0" err="1"/>
              <a:t>appids</a:t>
            </a:r>
            <a:r>
              <a:rPr lang="en-US" baseline="0" dirty="0"/>
              <a:t> in order to separate the different states of authorization management (e.g. nestle has managed their authorizations differently)</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224849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1922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728400"/>
            <a:ext cx="5555046" cy="4341474"/>
          </a:xfrm>
        </p:spPr>
        <p:txBody>
          <a:bodyPr vert="horz" lIns="0" tIns="1296000" rIns="0" bIns="0" rtlCol="0" anchor="t" anchorCtr="0">
            <a:noAutofit/>
          </a:bodyPr>
          <a:lstStyle>
            <a:lvl1pPr marL="0" indent="0" algn="ctr" defTabSz="1219444"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728399"/>
            <a:ext cx="5663159" cy="4341475"/>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7063" lvl="1" indent="-342900">
              <a:buFont typeface="Arial" charset="0"/>
              <a:buChar char="•"/>
            </a:pPr>
            <a:r>
              <a:rPr lang="en-US" dirty="0"/>
              <a:t>Second level</a:t>
            </a:r>
          </a:p>
          <a:p>
            <a:pPr marL="539750" lvl="2" indent="328613">
              <a:buFont typeface="Arial" charset="0"/>
              <a:buChar char="•"/>
            </a:pPr>
            <a:r>
              <a:rPr lang="en-US" dirty="0"/>
              <a:t>Third level</a:t>
            </a:r>
          </a:p>
          <a:p>
            <a:pPr marL="1254125" lvl="3" indent="-393700">
              <a:buClr>
                <a:schemeClr val="accent1"/>
              </a:buClr>
              <a:buFont typeface="Arial" charset="0"/>
              <a:buChar char="•"/>
            </a:pPr>
            <a:r>
              <a:rPr lang="en-US" dirty="0"/>
              <a:t>Fourth level</a:t>
            </a:r>
          </a:p>
          <a:p>
            <a:pPr marL="1611313" lvl="4" indent="-406400">
              <a:buClr>
                <a:schemeClr val="accent1"/>
              </a:buClr>
              <a:buFont typeface="Arial" charset="0"/>
              <a:buChar char="•"/>
            </a:pPr>
            <a:r>
              <a:rPr lang="en-US" dirty="0"/>
              <a:t>Fifth level</a:t>
            </a:r>
          </a:p>
        </p:txBody>
      </p:sp>
    </p:spTree>
    <p:extLst>
      <p:ext uri="{BB962C8B-B14F-4D97-AF65-F5344CB8AC3E}">
        <p14:creationId xmlns:p14="http://schemas.microsoft.com/office/powerpoint/2010/main" val="32800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89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1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605109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2016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a:solidFill>
                  <a:schemeClr val="tx1"/>
                </a:solidFill>
                <a:effectLst/>
                <a:latin typeface="Arial"/>
                <a:ea typeface="+mn-ea"/>
                <a:cs typeface="+mn-cs"/>
              </a:rPr>
              <a:t>Weitergabe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Vervielfältigung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Teilen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daraus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welchem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Zweck</a:t>
            </a:r>
            <a:r>
              <a:rPr lang="en-US" sz="1200" kern="1200" noProof="0" dirty="0">
                <a:solidFill>
                  <a:schemeClr val="tx1"/>
                </a:solidFill>
                <a:effectLst/>
                <a:latin typeface="Arial"/>
                <a:ea typeface="+mn-ea"/>
                <a:cs typeface="+mn-cs"/>
              </a:rPr>
              <a:t> und in </a:t>
            </a:r>
            <a:r>
              <a:rPr lang="en-US" sz="1200" kern="1200" noProof="0" dirty="0" err="1">
                <a:solidFill>
                  <a:schemeClr val="tx1"/>
                </a:solidFill>
                <a:effectLst/>
                <a:latin typeface="Arial"/>
                <a:ea typeface="+mn-ea"/>
                <a:cs typeface="+mn-cs"/>
              </a:rPr>
              <a:t>welcher</a:t>
            </a:r>
            <a:r>
              <a:rPr lang="en-US" sz="1200" kern="1200" noProof="0" dirty="0">
                <a:solidFill>
                  <a:schemeClr val="tx1"/>
                </a:solidFill>
                <a:effectLst/>
                <a:latin typeface="Arial"/>
                <a:ea typeface="+mn-ea"/>
                <a:cs typeface="+mn-cs"/>
              </a:rPr>
              <a:t> Form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immer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ausdrückliche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schriftliche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Genehmigung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gestattet</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SAP und </a:t>
            </a:r>
            <a:r>
              <a:rPr lang="en-US" sz="1200" kern="1200" noProof="0" dirty="0" err="1">
                <a:solidFill>
                  <a:schemeClr val="tx1"/>
                </a:solidFill>
                <a:effectLst/>
                <a:latin typeface="Arial"/>
                <a:ea typeface="+mn-ea"/>
                <a:cs typeface="+mn-cs"/>
              </a:rPr>
              <a:t>andere</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Dokument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erwähnte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von SAP </a:t>
            </a:r>
            <a:r>
              <a:rPr lang="en-US" sz="1200" kern="1200" noProof="0" dirty="0" err="1">
                <a:solidFill>
                  <a:schemeClr val="tx1"/>
                </a:solidFill>
                <a:effectLst/>
                <a:latin typeface="Arial"/>
                <a:ea typeface="+mn-ea"/>
                <a:cs typeface="+mn-cs"/>
              </a:rPr>
              <a:t>sowie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dazugehörigen</a:t>
            </a:r>
            <a:r>
              <a:rPr lang="en-US" sz="1200" kern="1200" noProof="0" dirty="0">
                <a:solidFill>
                  <a:schemeClr val="tx1"/>
                </a:solidFill>
                <a:effectLst/>
                <a:latin typeface="Arial"/>
                <a:ea typeface="+mn-ea"/>
                <a:cs typeface="+mn-cs"/>
              </a:rPr>
              <a:t> Logos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eingetragene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der </a:t>
            </a:r>
            <a:br>
              <a:rPr lang="en-US"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en-US" sz="1200" kern="1200" noProof="0" dirty="0">
                <a:solidFill>
                  <a:schemeClr val="tx1"/>
                </a:solidFill>
                <a:effectLst/>
                <a:latin typeface="Arial"/>
                <a:ea typeface="+mn-ea"/>
                <a:cs typeface="+mn-cs"/>
              </a:rPr>
              <a:t>(</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Deutschland und </a:t>
            </a:r>
            <a:r>
              <a:rPr lang="en-US" sz="1200" kern="1200" noProof="0" dirty="0" err="1">
                <a:solidFill>
                  <a:schemeClr val="tx1"/>
                </a:solidFill>
                <a:effectLst/>
                <a:latin typeface="Arial"/>
                <a:ea typeface="+mn-ea"/>
                <a:cs typeface="+mn-cs"/>
              </a:rPr>
              <a:t>verschiedenen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weltweit</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err="1">
                <a:solidFill>
                  <a:schemeClr val="tx1"/>
                </a:solidFill>
                <a:effectLst/>
                <a:latin typeface="Arial"/>
                <a:ea typeface="+mn-ea"/>
                <a:cs typeface="+mn-cs"/>
              </a:rPr>
              <a:t>Weitere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Hinweise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Markenrecht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finden</a:t>
            </a:r>
            <a:r>
              <a:rPr lang="en-US" sz="1200" kern="1200" noProof="0" dirty="0">
                <a:solidFill>
                  <a:schemeClr val="tx1"/>
                </a:solidFill>
                <a:effectLst/>
                <a:latin typeface="Arial"/>
                <a:ea typeface="+mn-ea"/>
                <a:cs typeface="+mn-cs"/>
              </a:rPr>
              <a:t> Sie </a:t>
            </a:r>
            <a:r>
              <a:rPr lang="en-US" sz="1200" kern="1200" noProof="0" dirty="0" err="1">
                <a:solidFill>
                  <a:schemeClr val="tx1"/>
                </a:solidFill>
                <a:effectLst/>
                <a:latin typeface="Arial"/>
                <a:ea typeface="+mn-ea"/>
                <a:cs typeface="+mn-cs"/>
              </a:rPr>
              <a:t>unter</a:t>
            </a:r>
            <a:r>
              <a:rPr lang="en-US" sz="1200" kern="1200" noProof="0" dirty="0">
                <a:solidFill>
                  <a:schemeClr val="tx1"/>
                </a:solidFill>
                <a:effectLst/>
                <a:latin typeface="Arial"/>
                <a:ea typeface="+mn-ea"/>
                <a:cs typeface="+mn-cs"/>
              </a:rPr>
              <a:t> </a:t>
            </a:r>
            <a:r>
              <a:rPr lang="en-US" sz="1200" kern="1200" noProof="0" dirty="0">
                <a:solidFill>
                  <a:schemeClr val="tx1"/>
                </a:solidFill>
                <a:effectLst/>
                <a:latin typeface="Arial"/>
                <a:ea typeface="+mn-ea"/>
                <a:cs typeface="+mn-cs"/>
                <a:hlinkClick r:id="rId2"/>
              </a:rPr>
              <a:t>http://global.sap.com/corporate-de/legal/copyright/index.epx</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Vertriebsfirmen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angebotenen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Softwarekomponenten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Softwarehersteller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a:t>
            </a:r>
            <a:r>
              <a:rPr lang="en-US" sz="1200" kern="1200" noProof="0" dirty="0">
                <a:solidFill>
                  <a:schemeClr val="tx1"/>
                </a:solidFill>
                <a:effectLst/>
                <a:latin typeface="Arial"/>
                <a:ea typeface="+mn-ea"/>
                <a:cs typeface="+mn-cs"/>
              </a:rPr>
              <a:t>.</a:t>
            </a:r>
          </a:p>
          <a:p>
            <a:pPr>
              <a:spcBef>
                <a:spcPts val="1200"/>
              </a:spcBef>
            </a:pP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länderspezifische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aufweisen</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vorliegenden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bereitgestellt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ausschließlich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Informationszwecken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keinerlei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Haftung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Gewährleistung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Fehler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Unvollständigkeiten</a:t>
            </a:r>
            <a:r>
              <a:rPr lang="en-US" sz="1200" kern="1200" noProof="0" dirty="0">
                <a:solidFill>
                  <a:schemeClr val="tx1"/>
                </a:solidFill>
                <a:effectLst/>
                <a:latin typeface="Arial"/>
                <a:ea typeface="+mn-ea"/>
                <a:cs typeface="+mn-cs"/>
              </a:rPr>
              <a:t> in </a:t>
            </a:r>
            <a:r>
              <a:rPr lang="en-US" sz="1200" kern="1200" baseline="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lediglich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nach</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Maßgabe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die in der </a:t>
            </a:r>
            <a:r>
              <a:rPr lang="en-US" sz="1200" kern="1200" noProof="0" dirty="0" err="1">
                <a:solidFill>
                  <a:schemeClr val="tx1"/>
                </a:solidFill>
                <a:effectLst/>
                <a:latin typeface="Arial"/>
                <a:ea typeface="+mn-ea"/>
                <a:cs typeface="+mn-cs"/>
              </a:rPr>
              <a:t>Vereinbarung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jeweiligen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ausdrücklich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geregelt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als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zusätzliche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Garantie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interpretieren</a:t>
            </a:r>
            <a:r>
              <a:rPr lang="en-US" sz="1200" kern="1200" noProof="0" dirty="0">
                <a:solidFill>
                  <a:schemeClr val="tx1"/>
                </a:solidFill>
                <a:effectLst/>
                <a:latin typeface="Arial"/>
                <a:ea typeface="+mn-ea"/>
                <a:cs typeface="+mn-cs"/>
              </a:rPr>
              <a:t>. 	 </a:t>
            </a:r>
          </a:p>
          <a:p>
            <a:pPr>
              <a:spcBef>
                <a:spcPts val="1200"/>
              </a:spcBef>
            </a:pPr>
            <a:r>
              <a:rPr lang="en-US" sz="1200" kern="1200" noProof="0" dirty="0" err="1">
                <a:solidFill>
                  <a:schemeClr val="tx1"/>
                </a:solidFill>
                <a:effectLst/>
                <a:latin typeface="Arial"/>
                <a:ea typeface="+mn-ea"/>
                <a:cs typeface="+mn-cs"/>
              </a:rPr>
              <a:t>Insbesondere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keiner</a:t>
            </a:r>
            <a:r>
              <a:rPr lang="en-US" sz="1200" kern="1200" noProof="0" dirty="0">
                <a:solidFill>
                  <a:schemeClr val="tx1"/>
                </a:solidFill>
                <a:effectLst/>
                <a:latin typeface="Arial"/>
                <a:ea typeface="+mn-ea"/>
                <a:cs typeface="+mn-cs"/>
              </a:rPr>
              <a:t> Weise </a:t>
            </a:r>
            <a:r>
              <a:rPr lang="en-US" sz="1200" kern="1200" noProof="0" dirty="0" err="1">
                <a:solidFill>
                  <a:schemeClr val="tx1"/>
                </a:solidFill>
                <a:effectLst/>
                <a:latin typeface="Arial"/>
                <a:ea typeface="+mn-ea"/>
                <a:cs typeface="+mn-cs"/>
              </a:rPr>
              <a:t>verpflichtet</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dargestellte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Geschäftsabläufe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verfolgen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wiedergegebene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entwickeln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veröffentlichen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Strategie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etwaige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künftige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Entwicklungen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Plattformen</a:t>
            </a:r>
            <a:r>
              <a:rPr lang="en-US" sz="1200" kern="1200" noProof="0" dirty="0">
                <a:solidFill>
                  <a:schemeClr val="tx1"/>
                </a:solidFill>
                <a:effectLst/>
                <a:latin typeface="Arial"/>
                <a:ea typeface="+mn-ea"/>
                <a:cs typeface="+mn-cs"/>
              </a:rPr>
              <a:t>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jederzeit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Angabe</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Gründen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unangekündigt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geändert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stellen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Zusage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Versprechen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rechtliche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Verpflichtung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Lieferung</a:t>
            </a:r>
            <a:r>
              <a:rPr lang="en-US" sz="1200" kern="1200" noProof="0" dirty="0">
                <a:solidFill>
                  <a:schemeClr val="tx1"/>
                </a:solidFill>
                <a:effectLst/>
                <a:latin typeface="Arial"/>
                <a:ea typeface="+mn-ea"/>
                <a:cs typeface="+mn-cs"/>
              </a:rPr>
              <a:t> von Material, Code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Sämtliche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unterliegen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Risiken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Unsicherheiten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tatsächlichen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Ergebnisse</a:t>
            </a:r>
            <a:r>
              <a:rPr lang="en-US" sz="1200" kern="1200" noProof="0" dirty="0">
                <a:solidFill>
                  <a:schemeClr val="tx1"/>
                </a:solidFill>
                <a:effectLst/>
                <a:latin typeface="Arial"/>
                <a:ea typeface="+mn-ea"/>
                <a:cs typeface="+mn-cs"/>
              </a:rPr>
              <a:t> von den </a:t>
            </a:r>
            <a:r>
              <a:rPr lang="en-US" sz="1200" kern="1200" noProof="0" dirty="0" err="1">
                <a:solidFill>
                  <a:schemeClr val="tx1"/>
                </a:solidFill>
                <a:effectLst/>
                <a:latin typeface="Arial"/>
                <a:ea typeface="+mn-ea"/>
                <a:cs typeface="+mn-cs"/>
              </a:rPr>
              <a:t>Erwartungen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abweichen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geben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Sicht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Zeitpunkt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getätigt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wurden</a:t>
            </a:r>
            <a:r>
              <a:rPr lang="en-US" sz="1200" kern="1200" noProof="0" dirty="0">
                <a:solidFill>
                  <a:schemeClr val="tx1"/>
                </a:solidFill>
                <a:effectLst/>
                <a:latin typeface="Arial"/>
                <a:ea typeface="+mn-ea"/>
                <a:cs typeface="+mn-cs"/>
              </a:rPr>
              <a:t>. Dem </a:t>
            </a:r>
            <a:r>
              <a:rPr lang="en-US" sz="1200" kern="1200" noProof="0" dirty="0" err="1">
                <a:solidFill>
                  <a:schemeClr val="tx1"/>
                </a:solidFill>
                <a:effectLst/>
                <a:latin typeface="Arial"/>
                <a:ea typeface="+mn-ea"/>
                <a:cs typeface="+mn-cs"/>
              </a:rPr>
              <a:t>Leser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wird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empfohlen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übertriebenes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Vertrauen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schenken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sich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Kaufentscheidungen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auf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stützen</a:t>
            </a:r>
            <a:r>
              <a:rPr lang="en-US" sz="1200" kern="1200" noProof="0" dirty="0">
                <a:solidFill>
                  <a:schemeClr val="tx1"/>
                </a:solidFill>
                <a:effectLst/>
                <a:latin typeface="Arial"/>
                <a:ea typeface="+mn-ea"/>
                <a:cs typeface="+mn-cs"/>
              </a:rPr>
              <a:t>.</a:t>
            </a:r>
          </a:p>
        </p:txBody>
      </p:sp>
    </p:spTree>
    <p:extLst>
      <p:ext uri="{BB962C8B-B14F-4D97-AF65-F5344CB8AC3E}">
        <p14:creationId xmlns:p14="http://schemas.microsoft.com/office/powerpoint/2010/main" val="32944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0852263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85253651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a:solidFill>
                    <a:schemeClr val="tx1"/>
                  </a:solidFill>
                  <a:latin typeface="+mn-lt"/>
                  <a:ea typeface="+mn-ea"/>
                  <a:cs typeface="+mn-cs"/>
                </a:rPr>
                <a:t>Exercise</a:t>
              </a: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dirty="0"/>
              <a:t>&lt;Title / Description&gt;</a:t>
            </a:r>
          </a:p>
        </p:txBody>
      </p:sp>
      <p:sp>
        <p:nvSpPr>
          <p:cNvPr id="9" name="Rectangle 8"/>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591"/>
            <a:ext cx="11319728" cy="2147267"/>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a:solidFill>
                    <a:schemeClr val="tx1"/>
                  </a:solidFill>
                  <a:latin typeface="+mn-lt"/>
                  <a:ea typeface="+mn-ea"/>
                  <a:cs typeface="+mn-cs"/>
                </a:rPr>
                <a:t>Exercise</a:t>
              </a:r>
            </a:p>
          </p:txBody>
        </p:sp>
      </p:grpSp>
    </p:spTree>
    <p:extLst>
      <p:ext uri="{BB962C8B-B14F-4D97-AF65-F5344CB8AC3E}">
        <p14:creationId xmlns:p14="http://schemas.microsoft.com/office/powerpoint/2010/main" val="136912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21426668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207763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a:t>Insert page title</a:t>
            </a:r>
            <a:endParaRPr lang="en-US" dirty="0"/>
          </a:p>
        </p:txBody>
      </p:sp>
    </p:spTree>
    <p:extLst>
      <p:ext uri="{BB962C8B-B14F-4D97-AF65-F5344CB8AC3E}">
        <p14:creationId xmlns:p14="http://schemas.microsoft.com/office/powerpoint/2010/main" val="159707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627063" indent="-342900">
              <a:buFont typeface="Arial" charset="0"/>
              <a:buChar char="•"/>
              <a:defRPr sz="2400"/>
            </a:lvl2pPr>
            <a:lvl3pPr marL="539750" indent="328613">
              <a:buFont typeface="Arial" charset="0"/>
              <a:buChar char="•"/>
              <a:tabLst/>
              <a:defRPr sz="2000"/>
            </a:lvl3pPr>
            <a:lvl4pPr marL="1254125" indent="-393700">
              <a:buClr>
                <a:schemeClr val="accent1"/>
              </a:buClr>
              <a:buFont typeface="Arial" charset="0"/>
              <a:buChar char="•"/>
              <a:tabLst/>
              <a:defRPr sz="1600"/>
            </a:lvl4pPr>
            <a:lvl5pPr marL="1611313" indent="-406400">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0742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159925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34917660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hf hdr="0" ftr="0" dt="0"/>
  <p:txStyles>
    <p:titleStyle>
      <a:lvl1pPr algn="l" defTabSz="1088776" rtl="0" eaLnBrk="1" latinLnBrk="0" hangingPunct="1">
        <a:spcBef>
          <a:spcPct val="0"/>
        </a:spcBef>
        <a:buNone/>
        <a:defRPr sz="2800" b="1" kern="1200">
          <a:solidFill>
            <a:schemeClr val="tx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s://jam4.sapjam.com/groups/ApFhQ0NCGAzAtXQWsdqB3B/overview_page/p8JIXj2pstIcY7TegLyOp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wdf.sap.corp/retail-architecture/mt-hdi-deployer"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wiki.wdf.sap.corp/wiki/pages/viewpage.action?pageId=1884767923" TargetMode="External"/><Relationship Id="rId5" Type="http://schemas.openxmlformats.org/officeDocument/2006/relationships/hyperlink" Target="https://github.wdf.sap.corp/IndustryCloudFoundation/shoppinglist" TargetMode="External"/><Relationship Id="rId4" Type="http://schemas.openxmlformats.org/officeDocument/2006/relationships/hyperlink" Target="https://github.wdf.sap.corp/IndustryCloudFoundation/multi-tenant-librar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5.jpe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hyperlink" Target="https://wiki.wdf.sap.corp/wiki/pages/viewpage.action?pageId=1884767923"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uacp2.hana.ondemand.com/doc/DRAFT/53ddfc1f9f88403b82d6f975e84e12a3/T11a%202016/en-US/frameset.htm?fe9b5fb6cf194413b703a7062498911b.html"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github.wdf.sap.corp/cc-java-dev/cc-coursematerial/blob/master/MultiTenancy/Readme.md#make-your-application-security-setup-tenant-aware"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hyperlink" Target="https://account.int.sap.hana.ondemand.com/cockpit#/home/overview" TargetMode="External"/><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Multi-tenant Cloud Applications	</a:t>
            </a:r>
          </a:p>
        </p:txBody>
      </p:sp>
    </p:spTree>
    <p:extLst>
      <p:ext uri="{BB962C8B-B14F-4D97-AF65-F5344CB8AC3E}">
        <p14:creationId xmlns:p14="http://schemas.microsoft.com/office/powerpoint/2010/main" val="410371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30088"/>
          <a:stretch/>
        </p:blipFill>
        <p:spPr>
          <a:xfrm>
            <a:off x="324000" y="2491699"/>
            <a:ext cx="6267395" cy="2979193"/>
          </a:xfrm>
          <a:prstGeom prst="rect">
            <a:avLst/>
          </a:prstGeom>
        </p:spPr>
      </p:pic>
      <p:sp>
        <p:nvSpPr>
          <p:cNvPr id="3" name="Text Placeholder 2"/>
          <p:cNvSpPr>
            <a:spLocks noGrp="1"/>
          </p:cNvSpPr>
          <p:nvPr>
            <p:ph type="body" sz="quarter" idx="10"/>
          </p:nvPr>
        </p:nvSpPr>
        <p:spPr>
          <a:xfrm>
            <a:off x="323999" y="1485036"/>
            <a:ext cx="11545200" cy="960887"/>
          </a:xfrm>
        </p:spPr>
        <p:txBody>
          <a:bodyPr/>
          <a:lstStyle/>
          <a:p>
            <a:pPr>
              <a:spcBef>
                <a:spcPts val="600"/>
              </a:spcBef>
              <a:buFont typeface="+mj-lt"/>
              <a:buAutoNum type="arabicPeriod"/>
            </a:pPr>
            <a:r>
              <a:rPr lang="en-US" sz="1600" b="0" dirty="0"/>
              <a:t>Create</a:t>
            </a:r>
            <a:r>
              <a:rPr lang="en-US" sz="1600" dirty="0"/>
              <a:t> Subaccount (aka “Tenant”) </a:t>
            </a:r>
            <a:r>
              <a:rPr lang="en-US" sz="1600" b="0" dirty="0"/>
              <a:t>and specify </a:t>
            </a:r>
            <a:r>
              <a:rPr lang="en-US" sz="1600" dirty="0"/>
              <a:t>Subdomain </a:t>
            </a:r>
            <a:r>
              <a:rPr lang="en-US" sz="1600" b="0" dirty="0"/>
              <a:t>- </a:t>
            </a:r>
            <a:r>
              <a:rPr lang="en-US" sz="1600" b="0" i="1" dirty="0"/>
              <a:t>e.g. </a:t>
            </a:r>
            <a:r>
              <a:rPr lang="en-US" sz="1600" i="1" dirty="0" err="1"/>
              <a:t>crm</a:t>
            </a:r>
            <a:r>
              <a:rPr lang="en-US" sz="1600" i="1" dirty="0"/>
              <a:t> </a:t>
            </a:r>
            <a:r>
              <a:rPr lang="en-US" sz="1600" b="0" dirty="0"/>
              <a:t>(creates default Trust to SCI )</a:t>
            </a:r>
          </a:p>
          <a:p>
            <a:pPr>
              <a:spcBef>
                <a:spcPts val="600"/>
              </a:spcBef>
              <a:buAutoNum type="arabicPeriod"/>
            </a:pPr>
            <a:r>
              <a:rPr lang="en-US" sz="1600" b="0" dirty="0"/>
              <a:t>Create</a:t>
            </a:r>
            <a:r>
              <a:rPr lang="en-US" sz="1600" dirty="0"/>
              <a:t> Cloud Foundry Org </a:t>
            </a:r>
            <a:r>
              <a:rPr lang="en-US" sz="1600" b="0" dirty="0"/>
              <a:t>for Subaccount (</a:t>
            </a:r>
            <a:r>
              <a:rPr lang="en-US" sz="1600" dirty="0"/>
              <a:t> ID Zone “</a:t>
            </a:r>
            <a:r>
              <a:rPr lang="en-US" sz="1600" dirty="0" err="1"/>
              <a:t>crm</a:t>
            </a:r>
            <a:r>
              <a:rPr lang="en-US" sz="1600" dirty="0"/>
              <a:t>” </a:t>
            </a:r>
            <a:r>
              <a:rPr lang="en-US" sz="1600" b="0" dirty="0"/>
              <a:t>is created automatically )</a:t>
            </a:r>
            <a:br>
              <a:rPr lang="en-US" sz="1600" dirty="0"/>
            </a:br>
            <a:r>
              <a:rPr lang="en-US" sz="1600" dirty="0"/>
              <a:t>Note: </a:t>
            </a:r>
            <a:r>
              <a:rPr lang="en-US" sz="1600" b="0" dirty="0"/>
              <a:t>The </a:t>
            </a:r>
            <a:r>
              <a:rPr lang="en-US" sz="1600" dirty="0"/>
              <a:t>Subdomain</a:t>
            </a:r>
            <a:r>
              <a:rPr lang="en-US" sz="1600" b="0" dirty="0"/>
              <a:t> serves as the </a:t>
            </a:r>
            <a:r>
              <a:rPr lang="en-US" sz="1600" dirty="0"/>
              <a:t>Tenant-Id</a:t>
            </a:r>
            <a:r>
              <a:rPr lang="en-US" sz="1600" b="0" dirty="0"/>
              <a:t> in the Cloud Foundry environment</a:t>
            </a:r>
          </a:p>
        </p:txBody>
      </p:sp>
      <p:sp>
        <p:nvSpPr>
          <p:cNvPr id="2" name="Title 1"/>
          <p:cNvSpPr>
            <a:spLocks noGrp="1"/>
          </p:cNvSpPr>
          <p:nvPr>
            <p:ph type="title"/>
          </p:nvPr>
        </p:nvSpPr>
        <p:spPr/>
        <p:txBody>
          <a:bodyPr/>
          <a:lstStyle/>
          <a:p>
            <a:r>
              <a:rPr lang="en-US" dirty="0"/>
              <a:t>Onboarding as Application Provider</a:t>
            </a:r>
            <a:br>
              <a:rPr lang="en-US" sz="2400" b="0" dirty="0"/>
            </a:br>
            <a:r>
              <a:rPr lang="en-US" sz="2400" b="0" dirty="0"/>
              <a:t>on AWS Canary </a:t>
            </a:r>
            <a:r>
              <a:rPr lang="en-US" sz="2400" b="0" dirty="0"/>
              <a:t>(</a:t>
            </a:r>
            <a:r>
              <a:rPr lang="en-US" sz="2400" b="0" dirty="0">
                <a:hlinkClick r:id="rId4"/>
              </a:rPr>
              <a:t>Tenant Onboarding</a:t>
            </a:r>
            <a:r>
              <a:rPr lang="en-US" sz="2400" b="0" dirty="0"/>
              <a:t>)</a:t>
            </a:r>
            <a:endParaRPr lang="en-US" sz="2400" b="0" dirty="0">
              <a:solidFill>
                <a:srgbClr val="FF0000"/>
              </a:solidFill>
            </a:endParaRPr>
          </a:p>
        </p:txBody>
      </p:sp>
      <p:sp>
        <p:nvSpPr>
          <p:cNvPr id="49" name="Text Placeholder 2"/>
          <p:cNvSpPr txBox="1">
            <a:spLocks/>
          </p:cNvSpPr>
          <p:nvPr/>
        </p:nvSpPr>
        <p:spPr bwMode="gray">
          <a:xfrm>
            <a:off x="9406964" y="1764441"/>
            <a:ext cx="2462235" cy="2629979"/>
          </a:xfrm>
          <a:prstGeom prst="rect">
            <a:avLst/>
          </a:prstGeom>
        </p:spPr>
        <p:txBody>
          <a:bodyPr vert="horz" lIns="0" tIns="0" rIns="0" bIns="0" rtlCol="0">
            <a:noAutofit/>
          </a:bodyPr>
          <a:lst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Char char="•"/>
              <a:tabLst/>
              <a:defRPr sz="2800" b="1" kern="1200">
                <a:solidFill>
                  <a:schemeClr val="tx1"/>
                </a:solidFill>
                <a:latin typeface="+mn-lt"/>
                <a:ea typeface="+mn-ea"/>
                <a:cs typeface="+mn-cs"/>
              </a:defRPr>
            </a:lvl1pPr>
            <a:lvl2pPr marL="627063" marR="0" indent="-342900" algn="l" defTabSz="1088776" rtl="0" eaLnBrk="1" fontAlgn="auto" latinLnBrk="0" hangingPunct="1">
              <a:lnSpc>
                <a:spcPct val="100000"/>
              </a:lnSpc>
              <a:spcBef>
                <a:spcPts val="600"/>
              </a:spcBef>
              <a:spcAft>
                <a:spcPts val="0"/>
              </a:spcAft>
              <a:buClr>
                <a:srgbClr val="F0AB00"/>
              </a:buClr>
              <a:buSzPct val="80000"/>
              <a:buFont typeface="Arial" charset="0"/>
              <a:buChar char="•"/>
              <a:tabLst/>
              <a:defRPr sz="2400" kern="1200">
                <a:solidFill>
                  <a:schemeClr val="tx1"/>
                </a:solidFill>
                <a:latin typeface="+mn-lt"/>
                <a:ea typeface="+mn-ea"/>
                <a:cs typeface="+mn-cs"/>
              </a:defRPr>
            </a:lvl2pPr>
            <a:lvl3pPr marL="539750" marR="0" indent="328613" algn="l" defTabSz="1088776" rtl="0" eaLnBrk="1" fontAlgn="auto" latinLnBrk="0" hangingPunct="1">
              <a:lnSpc>
                <a:spcPct val="100000"/>
              </a:lnSpc>
              <a:spcBef>
                <a:spcPts val="400"/>
              </a:spcBef>
              <a:spcAft>
                <a:spcPts val="0"/>
              </a:spcAft>
              <a:buClr>
                <a:srgbClr val="F0AB00"/>
              </a:buClr>
              <a:buSzPct val="100000"/>
              <a:buFont typeface="Arial" charset="0"/>
              <a:buChar char="•"/>
              <a:tabLst/>
              <a:defRPr sz="2000" kern="1200">
                <a:solidFill>
                  <a:schemeClr val="tx1"/>
                </a:solidFill>
                <a:latin typeface="+mn-lt"/>
                <a:ea typeface="+mn-ea"/>
                <a:cs typeface="+mn-cs"/>
              </a:defRPr>
            </a:lvl3pPr>
            <a:lvl4pPr marL="1254125" marR="0" indent="-393700" algn="l" defTabSz="1088776" rtl="0" eaLnBrk="1" fontAlgn="auto" latinLnBrk="0" hangingPunct="1">
              <a:lnSpc>
                <a:spcPct val="100000"/>
              </a:lnSpc>
              <a:spcBef>
                <a:spcPts val="400"/>
              </a:spcBef>
              <a:spcAft>
                <a:spcPts val="0"/>
              </a:spcAft>
              <a:buClr>
                <a:schemeClr val="accent1"/>
              </a:buClr>
              <a:buSzPct val="100000"/>
              <a:buFont typeface="Arial" charset="0"/>
              <a:buChar char="•"/>
              <a:tabLst/>
              <a:defRPr sz="1600" kern="1200">
                <a:solidFill>
                  <a:schemeClr val="tx1"/>
                </a:solidFill>
                <a:latin typeface="+mn-lt"/>
                <a:ea typeface="+mn-ea"/>
                <a:cs typeface="+mn-cs"/>
              </a:defRPr>
            </a:lvl4pPr>
            <a:lvl5pPr marL="1611313" marR="0" indent="-406400" algn="l" defTabSz="1088776" rtl="0" eaLnBrk="1" fontAlgn="auto" latinLnBrk="0" hangingPunct="1">
              <a:lnSpc>
                <a:spcPct val="100000"/>
              </a:lnSpc>
              <a:spcBef>
                <a:spcPts val="250"/>
              </a:spcBef>
              <a:spcAft>
                <a:spcPts val="0"/>
              </a:spcAft>
              <a:buClr>
                <a:schemeClr val="accent1"/>
              </a:buClr>
              <a:buSzPct val="100000"/>
              <a:buFont typeface="Arial" charset="0"/>
              <a:buChar char="•"/>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None/>
            </a:pPr>
            <a:endParaRPr lang="en-US" sz="1200" dirty="0"/>
          </a:p>
        </p:txBody>
      </p:sp>
      <p:grpSp>
        <p:nvGrpSpPr>
          <p:cNvPr id="6" name="Group 5"/>
          <p:cNvGrpSpPr/>
          <p:nvPr/>
        </p:nvGrpSpPr>
        <p:grpSpPr>
          <a:xfrm>
            <a:off x="5869172" y="3812269"/>
            <a:ext cx="3319957" cy="2613249"/>
            <a:chOff x="4046119" y="3650038"/>
            <a:chExt cx="3537096" cy="2750761"/>
          </a:xfrm>
        </p:grpSpPr>
        <p:sp>
          <p:nvSpPr>
            <p:cNvPr id="33" name="Rectangle 32"/>
            <p:cNvSpPr/>
            <p:nvPr/>
          </p:nvSpPr>
          <p:spPr bwMode="gray">
            <a:xfrm>
              <a:off x="4046119" y="3650038"/>
              <a:ext cx="3537096" cy="275076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32" name="Rectangle 31"/>
            <p:cNvSpPr/>
            <p:nvPr/>
          </p:nvSpPr>
          <p:spPr bwMode="gray">
            <a:xfrm>
              <a:off x="4305787" y="3993795"/>
              <a:ext cx="2995040" cy="1078710"/>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a:t>
              </a:r>
            </a:p>
          </p:txBody>
        </p:sp>
        <p:pic>
          <p:nvPicPr>
            <p:cNvPr id="31" name="Picture 30"/>
            <p:cNvPicPr>
              <a:picLocks noChangeAspect="1"/>
            </p:cNvPicPr>
            <p:nvPr/>
          </p:nvPicPr>
          <p:blipFill>
            <a:blip r:embed="rId5"/>
            <a:stretch>
              <a:fillRect/>
            </a:stretch>
          </p:blipFill>
          <p:spPr>
            <a:xfrm>
              <a:off x="5800714" y="3728386"/>
              <a:ext cx="1652390" cy="217698"/>
            </a:xfrm>
            <a:prstGeom prst="rect">
              <a:avLst/>
            </a:prstGeom>
          </p:spPr>
        </p:pic>
        <p:sp>
          <p:nvSpPr>
            <p:cNvPr id="67" name="Rectangle 66"/>
            <p:cNvSpPr/>
            <p:nvPr/>
          </p:nvSpPr>
          <p:spPr bwMode="gray">
            <a:xfrm>
              <a:off x="4305787" y="5305098"/>
              <a:ext cx="2990486" cy="928353"/>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b"/>
            <a:lstStyle/>
            <a:p>
              <a:pPr algn="r" defTabSz="914583" fontAlgn="base">
                <a:spcBef>
                  <a:spcPct val="50000"/>
                </a:spcBef>
                <a:spcAft>
                  <a:spcPct val="0"/>
                </a:spcAft>
                <a:buClr>
                  <a:srgbClr val="F0AB00"/>
                </a:buClr>
                <a:buSzPct val="80000"/>
              </a:pPr>
              <a:r>
                <a:rPr lang="en-US" sz="1100" b="1" kern="0" dirty="0">
                  <a:latin typeface="Calibri" panose="020F0502020204030204" pitchFamily="34" charset="0"/>
                  <a:ea typeface="Arial Unicode MS" pitchFamily="34" charset="-128"/>
                  <a:cs typeface="Arial Unicode MS" pitchFamily="34" charset="-128"/>
                </a:rPr>
                <a:t>your CF organization</a:t>
              </a:r>
              <a:endParaRPr lang="en-US" sz="1200" b="1" kern="0" dirty="0">
                <a:latin typeface="Calibri" panose="020F0502020204030204" pitchFamily="34" charset="0"/>
                <a:ea typeface="Arial Unicode MS" pitchFamily="34" charset="-128"/>
                <a:cs typeface="Arial Unicode MS" pitchFamily="34" charset="-128"/>
              </a:endParaRPr>
            </a:p>
          </p:txBody>
        </p:sp>
        <p:sp>
          <p:nvSpPr>
            <p:cNvPr id="81" name="Rectangle 80"/>
            <p:cNvSpPr/>
            <p:nvPr/>
          </p:nvSpPr>
          <p:spPr bwMode="gray">
            <a:xfrm>
              <a:off x="5039677" y="4233821"/>
              <a:ext cx="1632878" cy="616975"/>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(App Provider)  </a:t>
              </a:r>
            </a:p>
          </p:txBody>
        </p:sp>
        <p:sp>
          <p:nvSpPr>
            <p:cNvPr id="61" name="Rectangle 60"/>
            <p:cNvSpPr/>
            <p:nvPr/>
          </p:nvSpPr>
          <p:spPr bwMode="gray">
            <a:xfrm>
              <a:off x="5039678" y="5431158"/>
              <a:ext cx="1632879" cy="538500"/>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latin typeface="Calibri" panose="020F0502020204030204" pitchFamily="34" charset="0"/>
                  <a:ea typeface="Arial Unicode MS" pitchFamily="34" charset="-128"/>
                  <a:cs typeface="Arial Unicode MS" pitchFamily="34" charset="-128"/>
                </a:rPr>
                <a:t>Application</a:t>
              </a:r>
            </a:p>
          </p:txBody>
        </p:sp>
      </p:grpSp>
      <p:cxnSp>
        <p:nvCxnSpPr>
          <p:cNvPr id="5" name="Straight Connector 4"/>
          <p:cNvCxnSpPr>
            <a:stCxn id="81" idx="2"/>
          </p:cNvCxnSpPr>
          <p:nvPr/>
        </p:nvCxnSpPr>
        <p:spPr>
          <a:xfrm>
            <a:off x="7568055" y="4953000"/>
            <a:ext cx="0" cy="431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1" idx="1"/>
          </p:cNvCxnSpPr>
          <p:nvPr/>
        </p:nvCxnSpPr>
        <p:spPr>
          <a:xfrm flipV="1">
            <a:off x="5632852" y="4659934"/>
            <a:ext cx="1168884" cy="2"/>
          </a:xfrm>
          <a:prstGeom prst="line">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33"/>
          <p:cNvCxnSpPr>
            <a:stCxn id="28" idx="1"/>
            <a:endCxn id="81" idx="3"/>
          </p:cNvCxnSpPr>
          <p:nvPr/>
        </p:nvCxnSpPr>
        <p:spPr>
          <a:xfrm rot="10800000">
            <a:off x="8334373" y="4659935"/>
            <a:ext cx="1301278" cy="1"/>
          </a:xfrm>
          <a:prstGeom prst="bentConnector3">
            <a:avLst>
              <a:gd name="adj1" fmla="val 50000"/>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9635651" y="4180046"/>
            <a:ext cx="1883202" cy="959778"/>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SAP Cloud Identity (SCI) </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[Default </a:t>
            </a:r>
            <a:r>
              <a:rPr lang="en-US" sz="1600" b="1" kern="0" dirty="0" err="1">
                <a:solidFill>
                  <a:prstClr val="white"/>
                </a:solidFill>
                <a:latin typeface="Calibri" panose="020F0502020204030204"/>
              </a:rPr>
              <a:t>IdP</a:t>
            </a:r>
            <a:r>
              <a:rPr lang="en-US" sz="1600" b="1" kern="0" dirty="0">
                <a:solidFill>
                  <a:prstClr val="white"/>
                </a:solidFill>
                <a:latin typeface="Calibri" panose="020F0502020204030204"/>
              </a:rPr>
              <a:t>]</a:t>
            </a:r>
          </a:p>
        </p:txBody>
      </p:sp>
    </p:spTree>
    <p:extLst>
      <p:ext uri="{BB962C8B-B14F-4D97-AF65-F5344CB8AC3E}">
        <p14:creationId xmlns:p14="http://schemas.microsoft.com/office/powerpoint/2010/main" val="384962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470880"/>
            <a:ext cx="11545200" cy="1221269"/>
          </a:xfrm>
        </p:spPr>
        <p:txBody>
          <a:bodyPr vert="horz" lIns="0" tIns="0" rIns="0" bIns="0" rtlCol="0">
            <a:noAutofit/>
          </a:bodyPr>
          <a:lstStyle/>
          <a:p>
            <a:pPr marL="0" indent="0">
              <a:spcBef>
                <a:spcPts val="600"/>
              </a:spcBef>
              <a:buNone/>
            </a:pPr>
            <a:r>
              <a:rPr lang="en-US" sz="2000" dirty="0"/>
              <a:t>Customer subscribes to 1-n apps </a:t>
            </a:r>
            <a:r>
              <a:rPr lang="en-US" sz="2000" b="0" dirty="0"/>
              <a:t>(=&gt; app authorization model is provisioned in the Id Zone) </a:t>
            </a:r>
            <a:r>
              <a:rPr lang="en-US" sz="2000" dirty="0"/>
              <a:t>and configures access </a:t>
            </a:r>
            <a:r>
              <a:rPr lang="en-US" sz="2000" dirty="0" err="1"/>
              <a:t>mgt</a:t>
            </a:r>
            <a:br>
              <a:rPr lang="en-US" sz="1600" dirty="0"/>
            </a:br>
            <a:endParaRPr lang="en-US" sz="1600" dirty="0"/>
          </a:p>
        </p:txBody>
      </p:sp>
      <p:sp>
        <p:nvSpPr>
          <p:cNvPr id="2" name="Title 1"/>
          <p:cNvSpPr>
            <a:spLocks noGrp="1"/>
          </p:cNvSpPr>
          <p:nvPr>
            <p:ph type="title"/>
          </p:nvPr>
        </p:nvSpPr>
        <p:spPr/>
        <p:txBody>
          <a:bodyPr/>
          <a:lstStyle/>
          <a:p>
            <a:r>
              <a:rPr lang="en-US" dirty="0"/>
              <a:t>Application Subscription</a:t>
            </a:r>
            <a:endParaRPr lang="en-US" b="0" dirty="0"/>
          </a:p>
        </p:txBody>
      </p:sp>
      <p:sp>
        <p:nvSpPr>
          <p:cNvPr id="49" name="Rectangle 48"/>
          <p:cNvSpPr/>
          <p:nvPr/>
        </p:nvSpPr>
        <p:spPr>
          <a:xfrm>
            <a:off x="8547996" y="5977898"/>
            <a:ext cx="1814138" cy="400110"/>
          </a:xfrm>
          <a:prstGeom prst="rect">
            <a:avLst/>
          </a:prstGeom>
        </p:spPr>
        <p:txBody>
          <a:bodyPr wrap="square">
            <a:spAutoFit/>
          </a:bodyPr>
          <a:lstStyle/>
          <a:p>
            <a:pPr marL="0" lvl="2" algn="r">
              <a:buNone/>
            </a:pPr>
            <a:r>
              <a:rPr lang="en-US" sz="1000" dirty="0"/>
              <a:t>** POST = subscribe, </a:t>
            </a:r>
            <a:br>
              <a:rPr lang="en-US" sz="1000" dirty="0"/>
            </a:br>
            <a:r>
              <a:rPr lang="en-US" sz="1000" dirty="0"/>
              <a:t>    DELETE = unsubscribe</a:t>
            </a:r>
            <a:endParaRPr lang="en-US" sz="1000" i="1" dirty="0">
              <a:solidFill>
                <a:srgbClr val="FF0000"/>
              </a:solidFill>
            </a:endParaRPr>
          </a:p>
        </p:txBody>
      </p:sp>
      <p:sp>
        <p:nvSpPr>
          <p:cNvPr id="48" name="Rectangle 47"/>
          <p:cNvSpPr/>
          <p:nvPr/>
        </p:nvSpPr>
        <p:spPr>
          <a:xfrm>
            <a:off x="7644472" y="2911405"/>
            <a:ext cx="2621145" cy="2661031"/>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400" dirty="0">
                <a:solidFill>
                  <a:schemeClr val="tx1"/>
                </a:solidFill>
              </a:rPr>
              <a:t>User Management</a:t>
            </a:r>
            <a:br>
              <a:rPr lang="en-US" sz="1400" dirty="0">
                <a:solidFill>
                  <a:schemeClr val="tx1"/>
                </a:solidFill>
              </a:rPr>
            </a:br>
            <a:r>
              <a:rPr lang="en-US" sz="1400" dirty="0">
                <a:solidFill>
                  <a:schemeClr val="tx1"/>
                </a:solidFill>
              </a:rPr>
              <a:t>(external)</a:t>
            </a:r>
          </a:p>
          <a:p>
            <a:pPr algn="r"/>
            <a:endParaRPr lang="en-US" dirty="0"/>
          </a:p>
          <a:p>
            <a:pPr algn="r"/>
            <a:endParaRPr lang="en-US" dirty="0"/>
          </a:p>
          <a:p>
            <a:pPr algn="r"/>
            <a:endParaRPr lang="en-US" dirty="0"/>
          </a:p>
        </p:txBody>
      </p:sp>
      <p:sp>
        <p:nvSpPr>
          <p:cNvPr id="52" name="Rectangle 51"/>
          <p:cNvSpPr/>
          <p:nvPr/>
        </p:nvSpPr>
        <p:spPr>
          <a:xfrm>
            <a:off x="1711843" y="2911405"/>
            <a:ext cx="5801094" cy="1755537"/>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Platform Services on CP CF</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3" name="Rectangle 52"/>
          <p:cNvSpPr/>
          <p:nvPr/>
        </p:nvSpPr>
        <p:spPr bwMode="gray">
          <a:xfrm>
            <a:off x="2964286" y="3406876"/>
            <a:ext cx="4466646" cy="1163672"/>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a:t>
            </a:r>
          </a:p>
        </p:txBody>
      </p:sp>
      <p:sp>
        <p:nvSpPr>
          <p:cNvPr id="54" name="Rectangle 53"/>
          <p:cNvSpPr/>
          <p:nvPr/>
        </p:nvSpPr>
        <p:spPr>
          <a:xfrm>
            <a:off x="1711843" y="4917221"/>
            <a:ext cx="5801093" cy="141721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Business Application</a:t>
            </a:r>
            <a:br>
              <a:rPr lang="en-US" sz="1400" dirty="0">
                <a:solidFill>
                  <a:schemeClr val="tx1"/>
                </a:solidFill>
              </a:rPr>
            </a:br>
            <a:r>
              <a:rPr lang="en-US" sz="1400" dirty="0">
                <a:solidFill>
                  <a:schemeClr val="tx1"/>
                </a:solidFill>
              </a:rPr>
              <a:t>on CP CF</a:t>
            </a:r>
          </a:p>
          <a:p>
            <a:pPr algn="r"/>
            <a:endParaRPr lang="en-US" dirty="0"/>
          </a:p>
          <a:p>
            <a:pPr algn="r"/>
            <a:endParaRPr lang="en-US" dirty="0"/>
          </a:p>
          <a:p>
            <a:pPr algn="r"/>
            <a:endParaRPr lang="en-US" dirty="0"/>
          </a:p>
        </p:txBody>
      </p:sp>
      <p:sp>
        <p:nvSpPr>
          <p:cNvPr id="59" name="Rectangle 58"/>
          <p:cNvSpPr/>
          <p:nvPr/>
        </p:nvSpPr>
        <p:spPr bwMode="gray">
          <a:xfrm>
            <a:off x="4173519" y="5276047"/>
            <a:ext cx="2048180" cy="897989"/>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800" b="1" kern="0" dirty="0">
                <a:latin typeface="Calibri" panose="020F0502020204030204" pitchFamily="34" charset="0"/>
                <a:ea typeface="Arial Unicode MS" pitchFamily="34" charset="-128"/>
                <a:cs typeface="Arial Unicode MS" pitchFamily="34" charset="-128"/>
              </a:rPr>
              <a:t>Multi-tenant</a:t>
            </a:r>
            <a:br>
              <a:rPr lang="en-US" sz="1800" b="1" kern="0" dirty="0">
                <a:latin typeface="Calibri" panose="020F0502020204030204" pitchFamily="34" charset="0"/>
                <a:ea typeface="Arial Unicode MS" pitchFamily="34" charset="-128"/>
                <a:cs typeface="Arial Unicode MS" pitchFamily="34" charset="-128"/>
              </a:rPr>
            </a:br>
            <a:r>
              <a:rPr lang="en-US" sz="1800" b="1" kern="0" dirty="0">
                <a:latin typeface="Calibri" panose="020F0502020204030204" pitchFamily="34" charset="0"/>
                <a:ea typeface="Arial Unicode MS" pitchFamily="34" charset="-128"/>
                <a:cs typeface="Arial Unicode MS" pitchFamily="34" charset="-128"/>
              </a:rPr>
              <a:t>Application</a:t>
            </a:r>
          </a:p>
        </p:txBody>
      </p:sp>
      <p:pic>
        <p:nvPicPr>
          <p:cNvPr id="60"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04" t="6551" r="51023" b="70817"/>
          <a:stretch/>
        </p:blipFill>
        <p:spPr bwMode="auto">
          <a:xfrm>
            <a:off x="414849" y="3878440"/>
            <a:ext cx="771719" cy="74727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1"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80" t="39302" r="51065" b="36960"/>
          <a:stretch/>
        </p:blipFill>
        <p:spPr bwMode="auto">
          <a:xfrm>
            <a:off x="414849" y="2881796"/>
            <a:ext cx="765549" cy="78147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2" name="Rectangle 61"/>
          <p:cNvSpPr/>
          <p:nvPr/>
        </p:nvSpPr>
        <p:spPr bwMode="gray">
          <a:xfrm>
            <a:off x="7896389" y="3906230"/>
            <a:ext cx="1443939" cy="542040"/>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SAP Cloud Identity (SCI)</a:t>
            </a:r>
            <a:endParaRPr lang="en-US" sz="1600" kern="0" dirty="0">
              <a:solidFill>
                <a:prstClr val="white"/>
              </a:solidFill>
              <a:latin typeface="Calibri" panose="020F0502020204030204"/>
            </a:endParaRPr>
          </a:p>
        </p:txBody>
      </p:sp>
      <p:sp>
        <p:nvSpPr>
          <p:cNvPr id="63" name="Rectangle 62"/>
          <p:cNvSpPr/>
          <p:nvPr/>
        </p:nvSpPr>
        <p:spPr bwMode="gray">
          <a:xfrm>
            <a:off x="7896392" y="3307301"/>
            <a:ext cx="1443939" cy="542040"/>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lvl="0" algn="ctr" defTabSz="914400"/>
            <a:r>
              <a:rPr lang="en-US" sz="1600" b="1" kern="0" dirty="0" err="1">
                <a:solidFill>
                  <a:prstClr val="white"/>
                </a:solidFill>
                <a:latin typeface="Calibri" panose="020F0502020204030204"/>
              </a:rPr>
              <a:t>IdP</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Customer A</a:t>
            </a:r>
            <a:endParaRPr lang="en-US" sz="1600" kern="0" dirty="0">
              <a:solidFill>
                <a:prstClr val="white"/>
              </a:solidFill>
              <a:latin typeface="Calibri" panose="020F0502020204030204"/>
            </a:endParaRPr>
          </a:p>
        </p:txBody>
      </p:sp>
      <p:sp>
        <p:nvSpPr>
          <p:cNvPr id="64" name="Rectangle 63"/>
          <p:cNvSpPr/>
          <p:nvPr/>
        </p:nvSpPr>
        <p:spPr bwMode="gray">
          <a:xfrm>
            <a:off x="7896390" y="4516257"/>
            <a:ext cx="1443939" cy="542040"/>
          </a:xfrm>
          <a:prstGeom prst="rect">
            <a:avLst/>
          </a:prstGeom>
          <a:solidFill>
            <a:srgbClr val="678E23"/>
          </a:solidFill>
          <a:ln w="12700" cap="flat" cmpd="sng" algn="ctr">
            <a:solidFill>
              <a:schemeClr val="accent4">
                <a:lumMod val="50000"/>
              </a:schemeClr>
            </a:solidFill>
            <a:prstDash val="solid"/>
            <a:miter lim="800000"/>
          </a:ln>
          <a:effectLst/>
        </p:spPr>
        <p:txBody>
          <a:bodyPr rtlCol="0" anchor="t"/>
          <a:lstStyle/>
          <a:p>
            <a:pPr lvl="0" algn="ctr" defTabSz="914400"/>
            <a:r>
              <a:rPr lang="en-US" sz="1600" b="1" kern="0" dirty="0" err="1">
                <a:solidFill>
                  <a:prstClr val="white"/>
                </a:solidFill>
                <a:latin typeface="Calibri" panose="020F0502020204030204"/>
              </a:rPr>
              <a:t>IdP</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Customer B</a:t>
            </a:r>
            <a:endParaRPr lang="en-US" sz="1600" kern="0" dirty="0">
              <a:solidFill>
                <a:prstClr val="white"/>
              </a:solidFill>
              <a:latin typeface="Calibri" panose="020F0502020204030204"/>
            </a:endParaRPr>
          </a:p>
        </p:txBody>
      </p:sp>
      <p:grpSp>
        <p:nvGrpSpPr>
          <p:cNvPr id="65" name="Group 64"/>
          <p:cNvGrpSpPr/>
          <p:nvPr/>
        </p:nvGrpSpPr>
        <p:grpSpPr>
          <a:xfrm>
            <a:off x="414849" y="4774996"/>
            <a:ext cx="771719" cy="762219"/>
            <a:chOff x="1713195" y="5272326"/>
            <a:chExt cx="771719" cy="762219"/>
          </a:xfrm>
        </p:grpSpPr>
        <p:pic>
          <p:nvPicPr>
            <p:cNvPr id="68"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t="39241" r="76173" b="37226"/>
            <a:stretch/>
          </p:blipFill>
          <p:spPr bwMode="auto">
            <a:xfrm>
              <a:off x="1713195" y="5272326"/>
              <a:ext cx="771719" cy="76221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3872" y="5839979"/>
              <a:ext cx="387909" cy="194566"/>
            </a:xfrm>
            <a:prstGeom prst="rect">
              <a:avLst/>
            </a:prstGeom>
            <a:ln>
              <a:noFill/>
            </a:ln>
          </p:spPr>
        </p:pic>
      </p:grpSp>
      <p:sp>
        <p:nvSpPr>
          <p:cNvPr id="70" name="Rectangle 69"/>
          <p:cNvSpPr/>
          <p:nvPr/>
        </p:nvSpPr>
        <p:spPr bwMode="gray">
          <a:xfrm>
            <a:off x="5997371" y="3906230"/>
            <a:ext cx="1317593" cy="545987"/>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App Provider</a:t>
            </a:r>
          </a:p>
        </p:txBody>
      </p:sp>
      <p:sp>
        <p:nvSpPr>
          <p:cNvPr id="71" name="Rectangle 70"/>
          <p:cNvSpPr/>
          <p:nvPr/>
        </p:nvSpPr>
        <p:spPr bwMode="gray">
          <a:xfrm>
            <a:off x="4531736" y="3906230"/>
            <a:ext cx="1319020" cy="540607"/>
          </a:xfrm>
          <a:prstGeom prst="rect">
            <a:avLst/>
          </a:prstGeom>
          <a:solidFill>
            <a:srgbClr val="678E23"/>
          </a:solidFill>
          <a:ln>
            <a:headEnd type="none" w="med" len="med"/>
            <a:tailEnd type="triangle" w="med"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solidFill>
                  <a:schemeClr val="bg1"/>
                </a:solidFill>
                <a:latin typeface="Calibri" panose="020F0502020204030204" pitchFamily="34" charset="0"/>
                <a:ea typeface="Arial Unicode MS" pitchFamily="34" charset="-128"/>
                <a:cs typeface="Arial Unicode MS" pitchFamily="34" charset="-128"/>
              </a:rPr>
              <a:t>Id Zone B </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600" kern="0" dirty="0">
                <a:solidFill>
                  <a:schemeClr val="bg1"/>
                </a:solidFill>
                <a:latin typeface="Calibri" panose="020F0502020204030204" pitchFamily="34" charset="0"/>
                <a:ea typeface="Arial Unicode MS" pitchFamily="34" charset="-128"/>
                <a:cs typeface="Arial Unicode MS" pitchFamily="34" charset="-128"/>
              </a:rPr>
              <a:t>e.g. </a:t>
            </a:r>
            <a:r>
              <a:rPr lang="en-US" sz="1600" i="1" kern="0" dirty="0">
                <a:solidFill>
                  <a:schemeClr val="bg1"/>
                </a:solidFill>
                <a:latin typeface="Calibri" panose="020F0502020204030204" pitchFamily="34" charset="0"/>
                <a:ea typeface="Arial Unicode MS" pitchFamily="34" charset="-128"/>
                <a:cs typeface="Arial Unicode MS" pitchFamily="34" charset="-128"/>
              </a:rPr>
              <a:t>Nestle</a:t>
            </a:r>
            <a:endParaRPr lang="en-US" sz="1600" b="1" kern="0" dirty="0">
              <a:solidFill>
                <a:schemeClr val="bg1"/>
              </a:solidFill>
              <a:latin typeface="Calibri" panose="020F0502020204030204" pitchFamily="34" charset="0"/>
              <a:ea typeface="Arial Unicode MS" pitchFamily="34" charset="-128"/>
              <a:cs typeface="Arial Unicode MS" pitchFamily="34" charset="-128"/>
            </a:endParaRPr>
          </a:p>
        </p:txBody>
      </p:sp>
      <p:sp>
        <p:nvSpPr>
          <p:cNvPr id="73" name="Rectangle 72"/>
          <p:cNvSpPr/>
          <p:nvPr/>
        </p:nvSpPr>
        <p:spPr bwMode="gray">
          <a:xfrm>
            <a:off x="3066100" y="3906230"/>
            <a:ext cx="1319020" cy="548133"/>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a:t>
            </a:r>
            <a:br>
              <a:rPr lang="en-US" sz="1600" b="1" kern="0" dirty="0">
                <a:solidFill>
                  <a:prstClr val="white"/>
                </a:solidFill>
                <a:latin typeface="Calibri" panose="020F0502020204030204"/>
              </a:rPr>
            </a:br>
            <a:endParaRPr lang="en-US" sz="1600" b="1" kern="0" dirty="0">
              <a:solidFill>
                <a:prstClr val="white"/>
              </a:solidFill>
              <a:latin typeface="Calibri" panose="020F0502020204030204"/>
            </a:endParaRPr>
          </a:p>
        </p:txBody>
      </p:sp>
      <p:cxnSp>
        <p:nvCxnSpPr>
          <p:cNvPr id="76" name="Straight Arrow Connector 33"/>
          <p:cNvCxnSpPr>
            <a:stCxn id="73" idx="0"/>
            <a:endCxn id="63" idx="1"/>
          </p:cNvCxnSpPr>
          <p:nvPr/>
        </p:nvCxnSpPr>
        <p:spPr>
          <a:xfrm rot="5400000" flipH="1" flipV="1">
            <a:off x="5647047" y="1656885"/>
            <a:ext cx="327909" cy="4170782"/>
          </a:xfrm>
          <a:prstGeom prst="bentConnector2">
            <a:avLst/>
          </a:prstGeom>
          <a:ln w="19050">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33"/>
          <p:cNvCxnSpPr>
            <a:stCxn id="71" idx="2"/>
            <a:endCxn id="64" idx="1"/>
          </p:cNvCxnSpPr>
          <p:nvPr/>
        </p:nvCxnSpPr>
        <p:spPr>
          <a:xfrm rot="16200000" flipH="1">
            <a:off x="6373598" y="3264485"/>
            <a:ext cx="340440" cy="2705144"/>
          </a:xfrm>
          <a:prstGeom prst="bentConnector2">
            <a:avLst/>
          </a:prstGeom>
          <a:ln w="19050">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33"/>
          <p:cNvCxnSpPr>
            <a:stCxn id="70" idx="3"/>
            <a:endCxn id="62" idx="1"/>
          </p:cNvCxnSpPr>
          <p:nvPr/>
        </p:nvCxnSpPr>
        <p:spPr>
          <a:xfrm flipV="1">
            <a:off x="7314964" y="4177250"/>
            <a:ext cx="581425" cy="1974"/>
          </a:xfrm>
          <a:prstGeom prst="bentConnector3">
            <a:avLst>
              <a:gd name="adj1" fmla="val 50000"/>
            </a:avLst>
          </a:prstGeom>
          <a:ln w="19050">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gray">
          <a:xfrm>
            <a:off x="1791532" y="3412548"/>
            <a:ext cx="1090749" cy="1163672"/>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Onboarding</a:t>
            </a:r>
          </a:p>
          <a:p>
            <a:pPr defTabSz="914400"/>
            <a:r>
              <a:rPr lang="en-US" sz="1400" kern="0" dirty="0">
                <a:solidFill>
                  <a:schemeClr val="tx1">
                    <a:lumMod val="75000"/>
                    <a:lumOff val="25000"/>
                  </a:schemeClr>
                </a:solidFill>
                <a:latin typeface="Calibri" panose="020F0502020204030204"/>
              </a:rPr>
              <a:t>Service / </a:t>
            </a:r>
          </a:p>
          <a:p>
            <a:pPr defTabSz="914400"/>
            <a:r>
              <a:rPr lang="en-US" sz="1400" kern="0" dirty="0">
                <a:solidFill>
                  <a:schemeClr val="tx1">
                    <a:lumMod val="75000"/>
                    <a:lumOff val="25000"/>
                  </a:schemeClr>
                </a:solidFill>
                <a:latin typeface="Calibri" panose="020F0502020204030204"/>
              </a:rPr>
              <a:t>Application</a:t>
            </a:r>
            <a:br>
              <a:rPr lang="en-US" sz="1400" kern="0" dirty="0">
                <a:solidFill>
                  <a:schemeClr val="tx1">
                    <a:lumMod val="75000"/>
                    <a:lumOff val="25000"/>
                  </a:schemeClr>
                </a:solidFill>
                <a:latin typeface="Calibri" panose="020F0502020204030204"/>
              </a:rPr>
            </a:br>
            <a:r>
              <a:rPr lang="en-US" sz="1400" kern="0" dirty="0">
                <a:solidFill>
                  <a:schemeClr val="tx1">
                    <a:lumMod val="75000"/>
                    <a:lumOff val="25000"/>
                  </a:schemeClr>
                </a:solidFill>
                <a:latin typeface="Calibri" panose="020F0502020204030204"/>
              </a:rPr>
              <a:t>Subscription</a:t>
            </a:r>
          </a:p>
          <a:p>
            <a:pPr defTabSz="914400"/>
            <a:r>
              <a:rPr lang="en-US" sz="1400" kern="0" dirty="0">
                <a:solidFill>
                  <a:schemeClr val="tx1">
                    <a:lumMod val="75000"/>
                    <a:lumOff val="25000"/>
                  </a:schemeClr>
                </a:solidFill>
                <a:latin typeface="Calibri" panose="020F0502020204030204"/>
              </a:rPr>
              <a:t>- via CIS -</a:t>
            </a:r>
          </a:p>
        </p:txBody>
      </p:sp>
      <p:cxnSp>
        <p:nvCxnSpPr>
          <p:cNvPr id="90" name="Straight Connector 89"/>
          <p:cNvCxnSpPr>
            <a:stCxn id="61" idx="3"/>
            <a:endCxn id="89" idx="1"/>
          </p:cNvCxnSpPr>
          <p:nvPr/>
        </p:nvCxnSpPr>
        <p:spPr>
          <a:xfrm>
            <a:off x="1180398" y="3272534"/>
            <a:ext cx="611134" cy="721850"/>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0" idx="3"/>
            <a:endCxn id="89" idx="1"/>
          </p:cNvCxnSpPr>
          <p:nvPr/>
        </p:nvCxnSpPr>
        <p:spPr>
          <a:xfrm flipV="1">
            <a:off x="1186568" y="3994384"/>
            <a:ext cx="604964" cy="257695"/>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68" idx="3"/>
            <a:endCxn id="89" idx="1"/>
          </p:cNvCxnSpPr>
          <p:nvPr/>
        </p:nvCxnSpPr>
        <p:spPr>
          <a:xfrm flipV="1">
            <a:off x="1186568" y="3994384"/>
            <a:ext cx="604964" cy="1161722"/>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547996" y="5692173"/>
            <a:ext cx="1717622" cy="152790"/>
            <a:chOff x="8547996" y="6139848"/>
            <a:chExt cx="1717622" cy="152790"/>
          </a:xfrm>
        </p:grpSpPr>
        <p:cxnSp>
          <p:nvCxnSpPr>
            <p:cNvPr id="56" name="Straight Connector 55"/>
            <p:cNvCxnSpPr/>
            <p:nvPr/>
          </p:nvCxnSpPr>
          <p:spPr>
            <a:xfrm>
              <a:off x="8547996" y="6214223"/>
              <a:ext cx="253433" cy="3165"/>
            </a:xfrm>
            <a:prstGeom prst="line">
              <a:avLst/>
            </a:prstGeom>
            <a:ln w="19050">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832510" y="6139848"/>
              <a:ext cx="1433108" cy="152790"/>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trusted relationship</a:t>
              </a:r>
            </a:p>
          </p:txBody>
        </p:sp>
      </p:grpSp>
      <p:cxnSp>
        <p:nvCxnSpPr>
          <p:cNvPr id="95" name="Straight Arrow Connector 33"/>
          <p:cNvCxnSpPr>
            <a:stCxn id="89" idx="2"/>
            <a:endCxn id="59" idx="1"/>
          </p:cNvCxnSpPr>
          <p:nvPr/>
        </p:nvCxnSpPr>
        <p:spPr>
          <a:xfrm rot="16200000" flipH="1">
            <a:off x="2680802" y="4232325"/>
            <a:ext cx="1148822" cy="1836612"/>
          </a:xfrm>
          <a:prstGeom prst="bentConnector2">
            <a:avLst/>
          </a:prstGeom>
          <a:ln w="28575">
            <a:solidFill>
              <a:srgbClr val="C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33"/>
          <p:cNvCxnSpPr/>
          <p:nvPr/>
        </p:nvCxnSpPr>
        <p:spPr>
          <a:xfrm>
            <a:off x="8554958" y="6092228"/>
            <a:ext cx="284514" cy="0"/>
          </a:xfrm>
          <a:prstGeom prst="straightConnector1">
            <a:avLst/>
          </a:prstGeom>
          <a:ln w="28575">
            <a:solidFill>
              <a:srgbClr val="C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023180" y="5416214"/>
            <a:ext cx="1302887" cy="307777"/>
          </a:xfrm>
          <a:prstGeom prst="rect">
            <a:avLst/>
          </a:prstGeom>
          <a:noFill/>
        </p:spPr>
        <p:txBody>
          <a:bodyPr wrap="square" rtlCol="0">
            <a:spAutoFit/>
          </a:bodyPr>
          <a:lstStyle/>
          <a:p>
            <a:r>
              <a:rPr lang="de-DE" sz="1400" b="1" dirty="0">
                <a:solidFill>
                  <a:srgbClr val="C00000"/>
                </a:solidFill>
              </a:rPr>
              <a:t>/</a:t>
            </a:r>
            <a:r>
              <a:rPr lang="de-DE" sz="1400" b="1" dirty="0" err="1">
                <a:solidFill>
                  <a:srgbClr val="C00000"/>
                </a:solidFill>
              </a:rPr>
              <a:t>tenant</a:t>
            </a:r>
            <a:r>
              <a:rPr lang="de-DE" sz="1400" b="1" dirty="0">
                <a:solidFill>
                  <a:srgbClr val="C00000"/>
                </a:solidFill>
              </a:rPr>
              <a:t>/{</a:t>
            </a:r>
            <a:r>
              <a:rPr lang="de-DE" sz="1400" b="1" dirty="0" err="1">
                <a:solidFill>
                  <a:srgbClr val="C00000"/>
                </a:solidFill>
              </a:rPr>
              <a:t>id</a:t>
            </a:r>
            <a:r>
              <a:rPr lang="de-DE" sz="1400" b="1" dirty="0">
                <a:solidFill>
                  <a:srgbClr val="C00000"/>
                </a:solidFill>
              </a:rPr>
              <a:t>}</a:t>
            </a:r>
            <a:endParaRPr lang="en-US" sz="1200" b="1" dirty="0">
              <a:solidFill>
                <a:srgbClr val="C00000"/>
              </a:solidFill>
            </a:endParaRPr>
          </a:p>
        </p:txBody>
      </p:sp>
    </p:spTree>
    <p:extLst>
      <p:ext uri="{BB962C8B-B14F-4D97-AF65-F5344CB8AC3E}">
        <p14:creationId xmlns:p14="http://schemas.microsoft.com/office/powerpoint/2010/main" val="44054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439811" y="3804061"/>
            <a:ext cx="3746392" cy="2807754"/>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Business Application</a:t>
            </a:r>
            <a:br>
              <a:rPr lang="en-US" sz="1400" dirty="0">
                <a:solidFill>
                  <a:schemeClr val="tx1"/>
                </a:solidFill>
              </a:rPr>
            </a:br>
            <a:r>
              <a:rPr lang="en-US" sz="1400" dirty="0">
                <a:solidFill>
                  <a:schemeClr val="tx1"/>
                </a:solidFill>
              </a:rPr>
              <a:t>on CP CF</a:t>
            </a:r>
          </a:p>
          <a:p>
            <a:pPr algn="r"/>
            <a:endParaRPr lang="en-US" dirty="0"/>
          </a:p>
          <a:p>
            <a:pPr algn="r"/>
            <a:endParaRPr lang="en-US" dirty="0"/>
          </a:p>
          <a:p>
            <a:pPr algn="r"/>
            <a:endParaRPr lang="en-US" dirty="0"/>
          </a:p>
        </p:txBody>
      </p:sp>
      <p:sp>
        <p:nvSpPr>
          <p:cNvPr id="2" name="Title 1"/>
          <p:cNvSpPr>
            <a:spLocks noGrp="1"/>
          </p:cNvSpPr>
          <p:nvPr>
            <p:ph type="ctrTitle"/>
          </p:nvPr>
        </p:nvSpPr>
        <p:spPr/>
        <p:txBody>
          <a:bodyPr/>
          <a:lstStyle/>
          <a:p>
            <a:r>
              <a:rPr lang="en-US" b="0" dirty="0"/>
              <a:t>Data Isolation</a:t>
            </a:r>
            <a:endParaRPr lang="en-US" dirty="0"/>
          </a:p>
        </p:txBody>
      </p:sp>
      <p:sp>
        <p:nvSpPr>
          <p:cNvPr id="3" name="TextBox 2"/>
          <p:cNvSpPr txBox="1"/>
          <p:nvPr/>
        </p:nvSpPr>
        <p:spPr>
          <a:xfrm>
            <a:off x="501161" y="1389635"/>
            <a:ext cx="423192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3600" kern="0" dirty="0">
                <a:ea typeface="Arial Unicode MS" pitchFamily="34" charset="-128"/>
                <a:cs typeface="Arial Unicode MS" pitchFamily="34" charset="-128"/>
              </a:rPr>
              <a:t>Multi-tenancy and …</a:t>
            </a:r>
          </a:p>
        </p:txBody>
      </p:sp>
      <p:sp>
        <p:nvSpPr>
          <p:cNvPr id="6" name="Rectangle 5"/>
          <p:cNvSpPr/>
          <p:nvPr/>
        </p:nvSpPr>
        <p:spPr bwMode="gray">
          <a:xfrm>
            <a:off x="6353983" y="4479680"/>
            <a:ext cx="2048180" cy="10349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800" b="1" kern="0" dirty="0">
                <a:latin typeface="Calibri" panose="020F0502020204030204" pitchFamily="34" charset="0"/>
                <a:ea typeface="Arial Unicode MS" pitchFamily="34" charset="-128"/>
                <a:cs typeface="Arial Unicode MS" pitchFamily="34" charset="-128"/>
              </a:rPr>
              <a:t>Multi-tenant</a:t>
            </a:r>
            <a:br>
              <a:rPr lang="en-US" sz="1800" b="1" kern="0" dirty="0">
                <a:latin typeface="Calibri" panose="020F0502020204030204" pitchFamily="34" charset="0"/>
                <a:ea typeface="Arial Unicode MS" pitchFamily="34" charset="-128"/>
                <a:cs typeface="Arial Unicode MS" pitchFamily="34" charset="-128"/>
              </a:rPr>
            </a:br>
            <a:r>
              <a:rPr lang="en-US" sz="1800" b="1" kern="0" dirty="0">
                <a:latin typeface="Calibri" panose="020F0502020204030204" pitchFamily="34" charset="0"/>
                <a:ea typeface="Arial Unicode MS" pitchFamily="34" charset="-128"/>
                <a:cs typeface="Arial Unicode MS" pitchFamily="34" charset="-128"/>
              </a:rPr>
              <a:t>Application</a:t>
            </a:r>
          </a:p>
        </p:txBody>
      </p:sp>
      <p:cxnSp>
        <p:nvCxnSpPr>
          <p:cNvPr id="7" name="Straight Connector 6"/>
          <p:cNvCxnSpPr>
            <a:stCxn id="10" idx="3"/>
            <a:endCxn id="6" idx="1"/>
          </p:cNvCxnSpPr>
          <p:nvPr/>
        </p:nvCxnSpPr>
        <p:spPr>
          <a:xfrm>
            <a:off x="4960676" y="4479681"/>
            <a:ext cx="1393307" cy="517490"/>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04" t="6551" r="51023" b="70817"/>
          <a:stretch/>
        </p:blipFill>
        <p:spPr bwMode="auto">
          <a:xfrm>
            <a:off x="4195127" y="5085587"/>
            <a:ext cx="771719" cy="74727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80" t="39302" r="51065" b="36960"/>
          <a:stretch/>
        </p:blipFill>
        <p:spPr bwMode="auto">
          <a:xfrm>
            <a:off x="4195127" y="4088943"/>
            <a:ext cx="765549" cy="781476"/>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2398200" y="4228692"/>
            <a:ext cx="1756370" cy="461665"/>
            <a:chOff x="874427" y="3818985"/>
            <a:chExt cx="1756370" cy="461665"/>
          </a:xfrm>
        </p:grpSpPr>
        <p:sp>
          <p:nvSpPr>
            <p:cNvPr id="12" name="Rectangle 11"/>
            <p:cNvSpPr/>
            <p:nvPr/>
          </p:nvSpPr>
          <p:spPr>
            <a:xfrm>
              <a:off x="1985492" y="3818985"/>
              <a:ext cx="645305" cy="461665"/>
            </a:xfrm>
            <a:prstGeom prst="rect">
              <a:avLst/>
            </a:prstGeom>
          </p:spPr>
          <p:txBody>
            <a:bodyPr wrap="none">
              <a:spAutoFit/>
            </a:bodyPr>
            <a:lstStyle/>
            <a:p>
              <a:pPr algn="ctr"/>
              <a:r>
                <a:rPr lang="en-US" sz="1200" dirty="0"/>
                <a:t>SaaS </a:t>
              </a:r>
              <a:br>
                <a:rPr lang="en-US" sz="1200" dirty="0"/>
              </a:br>
              <a:r>
                <a:rPr lang="en-US" sz="1200" dirty="0"/>
                <a:t>Tenant</a:t>
              </a:r>
            </a:p>
          </p:txBody>
        </p:sp>
        <p:cxnSp>
          <p:nvCxnSpPr>
            <p:cNvPr id="13" name="Straight Connector 12"/>
            <p:cNvCxnSpPr/>
            <p:nvPr/>
          </p:nvCxnSpPr>
          <p:spPr>
            <a:xfrm>
              <a:off x="874427" y="4054984"/>
              <a:ext cx="16722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0682" y="3838230"/>
              <a:ext cx="102665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dirty="0">
                  <a:ea typeface="Arial Unicode MS" pitchFamily="34" charset="-128"/>
                  <a:cs typeface="Arial Unicode MS" pitchFamily="34" charset="-128"/>
                </a:rPr>
                <a:t>Customer A</a:t>
              </a:r>
            </a:p>
          </p:txBody>
        </p:sp>
      </p:grpSp>
      <p:grpSp>
        <p:nvGrpSpPr>
          <p:cNvPr id="15" name="Group 14"/>
          <p:cNvGrpSpPr/>
          <p:nvPr/>
        </p:nvGrpSpPr>
        <p:grpSpPr>
          <a:xfrm>
            <a:off x="2398200" y="5192782"/>
            <a:ext cx="1756370" cy="461665"/>
            <a:chOff x="874427" y="4783075"/>
            <a:chExt cx="1756370" cy="461665"/>
          </a:xfrm>
        </p:grpSpPr>
        <p:cxnSp>
          <p:nvCxnSpPr>
            <p:cNvPr id="16" name="Straight Connector 15"/>
            <p:cNvCxnSpPr/>
            <p:nvPr/>
          </p:nvCxnSpPr>
          <p:spPr>
            <a:xfrm>
              <a:off x="874427" y="5022182"/>
              <a:ext cx="16722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90682" y="4806738"/>
              <a:ext cx="102665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dirty="0">
                  <a:ea typeface="Arial Unicode MS" pitchFamily="34" charset="-128"/>
                  <a:cs typeface="Arial Unicode MS" pitchFamily="34" charset="-128"/>
                </a:rPr>
                <a:t>Customer B</a:t>
              </a:r>
            </a:p>
          </p:txBody>
        </p:sp>
        <p:sp>
          <p:nvSpPr>
            <p:cNvPr id="18" name="Rectangle 17"/>
            <p:cNvSpPr/>
            <p:nvPr/>
          </p:nvSpPr>
          <p:spPr>
            <a:xfrm>
              <a:off x="1985492" y="4783075"/>
              <a:ext cx="645305" cy="461665"/>
            </a:xfrm>
            <a:prstGeom prst="rect">
              <a:avLst/>
            </a:prstGeom>
          </p:spPr>
          <p:txBody>
            <a:bodyPr wrap="none">
              <a:spAutoFit/>
            </a:bodyPr>
            <a:lstStyle/>
            <a:p>
              <a:pPr algn="ctr"/>
              <a:r>
                <a:rPr lang="en-US" sz="1200" dirty="0"/>
                <a:t>SaaS </a:t>
              </a:r>
              <a:br>
                <a:rPr lang="en-US" sz="1200" dirty="0"/>
              </a:br>
              <a:r>
                <a:rPr lang="en-US" sz="1200" dirty="0"/>
                <a:t>Tenant</a:t>
              </a:r>
            </a:p>
          </p:txBody>
        </p:sp>
      </p:grpSp>
      <p:cxnSp>
        <p:nvCxnSpPr>
          <p:cNvPr id="23" name="Straight Connector 22"/>
          <p:cNvCxnSpPr>
            <a:stCxn id="9" idx="3"/>
            <a:endCxn id="6" idx="1"/>
          </p:cNvCxnSpPr>
          <p:nvPr/>
        </p:nvCxnSpPr>
        <p:spPr>
          <a:xfrm flipV="1">
            <a:off x="4966846" y="4997171"/>
            <a:ext cx="1387137" cy="462055"/>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6353983" y="5950428"/>
            <a:ext cx="969028" cy="355017"/>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Data A</a:t>
            </a:r>
            <a:endParaRPr lang="en-US" sz="1600" kern="0" dirty="0">
              <a:solidFill>
                <a:prstClr val="white"/>
              </a:solidFill>
              <a:latin typeface="Calibri" panose="020F0502020204030204"/>
            </a:endParaRPr>
          </a:p>
        </p:txBody>
      </p:sp>
      <p:sp>
        <p:nvSpPr>
          <p:cNvPr id="29" name="Rectangle 28"/>
          <p:cNvSpPr/>
          <p:nvPr/>
        </p:nvSpPr>
        <p:spPr bwMode="gray">
          <a:xfrm>
            <a:off x="7433135" y="5950428"/>
            <a:ext cx="969028" cy="355017"/>
          </a:xfrm>
          <a:prstGeom prst="rect">
            <a:avLst/>
          </a:prstGeom>
          <a:solidFill>
            <a:srgbClr val="678E23"/>
          </a:solidFill>
          <a:ln w="12700" cap="flat" cmpd="sng" algn="ctr">
            <a:solidFill>
              <a:schemeClr val="accent4">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Data B </a:t>
            </a:r>
          </a:p>
        </p:txBody>
      </p:sp>
      <p:cxnSp>
        <p:nvCxnSpPr>
          <p:cNvPr id="30" name="Straight Connector 29"/>
          <p:cNvCxnSpPr>
            <a:endCxn id="29" idx="0"/>
          </p:cNvCxnSpPr>
          <p:nvPr/>
        </p:nvCxnSpPr>
        <p:spPr>
          <a:xfrm>
            <a:off x="7917649" y="5423614"/>
            <a:ext cx="0" cy="526814"/>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8" idx="0"/>
          </p:cNvCxnSpPr>
          <p:nvPr/>
        </p:nvCxnSpPr>
        <p:spPr>
          <a:xfrm>
            <a:off x="6838496" y="5459226"/>
            <a:ext cx="1" cy="491202"/>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912776" y="5727154"/>
            <a:ext cx="2823261" cy="659039"/>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en-US" dirty="0"/>
          </a:p>
          <a:p>
            <a:pPr algn="r"/>
            <a:endParaRPr lang="en-US" dirty="0"/>
          </a:p>
          <a:p>
            <a:pPr algn="r"/>
            <a:endParaRPr lang="en-US" dirty="0"/>
          </a:p>
        </p:txBody>
      </p:sp>
    </p:spTree>
    <p:extLst>
      <p:ext uri="{BB962C8B-B14F-4D97-AF65-F5344CB8AC3E}">
        <p14:creationId xmlns:p14="http://schemas.microsoft.com/office/powerpoint/2010/main" val="363450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439330" y="3452282"/>
            <a:ext cx="4630653" cy="2200018"/>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Platform Services on CP CF</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5" name="Group 4"/>
          <p:cNvGrpSpPr/>
          <p:nvPr/>
        </p:nvGrpSpPr>
        <p:grpSpPr>
          <a:xfrm>
            <a:off x="4680373" y="4683811"/>
            <a:ext cx="1610887" cy="571333"/>
            <a:chOff x="6181982" y="5359791"/>
            <a:chExt cx="1610887" cy="571333"/>
          </a:xfrm>
        </p:grpSpPr>
        <p:sp>
          <p:nvSpPr>
            <p:cNvPr id="44" name="Rectangle 43"/>
            <p:cNvSpPr/>
            <p:nvPr/>
          </p:nvSpPr>
          <p:spPr bwMode="gray">
            <a:xfrm>
              <a:off x="6181982" y="5359791"/>
              <a:ext cx="1610887" cy="571333"/>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lvl="0" algn="ctr" defTabSz="914400"/>
              <a:endParaRPr lang="en-US" sz="1600" kern="0" dirty="0">
                <a:solidFill>
                  <a:prstClr val="white"/>
                </a:solidFill>
                <a:latin typeface="Calibri" panose="020F0502020204030204"/>
              </a:endParaRPr>
            </a:p>
          </p:txBody>
        </p:sp>
        <p:pic>
          <p:nvPicPr>
            <p:cNvPr id="42" name="Picture 2" descr="Ähnliches Fo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1746" y="5482570"/>
              <a:ext cx="1179114" cy="324097"/>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3"/>
          <p:cNvSpPr>
            <a:spLocks noGrp="1"/>
          </p:cNvSpPr>
          <p:nvPr>
            <p:ph type="title"/>
          </p:nvPr>
        </p:nvSpPr>
        <p:spPr/>
        <p:txBody>
          <a:bodyPr/>
          <a:lstStyle/>
          <a:p>
            <a:r>
              <a:rPr lang="en-US" dirty="0"/>
              <a:t>Case 3: Separate Schema Using HANA Instance Manager</a:t>
            </a:r>
            <a:endParaRPr lang="de-DE" dirty="0"/>
          </a:p>
        </p:txBody>
      </p:sp>
      <p:sp>
        <p:nvSpPr>
          <p:cNvPr id="26" name="Rectangle 25"/>
          <p:cNvSpPr/>
          <p:nvPr/>
        </p:nvSpPr>
        <p:spPr bwMode="gray">
          <a:xfrm>
            <a:off x="4680374" y="3645016"/>
            <a:ext cx="3605498" cy="7693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600" b="1" kern="0" dirty="0">
                <a:solidFill>
                  <a:schemeClr val="tx1">
                    <a:lumMod val="75000"/>
                    <a:lumOff val="25000"/>
                  </a:schemeClr>
                </a:solidFill>
                <a:latin typeface="Calibri" panose="020F0502020204030204"/>
              </a:rPr>
              <a:t>Hana Instance Manager</a:t>
            </a:r>
          </a:p>
          <a:p>
            <a:pPr defTabSz="914400"/>
            <a:r>
              <a:rPr lang="en-US" sz="1600" b="1" kern="0" dirty="0">
                <a:solidFill>
                  <a:schemeClr val="tx1">
                    <a:lumMod val="75000"/>
                    <a:lumOff val="25000"/>
                  </a:schemeClr>
                </a:solidFill>
                <a:latin typeface="Calibri" panose="020F0502020204030204"/>
              </a:rPr>
              <a:t>(RESTful API) </a:t>
            </a:r>
          </a:p>
        </p:txBody>
      </p:sp>
      <p:sp>
        <p:nvSpPr>
          <p:cNvPr id="27" name="Rectangle 26"/>
          <p:cNvSpPr/>
          <p:nvPr/>
        </p:nvSpPr>
        <p:spPr>
          <a:xfrm>
            <a:off x="4439330" y="1798277"/>
            <a:ext cx="4630653" cy="141721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Business Application on CP CF</a:t>
            </a:r>
          </a:p>
          <a:p>
            <a:pPr algn="r"/>
            <a:endParaRPr lang="en-US" dirty="0"/>
          </a:p>
          <a:p>
            <a:pPr algn="r"/>
            <a:endParaRPr lang="en-US" dirty="0"/>
          </a:p>
          <a:p>
            <a:pPr algn="r"/>
            <a:endParaRPr lang="en-US" dirty="0"/>
          </a:p>
        </p:txBody>
      </p:sp>
      <p:sp>
        <p:nvSpPr>
          <p:cNvPr id="28" name="Rectangle 27"/>
          <p:cNvSpPr/>
          <p:nvPr/>
        </p:nvSpPr>
        <p:spPr bwMode="gray">
          <a:xfrm>
            <a:off x="7258978" y="2319586"/>
            <a:ext cx="1589284" cy="739004"/>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a:latin typeface="Calibri" panose="020F0502020204030204" pitchFamily="34" charset="0"/>
                <a:ea typeface="Arial Unicode MS" pitchFamily="34" charset="-128"/>
                <a:cs typeface="Arial Unicode MS" pitchFamily="34" charset="-128"/>
              </a:rPr>
              <a:t>Multi-tenant</a:t>
            </a:r>
            <a:br>
              <a:rPr lang="en-US" sz="1400" b="1" kern="0" dirty="0">
                <a:latin typeface="Calibri" panose="020F0502020204030204" pitchFamily="34" charset="0"/>
                <a:ea typeface="Arial Unicode MS" pitchFamily="34" charset="-128"/>
                <a:cs typeface="Arial Unicode MS" pitchFamily="34" charset="-128"/>
              </a:rPr>
            </a:br>
            <a:r>
              <a:rPr lang="en-US" sz="1400" b="1" kern="0" dirty="0">
                <a:latin typeface="Calibri" panose="020F0502020204030204" pitchFamily="34" charset="0"/>
                <a:ea typeface="Arial Unicode MS" pitchFamily="34" charset="-128"/>
                <a:cs typeface="Arial Unicode MS" pitchFamily="34" charset="-128"/>
              </a:rPr>
              <a:t>Application</a:t>
            </a:r>
          </a:p>
        </p:txBody>
      </p:sp>
      <p:pic>
        <p:nvPicPr>
          <p:cNvPr id="29"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04" t="6551" r="51023" b="70817"/>
          <a:stretch/>
        </p:blipFill>
        <p:spPr bwMode="auto">
          <a:xfrm>
            <a:off x="1727067" y="2311312"/>
            <a:ext cx="771719" cy="7472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 name="Rectangle 32"/>
          <p:cNvSpPr/>
          <p:nvPr/>
        </p:nvSpPr>
        <p:spPr bwMode="gray">
          <a:xfrm>
            <a:off x="4680373" y="2319587"/>
            <a:ext cx="1589284" cy="739003"/>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a:latin typeface="Calibri" panose="020F0502020204030204" pitchFamily="34" charset="0"/>
                <a:ea typeface="Arial Unicode MS" pitchFamily="34" charset="-128"/>
                <a:cs typeface="Arial Unicode MS" pitchFamily="34" charset="-128"/>
              </a:rPr>
              <a:t>Multi-tenant</a:t>
            </a:r>
            <a:br>
              <a:rPr lang="en-US" sz="1400" b="1" kern="0" dirty="0">
                <a:latin typeface="Calibri" panose="020F0502020204030204" pitchFamily="34" charset="0"/>
                <a:ea typeface="Arial Unicode MS" pitchFamily="34" charset="-128"/>
                <a:cs typeface="Arial Unicode MS" pitchFamily="34" charset="-128"/>
              </a:rPr>
            </a:br>
            <a:r>
              <a:rPr lang="en-US" sz="1400" b="1" kern="0" dirty="0">
                <a:latin typeface="Calibri" panose="020F0502020204030204" pitchFamily="34" charset="0"/>
                <a:ea typeface="Arial Unicode MS" pitchFamily="34" charset="-128"/>
                <a:cs typeface="Arial Unicode MS" pitchFamily="34" charset="-128"/>
              </a:rPr>
              <a:t>Application Router</a:t>
            </a:r>
          </a:p>
        </p:txBody>
      </p:sp>
      <p:cxnSp>
        <p:nvCxnSpPr>
          <p:cNvPr id="34" name="Straight Connector 33"/>
          <p:cNvCxnSpPr>
            <a:stCxn id="33" idx="3"/>
            <a:endCxn id="28" idx="1"/>
          </p:cNvCxnSpPr>
          <p:nvPr/>
        </p:nvCxnSpPr>
        <p:spPr>
          <a:xfrm flipV="1">
            <a:off x="6269657" y="2689088"/>
            <a:ext cx="989321" cy="1"/>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84679" y="2504422"/>
            <a:ext cx="730045"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200" kern="0" dirty="0" err="1">
                <a:ea typeface="Arial Unicode MS" pitchFamily="34" charset="-128"/>
                <a:cs typeface="Arial Unicode MS" pitchFamily="34" charset="-128"/>
              </a:rPr>
              <a:t>forwards</a:t>
            </a:r>
            <a:r>
              <a:rPr lang="de-DE" sz="1200" kern="0" dirty="0">
                <a:ea typeface="Arial Unicode MS" pitchFamily="34" charset="-128"/>
                <a:cs typeface="Arial Unicode MS" pitchFamily="34" charset="-128"/>
              </a:rPr>
              <a:t> JWT </a:t>
            </a:r>
            <a:r>
              <a:rPr lang="de-DE" sz="1200" kern="0" dirty="0" err="1">
                <a:ea typeface="Arial Unicode MS" pitchFamily="34" charset="-128"/>
                <a:cs typeface="Arial Unicode MS" pitchFamily="34" charset="-128"/>
              </a:rPr>
              <a:t>token</a:t>
            </a:r>
            <a:endParaRPr lang="de-DE" sz="1200" kern="0" dirty="0">
              <a:ea typeface="Arial Unicode MS" pitchFamily="34" charset="-128"/>
              <a:cs typeface="Arial Unicode MS" pitchFamily="34" charset="-128"/>
            </a:endParaRPr>
          </a:p>
        </p:txBody>
      </p:sp>
      <p:cxnSp>
        <p:nvCxnSpPr>
          <p:cNvPr id="38" name="Straight Connector 39"/>
          <p:cNvCxnSpPr>
            <a:stCxn id="29" idx="3"/>
            <a:endCxn id="33" idx="1"/>
          </p:cNvCxnSpPr>
          <p:nvPr/>
        </p:nvCxnSpPr>
        <p:spPr>
          <a:xfrm>
            <a:off x="2498786" y="2684951"/>
            <a:ext cx="2181587" cy="4138"/>
          </a:xfrm>
          <a:prstGeom prst="straightConnector1">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410419" y="2436012"/>
            <a:ext cx="2782934" cy="276999"/>
          </a:xfrm>
          <a:prstGeom prst="rect">
            <a:avLst/>
          </a:prstGeom>
          <a:noFill/>
        </p:spPr>
        <p:txBody>
          <a:bodyPr wrap="square" rtlCol="0">
            <a:spAutoFit/>
          </a:bodyPr>
          <a:lstStyle/>
          <a:p>
            <a:r>
              <a:rPr lang="en-US" sz="1200" dirty="0"/>
              <a:t>https://any.mt-app.cfapps</a:t>
            </a:r>
            <a:r>
              <a:rPr lang="is-IS" sz="1200" dirty="0"/>
              <a:t>…</a:t>
            </a:r>
            <a:r>
              <a:rPr lang="en-US" sz="1200" dirty="0"/>
              <a:t>/</a:t>
            </a:r>
          </a:p>
        </p:txBody>
      </p:sp>
      <p:grpSp>
        <p:nvGrpSpPr>
          <p:cNvPr id="47" name="Group 46"/>
          <p:cNvGrpSpPr/>
          <p:nvPr/>
        </p:nvGrpSpPr>
        <p:grpSpPr>
          <a:xfrm>
            <a:off x="7244912" y="4680355"/>
            <a:ext cx="1603350" cy="569658"/>
            <a:chOff x="9447170" y="4572950"/>
            <a:chExt cx="1603350" cy="569658"/>
          </a:xfrm>
        </p:grpSpPr>
        <p:sp>
          <p:nvSpPr>
            <p:cNvPr id="45" name="Rectangle 44"/>
            <p:cNvSpPr/>
            <p:nvPr/>
          </p:nvSpPr>
          <p:spPr bwMode="gray">
            <a:xfrm>
              <a:off x="9447170" y="4572950"/>
              <a:ext cx="1603350" cy="569658"/>
            </a:xfrm>
            <a:prstGeom prst="rect">
              <a:avLst/>
            </a:prstGeom>
            <a:solidFill>
              <a:srgbClr val="678E23"/>
            </a:solidFill>
            <a:ln w="12700" cap="flat" cmpd="sng" algn="ctr">
              <a:solidFill>
                <a:schemeClr val="accent4">
                  <a:lumMod val="50000"/>
                </a:schemeClr>
              </a:solidFill>
              <a:prstDash val="solid"/>
              <a:miter lim="800000"/>
            </a:ln>
            <a:effectLst/>
          </p:spPr>
          <p:txBody>
            <a:bodyPr rtlCol="0" anchor="t"/>
            <a:lstStyle/>
            <a:p>
              <a:pPr algn="ctr" defTabSz="914400"/>
              <a:endParaRPr lang="en-US" sz="1600" kern="0" dirty="0">
                <a:solidFill>
                  <a:prstClr val="white"/>
                </a:solidFill>
                <a:latin typeface="Calibri" panose="020F0502020204030204"/>
              </a:endParaRPr>
            </a:p>
          </p:txBody>
        </p:sp>
        <p:pic>
          <p:nvPicPr>
            <p:cNvPr id="46" name="Picture 2" descr="Ähnliches Fo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9288" y="4695730"/>
              <a:ext cx="1179114" cy="3240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p:cNvGrpSpPr/>
          <p:nvPr/>
        </p:nvGrpSpPr>
        <p:grpSpPr>
          <a:xfrm>
            <a:off x="9311025" y="5065347"/>
            <a:ext cx="1873565" cy="184666"/>
            <a:chOff x="-2161300" y="6639687"/>
            <a:chExt cx="2748105" cy="223192"/>
          </a:xfrm>
        </p:grpSpPr>
        <p:cxnSp>
          <p:nvCxnSpPr>
            <p:cNvPr id="49" name="Straight Connector 48"/>
            <p:cNvCxnSpPr/>
            <p:nvPr/>
          </p:nvCxnSpPr>
          <p:spPr>
            <a:xfrm>
              <a:off x="-2161300" y="6751283"/>
              <a:ext cx="371732" cy="0"/>
            </a:xfrm>
            <a:prstGeom prst="line">
              <a:avLst/>
            </a:prstGeom>
            <a:ln w="28575">
              <a:solidFill>
                <a:srgbClr val="178DCA"/>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15247" y="6639687"/>
              <a:ext cx="2102052" cy="22319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Service Binding</a:t>
              </a:r>
            </a:p>
          </p:txBody>
        </p:sp>
      </p:grpSp>
      <p:grpSp>
        <p:nvGrpSpPr>
          <p:cNvPr id="51" name="Group 50"/>
          <p:cNvGrpSpPr/>
          <p:nvPr/>
        </p:nvGrpSpPr>
        <p:grpSpPr>
          <a:xfrm>
            <a:off x="9311025" y="5462502"/>
            <a:ext cx="1873565" cy="184666"/>
            <a:chOff x="-2161300" y="6639687"/>
            <a:chExt cx="2748105" cy="223192"/>
          </a:xfrm>
        </p:grpSpPr>
        <p:cxnSp>
          <p:nvCxnSpPr>
            <p:cNvPr id="52" name="Straight Connector 51"/>
            <p:cNvCxnSpPr/>
            <p:nvPr/>
          </p:nvCxnSpPr>
          <p:spPr>
            <a:xfrm>
              <a:off x="-2161300" y="6751283"/>
              <a:ext cx="371732" cy="0"/>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515247" y="6639687"/>
              <a:ext cx="2102052" cy="22319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REST Requests</a:t>
              </a:r>
            </a:p>
          </p:txBody>
        </p:sp>
      </p:grpSp>
      <p:cxnSp>
        <p:nvCxnSpPr>
          <p:cNvPr id="56" name="Straight Connector 55"/>
          <p:cNvCxnSpPr/>
          <p:nvPr/>
        </p:nvCxnSpPr>
        <p:spPr>
          <a:xfrm>
            <a:off x="7589386" y="3058590"/>
            <a:ext cx="0" cy="598410"/>
          </a:xfrm>
          <a:prstGeom prst="line">
            <a:avLst/>
          </a:prstGeom>
          <a:ln w="28575">
            <a:solidFill>
              <a:srgbClr val="178DCA"/>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0" name="Rectangular Callout 40"/>
          <p:cNvSpPr/>
          <p:nvPr/>
        </p:nvSpPr>
        <p:spPr bwMode="gray">
          <a:xfrm>
            <a:off x="9311025" y="3318504"/>
            <a:ext cx="2558175" cy="563931"/>
          </a:xfrm>
          <a:prstGeom prst="wedgeRectCallout">
            <a:avLst>
              <a:gd name="adj1" fmla="val -99307"/>
              <a:gd name="adj2" fmla="val -53474"/>
            </a:avLst>
          </a:prstGeom>
          <a:solidFill>
            <a:schemeClr val="bg1">
              <a:lumMod val="95000"/>
            </a:schemeClr>
          </a:solidFill>
          <a:ln w="6350" algn="ctr">
            <a:solidFill>
              <a:srgbClr val="C00000"/>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Get </a:t>
            </a:r>
            <a:r>
              <a:rPr lang="en-US" sz="1200" kern="0" dirty="0" err="1">
                <a:ea typeface="Arial Unicode MS" pitchFamily="34" charset="-128"/>
                <a:cs typeface="Arial Unicode MS" pitchFamily="34" charset="-128"/>
              </a:rPr>
              <a:t>db</a:t>
            </a:r>
            <a:r>
              <a:rPr lang="en-US" sz="1200" kern="0" dirty="0">
                <a:ea typeface="Arial Unicode MS" pitchFamily="34" charset="-128"/>
                <a:cs typeface="Arial Unicode MS" pitchFamily="34" charset="-128"/>
              </a:rPr>
              <a:t> connect info for tenant</a:t>
            </a:r>
            <a:br>
              <a:rPr lang="en-US" sz="12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    (during runtime)</a:t>
            </a:r>
          </a:p>
        </p:txBody>
      </p:sp>
      <p:cxnSp>
        <p:nvCxnSpPr>
          <p:cNvPr id="61" name="Straight Connector 60"/>
          <p:cNvCxnSpPr/>
          <p:nvPr/>
        </p:nvCxnSpPr>
        <p:spPr>
          <a:xfrm>
            <a:off x="8037075" y="3058590"/>
            <a:ext cx="0" cy="598410"/>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2" name="Rectangular Callout 52"/>
          <p:cNvSpPr/>
          <p:nvPr/>
        </p:nvSpPr>
        <p:spPr bwMode="gray">
          <a:xfrm>
            <a:off x="9311025" y="4094924"/>
            <a:ext cx="1746182" cy="458177"/>
          </a:xfrm>
          <a:prstGeom prst="wedgeRectCallout">
            <a:avLst>
              <a:gd name="adj1" fmla="val -93063"/>
              <a:gd name="adj2" fmla="val 45436"/>
            </a:avLst>
          </a:prstGeom>
          <a:solidFill>
            <a:schemeClr val="bg1">
              <a:lumMod val="95000"/>
            </a:schemeClr>
          </a:solidFill>
          <a:ln w="6350" algn="ctr">
            <a:solidFill>
              <a:srgbClr val="C00000"/>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Read / update data </a:t>
            </a:r>
          </a:p>
        </p:txBody>
      </p:sp>
      <p:cxnSp>
        <p:nvCxnSpPr>
          <p:cNvPr id="63" name="Straight Connector 62"/>
          <p:cNvCxnSpPr/>
          <p:nvPr/>
        </p:nvCxnSpPr>
        <p:spPr>
          <a:xfrm flipH="1">
            <a:off x="8525022" y="3058590"/>
            <a:ext cx="1" cy="1625221"/>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8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Examples</a:t>
            </a:r>
          </a:p>
        </p:txBody>
      </p:sp>
      <p:sp>
        <p:nvSpPr>
          <p:cNvPr id="6" name="Rectangle 5"/>
          <p:cNvSpPr/>
          <p:nvPr/>
        </p:nvSpPr>
        <p:spPr>
          <a:xfrm>
            <a:off x="381000" y="2539359"/>
            <a:ext cx="10035540" cy="3139321"/>
          </a:xfrm>
          <a:prstGeom prst="rect">
            <a:avLst/>
          </a:prstGeom>
        </p:spPr>
        <p:txBody>
          <a:bodyPr wrap="square">
            <a:spAutoFit/>
          </a:bodyPr>
          <a:lstStyle/>
          <a:p>
            <a:r>
              <a:rPr lang="en-US" sz="1800" dirty="0">
                <a:solidFill>
                  <a:srgbClr val="0563C1"/>
                </a:solidFill>
                <a:latin typeface="+mj-lt"/>
                <a:ea typeface="Calibri" panose="020F0502020204030204" pitchFamily="34" charset="0"/>
                <a:cs typeface="Times New Roman" panose="02020603050405020304" pitchFamily="18" charset="0"/>
              </a:rPr>
              <a:t>POC-Example, with HDI-</a:t>
            </a:r>
            <a:r>
              <a:rPr lang="en-US" sz="1800" dirty="0" err="1">
                <a:solidFill>
                  <a:srgbClr val="0563C1"/>
                </a:solidFill>
                <a:latin typeface="+mj-lt"/>
                <a:ea typeface="Calibri" panose="020F0502020204030204" pitchFamily="34" charset="0"/>
                <a:cs typeface="Times New Roman" panose="02020603050405020304" pitchFamily="18" charset="0"/>
              </a:rPr>
              <a:t>deployer</a:t>
            </a:r>
            <a:endParaRPr lang="en-US" sz="1800" dirty="0">
              <a:solidFill>
                <a:srgbClr val="0563C1"/>
              </a:solidFill>
              <a:latin typeface="+mj-lt"/>
              <a:ea typeface="Calibri" panose="020F0502020204030204" pitchFamily="34" charset="0"/>
              <a:cs typeface="Times New Roman" panose="02020603050405020304" pitchFamily="18" charset="0"/>
            </a:endParaRPr>
          </a:p>
          <a:p>
            <a:r>
              <a:rPr lang="en-US" altLang="de-DE" sz="1800" u="sng" dirty="0">
                <a:latin typeface="+mj-lt"/>
                <a:hlinkClick r:id="rId3"/>
              </a:rPr>
              <a:t>https://github.wdf.sap.corp/retail-architecture/mt-hdi-deployer</a:t>
            </a:r>
            <a:r>
              <a:rPr lang="en-US" altLang="de-DE" sz="1800" u="sng" dirty="0">
                <a:latin typeface="+mj-lt"/>
              </a:rPr>
              <a:t>  </a:t>
            </a:r>
          </a:p>
          <a:p>
            <a:pPr>
              <a:spcAft>
                <a:spcPts val="0"/>
              </a:spcAft>
            </a:pPr>
            <a:endParaRPr lang="en-US" sz="1800" dirty="0">
              <a:solidFill>
                <a:srgbClr val="0563C1"/>
              </a:solidFill>
              <a:latin typeface="+mj-lt"/>
              <a:ea typeface="Calibri" panose="020F0502020204030204" pitchFamily="34" charset="0"/>
              <a:cs typeface="Times New Roman" panose="02020603050405020304" pitchFamily="18" charset="0"/>
            </a:endParaRPr>
          </a:p>
          <a:p>
            <a:pPr>
              <a:spcAft>
                <a:spcPts val="0"/>
              </a:spcAft>
            </a:pPr>
            <a:r>
              <a:rPr lang="en-US" sz="1800" dirty="0">
                <a:solidFill>
                  <a:srgbClr val="0563C1"/>
                </a:solidFill>
                <a:latin typeface="+mj-lt"/>
                <a:ea typeface="Calibri" panose="020F0502020204030204" pitchFamily="34" charset="0"/>
                <a:cs typeface="Times New Roman" panose="02020603050405020304" pitchFamily="18" charset="0"/>
              </a:rPr>
              <a:t>“Library”</a:t>
            </a:r>
            <a:br>
              <a:rPr lang="en-US" sz="1800" u="sng" dirty="0">
                <a:solidFill>
                  <a:srgbClr val="0563C1"/>
                </a:solidFill>
                <a:latin typeface="+mj-lt"/>
                <a:ea typeface="Calibri" panose="020F0502020204030204" pitchFamily="34" charset="0"/>
                <a:cs typeface="Times New Roman" panose="02020603050405020304" pitchFamily="18" charset="0"/>
              </a:rPr>
            </a:br>
            <a:r>
              <a:rPr lang="en-US" sz="1800" u="sng" dirty="0">
                <a:solidFill>
                  <a:srgbClr val="0563C1"/>
                </a:solidFill>
                <a:latin typeface="+mj-lt"/>
                <a:ea typeface="Calibri" panose="020F0502020204030204" pitchFamily="34" charset="0"/>
                <a:cs typeface="Times New Roman" panose="02020603050405020304" pitchFamily="18" charset="0"/>
                <a:hlinkClick r:id="rId4"/>
              </a:rPr>
              <a:t>https://github.wdf.sap.corp/IndustryCloudFoundation/multi-tenant-library</a:t>
            </a:r>
            <a:endParaRPr lang="en-US" sz="1800" u="sng" dirty="0">
              <a:solidFill>
                <a:srgbClr val="0563C1"/>
              </a:solidFill>
              <a:latin typeface="+mj-lt"/>
              <a:ea typeface="Calibri" panose="020F0502020204030204" pitchFamily="34" charset="0"/>
              <a:cs typeface="Times New Roman" panose="02020603050405020304" pitchFamily="18" charset="0"/>
            </a:endParaRPr>
          </a:p>
          <a:p>
            <a:pPr>
              <a:spcAft>
                <a:spcPts val="0"/>
              </a:spcAft>
            </a:pPr>
            <a:br>
              <a:rPr lang="en-US" sz="1800" u="sng" dirty="0">
                <a:solidFill>
                  <a:srgbClr val="0563C1"/>
                </a:solidFill>
                <a:latin typeface="+mj-lt"/>
                <a:ea typeface="Calibri" panose="020F0502020204030204" pitchFamily="34" charset="0"/>
                <a:cs typeface="Times New Roman" panose="02020603050405020304" pitchFamily="18" charset="0"/>
              </a:rPr>
            </a:br>
            <a:r>
              <a:rPr lang="en-US" sz="1800" dirty="0">
                <a:solidFill>
                  <a:srgbClr val="0563C1"/>
                </a:solidFill>
                <a:latin typeface="+mj-lt"/>
                <a:ea typeface="Calibri" panose="020F0502020204030204" pitchFamily="34" charset="0"/>
                <a:cs typeface="Times New Roman" panose="02020603050405020304" pitchFamily="18" charset="0"/>
              </a:rPr>
              <a:t>Example application using this “library”:</a:t>
            </a:r>
          </a:p>
          <a:p>
            <a:r>
              <a:rPr lang="en-US" sz="1800" u="sng" dirty="0">
                <a:latin typeface="+mj-lt"/>
                <a:hlinkClick r:id="rId5"/>
              </a:rPr>
              <a:t>https://github.wdf.sap.corp/IndustryCloudFoundation/shoppinglist</a:t>
            </a:r>
            <a:endParaRPr lang="en-US" sz="1800" u="sng" dirty="0">
              <a:latin typeface="+mj-lt"/>
            </a:endParaRPr>
          </a:p>
          <a:p>
            <a:endParaRPr lang="en-US" sz="1800" u="sng" dirty="0">
              <a:latin typeface="+mj-lt"/>
            </a:endParaRPr>
          </a:p>
          <a:p>
            <a:r>
              <a:rPr lang="en-US" sz="1800" dirty="0">
                <a:solidFill>
                  <a:srgbClr val="0563C1"/>
                </a:solidFill>
                <a:latin typeface="+mj-lt"/>
                <a:ea typeface="Calibri" panose="020F0502020204030204" pitchFamily="34" charset="0"/>
                <a:cs typeface="Times New Roman" panose="02020603050405020304" pitchFamily="18" charset="0"/>
              </a:rPr>
              <a:t>Instance Manager Client Library (XSA):</a:t>
            </a:r>
          </a:p>
          <a:p>
            <a:r>
              <a:rPr lang="en-US" sz="1800" u="sng" dirty="0">
                <a:solidFill>
                  <a:srgbClr val="0563C1"/>
                </a:solidFill>
                <a:latin typeface="+mj-lt"/>
                <a:ea typeface="Calibri" panose="020F0502020204030204" pitchFamily="34" charset="0"/>
                <a:cs typeface="Times New Roman" panose="02020603050405020304" pitchFamily="18" charset="0"/>
                <a:hlinkClick r:id="rId6"/>
              </a:rPr>
              <a:t>https://wiki.wdf.sap.corp/wiki/pages/viewpage.action?pageId=1884767923</a:t>
            </a:r>
            <a:r>
              <a:rPr lang="en-US" sz="1800" u="sng" dirty="0">
                <a:solidFill>
                  <a:srgbClr val="0563C1"/>
                </a:solidFill>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42238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bwMode="gray">
          <a:xfrm>
            <a:off x="3929654" y="1650046"/>
            <a:ext cx="5227274" cy="482941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49" name="Rectangle 48"/>
          <p:cNvSpPr/>
          <p:nvPr/>
        </p:nvSpPr>
        <p:spPr bwMode="gray">
          <a:xfrm>
            <a:off x="5562049" y="2434175"/>
            <a:ext cx="3338112" cy="184850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organization</a:t>
            </a:r>
          </a:p>
        </p:txBody>
      </p:sp>
      <p:sp>
        <p:nvSpPr>
          <p:cNvPr id="2" name="Title 1"/>
          <p:cNvSpPr>
            <a:spLocks noGrp="1"/>
          </p:cNvSpPr>
          <p:nvPr>
            <p:ph type="title"/>
          </p:nvPr>
        </p:nvSpPr>
        <p:spPr/>
        <p:txBody>
          <a:bodyPr/>
          <a:lstStyle/>
          <a:p>
            <a:r>
              <a:rPr lang="en-US" dirty="0"/>
              <a:t>Application Subscription via Instance Manager Explained</a:t>
            </a:r>
            <a:endParaRPr lang="en-US" dirty="0">
              <a:latin typeface="Courier New" panose="02070309020205020404" pitchFamily="49" charset="0"/>
              <a:cs typeface="Courier New" panose="02070309020205020404" pitchFamily="49" charset="0"/>
            </a:endParaRPr>
          </a:p>
        </p:txBody>
      </p:sp>
      <p:sp>
        <p:nvSpPr>
          <p:cNvPr id="57" name="Rectangle 56"/>
          <p:cNvSpPr/>
          <p:nvPr/>
        </p:nvSpPr>
        <p:spPr>
          <a:xfrm>
            <a:off x="5562049" y="4566834"/>
            <a:ext cx="3338112" cy="17925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rPr>
              <a:t>Backing Services</a:t>
            </a:r>
          </a:p>
        </p:txBody>
      </p:sp>
      <p:cxnSp>
        <p:nvCxnSpPr>
          <p:cNvPr id="58" name="Straight Connector 57"/>
          <p:cNvCxnSpPr/>
          <p:nvPr/>
        </p:nvCxnSpPr>
        <p:spPr>
          <a:xfrm flipH="1">
            <a:off x="5562049" y="4786290"/>
            <a:ext cx="3327949" cy="737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547411" y="4816779"/>
            <a:ext cx="0" cy="14971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3" name="Straight Arrow Connector 35"/>
          <p:cNvCxnSpPr>
            <a:stCxn id="62" idx="1"/>
            <a:endCxn id="41" idx="0"/>
          </p:cNvCxnSpPr>
          <p:nvPr/>
        </p:nvCxnSpPr>
        <p:spPr>
          <a:xfrm rot="10800000" flipV="1">
            <a:off x="4668409" y="5352634"/>
            <a:ext cx="1128256" cy="223021"/>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gray">
          <a:xfrm>
            <a:off x="6475696" y="2737105"/>
            <a:ext cx="1925670" cy="1394410"/>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pic>
        <p:nvPicPr>
          <p:cNvPr id="80" name="Picture 79"/>
          <p:cNvPicPr>
            <a:picLocks noChangeAspect="1"/>
          </p:cNvPicPr>
          <p:nvPr/>
        </p:nvPicPr>
        <p:blipFill>
          <a:blip r:embed="rId3"/>
          <a:stretch>
            <a:fillRect/>
          </a:stretch>
        </p:blipFill>
        <p:spPr>
          <a:xfrm>
            <a:off x="7333066" y="1853088"/>
            <a:ext cx="1677820" cy="222120"/>
          </a:xfrm>
          <a:prstGeom prst="rect">
            <a:avLst/>
          </a:prstGeom>
        </p:spPr>
      </p:pic>
      <p:sp>
        <p:nvSpPr>
          <p:cNvPr id="88" name="Rectangle 87"/>
          <p:cNvSpPr/>
          <p:nvPr/>
        </p:nvSpPr>
        <p:spPr>
          <a:xfrm>
            <a:off x="7499764" y="4848645"/>
            <a:ext cx="1494187" cy="1015663"/>
          </a:xfrm>
          <a:prstGeom prst="rect">
            <a:avLst/>
          </a:prstGeom>
        </p:spPr>
        <p:txBody>
          <a:bodyPr wrap="square">
            <a:spAutoFit/>
          </a:bodyPr>
          <a:lstStyle/>
          <a:p>
            <a:r>
              <a:rPr lang="en-US" sz="1200" b="1" dirty="0">
                <a:solidFill>
                  <a:schemeClr val="accent1"/>
                </a:solidFill>
              </a:rPr>
              <a:t>POST request (</a:t>
            </a:r>
            <a:r>
              <a:rPr lang="en-US" sz="1200" b="1" dirty="0" err="1">
                <a:solidFill>
                  <a:schemeClr val="accent1"/>
                </a:solidFill>
              </a:rPr>
              <a:t>async</a:t>
            </a:r>
            <a:r>
              <a:rPr lang="en-US" sz="1200" b="1" dirty="0">
                <a:solidFill>
                  <a:schemeClr val="accent1"/>
                </a:solidFill>
              </a:rPr>
              <a:t>)</a:t>
            </a:r>
            <a:br>
              <a:rPr lang="en-US" sz="1200" b="1" dirty="0">
                <a:solidFill>
                  <a:schemeClr val="bg1"/>
                </a:solidFill>
              </a:rPr>
            </a:br>
            <a:r>
              <a:rPr lang="en-US" sz="1200" dirty="0">
                <a:solidFill>
                  <a:schemeClr val="bg1"/>
                </a:solidFill>
              </a:rPr>
              <a:t>create</a:t>
            </a:r>
          </a:p>
          <a:p>
            <a:r>
              <a:rPr lang="en-US" sz="1200" dirty="0">
                <a:solidFill>
                  <a:schemeClr val="bg1"/>
                </a:solidFill>
              </a:rPr>
              <a:t>tenant-specific </a:t>
            </a:r>
            <a:br>
              <a:rPr lang="en-US" sz="1200" dirty="0">
                <a:solidFill>
                  <a:schemeClr val="bg1"/>
                </a:solidFill>
              </a:rPr>
            </a:br>
            <a:r>
              <a:rPr lang="en-US" sz="1200" dirty="0">
                <a:solidFill>
                  <a:schemeClr val="bg1"/>
                </a:solidFill>
              </a:rPr>
              <a:t>service instance</a:t>
            </a:r>
          </a:p>
        </p:txBody>
      </p:sp>
      <p:grpSp>
        <p:nvGrpSpPr>
          <p:cNvPr id="11" name="Group 10"/>
          <p:cNvGrpSpPr/>
          <p:nvPr/>
        </p:nvGrpSpPr>
        <p:grpSpPr>
          <a:xfrm>
            <a:off x="5655839" y="5645987"/>
            <a:ext cx="1677227" cy="662347"/>
            <a:chOff x="5619564" y="4860156"/>
            <a:chExt cx="1533277" cy="662347"/>
          </a:xfrm>
        </p:grpSpPr>
        <p:sp>
          <p:nvSpPr>
            <p:cNvPr id="46" name="Rectangle 45"/>
            <p:cNvSpPr/>
            <p:nvPr/>
          </p:nvSpPr>
          <p:spPr bwMode="gray">
            <a:xfrm>
              <a:off x="5619564" y="4860156"/>
              <a:ext cx="153327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Service</a:t>
              </a:r>
            </a:p>
          </p:txBody>
        </p:sp>
        <p:sp>
          <p:nvSpPr>
            <p:cNvPr id="48" name="Rectangle 47"/>
            <p:cNvSpPr/>
            <p:nvPr/>
          </p:nvSpPr>
          <p:spPr bwMode="gray">
            <a:xfrm>
              <a:off x="5760390" y="5125345"/>
              <a:ext cx="123896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grpSp>
      <p:sp>
        <p:nvSpPr>
          <p:cNvPr id="60" name="Rectangle 59"/>
          <p:cNvSpPr/>
          <p:nvPr/>
        </p:nvSpPr>
        <p:spPr bwMode="gray">
          <a:xfrm>
            <a:off x="5655839" y="4914138"/>
            <a:ext cx="167722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Instance Manager</a:t>
            </a:r>
          </a:p>
        </p:txBody>
      </p:sp>
      <p:sp>
        <p:nvSpPr>
          <p:cNvPr id="62" name="Rectangle 61"/>
          <p:cNvSpPr/>
          <p:nvPr/>
        </p:nvSpPr>
        <p:spPr bwMode="gray">
          <a:xfrm>
            <a:off x="5796665" y="5185367"/>
            <a:ext cx="136850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200" kern="0" dirty="0">
                <a:solidFill>
                  <a:srgbClr val="002060"/>
                </a:solidFill>
                <a:latin typeface="Calibri" panose="020F0502020204030204"/>
              </a:rPr>
              <a:t>RESTful API {JSON}</a:t>
            </a:r>
          </a:p>
        </p:txBody>
      </p:sp>
      <p:cxnSp>
        <p:nvCxnSpPr>
          <p:cNvPr id="40" name="Straight Arrow Connector 35"/>
          <p:cNvCxnSpPr>
            <a:stCxn id="41" idx="3"/>
          </p:cNvCxnSpPr>
          <p:nvPr/>
        </p:nvCxnSpPr>
        <p:spPr>
          <a:xfrm>
            <a:off x="5179487" y="5918483"/>
            <a:ext cx="476353" cy="58677"/>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gray">
          <a:xfrm>
            <a:off x="4157331" y="5575656"/>
            <a:ext cx="1022156" cy="68565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Service</a:t>
            </a:r>
            <a:br>
              <a:rPr lang="en-US" sz="1400" kern="0" dirty="0">
                <a:solidFill>
                  <a:prstClr val="white"/>
                </a:solidFill>
                <a:latin typeface="Calibri" panose="020F0502020204030204"/>
              </a:rPr>
            </a:br>
            <a:r>
              <a:rPr lang="en-US" sz="1400" kern="0" dirty="0">
                <a:solidFill>
                  <a:prstClr val="white"/>
                </a:solidFill>
                <a:latin typeface="Calibri" panose="020F0502020204030204"/>
              </a:rPr>
              <a:t>Broker</a:t>
            </a:r>
          </a:p>
        </p:txBody>
      </p:sp>
      <p:cxnSp>
        <p:nvCxnSpPr>
          <p:cNvPr id="45" name="Straight Arrow Connector 35"/>
          <p:cNvCxnSpPr/>
          <p:nvPr/>
        </p:nvCxnSpPr>
        <p:spPr>
          <a:xfrm flipV="1">
            <a:off x="7165169" y="3403753"/>
            <a:ext cx="482071" cy="2039376"/>
          </a:xfrm>
          <a:prstGeom prst="bentConnector3">
            <a:avLst>
              <a:gd name="adj1" fmla="val 5000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619045" y="4848645"/>
            <a:ext cx="1120885" cy="738664"/>
          </a:xfrm>
          <a:prstGeom prst="rect">
            <a:avLst/>
          </a:prstGeom>
        </p:spPr>
        <p:txBody>
          <a:bodyPr wrap="square">
            <a:spAutoFit/>
          </a:bodyPr>
          <a:lstStyle/>
          <a:p>
            <a:r>
              <a:rPr lang="en-US" sz="1400" dirty="0" err="1">
                <a:solidFill>
                  <a:schemeClr val="bg1"/>
                </a:solidFill>
              </a:rPr>
              <a:t>cf</a:t>
            </a:r>
            <a:r>
              <a:rPr lang="en-US" sz="1400" dirty="0">
                <a:solidFill>
                  <a:schemeClr val="bg1"/>
                </a:solidFill>
              </a:rPr>
              <a:t> create-/</a:t>
            </a:r>
            <a:br>
              <a:rPr lang="en-US" sz="1400" dirty="0">
                <a:solidFill>
                  <a:schemeClr val="bg1"/>
                </a:solidFill>
              </a:rPr>
            </a:br>
            <a:r>
              <a:rPr lang="en-US" sz="1400" dirty="0">
                <a:solidFill>
                  <a:schemeClr val="bg1"/>
                </a:solidFill>
              </a:rPr>
              <a:t>bind-</a:t>
            </a:r>
            <a:br>
              <a:rPr lang="en-US" sz="1400" dirty="0">
                <a:solidFill>
                  <a:schemeClr val="bg1"/>
                </a:solidFill>
              </a:rPr>
            </a:br>
            <a:r>
              <a:rPr lang="en-US" sz="1400" dirty="0">
                <a:solidFill>
                  <a:schemeClr val="bg1"/>
                </a:solidFill>
              </a:rPr>
              <a:t>service</a:t>
            </a:r>
          </a:p>
        </p:txBody>
      </p:sp>
      <p:sp>
        <p:nvSpPr>
          <p:cNvPr id="54" name="Rectangle 53"/>
          <p:cNvSpPr/>
          <p:nvPr/>
        </p:nvSpPr>
        <p:spPr>
          <a:xfrm>
            <a:off x="2661037" y="2817832"/>
            <a:ext cx="1218545" cy="954107"/>
          </a:xfrm>
          <a:prstGeom prst="rect">
            <a:avLst/>
          </a:prstGeom>
        </p:spPr>
        <p:txBody>
          <a:bodyPr wrap="square">
            <a:spAutoFit/>
          </a:bodyPr>
          <a:lstStyle/>
          <a:p>
            <a:r>
              <a:rPr lang="en-US" sz="1400" dirty="0"/>
              <a:t>(automatic)</a:t>
            </a:r>
            <a:br>
              <a:rPr lang="en-US" sz="1400" dirty="0"/>
            </a:br>
            <a:r>
              <a:rPr lang="en-US" sz="1400" dirty="0"/>
              <a:t>notification</a:t>
            </a:r>
            <a:br>
              <a:rPr lang="en-US" sz="1400" dirty="0"/>
            </a:br>
            <a:r>
              <a:rPr lang="en-US" sz="1400" dirty="0"/>
              <a:t>“onboard tenant”</a:t>
            </a:r>
          </a:p>
        </p:txBody>
      </p:sp>
      <p:cxnSp>
        <p:nvCxnSpPr>
          <p:cNvPr id="55" name="Straight Arrow Connector 54"/>
          <p:cNvCxnSpPr/>
          <p:nvPr/>
        </p:nvCxnSpPr>
        <p:spPr>
          <a:xfrm>
            <a:off x="2501237" y="3306539"/>
            <a:ext cx="5146003" cy="6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bwMode="gray">
          <a:xfrm>
            <a:off x="5889882" y="5885284"/>
            <a:ext cx="1355283"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44" name="Rectangular Callout 43"/>
          <p:cNvSpPr/>
          <p:nvPr/>
        </p:nvSpPr>
        <p:spPr bwMode="gray">
          <a:xfrm>
            <a:off x="4070475" y="2432647"/>
            <a:ext cx="1278744" cy="452332"/>
          </a:xfrm>
          <a:prstGeom prst="wedgeRectCallout">
            <a:avLst>
              <a:gd name="adj1" fmla="val 63202"/>
              <a:gd name="adj2" fmla="val 143728"/>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callback ‚new tenant‘ is called </a:t>
            </a:r>
            <a:endParaRPr kumimoji="0" lang="en-US" sz="1100" b="1" i="0" u="none" strike="noStrike" kern="0" cap="none" spc="0" normalizeH="0" noProof="0" dirty="0">
              <a:ln>
                <a:noFill/>
              </a:ln>
              <a:effectLst/>
              <a:uLnTx/>
              <a:uFillTx/>
              <a:ea typeface="Arial Unicode MS" pitchFamily="34" charset="-128"/>
              <a:cs typeface="Arial Unicode MS" pitchFamily="34" charset="-128"/>
            </a:endParaRPr>
          </a:p>
        </p:txBody>
      </p:sp>
      <p:sp>
        <p:nvSpPr>
          <p:cNvPr id="50" name="Rectangular Callout 49"/>
          <p:cNvSpPr/>
          <p:nvPr/>
        </p:nvSpPr>
        <p:spPr bwMode="gray">
          <a:xfrm>
            <a:off x="8953950" y="2357019"/>
            <a:ext cx="1578606" cy="757630"/>
          </a:xfrm>
          <a:prstGeom prst="wedgeRectCallout">
            <a:avLst>
              <a:gd name="adj1" fmla="val -145748"/>
              <a:gd name="adj2" fmla="val 160092"/>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Request via instance manager new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db</a:t>
            </a:r>
            <a:r>
              <a:rPr kumimoji="0" lang="en-US" sz="1200" b="0" i="0" u="none" strike="noStrike" kern="0" cap="none" spc="0" normalizeH="0" noProof="0" dirty="0">
                <a:ln>
                  <a:noFill/>
                </a:ln>
                <a:effectLst/>
                <a:uLnTx/>
                <a:uFillTx/>
                <a:ea typeface="Arial Unicode MS" pitchFamily="34" charset="-128"/>
                <a:cs typeface="Arial Unicode MS" pitchFamily="34" charset="-128"/>
              </a:rPr>
              <a:t> schema</a:t>
            </a:r>
            <a:endParaRPr kumimoji="0" lang="en-US" sz="1100" b="1" i="0" u="none" strike="noStrike" kern="0" cap="none" spc="0" normalizeH="0" noProof="0" dirty="0">
              <a:ln>
                <a:noFill/>
              </a:ln>
              <a:effectLst/>
              <a:uLnTx/>
              <a:uFillTx/>
              <a:ea typeface="Arial Unicode MS" pitchFamily="34" charset="-128"/>
              <a:cs typeface="Arial Unicode MS" pitchFamily="34" charset="-128"/>
            </a:endParaRPr>
          </a:p>
        </p:txBody>
      </p:sp>
      <p:sp>
        <p:nvSpPr>
          <p:cNvPr id="56" name="TextBox 55"/>
          <p:cNvSpPr txBox="1"/>
          <p:nvPr/>
        </p:nvSpPr>
        <p:spPr>
          <a:xfrm>
            <a:off x="4417555" y="3110220"/>
            <a:ext cx="1067545"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/tenant/{id}</a:t>
            </a:r>
            <a:endParaRPr lang="en-US" sz="1800" kern="0" dirty="0">
              <a:solidFill>
                <a:schemeClr val="bg1"/>
              </a:solidFill>
              <a:ea typeface="Arial Unicode MS" pitchFamily="34" charset="-128"/>
              <a:cs typeface="Arial Unicode MS" pitchFamily="34" charset="-128"/>
            </a:endParaRPr>
          </a:p>
        </p:txBody>
      </p:sp>
      <p:pic>
        <p:nvPicPr>
          <p:cNvPr id="51" name="Picture 2" descr="Ähnliches F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2629" y="5907174"/>
            <a:ext cx="1114839" cy="30643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bwMode="gray">
          <a:xfrm>
            <a:off x="7647240" y="3031109"/>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p>
        </p:txBody>
      </p:sp>
      <p:sp>
        <p:nvSpPr>
          <p:cNvPr id="64" name="Rectangle 63"/>
          <p:cNvSpPr/>
          <p:nvPr/>
        </p:nvSpPr>
        <p:spPr bwMode="gray">
          <a:xfrm>
            <a:off x="6590048" y="3028049"/>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router</a:t>
            </a:r>
          </a:p>
        </p:txBody>
      </p:sp>
      <p:pic>
        <p:nvPicPr>
          <p:cNvPr id="32" name="Picture 2" descr="Bildergebnis für user"/>
          <p:cNvPicPr>
            <a:picLocks noChangeAspect="1" noChangeArrowheads="1"/>
          </p:cNvPicPr>
          <p:nvPr/>
        </p:nvPicPr>
        <p:blipFill rotWithShape="1">
          <a:blip r:embed="rId5">
            <a:extLst>
              <a:ext uri="{28A0092B-C50C-407E-A947-70E740481C1C}">
                <a14:useLocalDpi xmlns:a14="http://schemas.microsoft.com/office/drawing/2010/main" val="0"/>
              </a:ext>
            </a:extLst>
          </a:blip>
          <a:srcRect l="25604" t="6551" r="51023" b="70817"/>
          <a:stretch/>
        </p:blipFill>
        <p:spPr bwMode="auto">
          <a:xfrm>
            <a:off x="1616582" y="2921246"/>
            <a:ext cx="771719" cy="74727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3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bwMode="gray">
          <a:xfrm>
            <a:off x="3929654" y="1650046"/>
            <a:ext cx="5227274" cy="482941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grpSp>
        <p:nvGrpSpPr>
          <p:cNvPr id="45" name="Group 44"/>
          <p:cNvGrpSpPr/>
          <p:nvPr/>
        </p:nvGrpSpPr>
        <p:grpSpPr>
          <a:xfrm>
            <a:off x="10369464" y="1459434"/>
            <a:ext cx="1430286" cy="2164012"/>
            <a:chOff x="10363200" y="3941124"/>
            <a:chExt cx="1430286" cy="2164012"/>
          </a:xfrm>
        </p:grpSpPr>
        <p:pic>
          <p:nvPicPr>
            <p:cNvPr id="51" name="Picture 2" descr="https://1.bp.blogspot.com/-nQhgMSKpIsM/V0QicMLs4rI/AAAAAAAAAvE/tGZTKElWsgg7J_Gs6Vi4kuqI9dBCUfrEwCLcB/s1600/multitenanc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397" t="18409" r="40103" b="17267"/>
            <a:stretch/>
          </p:blipFill>
          <p:spPr bwMode="auto">
            <a:xfrm>
              <a:off x="10363200" y="3941124"/>
              <a:ext cx="1430286" cy="216401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1142177" y="4599500"/>
              <a:ext cx="585003"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a:solidFill>
                    <a:schemeClr val="tx1">
                      <a:lumMod val="65000"/>
                      <a:lumOff val="35000"/>
                    </a:schemeClr>
                  </a:solidFill>
                  <a:ea typeface="Arial Unicode MS" pitchFamily="34" charset="-128"/>
                  <a:cs typeface="Arial Unicode MS" pitchFamily="34" charset="-128"/>
                </a:rPr>
                <a:t>(schemas)</a:t>
              </a:r>
            </a:p>
          </p:txBody>
        </p:sp>
      </p:grpSp>
      <p:sp>
        <p:nvSpPr>
          <p:cNvPr id="54" name="Rectangle 53"/>
          <p:cNvSpPr/>
          <p:nvPr/>
        </p:nvSpPr>
        <p:spPr bwMode="gray">
          <a:xfrm>
            <a:off x="4637816" y="2434175"/>
            <a:ext cx="3338112" cy="184850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organization</a:t>
            </a:r>
          </a:p>
        </p:txBody>
      </p:sp>
      <p:sp>
        <p:nvSpPr>
          <p:cNvPr id="2" name="Title 1"/>
          <p:cNvSpPr>
            <a:spLocks noGrp="1"/>
          </p:cNvSpPr>
          <p:nvPr>
            <p:ph type="title"/>
          </p:nvPr>
        </p:nvSpPr>
        <p:spPr/>
        <p:txBody>
          <a:bodyPr/>
          <a:lstStyle/>
          <a:p>
            <a:r>
              <a:rPr lang="en-US" dirty="0"/>
              <a:t>Case 3: Separate Schema Using HANA Instance Manager</a:t>
            </a:r>
            <a:endParaRPr lang="en-US" dirty="0">
              <a:latin typeface="Courier New" panose="02070309020205020404" pitchFamily="49" charset="0"/>
              <a:cs typeface="Courier New" panose="02070309020205020404" pitchFamily="49" charset="0"/>
            </a:endParaRPr>
          </a:p>
        </p:txBody>
      </p:sp>
      <p:sp>
        <p:nvSpPr>
          <p:cNvPr id="57" name="Rectangle 56"/>
          <p:cNvSpPr/>
          <p:nvPr/>
        </p:nvSpPr>
        <p:spPr>
          <a:xfrm>
            <a:off x="4637816" y="4566834"/>
            <a:ext cx="3338112" cy="17925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rPr>
              <a:t>Backing Services</a:t>
            </a:r>
          </a:p>
        </p:txBody>
      </p:sp>
      <p:cxnSp>
        <p:nvCxnSpPr>
          <p:cNvPr id="58" name="Straight Connector 57"/>
          <p:cNvCxnSpPr/>
          <p:nvPr/>
        </p:nvCxnSpPr>
        <p:spPr>
          <a:xfrm flipH="1">
            <a:off x="4637816" y="4786290"/>
            <a:ext cx="3327949" cy="737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4623178" y="4816779"/>
            <a:ext cx="0" cy="14971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gray">
          <a:xfrm>
            <a:off x="4965649" y="2737105"/>
            <a:ext cx="2511484" cy="1394410"/>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grpSp>
        <p:nvGrpSpPr>
          <p:cNvPr id="11" name="Group 10"/>
          <p:cNvGrpSpPr/>
          <p:nvPr/>
        </p:nvGrpSpPr>
        <p:grpSpPr>
          <a:xfrm>
            <a:off x="4731606" y="5645987"/>
            <a:ext cx="1677227" cy="662347"/>
            <a:chOff x="5619564" y="4860156"/>
            <a:chExt cx="1533277" cy="662347"/>
          </a:xfrm>
        </p:grpSpPr>
        <p:sp>
          <p:nvSpPr>
            <p:cNvPr id="46" name="Rectangle 45"/>
            <p:cNvSpPr/>
            <p:nvPr/>
          </p:nvSpPr>
          <p:spPr bwMode="gray">
            <a:xfrm>
              <a:off x="5619564" y="4860156"/>
              <a:ext cx="153327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Service</a:t>
              </a:r>
            </a:p>
          </p:txBody>
        </p:sp>
        <p:sp>
          <p:nvSpPr>
            <p:cNvPr id="48" name="Rectangle 47"/>
            <p:cNvSpPr/>
            <p:nvPr/>
          </p:nvSpPr>
          <p:spPr bwMode="gray">
            <a:xfrm>
              <a:off x="5760390" y="5125345"/>
              <a:ext cx="123896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grpSp>
      <p:sp>
        <p:nvSpPr>
          <p:cNvPr id="60" name="Rectangle 59"/>
          <p:cNvSpPr/>
          <p:nvPr/>
        </p:nvSpPr>
        <p:spPr bwMode="gray">
          <a:xfrm>
            <a:off x="4731606" y="4914138"/>
            <a:ext cx="167722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Instance Manager</a:t>
            </a:r>
          </a:p>
        </p:txBody>
      </p:sp>
      <p:sp>
        <p:nvSpPr>
          <p:cNvPr id="62" name="Rectangle 61"/>
          <p:cNvSpPr/>
          <p:nvPr/>
        </p:nvSpPr>
        <p:spPr bwMode="gray">
          <a:xfrm>
            <a:off x="4872432" y="5185367"/>
            <a:ext cx="136850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200" kern="0" dirty="0">
                <a:solidFill>
                  <a:srgbClr val="002060"/>
                </a:solidFill>
                <a:latin typeface="Calibri" panose="020F0502020204030204"/>
              </a:rPr>
              <a:t>RESTful API {JSON}</a:t>
            </a:r>
          </a:p>
        </p:txBody>
      </p:sp>
      <p:pic>
        <p:nvPicPr>
          <p:cNvPr id="34" name="Picture 2" descr="Image result for fiori examp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900" y="2340172"/>
            <a:ext cx="2105438" cy="1380019"/>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bwMode="gray">
          <a:xfrm>
            <a:off x="4965649" y="5885284"/>
            <a:ext cx="1355283"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35" name="Rectangle 34"/>
          <p:cNvSpPr/>
          <p:nvPr/>
        </p:nvSpPr>
        <p:spPr>
          <a:xfrm>
            <a:off x="2663208" y="2863475"/>
            <a:ext cx="1120885" cy="954107"/>
          </a:xfrm>
          <a:prstGeom prst="rect">
            <a:avLst/>
          </a:prstGeom>
        </p:spPr>
        <p:txBody>
          <a:bodyPr wrap="square">
            <a:spAutoFit/>
          </a:bodyPr>
          <a:lstStyle/>
          <a:p>
            <a:r>
              <a:rPr lang="en-US" sz="1400" dirty="0"/>
              <a:t>Tenant specific HTTP</a:t>
            </a:r>
            <a:br>
              <a:rPr lang="en-US" sz="1400" dirty="0"/>
            </a:br>
            <a:r>
              <a:rPr lang="en-US" sz="1400" dirty="0"/>
              <a:t>request</a:t>
            </a:r>
          </a:p>
        </p:txBody>
      </p:sp>
      <p:cxnSp>
        <p:nvCxnSpPr>
          <p:cNvPr id="36" name="Straight Arrow Connector 35"/>
          <p:cNvCxnSpPr/>
          <p:nvPr/>
        </p:nvCxnSpPr>
        <p:spPr>
          <a:xfrm>
            <a:off x="2501237" y="3326304"/>
            <a:ext cx="5139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ular Callout 49"/>
          <p:cNvSpPr/>
          <p:nvPr/>
        </p:nvSpPr>
        <p:spPr bwMode="gray">
          <a:xfrm>
            <a:off x="9768840" y="5019592"/>
            <a:ext cx="2100360" cy="1376826"/>
          </a:xfrm>
          <a:prstGeom prst="wedgeRectCallout">
            <a:avLst>
              <a:gd name="adj1" fmla="val -48640"/>
              <a:gd name="adj2" fmla="val 11598"/>
            </a:avLst>
          </a:prstGeom>
          <a:solidFill>
            <a:schemeClr val="accent2">
              <a:lumMod val="20000"/>
              <a:lumOff val="8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Recommendations</a:t>
            </a:r>
            <a:r>
              <a:rPr lang="en-US" sz="1200" kern="0" dirty="0">
                <a:ea typeface="Arial Unicode MS" pitchFamily="34" charset="-128"/>
                <a:cs typeface="Arial Unicode MS" pitchFamily="34" charset="-128"/>
              </a:rPr>
              <a:t>:</a:t>
            </a:r>
            <a:br>
              <a:rPr lang="en-US" sz="1200" kern="0" dirty="0">
                <a:ea typeface="Arial Unicode MS" pitchFamily="34" charset="-128"/>
                <a:cs typeface="Arial Unicode MS" pitchFamily="34" charset="-128"/>
              </a:rPr>
            </a:br>
            <a:endParaRPr lang="en-US" sz="200" kern="0" dirty="0">
              <a:ea typeface="Arial Unicode MS" pitchFamily="34" charset="-128"/>
              <a:cs typeface="Arial Unicode MS" pitchFamily="34" charset="-128"/>
            </a:endParaRPr>
          </a:p>
          <a:p>
            <a:pPr marL="171450" marR="0" indent="-1714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Ø"/>
              <a:tabLst/>
            </a:pPr>
            <a:r>
              <a:rPr lang="en-US" sz="1200" b="1" kern="0" dirty="0">
                <a:ea typeface="Arial Unicode MS" pitchFamily="34" charset="-128"/>
                <a:cs typeface="Arial Unicode MS" pitchFamily="34" charset="-128"/>
              </a:rPr>
              <a:t>cache </a:t>
            </a:r>
            <a:r>
              <a:rPr lang="en-US" sz="1200" kern="0" dirty="0">
                <a:ea typeface="Arial Unicode MS" pitchFamily="34" charset="-128"/>
                <a:cs typeface="Arial Unicode MS" pitchFamily="34" charset="-128"/>
              </a:rPr>
              <a:t>credentials and connection info to </a:t>
            </a:r>
            <a:r>
              <a:rPr lang="en-US" sz="1200" b="1" kern="0" dirty="0" err="1">
                <a:ea typeface="Arial Unicode MS" pitchFamily="34" charset="-128"/>
                <a:cs typeface="Arial Unicode MS" pitchFamily="34" charset="-128"/>
              </a:rPr>
              <a:t>hana</a:t>
            </a:r>
            <a:r>
              <a:rPr lang="en-US" sz="1200" b="1" kern="0" dirty="0">
                <a:ea typeface="Arial Unicode MS" pitchFamily="34" charset="-128"/>
                <a:cs typeface="Arial Unicode MS" pitchFamily="34" charset="-128"/>
              </a:rPr>
              <a:t> service instance</a:t>
            </a:r>
          </a:p>
          <a:p>
            <a:pPr marL="171450" indent="-171450" defTabSz="914400" fontAlgn="base">
              <a:spcBef>
                <a:spcPct val="50000"/>
              </a:spcBef>
              <a:spcAft>
                <a:spcPct val="0"/>
              </a:spcAft>
              <a:buClr>
                <a:srgbClr val="F0AB00"/>
              </a:buClr>
              <a:buSzPct val="80000"/>
              <a:buFont typeface="Wingdings" panose="05000000000000000000" pitchFamily="2" charset="2"/>
              <a:buChar char="Ø"/>
            </a:pPr>
            <a:r>
              <a:rPr lang="en-US" sz="1200" b="1" kern="0" dirty="0">
                <a:ea typeface="Arial Unicode MS" pitchFamily="34" charset="-128"/>
                <a:cs typeface="Arial Unicode MS" pitchFamily="34" charset="-128"/>
              </a:rPr>
              <a:t>pool open connections</a:t>
            </a:r>
          </a:p>
        </p:txBody>
      </p:sp>
      <p:sp>
        <p:nvSpPr>
          <p:cNvPr id="49" name="Rectangular Callout 48"/>
          <p:cNvSpPr/>
          <p:nvPr/>
        </p:nvSpPr>
        <p:spPr bwMode="gray">
          <a:xfrm>
            <a:off x="8053556" y="2396536"/>
            <a:ext cx="1572154" cy="458177"/>
          </a:xfrm>
          <a:prstGeom prst="wedgeRectCallout">
            <a:avLst>
              <a:gd name="adj1" fmla="val -100552"/>
              <a:gd name="adj2" fmla="val 149914"/>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2. get tenant</a:t>
            </a:r>
            <a:r>
              <a:rPr kumimoji="0" lang="en-US" sz="1200" b="0" i="0" u="none" strike="noStrike" kern="0" cap="none" spc="0" normalizeH="0" noProof="0" dirty="0">
                <a:ln>
                  <a:noFill/>
                </a:ln>
                <a:effectLst/>
                <a:uLnTx/>
                <a:uFillTx/>
                <a:ea typeface="Arial Unicode MS" pitchFamily="34" charset="-128"/>
                <a:cs typeface="Arial Unicode MS" pitchFamily="34" charset="-128"/>
              </a:rPr>
              <a:t> id from</a:t>
            </a:r>
            <a:r>
              <a:rPr lang="en-US" sz="1200" kern="0" dirty="0">
                <a:ea typeface="Arial Unicode MS" pitchFamily="34" charset="-128"/>
                <a:cs typeface="Arial Unicode MS" pitchFamily="34" charset="-128"/>
              </a:rPr>
              <a:t> JWT token</a:t>
            </a:r>
            <a:r>
              <a:rPr kumimoji="0" lang="en-US" sz="1200" b="0" i="0" u="none" strike="noStrike" kern="0" cap="none" spc="0" normalizeH="0" noProof="0" dirty="0">
                <a:ln>
                  <a:noFill/>
                </a:ln>
                <a:effectLst/>
                <a:uLnTx/>
                <a:uFillTx/>
                <a:ea typeface="Arial Unicode MS" pitchFamily="34" charset="-128"/>
                <a:cs typeface="Arial Unicode MS" pitchFamily="34" charset="-128"/>
              </a:rPr>
              <a:t> („</a:t>
            </a:r>
            <a:r>
              <a:rPr kumimoji="0" lang="en-US" sz="1200" b="0" i="0" u="none" strike="noStrike" kern="0" cap="none" spc="0" normalizeH="0" noProof="0" dirty="0" err="1">
                <a:ln>
                  <a:noFill/>
                </a:ln>
                <a:effectLst/>
                <a:uLnTx/>
                <a:uFillTx/>
                <a:ea typeface="Arial Unicode MS" pitchFamily="34" charset="-128"/>
                <a:cs typeface="Arial Unicode MS" pitchFamily="34" charset="-128"/>
              </a:rPr>
              <a:t>zid</a:t>
            </a:r>
            <a:r>
              <a:rPr kumimoji="0" lang="en-US" sz="1200" b="0" i="0" u="none" strike="noStrike" kern="0" cap="none" spc="0" normalizeH="0" noProof="0" dirty="0">
                <a:ln>
                  <a:noFill/>
                </a:ln>
                <a:effectLst/>
                <a:uLnTx/>
                <a:uFillTx/>
                <a:ea typeface="Arial Unicode MS" pitchFamily="34" charset="-128"/>
                <a:cs typeface="Arial Unicode MS" pitchFamily="34" charset="-128"/>
              </a:rPr>
              <a:t>“)</a:t>
            </a:r>
            <a:endParaRPr lang="en-US" sz="1200" b="1" kern="0" dirty="0">
              <a:ea typeface="Arial Unicode MS" pitchFamily="34" charset="-128"/>
              <a:cs typeface="Arial Unicode MS" pitchFamily="34" charset="-128"/>
            </a:endParaRPr>
          </a:p>
        </p:txBody>
      </p:sp>
      <p:sp>
        <p:nvSpPr>
          <p:cNvPr id="41" name="Rectangular Callout 40"/>
          <p:cNvSpPr/>
          <p:nvPr/>
        </p:nvSpPr>
        <p:spPr bwMode="gray">
          <a:xfrm>
            <a:off x="8380247" y="3328007"/>
            <a:ext cx="1572154" cy="458177"/>
          </a:xfrm>
          <a:prstGeom prst="wedgeRectCallout">
            <a:avLst>
              <a:gd name="adj1" fmla="val -89889"/>
              <a:gd name="adj2" fmla="val 314969"/>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3. g</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et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db</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connect info for tenant</a:t>
            </a:r>
            <a:endParaRPr lang="en-US" sz="1200" b="1" kern="0" dirty="0">
              <a:ea typeface="Arial Unicode MS" pitchFamily="34" charset="-128"/>
              <a:cs typeface="Arial Unicode MS" pitchFamily="34" charset="-128"/>
            </a:endParaRPr>
          </a:p>
        </p:txBody>
      </p:sp>
      <p:sp>
        <p:nvSpPr>
          <p:cNvPr id="53" name="Rectangular Callout 52"/>
          <p:cNvSpPr/>
          <p:nvPr/>
        </p:nvSpPr>
        <p:spPr bwMode="gray">
          <a:xfrm>
            <a:off x="8440078" y="4597566"/>
            <a:ext cx="1572154" cy="458177"/>
          </a:xfrm>
          <a:prstGeom prst="wedgeRectCallout">
            <a:avLst>
              <a:gd name="adj1" fmla="val -111593"/>
              <a:gd name="adj2" fmla="val 208165"/>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4. read / update data </a:t>
            </a:r>
            <a:endParaRPr lang="en-US" sz="1200" b="1" kern="0" dirty="0">
              <a:ea typeface="Arial Unicode MS" pitchFamily="34" charset="-128"/>
              <a:cs typeface="Arial Unicode MS" pitchFamily="34" charset="-128"/>
            </a:endParaRPr>
          </a:p>
        </p:txBody>
      </p:sp>
      <p:sp>
        <p:nvSpPr>
          <p:cNvPr id="55" name="Rectangle 54"/>
          <p:cNvSpPr/>
          <p:nvPr/>
        </p:nvSpPr>
        <p:spPr>
          <a:xfrm>
            <a:off x="6544277" y="4743771"/>
            <a:ext cx="1494187" cy="1200329"/>
          </a:xfrm>
          <a:prstGeom prst="rect">
            <a:avLst/>
          </a:prstGeom>
        </p:spPr>
        <p:txBody>
          <a:bodyPr wrap="square">
            <a:spAutoFit/>
          </a:bodyPr>
          <a:lstStyle/>
          <a:p>
            <a:r>
              <a:rPr lang="en-US" sz="1200" b="1" dirty="0">
                <a:solidFill>
                  <a:schemeClr val="accent1"/>
                </a:solidFill>
              </a:rPr>
              <a:t>1. GET request</a:t>
            </a:r>
            <a:br>
              <a:rPr lang="en-US" sz="1200" dirty="0">
                <a:solidFill>
                  <a:schemeClr val="accent1"/>
                </a:solidFill>
              </a:rPr>
            </a:br>
            <a:r>
              <a:rPr lang="en-US" sz="1200" dirty="0">
                <a:solidFill>
                  <a:schemeClr val="bg1"/>
                </a:solidFill>
              </a:rPr>
              <a:t>get credentials </a:t>
            </a:r>
            <a:br>
              <a:rPr lang="en-US" sz="1200" dirty="0">
                <a:solidFill>
                  <a:schemeClr val="bg1"/>
                </a:solidFill>
              </a:rPr>
            </a:br>
            <a:r>
              <a:rPr lang="en-US" sz="1200" dirty="0">
                <a:solidFill>
                  <a:schemeClr val="bg1"/>
                </a:solidFill>
              </a:rPr>
              <a:t>of tenant specific  </a:t>
            </a:r>
            <a:br>
              <a:rPr lang="en-US" sz="1200" dirty="0">
                <a:solidFill>
                  <a:schemeClr val="bg1"/>
                </a:solidFill>
              </a:rPr>
            </a:br>
            <a:r>
              <a:rPr lang="en-US" sz="1200" dirty="0">
                <a:solidFill>
                  <a:schemeClr val="bg1"/>
                </a:solidFill>
              </a:rPr>
              <a:t>service instance</a:t>
            </a:r>
            <a:br>
              <a:rPr lang="en-US" sz="1200" dirty="0">
                <a:solidFill>
                  <a:schemeClr val="bg1"/>
                </a:solidFill>
              </a:rPr>
            </a:br>
            <a:endParaRPr lang="en-US" sz="1200" dirty="0">
              <a:solidFill>
                <a:schemeClr val="bg1"/>
              </a:solidFill>
            </a:endParaRPr>
          </a:p>
          <a:p>
            <a:r>
              <a:rPr lang="en-US" sz="1200" b="1" dirty="0">
                <a:solidFill>
                  <a:schemeClr val="accent1"/>
                </a:solidFill>
              </a:rPr>
              <a:t>2. connect</a:t>
            </a:r>
          </a:p>
        </p:txBody>
      </p:sp>
      <p:cxnSp>
        <p:nvCxnSpPr>
          <p:cNvPr id="56" name="Straight Arrow Connector 35"/>
          <p:cNvCxnSpPr/>
          <p:nvPr/>
        </p:nvCxnSpPr>
        <p:spPr>
          <a:xfrm flipV="1">
            <a:off x="6320932" y="5363458"/>
            <a:ext cx="208580" cy="689094"/>
          </a:xfrm>
          <a:prstGeom prst="bentConnector2">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35"/>
          <p:cNvCxnSpPr/>
          <p:nvPr/>
        </p:nvCxnSpPr>
        <p:spPr>
          <a:xfrm flipV="1">
            <a:off x="6240936" y="3313259"/>
            <a:ext cx="482071" cy="2039376"/>
          </a:xfrm>
          <a:prstGeom prst="bentConnector3">
            <a:avLst>
              <a:gd name="adj1" fmla="val 60059"/>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050" name="Picture 2" descr="Ähnliches Fot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8396" y="5907173"/>
            <a:ext cx="1179114" cy="32409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5665815" y="3028049"/>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router</a:t>
            </a:r>
          </a:p>
        </p:txBody>
      </p:sp>
      <p:sp>
        <p:nvSpPr>
          <p:cNvPr id="43" name="Rectangular Callout 42"/>
          <p:cNvSpPr/>
          <p:nvPr/>
        </p:nvSpPr>
        <p:spPr bwMode="gray">
          <a:xfrm>
            <a:off x="6066698" y="2178131"/>
            <a:ext cx="1572154" cy="458177"/>
          </a:xfrm>
          <a:prstGeom prst="wedgeRectCallout">
            <a:avLst>
              <a:gd name="adj1" fmla="val -50454"/>
              <a:gd name="adj2" fmla="val 163068"/>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1.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approuter</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derives</a:t>
            </a:r>
            <a:r>
              <a:rPr kumimoji="0" lang="en-US" sz="1200" b="0" i="0" u="none" strike="noStrike" kern="0" cap="none" spc="0" normalizeH="0" noProof="0" dirty="0">
                <a:ln>
                  <a:noFill/>
                </a:ln>
                <a:effectLst/>
                <a:uLnTx/>
                <a:uFillTx/>
                <a:ea typeface="Arial Unicode MS" pitchFamily="34" charset="-128"/>
                <a:cs typeface="Arial Unicode MS" pitchFamily="34" charset="-128"/>
              </a:rPr>
              <a:t> tenant from URL</a:t>
            </a:r>
            <a:endParaRPr lang="en-US" sz="1200" b="1" kern="0" dirty="0">
              <a:ea typeface="Arial Unicode MS" pitchFamily="34" charset="-128"/>
              <a:cs typeface="Arial Unicode MS" pitchFamily="34" charset="-128"/>
            </a:endParaRPr>
          </a:p>
        </p:txBody>
      </p:sp>
      <p:sp>
        <p:nvSpPr>
          <p:cNvPr id="33" name="Rectangle 32"/>
          <p:cNvSpPr/>
          <p:nvPr/>
        </p:nvSpPr>
        <p:spPr bwMode="gray">
          <a:xfrm>
            <a:off x="6723007" y="3031109"/>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p>
        </p:txBody>
      </p:sp>
      <p:pic>
        <p:nvPicPr>
          <p:cNvPr id="38" name="Picture 37"/>
          <p:cNvPicPr>
            <a:picLocks noChangeAspect="1"/>
          </p:cNvPicPr>
          <p:nvPr/>
        </p:nvPicPr>
        <p:blipFill>
          <a:blip r:embed="rId6"/>
          <a:stretch>
            <a:fillRect/>
          </a:stretch>
        </p:blipFill>
        <p:spPr>
          <a:xfrm>
            <a:off x="7333066" y="1853088"/>
            <a:ext cx="1677820" cy="222120"/>
          </a:xfrm>
          <a:prstGeom prst="rect">
            <a:avLst/>
          </a:prstGeom>
        </p:spPr>
      </p:pic>
    </p:spTree>
    <p:extLst>
      <p:ext uri="{BB962C8B-B14F-4D97-AF65-F5344CB8AC3E}">
        <p14:creationId xmlns:p14="http://schemas.microsoft.com/office/powerpoint/2010/main" val="3298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1" grpId="0" animBg="1"/>
      <p:bldP spid="53"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bwMode="gray">
          <a:xfrm>
            <a:off x="3929654" y="1650046"/>
            <a:ext cx="5227274" cy="473246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39" name="Rectangle 38"/>
          <p:cNvSpPr/>
          <p:nvPr/>
        </p:nvSpPr>
        <p:spPr bwMode="gray">
          <a:xfrm>
            <a:off x="5562049" y="2434175"/>
            <a:ext cx="3338112" cy="184850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organization</a:t>
            </a:r>
          </a:p>
        </p:txBody>
      </p:sp>
      <p:sp>
        <p:nvSpPr>
          <p:cNvPr id="2" name="Title 1"/>
          <p:cNvSpPr>
            <a:spLocks noGrp="1"/>
          </p:cNvSpPr>
          <p:nvPr>
            <p:ph type="title"/>
          </p:nvPr>
        </p:nvSpPr>
        <p:spPr/>
        <p:txBody>
          <a:bodyPr/>
          <a:lstStyle/>
          <a:p>
            <a:r>
              <a:rPr lang="en-US" dirty="0"/>
              <a:t>How to bind to the Instance Manager</a:t>
            </a:r>
            <a:endParaRPr lang="en-US" dirty="0">
              <a:latin typeface="Courier New" panose="02070309020205020404" pitchFamily="49" charset="0"/>
              <a:cs typeface="Courier New" panose="02070309020205020404" pitchFamily="49" charset="0"/>
            </a:endParaRPr>
          </a:p>
        </p:txBody>
      </p:sp>
      <p:sp>
        <p:nvSpPr>
          <p:cNvPr id="43" name="Rectangle 42"/>
          <p:cNvSpPr/>
          <p:nvPr/>
        </p:nvSpPr>
        <p:spPr bwMode="gray">
          <a:xfrm>
            <a:off x="676789" y="1650046"/>
            <a:ext cx="1824448" cy="4559843"/>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CI Server / </a:t>
            </a:r>
            <a:r>
              <a:rPr lang="en-US" sz="1400" b="1" kern="0" dirty="0" err="1">
                <a:solidFill>
                  <a:schemeClr val="bg1"/>
                </a:solidFill>
                <a:latin typeface="Calibri" panose="020F0502020204030204" pitchFamily="34" charset="0"/>
                <a:ea typeface="Arial Unicode MS" pitchFamily="34" charset="-128"/>
                <a:cs typeface="Arial Unicode MS" pitchFamily="34" charset="-128"/>
              </a:rPr>
              <a:t>Deployer</a:t>
            </a:r>
            <a:endParaRPr lang="en-US" sz="1400" b="1" kern="0" dirty="0">
              <a:solidFill>
                <a:schemeClr val="bg1"/>
              </a:solidFill>
              <a:latin typeface="Calibri" panose="020F0502020204030204" pitchFamily="34" charset="0"/>
              <a:ea typeface="Arial Unicode MS" pitchFamily="34" charset="-128"/>
              <a:cs typeface="Arial Unicode MS" pitchFamily="34" charset="-128"/>
            </a:endParaRPr>
          </a:p>
        </p:txBody>
      </p:sp>
      <p:sp>
        <p:nvSpPr>
          <p:cNvPr id="52" name="Rectangle 51"/>
          <p:cNvSpPr/>
          <p:nvPr/>
        </p:nvSpPr>
        <p:spPr bwMode="gray">
          <a:xfrm>
            <a:off x="4157330" y="2580577"/>
            <a:ext cx="1022156" cy="51484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cloud</a:t>
            </a:r>
            <a:br>
              <a:rPr lang="en-US" sz="1400" kern="0" dirty="0">
                <a:solidFill>
                  <a:prstClr val="white"/>
                </a:solidFill>
                <a:latin typeface="Calibri" panose="020F0502020204030204"/>
              </a:rPr>
            </a:br>
            <a:r>
              <a:rPr lang="en-US" sz="1400" kern="0" dirty="0">
                <a:solidFill>
                  <a:prstClr val="white"/>
                </a:solidFill>
                <a:latin typeface="Calibri" panose="020F0502020204030204"/>
              </a:rPr>
              <a:t>controller</a:t>
            </a:r>
          </a:p>
        </p:txBody>
      </p:sp>
      <p:sp>
        <p:nvSpPr>
          <p:cNvPr id="56" name="Rectangle 55"/>
          <p:cNvSpPr/>
          <p:nvPr/>
        </p:nvSpPr>
        <p:spPr>
          <a:xfrm>
            <a:off x="2572240" y="2580479"/>
            <a:ext cx="1120885" cy="738664"/>
          </a:xfrm>
          <a:prstGeom prst="rect">
            <a:avLst/>
          </a:prstGeom>
        </p:spPr>
        <p:txBody>
          <a:bodyPr wrap="square">
            <a:spAutoFit/>
          </a:bodyPr>
          <a:lstStyle/>
          <a:p>
            <a:r>
              <a:rPr lang="en-US" sz="1400" dirty="0" err="1"/>
              <a:t>cf</a:t>
            </a:r>
            <a:r>
              <a:rPr lang="en-US" sz="1400" dirty="0"/>
              <a:t> create-/</a:t>
            </a:r>
            <a:br>
              <a:rPr lang="en-US" sz="1400" dirty="0"/>
            </a:br>
            <a:r>
              <a:rPr lang="en-US" sz="1400" dirty="0"/>
              <a:t>bind-</a:t>
            </a:r>
            <a:br>
              <a:rPr lang="en-US" sz="1400" dirty="0"/>
            </a:br>
            <a:r>
              <a:rPr lang="en-US" sz="1400" dirty="0"/>
              <a:t>service</a:t>
            </a:r>
          </a:p>
        </p:txBody>
      </p:sp>
      <p:sp>
        <p:nvSpPr>
          <p:cNvPr id="57" name="Rectangle 56"/>
          <p:cNvSpPr/>
          <p:nvPr/>
        </p:nvSpPr>
        <p:spPr>
          <a:xfrm>
            <a:off x="5562049" y="4566834"/>
            <a:ext cx="3338112" cy="17925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rPr>
              <a:t>Backing Services</a:t>
            </a:r>
          </a:p>
        </p:txBody>
      </p:sp>
      <p:cxnSp>
        <p:nvCxnSpPr>
          <p:cNvPr id="58" name="Straight Connector 57"/>
          <p:cNvCxnSpPr/>
          <p:nvPr/>
        </p:nvCxnSpPr>
        <p:spPr>
          <a:xfrm flipH="1">
            <a:off x="5562049" y="4786290"/>
            <a:ext cx="3327949" cy="737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547411" y="4816779"/>
            <a:ext cx="0" cy="14971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gray">
          <a:xfrm>
            <a:off x="6475696" y="2737105"/>
            <a:ext cx="1925670" cy="1394410"/>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sp>
        <p:nvSpPr>
          <p:cNvPr id="79" name="TextBox 78"/>
          <p:cNvSpPr txBox="1"/>
          <p:nvPr/>
        </p:nvSpPr>
        <p:spPr>
          <a:xfrm>
            <a:off x="7608418" y="3968308"/>
            <a:ext cx="1028797" cy="10772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700" kern="0" dirty="0">
                <a:solidFill>
                  <a:schemeClr val="bg1"/>
                </a:solidFill>
                <a:ea typeface="Arial Unicode MS" pitchFamily="34" charset="-128"/>
                <a:cs typeface="Arial Unicode MS" pitchFamily="34" charset="-128"/>
              </a:rPr>
              <a:t>VCAP_SERVICES</a:t>
            </a:r>
          </a:p>
        </p:txBody>
      </p:sp>
      <p:pic>
        <p:nvPicPr>
          <p:cNvPr id="80" name="Picture 79"/>
          <p:cNvPicPr>
            <a:picLocks noChangeAspect="1"/>
          </p:cNvPicPr>
          <p:nvPr/>
        </p:nvPicPr>
        <p:blipFill>
          <a:blip r:embed="rId3"/>
          <a:stretch>
            <a:fillRect/>
          </a:stretch>
        </p:blipFill>
        <p:spPr>
          <a:xfrm>
            <a:off x="7333066" y="1853088"/>
            <a:ext cx="1677820" cy="222120"/>
          </a:xfrm>
          <a:prstGeom prst="rect">
            <a:avLst/>
          </a:prstGeom>
        </p:spPr>
      </p:pic>
      <p:cxnSp>
        <p:nvCxnSpPr>
          <p:cNvPr id="81" name="Straight Arrow Connector 80"/>
          <p:cNvCxnSpPr>
            <a:endCxn id="52" idx="1"/>
          </p:cNvCxnSpPr>
          <p:nvPr/>
        </p:nvCxnSpPr>
        <p:spPr>
          <a:xfrm flipV="1">
            <a:off x="2507330" y="2838001"/>
            <a:ext cx="1650000" cy="83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35"/>
          <p:cNvCxnSpPr>
            <a:stCxn id="52" idx="2"/>
          </p:cNvCxnSpPr>
          <p:nvPr/>
        </p:nvCxnSpPr>
        <p:spPr>
          <a:xfrm rot="16200000" flipH="1">
            <a:off x="3931572" y="3832260"/>
            <a:ext cx="1473672" cy="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643778" y="3150469"/>
            <a:ext cx="1120885" cy="1046440"/>
          </a:xfrm>
          <a:prstGeom prst="rect">
            <a:avLst/>
          </a:prstGeom>
        </p:spPr>
        <p:txBody>
          <a:bodyPr wrap="square">
            <a:spAutoFit/>
          </a:bodyPr>
          <a:lstStyle/>
          <a:p>
            <a:r>
              <a:rPr lang="en-US" sz="1400" dirty="0" err="1">
                <a:solidFill>
                  <a:schemeClr val="bg1"/>
                </a:solidFill>
              </a:rPr>
              <a:t>cf</a:t>
            </a:r>
            <a:r>
              <a:rPr lang="en-US" sz="1400" dirty="0">
                <a:solidFill>
                  <a:schemeClr val="bg1"/>
                </a:solidFill>
              </a:rPr>
              <a:t> create-/</a:t>
            </a:r>
            <a:br>
              <a:rPr lang="en-US" sz="1400" dirty="0">
                <a:solidFill>
                  <a:schemeClr val="bg1"/>
                </a:solidFill>
              </a:rPr>
            </a:br>
            <a:r>
              <a:rPr lang="en-US" sz="1400" dirty="0">
                <a:solidFill>
                  <a:schemeClr val="bg1"/>
                </a:solidFill>
              </a:rPr>
              <a:t>bind-</a:t>
            </a:r>
            <a:br>
              <a:rPr lang="en-US" sz="1400" dirty="0">
                <a:solidFill>
                  <a:schemeClr val="bg1"/>
                </a:solidFill>
              </a:rPr>
            </a:br>
            <a:r>
              <a:rPr lang="en-US" sz="1400" dirty="0">
                <a:solidFill>
                  <a:schemeClr val="bg1"/>
                </a:solidFill>
              </a:rPr>
              <a:t>service</a:t>
            </a:r>
          </a:p>
          <a:p>
            <a:r>
              <a:rPr lang="en-US" sz="1000" dirty="0">
                <a:solidFill>
                  <a:schemeClr val="accent1"/>
                </a:solidFill>
              </a:rPr>
              <a:t>(e.g. </a:t>
            </a:r>
            <a:r>
              <a:rPr lang="en-US" sz="1000" dirty="0" err="1">
                <a:solidFill>
                  <a:schemeClr val="accent1"/>
                </a:solidFill>
              </a:rPr>
              <a:t>managed_hana</a:t>
            </a:r>
            <a:r>
              <a:rPr lang="en-US" sz="1000" dirty="0">
                <a:solidFill>
                  <a:schemeClr val="accent1"/>
                </a:solidFill>
              </a:rPr>
              <a:t>)</a:t>
            </a:r>
            <a:endParaRPr lang="en-US" sz="1200" dirty="0">
              <a:solidFill>
                <a:schemeClr val="accent1"/>
              </a:solidFill>
            </a:endParaRPr>
          </a:p>
        </p:txBody>
      </p:sp>
      <p:pic>
        <p:nvPicPr>
          <p:cNvPr id="91" name="Picture 90"/>
          <p:cNvPicPr>
            <a:picLocks noChangeAspect="1"/>
          </p:cNvPicPr>
          <p:nvPr/>
        </p:nvPicPr>
        <p:blipFill rotWithShape="1">
          <a:blip r:embed="rId4">
            <a:clrChange>
              <a:clrFrom>
                <a:srgbClr val="000000"/>
              </a:clrFrom>
              <a:clrTo>
                <a:srgbClr val="000000">
                  <a:alpha val="0"/>
                </a:srgbClr>
              </a:clrTo>
            </a:clrChange>
          </a:blip>
          <a:srcRect r="74312"/>
          <a:stretch/>
        </p:blipFill>
        <p:spPr>
          <a:xfrm>
            <a:off x="1323297" y="2419789"/>
            <a:ext cx="1041716" cy="1304207"/>
          </a:xfrm>
          <a:prstGeom prst="rect">
            <a:avLst/>
          </a:prstGeom>
        </p:spPr>
      </p:pic>
      <p:sp>
        <p:nvSpPr>
          <p:cNvPr id="92" name="Rectangle 91"/>
          <p:cNvSpPr/>
          <p:nvPr/>
        </p:nvSpPr>
        <p:spPr bwMode="gray">
          <a:xfrm>
            <a:off x="4157331" y="4575194"/>
            <a:ext cx="1022156" cy="68565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Instance</a:t>
            </a:r>
            <a:br>
              <a:rPr lang="en-US" sz="1400" kern="0" dirty="0">
                <a:solidFill>
                  <a:prstClr val="white"/>
                </a:solidFill>
                <a:latin typeface="Calibri" panose="020F0502020204030204"/>
              </a:rPr>
            </a:br>
            <a:r>
              <a:rPr lang="en-US" sz="1400" kern="0" dirty="0">
                <a:solidFill>
                  <a:prstClr val="white"/>
                </a:solidFill>
                <a:latin typeface="Calibri" panose="020F0502020204030204"/>
              </a:rPr>
              <a:t>Manager</a:t>
            </a:r>
            <a:br>
              <a:rPr lang="en-US" sz="1400" kern="0" dirty="0">
                <a:solidFill>
                  <a:prstClr val="white"/>
                </a:solidFill>
                <a:latin typeface="Calibri" panose="020F0502020204030204"/>
              </a:rPr>
            </a:br>
            <a:r>
              <a:rPr lang="en-US" sz="1400" kern="0" dirty="0">
                <a:solidFill>
                  <a:prstClr val="white"/>
                </a:solidFill>
                <a:latin typeface="Calibri" panose="020F0502020204030204"/>
              </a:rPr>
              <a:t>Broker</a:t>
            </a:r>
          </a:p>
        </p:txBody>
      </p:sp>
      <p:sp>
        <p:nvSpPr>
          <p:cNvPr id="60" name="Rectangle 59"/>
          <p:cNvSpPr/>
          <p:nvPr/>
        </p:nvSpPr>
        <p:spPr bwMode="gray">
          <a:xfrm>
            <a:off x="5655839" y="4914138"/>
            <a:ext cx="167722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Instance Manager</a:t>
            </a:r>
          </a:p>
        </p:txBody>
      </p:sp>
      <p:sp>
        <p:nvSpPr>
          <p:cNvPr id="62" name="Rectangle 61"/>
          <p:cNvSpPr/>
          <p:nvPr/>
        </p:nvSpPr>
        <p:spPr bwMode="gray">
          <a:xfrm>
            <a:off x="5796665" y="5185367"/>
            <a:ext cx="136850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200" kern="0" dirty="0">
                <a:solidFill>
                  <a:srgbClr val="002060"/>
                </a:solidFill>
                <a:latin typeface="Calibri" panose="020F0502020204030204"/>
              </a:rPr>
              <a:t>RESTful API {JSON}</a:t>
            </a:r>
          </a:p>
        </p:txBody>
      </p:sp>
      <p:cxnSp>
        <p:nvCxnSpPr>
          <p:cNvPr id="77" name="Straight Arrow Connector 35"/>
          <p:cNvCxnSpPr>
            <a:endCxn id="74" idx="2"/>
          </p:cNvCxnSpPr>
          <p:nvPr/>
        </p:nvCxnSpPr>
        <p:spPr>
          <a:xfrm flipV="1">
            <a:off x="6711696" y="3720191"/>
            <a:ext cx="1212891" cy="14651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35"/>
          <p:cNvCxnSpPr>
            <a:stCxn id="92" idx="3"/>
            <a:endCxn id="60" idx="1"/>
          </p:cNvCxnSpPr>
          <p:nvPr/>
        </p:nvCxnSpPr>
        <p:spPr>
          <a:xfrm>
            <a:off x="5179487" y="4918021"/>
            <a:ext cx="476352" cy="32729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ular Callout 84"/>
          <p:cNvSpPr/>
          <p:nvPr/>
        </p:nvSpPr>
        <p:spPr bwMode="gray">
          <a:xfrm>
            <a:off x="9345833" y="2687174"/>
            <a:ext cx="2310177" cy="1281134"/>
          </a:xfrm>
          <a:prstGeom prst="wedgeRectCallout">
            <a:avLst>
              <a:gd name="adj1" fmla="val -99938"/>
              <a:gd name="adj2" fmla="val 20328"/>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VCAP_SERVICES</a:t>
            </a:r>
            <a:r>
              <a:rPr kumimoji="0" lang="en-US" sz="1200" b="0" i="0" u="none" strike="noStrike" kern="0" cap="none" spc="0" normalizeH="0" noProof="0" dirty="0">
                <a:ln>
                  <a:noFill/>
                </a:ln>
                <a:effectLst/>
                <a:uLnTx/>
                <a:uFillTx/>
                <a:ea typeface="Arial Unicode MS" pitchFamily="34" charset="-128"/>
                <a:cs typeface="Arial Unicode MS" pitchFamily="34" charset="-128"/>
              </a:rPr>
              <a:t> – </a:t>
            </a:r>
            <a:r>
              <a:rPr lang="en-US" sz="1200" kern="0" noProof="0" dirty="0">
                <a:ea typeface="Arial Unicode MS" pitchFamily="34" charset="-128"/>
                <a:cs typeface="Arial Unicode MS" pitchFamily="34" charset="-128"/>
              </a:rPr>
              <a:t>&lt;</a:t>
            </a:r>
            <a:r>
              <a:rPr kumimoji="0" lang="en-US" sz="1200" b="0" i="0" u="none" strike="noStrike" kern="0" cap="none" spc="0" normalizeH="0" noProof="0" dirty="0">
                <a:ln>
                  <a:noFill/>
                </a:ln>
                <a:effectLst/>
                <a:uLnTx/>
                <a:uFillTx/>
                <a:ea typeface="Arial Unicode MS" pitchFamily="34" charset="-128"/>
                <a:cs typeface="Arial Unicode MS" pitchFamily="34" charset="-128"/>
              </a:rPr>
              <a:t>managed-service&gt;</a:t>
            </a:r>
            <a:br>
              <a:rPr lang="en-US" sz="1200" kern="0" dirty="0">
                <a:ea typeface="Arial Unicode MS" pitchFamily="34" charset="-128"/>
                <a:cs typeface="Arial Unicode MS" pitchFamily="34" charset="-128"/>
              </a:rPr>
            </a:br>
            <a:br>
              <a:rPr kumimoji="0" lang="en-US" sz="1200" b="0" i="0" u="none" strike="noStrike" kern="0" cap="none" spc="0" normalizeH="0" baseline="0" noProof="0" dirty="0">
                <a:ln>
                  <a:noFill/>
                </a:ln>
                <a:effectLst/>
                <a:uLnTx/>
                <a:uFillTx/>
                <a:ea typeface="Arial Unicode MS" pitchFamily="34" charset="-128"/>
                <a:cs typeface="Arial Unicode MS" pitchFamily="34" charset="-128"/>
              </a:rPr>
            </a:br>
            <a:r>
              <a:rPr kumimoji="0" lang="en-US" sz="1100" b="0" i="0" u="none" strike="noStrike" kern="0" cap="none" spc="0" normalizeH="0" baseline="0" noProof="0" dirty="0">
                <a:ln>
                  <a:noFill/>
                </a:ln>
                <a:effectLst/>
                <a:uLnTx/>
                <a:uFillTx/>
                <a:ea typeface="Arial Unicode MS" pitchFamily="34" charset="-128"/>
                <a:cs typeface="Arial Unicode MS" pitchFamily="34" charset="-128"/>
              </a:rPr>
              <a:t>environment</a:t>
            </a:r>
            <a:r>
              <a:rPr kumimoji="0" lang="en-US" sz="1100" b="0" i="0" u="none" strike="noStrike" kern="0" cap="none" spc="0" normalizeH="0" noProof="0" dirty="0">
                <a:ln>
                  <a:noFill/>
                </a:ln>
                <a:effectLst/>
                <a:uLnTx/>
                <a:uFillTx/>
                <a:ea typeface="Arial Unicode MS" pitchFamily="34" charset="-128"/>
                <a:cs typeface="Arial Unicode MS" pitchFamily="34" charset="-128"/>
              </a:rPr>
              <a:t> variable</a:t>
            </a:r>
            <a:br>
              <a:rPr kumimoji="0" lang="en-US" sz="1100" b="0" i="0" u="none" strike="noStrike" kern="0" cap="none" spc="0" normalizeH="0" baseline="0" noProof="0" dirty="0">
                <a:ln>
                  <a:noFill/>
                </a:ln>
                <a:effectLst/>
                <a:uLnTx/>
                <a:uFillTx/>
                <a:ea typeface="Arial Unicode MS" pitchFamily="34" charset="-128"/>
                <a:cs typeface="Arial Unicode MS" pitchFamily="34" charset="-128"/>
              </a:rPr>
            </a:br>
            <a:r>
              <a:rPr kumimoji="0" lang="en-US" sz="1100" b="0" i="0" u="none" strike="noStrike" kern="0" cap="none" spc="0" normalizeH="0" baseline="0" noProof="0" dirty="0">
                <a:ln>
                  <a:noFill/>
                </a:ln>
                <a:effectLst/>
                <a:uLnTx/>
                <a:uFillTx/>
                <a:ea typeface="Arial Unicode MS" pitchFamily="34" charset="-128"/>
                <a:cs typeface="Arial Unicode MS" pitchFamily="34" charset="-128"/>
              </a:rPr>
              <a:t>contains</a:t>
            </a:r>
            <a:r>
              <a:rPr kumimoji="0" lang="en-US" sz="1100" b="0" i="0" u="none" strike="noStrike" kern="0" cap="none" spc="0" normalizeH="0" noProof="0" dirty="0">
                <a:ln>
                  <a:noFill/>
                </a:ln>
                <a:effectLst/>
                <a:uLnTx/>
                <a:uFillTx/>
                <a:ea typeface="Arial Unicode MS" pitchFamily="34" charset="-128"/>
                <a:cs typeface="Arial Unicode MS" pitchFamily="34" charset="-128"/>
              </a:rPr>
              <a:t> credentials and connection info (</a:t>
            </a:r>
            <a:r>
              <a:rPr kumimoji="0" lang="en-US" sz="1100" b="0" i="0" u="none" strike="noStrike" kern="0" cap="none" spc="0" normalizeH="0" noProof="0" dirty="0" err="1">
                <a:ln>
                  <a:noFill/>
                </a:ln>
                <a:effectLst/>
                <a:uLnTx/>
                <a:uFillTx/>
                <a:ea typeface="Arial Unicode MS" pitchFamily="34" charset="-128"/>
                <a:cs typeface="Arial Unicode MS" pitchFamily="34" charset="-128"/>
              </a:rPr>
              <a:t>url</a:t>
            </a:r>
            <a:r>
              <a:rPr kumimoji="0" lang="en-US" sz="1100" b="0" i="0" u="none" strike="noStrike" kern="0" cap="none" spc="0" normalizeH="0" noProof="0" dirty="0">
                <a:ln>
                  <a:noFill/>
                </a:ln>
                <a:effectLst/>
                <a:uLnTx/>
                <a:uFillTx/>
                <a:ea typeface="Arial Unicode MS" pitchFamily="34" charset="-128"/>
                <a:cs typeface="Arial Unicode MS" pitchFamily="34" charset="-128"/>
              </a:rPr>
              <a:t>) to</a:t>
            </a:r>
            <a:r>
              <a:rPr lang="en-US" sz="1100" kern="0" dirty="0">
                <a:ea typeface="Arial Unicode MS" pitchFamily="34" charset="-128"/>
                <a:cs typeface="Arial Unicode MS" pitchFamily="34" charset="-128"/>
              </a:rPr>
              <a:t> </a:t>
            </a:r>
            <a:r>
              <a:rPr lang="en-US" sz="1100" b="1" kern="0" dirty="0">
                <a:ea typeface="Arial Unicode MS" pitchFamily="34" charset="-128"/>
                <a:cs typeface="Arial Unicode MS" pitchFamily="34" charset="-128"/>
              </a:rPr>
              <a:t>instance manager instance</a:t>
            </a:r>
            <a:endParaRPr kumimoji="0" lang="en-US" sz="1100" b="1" i="0" u="none" strike="noStrike" kern="0" cap="none" spc="0" normalizeH="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7647240" y="3023096"/>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latin typeface="Calibri" panose="020F0502020204030204" pitchFamily="34" charset="0"/>
                <a:ea typeface="Arial Unicode MS" pitchFamily="34" charset="-128"/>
                <a:cs typeface="Arial Unicode MS" pitchFamily="34" charset="-128"/>
              </a:rPr>
              <a:t>my</a:t>
            </a:r>
            <a:br>
              <a:rPr lang="en-US" sz="1600" b="1" kern="0" dirty="0">
                <a:latin typeface="Calibri" panose="020F0502020204030204" pitchFamily="34" charset="0"/>
                <a:ea typeface="Arial Unicode MS" pitchFamily="34" charset="-128"/>
                <a:cs typeface="Arial Unicode MS" pitchFamily="34" charset="-128"/>
              </a:rPr>
            </a:br>
            <a:r>
              <a:rPr lang="en-US" sz="1600" b="1" kern="0" dirty="0">
                <a:latin typeface="Calibri" panose="020F0502020204030204" pitchFamily="34" charset="0"/>
                <a:ea typeface="Arial Unicode MS" pitchFamily="34" charset="-128"/>
                <a:cs typeface="Arial Unicode MS" pitchFamily="34" charset="-128"/>
              </a:rPr>
              <a:t>app</a:t>
            </a:r>
          </a:p>
        </p:txBody>
      </p:sp>
      <p:sp>
        <p:nvSpPr>
          <p:cNvPr id="26" name="Rectangle 25"/>
          <p:cNvSpPr/>
          <p:nvPr/>
        </p:nvSpPr>
        <p:spPr bwMode="gray">
          <a:xfrm>
            <a:off x="7654814" y="3009559"/>
            <a:ext cx="616401" cy="640534"/>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solidFill>
                  <a:srgbClr val="FF0000"/>
                </a:solidFill>
              </a:ln>
              <a:effectLst/>
              <a:uLnTx/>
              <a:uFillTx/>
              <a:ea typeface="Arial Unicode MS" pitchFamily="34" charset="-128"/>
              <a:cs typeface="Arial Unicode MS" pitchFamily="34" charset="-128"/>
            </a:endParaRPr>
          </a:p>
        </p:txBody>
      </p:sp>
      <p:sp>
        <p:nvSpPr>
          <p:cNvPr id="27" name="Rectangular Callout 26"/>
          <p:cNvSpPr/>
          <p:nvPr/>
        </p:nvSpPr>
        <p:spPr bwMode="gray">
          <a:xfrm>
            <a:off x="9345832" y="4267838"/>
            <a:ext cx="2310177" cy="726949"/>
          </a:xfrm>
          <a:prstGeom prst="wedgeRectCallout">
            <a:avLst>
              <a:gd name="adj1" fmla="val -100789"/>
              <a:gd name="adj2" fmla="val -98629"/>
            </a:avLst>
          </a:prstGeom>
          <a:solidFill>
            <a:schemeClr val="accent1"/>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US" sz="1400" u="sng" dirty="0">
                <a:hlinkClick r:id="rId5"/>
              </a:rPr>
              <a:t>Instance Manager Client library for Java</a:t>
            </a:r>
            <a:endParaRPr kumimoji="0" lang="en-US" sz="900" b="1" i="0" u="none" strike="noStrike" kern="0" cap="none" spc="0" normalizeH="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9870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Multi-tenant Application?</a:t>
            </a:r>
          </a:p>
        </p:txBody>
      </p:sp>
      <p:sp>
        <p:nvSpPr>
          <p:cNvPr id="5" name="Text Placeholder 4"/>
          <p:cNvSpPr>
            <a:spLocks noGrp="1"/>
          </p:cNvSpPr>
          <p:nvPr>
            <p:ph type="body" sz="quarter" idx="10"/>
          </p:nvPr>
        </p:nvSpPr>
        <p:spPr>
          <a:xfrm>
            <a:off x="324000" y="1691078"/>
            <a:ext cx="11545200" cy="2985093"/>
          </a:xfrm>
        </p:spPr>
        <p:txBody>
          <a:bodyPr/>
          <a:lstStyle/>
          <a:p>
            <a:pPr marL="0" indent="0">
              <a:buNone/>
            </a:pPr>
            <a:r>
              <a:rPr lang="en-US" b="0" dirty="0"/>
              <a:t>One </a:t>
            </a:r>
            <a:r>
              <a:rPr lang="en-US" dirty="0"/>
              <a:t>application instance </a:t>
            </a:r>
            <a:r>
              <a:rPr lang="en-US" b="0" dirty="0"/>
              <a:t>can serve requests from multiple customers (SaaS tenants e.g. </a:t>
            </a:r>
            <a:r>
              <a:rPr lang="en-US" b="0" i="1" dirty="0"/>
              <a:t>Nestle</a:t>
            </a:r>
            <a:r>
              <a:rPr lang="en-US" b="0" dirty="0"/>
              <a:t>)</a:t>
            </a:r>
          </a:p>
          <a:p>
            <a:pPr marL="0" indent="0">
              <a:spcBef>
                <a:spcPts val="1200"/>
              </a:spcBef>
              <a:buNone/>
            </a:pPr>
            <a:r>
              <a:rPr lang="en-US" sz="2000" b="0" dirty="0">
                <a:solidFill>
                  <a:schemeClr val="accent4">
                    <a:lumMod val="75000"/>
                  </a:schemeClr>
                </a:solidFill>
              </a:rPr>
              <a:t>++</a:t>
            </a:r>
            <a:r>
              <a:rPr lang="en-US" sz="2000" b="0" dirty="0"/>
              <a:t> Maintenance of one version only (same code base)</a:t>
            </a:r>
          </a:p>
          <a:p>
            <a:pPr marL="0" indent="0">
              <a:spcBef>
                <a:spcPts val="1200"/>
              </a:spcBef>
              <a:buNone/>
            </a:pPr>
            <a:r>
              <a:rPr lang="en-US" sz="2000" b="0" dirty="0">
                <a:solidFill>
                  <a:schemeClr val="accent4">
                    <a:lumMod val="75000"/>
                  </a:schemeClr>
                </a:solidFill>
              </a:rPr>
              <a:t>++</a:t>
            </a:r>
            <a:r>
              <a:rPr lang="en-US" sz="2000" b="0" dirty="0"/>
              <a:t> Better resource utilization</a:t>
            </a:r>
          </a:p>
          <a:p>
            <a:pPr marL="0" indent="0">
              <a:spcBef>
                <a:spcPts val="1200"/>
              </a:spcBef>
              <a:buNone/>
            </a:pPr>
            <a:r>
              <a:rPr lang="en-US" sz="2000" b="0" dirty="0">
                <a:solidFill>
                  <a:srgbClr val="C00000"/>
                </a:solidFill>
              </a:rPr>
              <a:t>- - </a:t>
            </a:r>
            <a:r>
              <a:rPr lang="en-US" sz="2000" b="0" dirty="0"/>
              <a:t> Connect to tenant specific Identity and Access Management (IAM) needed, and</a:t>
            </a:r>
          </a:p>
          <a:p>
            <a:pPr marL="0" indent="0">
              <a:spcBef>
                <a:spcPts val="1200"/>
              </a:spcBef>
              <a:buNone/>
            </a:pPr>
            <a:r>
              <a:rPr lang="en-US" sz="2000" b="0" dirty="0">
                <a:solidFill>
                  <a:srgbClr val="C00000"/>
                </a:solidFill>
              </a:rPr>
              <a:t>- -  </a:t>
            </a:r>
            <a:r>
              <a:rPr lang="en-US" sz="2000" b="0" dirty="0"/>
              <a:t>all data (incl. master &amp; configuration) must be kept isolated</a:t>
            </a:r>
          </a:p>
          <a:p>
            <a:pPr marL="0" indent="0">
              <a:buNone/>
            </a:pPr>
            <a:r>
              <a:rPr lang="en-US" b="0" dirty="0"/>
              <a:t>Tenant specific data </a:t>
            </a:r>
          </a:p>
        </p:txBody>
      </p:sp>
      <p:sp>
        <p:nvSpPr>
          <p:cNvPr id="6" name="Rectangle 5"/>
          <p:cNvSpPr/>
          <p:nvPr/>
        </p:nvSpPr>
        <p:spPr>
          <a:xfrm>
            <a:off x="6696433" y="817016"/>
            <a:ext cx="5172767" cy="338554"/>
          </a:xfrm>
          <a:prstGeom prst="rect">
            <a:avLst/>
          </a:prstGeom>
        </p:spPr>
        <p:txBody>
          <a:bodyPr wrap="square">
            <a:spAutoFit/>
          </a:bodyPr>
          <a:lstStyle/>
          <a:p>
            <a:pPr algn="r"/>
            <a:r>
              <a:rPr lang="en-US" sz="1600" dirty="0">
                <a:hlinkClick r:id="rId3" invalidUrl="https://uacp2.hana.ondemand.com/doc/DRAFT/53ddfc1f9f88403b82d6f975e84e12a3/T11a 2016/en-US/frameset.htm?fe9b5fb6cf194413b703a7062498911b.html"/>
              </a:rPr>
              <a:t>Multi-tenant Applications  – SAP CP documentation</a:t>
            </a:r>
            <a:endParaRPr lang="en-US" sz="1600" dirty="0"/>
          </a:p>
        </p:txBody>
      </p:sp>
      <p:sp>
        <p:nvSpPr>
          <p:cNvPr id="2" name="Rectangle 1"/>
          <p:cNvSpPr/>
          <p:nvPr/>
        </p:nvSpPr>
        <p:spPr>
          <a:xfrm>
            <a:off x="324000" y="4676171"/>
            <a:ext cx="11545200" cy="1754326"/>
          </a:xfrm>
          <a:prstGeom prst="rect">
            <a:avLst/>
          </a:prstGeom>
          <a:solidFill>
            <a:schemeClr val="accent2">
              <a:lumMod val="40000"/>
              <a:lumOff val="60000"/>
            </a:schemeClr>
          </a:solidFill>
        </p:spPr>
        <p:txBody>
          <a:bodyPr wrap="square">
            <a:spAutoFit/>
          </a:bodyPr>
          <a:lstStyle/>
          <a:p>
            <a:r>
              <a:rPr lang="en-US" sz="2000" b="1" dirty="0">
                <a:solidFill>
                  <a:srgbClr val="000000"/>
                </a:solidFill>
              </a:rPr>
              <a:t>Non multi-tenant application provisioning</a:t>
            </a:r>
          </a:p>
          <a:p>
            <a:pPr marL="368425" indent="-285750">
              <a:buFont typeface="Wingdings" panose="05000000000000000000" pitchFamily="2" charset="2"/>
              <a:buChar char="§"/>
            </a:pPr>
            <a:r>
              <a:rPr lang="en-US" sz="1800" dirty="0"/>
              <a:t>Each customer requests separate instances for application and services</a:t>
            </a:r>
          </a:p>
          <a:p>
            <a:pPr marL="368425" indent="-285750">
              <a:buFont typeface="Wingdings" panose="05000000000000000000" pitchFamily="2" charset="2"/>
              <a:buChar char="§"/>
            </a:pPr>
            <a:r>
              <a:rPr lang="en-US" sz="1800" dirty="0"/>
              <a:t>No resource sharing, i.e. hosting / HEC model</a:t>
            </a:r>
          </a:p>
          <a:p>
            <a:pPr marL="368425" indent="-285750">
              <a:buFont typeface="Wingdings" panose="05000000000000000000" pitchFamily="2" charset="2"/>
              <a:buChar char="§"/>
            </a:pPr>
            <a:endParaRPr lang="en-US" sz="1800" i="1" dirty="0"/>
          </a:p>
          <a:p>
            <a:pPr marL="912813" lvl="1" indent="-285750">
              <a:buFont typeface="Symbol" panose="05050102010706020507" pitchFamily="18" charset="2"/>
              <a:buChar char="-"/>
            </a:pPr>
            <a:endParaRPr lang="en-US" sz="1800" i="1" dirty="0"/>
          </a:p>
          <a:p>
            <a:pPr marL="912813" lvl="1" indent="-285750">
              <a:buFont typeface="Symbol" panose="05050102010706020507" pitchFamily="18" charset="2"/>
              <a:buChar char="-"/>
            </a:pPr>
            <a:endParaRPr lang="en-US" sz="1600" i="1" dirty="0"/>
          </a:p>
        </p:txBody>
      </p:sp>
      <p:pic>
        <p:nvPicPr>
          <p:cNvPr id="7" name="Picture 2" descr="https://1.bp.blogspot.com/-nQhgMSKpIsM/V0QicMLs4rI/AAAAAAAAAvE/tGZTKElWsgg7J_Gs6Vi4kuqI9dBCUfrEwCLcB/s1600/multitenancy.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83" t="18441" r="68755" b="18485"/>
          <a:stretch/>
        </p:blipFill>
        <p:spPr bwMode="auto">
          <a:xfrm>
            <a:off x="10130118" y="4779471"/>
            <a:ext cx="1063742" cy="15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28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Identity and Access Management (IAM)</a:t>
            </a:r>
            <a:endParaRPr lang="en-US" dirty="0"/>
          </a:p>
        </p:txBody>
      </p:sp>
      <p:sp>
        <p:nvSpPr>
          <p:cNvPr id="3" name="TextBox 2"/>
          <p:cNvSpPr txBox="1"/>
          <p:nvPr/>
        </p:nvSpPr>
        <p:spPr>
          <a:xfrm>
            <a:off x="501161" y="1389635"/>
            <a:ext cx="423192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3600" kern="0" dirty="0">
                <a:ea typeface="Arial Unicode MS" pitchFamily="34" charset="-128"/>
                <a:cs typeface="Arial Unicode MS" pitchFamily="34" charset="-128"/>
              </a:rPr>
              <a:t>Multi-tenancy and …</a:t>
            </a:r>
          </a:p>
        </p:txBody>
      </p:sp>
    </p:spTree>
    <p:extLst>
      <p:ext uri="{BB962C8B-B14F-4D97-AF65-F5344CB8AC3E}">
        <p14:creationId xmlns:p14="http://schemas.microsoft.com/office/powerpoint/2010/main" val="376582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Multi-tenant Applications and ‘User Management'</a:t>
            </a:r>
          </a:p>
        </p:txBody>
      </p:sp>
      <p:sp>
        <p:nvSpPr>
          <p:cNvPr id="3" name="Text Placeholder 2"/>
          <p:cNvSpPr>
            <a:spLocks noGrp="1"/>
          </p:cNvSpPr>
          <p:nvPr>
            <p:ph type="body" sz="quarter" idx="10"/>
          </p:nvPr>
        </p:nvSpPr>
        <p:spPr>
          <a:xfrm>
            <a:off x="324000" y="1691079"/>
            <a:ext cx="11545200" cy="1360510"/>
          </a:xfrm>
        </p:spPr>
        <p:txBody>
          <a:bodyPr/>
          <a:lstStyle/>
          <a:p>
            <a:pPr marL="0" indent="0">
              <a:buNone/>
            </a:pPr>
            <a:r>
              <a:rPr lang="en-US" sz="1800" dirty="0"/>
              <a:t>A customer manages their own set of users and groups in their own 'user management' </a:t>
            </a:r>
            <a:br>
              <a:rPr lang="en-US" sz="1800" dirty="0"/>
            </a:br>
            <a:r>
              <a:rPr lang="en-US" sz="1800" dirty="0"/>
              <a:t>(= Identity Provider, </a:t>
            </a:r>
            <a:r>
              <a:rPr lang="en-US" sz="1800" dirty="0" err="1"/>
              <a:t>IdP</a:t>
            </a:r>
            <a:r>
              <a:rPr lang="en-US" sz="1800" dirty="0"/>
              <a:t>)</a:t>
            </a:r>
          </a:p>
          <a:p>
            <a:pPr marL="0" indent="0">
              <a:buNone/>
            </a:pPr>
            <a:r>
              <a:rPr lang="en-US" sz="1800" dirty="0"/>
              <a:t>The customer’s users must authenticate against the customer’s </a:t>
            </a:r>
            <a:r>
              <a:rPr lang="en-US" sz="1800" dirty="0" err="1"/>
              <a:t>IdP</a:t>
            </a:r>
            <a:r>
              <a:rPr lang="en-US" sz="1800" dirty="0"/>
              <a:t> to prove their identity</a:t>
            </a:r>
          </a:p>
        </p:txBody>
      </p:sp>
      <p:grpSp>
        <p:nvGrpSpPr>
          <p:cNvPr id="4" name="Group 3"/>
          <p:cNvGrpSpPr/>
          <p:nvPr/>
        </p:nvGrpSpPr>
        <p:grpSpPr>
          <a:xfrm>
            <a:off x="4830210" y="4195483"/>
            <a:ext cx="2048180" cy="1133503"/>
            <a:chOff x="4353021" y="3139640"/>
            <a:chExt cx="566805" cy="699425"/>
          </a:xfrm>
          <a:solidFill>
            <a:schemeClr val="accent1"/>
          </a:solidFill>
        </p:grpSpPr>
        <p:sp>
          <p:nvSpPr>
            <p:cNvPr id="5" name="Rectangle 4"/>
            <p:cNvSpPr/>
            <p:nvPr/>
          </p:nvSpPr>
          <p:spPr bwMode="gray">
            <a:xfrm>
              <a:off x="4357035" y="3143256"/>
              <a:ext cx="556866" cy="552316"/>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endParaRPr lang="en-US" sz="1200" b="1" kern="0" dirty="0">
                <a:latin typeface="Calibri" panose="020F0502020204030204" pitchFamily="34" charset="0"/>
                <a:ea typeface="Arial Unicode MS" pitchFamily="34" charset="-128"/>
                <a:cs typeface="Arial Unicode MS" pitchFamily="34" charset="-128"/>
              </a:endParaRPr>
            </a:p>
          </p:txBody>
        </p:sp>
        <p:sp>
          <p:nvSpPr>
            <p:cNvPr id="6" name="Rectangle 5"/>
            <p:cNvSpPr/>
            <p:nvPr/>
          </p:nvSpPr>
          <p:spPr bwMode="gray">
            <a:xfrm>
              <a:off x="4353021" y="3139640"/>
              <a:ext cx="566805" cy="699425"/>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800" b="1" kern="0" dirty="0">
                  <a:latin typeface="Calibri" panose="020F0502020204030204" pitchFamily="34" charset="0"/>
                  <a:ea typeface="Arial Unicode MS" pitchFamily="34" charset="-128"/>
                  <a:cs typeface="Arial Unicode MS" pitchFamily="34" charset="-128"/>
                </a:rPr>
                <a:t>Multi-tenant</a:t>
              </a:r>
              <a:br>
                <a:rPr lang="en-US" sz="1800" b="1" kern="0" dirty="0">
                  <a:latin typeface="Calibri" panose="020F0502020204030204" pitchFamily="34" charset="0"/>
                  <a:ea typeface="Arial Unicode MS" pitchFamily="34" charset="-128"/>
                  <a:cs typeface="Arial Unicode MS" pitchFamily="34" charset="-128"/>
                </a:rPr>
              </a:br>
              <a:r>
                <a:rPr lang="en-US" sz="1800" b="1" kern="0" dirty="0">
                  <a:latin typeface="Calibri" panose="020F0502020204030204" pitchFamily="34" charset="0"/>
                  <a:ea typeface="Arial Unicode MS" pitchFamily="34" charset="-128"/>
                  <a:cs typeface="Arial Unicode MS" pitchFamily="34" charset="-128"/>
                </a:rPr>
                <a:t>Application</a:t>
              </a:r>
            </a:p>
          </p:txBody>
        </p:sp>
      </p:grpSp>
      <p:cxnSp>
        <p:nvCxnSpPr>
          <p:cNvPr id="20" name="Straight Connector 19"/>
          <p:cNvCxnSpPr>
            <a:stCxn id="26" idx="3"/>
            <a:endCxn id="6" idx="1"/>
          </p:cNvCxnSpPr>
          <p:nvPr/>
        </p:nvCxnSpPr>
        <p:spPr>
          <a:xfrm>
            <a:off x="3436903" y="4069974"/>
            <a:ext cx="1393307" cy="692261"/>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 idx="1"/>
          </p:cNvCxnSpPr>
          <p:nvPr/>
        </p:nvCxnSpPr>
        <p:spPr>
          <a:xfrm flipV="1">
            <a:off x="3457955" y="4762235"/>
            <a:ext cx="1372255" cy="1257201"/>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1"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04" t="6551" r="51023" b="70817"/>
          <a:stretch/>
        </p:blipFill>
        <p:spPr bwMode="auto">
          <a:xfrm>
            <a:off x="2671354" y="4675880"/>
            <a:ext cx="771719" cy="74727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80" t="39302" r="51065" b="36960"/>
          <a:stretch/>
        </p:blipFill>
        <p:spPr bwMode="auto">
          <a:xfrm>
            <a:off x="2671354" y="3679236"/>
            <a:ext cx="765549" cy="781476"/>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048" name="Group 1047"/>
          <p:cNvGrpSpPr/>
          <p:nvPr/>
        </p:nvGrpSpPr>
        <p:grpSpPr>
          <a:xfrm>
            <a:off x="874427" y="3818985"/>
            <a:ext cx="1756370" cy="461665"/>
            <a:chOff x="874427" y="3818985"/>
            <a:chExt cx="1756370" cy="461665"/>
          </a:xfrm>
        </p:grpSpPr>
        <p:sp>
          <p:nvSpPr>
            <p:cNvPr id="8" name="Rectangle 7"/>
            <p:cNvSpPr/>
            <p:nvPr/>
          </p:nvSpPr>
          <p:spPr>
            <a:xfrm>
              <a:off x="1985492" y="3818985"/>
              <a:ext cx="645305" cy="461665"/>
            </a:xfrm>
            <a:prstGeom prst="rect">
              <a:avLst/>
            </a:prstGeom>
          </p:spPr>
          <p:txBody>
            <a:bodyPr wrap="none">
              <a:spAutoFit/>
            </a:bodyPr>
            <a:lstStyle/>
            <a:p>
              <a:pPr algn="ctr"/>
              <a:r>
                <a:rPr lang="en-US" sz="1200" dirty="0"/>
                <a:t>SaaS </a:t>
              </a:r>
              <a:br>
                <a:rPr lang="en-US" sz="1200" dirty="0"/>
              </a:br>
              <a:r>
                <a:rPr lang="en-US" sz="1200" dirty="0"/>
                <a:t>Tenant</a:t>
              </a:r>
            </a:p>
          </p:txBody>
        </p:sp>
        <p:cxnSp>
          <p:nvCxnSpPr>
            <p:cNvPr id="28" name="Straight Connector 27"/>
            <p:cNvCxnSpPr/>
            <p:nvPr/>
          </p:nvCxnSpPr>
          <p:spPr>
            <a:xfrm>
              <a:off x="874427" y="4054984"/>
              <a:ext cx="16722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890682" y="3838230"/>
              <a:ext cx="102665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dirty="0">
                  <a:ea typeface="Arial Unicode MS" pitchFamily="34" charset="-128"/>
                  <a:cs typeface="Arial Unicode MS" pitchFamily="34" charset="-128"/>
                </a:rPr>
                <a:t>Customer A</a:t>
              </a:r>
            </a:p>
          </p:txBody>
        </p:sp>
      </p:grpSp>
      <p:grpSp>
        <p:nvGrpSpPr>
          <p:cNvPr id="1049" name="Group 1048"/>
          <p:cNvGrpSpPr/>
          <p:nvPr/>
        </p:nvGrpSpPr>
        <p:grpSpPr>
          <a:xfrm>
            <a:off x="874427" y="4783075"/>
            <a:ext cx="1756370" cy="461665"/>
            <a:chOff x="874427" y="4783075"/>
            <a:chExt cx="1756370" cy="461665"/>
          </a:xfrm>
        </p:grpSpPr>
        <p:cxnSp>
          <p:nvCxnSpPr>
            <p:cNvPr id="30" name="Straight Connector 29"/>
            <p:cNvCxnSpPr/>
            <p:nvPr/>
          </p:nvCxnSpPr>
          <p:spPr>
            <a:xfrm>
              <a:off x="874427" y="5022182"/>
              <a:ext cx="16722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0682" y="4806738"/>
              <a:ext cx="102665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dirty="0">
                  <a:ea typeface="Arial Unicode MS" pitchFamily="34" charset="-128"/>
                  <a:cs typeface="Arial Unicode MS" pitchFamily="34" charset="-128"/>
                </a:rPr>
                <a:t>Customer B</a:t>
              </a:r>
            </a:p>
          </p:txBody>
        </p:sp>
        <p:sp>
          <p:nvSpPr>
            <p:cNvPr id="36" name="Rectangle 35"/>
            <p:cNvSpPr/>
            <p:nvPr/>
          </p:nvSpPr>
          <p:spPr>
            <a:xfrm>
              <a:off x="1985492" y="4783075"/>
              <a:ext cx="645305" cy="461665"/>
            </a:xfrm>
            <a:prstGeom prst="rect">
              <a:avLst/>
            </a:prstGeom>
          </p:spPr>
          <p:txBody>
            <a:bodyPr wrap="none">
              <a:spAutoFit/>
            </a:bodyPr>
            <a:lstStyle/>
            <a:p>
              <a:pPr algn="ctr"/>
              <a:r>
                <a:rPr lang="en-US" sz="1200" dirty="0"/>
                <a:t>SaaS </a:t>
              </a:r>
              <a:br>
                <a:rPr lang="en-US" sz="1200" dirty="0"/>
              </a:br>
              <a:r>
                <a:rPr lang="en-US" sz="1200" dirty="0"/>
                <a:t>Tenant</a:t>
              </a:r>
            </a:p>
          </p:txBody>
        </p:sp>
      </p:grpSp>
      <p:grpSp>
        <p:nvGrpSpPr>
          <p:cNvPr id="1051" name="Group 1050"/>
          <p:cNvGrpSpPr/>
          <p:nvPr/>
        </p:nvGrpSpPr>
        <p:grpSpPr>
          <a:xfrm>
            <a:off x="874427" y="5722714"/>
            <a:ext cx="1756370" cy="461665"/>
            <a:chOff x="874427" y="5722714"/>
            <a:chExt cx="1756370" cy="461665"/>
          </a:xfrm>
        </p:grpSpPr>
        <p:cxnSp>
          <p:nvCxnSpPr>
            <p:cNvPr id="31" name="Straight Connector 30"/>
            <p:cNvCxnSpPr/>
            <p:nvPr/>
          </p:nvCxnSpPr>
          <p:spPr>
            <a:xfrm>
              <a:off x="874427" y="5946936"/>
              <a:ext cx="16722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90682" y="5738104"/>
              <a:ext cx="1026659"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dirty="0" err="1">
                  <a:ea typeface="Arial Unicode MS" pitchFamily="34" charset="-128"/>
                  <a:cs typeface="Arial Unicode MS" pitchFamily="34" charset="-128"/>
                </a:rPr>
                <a:t>Application</a:t>
              </a:r>
              <a:br>
                <a:rPr lang="de-DE" sz="1400" b="1" kern="0" dirty="0">
                  <a:ea typeface="Arial Unicode MS" pitchFamily="34" charset="-128"/>
                  <a:cs typeface="Arial Unicode MS" pitchFamily="34" charset="-128"/>
                </a:rPr>
              </a:br>
              <a:r>
                <a:rPr lang="de-DE" sz="1400" b="1" kern="0" dirty="0">
                  <a:ea typeface="Arial Unicode MS" pitchFamily="34" charset="-128"/>
                  <a:cs typeface="Arial Unicode MS" pitchFamily="34" charset="-128"/>
                </a:rPr>
                <a:t>Provider</a:t>
              </a:r>
            </a:p>
          </p:txBody>
        </p:sp>
        <p:sp>
          <p:nvSpPr>
            <p:cNvPr id="37" name="Rectangle 36"/>
            <p:cNvSpPr/>
            <p:nvPr/>
          </p:nvSpPr>
          <p:spPr>
            <a:xfrm>
              <a:off x="1985492" y="5722714"/>
              <a:ext cx="645305" cy="461665"/>
            </a:xfrm>
            <a:prstGeom prst="rect">
              <a:avLst/>
            </a:prstGeom>
          </p:spPr>
          <p:txBody>
            <a:bodyPr wrap="none">
              <a:spAutoFit/>
            </a:bodyPr>
            <a:lstStyle/>
            <a:p>
              <a:pPr algn="ctr"/>
              <a:r>
                <a:rPr lang="en-US" sz="1200" dirty="0"/>
                <a:t>PaaS </a:t>
              </a:r>
              <a:br>
                <a:rPr lang="en-US" sz="1200" dirty="0"/>
              </a:br>
              <a:r>
                <a:rPr lang="en-US" sz="1200" dirty="0"/>
                <a:t>Tenant</a:t>
              </a:r>
            </a:p>
          </p:txBody>
        </p:sp>
      </p:grpSp>
      <p:cxnSp>
        <p:nvCxnSpPr>
          <p:cNvPr id="39" name="Straight Connector 38"/>
          <p:cNvCxnSpPr>
            <a:stCxn id="21" idx="3"/>
            <a:endCxn id="6" idx="1"/>
          </p:cNvCxnSpPr>
          <p:nvPr/>
        </p:nvCxnSpPr>
        <p:spPr>
          <a:xfrm flipV="1">
            <a:off x="3443073" y="4762235"/>
            <a:ext cx="1387137" cy="287284"/>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gray">
          <a:xfrm>
            <a:off x="8930147" y="5675916"/>
            <a:ext cx="1443939" cy="542040"/>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SAP Cloud Identity (SCI)</a:t>
            </a:r>
            <a:endParaRPr lang="en-US" sz="1600" kern="0" dirty="0">
              <a:solidFill>
                <a:prstClr val="white"/>
              </a:solidFill>
              <a:latin typeface="Calibri" panose="020F0502020204030204"/>
            </a:endParaRPr>
          </a:p>
        </p:txBody>
      </p:sp>
      <p:sp>
        <p:nvSpPr>
          <p:cNvPr id="51" name="Rectangle 50"/>
          <p:cNvSpPr/>
          <p:nvPr/>
        </p:nvSpPr>
        <p:spPr bwMode="gray">
          <a:xfrm>
            <a:off x="8930147" y="3777793"/>
            <a:ext cx="1443939" cy="542040"/>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lvl="0" algn="ctr" defTabSz="914400"/>
            <a:r>
              <a:rPr lang="en-US" sz="1600" b="1" kern="0" dirty="0" err="1">
                <a:solidFill>
                  <a:prstClr val="white"/>
                </a:solidFill>
                <a:latin typeface="Calibri" panose="020F0502020204030204"/>
              </a:rPr>
              <a:t>IdP</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Customer A</a:t>
            </a:r>
            <a:endParaRPr lang="en-US" sz="1600" kern="0" dirty="0">
              <a:solidFill>
                <a:prstClr val="white"/>
              </a:solidFill>
              <a:latin typeface="Calibri" panose="020F0502020204030204"/>
            </a:endParaRPr>
          </a:p>
        </p:txBody>
      </p:sp>
      <p:sp>
        <p:nvSpPr>
          <p:cNvPr id="52" name="Rectangle 51"/>
          <p:cNvSpPr/>
          <p:nvPr/>
        </p:nvSpPr>
        <p:spPr bwMode="gray">
          <a:xfrm>
            <a:off x="8930147" y="4726855"/>
            <a:ext cx="1443939" cy="542040"/>
          </a:xfrm>
          <a:prstGeom prst="rect">
            <a:avLst/>
          </a:prstGeom>
          <a:solidFill>
            <a:srgbClr val="678E23"/>
          </a:solidFill>
          <a:ln w="12700" cap="flat" cmpd="sng" algn="ctr">
            <a:solidFill>
              <a:schemeClr val="accent4">
                <a:lumMod val="50000"/>
              </a:schemeClr>
            </a:solidFill>
            <a:prstDash val="solid"/>
            <a:miter lim="800000"/>
          </a:ln>
          <a:effectLst/>
        </p:spPr>
        <p:txBody>
          <a:bodyPr rtlCol="0" anchor="t"/>
          <a:lstStyle/>
          <a:p>
            <a:pPr lvl="0" algn="ctr" defTabSz="914400"/>
            <a:r>
              <a:rPr lang="en-US" sz="1600" b="1" kern="0" dirty="0" err="1">
                <a:solidFill>
                  <a:prstClr val="white"/>
                </a:solidFill>
                <a:latin typeface="Calibri" panose="020F0502020204030204"/>
              </a:rPr>
              <a:t>IdP</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Customer B</a:t>
            </a:r>
            <a:endParaRPr lang="en-US" sz="1600" kern="0" dirty="0">
              <a:solidFill>
                <a:prstClr val="white"/>
              </a:solidFill>
              <a:latin typeface="Calibri" panose="020F0502020204030204"/>
            </a:endParaRPr>
          </a:p>
        </p:txBody>
      </p:sp>
      <p:cxnSp>
        <p:nvCxnSpPr>
          <p:cNvPr id="53" name="Straight Connector 52"/>
          <p:cNvCxnSpPr>
            <a:stCxn id="51" idx="1"/>
            <a:endCxn id="6" idx="3"/>
          </p:cNvCxnSpPr>
          <p:nvPr/>
        </p:nvCxnSpPr>
        <p:spPr>
          <a:xfrm flipH="1">
            <a:off x="6878390" y="4048813"/>
            <a:ext cx="2051757" cy="713422"/>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1"/>
            <a:endCxn id="6" idx="3"/>
          </p:cNvCxnSpPr>
          <p:nvPr/>
        </p:nvCxnSpPr>
        <p:spPr>
          <a:xfrm flipH="1" flipV="1">
            <a:off x="6878390" y="4762235"/>
            <a:ext cx="2051757" cy="235640"/>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0" idx="1"/>
            <a:endCxn id="6" idx="3"/>
          </p:cNvCxnSpPr>
          <p:nvPr/>
        </p:nvCxnSpPr>
        <p:spPr>
          <a:xfrm flipH="1" flipV="1">
            <a:off x="6878390" y="4762235"/>
            <a:ext cx="2051757" cy="1184701"/>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678226" y="3394354"/>
            <a:ext cx="2621145" cy="2940078"/>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400" dirty="0">
                <a:solidFill>
                  <a:schemeClr val="tx1"/>
                </a:solidFill>
              </a:rPr>
              <a:t>User Management</a:t>
            </a:r>
            <a:br>
              <a:rPr lang="en-US" sz="1400" dirty="0">
                <a:solidFill>
                  <a:schemeClr val="tx1"/>
                </a:solidFill>
              </a:rPr>
            </a:br>
            <a:r>
              <a:rPr lang="en-US" sz="1400" dirty="0">
                <a:solidFill>
                  <a:schemeClr val="tx1"/>
                </a:solidFill>
              </a:rPr>
              <a:t>(external)</a:t>
            </a:r>
          </a:p>
          <a:p>
            <a:pPr algn="r"/>
            <a:endParaRPr lang="en-US" dirty="0"/>
          </a:p>
          <a:p>
            <a:pPr algn="r"/>
            <a:endParaRPr lang="en-US" dirty="0"/>
          </a:p>
          <a:p>
            <a:pPr algn="r"/>
            <a:endParaRPr lang="en-US" dirty="0"/>
          </a:p>
        </p:txBody>
      </p:sp>
      <p:sp>
        <p:nvSpPr>
          <p:cNvPr id="77" name="Rectangle 76"/>
          <p:cNvSpPr/>
          <p:nvPr/>
        </p:nvSpPr>
        <p:spPr>
          <a:xfrm>
            <a:off x="3916037" y="3394354"/>
            <a:ext cx="4630653" cy="2940078"/>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Business Application</a:t>
            </a:r>
            <a:br>
              <a:rPr lang="en-US" sz="1400" dirty="0">
                <a:solidFill>
                  <a:schemeClr val="tx1"/>
                </a:solidFill>
              </a:rPr>
            </a:br>
            <a:r>
              <a:rPr lang="en-US" sz="1400" dirty="0">
                <a:solidFill>
                  <a:schemeClr val="tx1"/>
                </a:solidFill>
              </a:rPr>
              <a:t>on CP CF</a:t>
            </a:r>
          </a:p>
          <a:p>
            <a:pPr algn="r"/>
            <a:endParaRPr lang="en-US" dirty="0"/>
          </a:p>
          <a:p>
            <a:pPr algn="r"/>
            <a:endParaRPr lang="en-US" dirty="0"/>
          </a:p>
          <a:p>
            <a:pPr algn="r"/>
            <a:endParaRPr lang="en-US" dirty="0"/>
          </a:p>
        </p:txBody>
      </p:sp>
      <p:sp>
        <p:nvSpPr>
          <p:cNvPr id="82" name="Rectangle 81"/>
          <p:cNvSpPr/>
          <p:nvPr/>
        </p:nvSpPr>
        <p:spPr bwMode="gray">
          <a:xfrm>
            <a:off x="4830210" y="5540721"/>
            <a:ext cx="969028" cy="355017"/>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Data A</a:t>
            </a:r>
            <a:endParaRPr lang="en-US" sz="1600" kern="0" dirty="0">
              <a:solidFill>
                <a:prstClr val="white"/>
              </a:solidFill>
              <a:latin typeface="Calibri" panose="020F0502020204030204"/>
            </a:endParaRPr>
          </a:p>
        </p:txBody>
      </p:sp>
      <p:sp>
        <p:nvSpPr>
          <p:cNvPr id="84" name="Rectangle 83"/>
          <p:cNvSpPr/>
          <p:nvPr/>
        </p:nvSpPr>
        <p:spPr bwMode="gray">
          <a:xfrm>
            <a:off x="5909362" y="5540721"/>
            <a:ext cx="969028" cy="355017"/>
          </a:xfrm>
          <a:prstGeom prst="rect">
            <a:avLst/>
          </a:prstGeom>
          <a:solidFill>
            <a:srgbClr val="678E23"/>
          </a:solidFill>
          <a:ln w="12700" cap="flat" cmpd="sng" algn="ctr">
            <a:solidFill>
              <a:schemeClr val="accent4">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Data B </a:t>
            </a:r>
          </a:p>
        </p:txBody>
      </p:sp>
      <p:cxnSp>
        <p:nvCxnSpPr>
          <p:cNvPr id="88" name="Straight Connector 87"/>
          <p:cNvCxnSpPr>
            <a:endCxn id="84" idx="0"/>
          </p:cNvCxnSpPr>
          <p:nvPr/>
        </p:nvCxnSpPr>
        <p:spPr>
          <a:xfrm>
            <a:off x="6393876" y="5327511"/>
            <a:ext cx="0" cy="213210"/>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82" idx="0"/>
          </p:cNvCxnSpPr>
          <p:nvPr/>
        </p:nvCxnSpPr>
        <p:spPr>
          <a:xfrm>
            <a:off x="5314723" y="5354585"/>
            <a:ext cx="1" cy="186136"/>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2671354" y="5572436"/>
            <a:ext cx="771719" cy="762219"/>
            <a:chOff x="1713195" y="5272326"/>
            <a:chExt cx="771719" cy="762219"/>
          </a:xfrm>
        </p:grpSpPr>
        <p:pic>
          <p:nvPicPr>
            <p:cNvPr id="99"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t="39241" r="76173" b="37226"/>
            <a:stretch/>
          </p:blipFill>
          <p:spPr bwMode="auto">
            <a:xfrm>
              <a:off x="1713195" y="5272326"/>
              <a:ext cx="771719" cy="76221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3872" y="5839979"/>
              <a:ext cx="387909" cy="194566"/>
            </a:xfrm>
            <a:prstGeom prst="rect">
              <a:avLst/>
            </a:prstGeom>
            <a:ln>
              <a:noFill/>
            </a:ln>
          </p:spPr>
        </p:pic>
      </p:grpSp>
    </p:spTree>
    <p:extLst>
      <p:ext uri="{BB962C8B-B14F-4D97-AF65-F5344CB8AC3E}">
        <p14:creationId xmlns:p14="http://schemas.microsoft.com/office/powerpoint/2010/main" val="202785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Subaccounts and Identity Zones</a:t>
            </a:r>
          </a:p>
        </p:txBody>
      </p:sp>
      <p:sp>
        <p:nvSpPr>
          <p:cNvPr id="3" name="Text Placeholder 2"/>
          <p:cNvSpPr>
            <a:spLocks noGrp="1"/>
          </p:cNvSpPr>
          <p:nvPr>
            <p:ph type="body" sz="quarter" idx="10"/>
          </p:nvPr>
        </p:nvSpPr>
        <p:spPr/>
        <p:txBody>
          <a:bodyPr/>
          <a:lstStyle/>
          <a:p>
            <a:pPr marL="0" indent="0">
              <a:buNone/>
            </a:pPr>
            <a:r>
              <a:rPr lang="en-US" sz="2600" dirty="0"/>
              <a:t>SAP Cloud Platform customers require </a:t>
            </a:r>
            <a:r>
              <a:rPr lang="en-US" sz="2600" i="1" dirty="0"/>
              <a:t>subaccounts (</a:t>
            </a:r>
            <a:r>
              <a:rPr lang="en-US" sz="2600" dirty="0"/>
              <a:t>aka </a:t>
            </a:r>
            <a:r>
              <a:rPr lang="en-US" sz="2600" i="1" dirty="0"/>
              <a:t>tenants) </a:t>
            </a:r>
            <a:r>
              <a:rPr lang="en-US" sz="2600" dirty="0"/>
              <a:t>to attach their </a:t>
            </a:r>
            <a:r>
              <a:rPr lang="en-US" sz="2600" dirty="0" err="1"/>
              <a:t>IdPs</a:t>
            </a:r>
            <a:r>
              <a:rPr lang="en-US" sz="2600" dirty="0"/>
              <a:t> via the corresponding Identity Zone of a subaccount</a:t>
            </a:r>
          </a:p>
          <a:p>
            <a:pPr marL="0" indent="0">
              <a:buNone/>
            </a:pPr>
            <a:endParaRPr lang="en-US" i="1" dirty="0"/>
          </a:p>
          <a:p>
            <a:pPr marL="0" indent="0">
              <a:buNone/>
            </a:pPr>
            <a:endParaRPr lang="en-US" i="1" dirty="0"/>
          </a:p>
          <a:p>
            <a:pPr>
              <a:buFont typeface="Wingdings" panose="05000000000000000000" pitchFamily="2" charset="2"/>
              <a:buChar char="§"/>
            </a:pPr>
            <a:endParaRPr lang="en-US" sz="1000" i="1" dirty="0"/>
          </a:p>
          <a:p>
            <a:pPr>
              <a:buFont typeface="Wingdings" panose="05000000000000000000" pitchFamily="2" charset="2"/>
              <a:buChar char="§"/>
            </a:pPr>
            <a:endParaRPr lang="en-US" sz="300" i="1" dirty="0"/>
          </a:p>
          <a:p>
            <a:pPr>
              <a:buFont typeface="Wingdings" panose="05000000000000000000" pitchFamily="2" charset="2"/>
              <a:buChar char="§"/>
            </a:pPr>
            <a:r>
              <a:rPr lang="en-US" sz="2400" i="1" dirty="0"/>
              <a:t>Application consumers consume</a:t>
            </a:r>
            <a:r>
              <a:rPr lang="en-US" sz="2400" b="0" i="1" dirty="0"/>
              <a:t> multi-tenant applications </a:t>
            </a:r>
            <a:r>
              <a:rPr lang="en-US" sz="2400" i="1" dirty="0"/>
              <a:t>(SaaS use case)</a:t>
            </a:r>
            <a:r>
              <a:rPr lang="en-US" sz="2400" b="0" i="1" dirty="0"/>
              <a:t> </a:t>
            </a:r>
          </a:p>
          <a:p>
            <a:pPr>
              <a:spcBef>
                <a:spcPts val="1200"/>
              </a:spcBef>
              <a:buFont typeface="Wingdings" panose="05000000000000000000" pitchFamily="2" charset="2"/>
              <a:buChar char="§"/>
            </a:pPr>
            <a:r>
              <a:rPr lang="en-US" sz="2400" i="1" dirty="0"/>
              <a:t>Application providers</a:t>
            </a:r>
            <a:r>
              <a:rPr lang="en-US" sz="2400" b="0" i="1" dirty="0"/>
              <a:t> </a:t>
            </a:r>
            <a:r>
              <a:rPr lang="en-US" sz="2400" i="1" dirty="0"/>
              <a:t>provide </a:t>
            </a:r>
            <a:r>
              <a:rPr lang="en-US" sz="2400" b="0" i="1" dirty="0"/>
              <a:t>multi-tenant applications which run in a space of the assigned Cloud Foundry Org </a:t>
            </a:r>
            <a:r>
              <a:rPr lang="en-US" sz="2400" i="1" dirty="0"/>
              <a:t>(PaaS use case)</a:t>
            </a:r>
            <a:endParaRPr lang="en-US" sz="2400" b="0" i="1" dirty="0"/>
          </a:p>
          <a:p>
            <a:endParaRPr lang="en-US" dirty="0"/>
          </a:p>
        </p:txBody>
      </p:sp>
      <p:grpSp>
        <p:nvGrpSpPr>
          <p:cNvPr id="12" name="Gruppierung 11"/>
          <p:cNvGrpSpPr/>
          <p:nvPr/>
        </p:nvGrpSpPr>
        <p:grpSpPr>
          <a:xfrm>
            <a:off x="682375" y="2842153"/>
            <a:ext cx="10830425" cy="1988331"/>
            <a:chOff x="390008" y="2687405"/>
            <a:chExt cx="10830425" cy="1988331"/>
          </a:xfrm>
        </p:grpSpPr>
        <p:sp>
          <p:nvSpPr>
            <p:cNvPr id="5" name="Rectangle 4"/>
            <p:cNvSpPr/>
            <p:nvPr/>
          </p:nvSpPr>
          <p:spPr bwMode="gray">
            <a:xfrm>
              <a:off x="3275222" y="2687405"/>
              <a:ext cx="2170210" cy="726767"/>
            </a:xfrm>
            <a:prstGeom prst="rect">
              <a:avLst/>
            </a:prstGeom>
            <a:gradFill flip="none" rotWithShape="1">
              <a:gsLst>
                <a:gs pos="0">
                  <a:srgbClr val="178DCA">
                    <a:shade val="30000"/>
                    <a:satMod val="115000"/>
                  </a:srgbClr>
                </a:gs>
                <a:gs pos="50000">
                  <a:srgbClr val="178DCA">
                    <a:shade val="67500"/>
                    <a:satMod val="115000"/>
                  </a:srgbClr>
                </a:gs>
                <a:gs pos="100000">
                  <a:srgbClr val="178DCA">
                    <a:shade val="100000"/>
                    <a:satMod val="115000"/>
                  </a:srgbClr>
                </a:gs>
              </a:gsLst>
              <a:lin ang="5400000" scaled="1"/>
              <a:tileRect/>
            </a:gradFill>
            <a:ln w="12700" cap="flat" cmpd="sng" algn="ctr">
              <a:solidFill>
                <a:schemeClr val="accent3"/>
              </a:solidFill>
              <a:prstDash val="solid"/>
              <a:miter lim="800000"/>
            </a:ln>
            <a:effectLst/>
          </p:spPr>
          <p:txBody>
            <a:bodyPr rtlCol="0" anchor="t"/>
            <a:lstStyle/>
            <a:p>
              <a:pPr algn="ctr" defTabSz="914400"/>
              <a:r>
                <a:rPr lang="en-US" sz="1600" kern="0" dirty="0">
                  <a:solidFill>
                    <a:prstClr val="white"/>
                  </a:solidFill>
                  <a:latin typeface="Calibri" panose="020F0502020204030204"/>
                </a:rPr>
                <a:t>Subaccount</a:t>
              </a:r>
              <a:br>
                <a:rPr lang="en-US" sz="1600" kern="0" dirty="0">
                  <a:solidFill>
                    <a:prstClr val="white"/>
                  </a:solidFill>
                  <a:latin typeface="Calibri" panose="020F0502020204030204"/>
                </a:rPr>
              </a:br>
              <a:r>
                <a:rPr lang="en-US" sz="1600" kern="0" dirty="0">
                  <a:solidFill>
                    <a:prstClr val="white"/>
                  </a:solidFill>
                  <a:latin typeface="Calibri" panose="020F0502020204030204"/>
                </a:rPr>
                <a:t>(SaaS/PaaS Tenant)</a:t>
              </a:r>
              <a:endParaRPr lang="en-US" sz="1400" kern="0" dirty="0">
                <a:solidFill>
                  <a:prstClr val="white"/>
                </a:solidFill>
                <a:latin typeface="Calibri" panose="020F0502020204030204"/>
              </a:endParaRPr>
            </a:p>
          </p:txBody>
        </p:sp>
        <p:sp>
          <p:nvSpPr>
            <p:cNvPr id="6" name="Rectangle 5"/>
            <p:cNvSpPr/>
            <p:nvPr/>
          </p:nvSpPr>
          <p:spPr bwMode="gray">
            <a:xfrm>
              <a:off x="9047936" y="2687406"/>
              <a:ext cx="2172497" cy="7267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lvl="0" algn="ctr" defTabSz="914400"/>
              <a:r>
                <a:rPr lang="en-US" sz="1600" kern="0" dirty="0">
                  <a:solidFill>
                    <a:prstClr val="white"/>
                  </a:solidFill>
                  <a:latin typeface="Calibri" panose="020F0502020204030204"/>
                </a:rPr>
                <a:t>Identity Provider (</a:t>
              </a:r>
              <a:r>
                <a:rPr lang="en-US" sz="1600" kern="0" dirty="0" err="1">
                  <a:solidFill>
                    <a:prstClr val="white"/>
                  </a:solidFill>
                  <a:latin typeface="Calibri" panose="020F0502020204030204"/>
                </a:rPr>
                <a:t>IdP</a:t>
              </a:r>
              <a:r>
                <a:rPr lang="en-US" sz="1600" kern="0" dirty="0">
                  <a:solidFill>
                    <a:prstClr val="white"/>
                  </a:solidFill>
                  <a:latin typeface="Calibri" panose="020F0502020204030204"/>
                </a:rPr>
                <a:t>)</a:t>
              </a:r>
              <a:br>
                <a:rPr lang="en-US" sz="1600" kern="0" dirty="0">
                  <a:solidFill>
                    <a:prstClr val="white"/>
                  </a:solidFill>
                  <a:latin typeface="Calibri" panose="020F0502020204030204"/>
                </a:rPr>
              </a:br>
              <a:r>
                <a:rPr lang="en-US" sz="1600" kern="0" dirty="0">
                  <a:solidFill>
                    <a:prstClr val="white"/>
                  </a:solidFill>
                  <a:latin typeface="Calibri" panose="020F0502020204030204"/>
                </a:rPr>
                <a:t>e.g. </a:t>
              </a:r>
              <a:r>
                <a:rPr lang="en-US" sz="1200" kern="0" dirty="0">
                  <a:solidFill>
                    <a:prstClr val="white"/>
                  </a:solidFill>
                  <a:latin typeface="Calibri" panose="020F0502020204030204"/>
                </a:rPr>
                <a:t>SAP Cloud Identity (SCI)</a:t>
              </a:r>
              <a:endParaRPr lang="en-US" sz="1600" kern="0" dirty="0">
                <a:solidFill>
                  <a:prstClr val="white"/>
                </a:solidFill>
                <a:latin typeface="Calibri" panose="020F0502020204030204"/>
              </a:endParaRPr>
            </a:p>
          </p:txBody>
        </p:sp>
        <p:sp>
          <p:nvSpPr>
            <p:cNvPr id="7" name="Rectangle 6"/>
            <p:cNvSpPr/>
            <p:nvPr/>
          </p:nvSpPr>
          <p:spPr bwMode="gray">
            <a:xfrm>
              <a:off x="6160436" y="2687406"/>
              <a:ext cx="2172497" cy="7267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algn="ctr" defTabSz="914400"/>
              <a:r>
                <a:rPr lang="en-US" sz="1600" kern="0" dirty="0">
                  <a:solidFill>
                    <a:prstClr val="white"/>
                  </a:solidFill>
                  <a:latin typeface="Calibri" panose="020F0502020204030204"/>
                </a:rPr>
                <a:t>Identity Zone</a:t>
              </a:r>
            </a:p>
          </p:txBody>
        </p:sp>
        <p:cxnSp>
          <p:nvCxnSpPr>
            <p:cNvPr id="8" name="Straight Arrow Connector 7"/>
            <p:cNvCxnSpPr>
              <a:stCxn id="7" idx="3"/>
              <a:endCxn id="6" idx="1"/>
            </p:cNvCxnSpPr>
            <p:nvPr/>
          </p:nvCxnSpPr>
          <p:spPr>
            <a:xfrm>
              <a:off x="8332933" y="3050789"/>
              <a:ext cx="71500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58557" y="2761376"/>
              <a:ext cx="29815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0..n</a:t>
              </a:r>
              <a:endParaRPr lang="en-US" sz="1800" kern="0" dirty="0">
                <a:ea typeface="Arial Unicode MS" pitchFamily="34" charset="-128"/>
                <a:cs typeface="Arial Unicode MS" pitchFamily="34" charset="-128"/>
              </a:endParaRPr>
            </a:p>
          </p:txBody>
        </p:sp>
        <p:sp>
          <p:nvSpPr>
            <p:cNvPr id="19" name="TextBox 18"/>
            <p:cNvSpPr txBox="1"/>
            <p:nvPr/>
          </p:nvSpPr>
          <p:spPr>
            <a:xfrm flipH="1">
              <a:off x="8904243" y="2761376"/>
              <a:ext cx="4571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grpSp>
          <p:nvGrpSpPr>
            <p:cNvPr id="11" name="Gruppierung 10"/>
            <p:cNvGrpSpPr/>
            <p:nvPr/>
          </p:nvGrpSpPr>
          <p:grpSpPr>
            <a:xfrm>
              <a:off x="5445432" y="2798166"/>
              <a:ext cx="715004" cy="252623"/>
              <a:chOff x="5445432" y="2798166"/>
              <a:chExt cx="715004" cy="252623"/>
            </a:xfrm>
          </p:grpSpPr>
          <p:cxnSp>
            <p:nvCxnSpPr>
              <p:cNvPr id="16" name="Straight Arrow Connector 15"/>
              <p:cNvCxnSpPr>
                <a:stCxn id="5" idx="3"/>
                <a:endCxn id="7" idx="1"/>
              </p:cNvCxnSpPr>
              <p:nvPr/>
            </p:nvCxnSpPr>
            <p:spPr>
              <a:xfrm>
                <a:off x="5445432" y="3050789"/>
                <a:ext cx="71500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70847" y="2798166"/>
                <a:ext cx="9938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sp>
            <p:nvSpPr>
              <p:cNvPr id="21" name="TextBox 20"/>
              <p:cNvSpPr txBox="1"/>
              <p:nvPr/>
            </p:nvSpPr>
            <p:spPr>
              <a:xfrm flipH="1">
                <a:off x="6032304" y="2798166"/>
                <a:ext cx="4571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grpSp>
        <p:sp>
          <p:nvSpPr>
            <p:cNvPr id="27" name="Rectangle 26"/>
            <p:cNvSpPr/>
            <p:nvPr/>
          </p:nvSpPr>
          <p:spPr bwMode="gray">
            <a:xfrm>
              <a:off x="3269878" y="3948969"/>
              <a:ext cx="2170210" cy="726767"/>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algn="ctr" defTabSz="914583" fontAlgn="base">
                <a:spcBef>
                  <a:spcPct val="50000"/>
                </a:spcBef>
                <a:spcAft>
                  <a:spcPct val="0"/>
                </a:spcAft>
                <a:buClr>
                  <a:srgbClr val="F0AB00"/>
                </a:buClr>
                <a:buSzPct val="80000"/>
              </a:pPr>
              <a:r>
                <a:rPr lang="en-US" sz="1600" kern="0" dirty="0">
                  <a:latin typeface="Calibri" panose="020F0502020204030204" pitchFamily="34" charset="0"/>
                  <a:ea typeface="Arial Unicode MS" pitchFamily="34" charset="-128"/>
                  <a:cs typeface="Arial Unicode MS" pitchFamily="34" charset="-128"/>
                </a:rPr>
                <a:t>Cloud Foundry Org</a:t>
              </a:r>
              <a:br>
                <a:rPr lang="en-US" sz="1600" kern="0" dirty="0">
                  <a:latin typeface="Calibri" panose="020F0502020204030204" pitchFamily="34" charset="0"/>
                  <a:ea typeface="Arial Unicode MS" pitchFamily="34" charset="-128"/>
                  <a:cs typeface="Arial Unicode MS" pitchFamily="34" charset="-128"/>
                </a:rPr>
              </a:br>
              <a:r>
                <a:rPr lang="en-US" sz="1400" kern="0" dirty="0">
                  <a:latin typeface="Calibri" panose="020F0502020204030204" pitchFamily="34" charset="0"/>
                  <a:ea typeface="Arial Unicode MS" pitchFamily="34" charset="-128"/>
                  <a:cs typeface="Arial Unicode MS" pitchFamily="34" charset="-128"/>
                </a:rPr>
                <a:t>for application providers</a:t>
              </a:r>
              <a:br>
                <a:rPr lang="en-US" sz="1400" kern="0" dirty="0">
                  <a:latin typeface="Calibri" panose="020F0502020204030204" pitchFamily="34" charset="0"/>
                  <a:ea typeface="Arial Unicode MS" pitchFamily="34" charset="-128"/>
                  <a:cs typeface="Arial Unicode MS" pitchFamily="34" charset="-128"/>
                </a:rPr>
              </a:br>
              <a:r>
                <a:rPr lang="en-US" sz="1400" kern="0" dirty="0">
                  <a:latin typeface="Calibri" panose="020F0502020204030204" pitchFamily="34" charset="0"/>
                  <a:ea typeface="Arial Unicode MS" pitchFamily="34" charset="-128"/>
                  <a:cs typeface="Arial Unicode MS" pitchFamily="34" charset="-128"/>
                </a:rPr>
                <a:t>(PaaS Tenant)</a:t>
              </a:r>
            </a:p>
          </p:txBody>
        </p:sp>
        <p:cxnSp>
          <p:nvCxnSpPr>
            <p:cNvPr id="28" name="Straight Arrow Connector 27"/>
            <p:cNvCxnSpPr>
              <a:stCxn id="5" idx="2"/>
              <a:endCxn id="27" idx="0"/>
            </p:cNvCxnSpPr>
            <p:nvPr/>
          </p:nvCxnSpPr>
          <p:spPr>
            <a:xfrm flipH="1">
              <a:off x="4354983" y="3414172"/>
              <a:ext cx="5344" cy="534797"/>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401176" y="3701288"/>
              <a:ext cx="308912"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0..1</a:t>
              </a:r>
            </a:p>
          </p:txBody>
        </p:sp>
        <p:sp>
          <p:nvSpPr>
            <p:cNvPr id="22" name="TextBox 21"/>
            <p:cNvSpPr txBox="1"/>
            <p:nvPr/>
          </p:nvSpPr>
          <p:spPr>
            <a:xfrm flipH="1">
              <a:off x="4406686" y="3437821"/>
              <a:ext cx="4571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sp>
          <p:nvSpPr>
            <p:cNvPr id="23" name="Rectangle 4"/>
            <p:cNvSpPr/>
            <p:nvPr/>
          </p:nvSpPr>
          <p:spPr bwMode="gray">
            <a:xfrm>
              <a:off x="390008" y="2687405"/>
              <a:ext cx="2170210" cy="726767"/>
            </a:xfrm>
            <a:prstGeom prst="rect">
              <a:avLst/>
            </a:prstGeom>
            <a:gradFill flip="none" rotWithShape="1">
              <a:gsLst>
                <a:gs pos="0">
                  <a:srgbClr val="178DCA">
                    <a:shade val="30000"/>
                    <a:satMod val="115000"/>
                  </a:srgbClr>
                </a:gs>
                <a:gs pos="50000">
                  <a:srgbClr val="178DCA">
                    <a:shade val="67500"/>
                    <a:satMod val="115000"/>
                  </a:srgbClr>
                </a:gs>
                <a:gs pos="100000">
                  <a:srgbClr val="178DCA">
                    <a:shade val="100000"/>
                    <a:satMod val="115000"/>
                  </a:srgbClr>
                </a:gs>
              </a:gsLst>
              <a:lin ang="5400000" scaled="1"/>
              <a:tileRect/>
            </a:gradFill>
            <a:ln w="12700" cap="flat" cmpd="sng" algn="ctr">
              <a:solidFill>
                <a:schemeClr val="accent3"/>
              </a:solidFill>
              <a:prstDash val="solid"/>
              <a:miter lim="800000"/>
            </a:ln>
            <a:effectLst/>
          </p:spPr>
          <p:txBody>
            <a:bodyPr rtlCol="0" anchor="t"/>
            <a:lstStyle/>
            <a:p>
              <a:pPr algn="ctr" defTabSz="914400"/>
              <a:r>
                <a:rPr lang="en-US" sz="1600" kern="0" dirty="0">
                  <a:solidFill>
                    <a:prstClr val="white"/>
                  </a:solidFill>
                  <a:latin typeface="Calibri" panose="020F0502020204030204"/>
                </a:rPr>
                <a:t>Global Account</a:t>
              </a:r>
              <a:br>
                <a:rPr lang="en-US" sz="1600" kern="0" dirty="0">
                  <a:solidFill>
                    <a:prstClr val="white"/>
                  </a:solidFill>
                  <a:latin typeface="Calibri" panose="020F0502020204030204"/>
                </a:rPr>
              </a:br>
              <a:r>
                <a:rPr lang="en-US" sz="1200" kern="0" dirty="0">
                  <a:solidFill>
                    <a:prstClr val="white"/>
                  </a:solidFill>
                  <a:latin typeface="Calibri" panose="020F0502020204030204"/>
                </a:rPr>
                <a:t>(SAP </a:t>
              </a:r>
              <a:r>
                <a:rPr lang="en-US" sz="1200" kern="0">
                  <a:solidFill>
                    <a:prstClr val="white"/>
                  </a:solidFill>
                  <a:latin typeface="Calibri" panose="020F0502020204030204"/>
                </a:rPr>
                <a:t>Cloud Platform </a:t>
              </a:r>
              <a:r>
                <a:rPr lang="en-US" sz="1200" kern="0" dirty="0">
                  <a:solidFill>
                    <a:prstClr val="white"/>
                  </a:solidFill>
                  <a:latin typeface="Calibri" panose="020F0502020204030204"/>
                </a:rPr>
                <a:t>Customer)</a:t>
              </a:r>
            </a:p>
          </p:txBody>
        </p:sp>
        <p:cxnSp>
          <p:nvCxnSpPr>
            <p:cNvPr id="29" name="Straight Arrow Connector 15"/>
            <p:cNvCxnSpPr/>
            <p:nvPr/>
          </p:nvCxnSpPr>
          <p:spPr>
            <a:xfrm>
              <a:off x="2550360" y="3050788"/>
              <a:ext cx="71500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19"/>
            <p:cNvSpPr txBox="1"/>
            <p:nvPr/>
          </p:nvSpPr>
          <p:spPr>
            <a:xfrm>
              <a:off x="2575775" y="2798165"/>
              <a:ext cx="9938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sp>
          <p:nvSpPr>
            <p:cNvPr id="34" name="TextBox 64"/>
            <p:cNvSpPr txBox="1"/>
            <p:nvPr/>
          </p:nvSpPr>
          <p:spPr>
            <a:xfrm>
              <a:off x="2951438" y="2795716"/>
              <a:ext cx="308912"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a:ea typeface="Arial Unicode MS" pitchFamily="34" charset="-128"/>
                  <a:cs typeface="Arial Unicode MS" pitchFamily="34" charset="-128"/>
                </a:rPr>
                <a:t>0..n</a:t>
              </a:r>
              <a:endParaRPr lang="en-US" sz="14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214509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644472" y="1898532"/>
            <a:ext cx="2621145" cy="2661031"/>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1400" dirty="0">
                <a:solidFill>
                  <a:schemeClr val="tx1"/>
                </a:solidFill>
              </a:rPr>
              <a:t>User Management</a:t>
            </a:r>
            <a:br>
              <a:rPr lang="en-US" sz="1400" dirty="0">
                <a:solidFill>
                  <a:schemeClr val="tx1"/>
                </a:solidFill>
              </a:rPr>
            </a:br>
            <a:r>
              <a:rPr lang="en-US" sz="1400" dirty="0">
                <a:solidFill>
                  <a:schemeClr val="tx1"/>
                </a:solidFill>
              </a:rPr>
              <a:t>(external)</a:t>
            </a:r>
          </a:p>
          <a:p>
            <a:pPr algn="r"/>
            <a:endParaRPr lang="en-US" dirty="0"/>
          </a:p>
          <a:p>
            <a:pPr algn="r"/>
            <a:endParaRPr lang="en-US" dirty="0"/>
          </a:p>
          <a:p>
            <a:pPr algn="r"/>
            <a:endParaRPr lang="en-US" dirty="0"/>
          </a:p>
        </p:txBody>
      </p:sp>
      <p:sp>
        <p:nvSpPr>
          <p:cNvPr id="77" name="Rectangle 76"/>
          <p:cNvSpPr/>
          <p:nvPr/>
        </p:nvSpPr>
        <p:spPr>
          <a:xfrm>
            <a:off x="1711843" y="1898532"/>
            <a:ext cx="5801094" cy="1755537"/>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Platform Services on CP CF</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8" name="Rectangle 77"/>
          <p:cNvSpPr/>
          <p:nvPr/>
        </p:nvSpPr>
        <p:spPr bwMode="gray">
          <a:xfrm>
            <a:off x="2964286" y="2394003"/>
            <a:ext cx="4466646" cy="1163672"/>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a:t>
            </a:r>
          </a:p>
        </p:txBody>
      </p:sp>
      <p:sp>
        <p:nvSpPr>
          <p:cNvPr id="62" name="Rectangle 61"/>
          <p:cNvSpPr/>
          <p:nvPr/>
        </p:nvSpPr>
        <p:spPr>
          <a:xfrm>
            <a:off x="1711843" y="3904348"/>
            <a:ext cx="5801093" cy="141721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Business Application</a:t>
            </a:r>
            <a:br>
              <a:rPr lang="en-US" sz="1400" dirty="0">
                <a:solidFill>
                  <a:schemeClr val="tx1"/>
                </a:solidFill>
              </a:rPr>
            </a:br>
            <a:r>
              <a:rPr lang="en-US" sz="1400" dirty="0">
                <a:solidFill>
                  <a:schemeClr val="tx1"/>
                </a:solidFill>
              </a:rPr>
              <a:t>on CP CF</a:t>
            </a:r>
          </a:p>
          <a:p>
            <a:pPr algn="r"/>
            <a:endParaRPr lang="en-US" dirty="0"/>
          </a:p>
          <a:p>
            <a:pPr algn="r"/>
            <a:endParaRPr lang="en-US" dirty="0"/>
          </a:p>
          <a:p>
            <a:pPr algn="r"/>
            <a:endParaRPr lang="en-US" dirty="0"/>
          </a:p>
        </p:txBody>
      </p:sp>
      <p:sp>
        <p:nvSpPr>
          <p:cNvPr id="2" name="Title 1"/>
          <p:cNvSpPr>
            <a:spLocks noGrp="1"/>
          </p:cNvSpPr>
          <p:nvPr>
            <p:ph type="title"/>
          </p:nvPr>
        </p:nvSpPr>
        <p:spPr>
          <a:xfrm>
            <a:off x="324000" y="324075"/>
            <a:ext cx="11545200" cy="833153"/>
          </a:xfrm>
        </p:spPr>
        <p:txBody>
          <a:bodyPr/>
          <a:lstStyle/>
          <a:p>
            <a:r>
              <a:rPr lang="en-US" dirty="0"/>
              <a:t>Identity Zones separate User Management into different Security Realms for XSUAA</a:t>
            </a:r>
            <a:endParaRPr lang="en-US" b="0" dirty="0"/>
          </a:p>
        </p:txBody>
      </p:sp>
      <p:grpSp>
        <p:nvGrpSpPr>
          <p:cNvPr id="28" name="Group 27"/>
          <p:cNvGrpSpPr/>
          <p:nvPr/>
        </p:nvGrpSpPr>
        <p:grpSpPr>
          <a:xfrm>
            <a:off x="8547998" y="5126982"/>
            <a:ext cx="1717619" cy="152790"/>
            <a:chOff x="8547998" y="6139855"/>
            <a:chExt cx="2519367" cy="184666"/>
          </a:xfrm>
        </p:grpSpPr>
        <p:cxnSp>
          <p:nvCxnSpPr>
            <p:cNvPr id="147" name="Straight Connector 146"/>
            <p:cNvCxnSpPr/>
            <p:nvPr/>
          </p:nvCxnSpPr>
          <p:spPr>
            <a:xfrm>
              <a:off x="8547998" y="6233565"/>
              <a:ext cx="371732" cy="0"/>
            </a:xfrm>
            <a:prstGeom prst="line">
              <a:avLst/>
            </a:prstGeom>
            <a:ln w="19050">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8965313" y="6139855"/>
              <a:ext cx="2102052" cy="184666"/>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trusted relationship</a:t>
              </a:r>
            </a:p>
          </p:txBody>
        </p:sp>
      </p:grpSp>
      <p:sp>
        <p:nvSpPr>
          <p:cNvPr id="43" name="Rectangle 42"/>
          <p:cNvSpPr/>
          <p:nvPr/>
        </p:nvSpPr>
        <p:spPr bwMode="gray">
          <a:xfrm>
            <a:off x="4173519" y="4263174"/>
            <a:ext cx="2048180" cy="897989"/>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800" b="1" kern="0" dirty="0">
                <a:latin typeface="Calibri" panose="020F0502020204030204" pitchFamily="34" charset="0"/>
                <a:ea typeface="Arial Unicode MS" pitchFamily="34" charset="-128"/>
                <a:cs typeface="Arial Unicode MS" pitchFamily="34" charset="-128"/>
              </a:rPr>
              <a:t>Multi-tenant</a:t>
            </a:r>
            <a:br>
              <a:rPr lang="en-US" sz="1800" b="1" kern="0" dirty="0">
                <a:latin typeface="Calibri" panose="020F0502020204030204" pitchFamily="34" charset="0"/>
                <a:ea typeface="Arial Unicode MS" pitchFamily="34" charset="-128"/>
                <a:cs typeface="Arial Unicode MS" pitchFamily="34" charset="-128"/>
              </a:rPr>
            </a:br>
            <a:r>
              <a:rPr lang="en-US" sz="1800" b="1" kern="0" dirty="0">
                <a:latin typeface="Calibri" panose="020F0502020204030204" pitchFamily="34" charset="0"/>
                <a:ea typeface="Arial Unicode MS" pitchFamily="34" charset="-128"/>
                <a:cs typeface="Arial Unicode MS" pitchFamily="34" charset="-128"/>
              </a:rPr>
              <a:t>Application</a:t>
            </a:r>
          </a:p>
        </p:txBody>
      </p:sp>
      <p:pic>
        <p:nvPicPr>
          <p:cNvPr id="47"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04" t="6551" r="51023" b="70817"/>
          <a:stretch/>
        </p:blipFill>
        <p:spPr bwMode="auto">
          <a:xfrm>
            <a:off x="414849" y="2865567"/>
            <a:ext cx="771719" cy="74727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8"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80" t="39302" r="51065" b="36960"/>
          <a:stretch/>
        </p:blipFill>
        <p:spPr bwMode="auto">
          <a:xfrm>
            <a:off x="414849" y="1868923"/>
            <a:ext cx="765549" cy="78147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Rectangle 49"/>
          <p:cNvSpPr/>
          <p:nvPr/>
        </p:nvSpPr>
        <p:spPr bwMode="gray">
          <a:xfrm>
            <a:off x="7896389" y="2893357"/>
            <a:ext cx="1443939" cy="542040"/>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SAP Cloud Identity (SCI)</a:t>
            </a:r>
            <a:endParaRPr lang="en-US" sz="1600" kern="0" dirty="0">
              <a:solidFill>
                <a:prstClr val="white"/>
              </a:solidFill>
              <a:latin typeface="Calibri" panose="020F0502020204030204"/>
            </a:endParaRPr>
          </a:p>
        </p:txBody>
      </p:sp>
      <p:sp>
        <p:nvSpPr>
          <p:cNvPr id="53" name="Rectangle 52"/>
          <p:cNvSpPr/>
          <p:nvPr/>
        </p:nvSpPr>
        <p:spPr bwMode="gray">
          <a:xfrm>
            <a:off x="7896392" y="2294428"/>
            <a:ext cx="1443939" cy="542040"/>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lvl="0" algn="ctr" defTabSz="914400"/>
            <a:r>
              <a:rPr lang="en-US" sz="1600" b="1" kern="0" dirty="0" err="1">
                <a:solidFill>
                  <a:prstClr val="white"/>
                </a:solidFill>
                <a:latin typeface="Calibri" panose="020F0502020204030204"/>
              </a:rPr>
              <a:t>IdP</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Customer A</a:t>
            </a:r>
            <a:endParaRPr lang="en-US" sz="1600" kern="0" dirty="0">
              <a:solidFill>
                <a:prstClr val="white"/>
              </a:solidFill>
              <a:latin typeface="Calibri" panose="020F0502020204030204"/>
            </a:endParaRPr>
          </a:p>
        </p:txBody>
      </p:sp>
      <p:sp>
        <p:nvSpPr>
          <p:cNvPr id="54" name="Rectangle 53"/>
          <p:cNvSpPr/>
          <p:nvPr/>
        </p:nvSpPr>
        <p:spPr bwMode="gray">
          <a:xfrm>
            <a:off x="7896390" y="3503384"/>
            <a:ext cx="1443939" cy="542040"/>
          </a:xfrm>
          <a:prstGeom prst="rect">
            <a:avLst/>
          </a:prstGeom>
          <a:solidFill>
            <a:srgbClr val="678E23"/>
          </a:solidFill>
          <a:ln w="12700" cap="flat" cmpd="sng" algn="ctr">
            <a:solidFill>
              <a:schemeClr val="accent4">
                <a:lumMod val="50000"/>
              </a:schemeClr>
            </a:solidFill>
            <a:prstDash val="solid"/>
            <a:miter lim="800000"/>
          </a:ln>
          <a:effectLst/>
        </p:spPr>
        <p:txBody>
          <a:bodyPr rtlCol="0" anchor="t"/>
          <a:lstStyle/>
          <a:p>
            <a:pPr lvl="0" algn="ctr" defTabSz="914400"/>
            <a:r>
              <a:rPr lang="en-US" sz="1600" b="1" kern="0" dirty="0" err="1">
                <a:solidFill>
                  <a:prstClr val="white"/>
                </a:solidFill>
                <a:latin typeface="Calibri" panose="020F0502020204030204"/>
              </a:rPr>
              <a:t>IdP</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Customer B</a:t>
            </a:r>
            <a:endParaRPr lang="en-US" sz="1600" kern="0" dirty="0">
              <a:solidFill>
                <a:prstClr val="white"/>
              </a:solidFill>
              <a:latin typeface="Calibri" panose="020F0502020204030204"/>
            </a:endParaRPr>
          </a:p>
        </p:txBody>
      </p:sp>
      <p:grpSp>
        <p:nvGrpSpPr>
          <p:cNvPr id="69" name="Group 68"/>
          <p:cNvGrpSpPr/>
          <p:nvPr/>
        </p:nvGrpSpPr>
        <p:grpSpPr>
          <a:xfrm>
            <a:off x="414849" y="3762123"/>
            <a:ext cx="771719" cy="762219"/>
            <a:chOff x="1713195" y="5272326"/>
            <a:chExt cx="771719" cy="762219"/>
          </a:xfrm>
        </p:grpSpPr>
        <p:pic>
          <p:nvPicPr>
            <p:cNvPr id="70"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t="39241" r="76173" b="37226"/>
            <a:stretch/>
          </p:blipFill>
          <p:spPr bwMode="auto">
            <a:xfrm>
              <a:off x="1713195" y="5272326"/>
              <a:ext cx="771719" cy="76221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3872" y="5839979"/>
              <a:ext cx="387909" cy="194566"/>
            </a:xfrm>
            <a:prstGeom prst="rect">
              <a:avLst/>
            </a:prstGeom>
            <a:ln>
              <a:noFill/>
            </a:ln>
          </p:spPr>
        </p:pic>
      </p:grpSp>
      <p:sp>
        <p:nvSpPr>
          <p:cNvPr id="73" name="Rectangle 72"/>
          <p:cNvSpPr/>
          <p:nvPr/>
        </p:nvSpPr>
        <p:spPr bwMode="gray">
          <a:xfrm>
            <a:off x="5997371" y="2893357"/>
            <a:ext cx="1317593" cy="545987"/>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App Provider</a:t>
            </a:r>
          </a:p>
        </p:txBody>
      </p:sp>
      <p:sp>
        <p:nvSpPr>
          <p:cNvPr id="75" name="Rectangle 74"/>
          <p:cNvSpPr/>
          <p:nvPr/>
        </p:nvSpPr>
        <p:spPr bwMode="gray">
          <a:xfrm>
            <a:off x="4531736" y="2893357"/>
            <a:ext cx="1319020" cy="540607"/>
          </a:xfrm>
          <a:prstGeom prst="rect">
            <a:avLst/>
          </a:prstGeom>
          <a:solidFill>
            <a:srgbClr val="678E23"/>
          </a:solidFill>
          <a:ln>
            <a:headEnd type="none" w="med" len="med"/>
            <a:tailEnd type="triangle" w="med"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solidFill>
                  <a:schemeClr val="bg1"/>
                </a:solidFill>
                <a:latin typeface="Calibri" panose="020F0502020204030204" pitchFamily="34" charset="0"/>
                <a:ea typeface="Arial Unicode MS" pitchFamily="34" charset="-128"/>
                <a:cs typeface="Arial Unicode MS" pitchFamily="34" charset="-128"/>
              </a:rPr>
              <a:t>Id Zone B </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600" kern="0" dirty="0">
                <a:solidFill>
                  <a:schemeClr val="bg1"/>
                </a:solidFill>
                <a:latin typeface="Calibri" panose="020F0502020204030204" pitchFamily="34" charset="0"/>
                <a:ea typeface="Arial Unicode MS" pitchFamily="34" charset="-128"/>
                <a:cs typeface="Arial Unicode MS" pitchFamily="34" charset="-128"/>
              </a:rPr>
              <a:t>e.g. </a:t>
            </a:r>
            <a:r>
              <a:rPr lang="en-US" sz="1600" i="1" kern="0" dirty="0">
                <a:solidFill>
                  <a:schemeClr val="bg1"/>
                </a:solidFill>
                <a:latin typeface="Calibri" panose="020F0502020204030204" pitchFamily="34" charset="0"/>
                <a:ea typeface="Arial Unicode MS" pitchFamily="34" charset="-128"/>
                <a:cs typeface="Arial Unicode MS" pitchFamily="34" charset="-128"/>
              </a:rPr>
              <a:t>Nestle</a:t>
            </a:r>
            <a:endParaRPr lang="en-US" sz="1600" b="1" kern="0" dirty="0">
              <a:solidFill>
                <a:schemeClr val="bg1"/>
              </a:solidFill>
              <a:latin typeface="Calibri" panose="020F0502020204030204" pitchFamily="34" charset="0"/>
              <a:ea typeface="Arial Unicode MS" pitchFamily="34" charset="-128"/>
              <a:cs typeface="Arial Unicode MS" pitchFamily="34" charset="-128"/>
            </a:endParaRPr>
          </a:p>
        </p:txBody>
      </p:sp>
      <p:sp>
        <p:nvSpPr>
          <p:cNvPr id="76" name="Rectangle 75"/>
          <p:cNvSpPr/>
          <p:nvPr/>
        </p:nvSpPr>
        <p:spPr bwMode="gray">
          <a:xfrm>
            <a:off x="3066100" y="2893357"/>
            <a:ext cx="1319020" cy="548133"/>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a:t>
            </a:r>
            <a:br>
              <a:rPr lang="en-US" sz="1600" b="1" kern="0" dirty="0">
                <a:solidFill>
                  <a:prstClr val="white"/>
                </a:solidFill>
                <a:latin typeface="Calibri" panose="020F0502020204030204"/>
              </a:rPr>
            </a:br>
            <a:endParaRPr lang="en-US" sz="1600" b="1" kern="0" dirty="0">
              <a:solidFill>
                <a:prstClr val="white"/>
              </a:solidFill>
              <a:latin typeface="Calibri" panose="020F0502020204030204"/>
            </a:endParaRPr>
          </a:p>
        </p:txBody>
      </p:sp>
      <p:cxnSp>
        <p:nvCxnSpPr>
          <p:cNvPr id="79" name="Straight Arrow Connector 33"/>
          <p:cNvCxnSpPr>
            <a:stCxn id="76" idx="0"/>
            <a:endCxn id="53" idx="1"/>
          </p:cNvCxnSpPr>
          <p:nvPr/>
        </p:nvCxnSpPr>
        <p:spPr>
          <a:xfrm rot="5400000" flipH="1" flipV="1">
            <a:off x="5647047" y="644012"/>
            <a:ext cx="327909" cy="4170782"/>
          </a:xfrm>
          <a:prstGeom prst="bentConnector2">
            <a:avLst/>
          </a:prstGeom>
          <a:ln w="22225">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33"/>
          <p:cNvCxnSpPr>
            <a:stCxn id="75" idx="2"/>
            <a:endCxn id="54" idx="1"/>
          </p:cNvCxnSpPr>
          <p:nvPr/>
        </p:nvCxnSpPr>
        <p:spPr>
          <a:xfrm rot="16200000" flipH="1">
            <a:off x="6373598" y="2251612"/>
            <a:ext cx="340440" cy="2705144"/>
          </a:xfrm>
          <a:prstGeom prst="bentConnector2">
            <a:avLst/>
          </a:prstGeom>
          <a:ln w="22225">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33"/>
          <p:cNvCxnSpPr>
            <a:stCxn id="73" idx="3"/>
            <a:endCxn id="50" idx="1"/>
          </p:cNvCxnSpPr>
          <p:nvPr/>
        </p:nvCxnSpPr>
        <p:spPr>
          <a:xfrm flipV="1">
            <a:off x="7314964" y="3164377"/>
            <a:ext cx="581425" cy="1974"/>
          </a:xfrm>
          <a:prstGeom prst="bentConnector3">
            <a:avLst>
              <a:gd name="adj1" fmla="val 50000"/>
            </a:avLst>
          </a:prstGeom>
          <a:ln w="22225">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bwMode="gray">
          <a:xfrm>
            <a:off x="1791532" y="2399675"/>
            <a:ext cx="1090749" cy="1163672"/>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Onboarding</a:t>
            </a:r>
          </a:p>
          <a:p>
            <a:pPr defTabSz="914400"/>
            <a:r>
              <a:rPr lang="en-US" sz="1400" kern="0" dirty="0">
                <a:solidFill>
                  <a:schemeClr val="tx1">
                    <a:lumMod val="75000"/>
                    <a:lumOff val="25000"/>
                  </a:schemeClr>
                </a:solidFill>
                <a:latin typeface="Calibri" panose="020F0502020204030204"/>
              </a:rPr>
              <a:t>Service </a:t>
            </a:r>
          </a:p>
        </p:txBody>
      </p:sp>
      <p:cxnSp>
        <p:nvCxnSpPr>
          <p:cNvPr id="92" name="Straight Connector 91"/>
          <p:cNvCxnSpPr>
            <a:stCxn id="48" idx="3"/>
            <a:endCxn id="90" idx="1"/>
          </p:cNvCxnSpPr>
          <p:nvPr/>
        </p:nvCxnSpPr>
        <p:spPr>
          <a:xfrm>
            <a:off x="1180398" y="2259661"/>
            <a:ext cx="611134" cy="721850"/>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47" idx="3"/>
            <a:endCxn id="90" idx="1"/>
          </p:cNvCxnSpPr>
          <p:nvPr/>
        </p:nvCxnSpPr>
        <p:spPr>
          <a:xfrm flipV="1">
            <a:off x="1186568" y="2981511"/>
            <a:ext cx="604964" cy="257695"/>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70" idx="3"/>
            <a:endCxn id="90" idx="1"/>
          </p:cNvCxnSpPr>
          <p:nvPr/>
        </p:nvCxnSpPr>
        <p:spPr>
          <a:xfrm flipV="1">
            <a:off x="1186568" y="2981511"/>
            <a:ext cx="604964" cy="1161722"/>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82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75"/>
            <a:ext cx="11545200" cy="833153"/>
          </a:xfrm>
        </p:spPr>
        <p:txBody>
          <a:bodyPr/>
          <a:lstStyle/>
          <a:p>
            <a:r>
              <a:rPr lang="en-US" dirty="0"/>
              <a:t>Identity Zones separate User Management into different Security Realms for XSUAA</a:t>
            </a:r>
            <a:endParaRPr lang="en-US" b="0" dirty="0"/>
          </a:p>
        </p:txBody>
      </p:sp>
      <p:sp>
        <p:nvSpPr>
          <p:cNvPr id="66" name="Rectangle 65"/>
          <p:cNvSpPr/>
          <p:nvPr/>
        </p:nvSpPr>
        <p:spPr bwMode="gray">
          <a:xfrm>
            <a:off x="3166620" y="1786787"/>
            <a:ext cx="5683466" cy="426865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67" name="Rectangle 66"/>
          <p:cNvSpPr/>
          <p:nvPr/>
        </p:nvSpPr>
        <p:spPr bwMode="gray">
          <a:xfrm>
            <a:off x="3350000" y="4920399"/>
            <a:ext cx="5307188" cy="936513"/>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algn="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app organization</a:t>
            </a:r>
            <a:endParaRPr lang="en-US" sz="1600" kern="0" dirty="0">
              <a:latin typeface="Calibri" panose="020F0502020204030204" pitchFamily="34" charset="0"/>
              <a:ea typeface="Arial Unicode MS" pitchFamily="34" charset="-128"/>
              <a:cs typeface="Arial Unicode MS" pitchFamily="34" charset="-128"/>
            </a:endParaRPr>
          </a:p>
        </p:txBody>
      </p:sp>
      <p:pic>
        <p:nvPicPr>
          <p:cNvPr id="72" name="Picture 71"/>
          <p:cNvPicPr>
            <a:picLocks noChangeAspect="1"/>
          </p:cNvPicPr>
          <p:nvPr/>
        </p:nvPicPr>
        <p:blipFill>
          <a:blip r:embed="rId3"/>
          <a:stretch>
            <a:fillRect/>
          </a:stretch>
        </p:blipFill>
        <p:spPr>
          <a:xfrm>
            <a:off x="7076182" y="1932198"/>
            <a:ext cx="1652390" cy="217698"/>
          </a:xfrm>
          <a:prstGeom prst="rect">
            <a:avLst/>
          </a:prstGeom>
        </p:spPr>
      </p:pic>
      <p:sp>
        <p:nvSpPr>
          <p:cNvPr id="74" name="Rectangle 73"/>
          <p:cNvSpPr/>
          <p:nvPr/>
        </p:nvSpPr>
        <p:spPr bwMode="gray">
          <a:xfrm>
            <a:off x="3349999" y="2394315"/>
            <a:ext cx="5307189" cy="2294346"/>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a:t>
            </a:r>
          </a:p>
        </p:txBody>
      </p:sp>
      <p:sp>
        <p:nvSpPr>
          <p:cNvPr id="81" name="Rectangle 80"/>
          <p:cNvSpPr/>
          <p:nvPr/>
        </p:nvSpPr>
        <p:spPr bwMode="gray">
          <a:xfrm>
            <a:off x="7120419" y="3051444"/>
            <a:ext cx="1317593" cy="675225"/>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App Provider</a:t>
            </a:r>
          </a:p>
        </p:txBody>
      </p:sp>
      <p:grpSp>
        <p:nvGrpSpPr>
          <p:cNvPr id="105" name="Group 104"/>
          <p:cNvGrpSpPr/>
          <p:nvPr/>
        </p:nvGrpSpPr>
        <p:grpSpPr>
          <a:xfrm>
            <a:off x="5388592" y="5001100"/>
            <a:ext cx="1317593" cy="775451"/>
            <a:chOff x="4353021" y="3143256"/>
            <a:chExt cx="566805" cy="699425"/>
          </a:xfrm>
          <a:solidFill>
            <a:schemeClr val="accent1"/>
          </a:solidFill>
        </p:grpSpPr>
        <p:sp>
          <p:nvSpPr>
            <p:cNvPr id="106" name="Rectangle 105"/>
            <p:cNvSpPr/>
            <p:nvPr/>
          </p:nvSpPr>
          <p:spPr bwMode="gray">
            <a:xfrm>
              <a:off x="4357035" y="3143256"/>
              <a:ext cx="556866" cy="552316"/>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endParaRPr lang="en-US" sz="1200" b="1" kern="0" dirty="0">
                <a:latin typeface="Calibri" panose="020F0502020204030204" pitchFamily="34" charset="0"/>
                <a:ea typeface="Arial Unicode MS" pitchFamily="34" charset="-128"/>
                <a:cs typeface="Arial Unicode MS" pitchFamily="34" charset="-128"/>
              </a:endParaRPr>
            </a:p>
          </p:txBody>
        </p:sp>
        <p:sp>
          <p:nvSpPr>
            <p:cNvPr id="107" name="Rectangle 106"/>
            <p:cNvSpPr/>
            <p:nvPr/>
          </p:nvSpPr>
          <p:spPr bwMode="gray">
            <a:xfrm>
              <a:off x="4353021" y="3143256"/>
              <a:ext cx="566805" cy="699425"/>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latin typeface="Calibri" panose="020F0502020204030204" pitchFamily="34" charset="0"/>
                  <a:ea typeface="Arial Unicode MS" pitchFamily="34" charset="-128"/>
                  <a:cs typeface="Arial Unicode MS" pitchFamily="34" charset="-128"/>
                </a:rPr>
                <a:t>Application</a:t>
              </a:r>
            </a:p>
          </p:txBody>
        </p:sp>
      </p:grpSp>
      <p:sp>
        <p:nvSpPr>
          <p:cNvPr id="51" name="Rectangle 50"/>
          <p:cNvSpPr/>
          <p:nvPr/>
        </p:nvSpPr>
        <p:spPr bwMode="gray">
          <a:xfrm>
            <a:off x="5388592" y="3058097"/>
            <a:ext cx="1319020" cy="668572"/>
          </a:xfrm>
          <a:prstGeom prst="rect">
            <a:avLst/>
          </a:prstGeom>
          <a:solidFill>
            <a:srgbClr val="678E23"/>
          </a:solidFill>
          <a:ln>
            <a:headEnd type="none" w="med" len="med"/>
            <a:tailEnd type="triangle" w="med"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solidFill>
                  <a:schemeClr val="bg1"/>
                </a:solidFill>
                <a:latin typeface="Calibri" panose="020F0502020204030204" pitchFamily="34" charset="0"/>
                <a:ea typeface="Arial Unicode MS" pitchFamily="34" charset="-128"/>
                <a:cs typeface="Arial Unicode MS" pitchFamily="34" charset="-128"/>
              </a:rPr>
              <a:t>Id Zone B </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600" kern="0" dirty="0">
                <a:solidFill>
                  <a:schemeClr val="bg1"/>
                </a:solidFill>
                <a:latin typeface="Calibri" panose="020F0502020204030204" pitchFamily="34" charset="0"/>
                <a:ea typeface="Arial Unicode MS" pitchFamily="34" charset="-128"/>
                <a:cs typeface="Arial Unicode MS" pitchFamily="34" charset="-128"/>
              </a:rPr>
              <a:t>e.g. </a:t>
            </a:r>
            <a:r>
              <a:rPr lang="en-US" sz="1600" i="1" kern="0" dirty="0">
                <a:solidFill>
                  <a:schemeClr val="bg1"/>
                </a:solidFill>
                <a:latin typeface="Calibri" panose="020F0502020204030204" pitchFamily="34" charset="0"/>
                <a:ea typeface="Arial Unicode MS" pitchFamily="34" charset="-128"/>
                <a:cs typeface="Arial Unicode MS" pitchFamily="34" charset="-128"/>
              </a:rPr>
              <a:t>Nestle</a:t>
            </a:r>
            <a:endParaRPr lang="en-US" sz="1600" b="1" kern="0" dirty="0">
              <a:solidFill>
                <a:schemeClr val="bg1"/>
              </a:solidFill>
              <a:latin typeface="Calibri" panose="020F0502020204030204" pitchFamily="34" charset="0"/>
              <a:ea typeface="Arial Unicode MS" pitchFamily="34" charset="-128"/>
              <a:cs typeface="Arial Unicode MS" pitchFamily="34" charset="-128"/>
            </a:endParaRPr>
          </a:p>
        </p:txBody>
      </p:sp>
      <p:sp>
        <p:nvSpPr>
          <p:cNvPr id="52" name="Rectangle 51"/>
          <p:cNvSpPr/>
          <p:nvPr/>
        </p:nvSpPr>
        <p:spPr bwMode="gray">
          <a:xfrm>
            <a:off x="3656764" y="3048789"/>
            <a:ext cx="1319020" cy="677879"/>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a:t>
            </a:r>
            <a:br>
              <a:rPr lang="en-US" sz="1600" b="1" kern="0" dirty="0">
                <a:solidFill>
                  <a:prstClr val="white"/>
                </a:solidFill>
                <a:latin typeface="Calibri" panose="020F0502020204030204"/>
              </a:rPr>
            </a:br>
            <a:endParaRPr lang="en-US" sz="1600" b="1" kern="0" dirty="0">
              <a:solidFill>
                <a:prstClr val="white"/>
              </a:solidFill>
              <a:latin typeface="Calibri" panose="020F0502020204030204"/>
            </a:endParaRPr>
          </a:p>
        </p:txBody>
      </p:sp>
      <p:cxnSp>
        <p:nvCxnSpPr>
          <p:cNvPr id="56" name="Straight Arrow Connector 33"/>
          <p:cNvCxnSpPr>
            <a:stCxn id="52" idx="0"/>
            <a:endCxn id="39" idx="1"/>
          </p:cNvCxnSpPr>
          <p:nvPr/>
        </p:nvCxnSpPr>
        <p:spPr>
          <a:xfrm rot="5400000" flipH="1" flipV="1">
            <a:off x="6586927" y="374480"/>
            <a:ext cx="403656" cy="4944962"/>
          </a:xfrm>
          <a:prstGeom prst="bentConnector2">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33"/>
          <p:cNvCxnSpPr>
            <a:stCxn id="45" idx="1"/>
            <a:endCxn id="51" idx="2"/>
          </p:cNvCxnSpPr>
          <p:nvPr/>
        </p:nvCxnSpPr>
        <p:spPr>
          <a:xfrm rot="10800000">
            <a:off x="6048103" y="3726670"/>
            <a:ext cx="3213135" cy="438787"/>
          </a:xfrm>
          <a:prstGeom prst="bentConnector2">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endCxn id="81" idx="3"/>
          </p:cNvCxnSpPr>
          <p:nvPr/>
        </p:nvCxnSpPr>
        <p:spPr>
          <a:xfrm rot="10800000" flipV="1">
            <a:off x="8438012" y="3385099"/>
            <a:ext cx="823224" cy="3958"/>
          </a:xfrm>
          <a:prstGeom prst="bentConnector3">
            <a:avLst>
              <a:gd name="adj1" fmla="val 50000"/>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33"/>
          <p:cNvCxnSpPr/>
          <p:nvPr/>
        </p:nvCxnSpPr>
        <p:spPr>
          <a:xfrm>
            <a:off x="2483501" y="2148536"/>
            <a:ext cx="2800475" cy="3169684"/>
          </a:xfrm>
          <a:prstGeom prst="bentConnector3">
            <a:avLst>
              <a:gd name="adj1" fmla="val 20242"/>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33"/>
          <p:cNvCxnSpPr>
            <a:stCxn id="47" idx="3"/>
          </p:cNvCxnSpPr>
          <p:nvPr/>
        </p:nvCxnSpPr>
        <p:spPr>
          <a:xfrm>
            <a:off x="2483499" y="3876022"/>
            <a:ext cx="2800477" cy="1595120"/>
          </a:xfrm>
          <a:prstGeom prst="bentConnector3">
            <a:avLst>
              <a:gd name="adj1" fmla="val 12563"/>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33"/>
          <p:cNvCxnSpPr/>
          <p:nvPr/>
        </p:nvCxnSpPr>
        <p:spPr>
          <a:xfrm>
            <a:off x="2483501" y="5587906"/>
            <a:ext cx="2800475" cy="2979"/>
          </a:xfrm>
          <a:prstGeom prst="bentConnector3">
            <a:avLst>
              <a:gd name="adj1" fmla="val 50000"/>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980613" y="5019810"/>
            <a:ext cx="371731" cy="3825"/>
          </a:xfrm>
          <a:prstGeom prst="line">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9482872" y="4827337"/>
            <a:ext cx="2102052"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trusted relationship</a:t>
            </a:r>
          </a:p>
        </p:txBody>
      </p:sp>
      <p:cxnSp>
        <p:nvCxnSpPr>
          <p:cNvPr id="152" name="Straight Arrow Connector 33"/>
          <p:cNvCxnSpPr/>
          <p:nvPr/>
        </p:nvCxnSpPr>
        <p:spPr>
          <a:xfrm>
            <a:off x="9031729" y="5461751"/>
            <a:ext cx="320615" cy="1549"/>
          </a:xfrm>
          <a:prstGeom prst="straightConnector1">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9482871" y="5272326"/>
            <a:ext cx="2520075" cy="90794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tenant specific requests</a:t>
            </a:r>
          </a:p>
          <a:p>
            <a:pPr fontAlgn="base">
              <a:spcBef>
                <a:spcPts val="600"/>
              </a:spcBef>
              <a:spcAft>
                <a:spcPct val="0"/>
              </a:spcAft>
              <a:buClr>
                <a:srgbClr val="F0AB00"/>
              </a:buClr>
              <a:buSzPct val="80000"/>
            </a:pPr>
            <a:r>
              <a:rPr lang="en-US" sz="1800" dirty="0">
                <a:latin typeface="BentonSans Light" panose="02000503000000020004" pitchFamily="2" charset="0"/>
              </a:rPr>
              <a:t>https://</a:t>
            </a:r>
            <a:r>
              <a:rPr lang="en-US" sz="1800" dirty="0">
                <a:solidFill>
                  <a:srgbClr val="0070C0"/>
                </a:solidFill>
                <a:latin typeface="BentonSans Light" panose="02000503000000020004" pitchFamily="2" charset="0"/>
              </a:rPr>
              <a:t>&lt;</a:t>
            </a:r>
            <a:r>
              <a:rPr lang="en-US" sz="1800" dirty="0">
                <a:solidFill>
                  <a:srgbClr val="FF0000"/>
                </a:solidFill>
                <a:latin typeface="BentonSans Light" panose="02000503000000020004" pitchFamily="2" charset="0"/>
              </a:rPr>
              <a:t>tenant</a:t>
            </a:r>
            <a:r>
              <a:rPr lang="en-US" sz="1800" dirty="0">
                <a:solidFill>
                  <a:srgbClr val="0070C0"/>
                </a:solidFill>
                <a:latin typeface="BentonSans Light" panose="02000503000000020004" pitchFamily="2" charset="0"/>
              </a:rPr>
              <a:t>&gt;-&lt;app&gt;</a:t>
            </a:r>
            <a:r>
              <a:rPr lang="en-US" sz="1800" dirty="0">
                <a:latin typeface="BentonSans Light" panose="02000503000000020004" pitchFamily="2" charset="0"/>
              </a:rPr>
              <a:t>.&lt;domain&gt;</a:t>
            </a:r>
            <a:endParaRPr lang="en-US" sz="1800" kern="0" dirty="0">
              <a:ea typeface="Arial Unicode MS" pitchFamily="34" charset="-128"/>
              <a:cs typeface="Arial Unicode MS" pitchFamily="34" charset="-128"/>
            </a:endParaRPr>
          </a:p>
        </p:txBody>
      </p:sp>
      <p:sp>
        <p:nvSpPr>
          <p:cNvPr id="177" name="Left Brace 176"/>
          <p:cNvSpPr/>
          <p:nvPr/>
        </p:nvSpPr>
        <p:spPr>
          <a:xfrm>
            <a:off x="1148718" y="1772707"/>
            <a:ext cx="362002" cy="2600190"/>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8" name="TextBox 177"/>
          <p:cNvSpPr txBox="1"/>
          <p:nvPr/>
        </p:nvSpPr>
        <p:spPr>
          <a:xfrm>
            <a:off x="518014" y="2645133"/>
            <a:ext cx="618774" cy="83099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SaaS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case</a:t>
            </a:r>
          </a:p>
        </p:txBody>
      </p:sp>
      <p:sp>
        <p:nvSpPr>
          <p:cNvPr id="179" name="TextBox 178"/>
          <p:cNvSpPr txBox="1"/>
          <p:nvPr/>
        </p:nvSpPr>
        <p:spPr>
          <a:xfrm>
            <a:off x="518542" y="5172407"/>
            <a:ext cx="618246" cy="83099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PaaS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case</a:t>
            </a:r>
          </a:p>
        </p:txBody>
      </p:sp>
      <p:pic>
        <p:nvPicPr>
          <p:cNvPr id="36" name="Picture 2" descr="Bildergebnis für user"/>
          <p:cNvPicPr>
            <a:picLocks noChangeAspect="1" noChangeArrowheads="1"/>
          </p:cNvPicPr>
          <p:nvPr/>
        </p:nvPicPr>
        <p:blipFill rotWithShape="1">
          <a:blip r:embed="rId4">
            <a:extLst>
              <a:ext uri="{28A0092B-C50C-407E-A947-70E740481C1C}">
                <a14:useLocalDpi xmlns:a14="http://schemas.microsoft.com/office/drawing/2010/main" val="0"/>
              </a:ext>
            </a:extLst>
          </a:blip>
          <a:srcRect l="25680" t="39302" r="51065" b="36960"/>
          <a:stretch/>
        </p:blipFill>
        <p:spPr bwMode="auto">
          <a:xfrm>
            <a:off x="1708621" y="1740669"/>
            <a:ext cx="765549" cy="7814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7" name="Picture 2" descr="Bildergebnis für user"/>
          <p:cNvPicPr>
            <a:picLocks noChangeAspect="1" noChangeArrowheads="1"/>
          </p:cNvPicPr>
          <p:nvPr/>
        </p:nvPicPr>
        <p:blipFill rotWithShape="1">
          <a:blip r:embed="rId4">
            <a:extLst>
              <a:ext uri="{28A0092B-C50C-407E-A947-70E740481C1C}">
                <a14:useLocalDpi xmlns:a14="http://schemas.microsoft.com/office/drawing/2010/main" val="0"/>
              </a:ext>
            </a:extLst>
          </a:blip>
          <a:srcRect l="25604" t="6551" r="51023" b="70817"/>
          <a:stretch/>
        </p:blipFill>
        <p:spPr bwMode="auto">
          <a:xfrm>
            <a:off x="1711782" y="3461284"/>
            <a:ext cx="771719" cy="7472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9" name="Rectangle 38"/>
          <p:cNvSpPr/>
          <p:nvPr/>
        </p:nvSpPr>
        <p:spPr bwMode="gray">
          <a:xfrm>
            <a:off x="9261236" y="2374113"/>
            <a:ext cx="1443939" cy="542040"/>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lvl="0" algn="ctr" defTabSz="914400"/>
            <a:r>
              <a:rPr lang="en-US" sz="1600" b="1" kern="0" dirty="0" err="1">
                <a:solidFill>
                  <a:prstClr val="white"/>
                </a:solidFill>
                <a:latin typeface="Calibri" panose="020F0502020204030204"/>
              </a:rPr>
              <a:t>IdP</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Customer A</a:t>
            </a:r>
            <a:endParaRPr lang="en-US" sz="1600" kern="0" dirty="0">
              <a:solidFill>
                <a:prstClr val="white"/>
              </a:solidFill>
              <a:latin typeface="Calibri" panose="020F0502020204030204"/>
            </a:endParaRPr>
          </a:p>
        </p:txBody>
      </p:sp>
      <p:sp>
        <p:nvSpPr>
          <p:cNvPr id="42" name="Rectangle 41"/>
          <p:cNvSpPr/>
          <p:nvPr/>
        </p:nvSpPr>
        <p:spPr bwMode="gray">
          <a:xfrm>
            <a:off x="9261236" y="3134275"/>
            <a:ext cx="1443939" cy="542040"/>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SAP Cloud Identity (SCI)</a:t>
            </a:r>
            <a:endParaRPr lang="en-US" sz="1600" kern="0" dirty="0">
              <a:solidFill>
                <a:prstClr val="white"/>
              </a:solidFill>
              <a:latin typeface="Calibri" panose="020F0502020204030204"/>
            </a:endParaRPr>
          </a:p>
        </p:txBody>
      </p:sp>
      <p:sp>
        <p:nvSpPr>
          <p:cNvPr id="45" name="Rectangle 44"/>
          <p:cNvSpPr/>
          <p:nvPr/>
        </p:nvSpPr>
        <p:spPr bwMode="gray">
          <a:xfrm>
            <a:off x="9261237" y="3894436"/>
            <a:ext cx="1443938" cy="542040"/>
          </a:xfrm>
          <a:prstGeom prst="rect">
            <a:avLst/>
          </a:prstGeom>
          <a:solidFill>
            <a:srgbClr val="678E23"/>
          </a:solidFill>
          <a:ln w="12700" cap="flat" cmpd="sng" algn="ctr">
            <a:solidFill>
              <a:schemeClr val="accent4">
                <a:lumMod val="50000"/>
              </a:schemeClr>
            </a:solidFill>
            <a:prstDash val="solid"/>
            <a:miter lim="800000"/>
          </a:ln>
          <a:effectLst/>
        </p:spPr>
        <p:txBody>
          <a:bodyPr rtlCol="0" anchor="t"/>
          <a:lstStyle/>
          <a:p>
            <a:pPr lvl="0" algn="ctr" defTabSz="914400"/>
            <a:r>
              <a:rPr lang="en-US" sz="1600" b="1" kern="0" dirty="0" err="1">
                <a:solidFill>
                  <a:prstClr val="white"/>
                </a:solidFill>
                <a:latin typeface="Calibri" panose="020F0502020204030204"/>
              </a:rPr>
              <a:t>IdP</a:t>
            </a:r>
            <a:br>
              <a:rPr lang="en-US" sz="1600" b="1" kern="0" dirty="0">
                <a:solidFill>
                  <a:prstClr val="white"/>
                </a:solidFill>
                <a:latin typeface="Calibri" panose="020F0502020204030204"/>
              </a:rPr>
            </a:br>
            <a:r>
              <a:rPr lang="en-US" sz="1600" b="1" kern="0" dirty="0">
                <a:solidFill>
                  <a:prstClr val="white"/>
                </a:solidFill>
                <a:latin typeface="Calibri" panose="020F0502020204030204"/>
              </a:rPr>
              <a:t>Customer B</a:t>
            </a:r>
            <a:endParaRPr lang="en-US" sz="1600" kern="0" dirty="0">
              <a:solidFill>
                <a:prstClr val="white"/>
              </a:solidFill>
              <a:latin typeface="Calibri" panose="020F0502020204030204"/>
            </a:endParaRPr>
          </a:p>
        </p:txBody>
      </p:sp>
      <p:sp>
        <p:nvSpPr>
          <p:cNvPr id="12" name="AutoShape 4" descr="Bildergebnis für SAP LOGO"/>
          <p:cNvSpPr>
            <a:spLocks noChangeAspect="1" noChangeArrowheads="1"/>
          </p:cNvSpPr>
          <p:nvPr/>
        </p:nvSpPr>
        <p:spPr bwMode="auto">
          <a:xfrm>
            <a:off x="1946654" y="62926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nvGrpSpPr>
          <p:cNvPr id="15" name="Group 14"/>
          <p:cNvGrpSpPr/>
          <p:nvPr/>
        </p:nvGrpSpPr>
        <p:grpSpPr>
          <a:xfrm>
            <a:off x="1713195" y="5272326"/>
            <a:ext cx="771719" cy="762219"/>
            <a:chOff x="1713195" y="5272326"/>
            <a:chExt cx="771719" cy="762219"/>
          </a:xfrm>
        </p:grpSpPr>
        <p:pic>
          <p:nvPicPr>
            <p:cNvPr id="38" name="Picture 2" descr="Bildergebnis für user"/>
            <p:cNvPicPr>
              <a:picLocks noChangeAspect="1" noChangeArrowheads="1"/>
            </p:cNvPicPr>
            <p:nvPr/>
          </p:nvPicPr>
          <p:blipFill rotWithShape="1">
            <a:blip r:embed="rId4">
              <a:extLst>
                <a:ext uri="{28A0092B-C50C-407E-A947-70E740481C1C}">
                  <a14:useLocalDpi xmlns:a14="http://schemas.microsoft.com/office/drawing/2010/main" val="0"/>
                </a:ext>
              </a:extLst>
            </a:blip>
            <a:srcRect t="39241" r="76173" b="37226"/>
            <a:stretch/>
          </p:blipFill>
          <p:spPr bwMode="auto">
            <a:xfrm>
              <a:off x="1713195" y="5272326"/>
              <a:ext cx="771719" cy="76221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3872" y="5839979"/>
              <a:ext cx="387909" cy="194566"/>
            </a:xfrm>
            <a:prstGeom prst="rect">
              <a:avLst/>
            </a:prstGeom>
          </p:spPr>
        </p:pic>
      </p:grpSp>
    </p:spTree>
    <p:extLst>
      <p:ext uri="{BB962C8B-B14F-4D97-AF65-F5344CB8AC3E}">
        <p14:creationId xmlns:p14="http://schemas.microsoft.com/office/powerpoint/2010/main" val="101957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3281854" y="2155647"/>
            <a:ext cx="4630653" cy="1244562"/>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Platform Services on CP CF</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8" name="Rectangle 77"/>
          <p:cNvSpPr/>
          <p:nvPr/>
        </p:nvSpPr>
        <p:spPr bwMode="gray">
          <a:xfrm>
            <a:off x="3363857" y="2711803"/>
            <a:ext cx="4466646" cy="526398"/>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a:t>
            </a:r>
          </a:p>
        </p:txBody>
      </p:sp>
      <p:sp>
        <p:nvSpPr>
          <p:cNvPr id="62" name="Rectangle 61"/>
          <p:cNvSpPr/>
          <p:nvPr/>
        </p:nvSpPr>
        <p:spPr>
          <a:xfrm>
            <a:off x="3281854" y="3584874"/>
            <a:ext cx="4630653" cy="141721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Business Application</a:t>
            </a:r>
            <a:br>
              <a:rPr lang="en-US" sz="1400" dirty="0">
                <a:solidFill>
                  <a:schemeClr val="tx1"/>
                </a:solidFill>
              </a:rPr>
            </a:br>
            <a:r>
              <a:rPr lang="en-US" sz="1400" dirty="0">
                <a:solidFill>
                  <a:schemeClr val="tx1"/>
                </a:solidFill>
              </a:rPr>
              <a:t>on CP CF</a:t>
            </a:r>
          </a:p>
          <a:p>
            <a:pPr algn="r"/>
            <a:endParaRPr lang="en-US" dirty="0"/>
          </a:p>
          <a:p>
            <a:pPr algn="r"/>
            <a:endParaRPr lang="en-US" dirty="0"/>
          </a:p>
          <a:p>
            <a:pPr algn="r"/>
            <a:endParaRPr lang="en-US" dirty="0"/>
          </a:p>
        </p:txBody>
      </p:sp>
      <p:sp>
        <p:nvSpPr>
          <p:cNvPr id="2" name="Title 1"/>
          <p:cNvSpPr>
            <a:spLocks noGrp="1"/>
          </p:cNvSpPr>
          <p:nvPr>
            <p:ph type="title"/>
          </p:nvPr>
        </p:nvSpPr>
        <p:spPr>
          <a:xfrm>
            <a:off x="324000" y="324075"/>
            <a:ext cx="11545200" cy="833153"/>
          </a:xfrm>
        </p:spPr>
        <p:txBody>
          <a:bodyPr/>
          <a:lstStyle/>
          <a:p>
            <a:r>
              <a:rPr lang="de-DE" dirty="0" err="1"/>
              <a:t>Tenant</a:t>
            </a:r>
            <a:r>
              <a:rPr lang="de-DE" dirty="0"/>
              <a:t>-Aware </a:t>
            </a:r>
            <a:r>
              <a:rPr lang="de-DE" dirty="0" err="1"/>
              <a:t>Application</a:t>
            </a:r>
            <a:r>
              <a:rPr lang="de-DE" dirty="0"/>
              <a:t> Security Setup</a:t>
            </a:r>
            <a:endParaRPr lang="en-US" b="0" dirty="0"/>
          </a:p>
        </p:txBody>
      </p:sp>
      <p:sp>
        <p:nvSpPr>
          <p:cNvPr id="43" name="Rectangle 42"/>
          <p:cNvSpPr/>
          <p:nvPr/>
        </p:nvSpPr>
        <p:spPr bwMode="gray">
          <a:xfrm>
            <a:off x="6129638" y="4106183"/>
            <a:ext cx="1589284" cy="739004"/>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a:latin typeface="Calibri" panose="020F0502020204030204" pitchFamily="34" charset="0"/>
                <a:ea typeface="Arial Unicode MS" pitchFamily="34" charset="-128"/>
                <a:cs typeface="Arial Unicode MS" pitchFamily="34" charset="-128"/>
              </a:rPr>
              <a:t>Multi-tenant</a:t>
            </a:r>
            <a:br>
              <a:rPr lang="en-US" sz="1400" b="1" kern="0" dirty="0">
                <a:latin typeface="Calibri" panose="020F0502020204030204" pitchFamily="34" charset="0"/>
                <a:ea typeface="Arial Unicode MS" pitchFamily="34" charset="-128"/>
                <a:cs typeface="Arial Unicode MS" pitchFamily="34" charset="-128"/>
              </a:rPr>
            </a:br>
            <a:r>
              <a:rPr lang="en-US" sz="1400" b="1" kern="0" dirty="0">
                <a:latin typeface="Calibri" panose="020F0502020204030204" pitchFamily="34" charset="0"/>
                <a:ea typeface="Arial Unicode MS" pitchFamily="34" charset="-128"/>
                <a:cs typeface="Arial Unicode MS" pitchFamily="34" charset="-128"/>
              </a:rPr>
              <a:t>Application</a:t>
            </a:r>
          </a:p>
        </p:txBody>
      </p:sp>
      <p:pic>
        <p:nvPicPr>
          <p:cNvPr id="47"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l="25604" t="6551" r="51023" b="70817"/>
          <a:stretch/>
        </p:blipFill>
        <p:spPr bwMode="auto">
          <a:xfrm>
            <a:off x="414849" y="3255043"/>
            <a:ext cx="771719" cy="74727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414849" y="4092607"/>
            <a:ext cx="771719" cy="762219"/>
            <a:chOff x="1713195" y="5272326"/>
            <a:chExt cx="771719" cy="762219"/>
          </a:xfrm>
        </p:grpSpPr>
        <p:pic>
          <p:nvPicPr>
            <p:cNvPr id="70" name="Picture 2" descr="Bildergebnis für user"/>
            <p:cNvPicPr>
              <a:picLocks noChangeAspect="1" noChangeArrowheads="1"/>
            </p:cNvPicPr>
            <p:nvPr/>
          </p:nvPicPr>
          <p:blipFill rotWithShape="1">
            <a:blip r:embed="rId3">
              <a:extLst>
                <a:ext uri="{28A0092B-C50C-407E-A947-70E740481C1C}">
                  <a14:useLocalDpi xmlns:a14="http://schemas.microsoft.com/office/drawing/2010/main" val="0"/>
                </a:ext>
              </a:extLst>
            </a:blip>
            <a:srcRect t="39241" r="76173" b="37226"/>
            <a:stretch/>
          </p:blipFill>
          <p:spPr bwMode="auto">
            <a:xfrm>
              <a:off x="1713195" y="5272326"/>
              <a:ext cx="771719" cy="76221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3872" y="5839979"/>
              <a:ext cx="387909" cy="194566"/>
            </a:xfrm>
            <a:prstGeom prst="rect">
              <a:avLst/>
            </a:prstGeom>
            <a:ln>
              <a:noFill/>
            </a:ln>
          </p:spPr>
        </p:pic>
      </p:grpSp>
      <p:sp>
        <p:nvSpPr>
          <p:cNvPr id="25" name="Rectangle 24"/>
          <p:cNvSpPr/>
          <p:nvPr/>
        </p:nvSpPr>
        <p:spPr bwMode="gray">
          <a:xfrm>
            <a:off x="3466625" y="4106184"/>
            <a:ext cx="1589284" cy="739003"/>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a:latin typeface="Calibri" panose="020F0502020204030204" pitchFamily="34" charset="0"/>
                <a:ea typeface="Arial Unicode MS" pitchFamily="34" charset="-128"/>
                <a:cs typeface="Arial Unicode MS" pitchFamily="34" charset="-128"/>
              </a:rPr>
              <a:t>Multi-tenant</a:t>
            </a:r>
            <a:br>
              <a:rPr lang="en-US" sz="1400" b="1" kern="0" dirty="0">
                <a:latin typeface="Calibri" panose="020F0502020204030204" pitchFamily="34" charset="0"/>
                <a:ea typeface="Arial Unicode MS" pitchFamily="34" charset="-128"/>
                <a:cs typeface="Arial Unicode MS" pitchFamily="34" charset="-128"/>
              </a:rPr>
            </a:br>
            <a:r>
              <a:rPr lang="en-US" sz="1400" b="1" kern="0" dirty="0">
                <a:latin typeface="Calibri" panose="020F0502020204030204" pitchFamily="34" charset="0"/>
                <a:ea typeface="Arial Unicode MS" pitchFamily="34" charset="-128"/>
                <a:cs typeface="Arial Unicode MS" pitchFamily="34" charset="-128"/>
              </a:rPr>
              <a:t>Application Router</a:t>
            </a:r>
          </a:p>
        </p:txBody>
      </p:sp>
      <p:cxnSp>
        <p:nvCxnSpPr>
          <p:cNvPr id="26" name="Straight Connector 25"/>
          <p:cNvCxnSpPr>
            <a:endCxn id="43" idx="1"/>
          </p:cNvCxnSpPr>
          <p:nvPr/>
        </p:nvCxnSpPr>
        <p:spPr>
          <a:xfrm>
            <a:off x="5054814" y="4475685"/>
            <a:ext cx="1074824"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227203" y="4291019"/>
            <a:ext cx="730045"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200" kern="0" dirty="0" err="1">
                <a:ea typeface="Arial Unicode MS" pitchFamily="34" charset="-128"/>
                <a:cs typeface="Arial Unicode MS" pitchFamily="34" charset="-128"/>
              </a:rPr>
              <a:t>forwards</a:t>
            </a:r>
            <a:r>
              <a:rPr lang="de-DE" sz="1200" kern="0" dirty="0">
                <a:ea typeface="Arial Unicode MS" pitchFamily="34" charset="-128"/>
                <a:cs typeface="Arial Unicode MS" pitchFamily="34" charset="-128"/>
              </a:rPr>
              <a:t> JWT </a:t>
            </a:r>
            <a:r>
              <a:rPr lang="de-DE" sz="1200" kern="0" dirty="0" err="1">
                <a:ea typeface="Arial Unicode MS" pitchFamily="34" charset="-128"/>
                <a:cs typeface="Arial Unicode MS" pitchFamily="34" charset="-128"/>
              </a:rPr>
              <a:t>token</a:t>
            </a:r>
            <a:endParaRPr lang="de-DE" sz="1200" kern="0" dirty="0">
              <a:ea typeface="Arial Unicode MS" pitchFamily="34" charset="-128"/>
              <a:cs typeface="Arial Unicode MS" pitchFamily="34" charset="-128"/>
            </a:endParaRPr>
          </a:p>
        </p:txBody>
      </p:sp>
      <p:cxnSp>
        <p:nvCxnSpPr>
          <p:cNvPr id="29" name="Straight Connector 28"/>
          <p:cNvCxnSpPr>
            <a:stCxn id="43" idx="0"/>
          </p:cNvCxnSpPr>
          <p:nvPr/>
        </p:nvCxnSpPr>
        <p:spPr>
          <a:xfrm flipV="1">
            <a:off x="6924280" y="3238201"/>
            <a:ext cx="0" cy="867982"/>
          </a:xfrm>
          <a:prstGeom prst="line">
            <a:avLst/>
          </a:prstGeom>
          <a:ln w="22225">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340854" y="3238202"/>
            <a:ext cx="0" cy="867982"/>
          </a:xfrm>
          <a:prstGeom prst="line">
            <a:avLst/>
          </a:prstGeom>
          <a:ln w="22225">
            <a:solidFill>
              <a:srgbClr val="178DCA"/>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7" idx="3"/>
            <a:endCxn id="25" idx="1"/>
          </p:cNvCxnSpPr>
          <p:nvPr/>
        </p:nvCxnSpPr>
        <p:spPr>
          <a:xfrm>
            <a:off x="1186568" y="3628682"/>
            <a:ext cx="2280057" cy="847004"/>
          </a:xfrm>
          <a:prstGeom prst="bentConnector3">
            <a:avLst>
              <a:gd name="adj1" fmla="val 50000"/>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0" idx="3"/>
            <a:endCxn id="25" idx="1"/>
          </p:cNvCxnSpPr>
          <p:nvPr/>
        </p:nvCxnSpPr>
        <p:spPr>
          <a:xfrm>
            <a:off x="1186568" y="4473717"/>
            <a:ext cx="2280057" cy="1969"/>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28174" y="3348079"/>
            <a:ext cx="2782934" cy="276999"/>
          </a:xfrm>
          <a:prstGeom prst="rect">
            <a:avLst/>
          </a:prstGeom>
          <a:noFill/>
        </p:spPr>
        <p:txBody>
          <a:bodyPr wrap="square" rtlCol="0">
            <a:spAutoFit/>
          </a:bodyPr>
          <a:lstStyle/>
          <a:p>
            <a:r>
              <a:rPr lang="en-US" sz="1200" dirty="0"/>
              <a:t>https://any.mt-app.cfapps</a:t>
            </a:r>
            <a:r>
              <a:rPr lang="is-IS" sz="1200" dirty="0"/>
              <a:t>…</a:t>
            </a:r>
            <a:r>
              <a:rPr lang="en-US" sz="1200" dirty="0"/>
              <a:t>/</a:t>
            </a:r>
          </a:p>
        </p:txBody>
      </p:sp>
      <p:sp>
        <p:nvSpPr>
          <p:cNvPr id="51" name="TextBox 50"/>
          <p:cNvSpPr txBox="1"/>
          <p:nvPr/>
        </p:nvSpPr>
        <p:spPr>
          <a:xfrm>
            <a:off x="1128174" y="4466175"/>
            <a:ext cx="2782934" cy="276999"/>
          </a:xfrm>
          <a:prstGeom prst="rect">
            <a:avLst/>
          </a:prstGeom>
          <a:noFill/>
        </p:spPr>
        <p:txBody>
          <a:bodyPr wrap="square" rtlCol="0">
            <a:spAutoFit/>
          </a:bodyPr>
          <a:lstStyle/>
          <a:p>
            <a:r>
              <a:rPr lang="en-US" sz="1200" dirty="0"/>
              <a:t>https://sap.mt-app.cfapps</a:t>
            </a:r>
            <a:r>
              <a:rPr lang="is-IS" sz="1200" dirty="0"/>
              <a:t>…</a:t>
            </a:r>
            <a:r>
              <a:rPr lang="en-US" sz="1200" dirty="0"/>
              <a:t>/</a:t>
            </a:r>
          </a:p>
        </p:txBody>
      </p:sp>
      <p:sp>
        <p:nvSpPr>
          <p:cNvPr id="20" name="Rectangle 19"/>
          <p:cNvSpPr/>
          <p:nvPr/>
        </p:nvSpPr>
        <p:spPr>
          <a:xfrm>
            <a:off x="2950284" y="5904403"/>
            <a:ext cx="8918916" cy="461665"/>
          </a:xfrm>
          <a:prstGeom prst="rect">
            <a:avLst/>
          </a:prstGeom>
        </p:spPr>
        <p:txBody>
          <a:bodyPr wrap="square">
            <a:spAutoFit/>
          </a:bodyPr>
          <a:lstStyle/>
          <a:p>
            <a:pPr algn="r"/>
            <a:r>
              <a:rPr lang="en-US" sz="2400" dirty="0">
                <a:hlinkClick r:id="rId5"/>
              </a:rPr>
              <a:t>How to make your Application Security Setup Tenant-Aware</a:t>
            </a:r>
            <a:endParaRPr lang="de-DE" dirty="0"/>
          </a:p>
        </p:txBody>
      </p:sp>
    </p:spTree>
    <p:extLst>
      <p:ext uri="{BB962C8B-B14F-4D97-AF65-F5344CB8AC3E}">
        <p14:creationId xmlns:p14="http://schemas.microsoft.com/office/powerpoint/2010/main" val="53496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Setup and Administration for Subaccounts (Tenants)</a:t>
            </a:r>
            <a:br>
              <a:rPr lang="en-US" dirty="0"/>
            </a:br>
            <a:r>
              <a:rPr lang="en-US" sz="2400" dirty="0">
                <a:hlinkClick r:id="rId3"/>
              </a:rPr>
              <a:t>SAP CP Cockpit</a:t>
            </a:r>
            <a:endParaRPr lang="en-US" sz="2400" dirty="0"/>
          </a:p>
        </p:txBody>
      </p:sp>
      <p:sp>
        <p:nvSpPr>
          <p:cNvPr id="11" name="Rectangle 10"/>
          <p:cNvSpPr/>
          <p:nvPr/>
        </p:nvSpPr>
        <p:spPr bwMode="gray">
          <a:xfrm>
            <a:off x="3951514" y="5302361"/>
            <a:ext cx="3349313" cy="970224"/>
          </a:xfrm>
          <a:prstGeom prst="rect">
            <a:avLst/>
          </a:prstGeom>
          <a:solidFill>
            <a:schemeClr val="bg1">
              <a:lumMod val="75000"/>
            </a:schemeClr>
          </a:solidFill>
          <a:ln w="6350" algn="ctr">
            <a:solidFill>
              <a:schemeClr val="tx1"/>
            </a:solidFill>
            <a:miter lim="800000"/>
            <a:headEnd type="none" w="med" len="med"/>
            <a:tailEnd type="triangle" w="med" len="med"/>
          </a:ln>
        </p:spPr>
        <p:txBody>
          <a:bodyPr tIns="0" rtlCol="0" anchor="t"/>
          <a:lstStyle/>
          <a:p>
            <a:pPr algn="r" defTabSz="914583" fontAlgn="base">
              <a:spcBef>
                <a:spcPct val="50000"/>
              </a:spcBef>
              <a:spcAft>
                <a:spcPct val="0"/>
              </a:spcAft>
              <a:buClr>
                <a:srgbClr val="F0AB00"/>
              </a:buClr>
              <a:buSzPct val="80000"/>
            </a:pPr>
            <a:r>
              <a:rPr lang="en-US" sz="1050" kern="0" dirty="0">
                <a:latin typeface="Calibri" panose="020F0502020204030204" pitchFamily="34" charset="0"/>
                <a:ea typeface="Arial Unicode MS" pitchFamily="34" charset="-128"/>
                <a:cs typeface="Arial Unicode MS" pitchFamily="34" charset="-128"/>
              </a:rPr>
              <a:t>Trial organization</a:t>
            </a:r>
            <a:endParaRPr lang="en-US" sz="1100" kern="0" dirty="0">
              <a:latin typeface="Calibri" panose="020F0502020204030204" pitchFamily="34" charset="0"/>
              <a:ea typeface="Arial Unicode MS" pitchFamily="34" charset="-128"/>
              <a:cs typeface="Arial Unicode MS" pitchFamily="34" charset="-128"/>
            </a:endParaRPr>
          </a:p>
        </p:txBody>
      </p:sp>
      <p:sp>
        <p:nvSpPr>
          <p:cNvPr id="14" name="Rectangle 13"/>
          <p:cNvSpPr/>
          <p:nvPr/>
        </p:nvSpPr>
        <p:spPr bwMode="gray">
          <a:xfrm>
            <a:off x="3951514" y="3672159"/>
            <a:ext cx="3349313" cy="1400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(plan: application)</a:t>
            </a:r>
          </a:p>
        </p:txBody>
      </p:sp>
      <p:sp>
        <p:nvSpPr>
          <p:cNvPr id="15" name="Rectangle 14"/>
          <p:cNvSpPr/>
          <p:nvPr/>
        </p:nvSpPr>
        <p:spPr bwMode="gray">
          <a:xfrm>
            <a:off x="9106264" y="3979147"/>
            <a:ext cx="2344838" cy="966258"/>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SAP Cloud Identity (SCI)</a:t>
            </a:r>
          </a:p>
        </p:txBody>
      </p:sp>
      <p:sp>
        <p:nvSpPr>
          <p:cNvPr id="16" name="Rectangle 15"/>
          <p:cNvSpPr/>
          <p:nvPr/>
        </p:nvSpPr>
        <p:spPr bwMode="gray">
          <a:xfrm>
            <a:off x="4940708" y="3979147"/>
            <a:ext cx="2172497" cy="967310"/>
          </a:xfrm>
          <a:prstGeom prst="rect">
            <a:avLst/>
          </a:prstGeom>
          <a:solidFill>
            <a:srgbClr val="EE9900"/>
          </a:solidFill>
          <a:ln w="12700" cap="flat" cmpd="sng" algn="ctr">
            <a:solidFill>
              <a:schemeClr val="accent2">
                <a:lumMod val="50000"/>
              </a:scheme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(cc-course) </a:t>
            </a:r>
          </a:p>
        </p:txBody>
      </p:sp>
      <p:cxnSp>
        <p:nvCxnSpPr>
          <p:cNvPr id="17" name="Straight Arrow Connector 16"/>
          <p:cNvCxnSpPr/>
          <p:nvPr/>
        </p:nvCxnSpPr>
        <p:spPr>
          <a:xfrm>
            <a:off x="7115405" y="4609250"/>
            <a:ext cx="2008924" cy="0"/>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gray">
          <a:xfrm>
            <a:off x="9522949" y="4372332"/>
            <a:ext cx="1600932" cy="492897"/>
          </a:xfrm>
          <a:prstGeom prst="round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SAML2 User Group</a:t>
            </a:r>
            <a:r>
              <a:rPr kumimoji="0" lang="en-US" sz="1100" b="0" i="0" u="none" strike="noStrike" kern="0" cap="none" spc="0" normalizeH="0" noProof="0" dirty="0">
                <a:ln>
                  <a:noFill/>
                </a:ln>
                <a:effectLst/>
                <a:uLnTx/>
                <a:uFillTx/>
                <a:ea typeface="Arial Unicode MS" pitchFamily="34" charset="-128"/>
                <a:cs typeface="Arial Unicode MS" pitchFamily="34" charset="-128"/>
              </a:rPr>
              <a:t> / User ID (e.g. email)</a:t>
            </a:r>
            <a:br>
              <a:rPr kumimoji="0" lang="en-US" sz="1100" b="0" i="0" u="none" strike="noStrike" kern="0" cap="none" spc="0" normalizeH="0" baseline="0" noProof="0" dirty="0">
                <a:ln>
                  <a:noFill/>
                </a:ln>
                <a:effectLst/>
                <a:uLnTx/>
                <a:uFillTx/>
                <a:ea typeface="Arial Unicode MS" pitchFamily="34" charset="-128"/>
                <a:cs typeface="Arial Unicode MS" pitchFamily="34" charset="-128"/>
              </a:rPr>
            </a:b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Elbow Connector 25"/>
          <p:cNvCxnSpPr/>
          <p:nvPr/>
        </p:nvCxnSpPr>
        <p:spPr>
          <a:xfrm>
            <a:off x="2827607" y="2947556"/>
            <a:ext cx="2252613" cy="1504954"/>
          </a:xfrm>
          <a:prstGeom prst="bentConnector3">
            <a:avLst>
              <a:gd name="adj1" fmla="val -585"/>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bwMode="gray">
          <a:xfrm>
            <a:off x="5080218" y="4349721"/>
            <a:ext cx="1898101" cy="492897"/>
          </a:xfrm>
          <a:prstGeom prst="roundRect">
            <a:avLst/>
          </a:prstGeom>
          <a:solidFill>
            <a:schemeClr val="accent1"/>
          </a:solidFill>
          <a:ln w="6350" algn="ctr">
            <a:noFill/>
            <a:miter lim="800000"/>
            <a:headEnd/>
            <a:tailEnd/>
          </a:ln>
        </p:spPr>
        <p:txBody>
          <a:bodyPr lIns="90000" tIns="72000" rIns="90000" bIns="72000" rtlCol="0" anchor="ctr"/>
          <a:lstStyle/>
          <a:p>
            <a:pPr algn="ctr" defTabSz="914583" fontAlgn="base">
              <a:spcBef>
                <a:spcPct val="50000"/>
              </a:spcBef>
              <a:spcAft>
                <a:spcPct val="0"/>
              </a:spcAft>
              <a:buClr>
                <a:srgbClr val="F0AB00"/>
              </a:buClr>
              <a:buSzPct val="80000"/>
            </a:pPr>
            <a:r>
              <a:rPr lang="en-US" sz="1100" kern="0" dirty="0">
                <a:latin typeface="+mj-lt"/>
                <a:ea typeface="Arial Unicode MS" pitchFamily="34" charset="-128"/>
                <a:cs typeface="Arial Unicode MS" pitchFamily="34" charset="-128"/>
              </a:rPr>
              <a:t>Role Collection</a:t>
            </a:r>
            <a:br>
              <a:rPr lang="en-US" sz="1100" kern="0" dirty="0">
                <a:latin typeface="+mj-lt"/>
                <a:ea typeface="Arial Unicode MS" pitchFamily="34" charset="-128"/>
                <a:cs typeface="Arial Unicode MS" pitchFamily="34" charset="-128"/>
              </a:rPr>
            </a:br>
            <a:r>
              <a:rPr lang="en-US" sz="1100" kern="0" dirty="0">
                <a:latin typeface="+mj-lt"/>
                <a:ea typeface="Arial Unicode MS" pitchFamily="34" charset="-128"/>
                <a:cs typeface="Arial Unicode MS" pitchFamily="34" charset="-128"/>
              </a:rPr>
              <a:t>RC_CC_M2_D012345 </a:t>
            </a:r>
          </a:p>
        </p:txBody>
      </p:sp>
      <p:cxnSp>
        <p:nvCxnSpPr>
          <p:cNvPr id="45" name="Straight Arrow Connector 35"/>
          <p:cNvCxnSpPr/>
          <p:nvPr/>
        </p:nvCxnSpPr>
        <p:spPr>
          <a:xfrm rot="5400000" flipH="1" flipV="1">
            <a:off x="4712229" y="4678589"/>
            <a:ext cx="520025" cy="1307862"/>
          </a:xfrm>
          <a:prstGeom prst="bentConnector3">
            <a:avLst>
              <a:gd name="adj1" fmla="val 22567"/>
            </a:avLst>
          </a:prstGeom>
          <a:ln w="19050">
            <a:solidFill>
              <a:srgbClr val="178DC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135490" y="5638546"/>
            <a:ext cx="1237547" cy="623248"/>
          </a:xfrm>
          <a:prstGeom prst="rect">
            <a:avLst/>
          </a:prstGeom>
        </p:spPr>
        <p:txBody>
          <a:bodyPr wrap="square">
            <a:spAutoFit/>
          </a:bodyPr>
          <a:lstStyle/>
          <a:p>
            <a:r>
              <a:rPr lang="en-US" sz="1150" dirty="0">
                <a:solidFill>
                  <a:srgbClr val="FF0000"/>
                </a:solidFill>
              </a:rPr>
              <a:t>forwards</a:t>
            </a:r>
            <a:br>
              <a:rPr lang="en-US" sz="1150" dirty="0">
                <a:solidFill>
                  <a:srgbClr val="FF0000"/>
                </a:solidFill>
              </a:rPr>
            </a:br>
            <a:r>
              <a:rPr lang="en-US" sz="1150" dirty="0">
                <a:solidFill>
                  <a:srgbClr val="FF0000"/>
                </a:solidFill>
              </a:rPr>
              <a:t>tenant specific </a:t>
            </a:r>
            <a:br>
              <a:rPr lang="en-US" sz="1150" dirty="0">
                <a:solidFill>
                  <a:srgbClr val="FF0000"/>
                </a:solidFill>
              </a:rPr>
            </a:br>
            <a:r>
              <a:rPr lang="en-US" sz="1150" dirty="0">
                <a:solidFill>
                  <a:srgbClr val="FF0000"/>
                </a:solidFill>
              </a:rPr>
              <a:t>JWT Token</a:t>
            </a:r>
          </a:p>
        </p:txBody>
      </p:sp>
      <p:cxnSp>
        <p:nvCxnSpPr>
          <p:cNvPr id="36" name="Straight Arrow Connector 35"/>
          <p:cNvCxnSpPr>
            <a:endCxn id="57" idx="1"/>
          </p:cNvCxnSpPr>
          <p:nvPr/>
        </p:nvCxnSpPr>
        <p:spPr>
          <a:xfrm>
            <a:off x="2967920" y="5894449"/>
            <a:ext cx="3347551"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gray">
          <a:xfrm>
            <a:off x="6315471" y="5592532"/>
            <a:ext cx="913421" cy="603834"/>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p>
        </p:txBody>
      </p:sp>
      <p:sp>
        <p:nvSpPr>
          <p:cNvPr id="59" name="Rectangle 58"/>
          <p:cNvSpPr/>
          <p:nvPr/>
        </p:nvSpPr>
        <p:spPr bwMode="gray">
          <a:xfrm>
            <a:off x="4007352" y="5592532"/>
            <a:ext cx="969635" cy="603834"/>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router</a:t>
            </a:r>
          </a:p>
        </p:txBody>
      </p:sp>
      <p:sp>
        <p:nvSpPr>
          <p:cNvPr id="41" name="Rectangle 40"/>
          <p:cNvSpPr/>
          <p:nvPr/>
        </p:nvSpPr>
        <p:spPr>
          <a:xfrm>
            <a:off x="4908011" y="5040751"/>
            <a:ext cx="732893" cy="261610"/>
          </a:xfrm>
          <a:prstGeom prst="rect">
            <a:avLst/>
          </a:prstGeom>
        </p:spPr>
        <p:txBody>
          <a:bodyPr wrap="none">
            <a:spAutoFit/>
          </a:bodyPr>
          <a:lstStyle/>
          <a:p>
            <a:r>
              <a:rPr lang="en-US" sz="1100" dirty="0">
                <a:solidFill>
                  <a:schemeClr val="bg1"/>
                </a:solidFill>
              </a:rPr>
              <a:t>bound to</a:t>
            </a:r>
          </a:p>
        </p:txBody>
      </p:sp>
      <p:sp>
        <p:nvSpPr>
          <p:cNvPr id="42" name="Rectangle 41"/>
          <p:cNvSpPr/>
          <p:nvPr/>
        </p:nvSpPr>
        <p:spPr>
          <a:xfrm>
            <a:off x="8290021" y="4398634"/>
            <a:ext cx="907621" cy="430887"/>
          </a:xfrm>
          <a:prstGeom prst="rect">
            <a:avLst/>
          </a:prstGeom>
        </p:spPr>
        <p:txBody>
          <a:bodyPr wrap="none">
            <a:spAutoFit/>
          </a:bodyPr>
          <a:lstStyle/>
          <a:p>
            <a:r>
              <a:rPr lang="en-US" sz="1100" dirty="0"/>
              <a:t>trusted </a:t>
            </a:r>
            <a:br>
              <a:rPr lang="en-US" sz="1100" dirty="0"/>
            </a:br>
            <a:r>
              <a:rPr lang="en-US" sz="1100" dirty="0"/>
              <a:t>relationship</a:t>
            </a:r>
          </a:p>
        </p:txBody>
      </p:sp>
      <p:cxnSp>
        <p:nvCxnSpPr>
          <p:cNvPr id="46" name="Straight Arrow Connector 35"/>
          <p:cNvCxnSpPr>
            <a:stCxn id="57" idx="0"/>
            <a:endCxn id="14" idx="2"/>
          </p:cNvCxnSpPr>
          <p:nvPr/>
        </p:nvCxnSpPr>
        <p:spPr>
          <a:xfrm rot="16200000" flipV="1">
            <a:off x="5939164" y="4759513"/>
            <a:ext cx="520026" cy="1146011"/>
          </a:xfrm>
          <a:prstGeom prst="bentConnector3">
            <a:avLst>
              <a:gd name="adj1" fmla="val 22948"/>
            </a:avLst>
          </a:prstGeom>
          <a:ln w="19050">
            <a:solidFill>
              <a:srgbClr val="178DC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gray">
          <a:xfrm>
            <a:off x="4049084" y="3989205"/>
            <a:ext cx="818224" cy="409429"/>
          </a:xfrm>
          <a:prstGeom prst="rect">
            <a:avLst/>
          </a:prstGeom>
          <a:solidFill>
            <a:srgbClr val="7C7271"/>
          </a:solidFill>
          <a:ln w="12700" cap="flat" cmpd="sng" algn="ctr">
            <a:solidFill>
              <a:schemeClr val="tx1">
                <a:lumMod val="75000"/>
                <a:lumOff val="25000"/>
              </a:schemeClr>
            </a:solidFill>
            <a:prstDash val="solid"/>
            <a:miter lim="800000"/>
          </a:ln>
          <a:effectLst/>
        </p:spPr>
        <p:txBody>
          <a:bodyPr rtlCol="0" anchor="t"/>
          <a:lstStyle/>
          <a:p>
            <a:pPr algn="ctr" defTabSz="914400"/>
            <a:r>
              <a:rPr lang="en-US" sz="1100" b="1" kern="0" dirty="0">
                <a:solidFill>
                  <a:prstClr val="white"/>
                </a:solidFill>
                <a:latin typeface="Calibri" panose="020F0502020204030204"/>
              </a:rPr>
              <a:t>Id Zone </a:t>
            </a:r>
            <a:br>
              <a:rPr lang="en-US" sz="1100" b="1" kern="0" dirty="0">
                <a:solidFill>
                  <a:prstClr val="white"/>
                </a:solidFill>
                <a:latin typeface="Calibri" panose="020F0502020204030204"/>
              </a:rPr>
            </a:br>
            <a:r>
              <a:rPr lang="en-US" sz="1100" b="1" kern="0" dirty="0">
                <a:solidFill>
                  <a:prstClr val="white"/>
                </a:solidFill>
                <a:latin typeface="Calibri" panose="020F0502020204030204"/>
              </a:rPr>
              <a:t>A</a:t>
            </a:r>
            <a:br>
              <a:rPr lang="en-US" sz="1100" b="1" kern="0" dirty="0">
                <a:solidFill>
                  <a:prstClr val="white"/>
                </a:solidFill>
                <a:latin typeface="Calibri" panose="020F0502020204030204"/>
              </a:rPr>
            </a:br>
            <a:endParaRPr lang="en-US" sz="1100" b="1" kern="0" dirty="0">
              <a:solidFill>
                <a:prstClr val="white"/>
              </a:solidFill>
              <a:latin typeface="Calibri" panose="020F0502020204030204"/>
            </a:endParaRPr>
          </a:p>
        </p:txBody>
      </p:sp>
      <p:sp>
        <p:nvSpPr>
          <p:cNvPr id="64" name="Rectangle 63"/>
          <p:cNvSpPr/>
          <p:nvPr/>
        </p:nvSpPr>
        <p:spPr bwMode="gray">
          <a:xfrm>
            <a:off x="4054003" y="4540964"/>
            <a:ext cx="818224" cy="415724"/>
          </a:xfrm>
          <a:prstGeom prst="rect">
            <a:avLst/>
          </a:prstGeom>
          <a:solidFill>
            <a:srgbClr val="678E23"/>
          </a:solidFill>
          <a:ln>
            <a:headEnd type="none" w="med" len="med"/>
            <a:tailEnd type="triangle" w="med"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0"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solidFill>
                  <a:schemeClr val="bg1"/>
                </a:solidFill>
                <a:latin typeface="Calibri" panose="020F0502020204030204" pitchFamily="34" charset="0"/>
                <a:ea typeface="Arial Unicode MS" pitchFamily="34" charset="-128"/>
                <a:cs typeface="Arial Unicode MS" pitchFamily="34" charset="-128"/>
              </a:rPr>
              <a:t>Id Zone </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100" b="1" kern="0" dirty="0">
                <a:solidFill>
                  <a:schemeClr val="bg1"/>
                </a:solidFill>
                <a:latin typeface="Calibri" panose="020F0502020204030204" pitchFamily="34" charset="0"/>
                <a:ea typeface="Arial Unicode MS" pitchFamily="34" charset="-128"/>
                <a:cs typeface="Arial Unicode MS" pitchFamily="34" charset="-128"/>
              </a:rPr>
              <a:t>B</a:t>
            </a:r>
            <a:endParaRPr lang="en-US" sz="1600" b="1" kern="0" dirty="0">
              <a:solidFill>
                <a:schemeClr val="bg1"/>
              </a:solidFill>
              <a:latin typeface="Calibri" panose="020F0502020204030204" pitchFamily="34" charset="0"/>
              <a:ea typeface="Arial Unicode MS" pitchFamily="34" charset="-128"/>
              <a:cs typeface="Arial Unicode MS" pitchFamily="34" charset="-128"/>
            </a:endParaRPr>
          </a:p>
        </p:txBody>
      </p:sp>
      <p:cxnSp>
        <p:nvCxnSpPr>
          <p:cNvPr id="63" name="Straight Arrow Connector 62"/>
          <p:cNvCxnSpPr>
            <a:endCxn id="11" idx="3"/>
          </p:cNvCxnSpPr>
          <p:nvPr/>
        </p:nvCxnSpPr>
        <p:spPr>
          <a:xfrm rot="16200000" flipH="1">
            <a:off x="6698045" y="5184690"/>
            <a:ext cx="1017943" cy="187622"/>
          </a:xfrm>
          <a:prstGeom prst="bentConnector4">
            <a:avLst>
              <a:gd name="adj1" fmla="val -684"/>
              <a:gd name="adj2" fmla="val 437888"/>
            </a:avLst>
          </a:prstGeom>
          <a:ln w="15875">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950011" y="5152836"/>
            <a:ext cx="906017" cy="430887"/>
          </a:xfrm>
          <a:prstGeom prst="rect">
            <a:avLst/>
          </a:prstGeom>
        </p:spPr>
        <p:txBody>
          <a:bodyPr wrap="none">
            <a:spAutoFit/>
          </a:bodyPr>
          <a:lstStyle/>
          <a:p>
            <a:r>
              <a:rPr lang="en-US" sz="1100" dirty="0"/>
              <a:t>assigned to</a:t>
            </a:r>
            <a:br>
              <a:rPr lang="en-US" sz="1100" dirty="0"/>
            </a:br>
            <a:r>
              <a:rPr lang="en-US" sz="1100" dirty="0"/>
              <a:t>CF org</a:t>
            </a:r>
          </a:p>
        </p:txBody>
      </p:sp>
      <p:sp>
        <p:nvSpPr>
          <p:cNvPr id="43" name="Rectangle 42"/>
          <p:cNvSpPr/>
          <p:nvPr/>
        </p:nvSpPr>
        <p:spPr>
          <a:xfrm>
            <a:off x="247624" y="5077447"/>
            <a:ext cx="1179182" cy="1169551"/>
          </a:xfrm>
          <a:prstGeom prst="rect">
            <a:avLst/>
          </a:prstGeom>
        </p:spPr>
        <p:txBody>
          <a:bodyPr wrap="square">
            <a:spAutoFit/>
          </a:bodyPr>
          <a:lstStyle/>
          <a:p>
            <a:pPr algn="ctr"/>
            <a:r>
              <a:rPr lang="en-US" sz="1400" dirty="0"/>
              <a:t>Tenant </a:t>
            </a:r>
            <a:br>
              <a:rPr lang="en-US" sz="1400" dirty="0"/>
            </a:br>
            <a:r>
              <a:rPr lang="en-US" sz="1400" dirty="0"/>
              <a:t>specific</a:t>
            </a:r>
            <a:br>
              <a:rPr lang="en-US" sz="1400" dirty="0"/>
            </a:br>
            <a:r>
              <a:rPr lang="en-US" sz="1400" dirty="0"/>
              <a:t>HTTP</a:t>
            </a:r>
            <a:br>
              <a:rPr lang="en-US" sz="1400" dirty="0"/>
            </a:br>
            <a:r>
              <a:rPr lang="en-US" sz="1400" dirty="0"/>
              <a:t>request</a:t>
            </a:r>
            <a:br>
              <a:rPr lang="en-US" sz="1400" dirty="0"/>
            </a:br>
            <a:r>
              <a:rPr lang="en-US" sz="1400" dirty="0"/>
              <a:t>and login</a:t>
            </a:r>
          </a:p>
        </p:txBody>
      </p:sp>
      <p:grpSp>
        <p:nvGrpSpPr>
          <p:cNvPr id="54" name="Group 53"/>
          <p:cNvGrpSpPr/>
          <p:nvPr/>
        </p:nvGrpSpPr>
        <p:grpSpPr>
          <a:xfrm>
            <a:off x="1318529" y="5097463"/>
            <a:ext cx="2172225" cy="1380019"/>
            <a:chOff x="327663" y="4917739"/>
            <a:chExt cx="2172225" cy="1380019"/>
          </a:xfrm>
        </p:grpSpPr>
        <p:pic>
          <p:nvPicPr>
            <p:cNvPr id="55" name="Picture 2" descr="Image result for fiori examp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3" y="4917739"/>
              <a:ext cx="2105438" cy="138001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8" name="Picture 57"/>
            <p:cNvPicPr>
              <a:picLocks noChangeAspect="1"/>
            </p:cNvPicPr>
            <p:nvPr/>
          </p:nvPicPr>
          <p:blipFill rotWithShape="1">
            <a:blip r:embed="rId5"/>
            <a:srcRect l="25274" t="17707" r="19894" b="13141"/>
            <a:stretch/>
          </p:blipFill>
          <p:spPr>
            <a:xfrm>
              <a:off x="1201883" y="5302361"/>
              <a:ext cx="1298005" cy="809626"/>
            </a:xfrm>
            <a:prstGeom prst="rect">
              <a:avLst/>
            </a:prstGeom>
            <a:effectLst>
              <a:outerShdw blurRad="50800" dist="38100" dir="2700000" algn="tl" rotWithShape="0">
                <a:prstClr val="black">
                  <a:alpha val="40000"/>
                </a:prstClr>
              </a:outerShdw>
            </a:effectLst>
          </p:spPr>
        </p:pic>
        <p:sp>
          <p:nvSpPr>
            <p:cNvPr id="60" name="Rounded Rectangle 59"/>
            <p:cNvSpPr/>
            <p:nvPr/>
          </p:nvSpPr>
          <p:spPr bwMode="gray">
            <a:xfrm>
              <a:off x="1244848" y="5403549"/>
              <a:ext cx="508014" cy="381784"/>
            </a:xfrm>
            <a:prstGeom prst="roundRect">
              <a:avLst/>
            </a:prstGeom>
            <a:no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TextBox 60"/>
            <p:cNvSpPr txBox="1"/>
            <p:nvPr/>
          </p:nvSpPr>
          <p:spPr>
            <a:xfrm>
              <a:off x="1288256" y="5456461"/>
              <a:ext cx="464606" cy="2769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b="1" kern="0" dirty="0">
                  <a:ea typeface="Arial Unicode MS" pitchFamily="34" charset="-128"/>
                  <a:cs typeface="Arial Unicode MS" pitchFamily="34" charset="-128"/>
                </a:rPr>
                <a:t>d012345</a:t>
              </a:r>
              <a:br>
                <a:rPr lang="en-US" sz="900" b="1" kern="0" dirty="0">
                  <a:ea typeface="Arial Unicode MS" pitchFamily="34" charset="-128"/>
                  <a:cs typeface="Arial Unicode MS" pitchFamily="34" charset="-128"/>
                </a:rPr>
              </a:br>
              <a:r>
                <a:rPr lang="en-US" sz="900" b="1" kern="0" dirty="0">
                  <a:ea typeface="Arial Unicode MS" pitchFamily="34" charset="-128"/>
                  <a:cs typeface="Arial Unicode MS" pitchFamily="34" charset="-128"/>
                </a:rPr>
                <a:t>trial</a:t>
              </a:r>
            </a:p>
          </p:txBody>
        </p:sp>
      </p:grpSp>
      <p:sp>
        <p:nvSpPr>
          <p:cNvPr id="74" name="Rounded Rectangle 73"/>
          <p:cNvSpPr/>
          <p:nvPr/>
        </p:nvSpPr>
        <p:spPr bwMode="gray">
          <a:xfrm>
            <a:off x="6852637" y="2417883"/>
            <a:ext cx="5016563" cy="396311"/>
          </a:xfrm>
          <a:prstGeom prst="roundRect">
            <a:avLst/>
          </a:prstGeom>
          <a:no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4" name="Picture 43"/>
          <p:cNvPicPr>
            <a:picLocks noChangeAspect="1"/>
          </p:cNvPicPr>
          <p:nvPr/>
        </p:nvPicPr>
        <p:blipFill rotWithShape="1">
          <a:blip r:embed="rId6" cstate="print">
            <a:extLst>
              <a:ext uri="{28A0092B-C50C-407E-A947-70E740481C1C}">
                <a14:useLocalDpi xmlns:a14="http://schemas.microsoft.com/office/drawing/2010/main" val="0"/>
              </a:ext>
            </a:extLst>
          </a:blip>
          <a:srcRect b="25079"/>
          <a:stretch/>
        </p:blipFill>
        <p:spPr>
          <a:xfrm>
            <a:off x="141035" y="1403978"/>
            <a:ext cx="5909821" cy="1644742"/>
          </a:xfrm>
          <a:prstGeom prst="rect">
            <a:avLst/>
          </a:prstGeom>
        </p:spPr>
      </p:pic>
      <p:sp>
        <p:nvSpPr>
          <p:cNvPr id="84" name="Rectangle 83"/>
          <p:cNvSpPr/>
          <p:nvPr/>
        </p:nvSpPr>
        <p:spPr>
          <a:xfrm>
            <a:off x="1347073" y="3007396"/>
            <a:ext cx="4180660" cy="246221"/>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txBody>
          <a:bodyPr wrap="square">
            <a:spAutoFit/>
          </a:bodyPr>
          <a:lstStyle/>
          <a:p>
            <a:r>
              <a:rPr lang="en-US" sz="1000" dirty="0"/>
              <a:t>$XSAPPNAME == &lt;XSAPPNAME&gt;!t&lt;tenant index&gt; == unique app id</a:t>
            </a:r>
          </a:p>
        </p:txBody>
      </p:sp>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b="26447"/>
          <a:stretch/>
        </p:blipFill>
        <p:spPr>
          <a:xfrm>
            <a:off x="6130201" y="1403565"/>
            <a:ext cx="5762144" cy="1631934"/>
          </a:xfrm>
          <a:prstGeom prst="rect">
            <a:avLst/>
          </a:prstGeom>
        </p:spPr>
      </p:pic>
      <p:sp>
        <p:nvSpPr>
          <p:cNvPr id="8" name="Rectangle 7"/>
          <p:cNvSpPr/>
          <p:nvPr/>
        </p:nvSpPr>
        <p:spPr>
          <a:xfrm>
            <a:off x="9011273" y="3017594"/>
            <a:ext cx="2313454" cy="523220"/>
          </a:xfrm>
          <a:prstGeom prst="rect">
            <a:avLst/>
          </a:prstGeom>
        </p:spPr>
        <p:txBody>
          <a:bodyPr wrap="none">
            <a:spAutoFit/>
          </a:bodyPr>
          <a:lstStyle/>
          <a:p>
            <a:r>
              <a:rPr lang="en-US" sz="1400" dirty="0"/>
              <a:t>Role-Collection mapper for</a:t>
            </a:r>
            <a:br>
              <a:rPr lang="en-US" sz="1400" dirty="0"/>
            </a:br>
            <a:r>
              <a:rPr lang="en-US" sz="1400" dirty="0"/>
              <a:t>Id Zone </a:t>
            </a:r>
            <a:r>
              <a:rPr lang="en-US" sz="1400" dirty="0">
                <a:solidFill>
                  <a:srgbClr val="FF0000"/>
                </a:solidFill>
              </a:rPr>
              <a:t>d012345trial</a:t>
            </a:r>
            <a:endParaRPr lang="en-US" sz="1400" dirty="0"/>
          </a:p>
        </p:txBody>
      </p:sp>
      <p:cxnSp>
        <p:nvCxnSpPr>
          <p:cNvPr id="56" name="Elbow Connector 55"/>
          <p:cNvCxnSpPr/>
          <p:nvPr/>
        </p:nvCxnSpPr>
        <p:spPr>
          <a:xfrm flipV="1">
            <a:off x="6903721" y="3007396"/>
            <a:ext cx="1671843" cy="1438818"/>
          </a:xfrm>
          <a:prstGeom prst="bentConnector3">
            <a:avLst>
              <a:gd name="adj1" fmla="val 100487"/>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408891"/>
      </p:ext>
    </p:extLst>
  </p:cSld>
  <p:clrMapOvr>
    <a:masterClrMapping/>
  </p:clrMapOvr>
</p:sld>
</file>

<file path=ppt/theme/theme1.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1075</Words>
  <Application>Microsoft Office PowerPoint</Application>
  <PresentationFormat>Custom</PresentationFormat>
  <Paragraphs>341</Paragraphs>
  <Slides>17</Slides>
  <Notes>16</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 Unicode MS</vt:lpstr>
      <vt:lpstr>Arial</vt:lpstr>
      <vt:lpstr>BentonSans Light</vt:lpstr>
      <vt:lpstr>Calibri</vt:lpstr>
      <vt:lpstr>Courier New</vt:lpstr>
      <vt:lpstr>Symbol</vt:lpstr>
      <vt:lpstr>Times New Roman</vt:lpstr>
      <vt:lpstr>wingdings</vt:lpstr>
      <vt:lpstr>wingdings</vt:lpstr>
      <vt:lpstr>1_SAPCorporate_2016_CC</vt:lpstr>
      <vt:lpstr>Multi-tenant Cloud Applications </vt:lpstr>
      <vt:lpstr>What is a Multi-tenant Application?</vt:lpstr>
      <vt:lpstr>Identity and Access Management (IAM)</vt:lpstr>
      <vt:lpstr>Multi-tenant Applications and ‘User Management'</vt:lpstr>
      <vt:lpstr>Subaccounts and Identity Zones</vt:lpstr>
      <vt:lpstr>Identity Zones separate User Management into different Security Realms for XSUAA</vt:lpstr>
      <vt:lpstr>Identity Zones separate User Management into different Security Realms for XSUAA</vt:lpstr>
      <vt:lpstr>Tenant-Aware Application Security Setup</vt:lpstr>
      <vt:lpstr>IAM Setup and Administration for Subaccounts (Tenants) SAP CP Cockpit</vt:lpstr>
      <vt:lpstr>Onboarding as Application Provider on AWS Canary (Tenant Onboarding)</vt:lpstr>
      <vt:lpstr>Application Subscription</vt:lpstr>
      <vt:lpstr>Data Isolation</vt:lpstr>
      <vt:lpstr>Case 3: Separate Schema Using HANA Instance Manager</vt:lpstr>
      <vt:lpstr>DEMO / Examples</vt:lpstr>
      <vt:lpstr>Application Subscription via Instance Manager Explained</vt:lpstr>
      <vt:lpstr>Case 3: Separate Schema Using HANA Instance Manager</vt:lpstr>
      <vt:lpstr>How to bind to the Instance Manager</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nena.raab@sap.com</dc:creator>
  <cp:lastModifiedBy>Raab, Nena</cp:lastModifiedBy>
  <cp:revision>2036</cp:revision>
  <cp:lastPrinted>2014-09-17T13:59:05Z</cp:lastPrinted>
  <dcterms:created xsi:type="dcterms:W3CDTF">2013-01-24T15:07:38Z</dcterms:created>
  <dcterms:modified xsi:type="dcterms:W3CDTF">2017-09-15T17:50:47Z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-693662987</vt:i4>
  </property>
  <property fmtid="{D5CDD505-2E9C-101B-9397-08002B2CF9AE}" pid="3" name="_NewReviewCycle">
    <vt:lpwstr/>
  </property>
  <property fmtid="{D5CDD505-2E9C-101B-9397-08002B2CF9AE}" pid="4" name="_EmailSubject">
    <vt:lpwstr>[cc-java-dev/cc-coursematerial] Multi Tenancy Slides: PaaS Tenant terminology has been changed to SubAccount (#743)</vt:lpwstr>
  </property>
  <property fmtid="{D5CDD505-2E9C-101B-9397-08002B2CF9AE}" pid="5" name="_AuthorEmail">
    <vt:lpwstr>nena.raab@sap.com</vt:lpwstr>
  </property>
  <property fmtid="{D5CDD505-2E9C-101B-9397-08002B2CF9AE}" pid="6" name="_AuthorEmailDisplayName">
    <vt:lpwstr>Raab, Nena</vt:lpwstr>
  </property>
  <property fmtid="{D5CDD505-2E9C-101B-9397-08002B2CF9AE}" pid="7" name="_PreviousAdHocReviewCycleID">
    <vt:i4>1304632212</vt:i4>
  </property>
</Properties>
</file>