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notesSlides/notesSlide1.xml" ContentType="application/vnd.openxmlformats-officedocument.presentationml.notesSlide+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comments/comment27.xml" ContentType="application/vnd.openxmlformats-officedocument.presentationml.comments+xml"/>
  <Override PartName="/ppt/comments/comment28.xml" ContentType="application/vnd.openxmlformats-officedocument.presentationml.comments+xml"/>
  <Override PartName="/ppt/comments/comment29.xml" ContentType="application/vnd.openxmlformats-officedocument.presentationml.comments+xml"/>
  <Override PartName="/ppt/comments/comment30.xml" ContentType="application/vnd.openxmlformats-officedocument.presentationml.comments+xml"/>
  <Override PartName="/ppt/comments/comment31.xml" ContentType="application/vnd.openxmlformats-officedocument.presentationml.comments+xml"/>
  <Override PartName="/ppt/comments/comment32.xml" ContentType="application/vnd.openxmlformats-officedocument.presentationml.comments+xml"/>
  <Override PartName="/ppt/comments/comment33.xml" ContentType="application/vnd.openxmlformats-officedocument.presentationml.comments+xml"/>
  <Override PartName="/ppt/comments/comment34.xml" ContentType="application/vnd.openxmlformats-officedocument.presentationml.comments+xml"/>
  <Override PartName="/ppt/comments/comment35.xml" ContentType="application/vnd.openxmlformats-officedocument.presentationml.comments+xml"/>
  <Override PartName="/ppt/comments/comment36.xml" ContentType="application/vnd.openxmlformats-officedocument.presentationml.comments+xml"/>
  <Override PartName="/ppt/comments/comment3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92" r:id="rId2"/>
    <p:sldId id="319" r:id="rId3"/>
    <p:sldId id="298" r:id="rId4"/>
    <p:sldId id="300" r:id="rId5"/>
    <p:sldId id="301" r:id="rId6"/>
    <p:sldId id="299" r:id="rId7"/>
    <p:sldId id="297" r:id="rId8"/>
    <p:sldId id="302" r:id="rId9"/>
    <p:sldId id="304" r:id="rId10"/>
    <p:sldId id="308" r:id="rId11"/>
    <p:sldId id="295" r:id="rId12"/>
    <p:sldId id="306" r:id="rId13"/>
    <p:sldId id="294" r:id="rId14"/>
    <p:sldId id="307" r:id="rId15"/>
    <p:sldId id="309" r:id="rId16"/>
    <p:sldId id="343" r:id="rId17"/>
    <p:sldId id="311" r:id="rId18"/>
    <p:sldId id="339" r:id="rId19"/>
    <p:sldId id="312" r:id="rId20"/>
    <p:sldId id="336" r:id="rId21"/>
    <p:sldId id="337" r:id="rId22"/>
    <p:sldId id="335" r:id="rId23"/>
    <p:sldId id="317" r:id="rId24"/>
    <p:sldId id="316" r:id="rId25"/>
    <p:sldId id="318" r:id="rId26"/>
    <p:sldId id="333" r:id="rId27"/>
    <p:sldId id="320" r:id="rId28"/>
    <p:sldId id="326" r:id="rId29"/>
    <p:sldId id="358" r:id="rId30"/>
    <p:sldId id="323" r:id="rId31"/>
    <p:sldId id="325" r:id="rId32"/>
    <p:sldId id="324" r:id="rId33"/>
    <p:sldId id="345" r:id="rId34"/>
    <p:sldId id="328" r:id="rId35"/>
    <p:sldId id="330" r:id="rId36"/>
    <p:sldId id="327" r:id="rId37"/>
    <p:sldId id="331" r:id="rId38"/>
    <p:sldId id="332" r:id="rId39"/>
    <p:sldId id="341" r:id="rId40"/>
    <p:sldId id="342" r:id="rId41"/>
    <p:sldId id="351" r:id="rId42"/>
    <p:sldId id="350" r:id="rId43"/>
    <p:sldId id="352" r:id="rId44"/>
    <p:sldId id="353" r:id="rId45"/>
    <p:sldId id="354" r:id="rId46"/>
    <p:sldId id="355" r:id="rId47"/>
    <p:sldId id="357" r:id="rId4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g Picture" id="{5C7C01CF-A579-4C2C-97B4-0653587010D2}">
          <p14:sldIdLst>
            <p14:sldId id="292"/>
            <p14:sldId id="319"/>
          </p14:sldIdLst>
        </p14:section>
        <p14:section name="Exercises" id="{D0A436D7-54AA-4A62-B89B-45E6A4127CFA}">
          <p14:sldIdLst>
            <p14:sldId id="298"/>
            <p14:sldId id="300"/>
            <p14:sldId id="301"/>
            <p14:sldId id="299"/>
            <p14:sldId id="297"/>
            <p14:sldId id="302"/>
            <p14:sldId id="304"/>
            <p14:sldId id="308"/>
            <p14:sldId id="295"/>
            <p14:sldId id="306"/>
            <p14:sldId id="294"/>
            <p14:sldId id="307"/>
            <p14:sldId id="309"/>
            <p14:sldId id="343"/>
            <p14:sldId id="311"/>
            <p14:sldId id="339"/>
            <p14:sldId id="312"/>
            <p14:sldId id="336"/>
            <p14:sldId id="337"/>
            <p14:sldId id="335"/>
          </p14:sldIdLst>
        </p14:section>
        <p14:section name="Test Strategy" id="{74F0C71A-0742-4069-BE1E-73F7A939447A}">
          <p14:sldIdLst>
            <p14:sldId id="317"/>
            <p14:sldId id="316"/>
            <p14:sldId id="318"/>
            <p14:sldId id="333"/>
          </p14:sldIdLst>
        </p14:section>
        <p14:section name="PreExercise-MD" id="{A78EA6A1-5DE7-4FDE-9BB1-390B3B263A5D}">
          <p14:sldIdLst>
            <p14:sldId id="320"/>
            <p14:sldId id="326"/>
            <p14:sldId id="358"/>
          </p14:sldIdLst>
        </p14:section>
        <p14:section name="ContinuousDelivery" id="{2C23F3D7-7C0C-4C81-A64D-453DE9296064}">
          <p14:sldIdLst>
            <p14:sldId id="323"/>
            <p14:sldId id="325"/>
            <p14:sldId id="324"/>
          </p14:sldIdLst>
        </p14:section>
        <p14:section name="Spring-DI" id="{37DB7F81-DCA7-4C2D-9C78-F30D64A06188}">
          <p14:sldIdLst>
            <p14:sldId id="345"/>
            <p14:sldId id="328"/>
            <p14:sldId id="330"/>
            <p14:sldId id="327"/>
          </p14:sldIdLst>
        </p14:section>
        <p14:section name="ConnectDatabase" id="{194EB257-EF7B-4561-92F8-04B510F6AE83}">
          <p14:sldIdLst>
            <p14:sldId id="331"/>
            <p14:sldId id="332"/>
          </p14:sldIdLst>
        </p14:section>
        <p14:section name="Security" id="{C8577C05-34AA-4122-ABB2-55CEB6F15366}">
          <p14:sldIdLst>
            <p14:sldId id="341"/>
            <p14:sldId id="342"/>
            <p14:sldId id="351"/>
            <p14:sldId id="350"/>
            <p14:sldId id="352"/>
            <p14:sldId id="353"/>
            <p14:sldId id="354"/>
            <p14:sldId id="355"/>
            <p14:sldId id="35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tto, Carsten (external - Temp Staff)" initials="OC(-TS" lastIdx="22" clrIdx="0">
    <p:extLst/>
  </p:cmAuthor>
  <p:cmAuthor id="2" name="Raab, Nena" initials="RN" lastIdx="8" clrIdx="1">
    <p:extLst/>
  </p:cmAuthor>
  <p:cmAuthor id="3" name="Robert Girts" initials="RG" lastIdx="1" clrIdx="2">
    <p:extLst/>
  </p:cmAuthor>
  <p:cmAuthor id="4" name="Robert Girts" initials="RG [2]" lastIdx="1" clrIdx="3">
    <p:extLst/>
  </p:cmAuthor>
  <p:cmAuthor id="5" name="Robert Girts" initials="RG [3]"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FEFE"/>
    <a:srgbClr val="F8F8F8"/>
    <a:srgbClr val="F7F7F7"/>
    <a:srgbClr val="BCCAE7"/>
    <a:srgbClr val="720A80"/>
    <a:srgbClr val="9E0000"/>
    <a:srgbClr val="4FB81C"/>
    <a:srgbClr val="DE9F00"/>
    <a:srgbClr val="94ABD8"/>
    <a:srgbClr val="65D0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79" autoAdjust="0"/>
    <p:restoredTop sz="50000" autoAdjust="0"/>
  </p:normalViewPr>
  <p:slideViewPr>
    <p:cSldViewPr snapToGrid="0">
      <p:cViewPr varScale="1">
        <p:scale>
          <a:sx n="41" d="100"/>
          <a:sy n="41" d="100"/>
        </p:scale>
        <p:origin x="86" y="38"/>
      </p:cViewPr>
      <p:guideLst/>
    </p:cSldViewPr>
  </p:slideViewPr>
  <p:notesTextViewPr>
    <p:cViewPr>
      <p:scale>
        <a:sx n="50" d="100"/>
        <a:sy n="50" d="100"/>
      </p:scale>
      <p:origin x="0" y="0"/>
    </p:cViewPr>
  </p:notesTextViewPr>
  <p:sorterViewPr>
    <p:cViewPr>
      <p:scale>
        <a:sx n="200" d="100"/>
        <a:sy n="200" d="100"/>
      </p:scale>
      <p:origin x="0" y="-95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12T13:12:23.861" idx="4">
    <p:pos x="10" y="10"/>
    <p:text>Goal</p:text>
    <p:extLst>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15-12-03T14:21:56.931" idx="1">
    <p:pos x="10" y="10"/>
    <p:text>Exercise 9: Implement Entity TestDriven</p:text>
    <p:extLst>
      <p:ext uri="{C676402C-5697-4E1C-873F-D02D1690AC5C}">
        <p15:threadingInfo xmlns:p15="http://schemas.microsoft.com/office/powerpoint/2012/main" timeZoneBias="-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2" dt="2015-12-03T14:21:56.931" idx="1">
    <p:pos x="10" y="10"/>
    <p:text>Exercise 10: Deploy Ads on Cloud Foundry</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2" dt="2015-12-03T14:21:56.931" idx="1">
    <p:pos x="10" y="10"/>
    <p:text>Exercise 12: Setup Logger</p:text>
    <p:extLst>
      <p:ext uri="{C676402C-5697-4E1C-873F-D02D1690AC5C}">
        <p15:threadingInfo xmlns:p15="http://schemas.microsoft.com/office/powerpoint/2012/main" timeZoneBias="-6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5-11-12T13:15:48.839" idx="20">
    <p:pos x="10" y="10"/>
    <p:text>Exercise 15: Kibana</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15-12-03T14:21:56.931" idx="1">
    <p:pos x="10" y="10"/>
    <p:text>Exercise 16: Call User Service</p:text>
    <p:extLst>
      <p:ext uri="{C676402C-5697-4E1C-873F-D02D1690AC5C}">
        <p15:threadingInfo xmlns:p15="http://schemas.microsoft.com/office/powerpoint/2012/main" timeZoneBias="-6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2" dt="2015-12-03T14:21:56.931" idx="1">
    <p:pos x="10" y="10"/>
    <p:text>Exercise 17: Introduce Hystrix</p:text>
    <p:extLst>
      <p:ext uri="{C676402C-5697-4E1C-873F-D02D1690AC5C}">
        <p15:threadingInfo xmlns:p15="http://schemas.microsoft.com/office/powerpoint/2012/main" timeZoneBias="-6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2" dt="2015-12-03T14:21:56.931" idx="1">
    <p:pos x="10" y="10"/>
    <p:text>Exercise 18: HystrixCommand Tests</p:text>
    <p:extLst>
      <p:ext uri="{C676402C-5697-4E1C-873F-D02D1690AC5C}">
        <p15:threadingInfo xmlns:p15="http://schemas.microsoft.com/office/powerpoint/2012/main" timeZoneBias="-6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2" dt="2015-12-03T14:21:56.931" idx="1">
    <p:pos x="10" y="10"/>
    <p:text>Exercise 19: Pass Correlation-ID</p:text>
    <p:extLst>
      <p:ext uri="{C676402C-5697-4E1C-873F-D02D1690AC5C}">
        <p15:threadingInfo xmlns:p15="http://schemas.microsoft.com/office/powerpoint/2012/main" timeZoneBias="-6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2" dt="2015-12-03T14:21:56.931" idx="1">
    <p:pos x="10" y="10"/>
    <p:text>Exercise 20: Connect RabbitMQ</p:text>
    <p:extLst>
      <p:ext uri="{C676402C-5697-4E1C-873F-D02D1690AC5C}">
        <p15:threadingInfo xmlns:p15="http://schemas.microsoft.com/office/powerpoint/2012/main" timeZoneBias="-6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5-11-12T13:12:23.861" idx="4">
    <p:pos x="10" y="10"/>
    <p:text>Exercise 21: System Test</p:text>
    <p:extLst mod="1">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12T13:12:23.861" idx="4">
    <p:pos x="10" y="10"/>
    <p:text>Goal</p:text>
    <p:extLst>
      <p:ext uri="{C676402C-5697-4E1C-873F-D02D1690AC5C}">
        <p15:threadingInfo xmlns:p15="http://schemas.microsoft.com/office/powerpoint/2012/main" timeZoneBias="-6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15-11-12T13:12:23.861" idx="4">
    <p:pos x="10" y="10"/>
    <p:text>Exercise 22: App Router</p:text>
    <p:extLst mod="1">
      <p:ext uri="{C676402C-5697-4E1C-873F-D02D1690AC5C}">
        <p15:threadingInfo xmlns:p15="http://schemas.microsoft.com/office/powerpoint/2012/main" timeZoneBias="-6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15-11-12T13:12:23.861" idx="4">
    <p:pos x="10" y="10"/>
    <p:text>Exercise 24: Make App Secure</p:text>
    <p:extLst mod="1">
      <p:ext uri="{C676402C-5697-4E1C-873F-D02D1690AC5C}">
        <p15:threadingInfo xmlns:p15="http://schemas.microsoft.com/office/powerpoint/2012/main" timeZoneBias="-6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2" dt="2015-12-04T15:44:42.955" idx="5">
    <p:pos x="10" y="10"/>
    <p:text>Unit Test</p:text>
    <p:extLst>
      <p:ext uri="{C676402C-5697-4E1C-873F-D02D1690AC5C}">
        <p15:threadingInfo xmlns:p15="http://schemas.microsoft.com/office/powerpoint/2012/main" timeZoneBias="-6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2" dt="2015-12-04T15:44:42.955" idx="5">
    <p:pos x="10" y="10"/>
    <p:text>Component Test</p:text>
    <p:extLst>
      <p:ext uri="{C676402C-5697-4E1C-873F-D02D1690AC5C}">
        <p15:threadingInfo xmlns:p15="http://schemas.microsoft.com/office/powerpoint/2012/main" timeZoneBias="-6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15-11-12T13:12:23.861" idx="4">
    <p:pos x="10" y="10"/>
    <p:text>System Test</p:text>
    <p:extLst mod="1">
      <p:ext uri="{C676402C-5697-4E1C-873F-D02D1690AC5C}">
        <p15:threadingInfo xmlns:p15="http://schemas.microsoft.com/office/powerpoint/2012/main" timeZoneBias="-6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15-11-12T13:12:23.861" idx="4">
    <p:pos x="10" y="10"/>
    <p:text>PerformanceTest</p:text>
    <p:extLst mod="1">
      <p:ext uri="{C676402C-5697-4E1C-873F-D02D1690AC5C}">
        <p15:threadingInfo xmlns:p15="http://schemas.microsoft.com/office/powerpoint/2012/main" timeZoneBias="-6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2" dt="2015-12-03T14:44:32.154" idx="3">
    <p:pos x="10" y="10"/>
    <p:text>Exercise 0: Deploy and initi app on Tomcat</p:text>
    <p:extLst mod="1">
      <p:ext uri="{C676402C-5697-4E1C-873F-D02D1690AC5C}">
        <p15:threadingInfo xmlns:p15="http://schemas.microsoft.com/office/powerpoint/2012/main" timeZoneBias="-6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2" dt="2015-12-03T14:44:32.154" idx="3">
    <p:pos x="10" y="10"/>
    <p:text>Exercise 0: Flow of incoming request</p:text>
    <p:extLst mod="1">
      <p:ext uri="{C676402C-5697-4E1C-873F-D02D1690AC5C}">
        <p15:threadingInfo xmlns:p15="http://schemas.microsoft.com/office/powerpoint/2012/main" timeZoneBias="-6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2" dt="2015-12-03T14:44:32.154" idx="3">
    <p:pos x="10" y="10"/>
    <p:text>Exercise 0: Flow of incoming request</p:text>
    <p:extLst mod="1">
      <p:ext uri="{C676402C-5697-4E1C-873F-D02D1690AC5C}">
        <p15:threadingInfo xmlns:p15="http://schemas.microsoft.com/office/powerpoint/2012/main" timeZoneBias="-60"/>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2" dt="2015-12-03T14:44:32.154" idx="3">
    <p:pos x="10" y="10"/>
    <p:text>Spring</p:text>
    <p:extLst mod="1">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5-12-03T14:44:32.154" idx="3">
    <p:pos x="10" y="10"/>
    <p:text>Exercise 1: Getting Started - Setup Tomcat Web Server</p:text>
    <p:extLst>
      <p:ext uri="{C676402C-5697-4E1C-873F-D02D1690AC5C}">
        <p15:threadingInfo xmlns:p15="http://schemas.microsoft.com/office/powerpoint/2012/main" timeZoneBias="-6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2" dt="2016-02-19T11:45:49.305" idx="6">
    <p:pos x="10" y="10"/>
    <p:text>SetupDatabaseConnection_blackbox</p:text>
    <p:extLst>
      <p:ext uri="{C676402C-5697-4E1C-873F-D02D1690AC5C}">
        <p15:threadingInfo xmlns:p15="http://schemas.microsoft.com/office/powerpoint/2012/main" timeZoneBias="-6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2" dt="2016-02-19T11:45:49.305" idx="6">
    <p:pos x="10" y="10"/>
    <p:text>SetupDatabaseConnection</p:text>
    <p:extLst>
      <p:ext uri="{C676402C-5697-4E1C-873F-D02D1690AC5C}">
        <p15:threadingInfo xmlns:p15="http://schemas.microsoft.com/office/powerpoint/2012/main" timeZoneBias="-60"/>
      </p:ext>
    </p:extLst>
  </p:cm>
</p:cmLst>
</file>

<file path=ppt/comments/comment32.xml><?xml version="1.0" encoding="utf-8"?>
<p:cmLst xmlns:a="http://schemas.openxmlformats.org/drawingml/2006/main" xmlns:r="http://schemas.openxmlformats.org/officeDocument/2006/relationships" xmlns:p="http://schemas.openxmlformats.org/presentationml/2006/main">
  <p:cm authorId="1" dt="2015-11-12T13:12:23.861" idx="4">
    <p:pos x="10" y="10"/>
    <p:text>System Test vs. ComponentTest explained</p:text>
    <p:extLst mod="1">
      <p:ext uri="{C676402C-5697-4E1C-873F-D02D1690AC5C}">
        <p15:threadingInfo xmlns:p15="http://schemas.microsoft.com/office/powerpoint/2012/main" timeZoneBias="-60"/>
      </p:ext>
    </p:extLst>
  </p:cm>
</p:cmLst>
</file>

<file path=ppt/comments/comment33.xml><?xml version="1.0" encoding="utf-8"?>
<p:cmLst xmlns:a="http://schemas.openxmlformats.org/drawingml/2006/main" xmlns:r="http://schemas.openxmlformats.org/officeDocument/2006/relationships" xmlns:p="http://schemas.openxmlformats.org/presentationml/2006/main">
  <p:cm authorId="1" dt="2015-11-12T13:12:23.861" idx="4">
    <p:pos x="10" y="10"/>
    <p:text>System Test vs. ComponentTest explained</p:text>
    <p:extLst mod="1">
      <p:ext uri="{C676402C-5697-4E1C-873F-D02D1690AC5C}">
        <p15:threadingInfo xmlns:p15="http://schemas.microsoft.com/office/powerpoint/2012/main" timeZoneBias="-60"/>
      </p:ext>
    </p:extLst>
  </p:cm>
</p:cmLst>
</file>

<file path=ppt/comments/comment34.xml><?xml version="1.0" encoding="utf-8"?>
<p:cmLst xmlns:a="http://schemas.openxmlformats.org/drawingml/2006/main" xmlns:r="http://schemas.openxmlformats.org/officeDocument/2006/relationships" xmlns:p="http://schemas.openxmlformats.org/presentationml/2006/main">
  <p:cm authorId="3" dt="2016-12-20T15:02:02.997" idx="1">
    <p:pos x="10" y="10"/>
    <p:text>Exercise 25</p:text>
    <p:extLst>
      <p:ext uri="{C676402C-5697-4E1C-873F-D02D1690AC5C}">
        <p15:threadingInfo xmlns:p15="http://schemas.microsoft.com/office/powerpoint/2012/main" timeZoneBias="-60"/>
      </p:ext>
    </p:extLst>
  </p:cm>
</p:cmLst>
</file>

<file path=ppt/comments/comment35.xml><?xml version="1.0" encoding="utf-8"?>
<p:cmLst xmlns:a="http://schemas.openxmlformats.org/drawingml/2006/main" xmlns:r="http://schemas.openxmlformats.org/officeDocument/2006/relationships" xmlns:p="http://schemas.openxmlformats.org/presentationml/2006/main">
  <p:cm authorId="2" dt="2017-03-15T11:02:31.384" idx="7">
    <p:pos x="10" y="10"/>
    <p:text>What do http calls look like?</p:text>
    <p:extLst>
      <p:ext uri="{C676402C-5697-4E1C-873F-D02D1690AC5C}">
        <p15:threadingInfo xmlns:p15="http://schemas.microsoft.com/office/powerpoint/2012/main" timeZoneBias="-60"/>
      </p:ext>
    </p:extLst>
  </p:cm>
</p:cmLst>
</file>

<file path=ppt/comments/comment36.xml><?xml version="1.0" encoding="utf-8"?>
<p:cmLst xmlns:a="http://schemas.openxmlformats.org/drawingml/2006/main" xmlns:r="http://schemas.openxmlformats.org/officeDocument/2006/relationships" xmlns:p="http://schemas.openxmlformats.org/presentationml/2006/main">
  <p:cm authorId="2" dt="2017-03-15T15:58:58.958" idx="8">
    <p:pos x="10" y="10"/>
    <p:text>Local Debugging / Local dev environment setup</p:text>
    <p:extLst>
      <p:ext uri="{C676402C-5697-4E1C-873F-D02D1690AC5C}">
        <p15:threadingInfo xmlns:p15="http://schemas.microsoft.com/office/powerpoint/2012/main" timeZoneBias="-60"/>
      </p:ext>
    </p:extLst>
  </p:cm>
</p:cmLst>
</file>

<file path=ppt/comments/comment37.xml><?xml version="1.0" encoding="utf-8"?>
<p:cmLst xmlns:a="http://schemas.openxmlformats.org/drawingml/2006/main" xmlns:r="http://schemas.openxmlformats.org/officeDocument/2006/relationships" xmlns:p="http://schemas.openxmlformats.org/presentationml/2006/main">
  <p:cm authorId="1" dt="2015-11-12T13:12:23.861" idx="4">
    <p:pos x="10" y="10"/>
    <p:text>System Test vs. ComponentTest explained</p:text>
    <p:extLst mod="1">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5-12-03T14:44:32.154" idx="3">
    <p:pos x="10" y="10"/>
    <p:text>Exercise 2: Hello World Resource</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5-12-03T14:44:32.154" idx="3">
    <p:pos x="10" y="10"/>
    <p:text>Exercise 3: Advertisement Resource</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5-12-03T14:44:32.154" idx="3">
    <p:pos x="10" y="10"/>
    <p:text/>
    <p:extLst>
      <p:ext uri="{C676402C-5697-4E1C-873F-D02D1690AC5C}">
        <p15:threadingInfo xmlns:p15="http://schemas.microsoft.com/office/powerpoint/2012/main" timeZoneBias="-60"/>
      </p:ext>
    </p:extLst>
  </p:cm>
  <p:cm authorId="2" dt="2015-12-03T16:04:30.499" idx="4">
    <p:pos x="10" y="146"/>
    <p:text>Exercise 4: Service Level Tests</p:text>
    <p:extLst>
      <p:ext uri="{C676402C-5697-4E1C-873F-D02D1690AC5C}">
        <p15:threadingInfo xmlns:p15="http://schemas.microsoft.com/office/powerpoint/2012/main" timeZoneBias="-60">
          <p15:parentCm authorId="2" idx="3"/>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5-12-03T14:28:24.338" idx="2">
    <p:pos x="146" y="146"/>
    <p:text>Exercise 6: Deploy Ads on Cloud Foundry</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5-12-03T14:21:56.931" idx="1">
    <p:pos x="10" y="10"/>
    <p:text>Exercise 8 (Part 1): Configure Persistence</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5-12-03T14:21:56.931" idx="1">
    <p:pos x="10" y="10"/>
    <p:text>Exercise 8 (Part 2): UseRepositoryToAccessDatabase</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BBC3C-5452-44E0-84C2-307254D105D4}" type="datetimeFigureOut">
              <a:rPr lang="de-DE" smtClean="0"/>
              <a:t>01.09.2017</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E0BCB-A4EE-4722-B92B-40BBC1390D1D}" type="slidenum">
              <a:rPr lang="de-DE" smtClean="0"/>
              <a:t>‹#›</a:t>
            </a:fld>
            <a:endParaRPr lang="de-DE"/>
          </a:p>
        </p:txBody>
      </p:sp>
    </p:spTree>
    <p:extLst>
      <p:ext uri="{BB962C8B-B14F-4D97-AF65-F5344CB8AC3E}">
        <p14:creationId xmlns:p14="http://schemas.microsoft.com/office/powerpoint/2010/main" val="264390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B54E0BCB-A4EE-4722-B92B-40BBC1390D1D}" type="slidenum">
              <a:rPr lang="de-DE" smtClean="0"/>
              <a:t>16</a:t>
            </a:fld>
            <a:endParaRPr lang="de-DE"/>
          </a:p>
        </p:txBody>
      </p:sp>
    </p:spTree>
    <p:extLst>
      <p:ext uri="{BB962C8B-B14F-4D97-AF65-F5344CB8AC3E}">
        <p14:creationId xmlns:p14="http://schemas.microsoft.com/office/powerpoint/2010/main" val="15764841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short title with picture">
    <p:bg bwMode="gray">
      <p:bgPr>
        <a:solidFill>
          <a:schemeClr val="accent1"/>
        </a:solidFill>
        <a:effectLst/>
      </p:bgPr>
    </p:bg>
    <p:spTree>
      <p:nvGrpSpPr>
        <p:cNvPr id="1" name=""/>
        <p:cNvGrpSpPr/>
        <p:nvPr/>
      </p:nvGrpSpPr>
      <p:grpSpPr>
        <a:xfrm>
          <a:off x="0" y="0"/>
          <a:ext cx="0" cy="0"/>
          <a:chOff x="0" y="0"/>
          <a:chExt cx="0" cy="0"/>
        </a:xfrm>
      </p:grpSpPr>
      <p:grpSp>
        <p:nvGrpSpPr>
          <p:cNvPr id="9" name="Group 8"/>
          <p:cNvGrpSpPr/>
          <p:nvPr/>
        </p:nvGrpSpPr>
        <p:grpSpPr>
          <a:xfrm>
            <a:off x="432000" y="0"/>
            <a:ext cx="11328000" cy="6427200"/>
            <a:chOff x="324000" y="0"/>
            <a:chExt cx="8496000" cy="4820400"/>
          </a:xfrm>
        </p:grpSpPr>
        <p:sp>
          <p:nvSpPr>
            <p:cNvPr id="6" name="Rectangle 5"/>
            <p:cNvSpPr/>
            <p:nvPr userDrawn="1"/>
          </p:nvSpPr>
          <p:spPr bwMode="gray">
            <a:xfrm>
              <a:off x="324000" y="162000"/>
              <a:ext cx="8496000" cy="1447200"/>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133"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2" name="Picture 11"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370400"/>
              <a:ext cx="908824" cy="450000"/>
            </a:xfrm>
            <a:prstGeom prst="rect">
              <a:avLst/>
            </a:prstGeom>
          </p:spPr>
        </p:pic>
      </p:grpSp>
      <p:sp>
        <p:nvSpPr>
          <p:cNvPr id="2" name="Title 1"/>
          <p:cNvSpPr>
            <a:spLocks noGrp="1"/>
          </p:cNvSpPr>
          <p:nvPr>
            <p:ph type="ctrTitle" hasCustomPrompt="1"/>
          </p:nvPr>
        </p:nvSpPr>
        <p:spPr bwMode="gray">
          <a:xfrm>
            <a:off x="552000" y="324000"/>
            <a:ext cx="11040000" cy="738664"/>
          </a:xfrm>
        </p:spPr>
        <p:txBody>
          <a:bodyPr>
            <a:noAutofit/>
          </a:bodyPr>
          <a:lstStyle>
            <a:lvl1pPr>
              <a:defRPr sz="6400">
                <a:solidFill>
                  <a:sysClr val="windowText" lastClr="000000"/>
                </a:solidFill>
                <a:latin typeface="+mj-lt"/>
              </a:defRPr>
            </a:lvl1pPr>
          </a:lstStyle>
          <a:p>
            <a:r>
              <a:rPr lang="en-US" noProof="0" dirty="0"/>
              <a:t>Short Presentation Title</a:t>
            </a:r>
            <a:endParaRPr lang="de-DE" dirty="0"/>
          </a:p>
        </p:txBody>
      </p:sp>
      <p:sp>
        <p:nvSpPr>
          <p:cNvPr id="7" name="Subtitle 2"/>
          <p:cNvSpPr>
            <a:spLocks noGrp="1"/>
          </p:cNvSpPr>
          <p:nvPr>
            <p:ph type="subTitle" idx="1" hasCustomPrompt="1"/>
          </p:nvPr>
        </p:nvSpPr>
        <p:spPr bwMode="gray">
          <a:xfrm>
            <a:off x="552000" y="1474471"/>
            <a:ext cx="11040000" cy="576000"/>
          </a:xfrm>
        </p:spPr>
        <p:txBody>
          <a:bodyPr anchor="t" anchorCtr="0">
            <a:noAutofit/>
          </a:bodyPr>
          <a:lstStyle>
            <a:lvl1pPr marL="0" marR="0" indent="0" algn="l" defTabSz="1219170" rtl="0" eaLnBrk="1" fontAlgn="auto" latinLnBrk="0" hangingPunct="1">
              <a:lnSpc>
                <a:spcPct val="100000"/>
              </a:lnSpc>
              <a:spcBef>
                <a:spcPts val="0"/>
              </a:spcBef>
              <a:spcAft>
                <a:spcPts val="0"/>
              </a:spcAft>
              <a:buClr>
                <a:schemeClr val="accent1"/>
              </a:buClr>
              <a:buSzPct val="80000"/>
              <a:buFontTx/>
              <a:buNone/>
              <a:tabLst/>
              <a:defRPr sz="2133" b="0">
                <a:solidFill>
                  <a:sysClr val="windowText" lastClr="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Speaker’s Name/Department (delete if not needed)</a:t>
            </a:r>
            <a:br>
              <a:rPr lang="en-US" dirty="0"/>
            </a:br>
            <a:r>
              <a:rPr lang="en-US" dirty="0"/>
              <a:t>Month 00, 2010</a:t>
            </a:r>
          </a:p>
        </p:txBody>
      </p:sp>
    </p:spTree>
    <p:extLst>
      <p:ext uri="{BB962C8B-B14F-4D97-AF65-F5344CB8AC3E}">
        <p14:creationId xmlns:p14="http://schemas.microsoft.com/office/powerpoint/2010/main" val="1534229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26570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432002" y="1728000"/>
            <a:ext cx="11326284" cy="40992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1639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432000" y="1728000"/>
            <a:ext cx="5553600" cy="40992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6400" y="1728000"/>
            <a:ext cx="5553600" cy="40992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982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7660800" y="1728000"/>
            <a:ext cx="4104000" cy="4099200"/>
          </a:xfrm>
        </p:spPr>
        <p:txBody>
          <a:bodyPr tIns="1296000" anchor="t" anchorCtr="0"/>
          <a:lstStyle>
            <a:lvl1pPr algn="ctr">
              <a:defRPr b="0"/>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432000" y="1728000"/>
            <a:ext cx="6984000" cy="40992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1326066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6400" y="1728000"/>
            <a:ext cx="5553600" cy="4099200"/>
          </a:xfrm>
        </p:spPr>
        <p:txBody>
          <a:bodyPr vert="horz" lIns="0" tIns="1296000" rIns="0" bIns="0" rtlCol="0" anchor="t" anchorCtr="0">
            <a:noAutofit/>
          </a:bodyPr>
          <a:lstStyle>
            <a:lvl1pPr marL="0" indent="0" algn="ctr" defTabSz="121917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432000" y="1728000"/>
            <a:ext cx="5553600" cy="40992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3360064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67072" y="1728000"/>
            <a:ext cx="6984000" cy="4099200"/>
          </a:xfrm>
        </p:spPr>
        <p:txBody>
          <a:bodyPr vert="horz" lIns="0" tIns="1296000" rIns="0" bIns="0" rtlCol="0" anchor="t" anchorCtr="0">
            <a:noAutofit/>
          </a:bodyPr>
          <a:lstStyle>
            <a:lvl1pPr marL="0" indent="0" algn="ctr" defTabSz="121917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432000" y="1728000"/>
            <a:ext cx="4104000" cy="40992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61496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432000" y="1728000"/>
            <a:ext cx="55536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6400" y="1728000"/>
            <a:ext cx="55536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432000" y="3573492"/>
            <a:ext cx="5553600" cy="2260043"/>
          </a:xfrm>
        </p:spPr>
        <p:txBody>
          <a:bodyPr tIns="504000"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6400" y="3573492"/>
            <a:ext cx="5553600" cy="2260043"/>
          </a:xfrm>
        </p:spPr>
        <p:txBody>
          <a:bodyPr tIns="504000"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881377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432000" y="1728000"/>
            <a:ext cx="11328000" cy="4099200"/>
          </a:xfrm>
        </p:spPr>
        <p:txBody>
          <a:bodyPr tIns="1440000"/>
          <a:lstStyle>
            <a:lvl1pPr algn="ctr">
              <a:defRPr b="0"/>
            </a:lvl1pPr>
          </a:lstStyle>
          <a:p>
            <a:pPr lvl="0"/>
            <a:r>
              <a:rPr lang="en-US" dirty="0"/>
              <a:t>Click to add content</a:t>
            </a:r>
          </a:p>
        </p:txBody>
      </p:sp>
    </p:spTree>
    <p:extLst>
      <p:ext uri="{BB962C8B-B14F-4D97-AF65-F5344CB8AC3E}">
        <p14:creationId xmlns:p14="http://schemas.microsoft.com/office/powerpoint/2010/main" val="57737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432002" y="1727999"/>
            <a:ext cx="11326284" cy="4099200"/>
          </a:xfrm>
        </p:spPr>
        <p:txBody>
          <a:bodyPr>
            <a:no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407579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36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 two lines with picture">
    <p:bg bwMode="gray">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bwMode="gray">
          <a:xfrm>
            <a:off x="432000" y="216000"/>
            <a:ext cx="11328000" cy="1929600"/>
          </a:xfrm>
          <a:prstGeom prst="rect">
            <a:avLst/>
          </a:prstGeom>
          <a:solidFill>
            <a:schemeClr val="tx1">
              <a:alpha val="75000"/>
            </a:schemeClr>
          </a:solidFill>
          <a:ln w="6350" algn="ctr">
            <a:noFill/>
            <a:miter lim="800000"/>
            <a:headEnd/>
            <a:tailEnd/>
          </a:ln>
        </p:spPr>
        <p:txBody>
          <a:bodyPr lIns="120000" tIns="96000" rIns="120000" bIns="96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432000" y="0"/>
            <a:ext cx="11328000" cy="216000"/>
          </a:xfrm>
          <a:prstGeom prst="rect">
            <a:avLst/>
          </a:prstGeom>
          <a:solidFill>
            <a:schemeClr val="accent1"/>
          </a:solidFill>
          <a:ln w="9525" algn="ctr">
            <a:noFill/>
            <a:miter lim="800000"/>
            <a:headEnd/>
            <a:tailEnd/>
          </a:ln>
        </p:spPr>
        <p:txBody>
          <a:bodyPr lIns="120000" tIns="96000" rIns="120000" bIns="96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133"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552000" y="324001"/>
            <a:ext cx="11040000" cy="1008000"/>
          </a:xfrm>
        </p:spPr>
        <p:txBody>
          <a:bodyPr anchor="ctr" anchorCtr="0">
            <a:noAutofit/>
          </a:bodyPr>
          <a:lstStyle>
            <a:lvl1pPr>
              <a:defRPr sz="3200">
                <a:solidFill>
                  <a:sysClr val="windowText" lastClr="000000"/>
                </a:solidFill>
                <a:latin typeface="+mj-lt"/>
              </a:defRPr>
            </a:lvl1pPr>
          </a:lstStyle>
          <a:p>
            <a:r>
              <a:rPr lang="en-US" sz="4000" dirty="0"/>
              <a:t>Alternate Presentation Title</a:t>
            </a:r>
            <a:br>
              <a:rPr lang="en-US" sz="4000" dirty="0"/>
            </a:br>
            <a:r>
              <a:rPr lang="en-US" sz="4000" dirty="0"/>
              <a:t>Breaks to Two Lines</a:t>
            </a:r>
            <a:endParaRPr lang="de-DE" dirty="0"/>
          </a:p>
        </p:txBody>
      </p:sp>
      <p:sp>
        <p:nvSpPr>
          <p:cNvPr id="3" name="Subtitle 2"/>
          <p:cNvSpPr>
            <a:spLocks noGrp="1"/>
          </p:cNvSpPr>
          <p:nvPr>
            <p:ph type="subTitle" idx="1" hasCustomPrompt="1"/>
          </p:nvPr>
        </p:nvSpPr>
        <p:spPr bwMode="gray">
          <a:xfrm>
            <a:off x="552000" y="1474471"/>
            <a:ext cx="11040000" cy="576000"/>
          </a:xfrm>
        </p:spPr>
        <p:txBody>
          <a:bodyPr anchor="t" anchorCtr="0">
            <a:noAutofit/>
          </a:bodyPr>
          <a:lstStyle>
            <a:lvl1pPr marL="0" marR="0" indent="0" algn="l" defTabSz="1219170" rtl="0" eaLnBrk="1" fontAlgn="auto" latinLnBrk="0" hangingPunct="1">
              <a:lnSpc>
                <a:spcPct val="100000"/>
              </a:lnSpc>
              <a:spcBef>
                <a:spcPts val="0"/>
              </a:spcBef>
              <a:spcAft>
                <a:spcPts val="0"/>
              </a:spcAft>
              <a:buClr>
                <a:schemeClr val="accent1"/>
              </a:buClr>
              <a:buSzPct val="80000"/>
              <a:buFontTx/>
              <a:buNone/>
              <a:tabLst/>
              <a:defRPr sz="2133" b="0">
                <a:solidFill>
                  <a:sysClr val="windowText" lastClr="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Speaker’s Name/Department (delete if not needed)</a:t>
            </a:r>
            <a:br>
              <a:rPr lang="en-US" dirty="0"/>
            </a:br>
            <a:r>
              <a:rPr lang="en-US" dirty="0"/>
              <a:t>Month 00, 2010</a:t>
            </a:r>
          </a:p>
        </p:txBody>
      </p:sp>
      <p:pic>
        <p:nvPicPr>
          <p:cNvPr id="10" name="Picture 9"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000" y="5827200"/>
            <a:ext cx="1211765" cy="600000"/>
          </a:xfrm>
          <a:prstGeom prst="rect">
            <a:avLst/>
          </a:prstGeom>
        </p:spPr>
      </p:pic>
    </p:spTree>
    <p:extLst>
      <p:ext uri="{BB962C8B-B14F-4D97-AF65-F5344CB8AC3E}">
        <p14:creationId xmlns:p14="http://schemas.microsoft.com/office/powerpoint/2010/main" val="402167588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432000" y="1728000"/>
            <a:ext cx="5553600" cy="4451796"/>
          </a:xfrm>
          <a:prstGeom prst="rect">
            <a:avLst/>
          </a:prstGeom>
          <a:noFill/>
        </p:spPr>
        <p:txBody>
          <a:bodyPr wrap="square" lIns="0" tIns="0" rIns="0" bIns="0" rtlCol="0">
            <a:spAutoFit/>
          </a:bodyPr>
          <a:lstStyle/>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Some software products marketed by SAP AG and its distributors contain proprietary software components of other software vendors.</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Microsoft, Windows, Excel, Outlook, and PowerPoint are registered trademarks of Microsoft Corporation. </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Linux is the registered trademark of Linus Torvalds in the U.S. and other countries.</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Adobe, the Adobe logo, Acrobat, PostScript, and Reader are either trademarks or registered trademarks of Adobe Systems Incorporated in the United States and/or other countries.</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Oracle is a registered trademark of Oracle Corporation.</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UNIX, X/Open, OSF/1, and Motif are registered trademarks of the Open Group.</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US" sz="933" kern="1200" noProof="1">
                <a:solidFill>
                  <a:schemeClr val="tx1"/>
                </a:solidFill>
                <a:latin typeface="+mn-lt"/>
                <a:ea typeface="MS PGothic" pitchFamily="34" charset="-128"/>
                <a:cs typeface="+mn-cs"/>
              </a:rPr>
              <a:t>Citrix, ICA, Program Neighborhood, MetaFrame, WinFrame, VideoFrame, and MultiWin are trademarks or registered trademarks of Citrix Systems, Inc.</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HTML, XML, XHTML and W3C are trademarks or registered trademarks of W3C®, World Wide Web Consortium, Massachusetts Institute of Technology. </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Java is a registered trademark of Sun Microsystems, Inc.</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mn-lt"/>
                <a:ea typeface="MS PGothic" pitchFamily="34" charset="-128"/>
                <a:cs typeface="+mn-cs"/>
              </a:rPr>
              <a:t>JavaScript is a registered trademark of Sun Microsystems, Inc., used under license for technology invented and implemented by Netscape. </a:t>
            </a:r>
            <a:endParaRPr lang="de-DE" sz="933" kern="1200" noProof="1">
              <a:solidFill>
                <a:schemeClr val="tx1"/>
              </a:solidFill>
              <a:latin typeface="+mn-lt"/>
              <a:ea typeface="MS PGothic" pitchFamily="34" charset="-128"/>
              <a:cs typeface="+mn-cs"/>
            </a:endParaRPr>
          </a:p>
          <a:p>
            <a:pPr marL="0" algn="l" defTabSz="1219170" rtl="0" eaLnBrk="1" latinLnBrk="0" hangingPunct="1">
              <a:lnSpc>
                <a:spcPct val="95000"/>
              </a:lnSpc>
              <a:spcBef>
                <a:spcPts val="533"/>
              </a:spcBef>
            </a:pPr>
            <a:r>
              <a:rPr lang="en-US" sz="933" kern="1200" noProof="1">
                <a:solidFill>
                  <a:schemeClr val="tx1"/>
                </a:solidFill>
                <a:latin typeface="+mn-lt"/>
                <a:ea typeface="MS PGothic" pitchFamily="34" charset="-128"/>
                <a:cs typeface="+mn-cs"/>
              </a:rPr>
              <a:t>SAP, R/3, SAP NetWeaver, Duet, PartnerEdge, ByDesign, SAP BusinessObjects Explorer, StreamWork,</a:t>
            </a:r>
            <a:r>
              <a:rPr lang="en-US" sz="933" kern="1200" baseline="0" noProof="1">
                <a:solidFill>
                  <a:schemeClr val="tx1"/>
                </a:solidFill>
                <a:latin typeface="+mn-lt"/>
                <a:ea typeface="MS PGothic" pitchFamily="34" charset="-128"/>
                <a:cs typeface="+mn-cs"/>
              </a:rPr>
              <a:t> </a:t>
            </a:r>
            <a:r>
              <a:rPr lang="en-US" sz="933" kern="1200" noProof="1">
                <a:solidFill>
                  <a:schemeClr val="tx1"/>
                </a:solidFill>
                <a:latin typeface="+mn-lt"/>
                <a:ea typeface="MS PGothic" pitchFamily="34" charset="-128"/>
                <a:cs typeface="+mn-cs"/>
              </a:rPr>
              <a:t>and other SAP products and services mentioned herein as well as their respective logos are trademarks or registered trademarks of SAP AG in Germany and other countries.</a:t>
            </a:r>
            <a:endParaRPr lang="de-DE" sz="933" kern="1200" noProof="1">
              <a:solidFill>
                <a:schemeClr val="tx1"/>
              </a:solidFill>
              <a:latin typeface="+mn-lt"/>
              <a:ea typeface="MS PGothic" pitchFamily="34" charset="-128"/>
              <a:cs typeface="+mn-cs"/>
            </a:endParaRPr>
          </a:p>
        </p:txBody>
      </p:sp>
      <p:sp>
        <p:nvSpPr>
          <p:cNvPr id="11" name="TextBox 10"/>
          <p:cNvSpPr txBox="1"/>
          <p:nvPr/>
        </p:nvSpPr>
        <p:spPr bwMode="gray">
          <a:xfrm>
            <a:off x="432000" y="324000"/>
            <a:ext cx="7081597" cy="756000"/>
          </a:xfrm>
          <a:prstGeom prst="rect">
            <a:avLst/>
          </a:prstGeom>
        </p:spPr>
        <p:txBody>
          <a:bodyPr vert="horz" lIns="0" tIns="0" rIns="0" bIns="0" rtlCol="0" anchor="ctr" anchorCtr="0">
            <a:noAutofit/>
          </a:bodyPr>
          <a:lstStyle/>
          <a:p>
            <a:pPr algn="l" defTabSz="1219170" rtl="0" eaLnBrk="1" latinLnBrk="0" hangingPunct="1">
              <a:spcBef>
                <a:spcPct val="0"/>
              </a:spcBef>
              <a:buNone/>
            </a:pPr>
            <a:r>
              <a:rPr lang="en-GB" sz="3200" b="1" kern="1200" noProof="0" dirty="0">
                <a:solidFill>
                  <a:schemeClr val="accent2"/>
                </a:solidFill>
                <a:latin typeface="+mj-lt"/>
                <a:ea typeface="+mj-ea"/>
                <a:cs typeface="+mj-cs"/>
              </a:rPr>
              <a:t>© </a:t>
            </a:r>
            <a:r>
              <a:rPr lang="de-DE" sz="3200" b="1" kern="1200" noProof="0" dirty="0">
                <a:solidFill>
                  <a:schemeClr val="accent2"/>
                </a:solidFill>
                <a:latin typeface="+mj-lt"/>
                <a:ea typeface="+mj-ea"/>
                <a:cs typeface="+mj-cs"/>
              </a:rPr>
              <a:t>2011 SAP AG. All rights reserved</a:t>
            </a:r>
          </a:p>
        </p:txBody>
      </p:sp>
      <p:sp>
        <p:nvSpPr>
          <p:cNvPr id="6" name="TextBox 5"/>
          <p:cNvSpPr txBox="1"/>
          <p:nvPr/>
        </p:nvSpPr>
        <p:spPr bwMode="gray">
          <a:xfrm>
            <a:off x="6206400" y="1728001"/>
            <a:ext cx="5553600" cy="4403963"/>
          </a:xfrm>
          <a:prstGeom prst="rect">
            <a:avLst/>
          </a:prstGeom>
          <a:noFill/>
        </p:spPr>
        <p:txBody>
          <a:bodyPr wrap="square" lIns="0" tIns="0" rIns="0" bIns="0" rtlCol="0">
            <a:spAutoFit/>
          </a:bodyPr>
          <a:lstStyle/>
          <a:p>
            <a:pPr marL="0" algn="l" defTabSz="1219170" rtl="0" eaLnBrk="1" fontAlgn="t" latinLnBrk="0" hangingPunct="1">
              <a:lnSpc>
                <a:spcPct val="95000"/>
              </a:lnSpc>
              <a:spcBef>
                <a:spcPts val="533"/>
              </a:spcBef>
            </a:pPr>
            <a:r>
              <a:rPr lang="en-US" sz="933" kern="1200" noProof="1">
                <a:solidFill>
                  <a:schemeClr val="tx1"/>
                </a:solidFill>
                <a:latin typeface="Arial"/>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SAP company.</a:t>
            </a:r>
            <a:endParaRPr lang="de-DE" sz="933" kern="1200" noProof="1">
              <a:solidFill>
                <a:schemeClr val="tx1"/>
              </a:solidFill>
              <a:latin typeface="Arial"/>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Arial"/>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33" kern="1200" noProof="1">
              <a:solidFill>
                <a:schemeClr val="tx1"/>
              </a:solidFill>
              <a:latin typeface="Arial"/>
              <a:ea typeface="MS PGothic" pitchFamily="34" charset="-128"/>
              <a:cs typeface="+mn-cs"/>
            </a:endParaRPr>
          </a:p>
          <a:p>
            <a:pPr marL="0" algn="l" defTabSz="1219170" rtl="0" eaLnBrk="1" latinLnBrk="0" hangingPunct="1">
              <a:lnSpc>
                <a:spcPct val="95000"/>
              </a:lnSpc>
              <a:spcBef>
                <a:spcPts val="533"/>
              </a:spcBef>
            </a:pPr>
            <a:r>
              <a:rPr lang="en-GB" sz="933" kern="1200" noProof="1">
                <a:solidFill>
                  <a:schemeClr val="tx1"/>
                </a:solidFill>
                <a:latin typeface="Arial"/>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33" kern="1200" noProof="1">
              <a:solidFill>
                <a:schemeClr val="tx1"/>
              </a:solidFill>
              <a:latin typeface="Arial"/>
              <a:ea typeface="MS PGothic" pitchFamily="34" charset="-128"/>
              <a:cs typeface="+mn-cs"/>
            </a:endParaRPr>
          </a:p>
          <a:p>
            <a:pPr marL="0" algn="l" defTabSz="1219170" rtl="0" eaLnBrk="1" latinLnBrk="0" hangingPunct="1">
              <a:lnSpc>
                <a:spcPct val="95000"/>
              </a:lnSpc>
              <a:spcBef>
                <a:spcPts val="533"/>
              </a:spcBef>
            </a:pPr>
            <a:r>
              <a:rPr lang="en-US" sz="933" kern="1200" noProof="1">
                <a:solidFill>
                  <a:schemeClr val="tx1"/>
                </a:solidFill>
                <a:latin typeface="Arial"/>
                <a:ea typeface="MS PGothic" pitchFamily="34" charset="-128"/>
                <a:cs typeface="+mn-cs"/>
              </a:rPr>
              <a:t>The information in this document is proprietary to SAP. No part of this document may be reproduced, copied, or transmitted in any form or for any purpose without the express prior written permission of </a:t>
            </a:r>
            <a:br>
              <a:rPr lang="en-US" sz="933" kern="1200" noProof="1">
                <a:solidFill>
                  <a:schemeClr val="tx1"/>
                </a:solidFill>
                <a:latin typeface="Arial"/>
                <a:ea typeface="MS PGothic" pitchFamily="34" charset="-128"/>
                <a:cs typeface="+mn-cs"/>
              </a:rPr>
            </a:br>
            <a:r>
              <a:rPr lang="en-US" sz="933" kern="1200" noProof="1">
                <a:solidFill>
                  <a:schemeClr val="tx1"/>
                </a:solidFill>
                <a:latin typeface="Arial"/>
                <a:ea typeface="MS PGothic" pitchFamily="34" charset="-128"/>
                <a:cs typeface="+mn-cs"/>
              </a:rPr>
              <a:t>SAP AG.</a:t>
            </a:r>
            <a:endParaRPr lang="de-DE" sz="933" kern="1200" noProof="1">
              <a:solidFill>
                <a:schemeClr val="tx1"/>
              </a:solidFill>
              <a:latin typeface="Arial"/>
              <a:ea typeface="MS PGothic" pitchFamily="34" charset="-128"/>
              <a:cs typeface="+mn-cs"/>
            </a:endParaRPr>
          </a:p>
          <a:p>
            <a:pPr marL="0" algn="l" defTabSz="1219170" rtl="0" eaLnBrk="1" latinLnBrk="0" hangingPunct="1">
              <a:lnSpc>
                <a:spcPct val="95000"/>
              </a:lnSpc>
              <a:spcBef>
                <a:spcPts val="533"/>
              </a:spcBef>
            </a:pPr>
            <a:r>
              <a:rPr lang="en-US" sz="933" kern="1200" noProof="1">
                <a:solidFill>
                  <a:schemeClr val="tx1"/>
                </a:solidFill>
                <a:latin typeface="Arial"/>
                <a:ea typeface="MS PGothic" pitchFamily="34" charset="-128"/>
                <a:cs typeface="+mn-cs"/>
              </a:rPr>
              <a:t>This document is a preliminary version and not subject to your license agreement or any other agreement with SAP. This document contains only intended strategies, developments, and functionalities of the SAP® product and is not intended to be binding upon SAP to any particular course of business, product strategy, and/or development. Please note that this document is subject to change and may be changed by SAP at any time without notice.</a:t>
            </a:r>
            <a:endParaRPr lang="de-DE" sz="933" kern="1200" noProof="1">
              <a:solidFill>
                <a:schemeClr val="tx1"/>
              </a:solidFill>
              <a:latin typeface="Arial"/>
              <a:ea typeface="MS PGothic" pitchFamily="34" charset="-128"/>
              <a:cs typeface="+mn-cs"/>
            </a:endParaRPr>
          </a:p>
          <a:p>
            <a:pPr marL="0" algn="l" defTabSz="1219170" rtl="0" eaLnBrk="1" latinLnBrk="0" hangingPunct="1">
              <a:lnSpc>
                <a:spcPct val="95000"/>
              </a:lnSpc>
              <a:spcBef>
                <a:spcPts val="533"/>
              </a:spcBef>
            </a:pPr>
            <a:r>
              <a:rPr lang="en-US" sz="933" kern="1200" noProof="1">
                <a:solidFill>
                  <a:schemeClr val="tx1"/>
                </a:solidFill>
                <a:latin typeface="Arial"/>
                <a:ea typeface="MS PGothic" pitchFamily="34" charset="-128"/>
                <a:cs typeface="+mn-cs"/>
              </a:rPr>
              <a:t>SAP assumes no responsibility for errors or omissions in this document. SAP does not warrant the accuracy or completeness of the information, text, graphics, links, or other items contained within this material. This document is provided without a warranty of any kind, either express or implied, including but not limited to the implied warranties of merchantability, fitness for a particular purpose, or non-infringement.</a:t>
            </a:r>
            <a:endParaRPr lang="de-DE" sz="933" kern="1200" noProof="1">
              <a:solidFill>
                <a:schemeClr val="tx1"/>
              </a:solidFill>
              <a:latin typeface="Arial"/>
              <a:ea typeface="MS PGothic" pitchFamily="34" charset="-128"/>
              <a:cs typeface="+mn-cs"/>
            </a:endParaRPr>
          </a:p>
          <a:p>
            <a:pPr marL="0" algn="l" defTabSz="1219170" rtl="0" eaLnBrk="1" latinLnBrk="0" hangingPunct="1">
              <a:lnSpc>
                <a:spcPct val="95000"/>
              </a:lnSpc>
              <a:spcBef>
                <a:spcPts val="533"/>
              </a:spcBef>
            </a:pPr>
            <a:r>
              <a:rPr lang="en-US" sz="933" kern="1200" noProof="1">
                <a:solidFill>
                  <a:schemeClr val="tx1"/>
                </a:solidFill>
                <a:latin typeface="Arial"/>
                <a:ea typeface="MS PGothic" pitchFamily="34" charset="-128"/>
                <a:cs typeface="+mn-cs"/>
              </a:rPr>
              <a:t>SAP shall have no liability for damages of any kind including without limitation direct, special, indirect, or consequential damages that may result from the use of these materials. This limitation shall not apply in cases of intent or gross negligence.</a:t>
            </a:r>
            <a:endParaRPr lang="de-DE" sz="933" kern="1200" noProof="1">
              <a:solidFill>
                <a:schemeClr val="tx1"/>
              </a:solidFill>
              <a:latin typeface="Arial"/>
              <a:ea typeface="MS PGothic" pitchFamily="34" charset="-128"/>
              <a:cs typeface="+mn-cs"/>
            </a:endParaRPr>
          </a:p>
          <a:p>
            <a:pPr marL="0" algn="l" defTabSz="1219170" rtl="0" eaLnBrk="1" latinLnBrk="0" hangingPunct="1">
              <a:lnSpc>
                <a:spcPct val="95000"/>
              </a:lnSpc>
              <a:spcBef>
                <a:spcPts val="533"/>
              </a:spcBef>
            </a:pPr>
            <a:r>
              <a:rPr lang="en-US" sz="933" kern="1200" noProof="1">
                <a:solidFill>
                  <a:schemeClr val="tx1"/>
                </a:solidFill>
                <a:latin typeface="Arial"/>
                <a:ea typeface="MS PGothic" pitchFamily="34" charset="-128"/>
                <a:cs typeface="+mn-cs"/>
              </a:rPr>
              <a:t>The statutory liability for personal injury and defective products is not affected. SAP has no control over the information that you may access through the use of hot links contained in these materials and does not endorse your use of third-party Web pages nor provide any warranty whatsoever relating to third-party Web pages.</a:t>
            </a:r>
          </a:p>
        </p:txBody>
      </p:sp>
    </p:spTree>
    <p:extLst>
      <p:ext uri="{BB962C8B-B14F-4D97-AF65-F5344CB8AC3E}">
        <p14:creationId xmlns:p14="http://schemas.microsoft.com/office/powerpoint/2010/main" val="2823793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short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552000" y="324000"/>
            <a:ext cx="11040000" cy="738664"/>
          </a:xfrm>
        </p:spPr>
        <p:txBody>
          <a:bodyPr>
            <a:noAutofit/>
          </a:bodyPr>
          <a:lstStyle>
            <a:lvl1pPr>
              <a:defRPr sz="6400">
                <a:solidFill>
                  <a:sysClr val="windowText" lastClr="000000"/>
                </a:solidFill>
                <a:latin typeface="+mj-lt"/>
              </a:defRPr>
            </a:lvl1pPr>
          </a:lstStyle>
          <a:p>
            <a:r>
              <a:rPr lang="en-US" noProof="0" dirty="0"/>
              <a:t>Short Presentation Title</a:t>
            </a:r>
            <a:endParaRPr lang="de-DE" dirty="0"/>
          </a:p>
        </p:txBody>
      </p:sp>
      <p:pic>
        <p:nvPicPr>
          <p:cNvPr id="5" name="Picture 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000" y="5827200"/>
            <a:ext cx="1211765" cy="600000"/>
          </a:xfrm>
          <a:prstGeom prst="rect">
            <a:avLst/>
          </a:prstGeom>
        </p:spPr>
      </p:pic>
      <p:sp>
        <p:nvSpPr>
          <p:cNvPr id="6" name="Subtitle 2"/>
          <p:cNvSpPr>
            <a:spLocks noGrp="1"/>
          </p:cNvSpPr>
          <p:nvPr>
            <p:ph type="subTitle" idx="1" hasCustomPrompt="1"/>
          </p:nvPr>
        </p:nvSpPr>
        <p:spPr bwMode="gray">
          <a:xfrm>
            <a:off x="552000" y="1474471"/>
            <a:ext cx="11040000" cy="576000"/>
          </a:xfrm>
        </p:spPr>
        <p:txBody>
          <a:bodyPr anchor="t" anchorCtr="0">
            <a:noAutofit/>
          </a:bodyPr>
          <a:lstStyle>
            <a:lvl1pPr marL="0" marR="0" indent="0" algn="l" defTabSz="1219170" rtl="0" eaLnBrk="1" fontAlgn="auto" latinLnBrk="0" hangingPunct="1">
              <a:lnSpc>
                <a:spcPct val="100000"/>
              </a:lnSpc>
              <a:spcBef>
                <a:spcPts val="0"/>
              </a:spcBef>
              <a:spcAft>
                <a:spcPts val="0"/>
              </a:spcAft>
              <a:buClr>
                <a:schemeClr val="accent1"/>
              </a:buClr>
              <a:buSzPct val="80000"/>
              <a:buFontTx/>
              <a:buNone/>
              <a:tabLst/>
              <a:defRPr sz="2133" b="0">
                <a:solidFill>
                  <a:sysClr val="windowText" lastClr="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Speaker’s Name/Department (delete if not needed)</a:t>
            </a:r>
            <a:br>
              <a:rPr lang="en-US" dirty="0"/>
            </a:br>
            <a:r>
              <a:rPr lang="en-US" dirty="0"/>
              <a:t>Month 00, 2010</a:t>
            </a:r>
          </a:p>
        </p:txBody>
      </p:sp>
    </p:spTree>
    <p:extLst>
      <p:ext uri="{BB962C8B-B14F-4D97-AF65-F5344CB8AC3E}">
        <p14:creationId xmlns:p14="http://schemas.microsoft.com/office/powerpoint/2010/main" val="15183066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two lines">
    <p:bg>
      <p:bgPr>
        <a:solidFill>
          <a:schemeClr val="accent1"/>
        </a:solidFill>
        <a:effectLst/>
      </p:bgPr>
    </p:bg>
    <p:spTree>
      <p:nvGrpSpPr>
        <p:cNvPr id="1" name=""/>
        <p:cNvGrpSpPr/>
        <p:nvPr/>
      </p:nvGrpSpPr>
      <p:grpSpPr>
        <a:xfrm>
          <a:off x="0" y="0"/>
          <a:ext cx="0" cy="0"/>
          <a:chOff x="0" y="0"/>
          <a:chExt cx="0" cy="0"/>
        </a:xfrm>
      </p:grpSpPr>
      <p:pic>
        <p:nvPicPr>
          <p:cNvPr id="5" name="Picture 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000" y="5827200"/>
            <a:ext cx="1211765" cy="600000"/>
          </a:xfrm>
          <a:prstGeom prst="rect">
            <a:avLst/>
          </a:prstGeom>
        </p:spPr>
      </p:pic>
      <p:sp>
        <p:nvSpPr>
          <p:cNvPr id="6" name="Subtitle 2"/>
          <p:cNvSpPr>
            <a:spLocks noGrp="1"/>
          </p:cNvSpPr>
          <p:nvPr>
            <p:ph type="subTitle" idx="1" hasCustomPrompt="1"/>
          </p:nvPr>
        </p:nvSpPr>
        <p:spPr bwMode="gray">
          <a:xfrm>
            <a:off x="552000" y="1474471"/>
            <a:ext cx="11040000" cy="576000"/>
          </a:xfrm>
        </p:spPr>
        <p:txBody>
          <a:bodyPr anchor="t" anchorCtr="0">
            <a:noAutofit/>
          </a:bodyPr>
          <a:lstStyle>
            <a:lvl1pPr marL="0" marR="0" indent="0" algn="l" defTabSz="1219170" rtl="0" eaLnBrk="1" fontAlgn="auto" latinLnBrk="0" hangingPunct="1">
              <a:lnSpc>
                <a:spcPct val="100000"/>
              </a:lnSpc>
              <a:spcBef>
                <a:spcPts val="0"/>
              </a:spcBef>
              <a:spcAft>
                <a:spcPts val="0"/>
              </a:spcAft>
              <a:buClr>
                <a:schemeClr val="accent1"/>
              </a:buClr>
              <a:buSzPct val="80000"/>
              <a:buFontTx/>
              <a:buNone/>
              <a:tabLst/>
              <a:defRPr sz="2133" b="0">
                <a:solidFill>
                  <a:sysClr val="windowText" lastClr="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Speaker’s Name/Department (delete if not needed)</a:t>
            </a:r>
            <a:br>
              <a:rPr lang="en-US" dirty="0"/>
            </a:br>
            <a:r>
              <a:rPr lang="en-US" dirty="0"/>
              <a:t>Month 00, 2010</a:t>
            </a:r>
          </a:p>
        </p:txBody>
      </p:sp>
      <p:sp>
        <p:nvSpPr>
          <p:cNvPr id="7" name="Title 1"/>
          <p:cNvSpPr>
            <a:spLocks noGrp="1"/>
          </p:cNvSpPr>
          <p:nvPr>
            <p:ph type="ctrTitle" hasCustomPrompt="1"/>
          </p:nvPr>
        </p:nvSpPr>
        <p:spPr bwMode="gray">
          <a:xfrm>
            <a:off x="552000" y="324001"/>
            <a:ext cx="11040000" cy="1008000"/>
          </a:xfrm>
        </p:spPr>
        <p:txBody>
          <a:bodyPr anchor="ctr" anchorCtr="0">
            <a:noAutofit/>
          </a:bodyPr>
          <a:lstStyle>
            <a:lvl1pPr>
              <a:defRPr sz="4800">
                <a:solidFill>
                  <a:sysClr val="windowText" lastClr="000000"/>
                </a:solidFill>
                <a:latin typeface="+mj-lt"/>
              </a:defRPr>
            </a:lvl1pPr>
          </a:lstStyle>
          <a:p>
            <a:r>
              <a:rPr lang="en-US" sz="4000" dirty="0"/>
              <a:t>Alternate Presentation Title</a:t>
            </a:r>
            <a:br>
              <a:rPr lang="en-US" sz="4000" dirty="0"/>
            </a:br>
            <a:r>
              <a:rPr lang="en-US" sz="4000" dirty="0"/>
              <a:t>Breaks to Two Lines</a:t>
            </a:r>
            <a:endParaRPr lang="de-DE" dirty="0"/>
          </a:p>
        </p:txBody>
      </p:sp>
    </p:spTree>
    <p:extLst>
      <p:ext uri="{BB962C8B-B14F-4D97-AF65-F5344CB8AC3E}">
        <p14:creationId xmlns:p14="http://schemas.microsoft.com/office/powerpoint/2010/main" val="3107353432"/>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event logo">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p:nvSpPr>
        <p:spPr bwMode="gray">
          <a:xfrm>
            <a:off x="432000" y="216000"/>
            <a:ext cx="11328000" cy="1929600"/>
          </a:xfrm>
          <a:prstGeom prst="rect">
            <a:avLst/>
          </a:prstGeom>
          <a:solidFill>
            <a:schemeClr val="tx1">
              <a:alpha val="75000"/>
            </a:schemeClr>
          </a:solidFill>
          <a:ln w="6350" algn="ctr">
            <a:noFill/>
            <a:miter lim="800000"/>
            <a:headEnd/>
            <a:tailEnd/>
          </a:ln>
        </p:spPr>
        <p:txBody>
          <a:bodyPr lIns="120000" tIns="96000" rIns="120000" bIns="96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p:nvSpPr>
        <p:spPr bwMode="gray">
          <a:xfrm>
            <a:off x="432000" y="0"/>
            <a:ext cx="11328000" cy="216000"/>
          </a:xfrm>
          <a:prstGeom prst="rect">
            <a:avLst/>
          </a:prstGeom>
          <a:solidFill>
            <a:schemeClr val="accent1"/>
          </a:solidFill>
          <a:ln w="9525" algn="ctr">
            <a:noFill/>
            <a:miter lim="800000"/>
            <a:headEnd/>
            <a:tailEnd/>
          </a:ln>
        </p:spPr>
        <p:txBody>
          <a:bodyPr lIns="120000" tIns="96000" rIns="120000" bIns="96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133"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552000" y="324000"/>
            <a:ext cx="11040000" cy="738664"/>
          </a:xfrm>
        </p:spPr>
        <p:txBody>
          <a:bodyPr>
            <a:noAutofit/>
          </a:bodyPr>
          <a:lstStyle>
            <a:lvl1pPr>
              <a:defRPr sz="6400">
                <a:solidFill>
                  <a:sysClr val="windowText" lastClr="000000"/>
                </a:solidFill>
                <a:latin typeface="+mj-lt"/>
              </a:defRPr>
            </a:lvl1pPr>
          </a:lstStyle>
          <a:p>
            <a:r>
              <a:rPr lang="en-US" noProof="0" dirty="0"/>
              <a:t>Short Presentation Title</a:t>
            </a:r>
            <a:endParaRPr lang="de-DE" dirty="0"/>
          </a:p>
        </p:txBody>
      </p:sp>
      <p:pic>
        <p:nvPicPr>
          <p:cNvPr id="9" name="Picture 8" descr="SAP_FKOM_KO.png"/>
          <p:cNvPicPr>
            <a:picLocks noChangeAspect="1"/>
          </p:cNvPicPr>
          <p:nvPr/>
        </p:nvPicPr>
        <p:blipFill>
          <a:blip r:embed="rId2" cstate="print"/>
          <a:stretch>
            <a:fillRect/>
          </a:stretch>
        </p:blipFill>
        <p:spPr>
          <a:xfrm>
            <a:off x="431801" y="5827200"/>
            <a:ext cx="2425865" cy="600000"/>
          </a:xfrm>
          <a:prstGeom prst="rect">
            <a:avLst/>
          </a:prstGeom>
          <a:noFill/>
          <a:ln>
            <a:noFill/>
          </a:ln>
        </p:spPr>
      </p:pic>
      <p:sp>
        <p:nvSpPr>
          <p:cNvPr id="7" name="Subtitle 2"/>
          <p:cNvSpPr>
            <a:spLocks noGrp="1"/>
          </p:cNvSpPr>
          <p:nvPr>
            <p:ph type="subTitle" idx="1" hasCustomPrompt="1"/>
          </p:nvPr>
        </p:nvSpPr>
        <p:spPr bwMode="gray">
          <a:xfrm>
            <a:off x="552000" y="1474471"/>
            <a:ext cx="11040000" cy="576000"/>
          </a:xfrm>
        </p:spPr>
        <p:txBody>
          <a:bodyPr anchor="t" anchorCtr="0">
            <a:noAutofit/>
          </a:bodyPr>
          <a:lstStyle>
            <a:lvl1pPr marL="0" marR="0" indent="0" algn="l" defTabSz="1219170" rtl="0" eaLnBrk="1" fontAlgn="auto" latinLnBrk="0" hangingPunct="1">
              <a:lnSpc>
                <a:spcPct val="100000"/>
              </a:lnSpc>
              <a:spcBef>
                <a:spcPts val="0"/>
              </a:spcBef>
              <a:spcAft>
                <a:spcPts val="0"/>
              </a:spcAft>
              <a:buClr>
                <a:schemeClr val="accent1"/>
              </a:buClr>
              <a:buSzPct val="80000"/>
              <a:buFontTx/>
              <a:buNone/>
              <a:tabLst/>
              <a:defRPr sz="2133" b="0">
                <a:solidFill>
                  <a:sysClr val="windowText" lastClr="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Speaker’s Name/Department (delete if not needed)</a:t>
            </a:r>
            <a:br>
              <a:rPr lang="en-US" dirty="0"/>
            </a:br>
            <a:r>
              <a:rPr lang="en-US" dirty="0"/>
              <a:t>Month 00, 2010</a:t>
            </a:r>
          </a:p>
        </p:txBody>
      </p:sp>
    </p:spTree>
    <p:extLst>
      <p:ext uri="{BB962C8B-B14F-4D97-AF65-F5344CB8AC3E}">
        <p14:creationId xmlns:p14="http://schemas.microsoft.com/office/powerpoint/2010/main" val="647791159"/>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432000" y="0"/>
            <a:ext cx="11328000" cy="2295525"/>
          </a:xfrm>
          <a:prstGeom prst="rect">
            <a:avLst/>
          </a:prstGeom>
          <a:solidFill>
            <a:schemeClr val="accent1"/>
          </a:solidFill>
          <a:ln w="9525" algn="ctr">
            <a:noFill/>
            <a:miter lim="800000"/>
            <a:headEnd/>
            <a:tailEnd/>
          </a:ln>
        </p:spPr>
        <p:txBody>
          <a:bodyPr lIns="120000" tIns="96000" rIns="120000" bIns="96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133"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432000" y="2444400"/>
            <a:ext cx="11328000" cy="984885"/>
          </a:xfrm>
        </p:spPr>
        <p:txBody>
          <a:bodyPr anchor="t" anchorCtr="0">
            <a:noAutofit/>
          </a:bodyPr>
          <a:lstStyle>
            <a:lvl1pPr>
              <a:defRPr sz="6400">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432000" y="3582601"/>
            <a:ext cx="11328400" cy="620713"/>
          </a:xfrm>
        </p:spPr>
        <p:txBody>
          <a:bodyPr/>
          <a:lstStyle>
            <a:lvl1pPr>
              <a:spcBef>
                <a:spcPts val="1600"/>
              </a:spcBef>
              <a:defRPr sz="2133" b="0"/>
            </a:lvl1pPr>
          </a:lstStyle>
          <a:p>
            <a:r>
              <a:rPr lang="en-US" dirty="0"/>
              <a:t>Subtitle if needed</a:t>
            </a:r>
          </a:p>
        </p:txBody>
      </p:sp>
      <p:pic>
        <p:nvPicPr>
          <p:cNvPr id="6" name="Picture 5"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000" y="5827200"/>
            <a:ext cx="1211765" cy="600000"/>
          </a:xfrm>
          <a:prstGeom prst="rect">
            <a:avLst/>
          </a:prstGeom>
        </p:spPr>
      </p:pic>
    </p:spTree>
    <p:extLst>
      <p:ext uri="{BB962C8B-B14F-4D97-AF65-F5344CB8AC3E}">
        <p14:creationId xmlns:p14="http://schemas.microsoft.com/office/powerpoint/2010/main" val="272697277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432000" y="216000"/>
            <a:ext cx="11328000" cy="2078400"/>
          </a:xfrm>
        </p:spPr>
        <p:txBody>
          <a:bodyPr anchor="ctr" anchorCtr="0"/>
          <a:lstStyle>
            <a:lvl1pPr algn="ctr">
              <a:defRPr/>
            </a:lvl1pPr>
          </a:lstStyle>
          <a:p>
            <a:r>
              <a:rPr lang="en-US"/>
              <a:t>Click icon to add picture</a:t>
            </a:r>
            <a:endParaRPr lang="en-US" dirty="0"/>
          </a:p>
        </p:txBody>
      </p:sp>
      <p:sp>
        <p:nvSpPr>
          <p:cNvPr id="2" name="Title 1"/>
          <p:cNvSpPr>
            <a:spLocks noGrp="1"/>
          </p:cNvSpPr>
          <p:nvPr>
            <p:ph type="ctrTitle" hasCustomPrompt="1"/>
          </p:nvPr>
        </p:nvSpPr>
        <p:spPr bwMode="gray">
          <a:xfrm>
            <a:off x="432000" y="2444400"/>
            <a:ext cx="11328000" cy="984885"/>
          </a:xfrm>
        </p:spPr>
        <p:txBody>
          <a:bodyPr anchor="t" anchorCtr="0">
            <a:noAutofit/>
          </a:bodyPr>
          <a:lstStyle>
            <a:lvl1pPr>
              <a:defRPr sz="6400">
                <a:solidFill>
                  <a:schemeClr val="tx1"/>
                </a:solidFill>
                <a:latin typeface="+mj-lt"/>
              </a:defRPr>
            </a:lvl1pPr>
          </a:lstStyle>
          <a:p>
            <a:r>
              <a:rPr lang="en-US" dirty="0"/>
              <a:t>Divider page</a:t>
            </a:r>
            <a:endParaRPr lang="de-DE" dirty="0"/>
          </a:p>
        </p:txBody>
      </p:sp>
      <p:sp>
        <p:nvSpPr>
          <p:cNvPr id="12" name="Rectangle 11"/>
          <p:cNvSpPr/>
          <p:nvPr/>
        </p:nvSpPr>
        <p:spPr bwMode="gray">
          <a:xfrm>
            <a:off x="432000" y="0"/>
            <a:ext cx="11328000" cy="216000"/>
          </a:xfrm>
          <a:prstGeom prst="rect">
            <a:avLst/>
          </a:prstGeom>
          <a:solidFill>
            <a:schemeClr val="accent1"/>
          </a:solidFill>
          <a:ln w="9525" algn="ctr">
            <a:noFill/>
            <a:miter lim="800000"/>
            <a:headEnd/>
            <a:tailEnd/>
          </a:ln>
        </p:spPr>
        <p:txBody>
          <a:bodyPr lIns="120000" tIns="96000" rIns="120000" bIns="96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133"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432000" y="3582601"/>
            <a:ext cx="11328400" cy="620713"/>
          </a:xfrm>
        </p:spPr>
        <p:txBody>
          <a:bodyPr/>
          <a:lstStyle>
            <a:lvl1pPr>
              <a:spcBef>
                <a:spcPts val="1600"/>
              </a:spcBef>
              <a:defRPr sz="2133" b="0"/>
            </a:lvl1pPr>
          </a:lstStyle>
          <a:p>
            <a:r>
              <a:rPr lang="en-US" dirty="0"/>
              <a:t>Subtitle if needed</a:t>
            </a:r>
          </a:p>
        </p:txBody>
      </p:sp>
      <p:pic>
        <p:nvPicPr>
          <p:cNvPr id="7" name="Picture 6"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000" y="5827200"/>
            <a:ext cx="1211765" cy="600000"/>
          </a:xfrm>
          <a:prstGeom prst="rect">
            <a:avLst/>
          </a:prstGeom>
        </p:spPr>
      </p:pic>
    </p:spTree>
    <p:extLst>
      <p:ext uri="{BB962C8B-B14F-4D97-AF65-F5344CB8AC3E}">
        <p14:creationId xmlns:p14="http://schemas.microsoft.com/office/powerpoint/2010/main" val="29430698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32000" y="2444400"/>
            <a:ext cx="11328000" cy="738664"/>
          </a:xfrm>
        </p:spPr>
        <p:txBody>
          <a:bodyPr>
            <a:noAutofit/>
          </a:bodyPr>
          <a:lstStyle>
            <a:lvl1pPr>
              <a:defRPr sz="6400">
                <a:solidFill>
                  <a:schemeClr val="tx1"/>
                </a:solidFill>
                <a:latin typeface="+mj-lt"/>
              </a:defRPr>
            </a:lvl1pPr>
          </a:lstStyle>
          <a:p>
            <a:r>
              <a:rPr lang="en-US" dirty="0"/>
              <a:t>Thank You!</a:t>
            </a:r>
            <a:endParaRPr lang="de-DE" dirty="0"/>
          </a:p>
        </p:txBody>
      </p:sp>
      <p:sp>
        <p:nvSpPr>
          <p:cNvPr id="12" name="Rectangle 11"/>
          <p:cNvSpPr/>
          <p:nvPr/>
        </p:nvSpPr>
        <p:spPr bwMode="gray">
          <a:xfrm>
            <a:off x="432000" y="0"/>
            <a:ext cx="11328000" cy="216000"/>
          </a:xfrm>
          <a:prstGeom prst="rect">
            <a:avLst/>
          </a:prstGeom>
          <a:solidFill>
            <a:schemeClr val="accent1"/>
          </a:solidFill>
          <a:ln w="9525" algn="ctr">
            <a:noFill/>
            <a:miter lim="800000"/>
            <a:headEnd/>
            <a:tailEnd/>
          </a:ln>
        </p:spPr>
        <p:txBody>
          <a:bodyPr lIns="120000" tIns="96000" rIns="120000" bIns="96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133"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432000" y="4604385"/>
            <a:ext cx="11328400" cy="1477328"/>
          </a:xfrm>
        </p:spPr>
        <p:txBody>
          <a:bodyPr anchor="b" anchorCtr="0">
            <a:noAutofit/>
          </a:bodyPr>
          <a:lstStyle>
            <a:lvl1pPr>
              <a:spcBef>
                <a:spcPts val="0"/>
              </a:spcBef>
              <a:defRPr sz="2133"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6" name="Picture 5"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001" y="648001"/>
            <a:ext cx="2443073" cy="1209676"/>
          </a:xfrm>
          <a:prstGeom prst="rect">
            <a:avLst/>
          </a:prstGeom>
        </p:spPr>
      </p:pic>
    </p:spTree>
    <p:extLst>
      <p:ext uri="{BB962C8B-B14F-4D97-AF65-F5344CB8AC3E}">
        <p14:creationId xmlns:p14="http://schemas.microsoft.com/office/powerpoint/2010/main" val="204568147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Agenda</a:t>
            </a:r>
          </a:p>
        </p:txBody>
      </p:sp>
      <p:sp>
        <p:nvSpPr>
          <p:cNvPr id="4" name="Text Placeholder 3"/>
          <p:cNvSpPr>
            <a:spLocks noGrp="1"/>
          </p:cNvSpPr>
          <p:nvPr>
            <p:ph type="body" sz="quarter" idx="10" hasCustomPrompt="1"/>
          </p:nvPr>
        </p:nvSpPr>
        <p:spPr>
          <a:xfrm>
            <a:off x="432002" y="1728000"/>
            <a:ext cx="11326284" cy="4099200"/>
          </a:xfrm>
        </p:spPr>
        <p:txBody>
          <a:bodyPr>
            <a:noAutofit/>
          </a:bodyPr>
          <a:lstStyle>
            <a:lvl1pPr marL="0" marR="0" indent="0" algn="l" defTabSz="1219170" rtl="0" eaLnBrk="1" fontAlgn="auto" latinLnBrk="0" hangingPunct="1">
              <a:lnSpc>
                <a:spcPct val="100000"/>
              </a:lnSpc>
              <a:spcBef>
                <a:spcPts val="3200"/>
              </a:spcBef>
              <a:spcAft>
                <a:spcPts val="0"/>
              </a:spcAft>
              <a:buClr>
                <a:schemeClr val="accent1"/>
              </a:buClr>
              <a:buSzPct val="80000"/>
              <a:buFontTx/>
              <a:buNone/>
              <a:tabLst/>
              <a:defRPr b="0"/>
            </a:lvl1pPr>
            <a:lvl2pPr marL="0" marR="0" indent="0" algn="l" defTabSz="1219170" rtl="0" eaLnBrk="1" fontAlgn="auto" latinLnBrk="0" hangingPunct="1">
              <a:lnSpc>
                <a:spcPct val="100000"/>
              </a:lnSpc>
              <a:spcBef>
                <a:spcPts val="1600"/>
              </a:spcBef>
              <a:spcAft>
                <a:spcPts val="0"/>
              </a:spcAft>
              <a:buClr>
                <a:schemeClr val="accent1"/>
              </a:buClr>
              <a:buSzPct val="80000"/>
              <a:buFontTx/>
              <a:buNone/>
              <a:tabLst/>
              <a:defRPr/>
            </a:lvl2pPr>
            <a:lvl3pPr marL="0" marR="0" indent="0" algn="l" defTabSz="1219170" rtl="0" eaLnBrk="1" fontAlgn="auto" latinLnBrk="0" hangingPunct="1">
              <a:lnSpc>
                <a:spcPct val="100000"/>
              </a:lnSpc>
              <a:spcBef>
                <a:spcPts val="3200"/>
              </a:spcBef>
              <a:spcAft>
                <a:spcPts val="0"/>
              </a:spcAft>
              <a:buClr>
                <a:schemeClr val="accent1"/>
              </a:buClr>
              <a:buSzPct val="80000"/>
              <a:buFontTx/>
              <a:buNone/>
              <a:tabLst/>
              <a:defRPr/>
            </a:lvl3pPr>
            <a:lvl4pPr marL="359991" indent="-239994">
              <a:spcBef>
                <a:spcPts val="800"/>
              </a:spcBef>
              <a:buClr>
                <a:schemeClr val="accent1"/>
              </a:buClr>
              <a:buFont typeface="Wingdings" pitchFamily="2" charset="2"/>
              <a:buChar char=""/>
              <a:defRPr sz="2400"/>
            </a:lvl4pPr>
          </a:lstStyle>
          <a:p>
            <a:pPr lvl="1"/>
            <a:r>
              <a:rPr lang="en-US" dirty="0"/>
              <a:t>Agenda Item/Divider Headline</a:t>
            </a:r>
          </a:p>
          <a:p>
            <a:pPr lvl="3"/>
            <a:r>
              <a:rPr lang="en-US" dirty="0"/>
              <a:t>Details</a:t>
            </a:r>
          </a:p>
          <a:p>
            <a:endParaRPr lang="en-US" dirty="0"/>
          </a:p>
          <a:p>
            <a:endParaRPr lang="en-US" dirty="0"/>
          </a:p>
        </p:txBody>
      </p:sp>
    </p:spTree>
    <p:extLst>
      <p:ext uri="{BB962C8B-B14F-4D97-AF65-F5344CB8AC3E}">
        <p14:creationId xmlns:p14="http://schemas.microsoft.com/office/powerpoint/2010/main" val="2815819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32000" y="432000"/>
            <a:ext cx="113280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432000" y="1728000"/>
            <a:ext cx="11328000" cy="4099200"/>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p:nvSpPr>
        <p:spPr bwMode="gray">
          <a:xfrm>
            <a:off x="432000" y="0"/>
            <a:ext cx="11328000" cy="216000"/>
          </a:xfrm>
          <a:prstGeom prst="rect">
            <a:avLst/>
          </a:prstGeom>
          <a:solidFill>
            <a:schemeClr val="accent1"/>
          </a:solidFill>
          <a:ln w="9525" algn="ctr">
            <a:noFill/>
            <a:miter lim="800000"/>
            <a:headEnd/>
            <a:tailEnd/>
          </a:ln>
        </p:spPr>
        <p:txBody>
          <a:bodyPr lIns="120000" tIns="96000" rIns="120000" bIns="96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133"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432000" y="1296000"/>
            <a:ext cx="113284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gray">
          <a:xfrm>
            <a:off x="432000" y="6426000"/>
            <a:ext cx="11328000" cy="432000"/>
          </a:xfrm>
          <a:prstGeom prst="rect">
            <a:avLst/>
          </a:prstGeom>
          <a:solidFill>
            <a:schemeClr val="tx1"/>
          </a:solidFill>
          <a:ln w="9525" algn="ctr">
            <a:noFill/>
            <a:miter lim="800000"/>
            <a:headEnd/>
            <a:tailEnd/>
          </a:ln>
        </p:spPr>
        <p:txBody>
          <a:bodyPr lIns="120000" tIns="96000" rIns="120000" bIns="96000" rtlCol="0" anchor="ctr"/>
          <a:lstStyle/>
          <a:p>
            <a:pPr marR="0" algn="ctr" defTabSz="1219170" eaLnBrk="1" fontAlgn="base" latinLnBrk="0" hangingPunct="1">
              <a:lnSpc>
                <a:spcPct val="100000"/>
              </a:lnSpc>
              <a:spcBef>
                <a:spcPct val="50000"/>
              </a:spcBef>
              <a:spcAft>
                <a:spcPct val="0"/>
              </a:spcAft>
              <a:buClr>
                <a:srgbClr val="F0AB00"/>
              </a:buClr>
              <a:buSzPct val="80000"/>
              <a:tabLst/>
            </a:pPr>
            <a:endParaRPr kumimoji="0" lang="en-US" sz="2133"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gray">
          <a:xfrm>
            <a:off x="432001" y="6559927"/>
            <a:ext cx="2333127" cy="164212"/>
          </a:xfrm>
          <a:prstGeom prst="rect">
            <a:avLst/>
          </a:prstGeom>
          <a:noFill/>
        </p:spPr>
        <p:txBody>
          <a:bodyPr wrap="none" lIns="96000" tIns="0" rIns="0" bIns="0" rtlCol="0">
            <a:spAutoFit/>
          </a:bodyPr>
          <a:lstStyle/>
          <a:p>
            <a:pPr marL="177796" indent="-177796" algn="l">
              <a:buClr>
                <a:schemeClr val="bg1"/>
              </a:buClr>
              <a:buFont typeface="Arial" pitchFamily="34" charset="0"/>
              <a:buChar char="©"/>
              <a:tabLst/>
            </a:pPr>
            <a:r>
              <a:rPr lang="en-US" sz="1067" noProof="0" dirty="0">
                <a:solidFill>
                  <a:schemeClr val="bg1"/>
                </a:solidFill>
              </a:rPr>
              <a:t>2011 SAP AG. All rights reserved.</a:t>
            </a:r>
          </a:p>
        </p:txBody>
      </p:sp>
      <p:sp>
        <p:nvSpPr>
          <p:cNvPr id="34" name="TextBox 33"/>
          <p:cNvSpPr txBox="1"/>
          <p:nvPr/>
        </p:nvSpPr>
        <p:spPr bwMode="gray">
          <a:xfrm>
            <a:off x="11502388" y="6559927"/>
            <a:ext cx="262047" cy="164212"/>
          </a:xfrm>
          <a:prstGeom prst="rect">
            <a:avLst/>
          </a:prstGeom>
          <a:noFill/>
        </p:spPr>
        <p:txBody>
          <a:bodyPr wrap="none" lIns="0" tIns="0" rIns="96000" bIns="0" rtlCol="0">
            <a:spAutoFit/>
          </a:bodyPr>
          <a:lstStyle/>
          <a:p>
            <a:pPr marL="124881" indent="-124881" algn="r">
              <a:buClr>
                <a:schemeClr val="accent2"/>
              </a:buClr>
              <a:buFont typeface="Arial" pitchFamily="34" charset="0"/>
              <a:buNone/>
            </a:pPr>
            <a:fld id="{0BDC132A-5C91-4078-9777-31DA19A62E0A}" type="slidenum">
              <a:rPr lang="en-US" sz="1067" baseline="0" noProof="0" smtClean="0">
                <a:solidFill>
                  <a:schemeClr val="bg1"/>
                </a:solidFill>
              </a:rPr>
              <a:pPr marL="124881" indent="-124881" algn="r">
                <a:buClr>
                  <a:schemeClr val="accent2"/>
                </a:buClr>
                <a:buFont typeface="Arial" pitchFamily="34" charset="0"/>
                <a:buNone/>
              </a:pPr>
              <a:t>‹#›</a:t>
            </a:fld>
            <a:endParaRPr lang="en-US" sz="1067" noProof="0" dirty="0">
              <a:solidFill>
                <a:schemeClr val="bg1"/>
              </a:solidFill>
            </a:endParaRPr>
          </a:p>
        </p:txBody>
      </p:sp>
    </p:spTree>
    <p:extLst>
      <p:ext uri="{BB962C8B-B14F-4D97-AF65-F5344CB8AC3E}">
        <p14:creationId xmlns:p14="http://schemas.microsoft.com/office/powerpoint/2010/main" val="1124493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1219170" rtl="0" eaLnBrk="1" latinLnBrk="0" hangingPunct="1">
        <a:spcBef>
          <a:spcPct val="0"/>
        </a:spcBef>
        <a:buNone/>
        <a:defRPr sz="3200" b="1" kern="1200">
          <a:solidFill>
            <a:schemeClr val="accent2"/>
          </a:solidFill>
          <a:latin typeface="+mj-lt"/>
          <a:ea typeface="+mj-ea"/>
          <a:cs typeface="+mj-cs"/>
        </a:defRPr>
      </a:lvl1pPr>
    </p:titleStyle>
    <p:bodyStyle>
      <a:lvl1pPr marL="0" indent="0" algn="l" defTabSz="1219170" rtl="0" eaLnBrk="1" latinLnBrk="0" hangingPunct="1">
        <a:spcBef>
          <a:spcPts val="2160"/>
        </a:spcBef>
        <a:buClr>
          <a:schemeClr val="accent1"/>
        </a:buClr>
        <a:buSzPct val="80000"/>
        <a:buFontTx/>
        <a:buNone/>
        <a:defRPr sz="2400" b="1" kern="1200">
          <a:solidFill>
            <a:schemeClr val="tx1"/>
          </a:solidFill>
          <a:latin typeface="+mn-lt"/>
          <a:ea typeface="+mn-ea"/>
          <a:cs typeface="+mn-cs"/>
        </a:defRPr>
      </a:lvl1pPr>
      <a:lvl2pPr marL="0" indent="0" algn="l" defTabSz="1219170" rtl="0" eaLnBrk="1" latinLnBrk="0" hangingPunct="1">
        <a:spcBef>
          <a:spcPts val="667"/>
        </a:spcBef>
        <a:buClr>
          <a:schemeClr val="accent1"/>
        </a:buClr>
        <a:buSzPct val="80000"/>
        <a:buFont typeface="Wingdings" pitchFamily="2" charset="2"/>
        <a:buNone/>
        <a:defRPr sz="2400" kern="1200">
          <a:solidFill>
            <a:schemeClr val="tx1"/>
          </a:solidFill>
          <a:latin typeface="+mn-lt"/>
          <a:ea typeface="+mn-ea"/>
          <a:cs typeface="+mn-cs"/>
        </a:defRPr>
      </a:lvl2pPr>
      <a:lvl3pPr marL="359824" indent="-241294" algn="l" defTabSz="1219170" rtl="0" eaLnBrk="1" latinLnBrk="0" hangingPunct="1">
        <a:spcBef>
          <a:spcPts val="560"/>
        </a:spcBef>
        <a:buClr>
          <a:schemeClr val="accent1"/>
        </a:buClr>
        <a:buSzPct val="100000"/>
        <a:buFont typeface="Wingdings" pitchFamily="2" charset="2"/>
        <a:buChar char=""/>
        <a:defRPr sz="2133" kern="1200">
          <a:solidFill>
            <a:schemeClr val="tx1"/>
          </a:solidFill>
          <a:latin typeface="+mn-lt"/>
          <a:ea typeface="+mn-ea"/>
          <a:cs typeface="+mn-cs"/>
        </a:defRPr>
      </a:lvl3pPr>
      <a:lvl4pPr marL="596885" indent="-237061" algn="l" defTabSz="1219170" rtl="0" eaLnBrk="1" latinLnBrk="0" hangingPunct="1">
        <a:spcBef>
          <a:spcPts val="560"/>
        </a:spcBef>
        <a:buClr>
          <a:schemeClr val="accent2"/>
        </a:buClr>
        <a:buSzPct val="100000"/>
        <a:buFont typeface="Arial" pitchFamily="34" charset="0"/>
        <a:buChar char="–"/>
        <a:defRPr sz="1867" kern="1200">
          <a:solidFill>
            <a:schemeClr val="tx1"/>
          </a:solidFill>
          <a:latin typeface="+mn-lt"/>
          <a:ea typeface="+mn-ea"/>
          <a:cs typeface="+mn-cs"/>
        </a:defRPr>
      </a:lvl4pPr>
      <a:lvl5pPr marL="836063" indent="-239178" algn="l" defTabSz="1219170" rtl="0" eaLnBrk="1" latinLnBrk="0" hangingPunct="1">
        <a:spcBef>
          <a:spcPts val="336"/>
        </a:spcBef>
        <a:buClr>
          <a:schemeClr val="accent2"/>
        </a:buClr>
        <a:buSzPct val="100000"/>
        <a:buFont typeface="Courier New" pitchFamily="49" charset="0"/>
        <a:buChar char="o"/>
        <a:defRPr sz="18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2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27.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2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29.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comments" Target="../comments/comment30.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comments" Target="../comments/comment31.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9.xml"/><Relationship Id="rId4" Type="http://schemas.openxmlformats.org/officeDocument/2006/relationships/comments" Target="../comments/comment3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9.xml"/><Relationship Id="rId4" Type="http://schemas.openxmlformats.org/officeDocument/2006/relationships/comments" Target="../comments/comment33.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8" Type="http://schemas.openxmlformats.org/officeDocument/2006/relationships/hyperlink" Target="https://market.yaas.io/" TargetMode="External"/><Relationship Id="rId3" Type="http://schemas.openxmlformats.org/officeDocument/2006/relationships/hyperlink" Target="https://wiki.wdf.sap.corp/wiki/display/xs2/Home" TargetMode="External"/><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9.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35.xml"/><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comments" Target="../comments/comment36.xml"/><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37.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bwMode="gray">
          <a:xfrm>
            <a:off x="3721100" y="736600"/>
            <a:ext cx="7426037" cy="5693259"/>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rgbClr val="002060"/>
              </a:solidFill>
              <a:effectLst/>
              <a:uLnTx/>
              <a:uFillTx/>
              <a:ea typeface="Arial Unicode MS" pitchFamily="34" charset="-128"/>
              <a:cs typeface="Arial Unicode MS" pitchFamily="34" charset="-128"/>
            </a:endParaRPr>
          </a:p>
        </p:txBody>
      </p:sp>
      <p:sp>
        <p:nvSpPr>
          <p:cNvPr id="12" name="Rectangle 11"/>
          <p:cNvSpPr/>
          <p:nvPr/>
        </p:nvSpPr>
        <p:spPr bwMode="gray">
          <a:xfrm>
            <a:off x="4438649" y="1504950"/>
            <a:ext cx="4149801"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Advertisement</a:t>
            </a:r>
            <a:endParaRPr lang="de-DE" sz="1600"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cxnSp>
        <p:nvCxnSpPr>
          <p:cNvPr id="36" name="Straight Arrow Connector 35"/>
          <p:cNvCxnSpPr/>
          <p:nvPr/>
        </p:nvCxnSpPr>
        <p:spPr>
          <a:xfrm>
            <a:off x="2956996" y="2364451"/>
            <a:ext cx="1481653" cy="2231"/>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576751" y="2240433"/>
            <a:ext cx="772969" cy="307777"/>
          </a:xfrm>
          <a:prstGeom prst="rect">
            <a:avLst/>
          </a:prstGeom>
          <a:noFill/>
        </p:spPr>
        <p:txBody>
          <a:bodyPr wrap="non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a:t>
            </a:r>
            <a:endParaRPr lang="de-DE" kern="0" dirty="0">
              <a:ea typeface="Arial Unicode MS" pitchFamily="34" charset="-128"/>
              <a:cs typeface="Arial Unicode MS" pitchFamily="34" charset="-128"/>
            </a:endParaRPr>
          </a:p>
        </p:txBody>
      </p:sp>
      <p:sp>
        <p:nvSpPr>
          <p:cNvPr id="41" name="TextBox 40"/>
          <p:cNvSpPr txBox="1"/>
          <p:nvPr/>
        </p:nvSpPr>
        <p:spPr>
          <a:xfrm>
            <a:off x="4499651" y="5210639"/>
            <a:ext cx="1484987"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JDBC / SQL</a:t>
            </a:r>
          </a:p>
        </p:txBody>
      </p:sp>
      <p:sp>
        <p:nvSpPr>
          <p:cNvPr id="7" name="Rectangle 6"/>
          <p:cNvSpPr/>
          <p:nvPr/>
        </p:nvSpPr>
        <p:spPr bwMode="gray">
          <a:xfrm>
            <a:off x="9377454" y="2240433"/>
            <a:ext cx="1366230" cy="546014"/>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a:solidFill>
                  <a:schemeClr val="tx1">
                    <a:lumMod val="75000"/>
                    <a:lumOff val="25000"/>
                  </a:schemeClr>
                </a:solidFill>
                <a:ea typeface="Arial Unicode MS" pitchFamily="34" charset="-128"/>
                <a:cs typeface="Arial Unicode MS" pitchFamily="34" charset="-128"/>
              </a:rPr>
              <a:t>User</a:t>
            </a:r>
          </a:p>
        </p:txBody>
      </p:sp>
      <p:sp>
        <p:nvSpPr>
          <p:cNvPr id="32" name="Rectangle 31"/>
          <p:cNvSpPr/>
          <p:nvPr/>
        </p:nvSpPr>
        <p:spPr bwMode="gray">
          <a:xfrm>
            <a:off x="9377454" y="3291581"/>
            <a:ext cx="1366230" cy="546014"/>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Statistics</a:t>
            </a:r>
            <a:endParaRPr lang="de-DE" sz="1600" kern="0" dirty="0">
              <a:solidFill>
                <a:schemeClr val="tx1">
                  <a:lumMod val="75000"/>
                  <a:lumOff val="25000"/>
                </a:schemeClr>
              </a:solidFill>
              <a:ea typeface="Arial Unicode MS" pitchFamily="34" charset="-128"/>
              <a:cs typeface="Arial Unicode MS" pitchFamily="34" charset="-128"/>
            </a:endParaRPr>
          </a:p>
        </p:txBody>
      </p:sp>
      <p:sp>
        <p:nvSpPr>
          <p:cNvPr id="42" name="TextBox 41"/>
          <p:cNvSpPr txBox="1"/>
          <p:nvPr/>
        </p:nvSpPr>
        <p:spPr>
          <a:xfrm>
            <a:off x="2870200" y="2099244"/>
            <a:ext cx="1316675"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 / REST</a:t>
            </a:r>
            <a:endParaRPr lang="de-DE" kern="0" dirty="0">
              <a:ea typeface="Arial Unicode MS" pitchFamily="34" charset="-128"/>
              <a:cs typeface="Arial Unicode MS" pitchFamily="34" charset="-128"/>
            </a:endParaRPr>
          </a:p>
        </p:txBody>
      </p:sp>
      <p:cxnSp>
        <p:nvCxnSpPr>
          <p:cNvPr id="44" name="Straight Connector 43"/>
          <p:cNvCxnSpPr/>
          <p:nvPr/>
        </p:nvCxnSpPr>
        <p:spPr>
          <a:xfrm flipV="1">
            <a:off x="4229100" y="5518416"/>
            <a:ext cx="6629400" cy="3410"/>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377454" y="5521826"/>
            <a:ext cx="1718288"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backing</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services</a:t>
            </a:r>
            <a:endParaRPr lang="de-DE" sz="1400" kern="0" dirty="0">
              <a:ea typeface="Arial Unicode MS" pitchFamily="34" charset="-128"/>
              <a:cs typeface="Arial Unicode MS" pitchFamily="34" charset="-128"/>
            </a:endParaRPr>
          </a:p>
        </p:txBody>
      </p:sp>
      <p:cxnSp>
        <p:nvCxnSpPr>
          <p:cNvPr id="128" name="Elbow Connector 127"/>
          <p:cNvCxnSpPr>
            <a:stCxn id="32" idx="1"/>
          </p:cNvCxnSpPr>
          <p:nvPr/>
        </p:nvCxnSpPr>
        <p:spPr>
          <a:xfrm flipH="1" flipV="1">
            <a:off x="8588450" y="3562350"/>
            <a:ext cx="789004" cy="2238"/>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8616185" y="3291581"/>
            <a:ext cx="713657" cy="307777"/>
          </a:xfrm>
          <a:prstGeom prst="rect">
            <a:avLst/>
          </a:prstGeom>
          <a:noFill/>
        </p:spPr>
        <p:txBody>
          <a:bodyPr wrap="non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AMQP</a:t>
            </a:r>
            <a:endParaRPr lang="de-DE" kern="0" dirty="0">
              <a:ea typeface="Arial Unicode MS" pitchFamily="34" charset="-128"/>
              <a:cs typeface="Arial Unicode MS" pitchFamily="34" charset="-128"/>
            </a:endParaRPr>
          </a:p>
        </p:txBody>
      </p:sp>
      <p:sp>
        <p:nvSpPr>
          <p:cNvPr id="26" name="Rectangle 25"/>
          <p:cNvSpPr/>
          <p:nvPr/>
        </p:nvSpPr>
        <p:spPr bwMode="gray">
          <a:xfrm>
            <a:off x="1662522" y="5221894"/>
            <a:ext cx="1366230" cy="546014"/>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400" kern="0" dirty="0" err="1">
                <a:solidFill>
                  <a:schemeClr val="tx1">
                    <a:lumMod val="75000"/>
                    <a:lumOff val="25000"/>
                  </a:schemeClr>
                </a:solidFill>
                <a:ea typeface="Arial Unicode MS" pitchFamily="34" charset="-128"/>
                <a:cs typeface="Arial Unicode MS" pitchFamily="34" charset="-128"/>
              </a:rPr>
              <a:t>Existing</a:t>
            </a:r>
            <a:br>
              <a:rPr lang="de-DE" sz="1400" kern="0" dirty="0">
                <a:solidFill>
                  <a:schemeClr val="tx1">
                    <a:lumMod val="75000"/>
                    <a:lumOff val="25000"/>
                  </a:schemeClr>
                </a:solidFill>
                <a:ea typeface="Arial Unicode MS" pitchFamily="34" charset="-128"/>
                <a:cs typeface="Arial Unicode MS" pitchFamily="34" charset="-128"/>
              </a:rPr>
            </a:br>
            <a:r>
              <a:rPr lang="de-DE" sz="1400" kern="0" dirty="0">
                <a:solidFill>
                  <a:schemeClr val="tx1">
                    <a:lumMod val="75000"/>
                    <a:lumOff val="25000"/>
                  </a:schemeClr>
                </a:solidFill>
                <a:ea typeface="Arial Unicode MS" pitchFamily="34" charset="-128"/>
                <a:cs typeface="Arial Unicode MS" pitchFamily="34" charset="-128"/>
              </a:rPr>
              <a:t>Service</a:t>
            </a:r>
          </a:p>
        </p:txBody>
      </p:sp>
      <p:sp>
        <p:nvSpPr>
          <p:cNvPr id="27" name="Rectangle 26"/>
          <p:cNvSpPr/>
          <p:nvPr/>
        </p:nvSpPr>
        <p:spPr bwMode="gray">
          <a:xfrm>
            <a:off x="1662522" y="5883845"/>
            <a:ext cx="1366230" cy="546014"/>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400" kern="0" dirty="0">
                <a:solidFill>
                  <a:schemeClr val="tx1">
                    <a:lumMod val="75000"/>
                    <a:lumOff val="25000"/>
                  </a:schemeClr>
                </a:solidFill>
                <a:ea typeface="Arial Unicode MS" pitchFamily="34" charset="-128"/>
                <a:cs typeface="Arial Unicode MS" pitchFamily="34" charset="-128"/>
              </a:rPr>
              <a:t>New</a:t>
            </a:r>
            <a:endParaRPr kumimoji="0" lang="de-DE" sz="14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cxnSp>
        <p:nvCxnSpPr>
          <p:cNvPr id="35" name="Elbow Connector 34"/>
          <p:cNvCxnSpPr/>
          <p:nvPr/>
        </p:nvCxnSpPr>
        <p:spPr>
          <a:xfrm flipH="1">
            <a:off x="8616187" y="2513438"/>
            <a:ext cx="761271"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5657" y="896853"/>
            <a:ext cx="2473510" cy="327458"/>
          </a:xfrm>
          <a:prstGeom prst="rect">
            <a:avLst/>
          </a:prstGeom>
        </p:spPr>
      </p:pic>
      <p:sp>
        <p:nvSpPr>
          <p:cNvPr id="23" name="Flowchart: Magnetic Disk 22"/>
          <p:cNvSpPr/>
          <p:nvPr/>
        </p:nvSpPr>
        <p:spPr bwMode="gray">
          <a:xfrm>
            <a:off x="4439807" y="5718336"/>
            <a:ext cx="1447006" cy="555931"/>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de-DE" sz="1600" kern="0" dirty="0" err="1">
                <a:solidFill>
                  <a:schemeClr val="tx1"/>
                </a:solidFill>
                <a:ea typeface="Arial Unicode MS" pitchFamily="34" charset="-128"/>
                <a:cs typeface="Arial Unicode MS" pitchFamily="34" charset="-128"/>
              </a:rPr>
              <a:t>PostgreSQL</a:t>
            </a:r>
            <a:endParaRPr lang="de-DE" sz="1600" kern="0" dirty="0">
              <a:solidFill>
                <a:schemeClr val="tx1"/>
              </a:solidFill>
              <a:ea typeface="Arial Unicode MS" pitchFamily="34" charset="-128"/>
              <a:cs typeface="Arial Unicode MS" pitchFamily="34" charset="-128"/>
            </a:endParaRPr>
          </a:p>
        </p:txBody>
      </p:sp>
      <p:cxnSp>
        <p:nvCxnSpPr>
          <p:cNvPr id="28" name="Elbow Connector 27"/>
          <p:cNvCxnSpPr>
            <a:endCxn id="23" idx="1"/>
          </p:cNvCxnSpPr>
          <p:nvPr/>
        </p:nvCxnSpPr>
        <p:spPr>
          <a:xfrm rot="5400000">
            <a:off x="4774807" y="5328957"/>
            <a:ext cx="777883" cy="87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gray">
          <a:xfrm>
            <a:off x="6105159" y="5718336"/>
            <a:ext cx="1079337" cy="555931"/>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a:solidFill>
                  <a:schemeClr val="tx1"/>
                </a:solidFill>
                <a:ea typeface="Arial Unicode MS" pitchFamily="34" charset="-128"/>
                <a:cs typeface="Arial Unicode MS" pitchFamily="34" charset="-128"/>
              </a:rPr>
              <a:t>ELK</a:t>
            </a:r>
            <a:endParaRPr kumimoji="0" lang="de-DE" sz="1600"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cxnSp>
        <p:nvCxnSpPr>
          <p:cNvPr id="30" name="Elbow Connector 29"/>
          <p:cNvCxnSpPr/>
          <p:nvPr/>
        </p:nvCxnSpPr>
        <p:spPr>
          <a:xfrm rot="16200000" flipH="1">
            <a:off x="6286029" y="5329250"/>
            <a:ext cx="77788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7383946" y="5718336"/>
            <a:ext cx="1208643" cy="555931"/>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de-DE" sz="1600" kern="0" noProof="0" dirty="0">
                <a:solidFill>
                  <a:schemeClr val="tx1"/>
                </a:solidFill>
                <a:ea typeface="Arial Unicode MS" pitchFamily="34" charset="-128"/>
                <a:cs typeface="Arial Unicode MS" pitchFamily="34" charset="-128"/>
              </a:rPr>
              <a:t>XSA UAA</a:t>
            </a:r>
            <a:endParaRPr kumimoji="0" lang="de-DE" sz="1600"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cxnSp>
        <p:nvCxnSpPr>
          <p:cNvPr id="33" name="Elbow Connector 32"/>
          <p:cNvCxnSpPr/>
          <p:nvPr/>
        </p:nvCxnSpPr>
        <p:spPr>
          <a:xfrm rot="16200000" flipH="1">
            <a:off x="7530634" y="5324987"/>
            <a:ext cx="777886" cy="287"/>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48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gray">
          <a:xfrm>
            <a:off x="317500" y="736600"/>
            <a:ext cx="9131300" cy="5693259"/>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a:solidFill>
                  <a:schemeClr val="tx1">
                    <a:lumMod val="75000"/>
                    <a:lumOff val="25000"/>
                  </a:schemeClr>
                </a:solidFill>
                <a:ea typeface="Arial Unicode MS" pitchFamily="34" charset="-128"/>
                <a:cs typeface="Arial Unicode MS" pitchFamily="34" charset="-128"/>
              </a:rPr>
              <a:t>JVM</a:t>
            </a:r>
          </a:p>
        </p:txBody>
      </p:sp>
      <p:sp>
        <p:nvSpPr>
          <p:cNvPr id="16" name="Rectangle 15"/>
          <p:cNvSpPr/>
          <p:nvPr/>
        </p:nvSpPr>
        <p:spPr bwMode="gray">
          <a:xfrm>
            <a:off x="4140278" y="939800"/>
            <a:ext cx="4475907" cy="542321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nchorCtr="0"/>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Mock MVC</a:t>
            </a:r>
            <a:endParaRPr lang="de-DE" sz="2000" kern="0" dirty="0">
              <a:solidFill>
                <a:schemeClr val="tx1">
                  <a:lumMod val="65000"/>
                  <a:lumOff val="35000"/>
                </a:schemeClr>
              </a:solidFill>
              <a:ea typeface="Arial Unicode MS" pitchFamily="34" charset="-128"/>
              <a:cs typeface="Arial Unicode MS" pitchFamily="34" charset="-128"/>
            </a:endParaRPr>
          </a:p>
        </p:txBody>
      </p:sp>
      <p:sp>
        <p:nvSpPr>
          <p:cNvPr id="19" name="Rectangle 18"/>
          <p:cNvSpPr/>
          <p:nvPr/>
        </p:nvSpPr>
        <p:spPr bwMode="gray">
          <a:xfrm>
            <a:off x="4438650" y="1504950"/>
            <a:ext cx="3876676"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nchorCtr="0"/>
          <a:lstStyle/>
          <a:p>
            <a:pPr algn="ct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Advertisement</a:t>
            </a:r>
            <a:endParaRPr kumimoji="0" lang="de-DE"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31" name="Flowchart: Magnetic Disk 30"/>
          <p:cNvSpPr/>
          <p:nvPr/>
        </p:nvSpPr>
        <p:spPr bwMode="gray">
          <a:xfrm>
            <a:off x="4896644" y="5718336"/>
            <a:ext cx="1942306" cy="555931"/>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de-DE" sz="1600" kern="0" dirty="0">
                <a:solidFill>
                  <a:schemeClr val="tx1"/>
                </a:solidFill>
                <a:ea typeface="Arial Unicode MS" pitchFamily="34" charset="-128"/>
                <a:cs typeface="Arial Unicode MS" pitchFamily="34" charset="-128"/>
              </a:rPr>
              <a:t>H2 (In Memory)</a:t>
            </a:r>
          </a:p>
        </p:txBody>
      </p:sp>
      <p:sp>
        <p:nvSpPr>
          <p:cNvPr id="34" name="TextBox 33"/>
          <p:cNvSpPr txBox="1"/>
          <p:nvPr/>
        </p:nvSpPr>
        <p:spPr>
          <a:xfrm>
            <a:off x="4499651" y="5210639"/>
            <a:ext cx="1484987"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JDBC / SQL</a:t>
            </a:r>
          </a:p>
        </p:txBody>
      </p:sp>
      <p:sp>
        <p:nvSpPr>
          <p:cNvPr id="30" name="Rectangle 29"/>
          <p:cNvSpPr/>
          <p:nvPr/>
        </p:nvSpPr>
        <p:spPr bwMode="gray">
          <a:xfrm>
            <a:off x="709615" y="1504950"/>
            <a:ext cx="1873407" cy="13015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JUnit</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cxnSp>
        <p:nvCxnSpPr>
          <p:cNvPr id="46" name="Elbow Connector 45"/>
          <p:cNvCxnSpPr/>
          <p:nvPr/>
        </p:nvCxnSpPr>
        <p:spPr>
          <a:xfrm rot="16200000" flipH="1">
            <a:off x="5394921" y="5213682"/>
            <a:ext cx="939137" cy="3"/>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bwMode="gray">
          <a:xfrm>
            <a:off x="4666261" y="2068212"/>
            <a:ext cx="2282836" cy="592479"/>
          </a:xfrm>
          <a:prstGeom prst="roundRect">
            <a:avLst/>
          </a:prstGeom>
          <a:solidFill>
            <a:srgbClr val="00B0F0"/>
          </a:solidFill>
          <a:ln>
            <a:headEnd/>
            <a:tailEnd/>
          </a:ln>
          <a:effectLst/>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rPr>
              <a:t>Controller</a:t>
            </a:r>
          </a:p>
        </p:txBody>
      </p:sp>
      <p:sp>
        <p:nvSpPr>
          <p:cNvPr id="29" name="Rounded Rectangle 28"/>
          <p:cNvSpPr/>
          <p:nvPr/>
        </p:nvSpPr>
        <p:spPr bwMode="gray">
          <a:xfrm>
            <a:off x="4666261" y="4151637"/>
            <a:ext cx="2282836" cy="592479"/>
          </a:xfrm>
          <a:prstGeom prst="round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JPA / </a:t>
            </a:r>
            <a:r>
              <a:rPr kumimoji="0" lang="de-DE" sz="1600" b="0" i="0" u="none" strike="noStrike" kern="0" cap="none" spc="0" normalizeH="0" baseline="0" noProof="0" dirty="0" err="1">
                <a:ln>
                  <a:noFill/>
                </a:ln>
                <a:effectLst/>
                <a:uLnTx/>
                <a:uFillTx/>
                <a:ea typeface="Arial Unicode MS" pitchFamily="34" charset="-128"/>
                <a:cs typeface="Arial Unicode MS" pitchFamily="34" charset="-128"/>
              </a:rPr>
              <a:t>Persistence</a:t>
            </a:r>
            <a:endParaRPr kumimoji="0" lang="de-DE"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ounded Rectangle 32"/>
          <p:cNvSpPr/>
          <p:nvPr/>
        </p:nvSpPr>
        <p:spPr bwMode="gray">
          <a:xfrm>
            <a:off x="4666261" y="3472393"/>
            <a:ext cx="2282836" cy="546784"/>
          </a:xfrm>
          <a:prstGeom prst="round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Repository</a:t>
            </a:r>
          </a:p>
        </p:txBody>
      </p:sp>
      <p:cxnSp>
        <p:nvCxnSpPr>
          <p:cNvPr id="25" name="Straight Arrow Connector 24"/>
          <p:cNvCxnSpPr/>
          <p:nvPr/>
        </p:nvCxnSpPr>
        <p:spPr>
          <a:xfrm>
            <a:off x="2569341" y="2362200"/>
            <a:ext cx="2103894" cy="2252"/>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bwMode="gray">
          <a:xfrm>
            <a:off x="4666261" y="2793150"/>
            <a:ext cx="2282836" cy="546784"/>
          </a:xfrm>
          <a:prstGeom prst="roundRect">
            <a:avLst/>
          </a:prstGeom>
          <a:solidFill>
            <a:schemeClr val="accent4">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Domain</a:t>
            </a:r>
          </a:p>
        </p:txBody>
      </p:sp>
    </p:spTree>
    <p:extLst>
      <p:ext uri="{BB962C8B-B14F-4D97-AF65-F5344CB8AC3E}">
        <p14:creationId xmlns:p14="http://schemas.microsoft.com/office/powerpoint/2010/main" val="709976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gray">
          <a:xfrm>
            <a:off x="454183" y="736599"/>
            <a:ext cx="2384270" cy="5693260"/>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algn="ct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Local</a:t>
            </a:r>
            <a:endParaRPr lang="de-DE" kern="0" dirty="0">
              <a:solidFill>
                <a:schemeClr val="tx1">
                  <a:lumMod val="75000"/>
                  <a:lumOff val="25000"/>
                </a:schemeClr>
              </a:solidFill>
              <a:ea typeface="Arial Unicode MS" pitchFamily="34" charset="-128"/>
              <a:cs typeface="Arial Unicode MS" pitchFamily="34" charset="-128"/>
            </a:endParaRPr>
          </a:p>
        </p:txBody>
      </p:sp>
      <p:cxnSp>
        <p:nvCxnSpPr>
          <p:cNvPr id="25" name="Straight Arrow Connector 24"/>
          <p:cNvCxnSpPr/>
          <p:nvPr/>
        </p:nvCxnSpPr>
        <p:spPr>
          <a:xfrm flipV="1">
            <a:off x="2569341" y="2360854"/>
            <a:ext cx="1869309" cy="1346"/>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70200" y="2099244"/>
            <a:ext cx="1316675"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 / REST</a:t>
            </a:r>
            <a:endParaRPr lang="de-DE" kern="0" dirty="0">
              <a:ea typeface="Arial Unicode MS" pitchFamily="34" charset="-128"/>
              <a:cs typeface="Arial Unicode MS" pitchFamily="34" charset="-128"/>
            </a:endParaRPr>
          </a:p>
        </p:txBody>
      </p:sp>
      <p:sp>
        <p:nvSpPr>
          <p:cNvPr id="27" name="Rounded Rectangle 26"/>
          <p:cNvSpPr/>
          <p:nvPr/>
        </p:nvSpPr>
        <p:spPr bwMode="gray">
          <a:xfrm>
            <a:off x="3721101" y="736600"/>
            <a:ext cx="5429556" cy="5693259"/>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algn="ctr" fontAlgn="base">
              <a:spcBef>
                <a:spcPct val="50000"/>
              </a:spcBef>
              <a:spcAft>
                <a:spcPct val="0"/>
              </a:spcAft>
              <a:buClr>
                <a:srgbClr val="F0AB00"/>
              </a:buClr>
              <a:buSzPct val="80000"/>
            </a:pPr>
            <a:endParaRPr lang="de-DE" kern="0" dirty="0">
              <a:solidFill>
                <a:srgbClr val="002060"/>
              </a:solidFill>
              <a:ea typeface="Arial Unicode MS" pitchFamily="34" charset="-128"/>
              <a:cs typeface="Arial Unicode MS" pitchFamily="34" charset="-128"/>
            </a:endParaRPr>
          </a:p>
        </p:txBody>
      </p:sp>
      <p:sp>
        <p:nvSpPr>
          <p:cNvPr id="31" name="Flowchart: Magnetic Disk 30"/>
          <p:cNvSpPr/>
          <p:nvPr/>
        </p:nvSpPr>
        <p:spPr bwMode="gray">
          <a:xfrm>
            <a:off x="4890294" y="5718336"/>
            <a:ext cx="1447006" cy="555931"/>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de-DE" sz="1600" kern="0" dirty="0" err="1">
                <a:solidFill>
                  <a:schemeClr val="tx1"/>
                </a:solidFill>
                <a:ea typeface="Arial Unicode MS" pitchFamily="34" charset="-128"/>
                <a:cs typeface="Arial Unicode MS" pitchFamily="34" charset="-128"/>
              </a:rPr>
              <a:t>PostgreSQL</a:t>
            </a:r>
            <a:endParaRPr lang="de-DE" sz="1600" kern="0" dirty="0">
              <a:solidFill>
                <a:schemeClr val="tx1"/>
              </a:solidFill>
              <a:ea typeface="Arial Unicode MS" pitchFamily="34" charset="-128"/>
              <a:cs typeface="Arial Unicode MS" pitchFamily="34" charset="-128"/>
            </a:endParaRPr>
          </a:p>
        </p:txBody>
      </p:sp>
      <p:sp>
        <p:nvSpPr>
          <p:cNvPr id="34" name="TextBox 33"/>
          <p:cNvSpPr txBox="1"/>
          <p:nvPr/>
        </p:nvSpPr>
        <p:spPr>
          <a:xfrm>
            <a:off x="4499651" y="5210639"/>
            <a:ext cx="1484987"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JDBC / SQL</a:t>
            </a:r>
          </a:p>
        </p:txBody>
      </p:sp>
      <p:cxnSp>
        <p:nvCxnSpPr>
          <p:cNvPr id="37" name="Straight Connector 36"/>
          <p:cNvCxnSpPr/>
          <p:nvPr/>
        </p:nvCxnSpPr>
        <p:spPr>
          <a:xfrm>
            <a:off x="4014788" y="5523357"/>
            <a:ext cx="4710112" cy="1"/>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506493" y="5525032"/>
            <a:ext cx="1718288"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backing</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services</a:t>
            </a:r>
            <a:endParaRPr lang="de-DE" sz="1400" kern="0" dirty="0">
              <a:ea typeface="Arial Unicode MS" pitchFamily="34" charset="-128"/>
              <a:cs typeface="Arial Unicode MS" pitchFamily="34" charset="-128"/>
            </a:endParaRPr>
          </a:p>
        </p:txBody>
      </p:sp>
      <p:cxnSp>
        <p:nvCxnSpPr>
          <p:cNvPr id="46" name="Elbow Connector 45"/>
          <p:cNvCxnSpPr>
            <a:endCxn id="31" idx="1"/>
          </p:cNvCxnSpPr>
          <p:nvPr/>
        </p:nvCxnSpPr>
        <p:spPr>
          <a:xfrm rot="5400000">
            <a:off x="5127283" y="5230631"/>
            <a:ext cx="974220" cy="1191"/>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gray">
          <a:xfrm>
            <a:off x="4438650" y="1504950"/>
            <a:ext cx="3876676"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nchorCtr="0"/>
          <a:lstStyle/>
          <a:p>
            <a:pPr algn="ct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Advertisement</a:t>
            </a:r>
            <a:br>
              <a:rPr lang="de-DE" kern="0" dirty="0">
                <a:solidFill>
                  <a:schemeClr val="tx1">
                    <a:lumMod val="75000"/>
                    <a:lumOff val="25000"/>
                  </a:schemeClr>
                </a:solidFill>
                <a:ea typeface="Arial Unicode MS" pitchFamily="34" charset="-128"/>
                <a:cs typeface="Arial Unicode MS" pitchFamily="34" charset="-128"/>
              </a:rPr>
            </a:br>
            <a:r>
              <a:rPr lang="de-DE" kern="0" dirty="0">
                <a:solidFill>
                  <a:schemeClr val="tx1">
                    <a:lumMod val="75000"/>
                    <a:lumOff val="25000"/>
                  </a:schemeClr>
                </a:solidFill>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30" name="Rectangle 29"/>
          <p:cNvSpPr/>
          <p:nvPr/>
        </p:nvSpPr>
        <p:spPr bwMode="gray">
          <a:xfrm>
            <a:off x="709615" y="1504950"/>
            <a:ext cx="1873407" cy="13015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Postman</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0601" y="940561"/>
            <a:ext cx="1998874" cy="264623"/>
          </a:xfrm>
          <a:prstGeom prst="rect">
            <a:avLst/>
          </a:prstGeom>
        </p:spPr>
      </p:pic>
    </p:spTree>
    <p:extLst>
      <p:ext uri="{BB962C8B-B14F-4D97-AF65-F5344CB8AC3E}">
        <p14:creationId xmlns:p14="http://schemas.microsoft.com/office/powerpoint/2010/main" val="181922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317500" y="558801"/>
            <a:ext cx="8686801" cy="5557794"/>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Local</a:t>
            </a:r>
            <a:endParaRPr lang="de-DE" kern="0" dirty="0">
              <a:solidFill>
                <a:schemeClr val="tx1">
                  <a:lumMod val="75000"/>
                  <a:lumOff val="25000"/>
                </a:schemeClr>
              </a:solidFill>
              <a:ea typeface="Arial Unicode MS" pitchFamily="34" charset="-128"/>
              <a:cs typeface="Arial Unicode MS" pitchFamily="34" charset="-128"/>
            </a:endParaRPr>
          </a:p>
        </p:txBody>
      </p:sp>
      <p:sp>
        <p:nvSpPr>
          <p:cNvPr id="14" name="Rectangle 13"/>
          <p:cNvSpPr/>
          <p:nvPr/>
        </p:nvSpPr>
        <p:spPr bwMode="gray">
          <a:xfrm>
            <a:off x="4140279" y="939800"/>
            <a:ext cx="4475906" cy="426742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nchorCtr="0"/>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Tomcat</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54" name="Rectangle 53"/>
          <p:cNvSpPr/>
          <p:nvPr/>
        </p:nvSpPr>
        <p:spPr bwMode="gray">
          <a:xfrm>
            <a:off x="4438650" y="1504950"/>
            <a:ext cx="3876676"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nchorCtr="0"/>
          <a:lstStyle/>
          <a:p>
            <a:pPr algn="ct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Advertisement</a:t>
            </a:r>
            <a:endParaRPr lang="de-DE"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30" name="Rectangle 29"/>
          <p:cNvSpPr/>
          <p:nvPr/>
        </p:nvSpPr>
        <p:spPr bwMode="gray">
          <a:xfrm>
            <a:off x="709615" y="1504950"/>
            <a:ext cx="1873407" cy="13015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Postman</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26" name="TextBox 25"/>
          <p:cNvSpPr txBox="1"/>
          <p:nvPr/>
        </p:nvSpPr>
        <p:spPr>
          <a:xfrm>
            <a:off x="2870200" y="2099244"/>
            <a:ext cx="1267591"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 / REST</a:t>
            </a:r>
            <a:endParaRPr lang="de-DE" kern="0" dirty="0">
              <a:ea typeface="Arial Unicode MS" pitchFamily="34" charset="-128"/>
              <a:cs typeface="Arial Unicode MS" pitchFamily="34" charset="-128"/>
            </a:endParaRPr>
          </a:p>
        </p:txBody>
      </p:sp>
      <p:cxnSp>
        <p:nvCxnSpPr>
          <p:cNvPr id="20" name="Straight Arrow Connector 19"/>
          <p:cNvCxnSpPr/>
          <p:nvPr/>
        </p:nvCxnSpPr>
        <p:spPr>
          <a:xfrm>
            <a:off x="2569341" y="2362200"/>
            <a:ext cx="2103894" cy="2252"/>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695934" y="3905649"/>
            <a:ext cx="1873407" cy="13015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JUnit</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cxnSp>
        <p:nvCxnSpPr>
          <p:cNvPr id="16" name="Straight Arrow Connector 15"/>
          <p:cNvCxnSpPr>
            <a:stCxn id="15" idx="3"/>
          </p:cNvCxnSpPr>
          <p:nvPr/>
        </p:nvCxnSpPr>
        <p:spPr>
          <a:xfrm flipV="1">
            <a:off x="2569341" y="2364452"/>
            <a:ext cx="2103894" cy="2191987"/>
          </a:xfrm>
          <a:prstGeom prst="bentConnector3">
            <a:avLst>
              <a:gd name="adj1" fmla="val 50000"/>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5"/>
          <p:cNvCxnSpPr/>
          <p:nvPr/>
        </p:nvCxnSpPr>
        <p:spPr>
          <a:xfrm>
            <a:off x="6355417" y="2660691"/>
            <a:ext cx="4968" cy="2843022"/>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gray">
          <a:xfrm>
            <a:off x="4137791" y="5536232"/>
            <a:ext cx="4475906" cy="35794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nchorCtr="0"/>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Console</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28" name="TextBox 27"/>
          <p:cNvSpPr txBox="1"/>
          <p:nvPr/>
        </p:nvSpPr>
        <p:spPr>
          <a:xfrm>
            <a:off x="5279051" y="2825281"/>
            <a:ext cx="1267591"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Write log </a:t>
            </a:r>
            <a:r>
              <a:rPr lang="de-DE" sz="1400" kern="0" dirty="0" err="1">
                <a:ea typeface="Arial Unicode MS" pitchFamily="34" charset="-128"/>
                <a:cs typeface="Arial Unicode MS" pitchFamily="34" charset="-128"/>
              </a:rPr>
              <a:t>to</a:t>
            </a:r>
            <a:r>
              <a:rPr lang="de-DE" sz="1400" kern="0" dirty="0">
                <a:ea typeface="Arial Unicode MS" pitchFamily="34" charset="-128"/>
                <a:cs typeface="Arial Unicode MS" pitchFamily="34" charset="-128"/>
              </a:rPr>
              <a:t> STDOUT</a:t>
            </a:r>
            <a:endParaRPr lang="de-DE" kern="0" dirty="0">
              <a:ea typeface="Arial Unicode MS" pitchFamily="34" charset="-128"/>
              <a:cs typeface="Arial Unicode MS" pitchFamily="34" charset="-128"/>
            </a:endParaRPr>
          </a:p>
        </p:txBody>
      </p:sp>
      <p:sp>
        <p:nvSpPr>
          <p:cNvPr id="29" name="Rounded Rectangle 28"/>
          <p:cNvSpPr/>
          <p:nvPr/>
        </p:nvSpPr>
        <p:spPr bwMode="gray">
          <a:xfrm>
            <a:off x="4666261" y="2068212"/>
            <a:ext cx="2282836" cy="592479"/>
          </a:xfrm>
          <a:prstGeom prst="roundRect">
            <a:avLst/>
          </a:prstGeom>
          <a:solidFill>
            <a:srgbClr val="00B0F0"/>
          </a:solidFill>
          <a:ln>
            <a:headEnd/>
            <a:tailEnd/>
          </a:ln>
          <a:effectLst/>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rPr>
              <a:t>Controller</a:t>
            </a:r>
          </a:p>
        </p:txBody>
      </p:sp>
    </p:spTree>
    <p:extLst>
      <p:ext uri="{BB962C8B-B14F-4D97-AF65-F5344CB8AC3E}">
        <p14:creationId xmlns:p14="http://schemas.microsoft.com/office/powerpoint/2010/main" val="2271300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p:cNvSpPr/>
          <p:nvPr/>
        </p:nvSpPr>
        <p:spPr bwMode="gray">
          <a:xfrm>
            <a:off x="454183" y="736599"/>
            <a:ext cx="2384270" cy="5693260"/>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algn="ct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Local</a:t>
            </a:r>
            <a:endParaRPr lang="de-DE" kern="0" dirty="0">
              <a:solidFill>
                <a:schemeClr val="tx1">
                  <a:lumMod val="75000"/>
                  <a:lumOff val="25000"/>
                </a:schemeClr>
              </a:solidFill>
              <a:ea typeface="Arial Unicode MS" pitchFamily="34" charset="-128"/>
              <a:cs typeface="Arial Unicode MS" pitchFamily="34" charset="-128"/>
            </a:endParaRPr>
          </a:p>
        </p:txBody>
      </p:sp>
      <p:sp>
        <p:nvSpPr>
          <p:cNvPr id="91" name="Rounded Rectangle 90"/>
          <p:cNvSpPr/>
          <p:nvPr/>
        </p:nvSpPr>
        <p:spPr bwMode="gray">
          <a:xfrm>
            <a:off x="3721100" y="736600"/>
            <a:ext cx="6692899" cy="5693259"/>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algn="ctr" fontAlgn="base">
              <a:spcBef>
                <a:spcPct val="50000"/>
              </a:spcBef>
              <a:spcAft>
                <a:spcPct val="0"/>
              </a:spcAft>
              <a:buClr>
                <a:srgbClr val="F0AB00"/>
              </a:buClr>
              <a:buSzPct val="80000"/>
            </a:pPr>
            <a:endParaRPr lang="de-DE" kern="0" dirty="0">
              <a:solidFill>
                <a:srgbClr val="002060"/>
              </a:solidFill>
              <a:ea typeface="Arial Unicode MS" pitchFamily="34" charset="-128"/>
              <a:cs typeface="Arial Unicode MS" pitchFamily="34" charset="-128"/>
            </a:endParaRPr>
          </a:p>
        </p:txBody>
      </p:sp>
      <p:cxnSp>
        <p:nvCxnSpPr>
          <p:cNvPr id="94" name="Straight Arrow Connector 93"/>
          <p:cNvCxnSpPr/>
          <p:nvPr/>
        </p:nvCxnSpPr>
        <p:spPr>
          <a:xfrm flipV="1">
            <a:off x="2569341" y="2360854"/>
            <a:ext cx="1869309" cy="1346"/>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229100" y="5521826"/>
            <a:ext cx="6032500" cy="0"/>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2870200" y="2099244"/>
            <a:ext cx="1316675"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 / REST</a:t>
            </a:r>
            <a:endParaRPr lang="de-DE" kern="0" dirty="0">
              <a:ea typeface="Arial Unicode MS" pitchFamily="34" charset="-128"/>
              <a:cs typeface="Arial Unicode MS" pitchFamily="34" charset="-128"/>
            </a:endParaRPr>
          </a:p>
        </p:txBody>
      </p:sp>
      <p:sp>
        <p:nvSpPr>
          <p:cNvPr id="120" name="TextBox 119"/>
          <p:cNvSpPr txBox="1"/>
          <p:nvPr/>
        </p:nvSpPr>
        <p:spPr>
          <a:xfrm>
            <a:off x="8744870" y="5521826"/>
            <a:ext cx="1718288"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backing</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services</a:t>
            </a:r>
            <a:endParaRPr lang="de-DE" sz="1400" kern="0" dirty="0">
              <a:ea typeface="Arial Unicode MS" pitchFamily="34" charset="-128"/>
              <a:cs typeface="Arial Unicode MS" pitchFamily="34" charset="-128"/>
            </a:endParaRPr>
          </a:p>
        </p:txBody>
      </p:sp>
      <p:sp>
        <p:nvSpPr>
          <p:cNvPr id="123" name="Rectangle 122"/>
          <p:cNvSpPr/>
          <p:nvPr/>
        </p:nvSpPr>
        <p:spPr bwMode="gray">
          <a:xfrm>
            <a:off x="4438650" y="1504950"/>
            <a:ext cx="3876676"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nchorCtr="0"/>
          <a:lstStyle/>
          <a:p>
            <a:pPr algn="ct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Advertisement</a:t>
            </a:r>
            <a:br>
              <a:rPr lang="de-DE" kern="0" dirty="0">
                <a:solidFill>
                  <a:schemeClr val="tx1">
                    <a:lumMod val="75000"/>
                    <a:lumOff val="25000"/>
                  </a:schemeClr>
                </a:solidFill>
                <a:ea typeface="Arial Unicode MS" pitchFamily="34" charset="-128"/>
                <a:cs typeface="Arial Unicode MS" pitchFamily="34" charset="-128"/>
              </a:rPr>
            </a:br>
            <a:r>
              <a:rPr lang="de-DE" kern="0" dirty="0">
                <a:solidFill>
                  <a:schemeClr val="tx1">
                    <a:lumMod val="75000"/>
                    <a:lumOff val="25000"/>
                  </a:schemeClr>
                </a:solidFill>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90" name="Rectangle 89"/>
          <p:cNvSpPr/>
          <p:nvPr/>
        </p:nvSpPr>
        <p:spPr bwMode="gray">
          <a:xfrm>
            <a:off x="717393" y="1504950"/>
            <a:ext cx="1873407" cy="13015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Postman</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29" name="Rectangle 28"/>
          <p:cNvSpPr/>
          <p:nvPr/>
        </p:nvSpPr>
        <p:spPr bwMode="gray">
          <a:xfrm>
            <a:off x="707050" y="4912956"/>
            <a:ext cx="1873407" cy="13015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Browser</a:t>
            </a:r>
          </a:p>
        </p:txBody>
      </p:sp>
      <p:sp>
        <p:nvSpPr>
          <p:cNvPr id="124" name="Rectangle 123"/>
          <p:cNvSpPr/>
          <p:nvPr/>
        </p:nvSpPr>
        <p:spPr bwMode="gray">
          <a:xfrm>
            <a:off x="6949095" y="5718336"/>
            <a:ext cx="1795775" cy="555931"/>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a:solidFill>
                  <a:schemeClr val="tx1"/>
                </a:solidFill>
                <a:ea typeface="Arial Unicode MS" pitchFamily="34" charset="-128"/>
                <a:cs typeface="Arial Unicode MS" pitchFamily="34" charset="-128"/>
              </a:rPr>
              <a:t>ELK</a:t>
            </a:r>
            <a:endParaRPr kumimoji="0" lang="de-DE" sz="1600"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cxnSp>
        <p:nvCxnSpPr>
          <p:cNvPr id="125" name="Elbow Connector 124"/>
          <p:cNvCxnSpPr/>
          <p:nvPr/>
        </p:nvCxnSpPr>
        <p:spPr>
          <a:xfrm rot="16200000" flipH="1">
            <a:off x="7243614" y="5329248"/>
            <a:ext cx="777889" cy="290"/>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5657" y="896853"/>
            <a:ext cx="2473510" cy="327458"/>
          </a:xfrm>
          <a:prstGeom prst="rect">
            <a:avLst/>
          </a:prstGeom>
        </p:spPr>
      </p:pic>
      <p:cxnSp>
        <p:nvCxnSpPr>
          <p:cNvPr id="52" name="Straight Arrow Connector 51"/>
          <p:cNvCxnSpPr/>
          <p:nvPr/>
        </p:nvCxnSpPr>
        <p:spPr>
          <a:xfrm flipV="1">
            <a:off x="2590800" y="5966156"/>
            <a:ext cx="4358296" cy="2844"/>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71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317501" y="736600"/>
            <a:ext cx="2642330" cy="5693260"/>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Local</a:t>
            </a:r>
            <a:endParaRPr lang="de-DE" kern="0" dirty="0">
              <a:solidFill>
                <a:schemeClr val="tx1">
                  <a:lumMod val="75000"/>
                  <a:lumOff val="25000"/>
                </a:schemeClr>
              </a:solidFill>
              <a:ea typeface="Arial Unicode MS" pitchFamily="34" charset="-128"/>
              <a:cs typeface="Arial Unicode MS" pitchFamily="34" charset="-128"/>
            </a:endParaRPr>
          </a:p>
        </p:txBody>
      </p:sp>
      <p:sp>
        <p:nvSpPr>
          <p:cNvPr id="30" name="Rectangle 29"/>
          <p:cNvSpPr/>
          <p:nvPr/>
        </p:nvSpPr>
        <p:spPr bwMode="gray">
          <a:xfrm>
            <a:off x="709615" y="1504950"/>
            <a:ext cx="1873407" cy="13015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Postman</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15" name="Rounded Rectangle 14"/>
          <p:cNvSpPr/>
          <p:nvPr/>
        </p:nvSpPr>
        <p:spPr bwMode="gray">
          <a:xfrm>
            <a:off x="3721100" y="736600"/>
            <a:ext cx="7426037" cy="5693259"/>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algn="ctr" fontAlgn="base">
              <a:spcBef>
                <a:spcPct val="50000"/>
              </a:spcBef>
              <a:spcAft>
                <a:spcPct val="0"/>
              </a:spcAft>
              <a:buClr>
                <a:srgbClr val="F0AB00"/>
              </a:buClr>
              <a:buSzPct val="80000"/>
            </a:pPr>
            <a:endParaRPr lang="de-DE" kern="0" dirty="0">
              <a:solidFill>
                <a:srgbClr val="002060"/>
              </a:solidFill>
              <a:ea typeface="Arial Unicode MS" pitchFamily="34" charset="-128"/>
              <a:cs typeface="Arial Unicode MS" pitchFamily="34" charset="-128"/>
            </a:endParaRPr>
          </a:p>
        </p:txBody>
      </p:sp>
      <p:sp>
        <p:nvSpPr>
          <p:cNvPr id="23" name="TextBox 22"/>
          <p:cNvSpPr txBox="1"/>
          <p:nvPr/>
        </p:nvSpPr>
        <p:spPr>
          <a:xfrm>
            <a:off x="8576751" y="2240433"/>
            <a:ext cx="772969" cy="307777"/>
          </a:xfrm>
          <a:prstGeom prst="rect">
            <a:avLst/>
          </a:prstGeom>
          <a:noFill/>
        </p:spPr>
        <p:txBody>
          <a:bodyPr wrap="non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a:t>
            </a:r>
            <a:endParaRPr lang="de-DE" kern="0" dirty="0">
              <a:ea typeface="Arial Unicode MS" pitchFamily="34" charset="-128"/>
              <a:cs typeface="Arial Unicode MS" pitchFamily="34" charset="-128"/>
            </a:endParaRPr>
          </a:p>
        </p:txBody>
      </p:sp>
      <p:sp>
        <p:nvSpPr>
          <p:cNvPr id="28" name="TextBox 27"/>
          <p:cNvSpPr txBox="1"/>
          <p:nvPr/>
        </p:nvSpPr>
        <p:spPr>
          <a:xfrm>
            <a:off x="2917987" y="2102841"/>
            <a:ext cx="1344821"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 / REST</a:t>
            </a:r>
            <a:endParaRPr lang="de-DE" kern="0" dirty="0">
              <a:ea typeface="Arial Unicode MS" pitchFamily="34" charset="-128"/>
              <a:cs typeface="Arial Unicode MS" pitchFamily="34" charset="-128"/>
            </a:endParaRPr>
          </a:p>
        </p:txBody>
      </p:sp>
      <p:sp>
        <p:nvSpPr>
          <p:cNvPr id="48" name="Rectangle 47"/>
          <p:cNvSpPr/>
          <p:nvPr/>
        </p:nvSpPr>
        <p:spPr bwMode="gray">
          <a:xfrm>
            <a:off x="4438649" y="1504950"/>
            <a:ext cx="4149801"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Advertisement</a:t>
            </a:r>
            <a:endParaRPr lang="de-DE" sz="1600"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47" name="Rounded Rectangle 46"/>
          <p:cNvSpPr/>
          <p:nvPr/>
        </p:nvSpPr>
        <p:spPr bwMode="gray">
          <a:xfrm>
            <a:off x="4666261" y="2068212"/>
            <a:ext cx="2282836" cy="592479"/>
          </a:xfrm>
          <a:prstGeom prst="roundRect">
            <a:avLst/>
          </a:prstGeom>
          <a:solidFill>
            <a:srgbClr val="00B0F0"/>
          </a:solidFill>
          <a:ln>
            <a:headEnd/>
            <a:tailEnd/>
          </a:ln>
          <a:effectLst/>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rPr>
              <a:t>Controller</a:t>
            </a:r>
          </a:p>
        </p:txBody>
      </p:sp>
      <p:sp>
        <p:nvSpPr>
          <p:cNvPr id="49" name="Rounded Rectangle 48"/>
          <p:cNvSpPr/>
          <p:nvPr/>
        </p:nvSpPr>
        <p:spPr bwMode="gray">
          <a:xfrm>
            <a:off x="7505643" y="2075646"/>
            <a:ext cx="880636" cy="876986"/>
          </a:xfrm>
          <a:prstGeom prst="roundRect">
            <a:avLst/>
          </a:prstGeom>
          <a:solidFill>
            <a:srgbClr val="B410CA"/>
          </a:solidFill>
          <a:ln>
            <a:headEnd/>
            <a:tailEnd/>
          </a:ln>
          <a:effectLst/>
        </p:spPr>
        <p:style>
          <a:lnRef idx="1">
            <a:schemeClr val="accent6"/>
          </a:lnRef>
          <a:fillRef idx="3">
            <a:schemeClr val="accent6"/>
          </a:fillRef>
          <a:effectRef idx="2">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solidFill>
                  <a:schemeClr val="bg1"/>
                </a:solidFill>
                <a:ea typeface="Arial Unicode MS" pitchFamily="34" charset="-128"/>
                <a:cs typeface="Arial Unicode MS" pitchFamily="34" charset="-128"/>
              </a:rPr>
              <a:t>HTTP Client</a:t>
            </a:r>
            <a:endParaRPr kumimoji="0" lang="de-DE"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44" name="Elbow Connector 43"/>
          <p:cNvCxnSpPr/>
          <p:nvPr/>
        </p:nvCxnSpPr>
        <p:spPr>
          <a:xfrm rot="10800000" flipV="1">
            <a:off x="8386280" y="2513439"/>
            <a:ext cx="991175" cy="699"/>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9377454" y="2240433"/>
            <a:ext cx="1366230" cy="546014"/>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a:solidFill>
                  <a:schemeClr val="tx1">
                    <a:lumMod val="75000"/>
                    <a:lumOff val="25000"/>
                  </a:schemeClr>
                </a:solidFill>
                <a:ea typeface="Arial Unicode MS" pitchFamily="34" charset="-128"/>
                <a:cs typeface="Arial Unicode MS" pitchFamily="34" charset="-128"/>
              </a:rPr>
              <a:t>User</a:t>
            </a: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5657" y="896853"/>
            <a:ext cx="2473510" cy="327458"/>
          </a:xfrm>
          <a:prstGeom prst="rect">
            <a:avLst/>
          </a:prstGeom>
        </p:spPr>
      </p:pic>
      <p:cxnSp>
        <p:nvCxnSpPr>
          <p:cNvPr id="17" name="Straight Arrow Connector 16"/>
          <p:cNvCxnSpPr/>
          <p:nvPr/>
        </p:nvCxnSpPr>
        <p:spPr>
          <a:xfrm flipV="1">
            <a:off x="2583021" y="2364451"/>
            <a:ext cx="2083239" cy="1"/>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513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317501" y="736600"/>
            <a:ext cx="2642330" cy="5693260"/>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Local</a:t>
            </a:r>
            <a:endParaRPr lang="de-DE" kern="0" dirty="0">
              <a:solidFill>
                <a:schemeClr val="tx1">
                  <a:lumMod val="75000"/>
                  <a:lumOff val="25000"/>
                </a:schemeClr>
              </a:solidFill>
              <a:ea typeface="Arial Unicode MS" pitchFamily="34" charset="-128"/>
              <a:cs typeface="Arial Unicode MS" pitchFamily="34" charset="-128"/>
            </a:endParaRPr>
          </a:p>
        </p:txBody>
      </p:sp>
      <p:sp>
        <p:nvSpPr>
          <p:cNvPr id="30" name="Rectangle 29"/>
          <p:cNvSpPr/>
          <p:nvPr/>
        </p:nvSpPr>
        <p:spPr bwMode="gray">
          <a:xfrm>
            <a:off x="709615" y="1504950"/>
            <a:ext cx="1873407" cy="13015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Postman</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15" name="Rounded Rectangle 14"/>
          <p:cNvSpPr/>
          <p:nvPr/>
        </p:nvSpPr>
        <p:spPr bwMode="gray">
          <a:xfrm>
            <a:off x="3721100" y="736600"/>
            <a:ext cx="7426037" cy="5693259"/>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algn="ctr" fontAlgn="base">
              <a:spcBef>
                <a:spcPct val="50000"/>
              </a:spcBef>
              <a:spcAft>
                <a:spcPct val="0"/>
              </a:spcAft>
              <a:buClr>
                <a:srgbClr val="F0AB00"/>
              </a:buClr>
              <a:buSzPct val="80000"/>
            </a:pPr>
            <a:endParaRPr lang="de-DE" kern="0" dirty="0">
              <a:solidFill>
                <a:srgbClr val="002060"/>
              </a:solidFill>
              <a:ea typeface="Arial Unicode MS" pitchFamily="34" charset="-128"/>
              <a:cs typeface="Arial Unicode MS" pitchFamily="34" charset="-128"/>
            </a:endParaRPr>
          </a:p>
        </p:txBody>
      </p:sp>
      <p:cxnSp>
        <p:nvCxnSpPr>
          <p:cNvPr id="22" name="Straight Arrow Connector 21"/>
          <p:cNvCxnSpPr/>
          <p:nvPr/>
        </p:nvCxnSpPr>
        <p:spPr>
          <a:xfrm flipV="1">
            <a:off x="2580629" y="2364452"/>
            <a:ext cx="2085631" cy="8045"/>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576751" y="2240433"/>
            <a:ext cx="772969" cy="307777"/>
          </a:xfrm>
          <a:prstGeom prst="rect">
            <a:avLst/>
          </a:prstGeom>
          <a:noFill/>
        </p:spPr>
        <p:txBody>
          <a:bodyPr wrap="non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a:t>
            </a:r>
            <a:endParaRPr lang="de-DE" kern="0" dirty="0">
              <a:ea typeface="Arial Unicode MS" pitchFamily="34" charset="-128"/>
              <a:cs typeface="Arial Unicode MS" pitchFamily="34" charset="-128"/>
            </a:endParaRPr>
          </a:p>
        </p:txBody>
      </p:sp>
      <p:sp>
        <p:nvSpPr>
          <p:cNvPr id="28" name="TextBox 27"/>
          <p:cNvSpPr txBox="1"/>
          <p:nvPr/>
        </p:nvSpPr>
        <p:spPr>
          <a:xfrm>
            <a:off x="2917987" y="2102841"/>
            <a:ext cx="1344821"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 / REST</a:t>
            </a:r>
            <a:endParaRPr lang="de-DE" kern="0" dirty="0">
              <a:ea typeface="Arial Unicode MS" pitchFamily="34" charset="-128"/>
              <a:cs typeface="Arial Unicode MS" pitchFamily="34" charset="-128"/>
            </a:endParaRPr>
          </a:p>
        </p:txBody>
      </p:sp>
      <p:sp>
        <p:nvSpPr>
          <p:cNvPr id="48" name="Rectangle 47"/>
          <p:cNvSpPr/>
          <p:nvPr/>
        </p:nvSpPr>
        <p:spPr bwMode="gray">
          <a:xfrm>
            <a:off x="4438649" y="1504950"/>
            <a:ext cx="4149801"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Advertisement</a:t>
            </a:r>
            <a:endParaRPr lang="de-DE" sz="1600"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47" name="Rounded Rectangle 46"/>
          <p:cNvSpPr/>
          <p:nvPr/>
        </p:nvSpPr>
        <p:spPr bwMode="gray">
          <a:xfrm>
            <a:off x="4666261" y="2068212"/>
            <a:ext cx="2282836" cy="592479"/>
          </a:xfrm>
          <a:prstGeom prst="roundRect">
            <a:avLst/>
          </a:prstGeom>
          <a:solidFill>
            <a:srgbClr val="00B0F0"/>
          </a:solidFill>
          <a:ln>
            <a:headEnd/>
            <a:tailEnd/>
          </a:ln>
          <a:effectLst/>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rPr>
              <a:t>Controller</a:t>
            </a:r>
          </a:p>
        </p:txBody>
      </p:sp>
      <p:sp>
        <p:nvSpPr>
          <p:cNvPr id="49" name="Rounded Rectangle 48"/>
          <p:cNvSpPr/>
          <p:nvPr/>
        </p:nvSpPr>
        <p:spPr bwMode="gray">
          <a:xfrm>
            <a:off x="7505643" y="2075646"/>
            <a:ext cx="880636" cy="876986"/>
          </a:xfrm>
          <a:prstGeom prst="roundRect">
            <a:avLst/>
          </a:prstGeom>
          <a:solidFill>
            <a:srgbClr val="B410CA"/>
          </a:solidFill>
          <a:ln>
            <a:headEnd/>
            <a:tailEnd/>
          </a:ln>
          <a:effectLst/>
        </p:spPr>
        <p:style>
          <a:lnRef idx="1">
            <a:schemeClr val="accent6"/>
          </a:lnRef>
          <a:fillRef idx="3">
            <a:schemeClr val="accent6"/>
          </a:fillRef>
          <a:effectRef idx="2">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solidFill>
                  <a:schemeClr val="bg1"/>
                </a:solidFill>
                <a:ea typeface="Arial Unicode MS" pitchFamily="34" charset="-128"/>
                <a:cs typeface="Arial Unicode MS" pitchFamily="34" charset="-128"/>
              </a:rPr>
              <a:t>HTTP Client</a:t>
            </a:r>
            <a:endParaRPr kumimoji="0" lang="de-DE"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44" name="Elbow Connector 43"/>
          <p:cNvCxnSpPr/>
          <p:nvPr/>
        </p:nvCxnSpPr>
        <p:spPr>
          <a:xfrm rot="10800000" flipV="1">
            <a:off x="8386280" y="2513439"/>
            <a:ext cx="991175" cy="699"/>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bwMode="gray">
          <a:xfrm rot="16200000">
            <a:off x="6273669" y="2871619"/>
            <a:ext cx="1950965" cy="344149"/>
          </a:xfrm>
          <a:prstGeom prst="roundRect">
            <a:avLst/>
          </a:prstGeom>
          <a:solidFill>
            <a:schemeClr val="accent6">
              <a:lumMod val="75000"/>
            </a:schemeClr>
          </a:solidFill>
          <a:ln>
            <a:headEnd/>
            <a:tailEnd/>
          </a:ln>
          <a:effectLst/>
        </p:spPr>
        <p:style>
          <a:lnRef idx="1">
            <a:schemeClr val="accent6"/>
          </a:lnRef>
          <a:fillRef idx="3">
            <a:schemeClr val="accent6"/>
          </a:fillRef>
          <a:effectRef idx="2">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solidFill>
                  <a:schemeClr val="bg1"/>
                </a:solidFill>
                <a:ea typeface="Arial Unicode MS" pitchFamily="34" charset="-128"/>
                <a:cs typeface="Arial Unicode MS" pitchFamily="34" charset="-128"/>
              </a:rPr>
              <a:t>Hystrix</a:t>
            </a:r>
            <a:endParaRPr kumimoji="0" lang="de-DE"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6" name="Rectangle 15"/>
          <p:cNvSpPr/>
          <p:nvPr/>
        </p:nvSpPr>
        <p:spPr bwMode="gray">
          <a:xfrm>
            <a:off x="9377454" y="2240433"/>
            <a:ext cx="1366230" cy="546014"/>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a:solidFill>
                  <a:schemeClr val="tx1">
                    <a:lumMod val="75000"/>
                    <a:lumOff val="25000"/>
                  </a:schemeClr>
                </a:solidFill>
                <a:ea typeface="Arial Unicode MS" pitchFamily="34" charset="-128"/>
                <a:cs typeface="Arial Unicode MS" pitchFamily="34" charset="-128"/>
              </a:rPr>
              <a:t>User</a:t>
            </a: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5657" y="896853"/>
            <a:ext cx="2473510" cy="327458"/>
          </a:xfrm>
          <a:prstGeom prst="rect">
            <a:avLst/>
          </a:prstGeom>
        </p:spPr>
      </p:pic>
    </p:spTree>
    <p:extLst>
      <p:ext uri="{BB962C8B-B14F-4D97-AF65-F5344CB8AC3E}">
        <p14:creationId xmlns:p14="http://schemas.microsoft.com/office/powerpoint/2010/main" val="4009517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gray">
          <a:xfrm>
            <a:off x="2818504" y="201611"/>
            <a:ext cx="7788536" cy="5639791"/>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a:solidFill>
                  <a:schemeClr val="tx1">
                    <a:lumMod val="75000"/>
                    <a:lumOff val="25000"/>
                  </a:schemeClr>
                </a:solidFill>
                <a:ea typeface="Arial Unicode MS" pitchFamily="34" charset="-128"/>
                <a:cs typeface="Arial Unicode MS" pitchFamily="34" charset="-128"/>
              </a:rPr>
              <a:t>JVM</a:t>
            </a:r>
          </a:p>
        </p:txBody>
      </p:sp>
      <p:sp>
        <p:nvSpPr>
          <p:cNvPr id="20" name="Rectangle 19"/>
          <p:cNvSpPr/>
          <p:nvPr/>
        </p:nvSpPr>
        <p:spPr bwMode="gray">
          <a:xfrm>
            <a:off x="3334870" y="2388197"/>
            <a:ext cx="6831105" cy="306592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nchorCtr="0"/>
          <a:lstStyle/>
          <a:p>
            <a:pP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JUnit</a:t>
            </a:r>
            <a:r>
              <a:rPr lang="de-DE" kern="0" dirty="0">
                <a:solidFill>
                  <a:schemeClr val="tx1">
                    <a:lumMod val="65000"/>
                    <a:lumOff val="35000"/>
                  </a:schemeClr>
                </a:solidFill>
                <a:ea typeface="Arial Unicode MS" pitchFamily="34" charset="-128"/>
                <a:cs typeface="Arial Unicode MS" pitchFamily="34" charset="-128"/>
              </a:rPr>
              <a:t> Test Class</a:t>
            </a:r>
          </a:p>
          <a:p>
            <a:pPr fontAlgn="base">
              <a:spcBef>
                <a:spcPct val="50000"/>
              </a:spcBef>
              <a:spcAft>
                <a:spcPct val="0"/>
              </a:spcAft>
              <a:buClr>
                <a:srgbClr val="F0AB00"/>
              </a:buClr>
              <a:buSzPct val="80000"/>
            </a:pPr>
            <a:endParaRPr lang="de-DE" kern="0" dirty="0">
              <a:solidFill>
                <a:schemeClr val="tx1">
                  <a:lumMod val="65000"/>
                  <a:lumOff val="35000"/>
                </a:schemeClr>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lang="de-DE" kern="0" dirty="0">
              <a:solidFill>
                <a:schemeClr val="tx1">
                  <a:lumMod val="65000"/>
                  <a:lumOff val="35000"/>
                </a:schemeClr>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de-DE" kern="0" dirty="0">
              <a:solidFill>
                <a:schemeClr val="tx1">
                  <a:lumMod val="65000"/>
                  <a:lumOff val="35000"/>
                </a:schemeClr>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de-DE" kern="0" dirty="0">
              <a:solidFill>
                <a:schemeClr val="tx1">
                  <a:lumMod val="65000"/>
                  <a:lumOff val="35000"/>
                </a:schemeClr>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32" name="Rounded Rectangle 31"/>
          <p:cNvSpPr/>
          <p:nvPr/>
        </p:nvSpPr>
        <p:spPr bwMode="gray">
          <a:xfrm>
            <a:off x="7003228" y="684014"/>
            <a:ext cx="2842875" cy="1409975"/>
          </a:xfrm>
          <a:prstGeom prst="roundRect">
            <a:avLst/>
          </a:prstGeom>
          <a:solidFill>
            <a:srgbClr val="720A80"/>
          </a:solidFill>
          <a:ln>
            <a:headEnd/>
            <a:tailEnd/>
          </a:ln>
          <a:effectLst/>
        </p:spPr>
        <p:style>
          <a:lnRef idx="1">
            <a:schemeClr val="accent6"/>
          </a:lnRef>
          <a:fillRef idx="3">
            <a:schemeClr val="accent6"/>
          </a:fillRef>
          <a:effectRef idx="2">
            <a:schemeClr val="accent6"/>
          </a:effectRef>
          <a:fontRef idx="minor">
            <a:schemeClr val="lt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a:solidFill>
                  <a:schemeClr val="bg1"/>
                </a:solidFill>
                <a:ea typeface="Arial Unicode MS" pitchFamily="34" charset="-128"/>
                <a:cs typeface="Arial Unicode MS" pitchFamily="34" charset="-128"/>
              </a:rPr>
              <a:t>GetUserCommand</a:t>
            </a:r>
            <a:endParaRPr kumimoji="0" lang="de-DE"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 name="Rounded Rectangle 4"/>
          <p:cNvSpPr/>
          <p:nvPr/>
        </p:nvSpPr>
        <p:spPr bwMode="gray">
          <a:xfrm>
            <a:off x="7003228" y="2700169"/>
            <a:ext cx="2842875" cy="2635624"/>
          </a:xfrm>
          <a:prstGeom prst="roundRect">
            <a:avLst/>
          </a:prstGeom>
          <a:solidFill>
            <a:srgbClr val="720A80"/>
          </a:solidFill>
          <a:ln>
            <a:headEnd/>
            <a:tailEnd/>
          </a:ln>
          <a:effectLst/>
        </p:spPr>
        <p:style>
          <a:lnRef idx="1">
            <a:schemeClr val="accent6"/>
          </a:lnRef>
          <a:fillRef idx="3">
            <a:schemeClr val="accent6"/>
          </a:fillRef>
          <a:effectRef idx="2">
            <a:schemeClr val="accent6"/>
          </a:effectRef>
          <a:fontRef idx="minor">
            <a:schemeClr val="lt1"/>
          </a:fontRef>
        </p:style>
        <p:txBody>
          <a:bodyPr lIns="90000" tIns="72000" rIns="90000" bIns="72000" rtlCol="0" anchor="t" anchorCtr="0"/>
          <a:lstStyle/>
          <a:p>
            <a:pPr fontAlgn="base">
              <a:spcBef>
                <a:spcPct val="50000"/>
              </a:spcBef>
              <a:spcAft>
                <a:spcPct val="0"/>
              </a:spcAft>
              <a:buClr>
                <a:srgbClr val="F0AB00"/>
              </a:buClr>
              <a:buSzPct val="80000"/>
            </a:pPr>
            <a:r>
              <a:rPr lang="de-DE" sz="1600" dirty="0" err="1"/>
              <a:t>TestableUserCommand</a:t>
            </a:r>
            <a:r>
              <a:rPr lang="de-DE" sz="1600" dirty="0"/>
              <a:t> </a:t>
            </a:r>
            <a:endParaRPr lang="de-DE" sz="1600" kern="0" dirty="0">
              <a:solidFill>
                <a:schemeClr val="bg1"/>
              </a:solidFill>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endParaRPr lang="de-DE" sz="1400" kern="0" dirty="0">
              <a:solidFill>
                <a:schemeClr val="bg1"/>
              </a:solidFill>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endPar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endPar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Override</a:t>
            </a:r>
            <a:endPar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sendRequest</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r>
              <a:rPr kumimoji="0" lang="de-DE" sz="1200" b="0" i="0" u="none" strike="noStrike" kern="0" cap="none" spc="0" normalizeH="0" noProof="0" dirty="0">
                <a:ln>
                  <a:noFill/>
                </a:ln>
                <a:solidFill>
                  <a:schemeClr val="bg1"/>
                </a:solidFill>
                <a:effectLst/>
                <a:uLnTx/>
                <a:uFillTx/>
                <a:ea typeface="Arial Unicode MS" pitchFamily="34" charset="-128"/>
                <a:cs typeface="Arial Unicode MS" pitchFamily="34" charset="-128"/>
              </a:rPr>
              <a:t> {</a:t>
            </a:r>
          </a:p>
          <a:p>
            <a:pPr marR="0"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   </a:t>
            </a:r>
            <a:r>
              <a:rPr lang="de-DE" sz="1200" kern="0" dirty="0" err="1">
                <a:solidFill>
                  <a:schemeClr val="bg1"/>
                </a:solidFill>
                <a:ea typeface="Arial Unicode MS" pitchFamily="34" charset="-128"/>
                <a:cs typeface="Arial Unicode MS" pitchFamily="34" charset="-128"/>
              </a:rPr>
              <a:t>return</a:t>
            </a:r>
            <a:r>
              <a:rPr lang="de-DE" sz="1200" kern="0" dirty="0">
                <a:solidFill>
                  <a:schemeClr val="bg1"/>
                </a:solidFill>
                <a:ea typeface="Arial Unicode MS" pitchFamily="34" charset="-128"/>
                <a:cs typeface="Arial Unicode MS" pitchFamily="34" charset="-128"/>
              </a:rPr>
              <a:t> </a:t>
            </a:r>
            <a:r>
              <a:rPr lang="de-DE" sz="1200" kern="0" dirty="0" err="1">
                <a:solidFill>
                  <a:schemeClr val="bg1"/>
                </a:solidFill>
                <a:ea typeface="Arial Unicode MS" pitchFamily="34" charset="-128"/>
                <a:cs typeface="Arial Unicode MS" pitchFamily="34" charset="-128"/>
              </a:rPr>
              <a:t>responseStub</a:t>
            </a:r>
            <a:r>
              <a:rPr lang="de-DE" sz="1200" kern="0" dirty="0">
                <a:solidFill>
                  <a:schemeClr val="bg1"/>
                </a:solidFill>
                <a:ea typeface="Arial Unicode MS" pitchFamily="34" charset="-128"/>
                <a:cs typeface="Arial Unicode MS" pitchFamily="34" charset="-128"/>
              </a:rPr>
              <a:t>;</a:t>
            </a:r>
            <a:endParaRPr kumimoji="0" lang="de-DE" sz="1200" b="0" i="0" u="none" strike="noStrike" kern="0" cap="none" spc="0" normalizeH="0" noProof="0" dirty="0">
              <a:ln>
                <a:noFill/>
              </a:ln>
              <a:solidFill>
                <a:schemeClr val="bg1"/>
              </a:solidFill>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de-DE" sz="1200" kern="0" baseline="0" dirty="0">
                <a:solidFill>
                  <a:schemeClr val="bg1"/>
                </a:solidFill>
                <a:ea typeface="Arial Unicode MS" pitchFamily="34" charset="-128"/>
                <a:cs typeface="Arial Unicode MS" pitchFamily="34" charset="-128"/>
              </a:rPr>
              <a:t>}</a:t>
            </a:r>
          </a:p>
          <a:p>
            <a:pPr marR="0" defTabSz="914400" eaLnBrk="1" fontAlgn="base" latinLnBrk="0" hangingPunct="1">
              <a:lnSpc>
                <a:spcPct val="100000"/>
              </a:lnSpc>
              <a:spcBef>
                <a:spcPct val="50000"/>
              </a:spcBef>
              <a:spcAft>
                <a:spcPct val="0"/>
              </a:spcAft>
              <a:buClr>
                <a:srgbClr val="F0AB00"/>
              </a:buClr>
              <a:buSzPct val="80000"/>
              <a:tabLst/>
            </a:pPr>
            <a:endPar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6" name="Straight Connector 5"/>
          <p:cNvCxnSpPr>
            <a:stCxn id="5" idx="0"/>
            <a:endCxn id="18" idx="3"/>
          </p:cNvCxnSpPr>
          <p:nvPr/>
        </p:nvCxnSpPr>
        <p:spPr>
          <a:xfrm flipH="1" flipV="1">
            <a:off x="8424665" y="2303750"/>
            <a:ext cx="1" cy="396419"/>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Isosceles Triangle 17"/>
          <p:cNvSpPr/>
          <p:nvPr/>
        </p:nvSpPr>
        <p:spPr bwMode="gray">
          <a:xfrm>
            <a:off x="8257921" y="2073439"/>
            <a:ext cx="333487" cy="230311"/>
          </a:xfrm>
          <a:prstGeom prst="triangl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ounded Rectangle 33"/>
          <p:cNvSpPr/>
          <p:nvPr/>
        </p:nvSpPr>
        <p:spPr bwMode="gray">
          <a:xfrm>
            <a:off x="7788950" y="4600639"/>
            <a:ext cx="1559445" cy="286115"/>
          </a:xfrm>
          <a:prstGeom prst="roundRect">
            <a:avLst/>
          </a:prstGeom>
          <a:solidFill>
            <a:srgbClr val="B410CA"/>
          </a:solidFill>
          <a:ln>
            <a:headEnd/>
            <a:tailEnd/>
          </a:ln>
          <a:effectLst/>
        </p:spPr>
        <p:style>
          <a:lnRef idx="1">
            <a:schemeClr val="accent6"/>
          </a:lnRef>
          <a:fillRef idx="3">
            <a:schemeClr val="accent6"/>
          </a:fillRef>
          <a:effectRef idx="2">
            <a:schemeClr val="accent6"/>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err="1">
                <a:solidFill>
                  <a:schemeClr val="bg1"/>
                </a:solidFill>
                <a:ea typeface="Arial Unicode MS" pitchFamily="34" charset="-128"/>
                <a:cs typeface="Arial Unicode MS" pitchFamily="34" charset="-128"/>
              </a:rPr>
              <a:t>fakeResponse</a:t>
            </a:r>
            <a:endParaRPr kumimoji="0" lang="de-DE"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5" name="Rectangle 44"/>
          <p:cNvSpPr/>
          <p:nvPr/>
        </p:nvSpPr>
        <p:spPr bwMode="gray">
          <a:xfrm>
            <a:off x="3603812" y="3114081"/>
            <a:ext cx="2617490" cy="1113674"/>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nchorCtr="0"/>
          <a:lstStyle/>
          <a:p>
            <a:pP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@Test</a:t>
            </a:r>
          </a:p>
          <a:p>
            <a:pPr algn="ctr" fontAlgn="base">
              <a:spcBef>
                <a:spcPct val="50000"/>
              </a:spcBef>
              <a:spcAft>
                <a:spcPct val="0"/>
              </a:spcAft>
              <a:buClr>
                <a:srgbClr val="F0AB00"/>
              </a:buClr>
              <a:buSzPct val="80000"/>
            </a:pPr>
            <a:endParaRPr lang="de-DE" kern="0" dirty="0">
              <a:solidFill>
                <a:schemeClr val="tx1">
                  <a:lumMod val="65000"/>
                  <a:lumOff val="35000"/>
                </a:schemeClr>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de-DE" kern="0" dirty="0">
              <a:solidFill>
                <a:schemeClr val="tx1">
                  <a:lumMod val="65000"/>
                  <a:lumOff val="35000"/>
                </a:schemeClr>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cxnSp>
        <p:nvCxnSpPr>
          <p:cNvPr id="42" name="Straight Arrow Connector 41"/>
          <p:cNvCxnSpPr/>
          <p:nvPr/>
        </p:nvCxnSpPr>
        <p:spPr>
          <a:xfrm flipV="1">
            <a:off x="5766099" y="3862750"/>
            <a:ext cx="1426247" cy="206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669243" y="3493417"/>
            <a:ext cx="1264920" cy="369332"/>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set</a:t>
            </a:r>
            <a:endParaRPr lang="de-DE" sz="1800" kern="0" dirty="0">
              <a:ea typeface="Arial Unicode MS" pitchFamily="34" charset="-128"/>
              <a:cs typeface="Arial Unicode MS" pitchFamily="34" charset="-128"/>
            </a:endParaRPr>
          </a:p>
        </p:txBody>
      </p:sp>
      <p:cxnSp>
        <p:nvCxnSpPr>
          <p:cNvPr id="35" name="Straight Arrow Connector 34"/>
          <p:cNvCxnSpPr>
            <a:endCxn id="33" idx="1"/>
          </p:cNvCxnSpPr>
          <p:nvPr/>
        </p:nvCxnSpPr>
        <p:spPr>
          <a:xfrm flipV="1">
            <a:off x="5766099" y="3483414"/>
            <a:ext cx="1426247" cy="206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69243" y="3114081"/>
            <a:ext cx="1264920" cy="369332"/>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set</a:t>
            </a:r>
            <a:endParaRPr lang="de-DE" sz="1800" kern="0" dirty="0">
              <a:ea typeface="Arial Unicode MS" pitchFamily="34" charset="-128"/>
              <a:cs typeface="Arial Unicode MS" pitchFamily="34" charset="-128"/>
            </a:endParaRPr>
          </a:p>
        </p:txBody>
      </p:sp>
      <p:sp>
        <p:nvSpPr>
          <p:cNvPr id="17" name="Rounded Rectangle 16"/>
          <p:cNvSpPr/>
          <p:nvPr/>
        </p:nvSpPr>
        <p:spPr bwMode="gray">
          <a:xfrm>
            <a:off x="7192345" y="1413804"/>
            <a:ext cx="1682713" cy="265067"/>
          </a:xfrm>
          <a:prstGeom prst="roundRect">
            <a:avLst/>
          </a:prstGeom>
          <a:solidFill>
            <a:srgbClr val="B410CA"/>
          </a:solidFill>
          <a:ln>
            <a:headEnd/>
            <a:tailEnd/>
          </a:ln>
          <a:effectLst/>
        </p:spPr>
        <p:style>
          <a:lnRef idx="1">
            <a:schemeClr val="accent6"/>
          </a:lnRef>
          <a:fillRef idx="3">
            <a:schemeClr val="accent6"/>
          </a:fillRef>
          <a:effectRef idx="2">
            <a:schemeClr val="accent6"/>
          </a:effectRef>
          <a:fontRef idx="minor">
            <a:schemeClr val="lt1"/>
          </a:fontRef>
        </p:style>
        <p:txBody>
          <a:bodyPr lIns="90000" tIns="72000" rIns="90000" bIns="72000" rtlCol="0" anchor="ctr"/>
          <a:lstStyle/>
          <a:p>
            <a:pPr fontAlgn="base">
              <a:spcBef>
                <a:spcPct val="50000"/>
              </a:spcBef>
              <a:spcAft>
                <a:spcPct val="0"/>
              </a:spcAft>
              <a:buClr>
                <a:srgbClr val="F0AB00"/>
              </a:buClr>
              <a:buSzPct val="80000"/>
            </a:pPr>
            <a:r>
              <a:rPr lang="de-DE" sz="1600" kern="0" dirty="0" err="1">
                <a:solidFill>
                  <a:schemeClr val="bg1"/>
                </a:solidFill>
                <a:ea typeface="Arial Unicode MS" pitchFamily="34" charset="-128"/>
                <a:cs typeface="Arial Unicode MS" pitchFamily="34" charset="-128"/>
              </a:rPr>
              <a:t>getTimeoutInMs</a:t>
            </a:r>
            <a:endParaRPr kumimoji="0" lang="de-DE"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19" name="Straight Arrow Connector 18"/>
          <p:cNvCxnSpPr>
            <a:endCxn id="17" idx="3"/>
          </p:cNvCxnSpPr>
          <p:nvPr/>
        </p:nvCxnSpPr>
        <p:spPr>
          <a:xfrm rot="5400000" flipH="1" flipV="1">
            <a:off x="7463535" y="2431705"/>
            <a:ext cx="2296889" cy="526157"/>
          </a:xfrm>
          <a:prstGeom prst="bentConnector4">
            <a:avLst>
              <a:gd name="adj1" fmla="val -215"/>
              <a:gd name="adj2" fmla="val 23420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gray">
          <a:xfrm>
            <a:off x="7192346" y="3350880"/>
            <a:ext cx="1682713" cy="265067"/>
          </a:xfrm>
          <a:prstGeom prst="roundRect">
            <a:avLst/>
          </a:prstGeom>
          <a:solidFill>
            <a:srgbClr val="B410CA"/>
          </a:solidFill>
          <a:ln>
            <a:headEnd/>
            <a:tailEnd/>
          </a:ln>
          <a:effectLst/>
        </p:spPr>
        <p:style>
          <a:lnRef idx="1">
            <a:schemeClr val="accent6"/>
          </a:lnRef>
          <a:fillRef idx="3">
            <a:schemeClr val="accent6"/>
          </a:fillRef>
          <a:effectRef idx="2">
            <a:schemeClr val="accent6"/>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1600" kern="0" dirty="0" err="1">
                <a:solidFill>
                  <a:schemeClr val="bg1"/>
                </a:solidFill>
                <a:ea typeface="Arial Unicode MS" pitchFamily="34" charset="-128"/>
                <a:cs typeface="Arial Unicode MS" pitchFamily="34" charset="-128"/>
              </a:rPr>
              <a:t>fakeResponse</a:t>
            </a:r>
            <a:endParaRPr kumimoji="0" lang="de-DE"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9" name="Rounded Rectangle 38"/>
          <p:cNvSpPr/>
          <p:nvPr/>
        </p:nvSpPr>
        <p:spPr bwMode="gray">
          <a:xfrm>
            <a:off x="7192346" y="3710693"/>
            <a:ext cx="1682713" cy="265067"/>
          </a:xfrm>
          <a:prstGeom prst="roundRect">
            <a:avLst/>
          </a:prstGeom>
          <a:solidFill>
            <a:srgbClr val="B410CA"/>
          </a:solidFill>
          <a:ln>
            <a:headEnd/>
            <a:tailEnd/>
          </a:ln>
          <a:effectLst/>
        </p:spPr>
        <p:style>
          <a:lnRef idx="1">
            <a:schemeClr val="accent6"/>
          </a:lnRef>
          <a:fillRef idx="3">
            <a:schemeClr val="accent6"/>
          </a:fillRef>
          <a:effectRef idx="2">
            <a:schemeClr val="accent6"/>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1600" kern="0" dirty="0" err="1">
                <a:solidFill>
                  <a:schemeClr val="bg1"/>
                </a:solidFill>
                <a:ea typeface="Arial Unicode MS" pitchFamily="34" charset="-128"/>
                <a:cs typeface="Arial Unicode MS" pitchFamily="34" charset="-128"/>
              </a:rPr>
              <a:t>provokeTimeout</a:t>
            </a:r>
            <a:endParaRPr kumimoji="0" lang="de-DE"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35876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317501" y="736600"/>
            <a:ext cx="2642330" cy="5693260"/>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Local</a:t>
            </a:r>
            <a:endParaRPr lang="de-DE" kern="0" dirty="0">
              <a:solidFill>
                <a:schemeClr val="tx1">
                  <a:lumMod val="75000"/>
                  <a:lumOff val="25000"/>
                </a:schemeClr>
              </a:solidFill>
              <a:ea typeface="Arial Unicode MS" pitchFamily="34" charset="-128"/>
              <a:cs typeface="Arial Unicode MS" pitchFamily="34" charset="-128"/>
            </a:endParaRPr>
          </a:p>
        </p:txBody>
      </p:sp>
      <p:sp>
        <p:nvSpPr>
          <p:cNvPr id="30" name="Rectangle 29"/>
          <p:cNvSpPr/>
          <p:nvPr/>
        </p:nvSpPr>
        <p:spPr bwMode="gray">
          <a:xfrm>
            <a:off x="709615" y="1504950"/>
            <a:ext cx="1873407" cy="13015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Postman</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15" name="Rounded Rectangle 14"/>
          <p:cNvSpPr/>
          <p:nvPr/>
        </p:nvSpPr>
        <p:spPr bwMode="gray">
          <a:xfrm>
            <a:off x="3721100" y="736600"/>
            <a:ext cx="7426037" cy="5693259"/>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algn="ctr" fontAlgn="base">
              <a:spcBef>
                <a:spcPct val="50000"/>
              </a:spcBef>
              <a:spcAft>
                <a:spcPct val="0"/>
              </a:spcAft>
              <a:buClr>
                <a:srgbClr val="F0AB00"/>
              </a:buClr>
              <a:buSzPct val="80000"/>
            </a:pPr>
            <a:endParaRPr lang="de-DE" kern="0" dirty="0">
              <a:solidFill>
                <a:srgbClr val="002060"/>
              </a:solidFill>
              <a:ea typeface="Arial Unicode MS" pitchFamily="34" charset="-128"/>
              <a:cs typeface="Arial Unicode MS" pitchFamily="34" charset="-128"/>
            </a:endParaRPr>
          </a:p>
        </p:txBody>
      </p:sp>
      <p:cxnSp>
        <p:nvCxnSpPr>
          <p:cNvPr id="22" name="Straight Arrow Connector 21"/>
          <p:cNvCxnSpPr/>
          <p:nvPr/>
        </p:nvCxnSpPr>
        <p:spPr>
          <a:xfrm flipV="1">
            <a:off x="2580629" y="2364452"/>
            <a:ext cx="2085631" cy="8045"/>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576751" y="2240433"/>
            <a:ext cx="772969" cy="307777"/>
          </a:xfrm>
          <a:prstGeom prst="rect">
            <a:avLst/>
          </a:prstGeom>
          <a:noFill/>
        </p:spPr>
        <p:txBody>
          <a:bodyPr wrap="non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a:t>
            </a:r>
            <a:endParaRPr lang="de-DE" kern="0" dirty="0">
              <a:ea typeface="Arial Unicode MS" pitchFamily="34" charset="-128"/>
              <a:cs typeface="Arial Unicode MS" pitchFamily="34" charset="-128"/>
            </a:endParaRPr>
          </a:p>
        </p:txBody>
      </p:sp>
      <p:sp>
        <p:nvSpPr>
          <p:cNvPr id="28" name="TextBox 27"/>
          <p:cNvSpPr txBox="1"/>
          <p:nvPr/>
        </p:nvSpPr>
        <p:spPr>
          <a:xfrm>
            <a:off x="2917987" y="2102841"/>
            <a:ext cx="1344821"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 / REST</a:t>
            </a:r>
            <a:endParaRPr lang="de-DE" kern="0" dirty="0">
              <a:ea typeface="Arial Unicode MS" pitchFamily="34" charset="-128"/>
              <a:cs typeface="Arial Unicode MS" pitchFamily="34" charset="-128"/>
            </a:endParaRPr>
          </a:p>
        </p:txBody>
      </p:sp>
      <p:sp>
        <p:nvSpPr>
          <p:cNvPr id="48" name="Rectangle 47"/>
          <p:cNvSpPr/>
          <p:nvPr/>
        </p:nvSpPr>
        <p:spPr bwMode="gray">
          <a:xfrm>
            <a:off x="4438649" y="1504950"/>
            <a:ext cx="4149801"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Advertisement</a:t>
            </a:r>
            <a:endParaRPr lang="de-DE" sz="1600"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47" name="Rounded Rectangle 46"/>
          <p:cNvSpPr/>
          <p:nvPr/>
        </p:nvSpPr>
        <p:spPr bwMode="gray">
          <a:xfrm>
            <a:off x="4666261" y="2068212"/>
            <a:ext cx="2282836" cy="592479"/>
          </a:xfrm>
          <a:prstGeom prst="roundRect">
            <a:avLst/>
          </a:prstGeom>
          <a:solidFill>
            <a:srgbClr val="00B0F0"/>
          </a:solidFill>
          <a:ln>
            <a:headEnd/>
            <a:tailEnd/>
          </a:ln>
          <a:effectLst/>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rPr>
              <a:t>Controller</a:t>
            </a:r>
          </a:p>
        </p:txBody>
      </p:sp>
      <p:sp>
        <p:nvSpPr>
          <p:cNvPr id="49" name="Rounded Rectangle 48"/>
          <p:cNvSpPr/>
          <p:nvPr/>
        </p:nvSpPr>
        <p:spPr bwMode="gray">
          <a:xfrm>
            <a:off x="7505643" y="2075646"/>
            <a:ext cx="880636" cy="876986"/>
          </a:xfrm>
          <a:prstGeom prst="roundRect">
            <a:avLst/>
          </a:prstGeom>
          <a:solidFill>
            <a:srgbClr val="B410CA"/>
          </a:solidFill>
          <a:ln>
            <a:headEnd/>
            <a:tailEnd/>
          </a:ln>
          <a:effectLst/>
        </p:spPr>
        <p:style>
          <a:lnRef idx="1">
            <a:schemeClr val="accent6"/>
          </a:lnRef>
          <a:fillRef idx="3">
            <a:schemeClr val="accent6"/>
          </a:fillRef>
          <a:effectRef idx="2">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solidFill>
                  <a:schemeClr val="bg1"/>
                </a:solidFill>
                <a:ea typeface="Arial Unicode MS" pitchFamily="34" charset="-128"/>
                <a:cs typeface="Arial Unicode MS" pitchFamily="34" charset="-128"/>
              </a:rPr>
              <a:t>HTTP Client</a:t>
            </a:r>
            <a:endParaRPr kumimoji="0" lang="de-DE"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44" name="Elbow Connector 43"/>
          <p:cNvCxnSpPr/>
          <p:nvPr/>
        </p:nvCxnSpPr>
        <p:spPr>
          <a:xfrm rot="10800000" flipV="1">
            <a:off x="8386280" y="2513439"/>
            <a:ext cx="991175" cy="699"/>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bwMode="gray">
          <a:xfrm rot="16200000">
            <a:off x="6273669" y="2871619"/>
            <a:ext cx="1950965" cy="344149"/>
          </a:xfrm>
          <a:prstGeom prst="roundRect">
            <a:avLst/>
          </a:prstGeom>
          <a:solidFill>
            <a:schemeClr val="accent6">
              <a:lumMod val="75000"/>
            </a:schemeClr>
          </a:solidFill>
          <a:ln>
            <a:headEnd/>
            <a:tailEnd/>
          </a:ln>
          <a:effectLst/>
        </p:spPr>
        <p:style>
          <a:lnRef idx="1">
            <a:schemeClr val="accent6"/>
          </a:lnRef>
          <a:fillRef idx="3">
            <a:schemeClr val="accent6"/>
          </a:fillRef>
          <a:effectRef idx="2">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solidFill>
                  <a:schemeClr val="bg1"/>
                </a:solidFill>
                <a:ea typeface="Arial Unicode MS" pitchFamily="34" charset="-128"/>
                <a:cs typeface="Arial Unicode MS" pitchFamily="34" charset="-128"/>
              </a:rPr>
              <a:t>Hystrix</a:t>
            </a:r>
            <a:endParaRPr kumimoji="0" lang="de-DE"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17" name="Elbow Connector 16"/>
          <p:cNvCxnSpPr/>
          <p:nvPr/>
        </p:nvCxnSpPr>
        <p:spPr>
          <a:xfrm rot="16200000" flipH="1">
            <a:off x="7243613" y="5329249"/>
            <a:ext cx="77788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5400000">
            <a:off x="7797794" y="3733524"/>
            <a:ext cx="3209855" cy="1315701"/>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gray">
          <a:xfrm>
            <a:off x="9377454" y="2240433"/>
            <a:ext cx="1366230" cy="546014"/>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a:solidFill>
                  <a:schemeClr val="tx1">
                    <a:lumMod val="75000"/>
                    <a:lumOff val="25000"/>
                  </a:schemeClr>
                </a:solidFill>
                <a:ea typeface="Arial Unicode MS" pitchFamily="34" charset="-128"/>
                <a:cs typeface="Arial Unicode MS" pitchFamily="34" charset="-128"/>
              </a:rPr>
              <a:t>User</a:t>
            </a: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5657" y="896853"/>
            <a:ext cx="2473510" cy="327458"/>
          </a:xfrm>
          <a:prstGeom prst="rect">
            <a:avLst/>
          </a:prstGeom>
        </p:spPr>
      </p:pic>
      <p:cxnSp>
        <p:nvCxnSpPr>
          <p:cNvPr id="26" name="Straight Connector 25"/>
          <p:cNvCxnSpPr/>
          <p:nvPr/>
        </p:nvCxnSpPr>
        <p:spPr>
          <a:xfrm>
            <a:off x="4229100" y="5521826"/>
            <a:ext cx="6032500" cy="0"/>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089391" y="5532247"/>
            <a:ext cx="1718288"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backing</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services</a:t>
            </a:r>
            <a:endParaRPr lang="de-DE" sz="1400" kern="0" dirty="0">
              <a:ea typeface="Arial Unicode MS" pitchFamily="34" charset="-128"/>
              <a:cs typeface="Arial Unicode MS" pitchFamily="34" charset="-128"/>
            </a:endParaRPr>
          </a:p>
        </p:txBody>
      </p:sp>
      <p:sp>
        <p:nvSpPr>
          <p:cNvPr id="32" name="Rectangle 31"/>
          <p:cNvSpPr/>
          <p:nvPr/>
        </p:nvSpPr>
        <p:spPr bwMode="gray">
          <a:xfrm>
            <a:off x="6949095" y="5718336"/>
            <a:ext cx="1795775" cy="555931"/>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a:solidFill>
                  <a:schemeClr val="tx1"/>
                </a:solidFill>
                <a:ea typeface="Arial Unicode MS" pitchFamily="34" charset="-128"/>
                <a:cs typeface="Arial Unicode MS" pitchFamily="34" charset="-128"/>
              </a:rPr>
              <a:t>ELK</a:t>
            </a:r>
            <a:endParaRPr kumimoji="0" lang="de-DE" sz="1600"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26765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317501" y="736600"/>
            <a:ext cx="2378353" cy="5693260"/>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Local</a:t>
            </a:r>
            <a:endParaRPr lang="de-DE" kern="0" dirty="0">
              <a:solidFill>
                <a:schemeClr val="tx1">
                  <a:lumMod val="75000"/>
                  <a:lumOff val="25000"/>
                </a:schemeClr>
              </a:solidFill>
              <a:ea typeface="Arial Unicode MS" pitchFamily="34" charset="-128"/>
              <a:cs typeface="Arial Unicode MS" pitchFamily="34" charset="-128"/>
            </a:endParaRPr>
          </a:p>
        </p:txBody>
      </p:sp>
      <p:sp>
        <p:nvSpPr>
          <p:cNvPr id="30" name="Rectangle 29"/>
          <p:cNvSpPr/>
          <p:nvPr/>
        </p:nvSpPr>
        <p:spPr bwMode="gray">
          <a:xfrm>
            <a:off x="709615" y="1504950"/>
            <a:ext cx="1576385" cy="13015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Postman</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15" name="Rounded Rectangle 14"/>
          <p:cNvSpPr/>
          <p:nvPr/>
        </p:nvSpPr>
        <p:spPr bwMode="gray">
          <a:xfrm>
            <a:off x="3581392" y="736600"/>
            <a:ext cx="7565746" cy="5693259"/>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algn="ctr" fontAlgn="base">
              <a:spcBef>
                <a:spcPct val="50000"/>
              </a:spcBef>
              <a:spcAft>
                <a:spcPct val="0"/>
              </a:spcAft>
              <a:buClr>
                <a:srgbClr val="F0AB00"/>
              </a:buClr>
              <a:buSzPct val="80000"/>
            </a:pPr>
            <a:endParaRPr lang="de-DE" kern="0" dirty="0">
              <a:solidFill>
                <a:srgbClr val="002060"/>
              </a:solidFill>
              <a:ea typeface="Arial Unicode MS" pitchFamily="34" charset="-128"/>
              <a:cs typeface="Arial Unicode MS" pitchFamily="34" charset="-128"/>
            </a:endParaRPr>
          </a:p>
        </p:txBody>
      </p:sp>
      <p:cxnSp>
        <p:nvCxnSpPr>
          <p:cNvPr id="22" name="Straight Arrow Connector 21"/>
          <p:cNvCxnSpPr/>
          <p:nvPr/>
        </p:nvCxnSpPr>
        <p:spPr>
          <a:xfrm flipV="1">
            <a:off x="2286000" y="2360430"/>
            <a:ext cx="1662491" cy="5083"/>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78114" y="2090029"/>
            <a:ext cx="1209561"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 / REST</a:t>
            </a:r>
            <a:endParaRPr lang="de-DE" kern="0" dirty="0">
              <a:ea typeface="Arial Unicode MS" pitchFamily="34" charset="-128"/>
              <a:cs typeface="Arial Unicode MS" pitchFamily="34" charset="-128"/>
            </a:endParaRPr>
          </a:p>
        </p:txBody>
      </p:sp>
      <p:sp>
        <p:nvSpPr>
          <p:cNvPr id="48" name="Rectangle 47"/>
          <p:cNvSpPr/>
          <p:nvPr/>
        </p:nvSpPr>
        <p:spPr bwMode="gray">
          <a:xfrm>
            <a:off x="3930650" y="1504950"/>
            <a:ext cx="3595866"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Advertisement</a:t>
            </a:r>
            <a:endParaRPr lang="de-DE" sz="1600"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47" name="Rounded Rectangle 46"/>
          <p:cNvSpPr/>
          <p:nvPr/>
        </p:nvSpPr>
        <p:spPr bwMode="gray">
          <a:xfrm>
            <a:off x="4185628" y="2055400"/>
            <a:ext cx="1458693" cy="592479"/>
          </a:xfrm>
          <a:prstGeom prst="roundRect">
            <a:avLst/>
          </a:prstGeom>
          <a:solidFill>
            <a:srgbClr val="00B0F0"/>
          </a:solidFill>
          <a:ln>
            <a:headEnd/>
            <a:tailEnd/>
          </a:ln>
          <a:effectLst/>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rPr>
              <a:t>Controller</a:t>
            </a:r>
          </a:p>
        </p:txBody>
      </p:sp>
      <p:sp>
        <p:nvSpPr>
          <p:cNvPr id="14" name="Rounded Rectangle 13"/>
          <p:cNvSpPr/>
          <p:nvPr/>
        </p:nvSpPr>
        <p:spPr bwMode="gray">
          <a:xfrm rot="16200000">
            <a:off x="5007358" y="2876116"/>
            <a:ext cx="1950965" cy="309535"/>
          </a:xfrm>
          <a:prstGeom prst="roundRect">
            <a:avLst/>
          </a:prstGeom>
          <a:solidFill>
            <a:schemeClr val="accent6">
              <a:lumMod val="75000"/>
            </a:schemeClr>
          </a:solidFill>
          <a:ln>
            <a:headEnd/>
            <a:tailEnd/>
          </a:ln>
          <a:effectLst/>
        </p:spPr>
        <p:style>
          <a:lnRef idx="1">
            <a:schemeClr val="accent6"/>
          </a:lnRef>
          <a:fillRef idx="3">
            <a:schemeClr val="accent6"/>
          </a:fillRef>
          <a:effectRef idx="2">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solidFill>
                  <a:schemeClr val="bg1"/>
                </a:solidFill>
                <a:ea typeface="Arial Unicode MS" pitchFamily="34" charset="-128"/>
                <a:cs typeface="Arial Unicode MS" pitchFamily="34" charset="-128"/>
              </a:rPr>
              <a:t>Hystrix</a:t>
            </a:r>
            <a:endParaRPr kumimoji="0" lang="de-DE"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17" name="Elbow Connector 16"/>
          <p:cNvCxnSpPr>
            <a:stCxn id="19" idx="2"/>
            <a:endCxn id="41" idx="1"/>
          </p:cNvCxnSpPr>
          <p:nvPr/>
        </p:nvCxnSpPr>
        <p:spPr>
          <a:xfrm rot="16200000" flipH="1">
            <a:off x="5898952" y="4829141"/>
            <a:ext cx="1896757" cy="259879"/>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bwMode="gray">
          <a:xfrm>
            <a:off x="6321359" y="2055400"/>
            <a:ext cx="792063" cy="1955303"/>
          </a:xfrm>
          <a:prstGeom prst="roundRect">
            <a:avLst/>
          </a:prstGeom>
          <a:solidFill>
            <a:srgbClr val="B410CA"/>
          </a:solidFill>
          <a:ln>
            <a:headEnd/>
            <a:tailEnd/>
          </a:ln>
          <a:effectLst/>
        </p:spPr>
        <p:style>
          <a:lnRef idx="1">
            <a:schemeClr val="accent6"/>
          </a:lnRef>
          <a:fillRef idx="3">
            <a:schemeClr val="accent6"/>
          </a:fillRef>
          <a:effectRef idx="2">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solidFill>
                  <a:schemeClr val="bg1"/>
                </a:solidFill>
                <a:ea typeface="Arial Unicode MS" pitchFamily="34" charset="-128"/>
                <a:cs typeface="Arial Unicode MS" pitchFamily="34" charset="-128"/>
              </a:rPr>
              <a:t>MQ Client</a:t>
            </a:r>
            <a:endParaRPr kumimoji="0" lang="de-DE"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4" name="TextBox 23"/>
          <p:cNvSpPr txBox="1"/>
          <p:nvPr/>
        </p:nvSpPr>
        <p:spPr>
          <a:xfrm>
            <a:off x="5963055" y="5106274"/>
            <a:ext cx="754334"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AMQP</a:t>
            </a:r>
            <a:endParaRPr lang="de-DE" kern="0" dirty="0">
              <a:ea typeface="Arial Unicode MS" pitchFamily="34" charset="-128"/>
              <a:cs typeface="Arial Unicode MS" pitchFamily="34" charset="-128"/>
            </a:endParaRPr>
          </a:p>
        </p:txBody>
      </p:sp>
      <p:cxnSp>
        <p:nvCxnSpPr>
          <p:cNvPr id="26" name="Elbow Connector 25"/>
          <p:cNvCxnSpPr>
            <a:stCxn id="31" idx="1"/>
            <a:endCxn id="41" idx="3"/>
          </p:cNvCxnSpPr>
          <p:nvPr/>
        </p:nvCxnSpPr>
        <p:spPr>
          <a:xfrm rot="10800000" flipV="1">
            <a:off x="8822816" y="3222700"/>
            <a:ext cx="554639" cy="2684759"/>
          </a:xfrm>
          <a:prstGeom prst="bentConnector3">
            <a:avLst>
              <a:gd name="adj1" fmla="val 50000"/>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9377454" y="1504950"/>
            <a:ext cx="1366230" cy="3435501"/>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Statistics</a:t>
            </a:r>
            <a:endParaRPr lang="de-DE" sz="1600" kern="0" dirty="0">
              <a:solidFill>
                <a:schemeClr val="tx1">
                  <a:lumMod val="75000"/>
                  <a:lumOff val="25000"/>
                </a:schemeClr>
              </a:solidFill>
              <a:ea typeface="Arial Unicode MS" pitchFamily="34" charset="-128"/>
              <a:cs typeface="Arial Unicode MS" pitchFamily="34" charset="-128"/>
            </a:endParaRPr>
          </a:p>
        </p:txBody>
      </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87657" y="896853"/>
            <a:ext cx="2224729" cy="327458"/>
          </a:xfrm>
          <a:prstGeom prst="rect">
            <a:avLst/>
          </a:prstGeom>
        </p:spPr>
      </p:pic>
      <p:cxnSp>
        <p:nvCxnSpPr>
          <p:cNvPr id="32" name="Straight Connector 31"/>
          <p:cNvCxnSpPr/>
          <p:nvPr/>
        </p:nvCxnSpPr>
        <p:spPr>
          <a:xfrm>
            <a:off x="4014788" y="5523357"/>
            <a:ext cx="6728896" cy="0"/>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229100" y="5521826"/>
            <a:ext cx="6032500" cy="0"/>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892664" y="5520296"/>
            <a:ext cx="1769770"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backing</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services</a:t>
            </a:r>
            <a:endParaRPr lang="de-DE" sz="1400" kern="0" dirty="0">
              <a:ea typeface="Arial Unicode MS" pitchFamily="34" charset="-128"/>
              <a:cs typeface="Arial Unicode MS" pitchFamily="34" charset="-128"/>
            </a:endParaRPr>
          </a:p>
        </p:txBody>
      </p:sp>
      <p:sp>
        <p:nvSpPr>
          <p:cNvPr id="41" name="Rectangle 40"/>
          <p:cNvSpPr/>
          <p:nvPr/>
        </p:nvSpPr>
        <p:spPr bwMode="gray">
          <a:xfrm>
            <a:off x="6977270" y="5629494"/>
            <a:ext cx="1845545" cy="555931"/>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fontAlgn="base">
              <a:spcBef>
                <a:spcPct val="50000"/>
              </a:spcBef>
              <a:spcAft>
                <a:spcPct val="0"/>
              </a:spcAft>
              <a:buClr>
                <a:srgbClr val="F0AB00"/>
              </a:buClr>
              <a:buSzPct val="80000"/>
            </a:pPr>
            <a:r>
              <a:rPr lang="de-DE" sz="1600" kern="0" dirty="0" err="1">
                <a:solidFill>
                  <a:schemeClr val="tx1"/>
                </a:solidFill>
                <a:ea typeface="Arial Unicode MS" pitchFamily="34" charset="-128"/>
                <a:cs typeface="Arial Unicode MS" pitchFamily="34" charset="-128"/>
              </a:rPr>
              <a:t>RabbitMQ</a:t>
            </a:r>
            <a:r>
              <a:rPr lang="de-DE" sz="1600" kern="0" dirty="0">
                <a:solidFill>
                  <a:schemeClr val="tx1"/>
                </a:solidFill>
                <a:ea typeface="Arial Unicode MS" pitchFamily="34" charset="-128"/>
                <a:cs typeface="Arial Unicode MS" pitchFamily="34" charset="-128"/>
              </a:rPr>
              <a:t>  </a:t>
            </a:r>
            <a:endParaRPr kumimoji="0" lang="de-DE" sz="1600"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grpSp>
        <p:nvGrpSpPr>
          <p:cNvPr id="7" name="Group 6"/>
          <p:cNvGrpSpPr/>
          <p:nvPr/>
        </p:nvGrpSpPr>
        <p:grpSpPr>
          <a:xfrm>
            <a:off x="8196439" y="5668515"/>
            <a:ext cx="592078" cy="473742"/>
            <a:chOff x="7755885" y="5750756"/>
            <a:chExt cx="592078" cy="473742"/>
          </a:xfrm>
        </p:grpSpPr>
        <p:sp>
          <p:nvSpPr>
            <p:cNvPr id="35" name="Rectangle 34"/>
            <p:cNvSpPr/>
            <p:nvPr/>
          </p:nvSpPr>
          <p:spPr bwMode="gray">
            <a:xfrm>
              <a:off x="7755885" y="5750756"/>
              <a:ext cx="147605" cy="473742"/>
            </a:xfrm>
            <a:prstGeom prst="rect">
              <a:avLst/>
            </a:prstGeom>
            <a:ln>
              <a:solidFill>
                <a:schemeClr val="tx1">
                  <a:lumMod val="50000"/>
                  <a:lumOff val="50000"/>
                </a:schemeClr>
              </a:solidFill>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6" name="Rectangle 45"/>
            <p:cNvSpPr/>
            <p:nvPr/>
          </p:nvSpPr>
          <p:spPr bwMode="gray">
            <a:xfrm>
              <a:off x="8200358" y="5750756"/>
              <a:ext cx="147605" cy="473742"/>
            </a:xfrm>
            <a:prstGeom prst="rect">
              <a:avLst/>
            </a:prstGeom>
            <a:ln>
              <a:solidFill>
                <a:schemeClr val="tx1">
                  <a:lumMod val="50000"/>
                  <a:lumOff val="50000"/>
                </a:schemeClr>
              </a:solidFill>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Rectangle 49"/>
            <p:cNvSpPr/>
            <p:nvPr/>
          </p:nvSpPr>
          <p:spPr bwMode="gray">
            <a:xfrm>
              <a:off x="8052201" y="5750756"/>
              <a:ext cx="147605" cy="473742"/>
            </a:xfrm>
            <a:prstGeom prst="rect">
              <a:avLst/>
            </a:prstGeom>
            <a:ln>
              <a:solidFill>
                <a:schemeClr val="tx1">
                  <a:lumMod val="50000"/>
                  <a:lumOff val="50000"/>
                </a:schemeClr>
              </a:solidFill>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50"/>
            <p:cNvSpPr/>
            <p:nvPr/>
          </p:nvSpPr>
          <p:spPr bwMode="gray">
            <a:xfrm>
              <a:off x="7904043" y="5750756"/>
              <a:ext cx="147605" cy="473742"/>
            </a:xfrm>
            <a:prstGeom prst="rect">
              <a:avLst/>
            </a:prstGeom>
            <a:ln>
              <a:solidFill>
                <a:schemeClr val="tx1">
                  <a:lumMod val="50000"/>
                  <a:lumOff val="50000"/>
                </a:schemeClr>
              </a:solidFill>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119208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bwMode="gray">
          <a:xfrm>
            <a:off x="3721100" y="736600"/>
            <a:ext cx="7426037" cy="5693259"/>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rgbClr val="002060"/>
              </a:solidFill>
              <a:effectLst/>
              <a:uLnTx/>
              <a:uFillTx/>
              <a:ea typeface="Arial Unicode MS" pitchFamily="34" charset="-128"/>
              <a:cs typeface="Arial Unicode MS" pitchFamily="34" charset="-128"/>
            </a:endParaRPr>
          </a:p>
        </p:txBody>
      </p:sp>
      <p:sp>
        <p:nvSpPr>
          <p:cNvPr id="9" name="Flowchart: Magnetic Disk 8"/>
          <p:cNvSpPr/>
          <p:nvPr/>
        </p:nvSpPr>
        <p:spPr bwMode="gray">
          <a:xfrm>
            <a:off x="4890294" y="5718336"/>
            <a:ext cx="1447006" cy="555931"/>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de-DE" sz="1600" kern="0" dirty="0" err="1">
                <a:solidFill>
                  <a:schemeClr val="tx1"/>
                </a:solidFill>
                <a:ea typeface="Arial Unicode MS" pitchFamily="34" charset="-128"/>
                <a:cs typeface="Arial Unicode MS" pitchFamily="34" charset="-128"/>
              </a:rPr>
              <a:t>PostgreSQL</a:t>
            </a:r>
            <a:endParaRPr lang="de-DE" sz="1600" kern="0" dirty="0">
              <a:solidFill>
                <a:schemeClr val="tx1"/>
              </a:solidFill>
              <a:ea typeface="Arial Unicode MS" pitchFamily="34" charset="-128"/>
              <a:cs typeface="Arial Unicode MS" pitchFamily="34" charset="-128"/>
            </a:endParaRPr>
          </a:p>
        </p:txBody>
      </p:sp>
      <p:sp>
        <p:nvSpPr>
          <p:cNvPr id="40" name="TextBox 39"/>
          <p:cNvSpPr txBox="1"/>
          <p:nvPr/>
        </p:nvSpPr>
        <p:spPr>
          <a:xfrm>
            <a:off x="8576751" y="2240433"/>
            <a:ext cx="772969" cy="307777"/>
          </a:xfrm>
          <a:prstGeom prst="rect">
            <a:avLst/>
          </a:prstGeom>
          <a:noFill/>
        </p:spPr>
        <p:txBody>
          <a:bodyPr wrap="non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a:t>
            </a:r>
            <a:endParaRPr lang="de-DE" kern="0" dirty="0">
              <a:ea typeface="Arial Unicode MS" pitchFamily="34" charset="-128"/>
              <a:cs typeface="Arial Unicode MS" pitchFamily="34" charset="-128"/>
            </a:endParaRPr>
          </a:p>
        </p:txBody>
      </p:sp>
      <p:sp>
        <p:nvSpPr>
          <p:cNvPr id="41" name="TextBox 40"/>
          <p:cNvSpPr txBox="1"/>
          <p:nvPr/>
        </p:nvSpPr>
        <p:spPr>
          <a:xfrm>
            <a:off x="4499651" y="5210639"/>
            <a:ext cx="1484987"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JDBC / SQL</a:t>
            </a:r>
          </a:p>
        </p:txBody>
      </p:sp>
      <p:sp>
        <p:nvSpPr>
          <p:cNvPr id="42" name="TextBox 41"/>
          <p:cNvSpPr txBox="1"/>
          <p:nvPr/>
        </p:nvSpPr>
        <p:spPr>
          <a:xfrm>
            <a:off x="3033822" y="2099244"/>
            <a:ext cx="1153053"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 / REST</a:t>
            </a:r>
            <a:endParaRPr lang="de-DE" kern="0" dirty="0">
              <a:ea typeface="Arial Unicode MS" pitchFamily="34" charset="-128"/>
              <a:cs typeface="Arial Unicode MS" pitchFamily="34" charset="-128"/>
            </a:endParaRPr>
          </a:p>
        </p:txBody>
      </p:sp>
      <p:cxnSp>
        <p:nvCxnSpPr>
          <p:cNvPr id="44" name="Straight Connector 43"/>
          <p:cNvCxnSpPr/>
          <p:nvPr/>
        </p:nvCxnSpPr>
        <p:spPr>
          <a:xfrm flipV="1">
            <a:off x="4229100" y="5518416"/>
            <a:ext cx="6629400" cy="3410"/>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377454" y="5521826"/>
            <a:ext cx="1718288"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backing</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services</a:t>
            </a:r>
            <a:endParaRPr lang="de-DE" sz="1400" kern="0" dirty="0">
              <a:ea typeface="Arial Unicode MS" pitchFamily="34" charset="-128"/>
              <a:cs typeface="Arial Unicode MS" pitchFamily="34" charset="-128"/>
            </a:endParaRPr>
          </a:p>
        </p:txBody>
      </p:sp>
      <p:sp>
        <p:nvSpPr>
          <p:cNvPr id="51" name="Rectangle 50"/>
          <p:cNvSpPr/>
          <p:nvPr/>
        </p:nvSpPr>
        <p:spPr bwMode="gray">
          <a:xfrm>
            <a:off x="6949095" y="5718336"/>
            <a:ext cx="2376963" cy="555931"/>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a:solidFill>
                  <a:schemeClr val="tx1"/>
                </a:solidFill>
                <a:ea typeface="Arial Unicode MS" pitchFamily="34" charset="-128"/>
                <a:cs typeface="Arial Unicode MS" pitchFamily="34" charset="-128"/>
              </a:rPr>
              <a:t>ELK</a:t>
            </a:r>
            <a:endParaRPr kumimoji="0" lang="de-DE" sz="1600"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cxnSp>
        <p:nvCxnSpPr>
          <p:cNvPr id="22" name="Elbow Connector 21"/>
          <p:cNvCxnSpPr/>
          <p:nvPr/>
        </p:nvCxnSpPr>
        <p:spPr>
          <a:xfrm rot="16200000" flipH="1">
            <a:off x="7243613" y="5329249"/>
            <a:ext cx="77788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8616185" y="3291581"/>
            <a:ext cx="713657" cy="307777"/>
          </a:xfrm>
          <a:prstGeom prst="rect">
            <a:avLst/>
          </a:prstGeom>
          <a:noFill/>
        </p:spPr>
        <p:txBody>
          <a:bodyPr wrap="non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AMQP</a:t>
            </a:r>
            <a:endParaRPr lang="de-DE" kern="0" dirty="0">
              <a:ea typeface="Arial Unicode MS" pitchFamily="34" charset="-128"/>
              <a:cs typeface="Arial Unicode MS" pitchFamily="34" charset="-128"/>
            </a:endParaRPr>
          </a:p>
        </p:txBody>
      </p:sp>
      <p:sp>
        <p:nvSpPr>
          <p:cNvPr id="26" name="Rectangle 25"/>
          <p:cNvSpPr/>
          <p:nvPr/>
        </p:nvSpPr>
        <p:spPr bwMode="gray">
          <a:xfrm>
            <a:off x="370785" y="1071180"/>
            <a:ext cx="2435425" cy="2338505"/>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a:solidFill>
                  <a:schemeClr val="tx1">
                    <a:lumMod val="75000"/>
                    <a:lumOff val="25000"/>
                  </a:schemeClr>
                </a:solidFill>
                <a:ea typeface="Arial Unicode MS" pitchFamily="34" charset="-128"/>
                <a:cs typeface="Arial Unicode MS" pitchFamily="34" charset="-128"/>
              </a:rPr>
              <a:t>Jenkins</a:t>
            </a:r>
          </a:p>
        </p:txBody>
      </p:sp>
      <p:sp>
        <p:nvSpPr>
          <p:cNvPr id="27" name="Rectangle 26"/>
          <p:cNvSpPr/>
          <p:nvPr/>
        </p:nvSpPr>
        <p:spPr bwMode="gray">
          <a:xfrm>
            <a:off x="637203" y="1803682"/>
            <a:ext cx="1766168" cy="122707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SystemTest</a:t>
            </a:r>
            <a:endParaRPr lang="de-DE" kern="0" dirty="0">
              <a:solidFill>
                <a:schemeClr val="tx1">
                  <a:lumMod val="65000"/>
                  <a:lumOff val="35000"/>
                </a:schemeClr>
              </a:solidFill>
              <a:ea typeface="Arial Unicode MS" pitchFamily="34" charset="-128"/>
              <a:cs typeface="Arial Unicode MS" pitchFamily="34" charset="-128"/>
            </a:endParaRPr>
          </a:p>
        </p:txBody>
      </p:sp>
      <p:cxnSp>
        <p:nvCxnSpPr>
          <p:cNvPr id="36" name="Straight Arrow Connector 35"/>
          <p:cNvCxnSpPr/>
          <p:nvPr/>
        </p:nvCxnSpPr>
        <p:spPr>
          <a:xfrm>
            <a:off x="2403371" y="2349500"/>
            <a:ext cx="2035278" cy="1270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127"/>
          <p:cNvCxnSpPr/>
          <p:nvPr/>
        </p:nvCxnSpPr>
        <p:spPr>
          <a:xfrm flipH="1">
            <a:off x="8592378" y="2548210"/>
            <a:ext cx="761269"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127"/>
          <p:cNvCxnSpPr/>
          <p:nvPr/>
        </p:nvCxnSpPr>
        <p:spPr>
          <a:xfrm flipV="1">
            <a:off x="5613797" y="4940449"/>
            <a:ext cx="0" cy="724786"/>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a:off x="8389042" y="3564332"/>
            <a:ext cx="988412" cy="256"/>
          </a:xfrm>
          <a:prstGeom prst="bentConnector3">
            <a:avLst>
              <a:gd name="adj1" fmla="val 50000"/>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4438649" y="1504950"/>
            <a:ext cx="4149801"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Advertisement</a:t>
            </a:r>
            <a:endParaRPr lang="de-DE" sz="1600"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23" name="Rectangle 22"/>
          <p:cNvSpPr/>
          <p:nvPr/>
        </p:nvSpPr>
        <p:spPr bwMode="gray">
          <a:xfrm>
            <a:off x="9377454" y="2240433"/>
            <a:ext cx="1366230" cy="546014"/>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a:solidFill>
                  <a:schemeClr val="tx1">
                    <a:lumMod val="75000"/>
                    <a:lumOff val="25000"/>
                  </a:schemeClr>
                </a:solidFill>
                <a:ea typeface="Arial Unicode MS" pitchFamily="34" charset="-128"/>
                <a:cs typeface="Arial Unicode MS" pitchFamily="34" charset="-128"/>
              </a:rPr>
              <a:t>User</a:t>
            </a:r>
          </a:p>
        </p:txBody>
      </p:sp>
      <p:sp>
        <p:nvSpPr>
          <p:cNvPr id="24" name="Rectangle 23"/>
          <p:cNvSpPr/>
          <p:nvPr/>
        </p:nvSpPr>
        <p:spPr bwMode="gray">
          <a:xfrm>
            <a:off x="9377454" y="3291581"/>
            <a:ext cx="1366230" cy="546014"/>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Statistics</a:t>
            </a:r>
            <a:endParaRPr lang="de-DE" sz="1600" kern="0" dirty="0">
              <a:solidFill>
                <a:schemeClr val="tx1">
                  <a:lumMod val="75000"/>
                  <a:lumOff val="25000"/>
                </a:schemeClr>
              </a:solidFill>
              <a:ea typeface="Arial Unicode MS" pitchFamily="34" charset="-128"/>
              <a:cs typeface="Arial Unicode MS" pitchFamily="34" charset="-128"/>
            </a:endParaRPr>
          </a:p>
        </p:txBody>
      </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5657" y="896853"/>
            <a:ext cx="2473510" cy="327458"/>
          </a:xfrm>
          <a:prstGeom prst="rect">
            <a:avLst/>
          </a:prstGeom>
        </p:spPr>
      </p:pic>
    </p:spTree>
    <p:extLst>
      <p:ext uri="{BB962C8B-B14F-4D97-AF65-F5344CB8AC3E}">
        <p14:creationId xmlns:p14="http://schemas.microsoft.com/office/powerpoint/2010/main" val="306598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bwMode="gray">
          <a:xfrm>
            <a:off x="3721100" y="736600"/>
            <a:ext cx="7426037" cy="5693259"/>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rgbClr val="002060"/>
              </a:solidFill>
              <a:effectLst/>
              <a:uLnTx/>
              <a:uFillTx/>
              <a:ea typeface="Arial Unicode MS" pitchFamily="34" charset="-128"/>
              <a:cs typeface="Arial Unicode MS" pitchFamily="34" charset="-128"/>
            </a:endParaRPr>
          </a:p>
        </p:txBody>
      </p:sp>
      <p:sp>
        <p:nvSpPr>
          <p:cNvPr id="9" name="Flowchart: Magnetic Disk 8"/>
          <p:cNvSpPr/>
          <p:nvPr/>
        </p:nvSpPr>
        <p:spPr bwMode="gray">
          <a:xfrm>
            <a:off x="4439807" y="5718336"/>
            <a:ext cx="1447006" cy="555931"/>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de-DE" sz="1600" kern="0" dirty="0" err="1">
                <a:solidFill>
                  <a:schemeClr val="tx1"/>
                </a:solidFill>
                <a:ea typeface="Arial Unicode MS" pitchFamily="34" charset="-128"/>
                <a:cs typeface="Arial Unicode MS" pitchFamily="34" charset="-128"/>
              </a:rPr>
              <a:t>PostgreSQL</a:t>
            </a:r>
            <a:endParaRPr lang="de-DE" sz="1600" kern="0" dirty="0">
              <a:solidFill>
                <a:schemeClr val="tx1"/>
              </a:solidFill>
              <a:ea typeface="Arial Unicode MS" pitchFamily="34" charset="-128"/>
              <a:cs typeface="Arial Unicode MS" pitchFamily="34" charset="-128"/>
            </a:endParaRPr>
          </a:p>
        </p:txBody>
      </p:sp>
      <p:sp>
        <p:nvSpPr>
          <p:cNvPr id="12" name="Rectangle 11"/>
          <p:cNvSpPr/>
          <p:nvPr/>
        </p:nvSpPr>
        <p:spPr bwMode="gray">
          <a:xfrm>
            <a:off x="4438649" y="1504950"/>
            <a:ext cx="4149801"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Advertisement</a:t>
            </a:r>
            <a:endParaRPr lang="de-DE" sz="1600"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cxnSp>
        <p:nvCxnSpPr>
          <p:cNvPr id="36" name="Straight Arrow Connector 35"/>
          <p:cNvCxnSpPr/>
          <p:nvPr/>
        </p:nvCxnSpPr>
        <p:spPr>
          <a:xfrm>
            <a:off x="2956996" y="2364451"/>
            <a:ext cx="1709264" cy="1"/>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576751" y="2240433"/>
            <a:ext cx="772969" cy="307777"/>
          </a:xfrm>
          <a:prstGeom prst="rect">
            <a:avLst/>
          </a:prstGeom>
          <a:noFill/>
        </p:spPr>
        <p:txBody>
          <a:bodyPr wrap="non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a:t>
            </a:r>
            <a:endParaRPr lang="de-DE" kern="0" dirty="0">
              <a:ea typeface="Arial Unicode MS" pitchFamily="34" charset="-128"/>
              <a:cs typeface="Arial Unicode MS" pitchFamily="34" charset="-128"/>
            </a:endParaRPr>
          </a:p>
        </p:txBody>
      </p:sp>
      <p:sp>
        <p:nvSpPr>
          <p:cNvPr id="41" name="TextBox 40"/>
          <p:cNvSpPr txBox="1"/>
          <p:nvPr/>
        </p:nvSpPr>
        <p:spPr>
          <a:xfrm>
            <a:off x="4036189" y="5210639"/>
            <a:ext cx="1484987"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JDBC / SQL</a:t>
            </a:r>
          </a:p>
        </p:txBody>
      </p:sp>
      <p:sp>
        <p:nvSpPr>
          <p:cNvPr id="42" name="TextBox 41"/>
          <p:cNvSpPr txBox="1"/>
          <p:nvPr/>
        </p:nvSpPr>
        <p:spPr>
          <a:xfrm>
            <a:off x="2870200" y="2099244"/>
            <a:ext cx="1316675"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 / REST</a:t>
            </a:r>
            <a:endParaRPr lang="de-DE" kern="0" dirty="0">
              <a:ea typeface="Arial Unicode MS" pitchFamily="34" charset="-128"/>
              <a:cs typeface="Arial Unicode MS" pitchFamily="34" charset="-128"/>
            </a:endParaRPr>
          </a:p>
        </p:txBody>
      </p:sp>
      <p:cxnSp>
        <p:nvCxnSpPr>
          <p:cNvPr id="44" name="Straight Connector 43"/>
          <p:cNvCxnSpPr/>
          <p:nvPr/>
        </p:nvCxnSpPr>
        <p:spPr>
          <a:xfrm flipV="1">
            <a:off x="4229100" y="5518416"/>
            <a:ext cx="6629400" cy="3410"/>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377454" y="5521826"/>
            <a:ext cx="1718288"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backing</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services</a:t>
            </a:r>
            <a:endParaRPr lang="de-DE" sz="1400" kern="0" dirty="0">
              <a:ea typeface="Arial Unicode MS" pitchFamily="34" charset="-128"/>
              <a:cs typeface="Arial Unicode MS" pitchFamily="34" charset="-128"/>
            </a:endParaRPr>
          </a:p>
        </p:txBody>
      </p:sp>
      <p:sp>
        <p:nvSpPr>
          <p:cNvPr id="51" name="Rectangle 50"/>
          <p:cNvSpPr/>
          <p:nvPr/>
        </p:nvSpPr>
        <p:spPr bwMode="gray">
          <a:xfrm>
            <a:off x="6105159" y="5718336"/>
            <a:ext cx="1079337" cy="555931"/>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a:solidFill>
                  <a:schemeClr val="tx1"/>
                </a:solidFill>
                <a:ea typeface="Arial Unicode MS" pitchFamily="34" charset="-128"/>
                <a:cs typeface="Arial Unicode MS" pitchFamily="34" charset="-128"/>
              </a:rPr>
              <a:t>ELK</a:t>
            </a:r>
            <a:endParaRPr kumimoji="0" lang="de-DE" sz="1600"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71" name="Rounded Rectangle 70"/>
          <p:cNvSpPr/>
          <p:nvPr/>
        </p:nvSpPr>
        <p:spPr bwMode="gray">
          <a:xfrm>
            <a:off x="4666261" y="2068212"/>
            <a:ext cx="2282836" cy="592479"/>
          </a:xfrm>
          <a:prstGeom prst="roundRect">
            <a:avLst/>
          </a:prstGeom>
          <a:solidFill>
            <a:srgbClr val="00B0F0"/>
          </a:solidFill>
          <a:ln>
            <a:headEnd/>
            <a:tailEnd/>
          </a:ln>
          <a:effectLst/>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rPr>
              <a:t>Controller</a:t>
            </a:r>
          </a:p>
        </p:txBody>
      </p:sp>
      <p:sp>
        <p:nvSpPr>
          <p:cNvPr id="72" name="Rounded Rectangle 71"/>
          <p:cNvSpPr/>
          <p:nvPr/>
        </p:nvSpPr>
        <p:spPr bwMode="gray">
          <a:xfrm>
            <a:off x="4666261" y="4151637"/>
            <a:ext cx="2282834" cy="592479"/>
          </a:xfrm>
          <a:prstGeom prst="round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JPA / </a:t>
            </a:r>
            <a:r>
              <a:rPr kumimoji="0" lang="de-DE" sz="1600" b="0" i="0" u="none" strike="noStrike" kern="0" cap="none" spc="0" normalizeH="0" baseline="0" noProof="0" dirty="0" err="1">
                <a:ln>
                  <a:noFill/>
                </a:ln>
                <a:effectLst/>
                <a:uLnTx/>
                <a:uFillTx/>
                <a:ea typeface="Arial Unicode MS" pitchFamily="34" charset="-128"/>
                <a:cs typeface="Arial Unicode MS" pitchFamily="34" charset="-128"/>
              </a:rPr>
              <a:t>Persistence</a:t>
            </a:r>
            <a:endParaRPr kumimoji="0" lang="de-DE"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3" name="Rounded Rectangle 72"/>
          <p:cNvSpPr/>
          <p:nvPr/>
        </p:nvSpPr>
        <p:spPr bwMode="gray">
          <a:xfrm>
            <a:off x="7505643" y="2075646"/>
            <a:ext cx="880636" cy="876986"/>
          </a:xfrm>
          <a:prstGeom prst="roundRect">
            <a:avLst/>
          </a:prstGeom>
          <a:solidFill>
            <a:srgbClr val="B410CA"/>
          </a:solidFill>
          <a:ln>
            <a:headEnd/>
            <a:tailEnd/>
          </a:ln>
          <a:effectLst/>
        </p:spPr>
        <p:style>
          <a:lnRef idx="1">
            <a:schemeClr val="accent6"/>
          </a:lnRef>
          <a:fillRef idx="3">
            <a:schemeClr val="accent6"/>
          </a:fillRef>
          <a:effectRef idx="2">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solidFill>
                  <a:schemeClr val="bg1"/>
                </a:solidFill>
                <a:ea typeface="Arial Unicode MS" pitchFamily="34" charset="-128"/>
                <a:cs typeface="Arial Unicode MS" pitchFamily="34" charset="-128"/>
              </a:rPr>
              <a:t>HTTP Client</a:t>
            </a:r>
            <a:endParaRPr kumimoji="0" lang="de-DE"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2" name="Rounded Rectangle 81"/>
          <p:cNvSpPr/>
          <p:nvPr/>
        </p:nvSpPr>
        <p:spPr bwMode="gray">
          <a:xfrm>
            <a:off x="4666261" y="2793150"/>
            <a:ext cx="2282836" cy="546784"/>
          </a:xfrm>
          <a:prstGeom prst="roundRect">
            <a:avLst/>
          </a:prstGeom>
          <a:solidFill>
            <a:schemeClr val="accent4">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Domain</a:t>
            </a:r>
          </a:p>
        </p:txBody>
      </p:sp>
      <p:cxnSp>
        <p:nvCxnSpPr>
          <p:cNvPr id="22" name="Elbow Connector 21"/>
          <p:cNvCxnSpPr/>
          <p:nvPr/>
        </p:nvCxnSpPr>
        <p:spPr>
          <a:xfrm rot="16200000" flipH="1">
            <a:off x="6286029" y="5329250"/>
            <a:ext cx="77788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bwMode="gray">
          <a:xfrm>
            <a:off x="4666261" y="3472393"/>
            <a:ext cx="2282836" cy="546784"/>
          </a:xfrm>
          <a:prstGeom prst="round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Repository</a:t>
            </a:r>
          </a:p>
        </p:txBody>
      </p:sp>
      <p:cxnSp>
        <p:nvCxnSpPr>
          <p:cNvPr id="66" name="Elbow Connector 65"/>
          <p:cNvCxnSpPr>
            <a:endCxn id="9" idx="1"/>
          </p:cNvCxnSpPr>
          <p:nvPr/>
        </p:nvCxnSpPr>
        <p:spPr>
          <a:xfrm rot="5400000">
            <a:off x="4676796" y="5230631"/>
            <a:ext cx="974220" cy="1191"/>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7" name="Rounded Rectangle 126"/>
          <p:cNvSpPr/>
          <p:nvPr/>
        </p:nvSpPr>
        <p:spPr bwMode="gray">
          <a:xfrm>
            <a:off x="7508406" y="3105151"/>
            <a:ext cx="880636" cy="918362"/>
          </a:xfrm>
          <a:prstGeom prst="roundRect">
            <a:avLst/>
          </a:prstGeom>
          <a:solidFill>
            <a:srgbClr val="B410CA"/>
          </a:solidFill>
          <a:ln>
            <a:headEnd/>
            <a:tailEnd/>
          </a:ln>
          <a:effectLst/>
        </p:spPr>
        <p:style>
          <a:lnRef idx="1">
            <a:schemeClr val="accent6"/>
          </a:lnRef>
          <a:fillRef idx="3">
            <a:schemeClr val="accent6"/>
          </a:fillRef>
          <a:effectRef idx="2">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solidFill>
                  <a:schemeClr val="bg1"/>
                </a:solidFill>
                <a:ea typeface="Arial Unicode MS" pitchFamily="34" charset="-128"/>
                <a:cs typeface="Arial Unicode MS" pitchFamily="34" charset="-128"/>
              </a:rPr>
              <a:t>MQ Client</a:t>
            </a:r>
            <a:endParaRPr kumimoji="0" lang="de-DE"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128" name="Elbow Connector 127"/>
          <p:cNvCxnSpPr>
            <a:endCxn id="127" idx="3"/>
          </p:cNvCxnSpPr>
          <p:nvPr/>
        </p:nvCxnSpPr>
        <p:spPr>
          <a:xfrm rot="10800000">
            <a:off x="8389042" y="3564332"/>
            <a:ext cx="988412" cy="256"/>
          </a:xfrm>
          <a:prstGeom prst="bentConnector3">
            <a:avLst>
              <a:gd name="adj1" fmla="val 50000"/>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endCxn id="73" idx="3"/>
          </p:cNvCxnSpPr>
          <p:nvPr/>
        </p:nvCxnSpPr>
        <p:spPr>
          <a:xfrm rot="10800000" flipV="1">
            <a:off x="8386280" y="2513439"/>
            <a:ext cx="991175" cy="699"/>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8616185" y="3291581"/>
            <a:ext cx="713657" cy="307777"/>
          </a:xfrm>
          <a:prstGeom prst="rect">
            <a:avLst/>
          </a:prstGeom>
          <a:noFill/>
        </p:spPr>
        <p:txBody>
          <a:bodyPr wrap="non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AMQP</a:t>
            </a:r>
            <a:endParaRPr lang="de-DE" kern="0" dirty="0">
              <a:ea typeface="Arial Unicode MS" pitchFamily="34" charset="-128"/>
              <a:cs typeface="Arial Unicode MS" pitchFamily="34" charset="-128"/>
            </a:endParaRPr>
          </a:p>
        </p:txBody>
      </p:sp>
      <p:sp>
        <p:nvSpPr>
          <p:cNvPr id="164" name="Rounded Rectangle 163"/>
          <p:cNvSpPr/>
          <p:nvPr/>
        </p:nvSpPr>
        <p:spPr bwMode="gray">
          <a:xfrm rot="16200000">
            <a:off x="6273669" y="2871619"/>
            <a:ext cx="1950965" cy="344149"/>
          </a:xfrm>
          <a:prstGeom prst="roundRect">
            <a:avLst/>
          </a:prstGeom>
          <a:solidFill>
            <a:schemeClr val="accent6">
              <a:lumMod val="75000"/>
            </a:schemeClr>
          </a:solidFill>
          <a:ln>
            <a:headEnd/>
            <a:tailEnd/>
          </a:ln>
          <a:effectLst/>
        </p:spPr>
        <p:style>
          <a:lnRef idx="1">
            <a:schemeClr val="accent6"/>
          </a:lnRef>
          <a:fillRef idx="3">
            <a:schemeClr val="accent6"/>
          </a:fillRef>
          <a:effectRef idx="2">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solidFill>
                  <a:schemeClr val="bg1"/>
                </a:solidFill>
                <a:ea typeface="Arial Unicode MS" pitchFamily="34" charset="-128"/>
                <a:cs typeface="Arial Unicode MS" pitchFamily="34" charset="-128"/>
              </a:rPr>
              <a:t>Hystrix</a:t>
            </a:r>
            <a:endParaRPr kumimoji="0" lang="de-DE"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6" name="Rectangle 25"/>
          <p:cNvSpPr/>
          <p:nvPr/>
        </p:nvSpPr>
        <p:spPr bwMode="gray">
          <a:xfrm>
            <a:off x="9377454" y="2240433"/>
            <a:ext cx="1366230" cy="546014"/>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a:solidFill>
                  <a:schemeClr val="tx1">
                    <a:lumMod val="75000"/>
                    <a:lumOff val="25000"/>
                  </a:schemeClr>
                </a:solidFill>
                <a:ea typeface="Arial Unicode MS" pitchFamily="34" charset="-128"/>
                <a:cs typeface="Arial Unicode MS" pitchFamily="34" charset="-128"/>
              </a:rPr>
              <a:t>User</a:t>
            </a:r>
          </a:p>
        </p:txBody>
      </p:sp>
      <p:sp>
        <p:nvSpPr>
          <p:cNvPr id="27" name="Rectangle 26"/>
          <p:cNvSpPr/>
          <p:nvPr/>
        </p:nvSpPr>
        <p:spPr bwMode="gray">
          <a:xfrm>
            <a:off x="9377454" y="3291581"/>
            <a:ext cx="1366230" cy="546014"/>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Statistics</a:t>
            </a:r>
            <a:endParaRPr lang="de-DE" sz="1600" kern="0" dirty="0">
              <a:solidFill>
                <a:schemeClr val="tx1">
                  <a:lumMod val="75000"/>
                  <a:lumOff val="25000"/>
                </a:schemeClr>
              </a:solidFill>
              <a:ea typeface="Arial Unicode MS" pitchFamily="34" charset="-128"/>
              <a:cs typeface="Arial Unicode MS" pitchFamily="34" charset="-128"/>
            </a:endParaRPr>
          </a:p>
        </p:txBody>
      </p:sp>
      <p:sp>
        <p:nvSpPr>
          <p:cNvPr id="33" name="Rectangle 32"/>
          <p:cNvSpPr/>
          <p:nvPr/>
        </p:nvSpPr>
        <p:spPr bwMode="gray">
          <a:xfrm>
            <a:off x="1662522" y="5221894"/>
            <a:ext cx="1366230" cy="546014"/>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400" kern="0" dirty="0" err="1">
                <a:solidFill>
                  <a:schemeClr val="tx1">
                    <a:lumMod val="75000"/>
                    <a:lumOff val="25000"/>
                  </a:schemeClr>
                </a:solidFill>
                <a:ea typeface="Arial Unicode MS" pitchFamily="34" charset="-128"/>
                <a:cs typeface="Arial Unicode MS" pitchFamily="34" charset="-128"/>
              </a:rPr>
              <a:t>Existing</a:t>
            </a:r>
            <a:br>
              <a:rPr lang="de-DE" sz="1400" kern="0" dirty="0">
                <a:solidFill>
                  <a:schemeClr val="tx1">
                    <a:lumMod val="75000"/>
                    <a:lumOff val="25000"/>
                  </a:schemeClr>
                </a:solidFill>
                <a:ea typeface="Arial Unicode MS" pitchFamily="34" charset="-128"/>
                <a:cs typeface="Arial Unicode MS" pitchFamily="34" charset="-128"/>
              </a:rPr>
            </a:br>
            <a:r>
              <a:rPr lang="de-DE" sz="1400" kern="0" dirty="0">
                <a:solidFill>
                  <a:schemeClr val="tx1">
                    <a:lumMod val="75000"/>
                    <a:lumOff val="25000"/>
                  </a:schemeClr>
                </a:solidFill>
                <a:ea typeface="Arial Unicode MS" pitchFamily="34" charset="-128"/>
                <a:cs typeface="Arial Unicode MS" pitchFamily="34" charset="-128"/>
              </a:rPr>
              <a:t>Service</a:t>
            </a:r>
          </a:p>
        </p:txBody>
      </p:sp>
      <p:sp>
        <p:nvSpPr>
          <p:cNvPr id="35" name="Rectangle 34"/>
          <p:cNvSpPr/>
          <p:nvPr/>
        </p:nvSpPr>
        <p:spPr bwMode="gray">
          <a:xfrm>
            <a:off x="1662522" y="5883845"/>
            <a:ext cx="1366230" cy="546014"/>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400" kern="0" dirty="0">
                <a:solidFill>
                  <a:schemeClr val="tx1">
                    <a:lumMod val="75000"/>
                    <a:lumOff val="25000"/>
                  </a:schemeClr>
                </a:solidFill>
                <a:ea typeface="Arial Unicode MS" pitchFamily="34" charset="-128"/>
                <a:cs typeface="Arial Unicode MS" pitchFamily="34" charset="-128"/>
              </a:rPr>
              <a:t>New</a:t>
            </a:r>
            <a:endParaRPr kumimoji="0" lang="de-DE" sz="14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5657" y="896853"/>
            <a:ext cx="2473510" cy="327458"/>
          </a:xfrm>
          <a:prstGeom prst="rect">
            <a:avLst/>
          </a:prstGeom>
        </p:spPr>
      </p:pic>
      <p:sp>
        <p:nvSpPr>
          <p:cNvPr id="39" name="Rectangle 38"/>
          <p:cNvSpPr/>
          <p:nvPr/>
        </p:nvSpPr>
        <p:spPr bwMode="gray">
          <a:xfrm>
            <a:off x="7383946" y="5718336"/>
            <a:ext cx="1208643" cy="555931"/>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de-DE" sz="1600" kern="0" noProof="0" dirty="0">
                <a:solidFill>
                  <a:schemeClr val="tx1"/>
                </a:solidFill>
                <a:ea typeface="Arial Unicode MS" pitchFamily="34" charset="-128"/>
                <a:cs typeface="Arial Unicode MS" pitchFamily="34" charset="-128"/>
              </a:rPr>
              <a:t>XSA UAA</a:t>
            </a:r>
            <a:endParaRPr kumimoji="0" lang="de-DE" sz="1600"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cxnSp>
        <p:nvCxnSpPr>
          <p:cNvPr id="43" name="Elbow Connector 42"/>
          <p:cNvCxnSpPr/>
          <p:nvPr/>
        </p:nvCxnSpPr>
        <p:spPr>
          <a:xfrm rot="16200000" flipH="1">
            <a:off x="7530634" y="5324987"/>
            <a:ext cx="777886" cy="287"/>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58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bwMode="gray">
          <a:xfrm>
            <a:off x="3721100" y="736600"/>
            <a:ext cx="7426037" cy="5693259"/>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rgbClr val="002060"/>
              </a:solidFill>
              <a:effectLst/>
              <a:uLnTx/>
              <a:uFillTx/>
              <a:ea typeface="Arial Unicode MS" pitchFamily="34" charset="-128"/>
              <a:cs typeface="Arial Unicode MS" pitchFamily="34" charset="-128"/>
            </a:endParaRPr>
          </a:p>
        </p:txBody>
      </p:sp>
      <p:sp>
        <p:nvSpPr>
          <p:cNvPr id="42" name="TextBox 41"/>
          <p:cNvSpPr txBox="1"/>
          <p:nvPr/>
        </p:nvSpPr>
        <p:spPr>
          <a:xfrm>
            <a:off x="2799821" y="2101913"/>
            <a:ext cx="1484292"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ads</a:t>
            </a:r>
            <a:endParaRPr lang="de-DE" sz="1400" kern="0" dirty="0">
              <a:ea typeface="Arial Unicode MS" pitchFamily="34" charset="-128"/>
              <a:cs typeface="Arial Unicode MS" pitchFamily="34" charset="-128"/>
            </a:endParaRPr>
          </a:p>
        </p:txBody>
      </p:sp>
      <p:cxnSp>
        <p:nvCxnSpPr>
          <p:cNvPr id="44" name="Straight Connector 43"/>
          <p:cNvCxnSpPr/>
          <p:nvPr/>
        </p:nvCxnSpPr>
        <p:spPr>
          <a:xfrm flipV="1">
            <a:off x="4229100" y="5518416"/>
            <a:ext cx="6629400" cy="3410"/>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377454" y="5521826"/>
            <a:ext cx="1718288"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backing</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services</a:t>
            </a:r>
            <a:endParaRPr lang="de-DE" sz="1400" kern="0" dirty="0">
              <a:ea typeface="Arial Unicode MS" pitchFamily="34" charset="-128"/>
              <a:cs typeface="Arial Unicode MS" pitchFamily="34" charset="-128"/>
            </a:endParaRPr>
          </a:p>
        </p:txBody>
      </p:sp>
      <p:sp>
        <p:nvSpPr>
          <p:cNvPr id="51" name="Rectangle 50"/>
          <p:cNvSpPr/>
          <p:nvPr/>
        </p:nvSpPr>
        <p:spPr bwMode="gray">
          <a:xfrm>
            <a:off x="6949095" y="5718336"/>
            <a:ext cx="2376963" cy="555931"/>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de-DE" sz="1600" kern="0" noProof="0" dirty="0">
                <a:solidFill>
                  <a:schemeClr val="tx1"/>
                </a:solidFill>
                <a:ea typeface="Arial Unicode MS" pitchFamily="34" charset="-128"/>
                <a:cs typeface="Arial Unicode MS" pitchFamily="34" charset="-128"/>
              </a:rPr>
              <a:t>XSA UAA</a:t>
            </a:r>
            <a:endParaRPr kumimoji="0" lang="de-DE" sz="1600"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26" name="Rectangle 25"/>
          <p:cNvSpPr/>
          <p:nvPr/>
        </p:nvSpPr>
        <p:spPr bwMode="gray">
          <a:xfrm>
            <a:off x="370785" y="1071180"/>
            <a:ext cx="2435425" cy="2338505"/>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local</a:t>
            </a:r>
            <a:endParaRPr lang="de-DE" kern="0" dirty="0">
              <a:solidFill>
                <a:schemeClr val="tx1">
                  <a:lumMod val="75000"/>
                  <a:lumOff val="25000"/>
                </a:schemeClr>
              </a:solidFill>
              <a:ea typeface="Arial Unicode MS" pitchFamily="34" charset="-128"/>
              <a:cs typeface="Arial Unicode MS" pitchFamily="34" charset="-128"/>
            </a:endParaRPr>
          </a:p>
        </p:txBody>
      </p:sp>
      <p:sp>
        <p:nvSpPr>
          <p:cNvPr id="27" name="Rectangle 26"/>
          <p:cNvSpPr/>
          <p:nvPr/>
        </p:nvSpPr>
        <p:spPr bwMode="gray">
          <a:xfrm>
            <a:off x="637203" y="1803682"/>
            <a:ext cx="1766168" cy="122707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Postman</a:t>
            </a:r>
          </a:p>
        </p:txBody>
      </p:sp>
      <p:cxnSp>
        <p:nvCxnSpPr>
          <p:cNvPr id="36" name="Straight Arrow Connector 35"/>
          <p:cNvCxnSpPr/>
          <p:nvPr/>
        </p:nvCxnSpPr>
        <p:spPr>
          <a:xfrm>
            <a:off x="2403371" y="1952810"/>
            <a:ext cx="2035278" cy="1270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4438649" y="3210339"/>
            <a:ext cx="4149801" cy="1730112"/>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Advertisement</a:t>
            </a:r>
            <a:endParaRPr lang="de-DE" sz="1600"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5657" y="896853"/>
            <a:ext cx="2473510" cy="327458"/>
          </a:xfrm>
          <a:prstGeom prst="rect">
            <a:avLst/>
          </a:prstGeom>
        </p:spPr>
      </p:pic>
      <p:sp>
        <p:nvSpPr>
          <p:cNvPr id="28" name="Rectangle 27"/>
          <p:cNvSpPr/>
          <p:nvPr/>
        </p:nvSpPr>
        <p:spPr bwMode="gray">
          <a:xfrm>
            <a:off x="4438649" y="1532088"/>
            <a:ext cx="4149801" cy="830112"/>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Application</a:t>
            </a:r>
            <a:r>
              <a:rPr lang="de-DE" sz="1600" kern="0" dirty="0">
                <a:solidFill>
                  <a:schemeClr val="tx1">
                    <a:lumMod val="75000"/>
                    <a:lumOff val="25000"/>
                  </a:schemeClr>
                </a:solidFill>
                <a:ea typeface="Arial Unicode MS" pitchFamily="34" charset="-128"/>
                <a:cs typeface="Arial Unicode MS" pitchFamily="34" charset="-128"/>
              </a:rPr>
              <a:t> Router</a:t>
            </a: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cxnSp>
        <p:nvCxnSpPr>
          <p:cNvPr id="29" name="Elbow Connector 28"/>
          <p:cNvCxnSpPr/>
          <p:nvPr/>
        </p:nvCxnSpPr>
        <p:spPr>
          <a:xfrm rot="16200000" flipH="1">
            <a:off x="6123592" y="2768602"/>
            <a:ext cx="77788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637430" y="2432326"/>
            <a:ext cx="1224422" cy="630942"/>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api</a:t>
            </a:r>
            <a:r>
              <a:rPr lang="de-DE" sz="1400" kern="0" dirty="0">
                <a:ea typeface="Arial Unicode MS" pitchFamily="34" charset="-128"/>
                <a:cs typeface="Arial Unicode MS" pitchFamily="34" charset="-128"/>
              </a:rPr>
              <a:t>/v1.0/</a:t>
            </a:r>
            <a:r>
              <a:rPr lang="de-DE" sz="1400" kern="0" dirty="0" err="1">
                <a:ea typeface="Arial Unicode MS" pitchFamily="34" charset="-128"/>
                <a:cs typeface="Arial Unicode MS" pitchFamily="34" charset="-128"/>
              </a:rPr>
              <a:t>ads</a:t>
            </a:r>
            <a:endParaRPr lang="de-DE" sz="14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JWT Token</a:t>
            </a:r>
            <a:endParaRPr lang="de-DE" kern="0" dirty="0">
              <a:ea typeface="Arial Unicode MS" pitchFamily="34" charset="-128"/>
              <a:cs typeface="Arial Unicode MS" pitchFamily="34" charset="-128"/>
            </a:endParaRPr>
          </a:p>
        </p:txBody>
      </p:sp>
      <p:cxnSp>
        <p:nvCxnSpPr>
          <p:cNvPr id="3" name="Elbow Connector 2"/>
          <p:cNvCxnSpPr>
            <a:stCxn id="28" idx="3"/>
          </p:cNvCxnSpPr>
          <p:nvPr/>
        </p:nvCxnSpPr>
        <p:spPr>
          <a:xfrm>
            <a:off x="8588450" y="1947144"/>
            <a:ext cx="457409" cy="3728570"/>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390611" y="2051619"/>
            <a:ext cx="1729067" cy="95410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clientid</a:t>
            </a:r>
            <a:endParaRPr lang="de-DE" sz="14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clientsecret</a:t>
            </a:r>
            <a:endParaRPr lang="de-DE" sz="14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Authorization</a:t>
            </a:r>
            <a:r>
              <a:rPr lang="de-DE" sz="1400" kern="0" dirty="0">
                <a:ea typeface="Arial Unicode MS" pitchFamily="34" charset="-128"/>
                <a:cs typeface="Arial Unicode MS" pitchFamily="34" charset="-128"/>
              </a:rPr>
              <a:t> Code</a:t>
            </a:r>
            <a:endParaRPr lang="de-DE" kern="0" dirty="0">
              <a:ea typeface="Arial Unicode MS" pitchFamily="34" charset="-128"/>
              <a:cs typeface="Arial Unicode MS" pitchFamily="34" charset="-128"/>
            </a:endParaRPr>
          </a:p>
        </p:txBody>
      </p:sp>
      <p:sp>
        <p:nvSpPr>
          <p:cNvPr id="32" name="TextBox 31"/>
          <p:cNvSpPr txBox="1"/>
          <p:nvPr/>
        </p:nvSpPr>
        <p:spPr>
          <a:xfrm>
            <a:off x="9390611" y="3855019"/>
            <a:ext cx="1729067"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JWT</a:t>
            </a:r>
            <a:endParaRPr lang="de-DE" kern="0" dirty="0">
              <a:ea typeface="Arial Unicode MS" pitchFamily="34" charset="-128"/>
              <a:cs typeface="Arial Unicode MS" pitchFamily="34" charset="-128"/>
            </a:endParaRPr>
          </a:p>
        </p:txBody>
      </p:sp>
      <p:sp>
        <p:nvSpPr>
          <p:cNvPr id="6" name="Isosceles Triangle 5"/>
          <p:cNvSpPr/>
          <p:nvPr/>
        </p:nvSpPr>
        <p:spPr bwMode="gray">
          <a:xfrm rot="10800000">
            <a:off x="9251812" y="2134826"/>
            <a:ext cx="196436" cy="211213"/>
          </a:xfrm>
          <a:prstGeom prst="triangle">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9" name="Isosceles Triangle 38"/>
          <p:cNvSpPr/>
          <p:nvPr/>
        </p:nvSpPr>
        <p:spPr bwMode="gray">
          <a:xfrm>
            <a:off x="9251812" y="3928044"/>
            <a:ext cx="196436" cy="211213"/>
          </a:xfrm>
          <a:prstGeom prst="triangle">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782317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bwMode="gray">
          <a:xfrm>
            <a:off x="3956365" y="736600"/>
            <a:ext cx="5381849" cy="5693259"/>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rgbClr val="002060"/>
              </a:solidFill>
              <a:effectLst/>
              <a:uLnTx/>
              <a:uFillTx/>
              <a:ea typeface="Arial Unicode MS" pitchFamily="34" charset="-128"/>
              <a:cs typeface="Arial Unicode MS" pitchFamily="34" charset="-128"/>
            </a:endParaRPr>
          </a:p>
        </p:txBody>
      </p:sp>
      <p:sp>
        <p:nvSpPr>
          <p:cNvPr id="33" name="Rectangle 32"/>
          <p:cNvSpPr/>
          <p:nvPr/>
        </p:nvSpPr>
        <p:spPr bwMode="gray">
          <a:xfrm>
            <a:off x="5529012" y="2879002"/>
            <a:ext cx="3059438" cy="20614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Advertisement</a:t>
            </a:r>
            <a:endParaRPr lang="de-DE" sz="1600"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42" name="TextBox 41"/>
          <p:cNvSpPr txBox="1"/>
          <p:nvPr/>
        </p:nvSpPr>
        <p:spPr>
          <a:xfrm>
            <a:off x="2799821" y="4133913"/>
            <a:ext cx="1484292"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api</a:t>
            </a:r>
            <a:r>
              <a:rPr lang="de-DE" sz="1400" kern="0" dirty="0">
                <a:ea typeface="Arial Unicode MS" pitchFamily="34" charset="-128"/>
                <a:cs typeface="Arial Unicode MS" pitchFamily="34" charset="-128"/>
              </a:rPr>
              <a:t>/v1.0/</a:t>
            </a:r>
            <a:r>
              <a:rPr lang="de-DE" sz="1400" kern="0" dirty="0" err="1">
                <a:ea typeface="Arial Unicode MS" pitchFamily="34" charset="-128"/>
                <a:cs typeface="Arial Unicode MS" pitchFamily="34" charset="-128"/>
              </a:rPr>
              <a:t>ads</a:t>
            </a:r>
            <a:endParaRPr lang="de-DE" sz="1400" kern="0" dirty="0">
              <a:ea typeface="Arial Unicode MS" pitchFamily="34" charset="-128"/>
              <a:cs typeface="Arial Unicode MS" pitchFamily="34" charset="-128"/>
            </a:endParaRPr>
          </a:p>
        </p:txBody>
      </p:sp>
      <p:cxnSp>
        <p:nvCxnSpPr>
          <p:cNvPr id="44" name="Straight Connector 43"/>
          <p:cNvCxnSpPr/>
          <p:nvPr/>
        </p:nvCxnSpPr>
        <p:spPr>
          <a:xfrm flipV="1">
            <a:off x="4229100" y="5490789"/>
            <a:ext cx="4960167" cy="31037"/>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619926" y="5490789"/>
            <a:ext cx="1718288"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backing</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services</a:t>
            </a:r>
            <a:endParaRPr lang="de-DE" sz="1400" kern="0" dirty="0">
              <a:ea typeface="Arial Unicode MS" pitchFamily="34" charset="-128"/>
              <a:cs typeface="Arial Unicode MS" pitchFamily="34" charset="-128"/>
            </a:endParaRPr>
          </a:p>
        </p:txBody>
      </p:sp>
      <p:sp>
        <p:nvSpPr>
          <p:cNvPr id="26" name="Rectangle 25"/>
          <p:cNvSpPr/>
          <p:nvPr/>
        </p:nvSpPr>
        <p:spPr bwMode="gray">
          <a:xfrm>
            <a:off x="370785" y="3230180"/>
            <a:ext cx="2435425" cy="2338505"/>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local</a:t>
            </a:r>
            <a:endParaRPr lang="de-DE" kern="0" dirty="0">
              <a:solidFill>
                <a:schemeClr val="tx1">
                  <a:lumMod val="75000"/>
                  <a:lumOff val="25000"/>
                </a:schemeClr>
              </a:solidFill>
              <a:ea typeface="Arial Unicode MS" pitchFamily="34" charset="-128"/>
              <a:cs typeface="Arial Unicode MS" pitchFamily="34" charset="-128"/>
            </a:endParaRPr>
          </a:p>
        </p:txBody>
      </p:sp>
      <p:cxnSp>
        <p:nvCxnSpPr>
          <p:cNvPr id="36" name="Straight Arrow Connector 35"/>
          <p:cNvCxnSpPr/>
          <p:nvPr/>
        </p:nvCxnSpPr>
        <p:spPr>
          <a:xfrm>
            <a:off x="2403371" y="4111810"/>
            <a:ext cx="2035278" cy="1270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5657" y="896853"/>
            <a:ext cx="2473510" cy="327458"/>
          </a:xfrm>
          <a:prstGeom prst="rect">
            <a:avLst/>
          </a:prstGeom>
        </p:spPr>
      </p:pic>
      <p:sp>
        <p:nvSpPr>
          <p:cNvPr id="20" name="Rounded Rectangle 19"/>
          <p:cNvSpPr/>
          <p:nvPr/>
        </p:nvSpPr>
        <p:spPr bwMode="gray">
          <a:xfrm>
            <a:off x="5967836" y="3583229"/>
            <a:ext cx="2075305" cy="550684"/>
          </a:xfrm>
          <a:prstGeom prst="roundRect">
            <a:avLst/>
          </a:prstGeom>
          <a:solidFill>
            <a:srgbClr val="00B0F0"/>
          </a:solidFill>
          <a:ln>
            <a:headEnd/>
            <a:tailEnd/>
          </a:ln>
          <a:effectLst/>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rPr>
              <a:t>Controller</a:t>
            </a:r>
          </a:p>
        </p:txBody>
      </p:sp>
      <p:sp>
        <p:nvSpPr>
          <p:cNvPr id="2" name="Rectangle 1"/>
          <p:cNvSpPr/>
          <p:nvPr/>
        </p:nvSpPr>
        <p:spPr>
          <a:xfrm>
            <a:off x="2806210" y="3755178"/>
            <a:ext cx="659155" cy="369332"/>
          </a:xfrm>
          <a:prstGeom prst="rect">
            <a:avLst/>
          </a:prstGeom>
        </p:spPr>
        <p:txBody>
          <a:bodyPr wrap="none">
            <a:spAutoFit/>
          </a:bodyPr>
          <a:lstStyle/>
          <a:p>
            <a:r>
              <a:rPr lang="de-DE" kern="0" dirty="0">
                <a:ea typeface="Arial Unicode MS" pitchFamily="34" charset="-128"/>
                <a:cs typeface="Arial Unicode MS" pitchFamily="34" charset="-128"/>
              </a:rPr>
              <a:t>JWT</a:t>
            </a:r>
            <a:endParaRPr lang="de-DE" dirty="0"/>
          </a:p>
        </p:txBody>
      </p:sp>
      <p:sp>
        <p:nvSpPr>
          <p:cNvPr id="35" name="Rectangle 34"/>
          <p:cNvSpPr/>
          <p:nvPr/>
        </p:nvSpPr>
        <p:spPr bwMode="gray">
          <a:xfrm>
            <a:off x="4438649" y="1532088"/>
            <a:ext cx="4149801" cy="830112"/>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Application</a:t>
            </a:r>
            <a:r>
              <a:rPr lang="de-DE" sz="1600" kern="0" dirty="0">
                <a:solidFill>
                  <a:schemeClr val="tx1">
                    <a:lumMod val="75000"/>
                    <a:lumOff val="25000"/>
                  </a:schemeClr>
                </a:solidFill>
                <a:ea typeface="Arial Unicode MS" pitchFamily="34" charset="-128"/>
                <a:cs typeface="Arial Unicode MS" pitchFamily="34" charset="-128"/>
              </a:rPr>
              <a:t> Router</a:t>
            </a: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37" name="Rounded Rectangle 36"/>
          <p:cNvSpPr/>
          <p:nvPr/>
        </p:nvSpPr>
        <p:spPr bwMode="gray">
          <a:xfrm>
            <a:off x="5967836" y="4330422"/>
            <a:ext cx="2075305" cy="381455"/>
          </a:xfrm>
          <a:prstGeom prst="roundRect">
            <a:avLst/>
          </a:prstGeom>
          <a:solidFill>
            <a:srgbClr val="C00000"/>
          </a:solidFill>
          <a:ln>
            <a:solidFill>
              <a:srgbClr val="9E0000"/>
            </a:solidFill>
            <a:headEnd/>
            <a:tailEnd/>
          </a:ln>
          <a:effectLst/>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kumimoji="0" lang="de-DE"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UserInfo</a:t>
            </a:r>
            <a:endPar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8" name="Rectangle 17"/>
          <p:cNvSpPr/>
          <p:nvPr/>
        </p:nvSpPr>
        <p:spPr bwMode="gray">
          <a:xfrm rot="16200000">
            <a:off x="3944497" y="3373153"/>
            <a:ext cx="2061451" cy="1073144"/>
          </a:xfrm>
          <a:prstGeom prst="rect">
            <a:avLst/>
          </a:prstGeom>
          <a:solidFill>
            <a:srgbClr val="C00000"/>
          </a:solid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2800" kern="0" dirty="0">
                <a:solidFill>
                  <a:schemeClr val="bg1"/>
                </a:solidFill>
                <a:ea typeface="Arial Unicode MS" pitchFamily="34" charset="-128"/>
                <a:cs typeface="Arial Unicode MS" pitchFamily="34" charset="-128"/>
              </a:rPr>
              <a:t>Security / </a:t>
            </a:r>
            <a:br>
              <a:rPr lang="de-DE" sz="2800" kern="0" dirty="0">
                <a:solidFill>
                  <a:schemeClr val="bg1"/>
                </a:solidFill>
                <a:ea typeface="Arial Unicode MS" pitchFamily="34" charset="-128"/>
                <a:cs typeface="Arial Unicode MS" pitchFamily="34" charset="-128"/>
              </a:rPr>
            </a:br>
            <a:r>
              <a:rPr lang="de-DE" sz="2000" dirty="0" err="1">
                <a:solidFill>
                  <a:schemeClr val="bg1"/>
                </a:solidFill>
              </a:rPr>
              <a:t>ServletFilter</a:t>
            </a:r>
            <a:r>
              <a:rPr lang="de-DE" sz="2000" dirty="0">
                <a:solidFill>
                  <a:schemeClr val="bg1"/>
                </a:solidFill>
              </a:rPr>
              <a:t> </a:t>
            </a:r>
            <a:endParaRPr lang="de-DE" sz="2000" kern="0" dirty="0">
              <a:solidFill>
                <a:schemeClr val="bg1"/>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16" name="Rectangle 15"/>
          <p:cNvSpPr/>
          <p:nvPr/>
        </p:nvSpPr>
        <p:spPr bwMode="gray">
          <a:xfrm>
            <a:off x="612231" y="3858571"/>
            <a:ext cx="1873407" cy="13015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Browser</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779436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bwMode="gray">
          <a:xfrm>
            <a:off x="3721100" y="736600"/>
            <a:ext cx="7426037" cy="5901592"/>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rgbClr val="002060"/>
              </a:solidFill>
              <a:effectLst/>
              <a:uLnTx/>
              <a:uFillTx/>
              <a:ea typeface="Arial Unicode MS" pitchFamily="34" charset="-128"/>
              <a:cs typeface="Arial Unicode MS" pitchFamily="34" charset="-128"/>
            </a:endParaRPr>
          </a:p>
        </p:txBody>
      </p:sp>
      <p:sp>
        <p:nvSpPr>
          <p:cNvPr id="23" name="Rectangle 22"/>
          <p:cNvSpPr/>
          <p:nvPr/>
        </p:nvSpPr>
        <p:spPr bwMode="gray">
          <a:xfrm>
            <a:off x="4666260" y="5002517"/>
            <a:ext cx="5471271" cy="1320129"/>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t"/>
          <a:lstStyle/>
          <a:p>
            <a:pPr fontAlgn="base">
              <a:spcBef>
                <a:spcPct val="50000"/>
              </a:spcBef>
              <a:spcAft>
                <a:spcPct val="0"/>
              </a:spcAft>
              <a:buClr>
                <a:srgbClr val="F0AB00"/>
              </a:buClr>
              <a:buSzPct val="80000"/>
            </a:pPr>
            <a:r>
              <a:rPr lang="de-DE" sz="1600" kern="0" noProof="0" dirty="0">
                <a:solidFill>
                  <a:schemeClr val="tx1"/>
                </a:solidFill>
                <a:ea typeface="Arial Unicode MS" pitchFamily="34" charset="-128"/>
                <a:cs typeface="Arial Unicode MS" pitchFamily="34" charset="-128"/>
              </a:rPr>
              <a:t>HANA</a:t>
            </a:r>
            <a:br>
              <a:rPr lang="de-DE" sz="1600" kern="0" noProof="0" dirty="0">
                <a:solidFill>
                  <a:schemeClr val="tx1"/>
                </a:solidFill>
                <a:ea typeface="Arial Unicode MS" pitchFamily="34" charset="-128"/>
                <a:cs typeface="Arial Unicode MS" pitchFamily="34" charset="-128"/>
              </a:rPr>
            </a:br>
            <a:r>
              <a:rPr lang="de-DE" sz="1200" kern="0" noProof="0" dirty="0">
                <a:solidFill>
                  <a:schemeClr val="tx1"/>
                </a:solidFill>
                <a:ea typeface="Arial Unicode MS" pitchFamily="34" charset="-128"/>
                <a:cs typeface="Arial Unicode MS" pitchFamily="34" charset="-128"/>
              </a:rPr>
              <a:t>(</a:t>
            </a:r>
            <a:r>
              <a:rPr lang="de-DE" sz="1200" kern="0" noProof="0" dirty="0" err="1">
                <a:solidFill>
                  <a:schemeClr val="tx1"/>
                </a:solidFill>
                <a:ea typeface="Arial Unicode MS" pitchFamily="34" charset="-128"/>
                <a:cs typeface="Arial Unicode MS" pitchFamily="34" charset="-128"/>
              </a:rPr>
              <a:t>hdi-shared</a:t>
            </a:r>
            <a:r>
              <a:rPr lang="de-DE" sz="1200" kern="0" noProof="0" dirty="0">
                <a:solidFill>
                  <a:schemeClr val="tx1"/>
                </a:solidFill>
                <a:ea typeface="Arial Unicode MS" pitchFamily="34" charset="-128"/>
                <a:cs typeface="Arial Unicode MS" pitchFamily="34" charset="-128"/>
              </a:rPr>
              <a:t>)</a:t>
            </a:r>
            <a:endParaRPr kumimoji="0" lang="de-DE" sz="1600"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9" name="Flowchart: Magnetic Disk 8"/>
          <p:cNvSpPr/>
          <p:nvPr/>
        </p:nvSpPr>
        <p:spPr bwMode="gray">
          <a:xfrm>
            <a:off x="5169877" y="5627226"/>
            <a:ext cx="1260027" cy="555931"/>
          </a:xfrm>
          <a:prstGeom prst="flowChartMagneticDisk">
            <a:avLst/>
          </a:prstGeom>
          <a:ln>
            <a:headEnd/>
            <a:tailEn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de-DE" sz="1600" kern="0" dirty="0">
                <a:solidFill>
                  <a:schemeClr val="tx1">
                    <a:lumMod val="65000"/>
                    <a:lumOff val="35000"/>
                  </a:schemeClr>
                </a:solidFill>
                <a:ea typeface="Arial Unicode MS" pitchFamily="34" charset="-128"/>
                <a:cs typeface="Arial Unicode MS" pitchFamily="34" charset="-128"/>
              </a:rPr>
              <a:t>HANA</a:t>
            </a:r>
          </a:p>
        </p:txBody>
      </p:sp>
      <p:sp>
        <p:nvSpPr>
          <p:cNvPr id="12" name="Rectangle 11"/>
          <p:cNvSpPr/>
          <p:nvPr/>
        </p:nvSpPr>
        <p:spPr bwMode="gray">
          <a:xfrm>
            <a:off x="4438649" y="1377951"/>
            <a:ext cx="2747155" cy="2638065"/>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Statistics</a:t>
            </a:r>
            <a:endParaRPr lang="de-DE" sz="1600"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cxnSp>
        <p:nvCxnSpPr>
          <p:cNvPr id="36" name="Straight Arrow Connector 35"/>
          <p:cNvCxnSpPr/>
          <p:nvPr/>
        </p:nvCxnSpPr>
        <p:spPr>
          <a:xfrm>
            <a:off x="2956996" y="2237451"/>
            <a:ext cx="1709264" cy="1"/>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825648" y="4094781"/>
            <a:ext cx="1910386"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JDBC / SQL</a:t>
            </a:r>
            <a:br>
              <a:rPr lang="de-DE" sz="1400" kern="0" dirty="0">
                <a:ea typeface="Arial Unicode MS" pitchFamily="34" charset="-128"/>
                <a:cs typeface="Arial Unicode MS" pitchFamily="34" charset="-128"/>
              </a:rPr>
            </a:b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insert</a:t>
            </a:r>
            <a:r>
              <a:rPr lang="de-DE" sz="1400" kern="0" dirty="0">
                <a:ea typeface="Arial Unicode MS" pitchFamily="34" charset="-128"/>
                <a:cs typeface="Arial Unicode MS" pitchFamily="34" charset="-128"/>
              </a:rPr>
              <a:t>, update, …)</a:t>
            </a:r>
          </a:p>
        </p:txBody>
      </p:sp>
      <p:sp>
        <p:nvSpPr>
          <p:cNvPr id="42" name="TextBox 41"/>
          <p:cNvSpPr txBox="1"/>
          <p:nvPr/>
        </p:nvSpPr>
        <p:spPr>
          <a:xfrm>
            <a:off x="2870200" y="1972244"/>
            <a:ext cx="1316675"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 / REST</a:t>
            </a:r>
            <a:endParaRPr lang="de-DE" kern="0" dirty="0">
              <a:ea typeface="Arial Unicode MS" pitchFamily="34" charset="-128"/>
              <a:cs typeface="Arial Unicode MS" pitchFamily="34" charset="-128"/>
            </a:endParaRPr>
          </a:p>
        </p:txBody>
      </p:sp>
      <p:sp>
        <p:nvSpPr>
          <p:cNvPr id="45" name="TextBox 44"/>
          <p:cNvSpPr txBox="1"/>
          <p:nvPr/>
        </p:nvSpPr>
        <p:spPr>
          <a:xfrm>
            <a:off x="10208130" y="4883416"/>
            <a:ext cx="1718288"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backing</a:t>
            </a:r>
            <a:r>
              <a:rPr lang="de-DE" sz="1400" kern="0" dirty="0">
                <a:ea typeface="Arial Unicode MS" pitchFamily="34" charset="-128"/>
                <a:cs typeface="Arial Unicode MS" pitchFamily="34" charset="-128"/>
              </a:rPr>
              <a:t>) </a:t>
            </a:r>
            <a:br>
              <a:rPr lang="de-DE" sz="1400" kern="0" dirty="0">
                <a:ea typeface="Arial Unicode MS" pitchFamily="34" charset="-128"/>
                <a:cs typeface="Arial Unicode MS" pitchFamily="34" charset="-128"/>
              </a:rPr>
            </a:br>
            <a:r>
              <a:rPr lang="de-DE" sz="1400" kern="0" dirty="0" err="1">
                <a:ea typeface="Arial Unicode MS" pitchFamily="34" charset="-128"/>
                <a:cs typeface="Arial Unicode MS" pitchFamily="34" charset="-128"/>
              </a:rPr>
              <a:t>services</a:t>
            </a:r>
            <a:endParaRPr lang="de-DE" sz="1400" kern="0" dirty="0">
              <a:ea typeface="Arial Unicode MS" pitchFamily="34" charset="-128"/>
              <a:cs typeface="Arial Unicode MS" pitchFamily="34" charset="-128"/>
            </a:endParaRPr>
          </a:p>
        </p:txBody>
      </p:sp>
      <p:sp>
        <p:nvSpPr>
          <p:cNvPr id="71" name="Rounded Rectangle 70"/>
          <p:cNvSpPr/>
          <p:nvPr/>
        </p:nvSpPr>
        <p:spPr bwMode="gray">
          <a:xfrm>
            <a:off x="4666260" y="2068212"/>
            <a:ext cx="2282836" cy="485755"/>
          </a:xfrm>
          <a:prstGeom prst="roundRect">
            <a:avLst/>
          </a:prstGeom>
          <a:solidFill>
            <a:srgbClr val="00B0F0"/>
          </a:solidFill>
          <a:ln>
            <a:headEnd/>
            <a:tailEnd/>
          </a:ln>
          <a:effectLst/>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rPr>
              <a:t>Controller</a:t>
            </a:r>
          </a:p>
        </p:txBody>
      </p:sp>
      <p:sp>
        <p:nvSpPr>
          <p:cNvPr id="72" name="Rounded Rectangle 71"/>
          <p:cNvSpPr/>
          <p:nvPr/>
        </p:nvSpPr>
        <p:spPr bwMode="gray">
          <a:xfrm>
            <a:off x="4666260" y="3406770"/>
            <a:ext cx="2282834" cy="485755"/>
          </a:xfrm>
          <a:prstGeom prst="round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err="1">
                <a:ln>
                  <a:noFill/>
                </a:ln>
                <a:effectLst/>
                <a:uLnTx/>
                <a:uFillTx/>
                <a:ea typeface="Arial Unicode MS" pitchFamily="34" charset="-128"/>
                <a:cs typeface="Arial Unicode MS" pitchFamily="34" charset="-128"/>
              </a:rPr>
              <a:t>CloudDatabaseConfig</a:t>
            </a:r>
            <a:endParaRPr kumimoji="0" lang="de-DE"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3" name="Rounded Rectangle 82"/>
          <p:cNvSpPr/>
          <p:nvPr/>
        </p:nvSpPr>
        <p:spPr bwMode="gray">
          <a:xfrm>
            <a:off x="4666260" y="2756223"/>
            <a:ext cx="2282836" cy="448291"/>
          </a:xfrm>
          <a:prstGeom prst="round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err="1">
                <a:ln>
                  <a:noFill/>
                </a:ln>
                <a:effectLst/>
                <a:uLnTx/>
                <a:uFillTx/>
                <a:ea typeface="Arial Unicode MS" pitchFamily="34" charset="-128"/>
                <a:cs typeface="Arial Unicode MS" pitchFamily="34" charset="-128"/>
              </a:rPr>
              <a:t>StatisticsCounter</a:t>
            </a:r>
            <a:endParaRPr kumimoji="0" lang="de-DE" sz="16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6" name="Elbow Connector 65"/>
          <p:cNvCxnSpPr>
            <a:stCxn id="12" idx="2"/>
            <a:endCxn id="9" idx="1"/>
          </p:cNvCxnSpPr>
          <p:nvPr/>
        </p:nvCxnSpPr>
        <p:spPr>
          <a:xfrm flipH="1">
            <a:off x="5799891" y="4016016"/>
            <a:ext cx="12336" cy="161121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5657" y="896853"/>
            <a:ext cx="2473510" cy="327458"/>
          </a:xfrm>
          <a:prstGeom prst="rect">
            <a:avLst/>
          </a:prstGeom>
        </p:spPr>
      </p:pic>
      <p:sp>
        <p:nvSpPr>
          <p:cNvPr id="37" name="Rectangle 36"/>
          <p:cNvSpPr/>
          <p:nvPr/>
        </p:nvSpPr>
        <p:spPr bwMode="gray">
          <a:xfrm>
            <a:off x="7555763" y="1377951"/>
            <a:ext cx="2747155" cy="2638065"/>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a:solidFill>
                  <a:schemeClr val="tx1">
                    <a:lumMod val="75000"/>
                    <a:lumOff val="25000"/>
                  </a:schemeClr>
                </a:solidFill>
                <a:ea typeface="Arial Unicode MS" pitchFamily="34" charset="-128"/>
                <a:cs typeface="Arial Unicode MS" pitchFamily="34" charset="-128"/>
              </a:rPr>
              <a:t>HANA </a:t>
            </a:r>
            <a:r>
              <a:rPr lang="de-DE" sz="1600" kern="0" dirty="0" err="1">
                <a:solidFill>
                  <a:schemeClr val="tx1">
                    <a:lumMod val="75000"/>
                    <a:lumOff val="25000"/>
                  </a:schemeClr>
                </a:solidFill>
                <a:ea typeface="Arial Unicode MS" pitchFamily="34" charset="-128"/>
                <a:cs typeface="Arial Unicode MS" pitchFamily="34" charset="-128"/>
              </a:rPr>
              <a:t>Deployer</a:t>
            </a:r>
            <a:br>
              <a:rPr lang="de-DE" sz="1600" kern="0" dirty="0">
                <a:solidFill>
                  <a:schemeClr val="tx1">
                    <a:lumMod val="75000"/>
                    <a:lumOff val="25000"/>
                  </a:schemeClr>
                </a:solidFill>
                <a:ea typeface="Arial Unicode MS" pitchFamily="34" charset="-128"/>
                <a:cs typeface="Arial Unicode MS" pitchFamily="34" charset="-128"/>
              </a:rPr>
            </a:br>
            <a:r>
              <a:rPr lang="de-DE" sz="1200" kern="0" dirty="0">
                <a:solidFill>
                  <a:schemeClr val="tx1">
                    <a:lumMod val="75000"/>
                    <a:lumOff val="25000"/>
                  </a:schemeClr>
                </a:solidFill>
                <a:ea typeface="Arial Unicode MS" pitchFamily="34" charset="-128"/>
                <a:cs typeface="Arial Unicode MS" pitchFamily="34" charset="-128"/>
              </a:rPr>
              <a:t>(</a:t>
            </a:r>
            <a:r>
              <a:rPr lang="de-DE" sz="1200" kern="0" dirty="0" err="1">
                <a:solidFill>
                  <a:schemeClr val="tx1">
                    <a:lumMod val="75000"/>
                    <a:lumOff val="25000"/>
                  </a:schemeClr>
                </a:solidFill>
                <a:ea typeface="Arial Unicode MS" pitchFamily="34" charset="-128"/>
                <a:cs typeface="Arial Unicode MS" pitchFamily="34" charset="-128"/>
              </a:rPr>
              <a:t>node</a:t>
            </a:r>
            <a:r>
              <a:rPr lang="de-DE" sz="1200" kern="0" dirty="0">
                <a:solidFill>
                  <a:schemeClr val="tx1">
                    <a:lumMod val="75000"/>
                    <a:lumOff val="25000"/>
                  </a:schemeClr>
                </a:solidFill>
                <a:ea typeface="Arial Unicode MS" pitchFamily="34" charset="-128"/>
                <a:cs typeface="Arial Unicode MS" pitchFamily="34" charset="-128"/>
              </a:rPr>
              <a:t> </a:t>
            </a:r>
            <a:r>
              <a:rPr lang="de-DE" sz="1200" kern="0" dirty="0" err="1">
                <a:solidFill>
                  <a:schemeClr val="tx1">
                    <a:lumMod val="75000"/>
                    <a:lumOff val="25000"/>
                  </a:schemeClr>
                </a:solidFill>
                <a:ea typeface="Arial Unicode MS" pitchFamily="34" charset="-128"/>
                <a:cs typeface="Arial Unicode MS" pitchFamily="34" charset="-128"/>
              </a:rPr>
              <a:t>application</a:t>
            </a:r>
            <a:r>
              <a:rPr lang="de-DE" sz="1200" kern="0" dirty="0">
                <a:solidFill>
                  <a:schemeClr val="tx1">
                    <a:lumMod val="75000"/>
                    <a:lumOff val="25000"/>
                  </a:schemeClr>
                </a:solidFill>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cxnSp>
        <p:nvCxnSpPr>
          <p:cNvPr id="38" name="Elbow Connector 65"/>
          <p:cNvCxnSpPr>
            <a:stCxn id="37" idx="2"/>
            <a:endCxn id="17" idx="0"/>
          </p:cNvCxnSpPr>
          <p:nvPr/>
        </p:nvCxnSpPr>
        <p:spPr>
          <a:xfrm rot="5400000">
            <a:off x="8313276" y="4632081"/>
            <a:ext cx="1232130" cy="1"/>
          </a:xfrm>
          <a:prstGeom prst="bentConnector3">
            <a:avLst>
              <a:gd name="adj1" fmla="val 50000"/>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929340" y="4098721"/>
            <a:ext cx="2082029" cy="738664"/>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deploy</a:t>
            </a:r>
            <a:br>
              <a:rPr lang="de-DE" sz="1400" kern="0" dirty="0">
                <a:ea typeface="Arial Unicode MS" pitchFamily="34" charset="-128"/>
                <a:cs typeface="Arial Unicode MS" pitchFamily="34" charset="-128"/>
              </a:rPr>
            </a:br>
            <a:r>
              <a:rPr lang="de-DE" sz="1400" kern="0" dirty="0">
                <a:ea typeface="Arial Unicode MS" pitchFamily="34" charset="-128"/>
                <a:cs typeface="Arial Unicode MS" pitchFamily="34" charset="-128"/>
              </a:rPr>
              <a:t>designtime </a:t>
            </a:r>
            <a:br>
              <a:rPr lang="de-DE" sz="1400" kern="0" dirty="0">
                <a:ea typeface="Arial Unicode MS" pitchFamily="34" charset="-128"/>
                <a:cs typeface="Arial Unicode MS" pitchFamily="34" charset="-128"/>
              </a:rPr>
            </a:br>
            <a:r>
              <a:rPr lang="de-DE" sz="1400" kern="0" dirty="0" err="1">
                <a:ea typeface="Arial Unicode MS" pitchFamily="34" charset="-128"/>
                <a:cs typeface="Arial Unicode MS" pitchFamily="34" charset="-128"/>
              </a:rPr>
              <a:t>artefacts</a:t>
            </a:r>
            <a:endParaRPr lang="de-DE" sz="1400" kern="0" dirty="0">
              <a:ea typeface="Arial Unicode MS" pitchFamily="34" charset="-128"/>
              <a:cs typeface="Arial Unicode MS" pitchFamily="34" charset="-128"/>
            </a:endParaRPr>
          </a:p>
        </p:txBody>
      </p:sp>
      <p:sp>
        <p:nvSpPr>
          <p:cNvPr id="46" name="Rounded Rectangle 45"/>
          <p:cNvSpPr/>
          <p:nvPr/>
        </p:nvSpPr>
        <p:spPr bwMode="gray">
          <a:xfrm>
            <a:off x="8038903" y="3300046"/>
            <a:ext cx="1660527" cy="592479"/>
          </a:xfrm>
          <a:prstGeom prst="round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600" b="0" i="0" u="none" strike="noStrike" kern="0" cap="none" spc="0" normalizeH="0" baseline="0" noProof="0" dirty="0" err="1">
                <a:ln>
                  <a:noFill/>
                </a:ln>
                <a:effectLst/>
                <a:uLnTx/>
                <a:uFillTx/>
                <a:ea typeface="Arial Unicode MS" pitchFamily="34" charset="-128"/>
                <a:cs typeface="Arial Unicode MS" pitchFamily="34" charset="-128"/>
              </a:rPr>
              <a:t>hdiconfig</a:t>
            </a:r>
            <a:br>
              <a:rPr lang="de-DE" sz="1600" kern="0" dirty="0">
                <a:ea typeface="Arial Unicode MS" pitchFamily="34" charset="-128"/>
                <a:cs typeface="Arial Unicode MS" pitchFamily="34" charset="-128"/>
              </a:rPr>
            </a:br>
            <a:r>
              <a:rPr lang="de-DE" sz="1600" kern="0" dirty="0">
                <a:ea typeface="Arial Unicode MS" pitchFamily="34" charset="-128"/>
                <a:cs typeface="Arial Unicode MS" pitchFamily="34" charset="-128"/>
              </a:rPr>
              <a:t>.</a:t>
            </a:r>
            <a:r>
              <a:rPr lang="de-DE" sz="1600" kern="0" dirty="0" err="1">
                <a:ea typeface="Arial Unicode MS" pitchFamily="34" charset="-128"/>
                <a:cs typeface="Arial Unicode MS" pitchFamily="34" charset="-128"/>
              </a:rPr>
              <a:t>hdinamespace</a:t>
            </a:r>
            <a:endParaRPr kumimoji="0" lang="de-DE"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Rounded Rectangle 49"/>
          <p:cNvSpPr/>
          <p:nvPr/>
        </p:nvSpPr>
        <p:spPr bwMode="gray">
          <a:xfrm>
            <a:off x="7717124" y="2115038"/>
            <a:ext cx="2519474" cy="1056274"/>
          </a:xfrm>
          <a:prstGeom prst="roundRect">
            <a:avLst/>
          </a:prstGeom>
          <a:solidFill>
            <a:schemeClr val="accent1">
              <a:lumMod val="60000"/>
              <a:lumOff val="40000"/>
            </a:schemeClr>
          </a:solidFill>
          <a:ln>
            <a:headEnd/>
            <a:tailEnd/>
          </a:ln>
          <a:effectLst/>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47" name="Rounded Rectangle 46"/>
          <p:cNvSpPr/>
          <p:nvPr/>
        </p:nvSpPr>
        <p:spPr bwMode="gray">
          <a:xfrm>
            <a:off x="7799996" y="2199224"/>
            <a:ext cx="957142" cy="592479"/>
          </a:xfrm>
          <a:prstGeom prst="roundRect">
            <a:avLst/>
          </a:prstGeom>
          <a:solidFill>
            <a:schemeClr val="bg2">
              <a:lumMod val="90000"/>
            </a:schemeClr>
          </a:solidFill>
          <a:ln>
            <a:headEnd/>
            <a:tailEnd/>
          </a:ln>
          <a:effectLst/>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solidFill>
                  <a:schemeClr val="tx1">
                    <a:lumMod val="75000"/>
                    <a:lumOff val="25000"/>
                  </a:schemeClr>
                </a:solidFill>
                <a:ea typeface="Arial Unicode MS" pitchFamily="34" charset="-128"/>
                <a:cs typeface="Arial Unicode MS" pitchFamily="34" charset="-128"/>
              </a:rPr>
              <a:t>CDS </a:t>
            </a:r>
            <a:r>
              <a:rPr lang="de-DE" sz="1600" kern="0" dirty="0" err="1">
                <a:solidFill>
                  <a:schemeClr val="tx1">
                    <a:lumMod val="75000"/>
                    <a:lumOff val="25000"/>
                  </a:schemeClr>
                </a:solidFill>
                <a:ea typeface="Arial Unicode MS" pitchFamily="34" charset="-128"/>
                <a:cs typeface="Arial Unicode MS" pitchFamily="34" charset="-128"/>
              </a:rPr>
              <a:t>entities</a:t>
            </a: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48" name="Rounded Rectangle 47"/>
          <p:cNvSpPr/>
          <p:nvPr/>
        </p:nvSpPr>
        <p:spPr bwMode="gray">
          <a:xfrm>
            <a:off x="8869167" y="2199225"/>
            <a:ext cx="1268364" cy="391762"/>
          </a:xfrm>
          <a:prstGeom prst="roundRect">
            <a:avLst/>
          </a:prstGeom>
          <a:solidFill>
            <a:schemeClr val="bg2">
              <a:lumMod val="90000"/>
            </a:schemeClr>
          </a:solidFill>
          <a:ln>
            <a:headEnd/>
            <a:tailEnd/>
          </a:ln>
          <a:effectLst/>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solidFill>
                  <a:schemeClr val="tx1">
                    <a:lumMod val="75000"/>
                    <a:lumOff val="25000"/>
                  </a:schemeClr>
                </a:solidFill>
                <a:ea typeface="Arial Unicode MS" pitchFamily="34" charset="-128"/>
                <a:cs typeface="Arial Unicode MS" pitchFamily="34" charset="-128"/>
              </a:rPr>
              <a:t>procedures</a:t>
            </a: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49" name="Rounded Rectangle 48"/>
          <p:cNvSpPr/>
          <p:nvPr/>
        </p:nvSpPr>
        <p:spPr bwMode="gray">
          <a:xfrm>
            <a:off x="8869167" y="2695233"/>
            <a:ext cx="1268364" cy="391763"/>
          </a:xfrm>
          <a:prstGeom prst="roundRect">
            <a:avLst/>
          </a:prstGeom>
          <a:solidFill>
            <a:schemeClr val="bg2">
              <a:lumMod val="90000"/>
            </a:schemeClr>
          </a:solidFill>
          <a:ln>
            <a:headEnd/>
            <a:tailEnd/>
          </a:ln>
          <a:effectLst/>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solidFill>
                  <a:schemeClr val="tx1">
                    <a:lumMod val="75000"/>
                    <a:lumOff val="25000"/>
                  </a:schemeClr>
                </a:solidFill>
                <a:ea typeface="Arial Unicode MS" pitchFamily="34" charset="-128"/>
                <a:cs typeface="Arial Unicode MS" pitchFamily="34" charset="-128"/>
              </a:rPr>
              <a:t>roles</a:t>
            </a: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cxnSp>
        <p:nvCxnSpPr>
          <p:cNvPr id="44" name="Straight Connector 43"/>
          <p:cNvCxnSpPr/>
          <p:nvPr/>
        </p:nvCxnSpPr>
        <p:spPr>
          <a:xfrm flipV="1">
            <a:off x="4229100" y="4883416"/>
            <a:ext cx="6629400" cy="3410"/>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42202" y="5643581"/>
            <a:ext cx="1910386"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solidFill>
                  <a:schemeClr val="tx1">
                    <a:lumMod val="65000"/>
                    <a:lumOff val="35000"/>
                  </a:schemeClr>
                </a:solidFill>
                <a:ea typeface="Arial Unicode MS" pitchFamily="34" charset="-128"/>
                <a:cs typeface="Arial Unicode MS" pitchFamily="34" charset="-128"/>
              </a:rPr>
              <a:t>JDBC / SQL</a:t>
            </a:r>
            <a:br>
              <a:rPr lang="de-DE" sz="1400" kern="0" dirty="0">
                <a:solidFill>
                  <a:schemeClr val="tx1">
                    <a:lumMod val="65000"/>
                    <a:lumOff val="35000"/>
                  </a:schemeClr>
                </a:solidFill>
                <a:ea typeface="Arial Unicode MS" pitchFamily="34" charset="-128"/>
                <a:cs typeface="Arial Unicode MS" pitchFamily="34" charset="-128"/>
              </a:rPr>
            </a:br>
            <a:r>
              <a:rPr lang="de-DE" sz="1400" kern="0" dirty="0">
                <a:solidFill>
                  <a:schemeClr val="tx1">
                    <a:lumMod val="65000"/>
                    <a:lumOff val="35000"/>
                  </a:schemeClr>
                </a:solidFill>
                <a:ea typeface="Arial Unicode MS" pitchFamily="34" charset="-128"/>
                <a:cs typeface="Arial Unicode MS" pitchFamily="34" charset="-128"/>
              </a:rPr>
              <a:t>(</a:t>
            </a:r>
            <a:r>
              <a:rPr lang="de-DE" sz="1400" kern="0" dirty="0" err="1">
                <a:solidFill>
                  <a:schemeClr val="tx1">
                    <a:lumMod val="65000"/>
                    <a:lumOff val="35000"/>
                  </a:schemeClr>
                </a:solidFill>
                <a:ea typeface="Arial Unicode MS" pitchFamily="34" charset="-128"/>
                <a:cs typeface="Arial Unicode MS" pitchFamily="34" charset="-128"/>
              </a:rPr>
              <a:t>create</a:t>
            </a:r>
            <a:r>
              <a:rPr lang="de-DE" sz="1400" kern="0" dirty="0">
                <a:solidFill>
                  <a:schemeClr val="tx1">
                    <a:lumMod val="65000"/>
                    <a:lumOff val="35000"/>
                  </a:schemeClr>
                </a:solidFill>
                <a:ea typeface="Arial Unicode MS" pitchFamily="34" charset="-128"/>
                <a:cs typeface="Arial Unicode MS" pitchFamily="34" charset="-128"/>
              </a:rPr>
              <a:t>, alter, …)</a:t>
            </a:r>
          </a:p>
        </p:txBody>
      </p:sp>
      <p:sp>
        <p:nvSpPr>
          <p:cNvPr id="17" name="Rectangle 16"/>
          <p:cNvSpPr/>
          <p:nvPr/>
        </p:nvSpPr>
        <p:spPr bwMode="gray">
          <a:xfrm>
            <a:off x="8218791" y="5248146"/>
            <a:ext cx="1421098" cy="4275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a:solidFill>
                  <a:schemeClr val="tx1">
                    <a:lumMod val="65000"/>
                    <a:lumOff val="35000"/>
                  </a:schemeClr>
                </a:solidFill>
                <a:ea typeface="Arial Unicode MS" pitchFamily="34" charset="-128"/>
                <a:cs typeface="Arial Unicode MS" pitchFamily="34" charset="-128"/>
              </a:rPr>
              <a:t>HDI</a:t>
            </a:r>
          </a:p>
        </p:txBody>
      </p:sp>
      <p:cxnSp>
        <p:nvCxnSpPr>
          <p:cNvPr id="51" name="Elbow Connector 65"/>
          <p:cNvCxnSpPr>
            <a:stCxn id="17" idx="2"/>
            <a:endCxn id="9" idx="4"/>
          </p:cNvCxnSpPr>
          <p:nvPr/>
        </p:nvCxnSpPr>
        <p:spPr>
          <a:xfrm rot="5400000">
            <a:off x="7564887" y="4540738"/>
            <a:ext cx="229471" cy="2499436"/>
          </a:xfrm>
          <a:prstGeom prst="bentConnector2">
            <a:avLst/>
          </a:prstGeom>
          <a:ln w="15875">
            <a:solidFill>
              <a:schemeClr val="tx1">
                <a:lumMod val="65000"/>
                <a:lumOff val="3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060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bwMode="gray">
          <a:xfrm>
            <a:off x="3721099" y="736600"/>
            <a:ext cx="8305585" cy="5693259"/>
          </a:xfrm>
          <a:prstGeom prst="roundRect">
            <a:avLst/>
          </a:prstGeom>
          <a:noFill/>
          <a:ln>
            <a:solidFill>
              <a:schemeClr val="bg1"/>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rgbClr val="002060"/>
              </a:solidFill>
              <a:effectLst/>
              <a:uLnTx/>
              <a:uFillTx/>
              <a:ea typeface="Arial Unicode MS" pitchFamily="34" charset="-128"/>
              <a:cs typeface="Arial Unicode MS" pitchFamily="34" charset="-128"/>
            </a:endParaRPr>
          </a:p>
        </p:txBody>
      </p:sp>
      <p:sp>
        <p:nvSpPr>
          <p:cNvPr id="22" name="Rectangle 21"/>
          <p:cNvSpPr/>
          <p:nvPr/>
        </p:nvSpPr>
        <p:spPr bwMode="gray">
          <a:xfrm>
            <a:off x="370784" y="558800"/>
            <a:ext cx="9078016" cy="6083300"/>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a:solidFill>
                  <a:schemeClr val="tx1">
                    <a:lumMod val="75000"/>
                    <a:lumOff val="25000"/>
                  </a:schemeClr>
                </a:solidFill>
                <a:ea typeface="Arial Unicode MS" pitchFamily="34" charset="-128"/>
                <a:cs typeface="Arial Unicode MS" pitchFamily="34" charset="-128"/>
              </a:rPr>
              <a:t>JVM</a:t>
            </a:r>
          </a:p>
        </p:txBody>
      </p:sp>
      <p:sp>
        <p:nvSpPr>
          <p:cNvPr id="18" name="Rectangle 17"/>
          <p:cNvSpPr/>
          <p:nvPr/>
        </p:nvSpPr>
        <p:spPr bwMode="gray">
          <a:xfrm>
            <a:off x="709615" y="1504950"/>
            <a:ext cx="1873407" cy="13015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JUnit</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12" name="Rectangle 11"/>
          <p:cNvSpPr/>
          <p:nvPr/>
        </p:nvSpPr>
        <p:spPr bwMode="gray">
          <a:xfrm>
            <a:off x="4438649" y="1504950"/>
            <a:ext cx="4149801"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My</a:t>
            </a:r>
            <a:r>
              <a:rPr lang="de-DE" sz="1600" kern="0" dirty="0">
                <a:solidFill>
                  <a:schemeClr val="tx1">
                    <a:lumMod val="75000"/>
                    <a:lumOff val="25000"/>
                  </a:schemeClr>
                </a:solidFill>
                <a:ea typeface="Arial Unicode MS" pitchFamily="34" charset="-128"/>
                <a:cs typeface="Arial Unicode MS" pitchFamily="34" charset="-128"/>
              </a:rPr>
              <a:t> Service</a:t>
            </a: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cxnSp>
        <p:nvCxnSpPr>
          <p:cNvPr id="36" name="Straight Arrow Connector 35"/>
          <p:cNvCxnSpPr/>
          <p:nvPr/>
        </p:nvCxnSpPr>
        <p:spPr>
          <a:xfrm flipV="1">
            <a:off x="2583022" y="2407022"/>
            <a:ext cx="2083239" cy="1"/>
          </a:xfrm>
          <a:prstGeom prst="bentConnector3">
            <a:avLst>
              <a:gd name="adj1" fmla="val 5000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666261" y="5225153"/>
            <a:ext cx="1484987"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JDBC / SQL</a:t>
            </a:r>
          </a:p>
        </p:txBody>
      </p:sp>
      <p:sp>
        <p:nvSpPr>
          <p:cNvPr id="7" name="Rectangle 6"/>
          <p:cNvSpPr/>
          <p:nvPr/>
        </p:nvSpPr>
        <p:spPr bwMode="gray">
          <a:xfrm>
            <a:off x="9856871" y="1504951"/>
            <a:ext cx="1366230" cy="3435500"/>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External</a:t>
            </a:r>
            <a:br>
              <a:rPr lang="de-DE" sz="1600" kern="0" dirty="0">
                <a:solidFill>
                  <a:schemeClr val="tx1">
                    <a:lumMod val="75000"/>
                    <a:lumOff val="25000"/>
                  </a:schemeClr>
                </a:solidFill>
                <a:ea typeface="Arial Unicode MS" pitchFamily="34" charset="-128"/>
                <a:cs typeface="Arial Unicode MS" pitchFamily="34" charset="-128"/>
              </a:rPr>
            </a:br>
            <a:r>
              <a:rPr lang="de-DE" sz="1600" kern="0" dirty="0">
                <a:solidFill>
                  <a:schemeClr val="tx1">
                    <a:lumMod val="75000"/>
                    <a:lumOff val="25000"/>
                  </a:schemeClr>
                </a:solidFill>
                <a:ea typeface="Arial Unicode MS" pitchFamily="34" charset="-128"/>
                <a:cs typeface="Arial Unicode MS" pitchFamily="34" charset="-128"/>
              </a:rPr>
              <a:t>Service</a:t>
            </a:r>
          </a:p>
        </p:txBody>
      </p:sp>
      <p:sp>
        <p:nvSpPr>
          <p:cNvPr id="71" name="Rounded Rectangle 70"/>
          <p:cNvSpPr/>
          <p:nvPr/>
        </p:nvSpPr>
        <p:spPr bwMode="gray">
          <a:xfrm>
            <a:off x="4666261" y="2068212"/>
            <a:ext cx="2282836" cy="592479"/>
          </a:xfrm>
          <a:prstGeom prst="roundRect">
            <a:avLst/>
          </a:prstGeom>
          <a:solidFill>
            <a:srgbClr val="00B0F0"/>
          </a:solidFill>
          <a:ln>
            <a:headEnd/>
            <a:tailEnd/>
          </a:ln>
          <a:effectLst/>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rPr>
              <a:t>Controller</a:t>
            </a:r>
          </a:p>
        </p:txBody>
      </p:sp>
      <p:sp>
        <p:nvSpPr>
          <p:cNvPr id="72" name="Rounded Rectangle 71"/>
          <p:cNvSpPr/>
          <p:nvPr/>
        </p:nvSpPr>
        <p:spPr bwMode="gray">
          <a:xfrm>
            <a:off x="4666262" y="4151637"/>
            <a:ext cx="2282836" cy="592479"/>
          </a:xfrm>
          <a:prstGeom prst="round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Data Mapper / ORM</a:t>
            </a:r>
          </a:p>
        </p:txBody>
      </p:sp>
      <p:sp>
        <p:nvSpPr>
          <p:cNvPr id="82" name="Rounded Rectangle 81"/>
          <p:cNvSpPr/>
          <p:nvPr/>
        </p:nvSpPr>
        <p:spPr bwMode="gray">
          <a:xfrm>
            <a:off x="4666261" y="2793150"/>
            <a:ext cx="2282836" cy="546784"/>
          </a:xfrm>
          <a:prstGeom prst="roundRect">
            <a:avLst/>
          </a:prstGeom>
          <a:solidFill>
            <a:schemeClr val="accent4">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Domain</a:t>
            </a:r>
          </a:p>
        </p:txBody>
      </p:sp>
      <p:sp>
        <p:nvSpPr>
          <p:cNvPr id="83" name="Rounded Rectangle 82"/>
          <p:cNvSpPr/>
          <p:nvPr/>
        </p:nvSpPr>
        <p:spPr bwMode="gray">
          <a:xfrm>
            <a:off x="4666261" y="3472393"/>
            <a:ext cx="2282836" cy="546784"/>
          </a:xfrm>
          <a:prstGeom prst="round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Repository</a:t>
            </a:r>
          </a:p>
        </p:txBody>
      </p:sp>
      <p:cxnSp>
        <p:nvCxnSpPr>
          <p:cNvPr id="66" name="Elbow Connector 65"/>
          <p:cNvCxnSpPr/>
          <p:nvPr/>
        </p:nvCxnSpPr>
        <p:spPr>
          <a:xfrm rot="5400000">
            <a:off x="5319973" y="5230631"/>
            <a:ext cx="974220" cy="1191"/>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4" name="Rounded Rectangle 163"/>
          <p:cNvSpPr/>
          <p:nvPr/>
        </p:nvSpPr>
        <p:spPr bwMode="gray">
          <a:xfrm rot="16200000">
            <a:off x="6269931" y="2872030"/>
            <a:ext cx="1950965" cy="358196"/>
          </a:xfrm>
          <a:prstGeom prst="roundRect">
            <a:avLst/>
          </a:prstGeom>
          <a:solidFill>
            <a:schemeClr val="accent6">
              <a:lumMod val="75000"/>
            </a:schemeClr>
          </a:solidFill>
          <a:ln>
            <a:headEnd/>
            <a:tailEnd/>
          </a:ln>
          <a:effectLst/>
        </p:spPr>
        <p:style>
          <a:lnRef idx="1">
            <a:schemeClr val="accent6"/>
          </a:lnRef>
          <a:fillRef idx="3">
            <a:schemeClr val="accent6"/>
          </a:fillRef>
          <a:effectRef idx="2">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solidFill>
                  <a:schemeClr val="bg1"/>
                </a:solidFill>
                <a:ea typeface="Arial Unicode MS" pitchFamily="34" charset="-128"/>
                <a:cs typeface="Arial Unicode MS" pitchFamily="34" charset="-128"/>
              </a:rPr>
              <a:t>Gateway</a:t>
            </a:r>
            <a:endParaRPr kumimoji="0" lang="de-DE"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Flowchart: Magnetic Disk 37"/>
          <p:cNvSpPr/>
          <p:nvPr/>
        </p:nvSpPr>
        <p:spPr bwMode="gray">
          <a:xfrm>
            <a:off x="4896644" y="5718336"/>
            <a:ext cx="1942306" cy="555931"/>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de-DE" sz="1600" kern="0" dirty="0">
                <a:solidFill>
                  <a:schemeClr val="tx1"/>
                </a:solidFill>
                <a:ea typeface="Arial Unicode MS" pitchFamily="34" charset="-128"/>
                <a:cs typeface="Arial Unicode MS" pitchFamily="34" charset="-128"/>
              </a:rPr>
              <a:t>H2 (In Memory)</a:t>
            </a:r>
          </a:p>
        </p:txBody>
      </p:sp>
      <p:sp>
        <p:nvSpPr>
          <p:cNvPr id="19" name="Rounded Rectangle 18"/>
          <p:cNvSpPr/>
          <p:nvPr/>
        </p:nvSpPr>
        <p:spPr bwMode="gray">
          <a:xfrm>
            <a:off x="4659586" y="2081256"/>
            <a:ext cx="2289512" cy="579434"/>
          </a:xfrm>
          <a:prstGeom prst="roundRect">
            <a:avLst/>
          </a:prstGeom>
          <a:solidFill>
            <a:schemeClr val="accent5">
              <a:lumMod val="75000"/>
              <a:alpha val="59000"/>
            </a:schemeClr>
          </a:solidFill>
          <a:ln w="38100" algn="ctr">
            <a:solidFill>
              <a:srgbClr val="C00000"/>
            </a:solidFill>
            <a:prstDash val="sysDash"/>
            <a:miter lim="800000"/>
            <a:headEnd/>
            <a:tailEnd/>
          </a:ln>
          <a:effectLst>
            <a:softEdge rad="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9"/>
          <p:cNvSpPr/>
          <p:nvPr/>
        </p:nvSpPr>
        <p:spPr bwMode="gray">
          <a:xfrm>
            <a:off x="4666261" y="2785716"/>
            <a:ext cx="2289512" cy="579434"/>
          </a:xfrm>
          <a:prstGeom prst="roundRect">
            <a:avLst/>
          </a:prstGeom>
          <a:solidFill>
            <a:schemeClr val="accent5">
              <a:lumMod val="75000"/>
              <a:alpha val="59000"/>
            </a:schemeClr>
          </a:solidFill>
          <a:ln w="38100" algn="ctr">
            <a:solidFill>
              <a:srgbClr val="C00000"/>
            </a:solidFill>
            <a:prstDash val="sysDash"/>
            <a:miter lim="800000"/>
            <a:headEnd/>
            <a:tailEnd/>
          </a:ln>
          <a:effectLst>
            <a:softEdge rad="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Rounded Rectangle 20"/>
          <p:cNvSpPr/>
          <p:nvPr/>
        </p:nvSpPr>
        <p:spPr bwMode="gray">
          <a:xfrm>
            <a:off x="4666261" y="3456068"/>
            <a:ext cx="2289512" cy="579434"/>
          </a:xfrm>
          <a:prstGeom prst="roundRect">
            <a:avLst/>
          </a:prstGeom>
          <a:solidFill>
            <a:schemeClr val="accent5">
              <a:lumMod val="75000"/>
              <a:alpha val="59000"/>
            </a:schemeClr>
          </a:solidFill>
          <a:ln w="38100" algn="ctr">
            <a:solidFill>
              <a:srgbClr val="C00000"/>
            </a:solidFill>
            <a:prstDash val="sysDash"/>
            <a:miter lim="800000"/>
            <a:headEnd/>
            <a:tailEnd/>
          </a:ln>
          <a:effectLst>
            <a:softEdge rad="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ounded Rectangle 22"/>
          <p:cNvSpPr/>
          <p:nvPr/>
        </p:nvSpPr>
        <p:spPr bwMode="gray">
          <a:xfrm>
            <a:off x="7066315" y="2081256"/>
            <a:ext cx="358196" cy="1951876"/>
          </a:xfrm>
          <a:prstGeom prst="roundRect">
            <a:avLst/>
          </a:prstGeom>
          <a:solidFill>
            <a:schemeClr val="accent5">
              <a:lumMod val="75000"/>
              <a:alpha val="59000"/>
            </a:schemeClr>
          </a:solidFill>
          <a:ln w="38100" algn="ctr">
            <a:solidFill>
              <a:srgbClr val="C00000"/>
            </a:solidFill>
            <a:prstDash val="sysDash"/>
            <a:miter lim="800000"/>
            <a:headEnd/>
            <a:tailEnd/>
          </a:ln>
          <a:effectLst>
            <a:softEdge rad="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 name="Elbow Connector 3"/>
          <p:cNvCxnSpPr>
            <a:endCxn id="20" idx="1"/>
          </p:cNvCxnSpPr>
          <p:nvPr/>
        </p:nvCxnSpPr>
        <p:spPr>
          <a:xfrm>
            <a:off x="2583022" y="2407022"/>
            <a:ext cx="2083239" cy="668411"/>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endCxn id="21" idx="1"/>
          </p:cNvCxnSpPr>
          <p:nvPr/>
        </p:nvCxnSpPr>
        <p:spPr>
          <a:xfrm>
            <a:off x="2583022" y="2407022"/>
            <a:ext cx="2083239" cy="1338763"/>
          </a:xfrm>
          <a:prstGeom prst="bentConnector3">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bwMode="gray">
          <a:xfrm>
            <a:off x="7636937" y="2075646"/>
            <a:ext cx="852102" cy="1943530"/>
          </a:xfrm>
          <a:prstGeom prst="roundRect">
            <a:avLst/>
          </a:prstGeom>
          <a:solidFill>
            <a:srgbClr val="B410CA"/>
          </a:solidFill>
          <a:ln>
            <a:headEnd/>
            <a:tailEnd/>
          </a:ln>
          <a:effectLst/>
        </p:spPr>
        <p:style>
          <a:lnRef idx="1">
            <a:schemeClr val="accent6"/>
          </a:lnRef>
          <a:fillRef idx="3">
            <a:schemeClr val="accent6"/>
          </a:fillRef>
          <a:effectRef idx="2">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solidFill>
                  <a:schemeClr val="bg1"/>
                </a:solidFill>
                <a:ea typeface="Arial Unicode MS" pitchFamily="34" charset="-128"/>
                <a:cs typeface="Arial Unicode MS" pitchFamily="34" charset="-128"/>
              </a:rPr>
              <a:t>HTTP Client</a:t>
            </a:r>
            <a:endParaRPr kumimoji="0" lang="de-DE"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6048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gray">
          <a:xfrm>
            <a:off x="3721099" y="736600"/>
            <a:ext cx="8305585" cy="5693259"/>
          </a:xfrm>
          <a:prstGeom prst="roundRect">
            <a:avLst/>
          </a:prstGeom>
          <a:noFill/>
          <a:ln>
            <a:solidFill>
              <a:schemeClr val="bg1"/>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rgbClr val="002060"/>
              </a:solidFill>
              <a:effectLst/>
              <a:uLnTx/>
              <a:uFillTx/>
              <a:ea typeface="Arial Unicode MS" pitchFamily="34" charset="-128"/>
              <a:cs typeface="Arial Unicode MS" pitchFamily="34" charset="-128"/>
            </a:endParaRPr>
          </a:p>
        </p:txBody>
      </p:sp>
      <p:sp>
        <p:nvSpPr>
          <p:cNvPr id="22" name="Rectangle 21"/>
          <p:cNvSpPr/>
          <p:nvPr/>
        </p:nvSpPr>
        <p:spPr bwMode="gray">
          <a:xfrm>
            <a:off x="370784" y="558800"/>
            <a:ext cx="9078016" cy="6083300"/>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a:solidFill>
                  <a:schemeClr val="tx1">
                    <a:lumMod val="75000"/>
                    <a:lumOff val="25000"/>
                  </a:schemeClr>
                </a:solidFill>
                <a:ea typeface="Arial Unicode MS" pitchFamily="34" charset="-128"/>
                <a:cs typeface="Arial Unicode MS" pitchFamily="34" charset="-128"/>
              </a:rPr>
              <a:t>JVM</a:t>
            </a:r>
          </a:p>
        </p:txBody>
      </p:sp>
      <p:sp>
        <p:nvSpPr>
          <p:cNvPr id="17" name="Rectangle 16"/>
          <p:cNvSpPr/>
          <p:nvPr/>
        </p:nvSpPr>
        <p:spPr bwMode="gray">
          <a:xfrm>
            <a:off x="4140278" y="939800"/>
            <a:ext cx="4876721" cy="551905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nchorCtr="0"/>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Mock MVC (</a:t>
            </a:r>
            <a:r>
              <a:rPr lang="de-DE" kern="0" dirty="0" err="1">
                <a:solidFill>
                  <a:schemeClr val="tx1">
                    <a:lumMod val="65000"/>
                    <a:lumOff val="35000"/>
                  </a:schemeClr>
                </a:solidFill>
                <a:ea typeface="Arial Unicode MS" pitchFamily="34" charset="-128"/>
                <a:cs typeface="Arial Unicode MS" pitchFamily="34" charset="-128"/>
              </a:rPr>
              <a:t>or</a:t>
            </a:r>
            <a:r>
              <a:rPr lang="de-DE" kern="0" dirty="0">
                <a:solidFill>
                  <a:schemeClr val="tx1">
                    <a:lumMod val="65000"/>
                    <a:lumOff val="35000"/>
                  </a:schemeClr>
                </a:solidFill>
                <a:ea typeface="Arial Unicode MS" pitchFamily="34" charset="-128"/>
                <a:cs typeface="Arial Unicode MS" pitchFamily="34" charset="-128"/>
              </a:rPr>
              <a:t> </a:t>
            </a:r>
            <a:r>
              <a:rPr lang="de-DE" sz="2000" kern="0" dirty="0">
                <a:solidFill>
                  <a:schemeClr val="tx1">
                    <a:lumMod val="65000"/>
                    <a:lumOff val="35000"/>
                  </a:schemeClr>
                </a:solidFill>
                <a:ea typeface="Arial Unicode MS" pitchFamily="34" charset="-128"/>
                <a:cs typeface="Arial Unicode MS" pitchFamily="34" charset="-128"/>
              </a:rPr>
              <a:t>Embedded </a:t>
            </a:r>
            <a:r>
              <a:rPr lang="de-DE" sz="2000" kern="0" dirty="0" err="1">
                <a:solidFill>
                  <a:schemeClr val="tx1">
                    <a:lumMod val="65000"/>
                    <a:lumOff val="35000"/>
                  </a:schemeClr>
                </a:solidFill>
                <a:ea typeface="Arial Unicode MS" pitchFamily="34" charset="-128"/>
                <a:cs typeface="Arial Unicode MS" pitchFamily="34" charset="-128"/>
              </a:rPr>
              <a:t>Tomcat</a:t>
            </a:r>
            <a:r>
              <a:rPr lang="de-DE" sz="2000" kern="0" dirty="0">
                <a:solidFill>
                  <a:schemeClr val="tx1">
                    <a:lumMod val="65000"/>
                    <a:lumOff val="35000"/>
                  </a:schemeClr>
                </a:solidFill>
                <a:ea typeface="Arial Unicode MS" pitchFamily="34" charset="-128"/>
                <a:cs typeface="Arial Unicode MS" pitchFamily="34" charset="-128"/>
              </a:rPr>
              <a:t>)</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18" name="Rectangle 17"/>
          <p:cNvSpPr/>
          <p:nvPr/>
        </p:nvSpPr>
        <p:spPr bwMode="gray">
          <a:xfrm>
            <a:off x="709615" y="1504950"/>
            <a:ext cx="1873407" cy="13015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JUnit</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12" name="Rectangle 11"/>
          <p:cNvSpPr/>
          <p:nvPr/>
        </p:nvSpPr>
        <p:spPr bwMode="gray">
          <a:xfrm>
            <a:off x="4438649" y="1504950"/>
            <a:ext cx="4149801"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My</a:t>
            </a:r>
            <a:r>
              <a:rPr lang="de-DE" sz="1600" kern="0" dirty="0">
                <a:solidFill>
                  <a:schemeClr val="tx1">
                    <a:lumMod val="75000"/>
                    <a:lumOff val="25000"/>
                  </a:schemeClr>
                </a:solidFill>
                <a:ea typeface="Arial Unicode MS" pitchFamily="34" charset="-128"/>
                <a:cs typeface="Arial Unicode MS" pitchFamily="34" charset="-128"/>
              </a:rPr>
              <a:t> Service</a:t>
            </a: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cxnSp>
        <p:nvCxnSpPr>
          <p:cNvPr id="36" name="Straight Arrow Connector 35"/>
          <p:cNvCxnSpPr/>
          <p:nvPr/>
        </p:nvCxnSpPr>
        <p:spPr>
          <a:xfrm flipV="1">
            <a:off x="2583022" y="2407021"/>
            <a:ext cx="2083239" cy="1"/>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666261" y="5225153"/>
            <a:ext cx="1484987"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JDBC / SQL</a:t>
            </a:r>
          </a:p>
        </p:txBody>
      </p:sp>
      <p:sp>
        <p:nvSpPr>
          <p:cNvPr id="7" name="Rectangle 6"/>
          <p:cNvSpPr/>
          <p:nvPr/>
        </p:nvSpPr>
        <p:spPr bwMode="gray">
          <a:xfrm>
            <a:off x="9856871" y="1504951"/>
            <a:ext cx="1366230" cy="3435500"/>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External</a:t>
            </a:r>
            <a:br>
              <a:rPr lang="de-DE" sz="1600" kern="0" dirty="0">
                <a:solidFill>
                  <a:schemeClr val="tx1">
                    <a:lumMod val="75000"/>
                    <a:lumOff val="25000"/>
                  </a:schemeClr>
                </a:solidFill>
                <a:ea typeface="Arial Unicode MS" pitchFamily="34" charset="-128"/>
                <a:cs typeface="Arial Unicode MS" pitchFamily="34" charset="-128"/>
              </a:rPr>
            </a:br>
            <a:r>
              <a:rPr lang="de-DE" sz="1600" kern="0" dirty="0">
                <a:solidFill>
                  <a:schemeClr val="tx1">
                    <a:lumMod val="75000"/>
                    <a:lumOff val="25000"/>
                  </a:schemeClr>
                </a:solidFill>
                <a:ea typeface="Arial Unicode MS" pitchFamily="34" charset="-128"/>
                <a:cs typeface="Arial Unicode MS" pitchFamily="34" charset="-128"/>
              </a:rPr>
              <a:t>Service</a:t>
            </a:r>
          </a:p>
        </p:txBody>
      </p:sp>
      <p:sp>
        <p:nvSpPr>
          <p:cNvPr id="71" name="Rounded Rectangle 70"/>
          <p:cNvSpPr/>
          <p:nvPr/>
        </p:nvSpPr>
        <p:spPr bwMode="gray">
          <a:xfrm>
            <a:off x="4666261" y="2068212"/>
            <a:ext cx="2282836" cy="592479"/>
          </a:xfrm>
          <a:prstGeom prst="roundRect">
            <a:avLst/>
          </a:prstGeom>
          <a:solidFill>
            <a:srgbClr val="00B0F0"/>
          </a:solidFill>
          <a:ln>
            <a:headEnd/>
            <a:tailEnd/>
          </a:ln>
          <a:effectLst/>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rPr>
              <a:t>Controller</a:t>
            </a:r>
          </a:p>
        </p:txBody>
      </p:sp>
      <p:sp>
        <p:nvSpPr>
          <p:cNvPr id="72" name="Rounded Rectangle 71"/>
          <p:cNvSpPr/>
          <p:nvPr/>
        </p:nvSpPr>
        <p:spPr bwMode="gray">
          <a:xfrm>
            <a:off x="4666262" y="4151637"/>
            <a:ext cx="2282836" cy="592479"/>
          </a:xfrm>
          <a:prstGeom prst="round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Data Mapper / ORM</a:t>
            </a:r>
          </a:p>
        </p:txBody>
      </p:sp>
      <p:sp>
        <p:nvSpPr>
          <p:cNvPr id="82" name="Rounded Rectangle 81"/>
          <p:cNvSpPr/>
          <p:nvPr/>
        </p:nvSpPr>
        <p:spPr bwMode="gray">
          <a:xfrm>
            <a:off x="4666261" y="2793150"/>
            <a:ext cx="2282836" cy="546784"/>
          </a:xfrm>
          <a:prstGeom prst="roundRect">
            <a:avLst/>
          </a:prstGeom>
          <a:solidFill>
            <a:schemeClr val="accent4">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Domain</a:t>
            </a:r>
          </a:p>
        </p:txBody>
      </p:sp>
      <p:sp>
        <p:nvSpPr>
          <p:cNvPr id="83" name="Rounded Rectangle 82"/>
          <p:cNvSpPr/>
          <p:nvPr/>
        </p:nvSpPr>
        <p:spPr bwMode="gray">
          <a:xfrm>
            <a:off x="4666261" y="3472393"/>
            <a:ext cx="2282836" cy="546784"/>
          </a:xfrm>
          <a:prstGeom prst="round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Repository</a:t>
            </a:r>
          </a:p>
        </p:txBody>
      </p:sp>
      <p:cxnSp>
        <p:nvCxnSpPr>
          <p:cNvPr id="66" name="Elbow Connector 65"/>
          <p:cNvCxnSpPr/>
          <p:nvPr/>
        </p:nvCxnSpPr>
        <p:spPr>
          <a:xfrm rot="5400000">
            <a:off x="5319973" y="5230631"/>
            <a:ext cx="974220" cy="1191"/>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Flowchart: Magnetic Disk 37"/>
          <p:cNvSpPr/>
          <p:nvPr/>
        </p:nvSpPr>
        <p:spPr bwMode="gray">
          <a:xfrm>
            <a:off x="4896644" y="5718336"/>
            <a:ext cx="1942306" cy="555931"/>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de-DE" sz="1600" kern="0" dirty="0">
                <a:solidFill>
                  <a:schemeClr val="tx1"/>
                </a:solidFill>
                <a:ea typeface="Arial Unicode MS" pitchFamily="34" charset="-128"/>
                <a:cs typeface="Arial Unicode MS" pitchFamily="34" charset="-128"/>
              </a:rPr>
              <a:t>H2 (In Memory)</a:t>
            </a:r>
          </a:p>
        </p:txBody>
      </p:sp>
      <p:sp>
        <p:nvSpPr>
          <p:cNvPr id="21" name="Rounded Rectangle 20"/>
          <p:cNvSpPr/>
          <p:nvPr/>
        </p:nvSpPr>
        <p:spPr bwMode="gray">
          <a:xfrm rot="16200000">
            <a:off x="6269931" y="2872030"/>
            <a:ext cx="1950965" cy="358196"/>
          </a:xfrm>
          <a:prstGeom prst="roundRect">
            <a:avLst/>
          </a:prstGeom>
          <a:solidFill>
            <a:schemeClr val="accent6">
              <a:lumMod val="75000"/>
            </a:schemeClr>
          </a:solidFill>
          <a:ln>
            <a:headEnd/>
            <a:tailEnd/>
          </a:ln>
          <a:effectLst/>
        </p:spPr>
        <p:style>
          <a:lnRef idx="1">
            <a:schemeClr val="accent6"/>
          </a:lnRef>
          <a:fillRef idx="3">
            <a:schemeClr val="accent6"/>
          </a:fillRef>
          <a:effectRef idx="2">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solidFill>
                  <a:schemeClr val="bg1"/>
                </a:solidFill>
                <a:ea typeface="Arial Unicode MS" pitchFamily="34" charset="-128"/>
                <a:cs typeface="Arial Unicode MS" pitchFamily="34" charset="-128"/>
              </a:rPr>
              <a:t>Gateway</a:t>
            </a:r>
            <a:endParaRPr kumimoji="0" lang="de-DE"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Rounded Rectangle 18"/>
          <p:cNvSpPr/>
          <p:nvPr/>
        </p:nvSpPr>
        <p:spPr bwMode="gray">
          <a:xfrm>
            <a:off x="7636937" y="2075646"/>
            <a:ext cx="852102" cy="1943530"/>
          </a:xfrm>
          <a:prstGeom prst="roundRect">
            <a:avLst/>
          </a:prstGeom>
          <a:solidFill>
            <a:srgbClr val="B410CA"/>
          </a:solidFill>
          <a:ln>
            <a:headEnd/>
            <a:tailEnd/>
          </a:ln>
          <a:effectLst/>
        </p:spPr>
        <p:style>
          <a:lnRef idx="1">
            <a:schemeClr val="accent6"/>
          </a:lnRef>
          <a:fillRef idx="3">
            <a:schemeClr val="accent6"/>
          </a:fillRef>
          <a:effectRef idx="2">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solidFill>
                  <a:schemeClr val="bg1"/>
                </a:solidFill>
                <a:ea typeface="Arial Unicode MS" pitchFamily="34" charset="-128"/>
                <a:cs typeface="Arial Unicode MS" pitchFamily="34" charset="-128"/>
              </a:rPr>
              <a:t>HTTP Client</a:t>
            </a:r>
            <a:endParaRPr kumimoji="0" lang="de-DE"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5" name="Rounded Rectangle 14"/>
          <p:cNvSpPr/>
          <p:nvPr/>
        </p:nvSpPr>
        <p:spPr bwMode="gray">
          <a:xfrm>
            <a:off x="4510185" y="1930400"/>
            <a:ext cx="3063961" cy="4343868"/>
          </a:xfrm>
          <a:prstGeom prst="roundRect">
            <a:avLst/>
          </a:prstGeom>
          <a:noFill/>
          <a:ln w="38100" algn="ctr">
            <a:solidFill>
              <a:srgbClr val="C00000"/>
            </a:solidFill>
            <a:prstDash val="sysDash"/>
            <a:miter lim="800000"/>
            <a:headEnd/>
            <a:tailEnd/>
          </a:ln>
          <a:effectLst>
            <a:softEdge rad="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TextBox 22"/>
          <p:cNvSpPr txBox="1"/>
          <p:nvPr/>
        </p:nvSpPr>
        <p:spPr>
          <a:xfrm>
            <a:off x="2942379" y="2140809"/>
            <a:ext cx="1153053"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 / REST</a:t>
            </a:r>
            <a:endParaRPr lang="de-DE"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470898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gray">
          <a:xfrm>
            <a:off x="370784" y="558800"/>
            <a:ext cx="11655900" cy="6083300"/>
          </a:xfrm>
          <a:prstGeom prst="rect">
            <a:avLst/>
          </a:prstGeom>
          <a:solidFill>
            <a:srgbClr val="FEFEFE"/>
          </a:solidFill>
          <a:ln>
            <a:solidFill>
              <a:schemeClr val="bg1"/>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endParaRPr lang="de-DE" kern="0" dirty="0">
              <a:solidFill>
                <a:schemeClr val="tx1">
                  <a:lumMod val="75000"/>
                  <a:lumOff val="25000"/>
                </a:schemeClr>
              </a:solidFill>
              <a:ea typeface="Arial Unicode MS" pitchFamily="34" charset="-128"/>
              <a:cs typeface="Arial Unicode MS" pitchFamily="34" charset="-128"/>
            </a:endParaRPr>
          </a:p>
        </p:txBody>
      </p:sp>
      <p:sp>
        <p:nvSpPr>
          <p:cNvPr id="34" name="Rounded Rectangle 33"/>
          <p:cNvSpPr/>
          <p:nvPr/>
        </p:nvSpPr>
        <p:spPr bwMode="gray">
          <a:xfrm>
            <a:off x="3721099" y="736600"/>
            <a:ext cx="8305585" cy="5693259"/>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rgbClr val="002060"/>
              </a:solidFill>
              <a:effectLst/>
              <a:uLnTx/>
              <a:uFillTx/>
              <a:ea typeface="Arial Unicode MS" pitchFamily="34" charset="-128"/>
              <a:cs typeface="Arial Unicode MS" pitchFamily="34" charset="-128"/>
            </a:endParaRPr>
          </a:p>
        </p:txBody>
      </p:sp>
      <p:sp>
        <p:nvSpPr>
          <p:cNvPr id="9" name="Flowchart: Magnetic Disk 8"/>
          <p:cNvSpPr/>
          <p:nvPr/>
        </p:nvSpPr>
        <p:spPr bwMode="gray">
          <a:xfrm>
            <a:off x="4890294" y="5718336"/>
            <a:ext cx="1447006" cy="555931"/>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de-DE" sz="1600" kern="0" dirty="0" err="1">
                <a:solidFill>
                  <a:schemeClr val="tx1"/>
                </a:solidFill>
                <a:ea typeface="Arial Unicode MS" pitchFamily="34" charset="-128"/>
                <a:cs typeface="Arial Unicode MS" pitchFamily="34" charset="-128"/>
              </a:rPr>
              <a:t>PostgreSQL</a:t>
            </a:r>
            <a:endParaRPr lang="de-DE" sz="1600" kern="0" dirty="0">
              <a:solidFill>
                <a:schemeClr val="tx1"/>
              </a:solidFill>
              <a:ea typeface="Arial Unicode MS" pitchFamily="34" charset="-128"/>
              <a:cs typeface="Arial Unicode MS" pitchFamily="34" charset="-128"/>
            </a:endParaRPr>
          </a:p>
        </p:txBody>
      </p:sp>
      <p:sp>
        <p:nvSpPr>
          <p:cNvPr id="12" name="Rectangle 11"/>
          <p:cNvSpPr/>
          <p:nvPr/>
        </p:nvSpPr>
        <p:spPr bwMode="gray">
          <a:xfrm>
            <a:off x="4438649" y="1504950"/>
            <a:ext cx="4149801"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My</a:t>
            </a:r>
            <a:r>
              <a:rPr lang="de-DE" sz="1600" kern="0" dirty="0">
                <a:solidFill>
                  <a:schemeClr val="tx1">
                    <a:lumMod val="75000"/>
                    <a:lumOff val="25000"/>
                  </a:schemeClr>
                </a:solidFill>
                <a:ea typeface="Arial Unicode MS" pitchFamily="34" charset="-128"/>
                <a:cs typeface="Arial Unicode MS" pitchFamily="34" charset="-128"/>
              </a:rPr>
              <a:t> Service</a:t>
            </a: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40" name="TextBox 39"/>
          <p:cNvSpPr txBox="1"/>
          <p:nvPr/>
        </p:nvSpPr>
        <p:spPr>
          <a:xfrm>
            <a:off x="8761637" y="2313797"/>
            <a:ext cx="922047" cy="630942"/>
          </a:xfrm>
          <a:prstGeom prst="rect">
            <a:avLst/>
          </a:prstGeom>
          <a:noFill/>
        </p:spPr>
        <p:txBody>
          <a:bodyPr wrap="non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 / </a:t>
            </a:r>
          </a:p>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AMQP</a:t>
            </a:r>
            <a:endParaRPr lang="de-DE" kern="0" dirty="0">
              <a:ea typeface="Arial Unicode MS" pitchFamily="34" charset="-128"/>
              <a:cs typeface="Arial Unicode MS" pitchFamily="34" charset="-128"/>
            </a:endParaRPr>
          </a:p>
        </p:txBody>
      </p:sp>
      <p:sp>
        <p:nvSpPr>
          <p:cNvPr id="41" name="TextBox 40"/>
          <p:cNvSpPr txBox="1"/>
          <p:nvPr/>
        </p:nvSpPr>
        <p:spPr>
          <a:xfrm>
            <a:off x="4499651" y="5210639"/>
            <a:ext cx="1484987"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JDBC / SQL</a:t>
            </a:r>
          </a:p>
        </p:txBody>
      </p:sp>
      <p:cxnSp>
        <p:nvCxnSpPr>
          <p:cNvPr id="44" name="Straight Connector 43"/>
          <p:cNvCxnSpPr/>
          <p:nvPr/>
        </p:nvCxnSpPr>
        <p:spPr>
          <a:xfrm flipV="1">
            <a:off x="4229100" y="5518416"/>
            <a:ext cx="6629400" cy="3410"/>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377454" y="5521826"/>
            <a:ext cx="1718288"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backing</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services</a:t>
            </a:r>
            <a:endParaRPr lang="de-DE" sz="1400" kern="0" dirty="0">
              <a:ea typeface="Arial Unicode MS" pitchFamily="34" charset="-128"/>
              <a:cs typeface="Arial Unicode MS" pitchFamily="34" charset="-128"/>
            </a:endParaRPr>
          </a:p>
        </p:txBody>
      </p:sp>
      <p:sp>
        <p:nvSpPr>
          <p:cNvPr id="51" name="Rectangle 50"/>
          <p:cNvSpPr/>
          <p:nvPr/>
        </p:nvSpPr>
        <p:spPr bwMode="gray">
          <a:xfrm>
            <a:off x="6949095" y="5718336"/>
            <a:ext cx="2376963" cy="555931"/>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a:solidFill>
                  <a:schemeClr val="tx1"/>
                </a:solidFill>
                <a:ea typeface="Arial Unicode MS" pitchFamily="34" charset="-128"/>
                <a:cs typeface="Arial Unicode MS" pitchFamily="34" charset="-128"/>
              </a:rPr>
              <a:t>ELK</a:t>
            </a:r>
            <a:endParaRPr kumimoji="0" lang="de-DE" sz="1600"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cxnSp>
        <p:nvCxnSpPr>
          <p:cNvPr id="22" name="Elbow Connector 21"/>
          <p:cNvCxnSpPr/>
          <p:nvPr/>
        </p:nvCxnSpPr>
        <p:spPr>
          <a:xfrm rot="16200000" flipH="1">
            <a:off x="7243613" y="5329249"/>
            <a:ext cx="77788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370785" y="1071180"/>
            <a:ext cx="2435425" cy="2338505"/>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a:solidFill>
                  <a:schemeClr val="tx1">
                    <a:lumMod val="75000"/>
                    <a:lumOff val="25000"/>
                  </a:schemeClr>
                </a:solidFill>
                <a:ea typeface="Arial Unicode MS" pitchFamily="34" charset="-128"/>
                <a:cs typeface="Arial Unicode MS" pitchFamily="34" charset="-128"/>
              </a:rPr>
              <a:t>Jenkins</a:t>
            </a:r>
          </a:p>
        </p:txBody>
      </p:sp>
      <p:cxnSp>
        <p:nvCxnSpPr>
          <p:cNvPr id="35" name="Elbow Connector 127"/>
          <p:cNvCxnSpPr/>
          <p:nvPr/>
        </p:nvCxnSpPr>
        <p:spPr>
          <a:xfrm flipH="1">
            <a:off x="8576751" y="2622464"/>
            <a:ext cx="1280121"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127"/>
          <p:cNvCxnSpPr/>
          <p:nvPr/>
        </p:nvCxnSpPr>
        <p:spPr>
          <a:xfrm flipV="1">
            <a:off x="5613797" y="4940449"/>
            <a:ext cx="0" cy="724786"/>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bwMode="gray">
          <a:xfrm>
            <a:off x="9856871" y="1504951"/>
            <a:ext cx="1366230" cy="3435500"/>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External</a:t>
            </a:r>
            <a:br>
              <a:rPr lang="de-DE" sz="1600" kern="0" dirty="0">
                <a:solidFill>
                  <a:schemeClr val="tx1">
                    <a:lumMod val="75000"/>
                    <a:lumOff val="25000"/>
                  </a:schemeClr>
                </a:solidFill>
                <a:ea typeface="Arial Unicode MS" pitchFamily="34" charset="-128"/>
                <a:cs typeface="Arial Unicode MS" pitchFamily="34" charset="-128"/>
              </a:rPr>
            </a:br>
            <a:r>
              <a:rPr lang="de-DE" sz="1600" kern="0" dirty="0">
                <a:solidFill>
                  <a:schemeClr val="tx1">
                    <a:lumMod val="75000"/>
                    <a:lumOff val="25000"/>
                  </a:schemeClr>
                </a:solidFill>
                <a:ea typeface="Arial Unicode MS" pitchFamily="34" charset="-128"/>
                <a:cs typeface="Arial Unicode MS" pitchFamily="34" charset="-128"/>
              </a:rPr>
              <a:t>Service</a:t>
            </a:r>
          </a:p>
        </p:txBody>
      </p:sp>
      <p:sp>
        <p:nvSpPr>
          <p:cNvPr id="28" name="Rounded Rectangle 27"/>
          <p:cNvSpPr/>
          <p:nvPr/>
        </p:nvSpPr>
        <p:spPr bwMode="gray">
          <a:xfrm>
            <a:off x="4026824" y="1317355"/>
            <a:ext cx="7602191" cy="4956911"/>
          </a:xfrm>
          <a:prstGeom prst="roundRect">
            <a:avLst/>
          </a:prstGeom>
          <a:noFill/>
          <a:ln w="38100" algn="ctr">
            <a:solidFill>
              <a:srgbClr val="C00000"/>
            </a:solidFill>
            <a:prstDash val="sysDash"/>
            <a:miter lim="800000"/>
            <a:headEnd/>
            <a:tailEnd/>
          </a:ln>
          <a:effectLst>
            <a:softEdge rad="0"/>
          </a:effectLst>
        </p:spPr>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5657" y="896853"/>
            <a:ext cx="2473510" cy="327458"/>
          </a:xfrm>
          <a:prstGeom prst="rect">
            <a:avLst/>
          </a:prstGeom>
        </p:spPr>
      </p:pic>
      <p:sp>
        <p:nvSpPr>
          <p:cNvPr id="21" name="Rectangle 20"/>
          <p:cNvSpPr/>
          <p:nvPr/>
        </p:nvSpPr>
        <p:spPr bwMode="gray">
          <a:xfrm>
            <a:off x="637203" y="1803681"/>
            <a:ext cx="1766168" cy="140978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System</a:t>
            </a:r>
            <a:br>
              <a:rPr lang="de-DE" kern="0" dirty="0">
                <a:solidFill>
                  <a:schemeClr val="tx1">
                    <a:lumMod val="65000"/>
                    <a:lumOff val="35000"/>
                  </a:schemeClr>
                </a:solidFill>
                <a:ea typeface="Arial Unicode MS" pitchFamily="34" charset="-128"/>
                <a:cs typeface="Arial Unicode MS" pitchFamily="34" charset="-128"/>
              </a:rPr>
            </a:br>
            <a:r>
              <a:rPr lang="de-DE" kern="0" dirty="0">
                <a:solidFill>
                  <a:schemeClr val="tx1">
                    <a:lumMod val="65000"/>
                    <a:lumOff val="35000"/>
                  </a:schemeClr>
                </a:solidFill>
                <a:ea typeface="Arial Unicode MS" pitchFamily="34" charset="-128"/>
                <a:cs typeface="Arial Unicode MS" pitchFamily="34" charset="-128"/>
              </a:rPr>
              <a:t>Test</a:t>
            </a:r>
          </a:p>
        </p:txBody>
      </p:sp>
      <p:cxnSp>
        <p:nvCxnSpPr>
          <p:cNvPr id="30" name="Straight Arrow Connector 29"/>
          <p:cNvCxnSpPr/>
          <p:nvPr/>
        </p:nvCxnSpPr>
        <p:spPr>
          <a:xfrm flipV="1">
            <a:off x="2403371" y="2410691"/>
            <a:ext cx="2035278" cy="8313"/>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42379" y="2140809"/>
            <a:ext cx="1153053"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 / REST</a:t>
            </a:r>
            <a:endParaRPr lang="de-DE"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465361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gray">
          <a:xfrm>
            <a:off x="370784" y="558800"/>
            <a:ext cx="11655900" cy="6083300"/>
          </a:xfrm>
          <a:prstGeom prst="rect">
            <a:avLst/>
          </a:prstGeom>
          <a:solidFill>
            <a:srgbClr val="FEFEFE"/>
          </a:solidFill>
          <a:ln>
            <a:solidFill>
              <a:schemeClr val="bg1"/>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endParaRPr lang="de-DE" kern="0" dirty="0">
              <a:solidFill>
                <a:schemeClr val="tx1">
                  <a:lumMod val="75000"/>
                  <a:lumOff val="25000"/>
                </a:schemeClr>
              </a:solidFill>
              <a:ea typeface="Arial Unicode MS" pitchFamily="34" charset="-128"/>
              <a:cs typeface="Arial Unicode MS" pitchFamily="34" charset="-128"/>
            </a:endParaRPr>
          </a:p>
        </p:txBody>
      </p:sp>
      <p:sp>
        <p:nvSpPr>
          <p:cNvPr id="34" name="Rounded Rectangle 33"/>
          <p:cNvSpPr/>
          <p:nvPr/>
        </p:nvSpPr>
        <p:spPr bwMode="gray">
          <a:xfrm>
            <a:off x="3721099" y="736600"/>
            <a:ext cx="8305585" cy="5693259"/>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rgbClr val="002060"/>
              </a:solidFill>
              <a:effectLst/>
              <a:uLnTx/>
              <a:uFillTx/>
              <a:ea typeface="Arial Unicode MS" pitchFamily="34" charset="-128"/>
              <a:cs typeface="Arial Unicode MS" pitchFamily="34" charset="-128"/>
            </a:endParaRPr>
          </a:p>
        </p:txBody>
      </p:sp>
      <p:sp>
        <p:nvSpPr>
          <p:cNvPr id="9" name="Flowchart: Magnetic Disk 8"/>
          <p:cNvSpPr/>
          <p:nvPr/>
        </p:nvSpPr>
        <p:spPr bwMode="gray">
          <a:xfrm>
            <a:off x="4890294" y="5718336"/>
            <a:ext cx="1447006" cy="555931"/>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de-DE" sz="1600" kern="0" dirty="0" err="1">
                <a:solidFill>
                  <a:schemeClr val="tx1"/>
                </a:solidFill>
                <a:ea typeface="Arial Unicode MS" pitchFamily="34" charset="-128"/>
                <a:cs typeface="Arial Unicode MS" pitchFamily="34" charset="-128"/>
              </a:rPr>
              <a:t>PostgreSQL</a:t>
            </a:r>
            <a:endParaRPr lang="de-DE" sz="1600" kern="0" dirty="0">
              <a:solidFill>
                <a:schemeClr val="tx1"/>
              </a:solidFill>
              <a:ea typeface="Arial Unicode MS" pitchFamily="34" charset="-128"/>
              <a:cs typeface="Arial Unicode MS" pitchFamily="34" charset="-128"/>
            </a:endParaRPr>
          </a:p>
        </p:txBody>
      </p:sp>
      <p:sp>
        <p:nvSpPr>
          <p:cNvPr id="12" name="Rectangle 11"/>
          <p:cNvSpPr/>
          <p:nvPr/>
        </p:nvSpPr>
        <p:spPr bwMode="gray">
          <a:xfrm>
            <a:off x="4438649" y="1504950"/>
            <a:ext cx="4149801"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My</a:t>
            </a:r>
            <a:r>
              <a:rPr lang="de-DE" sz="1600" kern="0" dirty="0">
                <a:solidFill>
                  <a:schemeClr val="tx1">
                    <a:lumMod val="75000"/>
                    <a:lumOff val="25000"/>
                  </a:schemeClr>
                </a:solidFill>
                <a:ea typeface="Arial Unicode MS" pitchFamily="34" charset="-128"/>
                <a:cs typeface="Arial Unicode MS" pitchFamily="34" charset="-128"/>
              </a:rPr>
              <a:t> Service</a:t>
            </a: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41" name="TextBox 40"/>
          <p:cNvSpPr txBox="1"/>
          <p:nvPr/>
        </p:nvSpPr>
        <p:spPr>
          <a:xfrm>
            <a:off x="4499651" y="5210639"/>
            <a:ext cx="1484987"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JDBC / SQL</a:t>
            </a:r>
          </a:p>
        </p:txBody>
      </p:sp>
      <p:cxnSp>
        <p:nvCxnSpPr>
          <p:cNvPr id="44" name="Straight Connector 43"/>
          <p:cNvCxnSpPr/>
          <p:nvPr/>
        </p:nvCxnSpPr>
        <p:spPr>
          <a:xfrm flipV="1">
            <a:off x="4229100" y="5518416"/>
            <a:ext cx="6629400" cy="3410"/>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377454" y="5521826"/>
            <a:ext cx="1718288"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backing</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services</a:t>
            </a:r>
            <a:endParaRPr lang="de-DE" sz="1400" kern="0" dirty="0">
              <a:ea typeface="Arial Unicode MS" pitchFamily="34" charset="-128"/>
              <a:cs typeface="Arial Unicode MS" pitchFamily="34" charset="-128"/>
            </a:endParaRPr>
          </a:p>
        </p:txBody>
      </p:sp>
      <p:sp>
        <p:nvSpPr>
          <p:cNvPr id="51" name="Rectangle 50"/>
          <p:cNvSpPr/>
          <p:nvPr/>
        </p:nvSpPr>
        <p:spPr bwMode="gray">
          <a:xfrm>
            <a:off x="6949095" y="5718336"/>
            <a:ext cx="2376963" cy="555931"/>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a:solidFill>
                  <a:schemeClr val="tx1"/>
                </a:solidFill>
                <a:ea typeface="Arial Unicode MS" pitchFamily="34" charset="-128"/>
                <a:cs typeface="Arial Unicode MS" pitchFamily="34" charset="-128"/>
              </a:rPr>
              <a:t>ELK</a:t>
            </a:r>
            <a:endParaRPr kumimoji="0" lang="de-DE" sz="1600"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cxnSp>
        <p:nvCxnSpPr>
          <p:cNvPr id="22" name="Elbow Connector 21"/>
          <p:cNvCxnSpPr/>
          <p:nvPr/>
        </p:nvCxnSpPr>
        <p:spPr>
          <a:xfrm rot="16200000" flipH="1">
            <a:off x="7243613" y="5329249"/>
            <a:ext cx="77788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370785" y="1071180"/>
            <a:ext cx="2435425" cy="2338505"/>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a:solidFill>
                  <a:schemeClr val="tx1">
                    <a:lumMod val="75000"/>
                    <a:lumOff val="25000"/>
                  </a:schemeClr>
                </a:solidFill>
                <a:ea typeface="Arial Unicode MS" pitchFamily="34" charset="-128"/>
                <a:cs typeface="Arial Unicode MS" pitchFamily="34" charset="-128"/>
              </a:rPr>
              <a:t>Jenkins</a:t>
            </a:r>
          </a:p>
        </p:txBody>
      </p:sp>
      <p:sp>
        <p:nvSpPr>
          <p:cNvPr id="27" name="Rectangle 26"/>
          <p:cNvSpPr/>
          <p:nvPr/>
        </p:nvSpPr>
        <p:spPr bwMode="gray">
          <a:xfrm>
            <a:off x="637203" y="1803681"/>
            <a:ext cx="1766168" cy="140978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Performance</a:t>
            </a:r>
            <a:br>
              <a:rPr lang="de-DE" kern="0" dirty="0">
                <a:solidFill>
                  <a:schemeClr val="tx1">
                    <a:lumMod val="65000"/>
                    <a:lumOff val="35000"/>
                  </a:schemeClr>
                </a:solidFill>
                <a:ea typeface="Arial Unicode MS" pitchFamily="34" charset="-128"/>
                <a:cs typeface="Arial Unicode MS" pitchFamily="34" charset="-128"/>
              </a:rPr>
            </a:br>
            <a:r>
              <a:rPr lang="de-DE" kern="0" dirty="0">
                <a:solidFill>
                  <a:schemeClr val="tx1">
                    <a:lumMod val="65000"/>
                    <a:lumOff val="35000"/>
                  </a:schemeClr>
                </a:solidFill>
                <a:ea typeface="Arial Unicode MS" pitchFamily="34" charset="-128"/>
                <a:cs typeface="Arial Unicode MS" pitchFamily="34" charset="-128"/>
              </a:rPr>
              <a:t>Test</a:t>
            </a:r>
          </a:p>
        </p:txBody>
      </p:sp>
      <p:cxnSp>
        <p:nvCxnSpPr>
          <p:cNvPr id="37" name="Elbow Connector 127"/>
          <p:cNvCxnSpPr/>
          <p:nvPr/>
        </p:nvCxnSpPr>
        <p:spPr>
          <a:xfrm flipV="1">
            <a:off x="5613797" y="4940449"/>
            <a:ext cx="0" cy="724786"/>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bwMode="gray">
          <a:xfrm>
            <a:off x="9856871" y="1504951"/>
            <a:ext cx="1366230" cy="3435500"/>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External</a:t>
            </a:r>
            <a:br>
              <a:rPr lang="de-DE" sz="1600" kern="0" dirty="0">
                <a:solidFill>
                  <a:schemeClr val="tx1">
                    <a:lumMod val="75000"/>
                    <a:lumOff val="25000"/>
                  </a:schemeClr>
                </a:solidFill>
                <a:ea typeface="Arial Unicode MS" pitchFamily="34" charset="-128"/>
                <a:cs typeface="Arial Unicode MS" pitchFamily="34" charset="-128"/>
              </a:rPr>
            </a:br>
            <a:r>
              <a:rPr lang="de-DE" sz="1600" kern="0" dirty="0">
                <a:solidFill>
                  <a:schemeClr val="tx1">
                    <a:lumMod val="75000"/>
                    <a:lumOff val="25000"/>
                  </a:schemeClr>
                </a:solidFill>
                <a:ea typeface="Arial Unicode MS" pitchFamily="34" charset="-128"/>
                <a:cs typeface="Arial Unicode MS" pitchFamily="34" charset="-128"/>
              </a:rPr>
              <a:t>Service</a:t>
            </a: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5657" y="896853"/>
            <a:ext cx="2473510" cy="327458"/>
          </a:xfrm>
          <a:prstGeom prst="rect">
            <a:avLst/>
          </a:prstGeom>
        </p:spPr>
      </p:pic>
      <p:cxnSp>
        <p:nvCxnSpPr>
          <p:cNvPr id="20" name="Straight Arrow Connector 19"/>
          <p:cNvCxnSpPr/>
          <p:nvPr/>
        </p:nvCxnSpPr>
        <p:spPr>
          <a:xfrm>
            <a:off x="2424352" y="2940165"/>
            <a:ext cx="2035278" cy="1270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bwMode="gray">
          <a:xfrm>
            <a:off x="2403372" y="1317355"/>
            <a:ext cx="9225644" cy="4956911"/>
          </a:xfrm>
          <a:prstGeom prst="roundRect">
            <a:avLst/>
          </a:prstGeom>
          <a:noFill/>
          <a:ln w="38100" algn="ctr">
            <a:solidFill>
              <a:srgbClr val="C00000"/>
            </a:solidFill>
            <a:prstDash val="sysDash"/>
            <a:miter lim="800000"/>
            <a:headEnd/>
            <a:tailEnd/>
          </a:ln>
          <a:effectLst>
            <a:softEdge rad="0"/>
          </a:effectLst>
        </p:spPr>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cxnSp>
        <p:nvCxnSpPr>
          <p:cNvPr id="29" name="Straight Arrow Connector 28"/>
          <p:cNvCxnSpPr/>
          <p:nvPr/>
        </p:nvCxnSpPr>
        <p:spPr>
          <a:xfrm flipV="1">
            <a:off x="2403371" y="2410691"/>
            <a:ext cx="2035278" cy="8313"/>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42379" y="2140809"/>
            <a:ext cx="1153053"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 / REST</a:t>
            </a:r>
            <a:endParaRPr lang="de-DE" kern="0" dirty="0">
              <a:ea typeface="Arial Unicode MS" pitchFamily="34" charset="-128"/>
              <a:cs typeface="Arial Unicode MS" pitchFamily="34" charset="-128"/>
            </a:endParaRPr>
          </a:p>
        </p:txBody>
      </p:sp>
      <p:sp>
        <p:nvSpPr>
          <p:cNvPr id="32" name="TextBox 31"/>
          <p:cNvSpPr txBox="1"/>
          <p:nvPr/>
        </p:nvSpPr>
        <p:spPr>
          <a:xfrm>
            <a:off x="8761637" y="2313797"/>
            <a:ext cx="922047" cy="630942"/>
          </a:xfrm>
          <a:prstGeom prst="rect">
            <a:avLst/>
          </a:prstGeom>
          <a:noFill/>
        </p:spPr>
        <p:txBody>
          <a:bodyPr wrap="non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 / </a:t>
            </a:r>
          </a:p>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AMQP</a:t>
            </a:r>
            <a:endParaRPr lang="de-DE" kern="0" dirty="0">
              <a:ea typeface="Arial Unicode MS" pitchFamily="34" charset="-128"/>
              <a:cs typeface="Arial Unicode MS" pitchFamily="34" charset="-128"/>
            </a:endParaRPr>
          </a:p>
        </p:txBody>
      </p:sp>
      <p:cxnSp>
        <p:nvCxnSpPr>
          <p:cNvPr id="33" name="Elbow Connector 127"/>
          <p:cNvCxnSpPr/>
          <p:nvPr/>
        </p:nvCxnSpPr>
        <p:spPr>
          <a:xfrm flipH="1">
            <a:off x="8576751" y="2622464"/>
            <a:ext cx="1280121"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164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gray">
          <a:xfrm>
            <a:off x="317500" y="444501"/>
            <a:ext cx="10642600" cy="4292600"/>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Local</a:t>
            </a:r>
            <a:endParaRPr lang="de-DE" kern="0" dirty="0">
              <a:solidFill>
                <a:schemeClr val="tx1">
                  <a:lumMod val="75000"/>
                  <a:lumOff val="25000"/>
                </a:schemeClr>
              </a:solidFill>
              <a:ea typeface="Arial Unicode MS" pitchFamily="34" charset="-128"/>
              <a:cs typeface="Arial Unicode MS" pitchFamily="34" charset="-128"/>
            </a:endParaRPr>
          </a:p>
        </p:txBody>
      </p:sp>
      <p:sp>
        <p:nvSpPr>
          <p:cNvPr id="33" name="Rectangle 32"/>
          <p:cNvSpPr/>
          <p:nvPr/>
        </p:nvSpPr>
        <p:spPr bwMode="gray">
          <a:xfrm>
            <a:off x="4120245" y="1371599"/>
            <a:ext cx="6489698" cy="324485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nchorCtr="0"/>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Tomcat</a:t>
            </a:r>
            <a:r>
              <a:rPr lang="de-DE" kern="0" dirty="0">
                <a:solidFill>
                  <a:schemeClr val="tx1">
                    <a:lumMod val="65000"/>
                    <a:lumOff val="35000"/>
                  </a:schemeClr>
                </a:solidFill>
                <a:ea typeface="Arial Unicode MS" pitchFamily="34" charset="-128"/>
                <a:cs typeface="Arial Unicode MS" pitchFamily="34" charset="-128"/>
              </a:rPr>
              <a:t> HTTP Server</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29" name="Rectangle 28"/>
          <p:cNvSpPr/>
          <p:nvPr/>
        </p:nvSpPr>
        <p:spPr bwMode="gray">
          <a:xfrm>
            <a:off x="601282" y="2152651"/>
            <a:ext cx="3099862" cy="704850"/>
          </a:xfrm>
          <a:prstGeom prst="rect">
            <a:avLst/>
          </a:prstGeom>
          <a:solidFill>
            <a:schemeClr val="tx1">
              <a:lumMod val="85000"/>
              <a:lumOff val="1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fontAlgn="base">
              <a:spcBef>
                <a:spcPct val="50000"/>
              </a:spcBef>
              <a:spcAft>
                <a:spcPct val="0"/>
              </a:spcAft>
              <a:buClr>
                <a:srgbClr val="F0AB00"/>
              </a:buClr>
              <a:buSzPct val="80000"/>
            </a:pPr>
            <a:r>
              <a:rPr lang="de-DE" kern="0" dirty="0">
                <a:solidFill>
                  <a:schemeClr val="bg1"/>
                </a:solidFill>
                <a:latin typeface="Consolas" panose="020B0609020204030204" pitchFamily="49" charset="0"/>
                <a:ea typeface="Arial Unicode MS" pitchFamily="34" charset="-128"/>
                <a:cs typeface="Consolas" panose="020B0609020204030204" pitchFamily="49" charset="0"/>
              </a:rPr>
              <a:t>$ </a:t>
            </a:r>
            <a:r>
              <a:rPr lang="de-DE" kern="0" dirty="0" err="1">
                <a:solidFill>
                  <a:schemeClr val="bg1"/>
                </a:solidFill>
                <a:latin typeface="Consolas" panose="020B0609020204030204" pitchFamily="49" charset="0"/>
                <a:ea typeface="Arial Unicode MS" pitchFamily="34" charset="-128"/>
                <a:cs typeface="Consolas" panose="020B0609020204030204" pitchFamily="49" charset="0"/>
              </a:rPr>
              <a:t>mvn</a:t>
            </a:r>
            <a:r>
              <a:rPr lang="de-DE" kern="0">
                <a:solidFill>
                  <a:schemeClr val="bg1"/>
                </a:solidFill>
                <a:latin typeface="Consolas" panose="020B0609020204030204" pitchFamily="49" charset="0"/>
                <a:ea typeface="Arial Unicode MS" pitchFamily="34" charset="-128"/>
                <a:cs typeface="Consolas" panose="020B0609020204030204" pitchFamily="49" charset="0"/>
              </a:rPr>
              <a:t> tomcat7:run-war </a:t>
            </a:r>
            <a:endParaRPr lang="de-DE" kern="0" dirty="0">
              <a:solidFill>
                <a:schemeClr val="bg1"/>
              </a:solidFill>
              <a:latin typeface="Consolas" panose="020B0609020204030204" pitchFamily="49" charset="0"/>
              <a:ea typeface="Arial Unicode MS" pitchFamily="34" charset="-128"/>
              <a:cs typeface="Consolas" panose="020B0609020204030204" pitchFamily="49" charset="0"/>
            </a:endParaRPr>
          </a:p>
        </p:txBody>
      </p:sp>
      <p:sp>
        <p:nvSpPr>
          <p:cNvPr id="4" name="Rectangle 3"/>
          <p:cNvSpPr/>
          <p:nvPr/>
        </p:nvSpPr>
        <p:spPr bwMode="gray">
          <a:xfrm>
            <a:off x="4255807" y="2227944"/>
            <a:ext cx="3442886" cy="2140855"/>
          </a:xfrm>
          <a:prstGeom prst="rect">
            <a:avLst/>
          </a:prstGeom>
          <a:solidFill>
            <a:schemeClr val="accent1">
              <a:lumMod val="60000"/>
              <a:lumOff val="40000"/>
            </a:schemeClr>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en-US" sz="1100" kern="0" noProof="0" dirty="0">
                <a:solidFill>
                  <a:srgbClr val="0070C0"/>
                </a:solidFill>
                <a:latin typeface="Consolas" panose="020B0609020204030204" pitchFamily="49" charset="0"/>
                <a:ea typeface="Arial Unicode MS" pitchFamily="34" charset="-128"/>
                <a:cs typeface="Consolas" panose="020B0609020204030204" pitchFamily="49" charset="0"/>
              </a:rPr>
              <a:t>/</a:t>
            </a:r>
            <a:endParaRPr kumimoji="0" lang="de-DE" sz="1100" b="0" i="0" u="none" strike="noStrike" kern="0" cap="none" spc="0" normalizeH="0" baseline="0" noProof="0" dirty="0">
              <a:ln>
                <a:noFill/>
              </a:ln>
              <a:solidFill>
                <a:srgbClr val="0070C0"/>
              </a:solidFill>
              <a:effectLst/>
              <a:uLnTx/>
              <a:uFillTx/>
              <a:latin typeface="Consolas" panose="020B0609020204030204" pitchFamily="49" charset="0"/>
              <a:ea typeface="Arial Unicode MS" pitchFamily="34" charset="-128"/>
              <a:cs typeface="Consolas" panose="020B0609020204030204" pitchFamily="49" charset="0"/>
            </a:endParaRPr>
          </a:p>
          <a:p>
            <a:pPr marR="0" defTabSz="914400" eaLnBrk="1" fontAlgn="base" latinLnBrk="0" hangingPunct="1">
              <a:lnSpc>
                <a:spcPct val="100000"/>
              </a:lnSpc>
              <a:spcBef>
                <a:spcPct val="50000"/>
              </a:spcBef>
              <a:spcAft>
                <a:spcPct val="0"/>
              </a:spcAft>
              <a:buClr>
                <a:srgbClr val="F0AB00"/>
              </a:buClr>
              <a:buSzPct val="80000"/>
              <a:tabLst/>
            </a:pPr>
            <a:r>
              <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rPr>
              <a:t>|-- WEB-INF</a:t>
            </a:r>
          </a:p>
          <a:p>
            <a:pPr marR="0" defTabSz="914400" eaLnBrk="1" fontAlgn="base" latinLnBrk="0" hangingPunct="1">
              <a:lnSpc>
                <a:spcPct val="100000"/>
              </a:lnSpc>
              <a:spcBef>
                <a:spcPct val="50000"/>
              </a:spcBef>
              <a:spcAft>
                <a:spcPct val="0"/>
              </a:spcAft>
              <a:buClr>
                <a:srgbClr val="F0AB00"/>
              </a:buClr>
              <a:buSzPct val="80000"/>
              <a:tabLst/>
            </a:pPr>
            <a:r>
              <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rPr>
              <a:t>   |-- c</a:t>
            </a:r>
            <a:r>
              <a:rPr kumimoji="0" lang="de-DE" sz="1100" b="0" i="0" u="none" strike="noStrike" kern="0" cap="none" spc="0" normalizeH="0" baseline="0" noProof="0" dirty="0" err="1">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rPr>
              <a:t>lasses</a:t>
            </a:r>
            <a:endParaRPr kumimoji="0" lang="de-DE" sz="1100" b="0" i="0" u="none" strike="noStrike" kern="0" cap="none" spc="0" normalizeH="0" baseline="0" noProof="0" dirty="0">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endParaRPr>
          </a:p>
          <a:p>
            <a:pPr marR="0" defTabSz="914400" eaLnBrk="1" fontAlgn="base" latinLnBrk="0" hangingPunct="1">
              <a:lnSpc>
                <a:spcPct val="100000"/>
              </a:lnSpc>
              <a:spcBef>
                <a:spcPct val="50000"/>
              </a:spcBef>
              <a:spcAft>
                <a:spcPct val="0"/>
              </a:spcAft>
              <a:buClr>
                <a:srgbClr val="F0AB00"/>
              </a:buClr>
              <a:buSzPct val="80000"/>
              <a:tabLst/>
            </a:pPr>
            <a:r>
              <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rPr>
              <a:t>       |-- </a:t>
            </a:r>
            <a:r>
              <a:rPr lang="de-DE" sz="1100" kern="0" dirty="0" err="1">
                <a:solidFill>
                  <a:schemeClr val="bg2">
                    <a:lumMod val="25000"/>
                  </a:schemeClr>
                </a:solidFill>
                <a:latin typeface="Consolas" panose="020B0609020204030204" pitchFamily="49" charset="0"/>
                <a:ea typeface="Arial Unicode MS" pitchFamily="34" charset="-128"/>
                <a:cs typeface="Consolas" panose="020B0609020204030204" pitchFamily="49" charset="0"/>
              </a:rPr>
              <a:t>AppInitializer.class</a:t>
            </a:r>
            <a:endPar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endParaRPr>
          </a:p>
          <a:p>
            <a:pPr fontAlgn="base">
              <a:spcBef>
                <a:spcPct val="50000"/>
              </a:spcBef>
              <a:spcAft>
                <a:spcPct val="0"/>
              </a:spcAft>
              <a:buClr>
                <a:srgbClr val="F0AB00"/>
              </a:buClr>
              <a:buSzPct val="80000"/>
            </a:pPr>
            <a:r>
              <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rPr>
              <a:t>       |-- </a:t>
            </a:r>
            <a:r>
              <a:rPr lang="de-DE" sz="1100" kern="0" dirty="0" err="1">
                <a:solidFill>
                  <a:schemeClr val="bg2">
                    <a:lumMod val="25000"/>
                  </a:schemeClr>
                </a:solidFill>
                <a:latin typeface="Consolas" panose="020B0609020204030204" pitchFamily="49" charset="0"/>
                <a:ea typeface="Arial Unicode MS" pitchFamily="34" charset="-128"/>
                <a:cs typeface="Consolas" panose="020B0609020204030204" pitchFamily="49" charset="0"/>
              </a:rPr>
              <a:t>config</a:t>
            </a:r>
            <a:endPar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endParaRPr>
          </a:p>
          <a:p>
            <a:pPr fontAlgn="base">
              <a:spcBef>
                <a:spcPct val="50000"/>
              </a:spcBef>
              <a:spcAft>
                <a:spcPct val="0"/>
              </a:spcAft>
              <a:buClr>
                <a:srgbClr val="F0AB00"/>
              </a:buClr>
              <a:buSzPct val="80000"/>
            </a:pPr>
            <a:r>
              <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rPr>
              <a:t>           |-- </a:t>
            </a:r>
            <a:r>
              <a:rPr lang="de-DE" sz="1100" kern="0" dirty="0" err="1">
                <a:solidFill>
                  <a:schemeClr val="bg2">
                    <a:lumMod val="25000"/>
                  </a:schemeClr>
                </a:solidFill>
                <a:latin typeface="Consolas" panose="020B0609020204030204" pitchFamily="49" charset="0"/>
                <a:ea typeface="Arial Unicode MS" pitchFamily="34" charset="-128"/>
                <a:cs typeface="Consolas" panose="020B0609020204030204" pitchFamily="49" charset="0"/>
              </a:rPr>
              <a:t>WebAppContextConfig.class</a:t>
            </a:r>
            <a:endPar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endParaRPr>
          </a:p>
          <a:p>
            <a:pPr marR="0"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noProof="0" dirty="0">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rPr>
              <a:t>       |-- </a:t>
            </a:r>
            <a:r>
              <a:rPr kumimoji="0" lang="de-DE" sz="1100" b="0" i="0" u="none" strike="noStrike" kern="0" cap="none" spc="0" normalizeH="0" baseline="0" noProof="0" dirty="0" err="1">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rPr>
              <a:t>controllers</a:t>
            </a:r>
            <a:endPar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endParaRPr>
          </a:p>
          <a:p>
            <a:pPr marR="0"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noProof="0" dirty="0">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rPr>
              <a:t>           |-- </a:t>
            </a:r>
            <a:r>
              <a:rPr kumimoji="0" lang="de-DE" sz="1100" b="0" i="0" u="none" strike="noStrike" kern="0" cap="none" spc="0" normalizeH="0" baseline="0" noProof="0" dirty="0" err="1">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rPr>
              <a:t>DefaultController.class</a:t>
            </a:r>
            <a:endParaRPr kumimoji="0" lang="de-DE" sz="1100" b="0" i="0" u="none" strike="noStrike" kern="0" cap="none" spc="0" normalizeH="0" baseline="0" noProof="0" dirty="0">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endParaRPr>
          </a:p>
        </p:txBody>
      </p:sp>
      <p:sp>
        <p:nvSpPr>
          <p:cNvPr id="71" name="Rectangle 70"/>
          <p:cNvSpPr/>
          <p:nvPr/>
        </p:nvSpPr>
        <p:spPr bwMode="gray">
          <a:xfrm>
            <a:off x="4255805" y="1887444"/>
            <a:ext cx="3442887" cy="349991"/>
          </a:xfrm>
          <a:prstGeom prst="rect">
            <a:avLst/>
          </a:prstGeom>
          <a:solidFill>
            <a:schemeClr val="accent1"/>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kern="0" dirty="0">
                <a:latin typeface="+mj-lt"/>
                <a:ea typeface="Arial Unicode MS" pitchFamily="34" charset="-128"/>
                <a:cs typeface="Consolas" panose="020B0609020204030204" pitchFamily="49" charset="0"/>
              </a:rPr>
              <a:t>b</a:t>
            </a:r>
            <a:r>
              <a:rPr kumimoji="0" lang="de-DE" sz="1400" b="1" i="0" u="none" strike="noStrike" kern="0" cap="none" spc="0" normalizeH="0" baseline="0" noProof="0" dirty="0" err="1">
                <a:ln>
                  <a:noFill/>
                </a:ln>
                <a:effectLst/>
                <a:uLnTx/>
                <a:uFillTx/>
                <a:latin typeface="+mj-lt"/>
                <a:ea typeface="Arial Unicode MS" pitchFamily="34" charset="-128"/>
                <a:cs typeface="Consolas" panose="020B0609020204030204" pitchFamily="49" charset="0"/>
              </a:rPr>
              <a:t>ulletinboard-ads.war</a:t>
            </a:r>
            <a:endParaRPr kumimoji="0" lang="de-DE" sz="1400" b="1" i="0" u="none" strike="noStrike" kern="0" cap="none" spc="0" normalizeH="0" baseline="0" noProof="0" dirty="0">
              <a:ln>
                <a:noFill/>
              </a:ln>
              <a:effectLst/>
              <a:uLnTx/>
              <a:uFillTx/>
              <a:latin typeface="+mj-lt"/>
              <a:ea typeface="Arial Unicode MS" pitchFamily="34" charset="-128"/>
              <a:cs typeface="Consolas" panose="020B0609020204030204" pitchFamily="49" charset="0"/>
            </a:endParaRPr>
          </a:p>
        </p:txBody>
      </p:sp>
      <p:sp>
        <p:nvSpPr>
          <p:cNvPr id="79" name="TextBox 78"/>
          <p:cNvSpPr txBox="1"/>
          <p:nvPr/>
        </p:nvSpPr>
        <p:spPr>
          <a:xfrm>
            <a:off x="4708084" y="586770"/>
            <a:ext cx="2675049"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latin typeface="+mj-lt"/>
                <a:ea typeface="Arial Unicode MS" pitchFamily="34" charset="-128"/>
                <a:cs typeface="Consolas" panose="020B0609020204030204" pitchFamily="49" charset="0"/>
              </a:rPr>
              <a:t>1. </a:t>
            </a:r>
            <a:r>
              <a:rPr lang="de-DE" sz="1400" kern="0" dirty="0" err="1">
                <a:latin typeface="+mj-lt"/>
                <a:ea typeface="Arial Unicode MS" pitchFamily="34" charset="-128"/>
                <a:cs typeface="Consolas" panose="020B0609020204030204" pitchFamily="49" charset="0"/>
              </a:rPr>
              <a:t>Builds</a:t>
            </a:r>
            <a:r>
              <a:rPr lang="de-DE" sz="1400" kern="0" dirty="0">
                <a:latin typeface="+mj-lt"/>
                <a:ea typeface="Arial Unicode MS" pitchFamily="34" charset="-128"/>
                <a:cs typeface="Consolas" panose="020B0609020204030204" pitchFamily="49" charset="0"/>
              </a:rPr>
              <a:t> </a:t>
            </a:r>
            <a:r>
              <a:rPr lang="de-DE" sz="1400" kern="0" dirty="0" err="1">
                <a:latin typeface="+mj-lt"/>
                <a:ea typeface="Arial Unicode MS" pitchFamily="34" charset="-128"/>
                <a:cs typeface="Consolas" panose="020B0609020204030204" pitchFamily="49" charset="0"/>
              </a:rPr>
              <a:t>and</a:t>
            </a:r>
            <a:r>
              <a:rPr lang="de-DE" sz="1400" kern="0" dirty="0">
                <a:latin typeface="+mj-lt"/>
                <a:ea typeface="Arial Unicode MS" pitchFamily="34" charset="-128"/>
                <a:cs typeface="Consolas" panose="020B0609020204030204" pitchFamily="49" charset="0"/>
              </a:rPr>
              <a:t> </a:t>
            </a:r>
            <a:r>
              <a:rPr lang="de-DE" sz="1400" kern="0" dirty="0" err="1">
                <a:latin typeface="+mj-lt"/>
                <a:ea typeface="Arial Unicode MS" pitchFamily="34" charset="-128"/>
                <a:cs typeface="Consolas" panose="020B0609020204030204" pitchFamily="49" charset="0"/>
              </a:rPr>
              <a:t>deploys</a:t>
            </a:r>
            <a:r>
              <a:rPr lang="de-DE" sz="1400" kern="0" dirty="0">
                <a:latin typeface="+mj-lt"/>
                <a:ea typeface="Arial Unicode MS" pitchFamily="34" charset="-128"/>
                <a:cs typeface="Consolas" panose="020B0609020204030204" pitchFamily="49" charset="0"/>
              </a:rPr>
              <a:t> WAR </a:t>
            </a:r>
            <a:r>
              <a:rPr lang="de-DE" sz="1400" kern="0" dirty="0" err="1">
                <a:latin typeface="+mj-lt"/>
                <a:ea typeface="Arial Unicode MS" pitchFamily="34" charset="-128"/>
                <a:cs typeface="Consolas" panose="020B0609020204030204" pitchFamily="49" charset="0"/>
              </a:rPr>
              <a:t>file</a:t>
            </a:r>
            <a:endParaRPr lang="de-DE" sz="1400" kern="0" dirty="0">
              <a:latin typeface="+mj-lt"/>
              <a:ea typeface="Arial Unicode MS" pitchFamily="34" charset="-128"/>
              <a:cs typeface="Consolas" panose="020B0609020204030204" pitchFamily="49" charset="0"/>
            </a:endParaRPr>
          </a:p>
        </p:txBody>
      </p:sp>
      <p:sp>
        <p:nvSpPr>
          <p:cNvPr id="80" name="TextBox 79"/>
          <p:cNvSpPr txBox="1"/>
          <p:nvPr/>
        </p:nvSpPr>
        <p:spPr>
          <a:xfrm>
            <a:off x="6453783" y="2493413"/>
            <a:ext cx="4291722" cy="461665"/>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200" kern="0" dirty="0">
                <a:latin typeface="+mj-lt"/>
                <a:ea typeface="Arial Unicode MS" pitchFamily="34" charset="-128"/>
                <a:cs typeface="Consolas" panose="020B0609020204030204" pitchFamily="49" charset="0"/>
              </a:rPr>
              <a:t>2. </a:t>
            </a:r>
            <a:r>
              <a:rPr lang="de-DE" sz="1200" kern="0" dirty="0" err="1">
                <a:latin typeface="+mj-lt"/>
                <a:ea typeface="Arial Unicode MS" pitchFamily="34" charset="-128"/>
                <a:cs typeface="Consolas" panose="020B0609020204030204" pitchFamily="49" charset="0"/>
              </a:rPr>
              <a:t>Detects</a:t>
            </a:r>
            <a:r>
              <a:rPr lang="de-DE" sz="1200" kern="0" dirty="0">
                <a:latin typeface="+mj-lt"/>
                <a:ea typeface="Arial Unicode MS" pitchFamily="34" charset="-128"/>
                <a:cs typeface="Consolas" panose="020B0609020204030204" pitchFamily="49" charset="0"/>
              </a:rPr>
              <a:t> </a:t>
            </a:r>
            <a:r>
              <a:rPr lang="de-DE" sz="1200" dirty="0" err="1">
                <a:latin typeface="Courier New" panose="02070309020205020404" pitchFamily="49" charset="0"/>
                <a:cs typeface="Courier New" panose="02070309020205020404" pitchFamily="49" charset="0"/>
              </a:rPr>
              <a:t>WebAplicationInitializer</a:t>
            </a:r>
            <a:r>
              <a:rPr lang="de-DE" sz="1200" kern="0" dirty="0">
                <a:latin typeface="+mj-lt"/>
                <a:ea typeface="Arial Unicode MS" pitchFamily="34" charset="-128"/>
                <a:cs typeface="Consolas" panose="020B0609020204030204" pitchFamily="49" charset="0"/>
              </a:rPr>
              <a:t> </a:t>
            </a:r>
            <a:br>
              <a:rPr lang="de-DE" sz="1200" kern="0" dirty="0">
                <a:latin typeface="+mj-lt"/>
                <a:ea typeface="Arial Unicode MS" pitchFamily="34" charset="-128"/>
                <a:cs typeface="Consolas" panose="020B0609020204030204" pitchFamily="49" charset="0"/>
              </a:rPr>
            </a:br>
            <a:r>
              <a:rPr lang="de-DE" sz="1200" kern="0" dirty="0">
                <a:latin typeface="+mj-lt"/>
                <a:ea typeface="Arial Unicode MS" pitchFamily="34" charset="-128"/>
                <a:cs typeface="Consolas" panose="020B0609020204030204" pitchFamily="49" charset="0"/>
              </a:rPr>
              <a:t>on </a:t>
            </a:r>
            <a:r>
              <a:rPr lang="de-DE" sz="1200" kern="0" dirty="0" err="1">
                <a:latin typeface="+mj-lt"/>
                <a:ea typeface="Arial Unicode MS" pitchFamily="34" charset="-128"/>
                <a:cs typeface="Consolas" panose="020B0609020204030204" pitchFamily="49" charset="0"/>
              </a:rPr>
              <a:t>classpath</a:t>
            </a:r>
            <a:endParaRPr lang="de-DE" sz="1200" kern="0" dirty="0">
              <a:latin typeface="+mj-lt"/>
              <a:ea typeface="Arial Unicode MS" pitchFamily="34" charset="-128"/>
              <a:cs typeface="Consolas" panose="020B0609020204030204" pitchFamily="49" charset="0"/>
            </a:endParaRPr>
          </a:p>
        </p:txBody>
      </p:sp>
      <p:sp>
        <p:nvSpPr>
          <p:cNvPr id="82" name="TextBox 81"/>
          <p:cNvSpPr txBox="1"/>
          <p:nvPr/>
        </p:nvSpPr>
        <p:spPr>
          <a:xfrm>
            <a:off x="6830763" y="2905482"/>
            <a:ext cx="3167153" cy="461665"/>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200" kern="0" dirty="0">
                <a:latin typeface="+mj-lt"/>
                <a:ea typeface="Arial Unicode MS" pitchFamily="34" charset="-128"/>
                <a:cs typeface="Consolas" panose="020B0609020204030204" pitchFamily="49" charset="0"/>
              </a:rPr>
              <a:t>3. </a:t>
            </a:r>
            <a:r>
              <a:rPr lang="de-DE" sz="1200" kern="0" dirty="0" err="1">
                <a:latin typeface="+mj-lt"/>
                <a:ea typeface="Arial Unicode MS" pitchFamily="34" charset="-128"/>
                <a:cs typeface="Consolas" panose="020B0609020204030204" pitchFamily="49" charset="0"/>
              </a:rPr>
              <a:t>Instantiates</a:t>
            </a:r>
            <a:r>
              <a:rPr lang="de-DE" sz="1200" kern="0" dirty="0">
                <a:latin typeface="+mj-lt"/>
                <a:ea typeface="Arial Unicode MS" pitchFamily="34" charset="-128"/>
                <a:cs typeface="Consolas" panose="020B0609020204030204" pitchFamily="49" charset="0"/>
              </a:rPr>
              <a:t> </a:t>
            </a:r>
            <a:r>
              <a:rPr lang="de-DE" sz="1200" dirty="0" err="1">
                <a:latin typeface="Courier New" panose="02070309020205020404" pitchFamily="49" charset="0"/>
                <a:cs typeface="Courier New" panose="02070309020205020404" pitchFamily="49" charset="0"/>
              </a:rPr>
              <a:t>ServletContext</a:t>
            </a:r>
            <a:r>
              <a:rPr lang="de-DE" sz="1200" dirty="0"/>
              <a:t> </a:t>
            </a:r>
            <a:r>
              <a:rPr lang="de-DE" sz="1200" dirty="0" err="1"/>
              <a:t>with</a:t>
            </a:r>
            <a:r>
              <a:rPr lang="de-DE" sz="1200" dirty="0"/>
              <a:t> </a:t>
            </a:r>
            <a:r>
              <a:rPr lang="de-DE" sz="1200" dirty="0" err="1">
                <a:latin typeface="Courier New" panose="02070309020205020404" pitchFamily="49" charset="0"/>
                <a:cs typeface="Courier New" panose="02070309020205020404" pitchFamily="49" charset="0"/>
              </a:rPr>
              <a:t>DispatcherServlet</a:t>
            </a:r>
            <a:endParaRPr lang="de-DE" sz="1200" kern="0" dirty="0">
              <a:latin typeface="+mj-lt"/>
              <a:ea typeface="Arial Unicode MS" pitchFamily="34" charset="-128"/>
              <a:cs typeface="Consolas" panose="020B0609020204030204" pitchFamily="49" charset="0"/>
            </a:endParaRPr>
          </a:p>
        </p:txBody>
      </p:sp>
      <p:sp>
        <p:nvSpPr>
          <p:cNvPr id="85" name="TextBox 84"/>
          <p:cNvSpPr txBox="1"/>
          <p:nvPr/>
        </p:nvSpPr>
        <p:spPr>
          <a:xfrm>
            <a:off x="7688618" y="3332240"/>
            <a:ext cx="2917967" cy="95410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200" kern="0" dirty="0">
                <a:latin typeface="+mj-lt"/>
                <a:ea typeface="Arial Unicode MS" pitchFamily="34" charset="-128"/>
                <a:cs typeface="Consolas" panose="020B0609020204030204" pitchFamily="49" charset="0"/>
              </a:rPr>
              <a:t>4a. </a:t>
            </a:r>
            <a:r>
              <a:rPr lang="de-DE" sz="1200" kern="0" dirty="0" err="1">
                <a:latin typeface="+mj-lt"/>
                <a:ea typeface="Arial Unicode MS" pitchFamily="34" charset="-128"/>
                <a:cs typeface="Consolas" panose="020B0609020204030204" pitchFamily="49" charset="0"/>
              </a:rPr>
              <a:t>Enables</a:t>
            </a:r>
            <a:r>
              <a:rPr lang="de-DE" sz="1200" kern="0" dirty="0">
                <a:latin typeface="+mj-lt"/>
                <a:ea typeface="Arial Unicode MS" pitchFamily="34" charset="-128"/>
                <a:cs typeface="Consolas" panose="020B0609020204030204" pitchFamily="49" charset="0"/>
              </a:rPr>
              <a:t> </a:t>
            </a:r>
            <a:r>
              <a:rPr lang="de-DE" sz="1200" kern="0" dirty="0" err="1">
                <a:latin typeface="+mj-lt"/>
                <a:ea typeface="Arial Unicode MS" pitchFamily="34" charset="-128"/>
                <a:cs typeface="Consolas" panose="020B0609020204030204" pitchFamily="49" charset="0"/>
              </a:rPr>
              <a:t>automatic</a:t>
            </a:r>
            <a:r>
              <a:rPr lang="de-DE" sz="1200" kern="0" dirty="0">
                <a:latin typeface="+mj-lt"/>
                <a:ea typeface="Arial Unicode MS" pitchFamily="34" charset="-128"/>
                <a:cs typeface="Consolas" panose="020B0609020204030204" pitchFamily="49" charset="0"/>
              </a:rPr>
              <a:t> </a:t>
            </a:r>
            <a:r>
              <a:rPr lang="de-DE" sz="1200" kern="0" dirty="0" err="1">
                <a:latin typeface="+mj-lt"/>
                <a:ea typeface="Arial Unicode MS" pitchFamily="34" charset="-128"/>
                <a:cs typeface="Consolas" panose="020B0609020204030204" pitchFamily="49" charset="0"/>
              </a:rPr>
              <a:t>setup</a:t>
            </a:r>
            <a:r>
              <a:rPr lang="de-DE" sz="1200" kern="0" dirty="0">
                <a:latin typeface="+mj-lt"/>
                <a:ea typeface="Arial Unicode MS" pitchFamily="34" charset="-128"/>
                <a:cs typeface="Consolas" panose="020B0609020204030204" pitchFamily="49" charset="0"/>
              </a:rPr>
              <a:t> </a:t>
            </a:r>
            <a:r>
              <a:rPr lang="de-DE" sz="1200" kern="0" dirty="0" err="1">
                <a:latin typeface="+mj-lt"/>
                <a:ea typeface="Arial Unicode MS" pitchFamily="34" charset="-128"/>
                <a:cs typeface="Consolas" panose="020B0609020204030204" pitchFamily="49" charset="0"/>
              </a:rPr>
              <a:t>of</a:t>
            </a:r>
            <a:r>
              <a:rPr lang="de-DE" sz="1200" kern="0" dirty="0">
                <a:latin typeface="+mj-lt"/>
                <a:ea typeface="Arial Unicode MS" pitchFamily="34" charset="-128"/>
                <a:cs typeface="Consolas" panose="020B0609020204030204" pitchFamily="49" charset="0"/>
              </a:rPr>
              <a:t> </a:t>
            </a:r>
            <a:br>
              <a:rPr lang="de-DE" sz="1200" kern="0" dirty="0">
                <a:latin typeface="+mj-lt"/>
                <a:ea typeface="Arial Unicode MS" pitchFamily="34" charset="-128"/>
                <a:cs typeface="Consolas" panose="020B0609020204030204" pitchFamily="49" charset="0"/>
              </a:rPr>
            </a:br>
            <a:r>
              <a:rPr lang="de-DE" sz="1200" kern="0" dirty="0">
                <a:latin typeface="+mj-lt"/>
                <a:ea typeface="Arial Unicode MS" pitchFamily="34" charset="-128"/>
                <a:cs typeface="Consolas" panose="020B0609020204030204" pitchFamily="49" charset="0"/>
              </a:rPr>
              <a:t>Spring </a:t>
            </a:r>
            <a:r>
              <a:rPr lang="de-DE" sz="1200" dirty="0" err="1">
                <a:latin typeface="Courier New" panose="02070309020205020404" pitchFamily="49" charset="0"/>
                <a:cs typeface="Courier New" panose="02070309020205020404" pitchFamily="49" charset="0"/>
              </a:rPr>
              <a:t>ApplicationContext</a:t>
            </a:r>
            <a:endParaRPr lang="de-DE" sz="1200" dirty="0">
              <a:latin typeface="Courier New" panose="02070309020205020404" pitchFamily="49" charset="0"/>
              <a:cs typeface="Courier New" panose="02070309020205020404" pitchFamily="49" charset="0"/>
            </a:endParaRPr>
          </a:p>
          <a:p>
            <a:pPr fontAlgn="base">
              <a:spcBef>
                <a:spcPct val="50000"/>
              </a:spcBef>
              <a:spcAft>
                <a:spcPct val="0"/>
              </a:spcAft>
              <a:buClr>
                <a:srgbClr val="F0AB00"/>
              </a:buClr>
              <a:buSzPct val="80000"/>
            </a:pPr>
            <a:r>
              <a:rPr lang="de-DE" sz="1200" kern="0" dirty="0">
                <a:latin typeface="+mj-lt"/>
                <a:ea typeface="Arial Unicode MS" pitchFamily="34" charset="-128"/>
                <a:cs typeface="Consolas" panose="020B0609020204030204" pitchFamily="49" charset="0"/>
              </a:rPr>
              <a:t>4b. </a:t>
            </a:r>
            <a:r>
              <a:rPr lang="en-US" sz="1200" kern="0" dirty="0">
                <a:latin typeface="+mj-lt"/>
                <a:ea typeface="Arial Unicode MS" pitchFamily="34" charset="-128"/>
                <a:cs typeface="Consolas" panose="020B0609020204030204" pitchFamily="49" charset="0"/>
              </a:rPr>
              <a:t>enables registration of Spring Web MVC specific components</a:t>
            </a:r>
            <a:endParaRPr lang="de-DE" sz="1200" kern="0" dirty="0">
              <a:latin typeface="+mj-lt"/>
              <a:ea typeface="Arial Unicode MS" pitchFamily="34" charset="-128"/>
              <a:cs typeface="Consolas" panose="020B0609020204030204" pitchFamily="49" charset="0"/>
            </a:endParaRPr>
          </a:p>
        </p:txBody>
      </p:sp>
      <p:cxnSp>
        <p:nvCxnSpPr>
          <p:cNvPr id="99" name="Curved Connector 98"/>
          <p:cNvCxnSpPr>
            <a:stCxn id="29" idx="0"/>
            <a:endCxn id="33" idx="0"/>
          </p:cNvCxnSpPr>
          <p:nvPr/>
        </p:nvCxnSpPr>
        <p:spPr>
          <a:xfrm rot="5400000" flipH="1" flipV="1">
            <a:off x="4367627" y="-844815"/>
            <a:ext cx="781052" cy="5213881"/>
          </a:xfrm>
          <a:prstGeom prst="curvedConnector3">
            <a:avLst>
              <a:gd name="adj1" fmla="val 129268"/>
            </a:avLst>
          </a:prstGeom>
          <a:ln w="31750">
            <a:tailEnd type="triangle"/>
          </a:ln>
        </p:spPr>
        <p:style>
          <a:lnRef idx="1">
            <a:schemeClr val="accent5"/>
          </a:lnRef>
          <a:fillRef idx="0">
            <a:schemeClr val="accent5"/>
          </a:fillRef>
          <a:effectRef idx="0">
            <a:schemeClr val="accent5"/>
          </a:effectRef>
          <a:fontRef idx="minor">
            <a:schemeClr val="tx1"/>
          </a:fontRef>
        </p:style>
      </p:cxnSp>
      <p:cxnSp>
        <p:nvCxnSpPr>
          <p:cNvPr id="41" name="Curved Connector 40"/>
          <p:cNvCxnSpPr/>
          <p:nvPr/>
        </p:nvCxnSpPr>
        <p:spPr>
          <a:xfrm rot="5400000">
            <a:off x="6015148" y="1771524"/>
            <a:ext cx="1209122" cy="1178533"/>
          </a:xfrm>
          <a:prstGeom prst="curvedConnector3">
            <a:avLst>
              <a:gd name="adj1" fmla="val 50000"/>
            </a:avLst>
          </a:prstGeom>
          <a:ln w="31750">
            <a:tailEnd type="triangle"/>
          </a:ln>
        </p:spPr>
        <p:style>
          <a:lnRef idx="1">
            <a:schemeClr val="accent5"/>
          </a:lnRef>
          <a:fillRef idx="0">
            <a:schemeClr val="accent5"/>
          </a:fillRef>
          <a:effectRef idx="0">
            <a:schemeClr val="accent5"/>
          </a:effectRef>
          <a:fontRef idx="minor">
            <a:schemeClr val="tx1"/>
          </a:fontRef>
        </p:style>
      </p:cxnSp>
      <p:sp>
        <p:nvSpPr>
          <p:cNvPr id="15" name="Freeform 14"/>
          <p:cNvSpPr/>
          <p:nvPr/>
        </p:nvSpPr>
        <p:spPr bwMode="gray">
          <a:xfrm>
            <a:off x="6830763" y="3193143"/>
            <a:ext cx="266723" cy="250910"/>
          </a:xfrm>
          <a:custGeom>
            <a:avLst/>
            <a:gdLst>
              <a:gd name="connsiteX0" fmla="*/ 49009 w 266723"/>
              <a:gd name="connsiteY0" fmla="*/ 0 h 250910"/>
              <a:gd name="connsiteX1" fmla="*/ 266723 w 266723"/>
              <a:gd name="connsiteY1" fmla="*/ 58057 h 250910"/>
              <a:gd name="connsiteX2" fmla="*/ 266723 w 266723"/>
              <a:gd name="connsiteY2" fmla="*/ 58057 h 250910"/>
              <a:gd name="connsiteX3" fmla="*/ 208666 w 266723"/>
              <a:gd name="connsiteY3" fmla="*/ 246743 h 250910"/>
              <a:gd name="connsiteX4" fmla="*/ 5466 w 266723"/>
              <a:gd name="connsiteY4" fmla="*/ 188686 h 250910"/>
              <a:gd name="connsiteX5" fmla="*/ 78037 w 266723"/>
              <a:gd name="connsiteY5" fmla="*/ 188686 h 250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23" h="250910">
                <a:moveTo>
                  <a:pt x="49009" y="0"/>
                </a:moveTo>
                <a:lnTo>
                  <a:pt x="266723" y="58057"/>
                </a:lnTo>
                <a:lnTo>
                  <a:pt x="266723" y="58057"/>
                </a:lnTo>
                <a:cubicBezTo>
                  <a:pt x="257047" y="89505"/>
                  <a:pt x="252209" y="224972"/>
                  <a:pt x="208666" y="246743"/>
                </a:cubicBezTo>
                <a:cubicBezTo>
                  <a:pt x="165123" y="268514"/>
                  <a:pt x="27237" y="198362"/>
                  <a:pt x="5466" y="188686"/>
                </a:cubicBezTo>
                <a:cubicBezTo>
                  <a:pt x="-16306" y="179010"/>
                  <a:pt x="30865" y="183848"/>
                  <a:pt x="78037" y="188686"/>
                </a:cubicBezTo>
              </a:path>
            </a:pathLst>
          </a:custGeom>
          <a:noFill/>
          <a:ln w="6350" algn="ctr">
            <a:noFill/>
            <a:miter lim="800000"/>
            <a:headEnd/>
            <a:tailEnd/>
          </a:ln>
        </p:spPr>
        <p:txBody>
          <a:bodyPr rtlCol="0" anchor="ctr"/>
          <a:lstStyle/>
          <a:p>
            <a:pPr algn="ctr"/>
            <a:endParaRPr lang="de-DE"/>
          </a:p>
        </p:txBody>
      </p:sp>
      <p:sp>
        <p:nvSpPr>
          <p:cNvPr id="23" name="Left Brace 22"/>
          <p:cNvSpPr/>
          <p:nvPr/>
        </p:nvSpPr>
        <p:spPr>
          <a:xfrm>
            <a:off x="7416151" y="3381425"/>
            <a:ext cx="418104" cy="842067"/>
          </a:xfrm>
          <a:prstGeom prst="leftBrace">
            <a:avLst>
              <a:gd name="adj1" fmla="val 37335"/>
              <a:gd name="adj2" fmla="val 26572"/>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2202158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gray">
          <a:xfrm>
            <a:off x="317500" y="585926"/>
            <a:ext cx="10388600" cy="4119240"/>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endParaRPr lang="de-DE" kern="0" dirty="0">
              <a:solidFill>
                <a:schemeClr val="tx1">
                  <a:lumMod val="75000"/>
                  <a:lumOff val="25000"/>
                </a:schemeClr>
              </a:solidFill>
              <a:ea typeface="Arial Unicode MS" pitchFamily="34" charset="-128"/>
              <a:cs typeface="Arial Unicode MS" pitchFamily="34" charset="-128"/>
            </a:endParaRPr>
          </a:p>
        </p:txBody>
      </p:sp>
      <p:sp>
        <p:nvSpPr>
          <p:cNvPr id="16" name="Rectangle 15"/>
          <p:cNvSpPr/>
          <p:nvPr/>
        </p:nvSpPr>
        <p:spPr bwMode="gray">
          <a:xfrm>
            <a:off x="2162134" y="751114"/>
            <a:ext cx="8173852" cy="378822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nchorCtr="0"/>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Tomcat</a:t>
            </a:r>
            <a:r>
              <a:rPr lang="de-DE" kern="0" dirty="0">
                <a:solidFill>
                  <a:schemeClr val="tx1">
                    <a:lumMod val="65000"/>
                    <a:lumOff val="35000"/>
                  </a:schemeClr>
                </a:solidFill>
                <a:ea typeface="Arial Unicode MS" pitchFamily="34" charset="-128"/>
                <a:cs typeface="Arial Unicode MS" pitchFamily="34" charset="-128"/>
              </a:rPr>
              <a:t> (Servlet Container)</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cxnSp>
        <p:nvCxnSpPr>
          <p:cNvPr id="21" name="Straight Arrow Connector 20"/>
          <p:cNvCxnSpPr/>
          <p:nvPr/>
        </p:nvCxnSpPr>
        <p:spPr>
          <a:xfrm flipV="1">
            <a:off x="558282" y="1868168"/>
            <a:ext cx="1903235" cy="2"/>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45460" y="1560391"/>
            <a:ext cx="1316675"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 / REST</a:t>
            </a:r>
            <a:endParaRPr lang="de-DE" kern="0" dirty="0">
              <a:ea typeface="Arial Unicode MS" pitchFamily="34" charset="-128"/>
              <a:cs typeface="Arial Unicode MS" pitchFamily="34" charset="-128"/>
            </a:endParaRPr>
          </a:p>
        </p:txBody>
      </p:sp>
      <p:sp>
        <p:nvSpPr>
          <p:cNvPr id="24" name="Rectangle 23"/>
          <p:cNvSpPr/>
          <p:nvPr/>
        </p:nvSpPr>
        <p:spPr bwMode="gray">
          <a:xfrm rot="16200000">
            <a:off x="1616403" y="2167726"/>
            <a:ext cx="2200512" cy="510282"/>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a:solidFill>
                  <a:schemeClr val="tx1">
                    <a:lumMod val="75000"/>
                    <a:lumOff val="25000"/>
                  </a:schemeClr>
                </a:solidFill>
                <a:ea typeface="Arial Unicode MS" pitchFamily="34" charset="-128"/>
                <a:cs typeface="Arial Unicode MS" pitchFamily="34" charset="-128"/>
              </a:rPr>
              <a:t>Servlet Filter</a:t>
            </a:r>
          </a:p>
        </p:txBody>
      </p:sp>
      <p:sp>
        <p:nvSpPr>
          <p:cNvPr id="25" name="Rectangle 24"/>
          <p:cNvSpPr/>
          <p:nvPr/>
        </p:nvSpPr>
        <p:spPr bwMode="gray">
          <a:xfrm>
            <a:off x="3458314" y="1322610"/>
            <a:ext cx="1767146" cy="220051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a:solidFill>
                  <a:schemeClr val="tx1">
                    <a:lumMod val="75000"/>
                    <a:lumOff val="25000"/>
                  </a:schemeClr>
                </a:solidFill>
                <a:ea typeface="Arial Unicode MS" pitchFamily="34" charset="-128"/>
                <a:cs typeface="Arial Unicode MS" pitchFamily="34" charset="-128"/>
              </a:rPr>
              <a:t>Dispatcher </a:t>
            </a:r>
            <a:br>
              <a:rPr lang="de-DE" sz="1600" kern="0" dirty="0">
                <a:solidFill>
                  <a:schemeClr val="tx1">
                    <a:lumMod val="75000"/>
                    <a:lumOff val="25000"/>
                  </a:schemeClr>
                </a:solidFill>
                <a:ea typeface="Arial Unicode MS" pitchFamily="34" charset="-128"/>
                <a:cs typeface="Arial Unicode MS" pitchFamily="34" charset="-128"/>
              </a:rPr>
            </a:br>
            <a:r>
              <a:rPr lang="de-DE" sz="1600" kern="0" dirty="0">
                <a:solidFill>
                  <a:schemeClr val="tx1">
                    <a:lumMod val="75000"/>
                    <a:lumOff val="25000"/>
                  </a:schemeClr>
                </a:solidFill>
                <a:ea typeface="Arial Unicode MS" pitchFamily="34" charset="-128"/>
                <a:cs typeface="Arial Unicode MS" pitchFamily="34" charset="-128"/>
              </a:rPr>
              <a:t>Servlet</a:t>
            </a:r>
          </a:p>
        </p:txBody>
      </p:sp>
      <p:sp>
        <p:nvSpPr>
          <p:cNvPr id="27" name="Rectangle 26"/>
          <p:cNvSpPr/>
          <p:nvPr/>
        </p:nvSpPr>
        <p:spPr bwMode="gray">
          <a:xfrm>
            <a:off x="7366297" y="1322609"/>
            <a:ext cx="2567820" cy="683744"/>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HandlerMapping</a:t>
            </a:r>
            <a:endParaRPr lang="de-DE" sz="1600" kern="0" dirty="0">
              <a:solidFill>
                <a:schemeClr val="tx1">
                  <a:lumMod val="75000"/>
                  <a:lumOff val="25000"/>
                </a:schemeClr>
              </a:solidFill>
              <a:ea typeface="Arial Unicode MS" pitchFamily="34" charset="-128"/>
              <a:cs typeface="Arial Unicode MS" pitchFamily="34" charset="-128"/>
            </a:endParaRPr>
          </a:p>
        </p:txBody>
      </p:sp>
      <p:sp>
        <p:nvSpPr>
          <p:cNvPr id="28" name="Rectangle 27"/>
          <p:cNvSpPr/>
          <p:nvPr/>
        </p:nvSpPr>
        <p:spPr bwMode="gray">
          <a:xfrm>
            <a:off x="7366297" y="2840945"/>
            <a:ext cx="2567820" cy="682179"/>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ExceptionHandler</a:t>
            </a:r>
            <a:br>
              <a:rPr lang="de-DE" sz="1600" kern="0" dirty="0">
                <a:solidFill>
                  <a:schemeClr val="tx1">
                    <a:lumMod val="75000"/>
                    <a:lumOff val="25000"/>
                  </a:schemeClr>
                </a:solidFill>
                <a:ea typeface="Arial Unicode MS" pitchFamily="34" charset="-128"/>
                <a:cs typeface="Arial Unicode MS" pitchFamily="34" charset="-128"/>
              </a:rPr>
            </a:br>
            <a:r>
              <a:rPr lang="de-DE" sz="1600" kern="0" dirty="0">
                <a:solidFill>
                  <a:schemeClr val="tx1">
                    <a:lumMod val="75000"/>
                    <a:lumOff val="25000"/>
                  </a:schemeClr>
                </a:solidFill>
                <a:ea typeface="Arial Unicode MS" pitchFamily="34" charset="-128"/>
                <a:cs typeface="Arial Unicode MS" pitchFamily="34" charset="-128"/>
              </a:rPr>
              <a:t>(@</a:t>
            </a:r>
            <a:r>
              <a:rPr lang="de-DE" sz="1600" kern="0" dirty="0" err="1">
                <a:solidFill>
                  <a:schemeClr val="tx1">
                    <a:lumMod val="75000"/>
                    <a:lumOff val="25000"/>
                  </a:schemeClr>
                </a:solidFill>
                <a:ea typeface="Arial Unicode MS" pitchFamily="34" charset="-128"/>
                <a:cs typeface="Arial Unicode MS" pitchFamily="34" charset="-128"/>
              </a:rPr>
              <a:t>ControllerAdvice</a:t>
            </a:r>
            <a:r>
              <a:rPr lang="de-DE" sz="1600" kern="0" dirty="0">
                <a:solidFill>
                  <a:schemeClr val="tx1">
                    <a:lumMod val="75000"/>
                    <a:lumOff val="25000"/>
                  </a:schemeClr>
                </a:solidFill>
                <a:ea typeface="Arial Unicode MS" pitchFamily="34" charset="-128"/>
                <a:cs typeface="Arial Unicode MS" pitchFamily="34" charset="-128"/>
              </a:rPr>
              <a:t>)</a:t>
            </a:r>
          </a:p>
        </p:txBody>
      </p:sp>
      <p:cxnSp>
        <p:nvCxnSpPr>
          <p:cNvPr id="35" name="Straight Arrow Connector 34"/>
          <p:cNvCxnSpPr/>
          <p:nvPr/>
        </p:nvCxnSpPr>
        <p:spPr>
          <a:xfrm>
            <a:off x="5225460" y="1545891"/>
            <a:ext cx="2140836" cy="1450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517744" y="2661336"/>
            <a:ext cx="1943773" cy="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bwMode="gray">
          <a:xfrm>
            <a:off x="3458314" y="3753531"/>
            <a:ext cx="1767146" cy="682178"/>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HTTPMessage</a:t>
            </a:r>
            <a:br>
              <a:rPr lang="de-DE" sz="1600" kern="0" dirty="0">
                <a:solidFill>
                  <a:schemeClr val="tx1">
                    <a:lumMod val="75000"/>
                    <a:lumOff val="25000"/>
                  </a:schemeClr>
                </a:solidFill>
                <a:ea typeface="Arial Unicode MS" pitchFamily="34" charset="-128"/>
                <a:cs typeface="Arial Unicode MS" pitchFamily="34" charset="-128"/>
              </a:rPr>
            </a:br>
            <a:r>
              <a:rPr lang="de-DE" sz="1600" kern="0" dirty="0">
                <a:solidFill>
                  <a:schemeClr val="tx1">
                    <a:lumMod val="75000"/>
                    <a:lumOff val="25000"/>
                  </a:schemeClr>
                </a:solidFill>
                <a:ea typeface="Arial Unicode MS" pitchFamily="34" charset="-128"/>
                <a:cs typeface="Arial Unicode MS" pitchFamily="34" charset="-128"/>
              </a:rPr>
              <a:t>Converter</a:t>
            </a:r>
          </a:p>
        </p:txBody>
      </p:sp>
      <p:cxnSp>
        <p:nvCxnSpPr>
          <p:cNvPr id="57" name="Straight Arrow Connector 56"/>
          <p:cNvCxnSpPr/>
          <p:nvPr/>
        </p:nvCxnSpPr>
        <p:spPr>
          <a:xfrm>
            <a:off x="2960883" y="1859059"/>
            <a:ext cx="497431" cy="9109"/>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2992913" y="2661336"/>
            <a:ext cx="465401" cy="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gray">
          <a:xfrm>
            <a:off x="7366297" y="2090261"/>
            <a:ext cx="2567820" cy="683744"/>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a:solidFill>
                  <a:schemeClr val="tx1">
                    <a:lumMod val="75000"/>
                    <a:lumOff val="25000"/>
                  </a:schemeClr>
                </a:solidFill>
                <a:ea typeface="Arial Unicode MS" pitchFamily="34" charset="-128"/>
                <a:cs typeface="Arial Unicode MS" pitchFamily="34" charset="-128"/>
              </a:rPr>
              <a:t>Controller</a:t>
            </a:r>
            <a:br>
              <a:rPr lang="de-DE" sz="1600" kern="0" dirty="0">
                <a:solidFill>
                  <a:schemeClr val="tx1">
                    <a:lumMod val="75000"/>
                    <a:lumOff val="25000"/>
                  </a:schemeClr>
                </a:solidFill>
                <a:ea typeface="Arial Unicode MS" pitchFamily="34" charset="-128"/>
                <a:cs typeface="Arial Unicode MS" pitchFamily="34" charset="-128"/>
              </a:rPr>
            </a:br>
            <a:r>
              <a:rPr lang="de-DE" sz="1600" kern="0" dirty="0">
                <a:solidFill>
                  <a:schemeClr val="tx1">
                    <a:lumMod val="75000"/>
                    <a:lumOff val="25000"/>
                  </a:schemeClr>
                </a:solidFill>
                <a:ea typeface="Arial Unicode MS" pitchFamily="34" charset="-128"/>
                <a:cs typeface="Arial Unicode MS" pitchFamily="34" charset="-128"/>
              </a:rPr>
              <a:t>(</a:t>
            </a:r>
            <a:r>
              <a:rPr lang="de-DE" sz="1600" kern="0" dirty="0" err="1">
                <a:solidFill>
                  <a:schemeClr val="tx1">
                    <a:lumMod val="75000"/>
                    <a:lumOff val="25000"/>
                  </a:schemeClr>
                </a:solidFill>
                <a:ea typeface="Arial Unicode MS" pitchFamily="34" charset="-128"/>
                <a:cs typeface="Arial Unicode MS" pitchFamily="34" charset="-128"/>
              </a:rPr>
              <a:t>RequestHandler</a:t>
            </a:r>
            <a:r>
              <a:rPr lang="de-DE" sz="1600" kern="0" dirty="0">
                <a:solidFill>
                  <a:schemeClr val="tx1">
                    <a:lumMod val="75000"/>
                    <a:lumOff val="25000"/>
                  </a:schemeClr>
                </a:solidFill>
                <a:ea typeface="Arial Unicode MS" pitchFamily="34" charset="-128"/>
                <a:cs typeface="Arial Unicode MS" pitchFamily="34" charset="-128"/>
              </a:rPr>
              <a:t>)</a:t>
            </a:r>
          </a:p>
        </p:txBody>
      </p:sp>
      <p:cxnSp>
        <p:nvCxnSpPr>
          <p:cNvPr id="68" name="Straight Arrow Connector 67"/>
          <p:cNvCxnSpPr/>
          <p:nvPr/>
        </p:nvCxnSpPr>
        <p:spPr>
          <a:xfrm flipH="1" flipV="1">
            <a:off x="5225460" y="1743649"/>
            <a:ext cx="2140836" cy="2122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245361" y="1711980"/>
            <a:ext cx="1316675"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Controller</a:t>
            </a:r>
            <a:endParaRPr lang="de-DE" kern="0" dirty="0">
              <a:ea typeface="Arial Unicode MS" pitchFamily="34" charset="-128"/>
              <a:cs typeface="Arial Unicode MS" pitchFamily="34" charset="-128"/>
            </a:endParaRPr>
          </a:p>
        </p:txBody>
      </p:sp>
      <p:cxnSp>
        <p:nvCxnSpPr>
          <p:cNvPr id="81" name="Straight Arrow Connector 80"/>
          <p:cNvCxnSpPr/>
          <p:nvPr/>
        </p:nvCxnSpPr>
        <p:spPr>
          <a:xfrm>
            <a:off x="5225460" y="2354959"/>
            <a:ext cx="2140836" cy="209"/>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5225460" y="3035040"/>
            <a:ext cx="2140836" cy="1849"/>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5225460" y="2570455"/>
            <a:ext cx="2140836" cy="7393"/>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245361" y="2538786"/>
            <a:ext cx="1316675"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dirty="0"/>
              <a:t>Response</a:t>
            </a:r>
            <a:endParaRPr lang="de-DE" kern="0" dirty="0">
              <a:ea typeface="Arial Unicode MS" pitchFamily="34" charset="-128"/>
              <a:cs typeface="Arial Unicode MS" pitchFamily="34" charset="-128"/>
            </a:endParaRPr>
          </a:p>
        </p:txBody>
      </p:sp>
      <p:cxnSp>
        <p:nvCxnSpPr>
          <p:cNvPr id="89" name="Straight Arrow Connector 88"/>
          <p:cNvCxnSpPr/>
          <p:nvPr/>
        </p:nvCxnSpPr>
        <p:spPr>
          <a:xfrm flipH="1" flipV="1">
            <a:off x="5225460" y="3254199"/>
            <a:ext cx="2140836" cy="9701"/>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245361" y="3222530"/>
            <a:ext cx="1316675"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dirty="0"/>
              <a:t>Response</a:t>
            </a:r>
            <a:endParaRPr lang="de-DE" kern="0" dirty="0">
              <a:ea typeface="Arial Unicode MS" pitchFamily="34" charset="-128"/>
              <a:cs typeface="Arial Unicode MS" pitchFamily="34" charset="-128"/>
            </a:endParaRPr>
          </a:p>
        </p:txBody>
      </p:sp>
      <p:sp>
        <p:nvSpPr>
          <p:cNvPr id="69" name="Rectangle 68"/>
          <p:cNvSpPr/>
          <p:nvPr/>
        </p:nvSpPr>
        <p:spPr bwMode="gray">
          <a:xfrm rot="16200000">
            <a:off x="5318114" y="2168508"/>
            <a:ext cx="834592" cy="51028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0" tIns="72000" rIns="0" bIns="72000" rtlCol="0" anchor="ctr"/>
          <a:lstStyle/>
          <a:p>
            <a:pPr algn="ctr" fontAlgn="base">
              <a:spcBef>
                <a:spcPct val="50000"/>
              </a:spcBef>
              <a:spcAft>
                <a:spcPct val="0"/>
              </a:spcAft>
              <a:buClr>
                <a:srgbClr val="F0AB00"/>
              </a:buClr>
              <a:buSzPct val="80000"/>
            </a:pPr>
            <a:r>
              <a:rPr lang="de-DE" sz="1200" kern="0" dirty="0">
                <a:solidFill>
                  <a:schemeClr val="tx1">
                    <a:lumMod val="75000"/>
                    <a:lumOff val="25000"/>
                  </a:schemeClr>
                </a:solidFill>
                <a:ea typeface="Arial Unicode MS" pitchFamily="34" charset="-128"/>
                <a:cs typeface="Arial Unicode MS" pitchFamily="34" charset="-128"/>
              </a:rPr>
              <a:t>Handler</a:t>
            </a:r>
            <a:br>
              <a:rPr lang="de-DE" sz="1200" kern="0" dirty="0">
                <a:solidFill>
                  <a:schemeClr val="tx1">
                    <a:lumMod val="75000"/>
                    <a:lumOff val="25000"/>
                  </a:schemeClr>
                </a:solidFill>
                <a:ea typeface="Arial Unicode MS" pitchFamily="34" charset="-128"/>
                <a:cs typeface="Arial Unicode MS" pitchFamily="34" charset="-128"/>
              </a:rPr>
            </a:br>
            <a:r>
              <a:rPr lang="de-DE" sz="1200" kern="0" dirty="0">
                <a:solidFill>
                  <a:schemeClr val="tx1">
                    <a:lumMod val="75000"/>
                    <a:lumOff val="25000"/>
                  </a:schemeClr>
                </a:solidFill>
                <a:ea typeface="Arial Unicode MS" pitchFamily="34" charset="-128"/>
                <a:cs typeface="Arial Unicode MS" pitchFamily="34" charset="-128"/>
              </a:rPr>
              <a:t>Interceptor</a:t>
            </a:r>
          </a:p>
        </p:txBody>
      </p:sp>
      <p:cxnSp>
        <p:nvCxnSpPr>
          <p:cNvPr id="119" name="Straight Arrow Connector 118"/>
          <p:cNvCxnSpPr/>
          <p:nvPr/>
        </p:nvCxnSpPr>
        <p:spPr>
          <a:xfrm>
            <a:off x="4195388" y="3530307"/>
            <a:ext cx="5137" cy="239965"/>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1">
            <a:off x="4580012" y="3523124"/>
            <a:ext cx="0" cy="230407"/>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726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gray">
          <a:xfrm>
            <a:off x="317500" y="585926"/>
            <a:ext cx="10388600" cy="4119240"/>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endParaRPr lang="de-DE" kern="0" dirty="0">
              <a:solidFill>
                <a:schemeClr val="tx1">
                  <a:lumMod val="75000"/>
                  <a:lumOff val="25000"/>
                </a:schemeClr>
              </a:solidFill>
              <a:ea typeface="Arial Unicode MS" pitchFamily="34" charset="-128"/>
              <a:cs typeface="Arial Unicode MS" pitchFamily="34" charset="-128"/>
            </a:endParaRPr>
          </a:p>
        </p:txBody>
      </p:sp>
      <p:sp>
        <p:nvSpPr>
          <p:cNvPr id="16" name="Rectangle 15"/>
          <p:cNvSpPr/>
          <p:nvPr/>
        </p:nvSpPr>
        <p:spPr bwMode="gray">
          <a:xfrm>
            <a:off x="2162134" y="751114"/>
            <a:ext cx="8173852" cy="378822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nchorCtr="0"/>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Tomcat</a:t>
            </a:r>
            <a:r>
              <a:rPr lang="de-DE" kern="0" dirty="0">
                <a:solidFill>
                  <a:schemeClr val="tx1">
                    <a:lumMod val="65000"/>
                    <a:lumOff val="35000"/>
                  </a:schemeClr>
                </a:solidFill>
                <a:ea typeface="Arial Unicode MS" pitchFamily="34" charset="-128"/>
                <a:cs typeface="Arial Unicode MS" pitchFamily="34" charset="-128"/>
              </a:rPr>
              <a:t> (Servlet Container)</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cxnSp>
        <p:nvCxnSpPr>
          <p:cNvPr id="21" name="Straight Arrow Connector 20"/>
          <p:cNvCxnSpPr/>
          <p:nvPr/>
        </p:nvCxnSpPr>
        <p:spPr>
          <a:xfrm flipV="1">
            <a:off x="558282" y="1868168"/>
            <a:ext cx="1903235" cy="2"/>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45460" y="1560391"/>
            <a:ext cx="1316675"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 / REST</a:t>
            </a:r>
            <a:endParaRPr lang="de-DE" kern="0" dirty="0">
              <a:ea typeface="Arial Unicode MS" pitchFamily="34" charset="-128"/>
              <a:cs typeface="Arial Unicode MS" pitchFamily="34" charset="-128"/>
            </a:endParaRPr>
          </a:p>
        </p:txBody>
      </p:sp>
      <p:sp>
        <p:nvSpPr>
          <p:cNvPr id="24" name="Rectangle 23"/>
          <p:cNvSpPr/>
          <p:nvPr/>
        </p:nvSpPr>
        <p:spPr bwMode="gray">
          <a:xfrm rot="16200000">
            <a:off x="1616403" y="2167726"/>
            <a:ext cx="2200512" cy="510282"/>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a:solidFill>
                  <a:schemeClr val="tx1">
                    <a:lumMod val="75000"/>
                    <a:lumOff val="25000"/>
                  </a:schemeClr>
                </a:solidFill>
                <a:ea typeface="Arial Unicode MS" pitchFamily="34" charset="-128"/>
                <a:cs typeface="Arial Unicode MS" pitchFamily="34" charset="-128"/>
              </a:rPr>
              <a:t>Servlet Filter</a:t>
            </a:r>
          </a:p>
        </p:txBody>
      </p:sp>
      <p:sp>
        <p:nvSpPr>
          <p:cNvPr id="25" name="Rectangle 24"/>
          <p:cNvSpPr/>
          <p:nvPr/>
        </p:nvSpPr>
        <p:spPr bwMode="gray">
          <a:xfrm>
            <a:off x="3458314" y="1322610"/>
            <a:ext cx="1767146" cy="220051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a:solidFill>
                  <a:schemeClr val="tx1">
                    <a:lumMod val="75000"/>
                    <a:lumOff val="25000"/>
                  </a:schemeClr>
                </a:solidFill>
                <a:ea typeface="Arial Unicode MS" pitchFamily="34" charset="-128"/>
                <a:cs typeface="Arial Unicode MS" pitchFamily="34" charset="-128"/>
              </a:rPr>
              <a:t>Dispatcher </a:t>
            </a:r>
            <a:br>
              <a:rPr lang="de-DE" sz="1600" kern="0" dirty="0">
                <a:solidFill>
                  <a:schemeClr val="tx1">
                    <a:lumMod val="75000"/>
                    <a:lumOff val="25000"/>
                  </a:schemeClr>
                </a:solidFill>
                <a:ea typeface="Arial Unicode MS" pitchFamily="34" charset="-128"/>
                <a:cs typeface="Arial Unicode MS" pitchFamily="34" charset="-128"/>
              </a:rPr>
            </a:br>
            <a:r>
              <a:rPr lang="de-DE" sz="1600" kern="0" dirty="0">
                <a:solidFill>
                  <a:schemeClr val="tx1">
                    <a:lumMod val="75000"/>
                    <a:lumOff val="25000"/>
                  </a:schemeClr>
                </a:solidFill>
                <a:ea typeface="Arial Unicode MS" pitchFamily="34" charset="-128"/>
                <a:cs typeface="Arial Unicode MS" pitchFamily="34" charset="-128"/>
              </a:rPr>
              <a:t>Servlet</a:t>
            </a:r>
          </a:p>
        </p:txBody>
      </p:sp>
      <p:sp>
        <p:nvSpPr>
          <p:cNvPr id="27" name="Rectangle 26"/>
          <p:cNvSpPr/>
          <p:nvPr/>
        </p:nvSpPr>
        <p:spPr bwMode="gray">
          <a:xfrm>
            <a:off x="7366297" y="1322609"/>
            <a:ext cx="2567820" cy="683744"/>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HandlerMapping</a:t>
            </a:r>
            <a:endParaRPr lang="de-DE" sz="1600" kern="0" dirty="0">
              <a:solidFill>
                <a:schemeClr val="tx1">
                  <a:lumMod val="75000"/>
                  <a:lumOff val="25000"/>
                </a:schemeClr>
              </a:solidFill>
              <a:ea typeface="Arial Unicode MS" pitchFamily="34" charset="-128"/>
              <a:cs typeface="Arial Unicode MS" pitchFamily="34" charset="-128"/>
            </a:endParaRPr>
          </a:p>
        </p:txBody>
      </p:sp>
      <p:sp>
        <p:nvSpPr>
          <p:cNvPr id="28" name="Rectangle 27"/>
          <p:cNvSpPr/>
          <p:nvPr/>
        </p:nvSpPr>
        <p:spPr bwMode="gray">
          <a:xfrm>
            <a:off x="7366297" y="2840945"/>
            <a:ext cx="2567820" cy="682179"/>
          </a:xfrm>
          <a:prstGeom prst="rect">
            <a:avLst/>
          </a:prstGeom>
          <a:ln w="53975">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ExceptionHandler</a:t>
            </a:r>
            <a:br>
              <a:rPr lang="de-DE" sz="1600" kern="0" dirty="0">
                <a:solidFill>
                  <a:schemeClr val="tx1">
                    <a:lumMod val="75000"/>
                    <a:lumOff val="25000"/>
                  </a:schemeClr>
                </a:solidFill>
                <a:ea typeface="Arial Unicode MS" pitchFamily="34" charset="-128"/>
                <a:cs typeface="Arial Unicode MS" pitchFamily="34" charset="-128"/>
              </a:rPr>
            </a:br>
            <a:r>
              <a:rPr lang="de-DE" sz="1600" kern="0" dirty="0">
                <a:solidFill>
                  <a:schemeClr val="tx1">
                    <a:lumMod val="75000"/>
                    <a:lumOff val="25000"/>
                  </a:schemeClr>
                </a:solidFill>
                <a:ea typeface="Arial Unicode MS" pitchFamily="34" charset="-128"/>
                <a:cs typeface="Arial Unicode MS" pitchFamily="34" charset="-128"/>
              </a:rPr>
              <a:t>(@</a:t>
            </a:r>
            <a:r>
              <a:rPr lang="de-DE" sz="1600" kern="0" dirty="0" err="1">
                <a:solidFill>
                  <a:schemeClr val="tx1">
                    <a:lumMod val="75000"/>
                    <a:lumOff val="25000"/>
                  </a:schemeClr>
                </a:solidFill>
                <a:ea typeface="Arial Unicode MS" pitchFamily="34" charset="-128"/>
                <a:cs typeface="Arial Unicode MS" pitchFamily="34" charset="-128"/>
              </a:rPr>
              <a:t>ControllerAdvice</a:t>
            </a:r>
            <a:r>
              <a:rPr lang="de-DE" sz="1600" kern="0" dirty="0">
                <a:solidFill>
                  <a:schemeClr val="tx1">
                    <a:lumMod val="75000"/>
                    <a:lumOff val="25000"/>
                  </a:schemeClr>
                </a:solidFill>
                <a:ea typeface="Arial Unicode MS" pitchFamily="34" charset="-128"/>
                <a:cs typeface="Arial Unicode MS" pitchFamily="34" charset="-128"/>
              </a:rPr>
              <a:t>)</a:t>
            </a:r>
          </a:p>
        </p:txBody>
      </p:sp>
      <p:cxnSp>
        <p:nvCxnSpPr>
          <p:cNvPr id="35" name="Straight Arrow Connector 34"/>
          <p:cNvCxnSpPr/>
          <p:nvPr/>
        </p:nvCxnSpPr>
        <p:spPr>
          <a:xfrm>
            <a:off x="5225460" y="1545891"/>
            <a:ext cx="2140836" cy="1450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517744" y="2661336"/>
            <a:ext cx="1943773" cy="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bwMode="gray">
          <a:xfrm>
            <a:off x="3458314" y="3753531"/>
            <a:ext cx="1767146" cy="682178"/>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HTTPMessage</a:t>
            </a:r>
            <a:br>
              <a:rPr lang="de-DE" sz="1600" kern="0" dirty="0">
                <a:solidFill>
                  <a:schemeClr val="tx1">
                    <a:lumMod val="75000"/>
                    <a:lumOff val="25000"/>
                  </a:schemeClr>
                </a:solidFill>
                <a:ea typeface="Arial Unicode MS" pitchFamily="34" charset="-128"/>
                <a:cs typeface="Arial Unicode MS" pitchFamily="34" charset="-128"/>
              </a:rPr>
            </a:br>
            <a:r>
              <a:rPr lang="de-DE" sz="1600" kern="0" dirty="0">
                <a:solidFill>
                  <a:schemeClr val="tx1">
                    <a:lumMod val="75000"/>
                    <a:lumOff val="25000"/>
                  </a:schemeClr>
                </a:solidFill>
                <a:ea typeface="Arial Unicode MS" pitchFamily="34" charset="-128"/>
                <a:cs typeface="Arial Unicode MS" pitchFamily="34" charset="-128"/>
              </a:rPr>
              <a:t>Converter</a:t>
            </a:r>
          </a:p>
        </p:txBody>
      </p:sp>
      <p:cxnSp>
        <p:nvCxnSpPr>
          <p:cNvPr id="57" name="Straight Arrow Connector 56"/>
          <p:cNvCxnSpPr/>
          <p:nvPr/>
        </p:nvCxnSpPr>
        <p:spPr>
          <a:xfrm>
            <a:off x="2960883" y="1859059"/>
            <a:ext cx="497431" cy="9109"/>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2992913" y="2661336"/>
            <a:ext cx="465401" cy="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gray">
          <a:xfrm>
            <a:off x="7366297" y="2090261"/>
            <a:ext cx="2567820" cy="683744"/>
          </a:xfrm>
          <a:prstGeom prst="rect">
            <a:avLst/>
          </a:prstGeom>
          <a:ln w="53975">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a:solidFill>
                  <a:schemeClr val="tx1">
                    <a:lumMod val="75000"/>
                    <a:lumOff val="25000"/>
                  </a:schemeClr>
                </a:solidFill>
                <a:ea typeface="Arial Unicode MS" pitchFamily="34" charset="-128"/>
                <a:cs typeface="Arial Unicode MS" pitchFamily="34" charset="-128"/>
              </a:rPr>
              <a:t>Controller</a:t>
            </a:r>
            <a:br>
              <a:rPr lang="de-DE" sz="1600" kern="0" dirty="0">
                <a:solidFill>
                  <a:schemeClr val="tx1">
                    <a:lumMod val="75000"/>
                    <a:lumOff val="25000"/>
                  </a:schemeClr>
                </a:solidFill>
                <a:ea typeface="Arial Unicode MS" pitchFamily="34" charset="-128"/>
                <a:cs typeface="Arial Unicode MS" pitchFamily="34" charset="-128"/>
              </a:rPr>
            </a:br>
            <a:r>
              <a:rPr lang="de-DE" sz="1600" kern="0" dirty="0">
                <a:solidFill>
                  <a:schemeClr val="tx1">
                    <a:lumMod val="75000"/>
                    <a:lumOff val="25000"/>
                  </a:schemeClr>
                </a:solidFill>
                <a:ea typeface="Arial Unicode MS" pitchFamily="34" charset="-128"/>
                <a:cs typeface="Arial Unicode MS" pitchFamily="34" charset="-128"/>
              </a:rPr>
              <a:t>(</a:t>
            </a:r>
            <a:r>
              <a:rPr lang="de-DE" sz="1600" kern="0" dirty="0" err="1">
                <a:solidFill>
                  <a:schemeClr val="tx1">
                    <a:lumMod val="75000"/>
                    <a:lumOff val="25000"/>
                  </a:schemeClr>
                </a:solidFill>
                <a:ea typeface="Arial Unicode MS" pitchFamily="34" charset="-128"/>
                <a:cs typeface="Arial Unicode MS" pitchFamily="34" charset="-128"/>
              </a:rPr>
              <a:t>RequestHandler</a:t>
            </a:r>
            <a:r>
              <a:rPr lang="de-DE" sz="1600" kern="0" dirty="0">
                <a:solidFill>
                  <a:schemeClr val="tx1">
                    <a:lumMod val="75000"/>
                    <a:lumOff val="25000"/>
                  </a:schemeClr>
                </a:solidFill>
                <a:ea typeface="Arial Unicode MS" pitchFamily="34" charset="-128"/>
                <a:cs typeface="Arial Unicode MS" pitchFamily="34" charset="-128"/>
              </a:rPr>
              <a:t>)</a:t>
            </a:r>
          </a:p>
        </p:txBody>
      </p:sp>
      <p:cxnSp>
        <p:nvCxnSpPr>
          <p:cNvPr id="68" name="Straight Arrow Connector 67"/>
          <p:cNvCxnSpPr/>
          <p:nvPr/>
        </p:nvCxnSpPr>
        <p:spPr>
          <a:xfrm flipH="1" flipV="1">
            <a:off x="5225460" y="1743649"/>
            <a:ext cx="2140836" cy="2122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245361" y="1711980"/>
            <a:ext cx="1316675"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Controller</a:t>
            </a:r>
            <a:endParaRPr lang="de-DE" kern="0" dirty="0">
              <a:ea typeface="Arial Unicode MS" pitchFamily="34" charset="-128"/>
              <a:cs typeface="Arial Unicode MS" pitchFamily="34" charset="-128"/>
            </a:endParaRPr>
          </a:p>
        </p:txBody>
      </p:sp>
      <p:cxnSp>
        <p:nvCxnSpPr>
          <p:cNvPr id="81" name="Straight Arrow Connector 80"/>
          <p:cNvCxnSpPr/>
          <p:nvPr/>
        </p:nvCxnSpPr>
        <p:spPr>
          <a:xfrm>
            <a:off x="5225460" y="2354959"/>
            <a:ext cx="2140836" cy="209"/>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5225460" y="3035040"/>
            <a:ext cx="2140836" cy="1849"/>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5225460" y="2570455"/>
            <a:ext cx="2140836" cy="7393"/>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245361" y="2538786"/>
            <a:ext cx="1316675"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dirty="0"/>
              <a:t>Response</a:t>
            </a:r>
            <a:endParaRPr lang="de-DE" kern="0" dirty="0">
              <a:ea typeface="Arial Unicode MS" pitchFamily="34" charset="-128"/>
              <a:cs typeface="Arial Unicode MS" pitchFamily="34" charset="-128"/>
            </a:endParaRPr>
          </a:p>
        </p:txBody>
      </p:sp>
      <p:cxnSp>
        <p:nvCxnSpPr>
          <p:cNvPr id="89" name="Straight Arrow Connector 88"/>
          <p:cNvCxnSpPr/>
          <p:nvPr/>
        </p:nvCxnSpPr>
        <p:spPr>
          <a:xfrm flipH="1" flipV="1">
            <a:off x="5225460" y="3254199"/>
            <a:ext cx="2140836" cy="9701"/>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245361" y="3222530"/>
            <a:ext cx="1316675"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dirty="0"/>
              <a:t>Response</a:t>
            </a:r>
            <a:endParaRPr lang="de-DE" kern="0" dirty="0">
              <a:ea typeface="Arial Unicode MS" pitchFamily="34" charset="-128"/>
              <a:cs typeface="Arial Unicode MS" pitchFamily="34" charset="-128"/>
            </a:endParaRPr>
          </a:p>
        </p:txBody>
      </p:sp>
      <p:sp>
        <p:nvSpPr>
          <p:cNvPr id="69" name="Rectangle 68"/>
          <p:cNvSpPr/>
          <p:nvPr/>
        </p:nvSpPr>
        <p:spPr bwMode="gray">
          <a:xfrm rot="16200000">
            <a:off x="5318114" y="2168508"/>
            <a:ext cx="834592" cy="51028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0" tIns="72000" rIns="0" bIns="72000" rtlCol="0" anchor="ctr"/>
          <a:lstStyle/>
          <a:p>
            <a:pPr algn="ctr" fontAlgn="base">
              <a:spcBef>
                <a:spcPct val="50000"/>
              </a:spcBef>
              <a:spcAft>
                <a:spcPct val="0"/>
              </a:spcAft>
              <a:buClr>
                <a:srgbClr val="F0AB00"/>
              </a:buClr>
              <a:buSzPct val="80000"/>
            </a:pPr>
            <a:r>
              <a:rPr lang="de-DE" sz="1200" kern="0" dirty="0">
                <a:solidFill>
                  <a:schemeClr val="tx1">
                    <a:lumMod val="75000"/>
                    <a:lumOff val="25000"/>
                  </a:schemeClr>
                </a:solidFill>
                <a:ea typeface="Arial Unicode MS" pitchFamily="34" charset="-128"/>
                <a:cs typeface="Arial Unicode MS" pitchFamily="34" charset="-128"/>
              </a:rPr>
              <a:t>Handler</a:t>
            </a:r>
            <a:br>
              <a:rPr lang="de-DE" sz="1200" kern="0" dirty="0">
                <a:solidFill>
                  <a:schemeClr val="tx1">
                    <a:lumMod val="75000"/>
                    <a:lumOff val="25000"/>
                  </a:schemeClr>
                </a:solidFill>
                <a:ea typeface="Arial Unicode MS" pitchFamily="34" charset="-128"/>
                <a:cs typeface="Arial Unicode MS" pitchFamily="34" charset="-128"/>
              </a:rPr>
            </a:br>
            <a:r>
              <a:rPr lang="de-DE" sz="1200" kern="0" dirty="0">
                <a:solidFill>
                  <a:schemeClr val="tx1">
                    <a:lumMod val="75000"/>
                    <a:lumOff val="25000"/>
                  </a:schemeClr>
                </a:solidFill>
                <a:ea typeface="Arial Unicode MS" pitchFamily="34" charset="-128"/>
                <a:cs typeface="Arial Unicode MS" pitchFamily="34" charset="-128"/>
              </a:rPr>
              <a:t>Interceptor</a:t>
            </a:r>
          </a:p>
        </p:txBody>
      </p:sp>
      <p:cxnSp>
        <p:nvCxnSpPr>
          <p:cNvPr id="119" name="Straight Arrow Connector 118"/>
          <p:cNvCxnSpPr/>
          <p:nvPr/>
        </p:nvCxnSpPr>
        <p:spPr>
          <a:xfrm>
            <a:off x="4195388" y="3530307"/>
            <a:ext cx="5137" cy="239965"/>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1">
            <a:off x="4580012" y="3523124"/>
            <a:ext cx="0" cy="230407"/>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Rectangular Callout 1"/>
          <p:cNvSpPr/>
          <p:nvPr/>
        </p:nvSpPr>
        <p:spPr bwMode="gray">
          <a:xfrm>
            <a:off x="10037700" y="1810627"/>
            <a:ext cx="1318187" cy="493374"/>
          </a:xfrm>
          <a:prstGeom prst="wedgeRectCallout">
            <a:avLst>
              <a:gd name="adj1" fmla="val -86429"/>
              <a:gd name="adj2" fmla="val 6507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600" b="0" i="0" u="none" strike="noStrike" kern="0" cap="none" spc="0" normalizeH="0" baseline="0" noProof="0" dirty="0" err="1">
                <a:ln>
                  <a:noFill/>
                </a:ln>
                <a:effectLst/>
                <a:uLnTx/>
                <a:uFillTx/>
                <a:ea typeface="Arial Unicode MS" pitchFamily="34" charset="-128"/>
                <a:cs typeface="Arial Unicode MS" pitchFamily="34" charset="-128"/>
              </a:rPr>
              <a:t>validated</a:t>
            </a:r>
            <a:endParaRPr kumimoji="0" lang="de-DE"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ular Callout 28"/>
          <p:cNvSpPr/>
          <p:nvPr/>
        </p:nvSpPr>
        <p:spPr bwMode="gray">
          <a:xfrm>
            <a:off x="10037699" y="2394936"/>
            <a:ext cx="1318188" cy="702178"/>
          </a:xfrm>
          <a:prstGeom prst="wedgeRectCallout">
            <a:avLst>
              <a:gd name="adj1" fmla="val -85883"/>
              <a:gd name="adj2" fmla="val 46618"/>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m</a:t>
            </a: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aps</a:t>
            </a:r>
            <a:r>
              <a:rPr kumimoji="0" lang="de-DE" sz="1400" b="0" i="0" u="none" strike="noStrike" kern="0" cap="none" spc="0" normalizeH="0" baseline="0" noProof="0" dirty="0">
                <a:ln>
                  <a:noFill/>
                </a:ln>
                <a:effectLst/>
                <a:uLnTx/>
                <a:uFillTx/>
                <a:ea typeface="Arial Unicode MS" pitchFamily="34" charset="-128"/>
                <a:cs typeface="Arial Unicode MS" pitchFamily="34" charset="-128"/>
              </a:rPr>
              <a:t> </a:t>
            </a: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exceptions</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to</a:t>
            </a:r>
            <a:r>
              <a:rPr kumimoji="0" lang="de-DE" sz="1400" b="0" i="0" u="none" strike="noStrike" kern="0" cap="none" spc="0" normalizeH="0" noProof="0" dirty="0">
                <a:ln>
                  <a:noFill/>
                </a:ln>
                <a:effectLst/>
                <a:uLnTx/>
                <a:uFillTx/>
                <a:ea typeface="Arial Unicode MS" pitchFamily="34" charset="-128"/>
                <a:cs typeface="Arial Unicode MS" pitchFamily="34" charset="-128"/>
              </a:rPr>
              <a:t> http </a:t>
            </a:r>
            <a:r>
              <a:rPr kumimoji="0" lang="de-DE" sz="1400" b="0" i="0" u="none" strike="noStrike" kern="0" cap="none" spc="0" normalizeH="0" noProof="0" dirty="0" err="1">
                <a:ln>
                  <a:noFill/>
                </a:ln>
                <a:effectLst/>
                <a:uLnTx/>
                <a:uFillTx/>
                <a:ea typeface="Arial Unicode MS" pitchFamily="34" charset="-128"/>
                <a:cs typeface="Arial Unicode MS" pitchFamily="34" charset="-128"/>
              </a:rPr>
              <a:t>status</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188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gray">
          <a:xfrm>
            <a:off x="317500" y="558801"/>
            <a:ext cx="8686801" cy="5067299"/>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Local</a:t>
            </a:r>
            <a:endParaRPr lang="de-DE" kern="0" dirty="0">
              <a:solidFill>
                <a:schemeClr val="tx1">
                  <a:lumMod val="75000"/>
                  <a:lumOff val="25000"/>
                </a:schemeClr>
              </a:solidFill>
              <a:ea typeface="Arial Unicode MS" pitchFamily="34" charset="-128"/>
              <a:cs typeface="Arial Unicode MS" pitchFamily="34" charset="-128"/>
            </a:endParaRPr>
          </a:p>
        </p:txBody>
      </p:sp>
      <p:sp>
        <p:nvSpPr>
          <p:cNvPr id="33" name="Rectangle 32"/>
          <p:cNvSpPr/>
          <p:nvPr/>
        </p:nvSpPr>
        <p:spPr bwMode="gray">
          <a:xfrm>
            <a:off x="4140279" y="939800"/>
            <a:ext cx="4475906" cy="426742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nchorCtr="0"/>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Tomcat</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31" name="TextBox 30"/>
          <p:cNvSpPr txBox="1"/>
          <p:nvPr/>
        </p:nvSpPr>
        <p:spPr>
          <a:xfrm>
            <a:off x="2707202" y="2053077"/>
            <a:ext cx="1316675"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 / REST</a:t>
            </a:r>
            <a:endParaRPr lang="de-DE" kern="0" dirty="0">
              <a:ea typeface="Arial Unicode MS" pitchFamily="34" charset="-128"/>
              <a:cs typeface="Arial Unicode MS" pitchFamily="34" charset="-128"/>
            </a:endParaRPr>
          </a:p>
        </p:txBody>
      </p:sp>
      <p:sp>
        <p:nvSpPr>
          <p:cNvPr id="35" name="Rectangle 34"/>
          <p:cNvSpPr/>
          <p:nvPr/>
        </p:nvSpPr>
        <p:spPr bwMode="gray">
          <a:xfrm>
            <a:off x="4438650" y="1504950"/>
            <a:ext cx="3876676"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nchorCtr="0"/>
          <a:lstStyle/>
          <a:p>
            <a:pPr algn="ctr" fontAlgn="base">
              <a:spcBef>
                <a:spcPct val="50000"/>
              </a:spcBef>
              <a:spcAft>
                <a:spcPct val="0"/>
              </a:spcAft>
              <a:buClr>
                <a:srgbClr val="F0AB00"/>
              </a:buClr>
              <a:buSzPct val="80000"/>
            </a:pPr>
            <a:r>
              <a:rPr lang="de-DE" sz="1600" kern="0" dirty="0">
                <a:solidFill>
                  <a:schemeClr val="tx1">
                    <a:lumMod val="75000"/>
                    <a:lumOff val="25000"/>
                  </a:schemeClr>
                </a:solidFill>
                <a:ea typeface="Arial Unicode MS" pitchFamily="34" charset="-128"/>
                <a:cs typeface="Arial Unicode MS" pitchFamily="34" charset="-128"/>
              </a:rPr>
              <a:t>Default Service</a:t>
            </a:r>
            <a:endParaRPr kumimoji="0" lang="de-DE"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cxnSp>
        <p:nvCxnSpPr>
          <p:cNvPr id="30" name="Straight Arrow Connector 29"/>
          <p:cNvCxnSpPr/>
          <p:nvPr/>
        </p:nvCxnSpPr>
        <p:spPr>
          <a:xfrm flipV="1">
            <a:off x="2569341" y="2360854"/>
            <a:ext cx="1869309" cy="1346"/>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gray">
          <a:xfrm>
            <a:off x="717393" y="1504950"/>
            <a:ext cx="1873407" cy="13015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Browser</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1029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bwMode="gray">
          <a:xfrm>
            <a:off x="2652516" y="996382"/>
            <a:ext cx="9028251" cy="3009737"/>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algn="ctr" fontAlgn="base">
              <a:spcBef>
                <a:spcPct val="50000"/>
              </a:spcBef>
              <a:spcAft>
                <a:spcPct val="0"/>
              </a:spcAft>
              <a:buClr>
                <a:srgbClr val="F0AB00"/>
              </a:buClr>
              <a:buSzPct val="80000"/>
            </a:pPr>
            <a:endParaRPr kern="0" dirty="0" err="1">
              <a:solidFill>
                <a:srgbClr val="002060"/>
              </a:solidFill>
              <a:ea typeface="Arial Unicode MS" pitchFamily="34" charset="-128"/>
              <a:cs typeface="Arial Unicode MS" pitchFamily="34" charset="-128"/>
            </a:endParaRPr>
          </a:p>
        </p:txBody>
      </p:sp>
      <p:sp>
        <p:nvSpPr>
          <p:cNvPr id="31" name="Rounded Rectangle 30"/>
          <p:cNvSpPr/>
          <p:nvPr/>
        </p:nvSpPr>
        <p:spPr bwMode="gray">
          <a:xfrm>
            <a:off x="0" y="0"/>
            <a:ext cx="12192000" cy="733416"/>
          </a:xfrm>
          <a:prstGeom prst="roundRect">
            <a:avLst/>
          </a:prstGeom>
          <a:solidFill>
            <a:srgbClr val="F0AB00"/>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sz="3200" kern="0" dirty="0">
                <a:ea typeface="Arial Unicode MS" pitchFamily="34" charset="-128"/>
                <a:cs typeface="Arial Unicode MS" pitchFamily="34" charset="-128"/>
              </a:rPr>
              <a:t>Version Control (</a:t>
            </a:r>
            <a:r>
              <a:rPr lang="en-US" sz="3200" kern="0" dirty="0" err="1">
                <a:ea typeface="Arial Unicode MS" pitchFamily="34" charset="-128"/>
                <a:cs typeface="Arial Unicode MS" pitchFamily="34" charset="-128"/>
              </a:rPr>
              <a:t>Git</a:t>
            </a:r>
            <a:r>
              <a:rPr lang="en-US" sz="3200" kern="0" dirty="0">
                <a:ea typeface="Arial Unicode MS" pitchFamily="34" charset="-128"/>
                <a:cs typeface="Arial Unicode MS" pitchFamily="34" charset="-128"/>
              </a:rPr>
              <a:t>)</a:t>
            </a:r>
          </a:p>
        </p:txBody>
      </p:sp>
      <p:sp>
        <p:nvSpPr>
          <p:cNvPr id="32" name="Rounded Rectangle 31"/>
          <p:cNvSpPr/>
          <p:nvPr/>
        </p:nvSpPr>
        <p:spPr bwMode="gray">
          <a:xfrm>
            <a:off x="0" y="5189579"/>
            <a:ext cx="8519236" cy="733416"/>
          </a:xfrm>
          <a:prstGeom prst="roundRect">
            <a:avLst/>
          </a:prstGeom>
          <a:solidFill>
            <a:srgbClr val="F0AB00"/>
          </a:solidFill>
          <a:ln w="6350" algn="ctr">
            <a:noFill/>
            <a:miter lim="800000"/>
            <a:headEnd/>
            <a:tailEnd/>
          </a:ln>
        </p:spPr>
        <p:txBody>
          <a:bodyPr vert="horz" lIns="107163" tIns="85730" rIns="107163" bIns="85730" rtlCol="0" anchor="ctr">
            <a:noAutofit/>
          </a:bodyPr>
          <a:lstStyle/>
          <a:p>
            <a:pPr algn="ctr" fontAlgn="base">
              <a:spcBef>
                <a:spcPct val="50000"/>
              </a:spcBef>
              <a:spcAft>
                <a:spcPct val="0"/>
              </a:spcAft>
              <a:buClr>
                <a:srgbClr val="F0AB00"/>
              </a:buClr>
              <a:buSzPct val="80000"/>
            </a:pPr>
            <a:r>
              <a:rPr lang="de-DE" sz="2400" kern="0" dirty="0">
                <a:ea typeface="Arial Unicode MS" pitchFamily="34" charset="-128"/>
                <a:cs typeface="Arial Unicode MS" pitchFamily="34" charset="-128"/>
              </a:rPr>
              <a:t>Nexus </a:t>
            </a:r>
            <a:r>
              <a:rPr lang="de-DE" sz="2400" kern="0" dirty="0" err="1">
                <a:ea typeface="Arial Unicode MS" pitchFamily="34" charset="-128"/>
                <a:cs typeface="Arial Unicode MS" pitchFamily="34" charset="-128"/>
              </a:rPr>
              <a:t>staging</a:t>
            </a:r>
            <a:r>
              <a:rPr lang="de-DE" sz="2400" kern="0" dirty="0">
                <a:ea typeface="Arial Unicode MS" pitchFamily="34" charset="-128"/>
                <a:cs typeface="Arial Unicode MS" pitchFamily="34" charset="-128"/>
              </a:rPr>
              <a:t> </a:t>
            </a:r>
            <a:r>
              <a:rPr lang="de-DE" sz="2400" kern="0" dirty="0" err="1">
                <a:ea typeface="Arial Unicode MS" pitchFamily="34" charset="-128"/>
                <a:cs typeface="Arial Unicode MS" pitchFamily="34" charset="-128"/>
              </a:rPr>
              <a:t>repository</a:t>
            </a:r>
            <a:endParaRPr lang="en-US" sz="2400" kern="0" dirty="0">
              <a:solidFill>
                <a:schemeClr val="accent1"/>
              </a:solidFill>
              <a:ea typeface="Arial Unicode MS" pitchFamily="34" charset="-128"/>
              <a:cs typeface="Arial Unicode MS" pitchFamily="34" charset="-128"/>
            </a:endParaRPr>
          </a:p>
        </p:txBody>
      </p:sp>
      <p:cxnSp>
        <p:nvCxnSpPr>
          <p:cNvPr id="39" name="Straight Arrow Connector 38"/>
          <p:cNvCxnSpPr>
            <a:stCxn id="66" idx="0"/>
            <a:endCxn id="48" idx="2"/>
          </p:cNvCxnSpPr>
          <p:nvPr/>
        </p:nvCxnSpPr>
        <p:spPr>
          <a:xfrm flipH="1" flipV="1">
            <a:off x="7445136" y="3837775"/>
            <a:ext cx="6512" cy="431311"/>
          </a:xfrm>
          <a:prstGeom prst="straightConnector1">
            <a:avLst/>
          </a:prstGeom>
          <a:ln w="44450" cap="flat">
            <a:solidFill>
              <a:schemeClr val="tx1"/>
            </a:solidFill>
            <a:miter lim="800000"/>
            <a:headEnd type="triangl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05484" y="1536580"/>
            <a:ext cx="11096528" cy="2301195"/>
            <a:chOff x="405484" y="2278403"/>
            <a:chExt cx="11096528" cy="2301195"/>
          </a:xfrm>
        </p:grpSpPr>
        <p:grpSp>
          <p:nvGrpSpPr>
            <p:cNvPr id="42" name="Group 41"/>
            <p:cNvGrpSpPr/>
            <p:nvPr/>
          </p:nvGrpSpPr>
          <p:grpSpPr>
            <a:xfrm>
              <a:off x="405484" y="2278403"/>
              <a:ext cx="2148200" cy="2301195"/>
              <a:chOff x="405484" y="2093091"/>
              <a:chExt cx="2148200" cy="2301195"/>
            </a:xfrm>
          </p:grpSpPr>
          <p:sp>
            <p:nvSpPr>
              <p:cNvPr id="52" name="Rounded Rectangle 51"/>
              <p:cNvSpPr/>
              <p:nvPr/>
            </p:nvSpPr>
            <p:spPr bwMode="gray">
              <a:xfrm>
                <a:off x="405484" y="2093091"/>
                <a:ext cx="2148200" cy="2301195"/>
              </a:xfrm>
              <a:prstGeom prst="roundRect">
                <a:avLst/>
              </a:prstGeom>
              <a:solidFill>
                <a:srgbClr val="F0AB00"/>
              </a:solidFill>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nchorCtr="0"/>
              <a:lstStyle/>
              <a:p>
                <a:pPr fontAlgn="base">
                  <a:spcBef>
                    <a:spcPct val="50000"/>
                  </a:spcBef>
                  <a:spcAft>
                    <a:spcPct val="0"/>
                  </a:spcAft>
                  <a:buClr>
                    <a:srgbClr val="F0AB00"/>
                  </a:buClr>
                  <a:buSzPct val="80000"/>
                </a:pPr>
                <a:r>
                  <a:rPr lang="de-DE" sz="1400" b="1" kern="0" dirty="0" err="1">
                    <a:solidFill>
                      <a:schemeClr val="tx1"/>
                    </a:solidFill>
                    <a:ea typeface="Arial Unicode MS" pitchFamily="34" charset="-128"/>
                    <a:cs typeface="Arial Unicode MS" pitchFamily="34" charset="-128"/>
                  </a:rPr>
                  <a:t>Compile</a:t>
                </a:r>
                <a:endParaRPr lang="de-DE" sz="1400" b="1" kern="0" dirty="0">
                  <a:solidFill>
                    <a:schemeClr val="tx1"/>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lang="de-DE" sz="1400" b="1" kern="0" dirty="0">
                    <a:solidFill>
                      <a:schemeClr val="tx1"/>
                    </a:solidFill>
                    <a:ea typeface="Arial Unicode MS" pitchFamily="34" charset="-128"/>
                    <a:cs typeface="Arial Unicode MS" pitchFamily="34" charset="-128"/>
                  </a:rPr>
                  <a:t>Unit Tests</a:t>
                </a:r>
              </a:p>
              <a:p>
                <a:pPr fontAlgn="base">
                  <a:spcBef>
                    <a:spcPct val="50000"/>
                  </a:spcBef>
                  <a:spcAft>
                    <a:spcPct val="0"/>
                  </a:spcAft>
                  <a:buClr>
                    <a:srgbClr val="F0AB00"/>
                  </a:buClr>
                  <a:buSzPct val="80000"/>
                </a:pPr>
                <a:r>
                  <a:rPr lang="en-US" sz="1400" b="1" kern="0" dirty="0">
                    <a:solidFill>
                      <a:schemeClr val="tx1"/>
                    </a:solidFill>
                    <a:ea typeface="Arial Unicode MS" pitchFamily="34" charset="-128"/>
                    <a:cs typeface="Arial Unicode MS" pitchFamily="34" charset="-128"/>
                  </a:rPr>
                  <a:t>Component Tests</a:t>
                </a:r>
              </a:p>
              <a:p>
                <a:pPr fontAlgn="base">
                  <a:spcBef>
                    <a:spcPct val="50000"/>
                  </a:spcBef>
                  <a:spcAft>
                    <a:spcPct val="0"/>
                  </a:spcAft>
                  <a:buClr>
                    <a:srgbClr val="F0AB00"/>
                  </a:buClr>
                  <a:buSzPct val="80000"/>
                </a:pPr>
                <a:r>
                  <a:rPr lang="de-DE" sz="1400" b="1" kern="0" dirty="0" err="1">
                    <a:solidFill>
                      <a:schemeClr val="tx1"/>
                    </a:solidFill>
                    <a:ea typeface="Arial Unicode MS" pitchFamily="34" charset="-128"/>
                    <a:cs typeface="Arial Unicode MS" pitchFamily="34" charset="-128"/>
                  </a:rPr>
                  <a:t>Static</a:t>
                </a:r>
                <a:r>
                  <a:rPr lang="de-DE" sz="1400" b="1" kern="0" dirty="0">
                    <a:solidFill>
                      <a:schemeClr val="tx1"/>
                    </a:solidFill>
                    <a:ea typeface="Arial Unicode MS" pitchFamily="34" charset="-128"/>
                    <a:cs typeface="Arial Unicode MS" pitchFamily="34" charset="-128"/>
                  </a:rPr>
                  <a:t> Code Checks</a:t>
                </a:r>
              </a:p>
            </p:txBody>
          </p:sp>
          <p:sp>
            <p:nvSpPr>
              <p:cNvPr id="53" name="TextBox 52"/>
              <p:cNvSpPr txBox="1"/>
              <p:nvPr/>
            </p:nvSpPr>
            <p:spPr>
              <a:xfrm>
                <a:off x="1048109" y="2198188"/>
                <a:ext cx="862937" cy="261610"/>
              </a:xfrm>
              <a:prstGeom prst="rect">
                <a:avLst/>
              </a:prstGeom>
              <a:noFill/>
            </p:spPr>
            <p:txBody>
              <a:bodyPr wrap="square" lIns="0" tIns="0" rIns="0" bIns="0" rtlCol="0" anchor="ctr" anchorCtr="0">
                <a:spAutoFit/>
              </a:bodyPr>
              <a:lstStyle/>
              <a:p>
                <a:pPr fontAlgn="base">
                  <a:spcBef>
                    <a:spcPct val="50000"/>
                  </a:spcBef>
                  <a:spcAft>
                    <a:spcPct val="0"/>
                  </a:spcAft>
                  <a:buClr>
                    <a:srgbClr val="F0AB00"/>
                  </a:buClr>
                  <a:buSzPct val="80000"/>
                </a:pPr>
                <a:r>
                  <a:rPr lang="en-US" sz="1700" b="1" kern="0" dirty="0">
                    <a:ea typeface="Arial Unicode MS" pitchFamily="34" charset="-128"/>
                    <a:cs typeface="Arial Unicode MS" pitchFamily="34" charset="-128"/>
                  </a:rPr>
                  <a:t>Commit</a:t>
                </a:r>
                <a:endParaRPr lang="en-US" kern="0" dirty="0">
                  <a:ea typeface="Arial Unicode MS" pitchFamily="34" charset="-128"/>
                  <a:cs typeface="Arial Unicode MS" pitchFamily="34" charset="-128"/>
                </a:endParaRPr>
              </a:p>
            </p:txBody>
          </p:sp>
        </p:grpSp>
        <p:grpSp>
          <p:nvGrpSpPr>
            <p:cNvPr id="43" name="Group 42"/>
            <p:cNvGrpSpPr/>
            <p:nvPr/>
          </p:nvGrpSpPr>
          <p:grpSpPr>
            <a:xfrm>
              <a:off x="3388260" y="2278403"/>
              <a:ext cx="2148200" cy="2301195"/>
              <a:chOff x="405484" y="2093091"/>
              <a:chExt cx="2148200" cy="2301195"/>
            </a:xfrm>
          </p:grpSpPr>
          <p:sp>
            <p:nvSpPr>
              <p:cNvPr id="50" name="Rounded Rectangle 49"/>
              <p:cNvSpPr/>
              <p:nvPr/>
            </p:nvSpPr>
            <p:spPr bwMode="gray">
              <a:xfrm>
                <a:off x="405484" y="2093091"/>
                <a:ext cx="2148200" cy="2301195"/>
              </a:xfrm>
              <a:prstGeom prst="roundRect">
                <a:avLst/>
              </a:prstGeom>
              <a:solidFill>
                <a:srgbClr val="F0AB00"/>
              </a:solidFill>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nchorCtr="0"/>
              <a:lstStyle/>
              <a:p>
                <a:pPr fontAlgn="base">
                  <a:spcBef>
                    <a:spcPct val="50000"/>
                  </a:spcBef>
                  <a:spcAft>
                    <a:spcPct val="0"/>
                  </a:spcAft>
                  <a:buClr>
                    <a:srgbClr val="F0AB00"/>
                  </a:buClr>
                  <a:buSzPct val="80000"/>
                </a:pPr>
                <a:r>
                  <a:rPr lang="en-US" sz="1400" b="1" kern="0" dirty="0">
                    <a:solidFill>
                      <a:schemeClr val="tx1"/>
                    </a:solidFill>
                    <a:ea typeface="Arial Unicode MS" pitchFamily="34" charset="-128"/>
                    <a:cs typeface="Arial Unicode MS" pitchFamily="34" charset="-128"/>
                  </a:rPr>
                  <a:t>System Tests</a:t>
                </a:r>
              </a:p>
              <a:p>
                <a:pPr fontAlgn="base">
                  <a:spcBef>
                    <a:spcPct val="50000"/>
                  </a:spcBef>
                  <a:spcAft>
                    <a:spcPct val="0"/>
                  </a:spcAft>
                  <a:buClr>
                    <a:srgbClr val="F0AB00"/>
                  </a:buClr>
                  <a:buSzPct val="80000"/>
                </a:pPr>
                <a:r>
                  <a:rPr lang="en-US" sz="1400" b="1" kern="0" dirty="0">
                    <a:solidFill>
                      <a:schemeClr val="tx1"/>
                    </a:solidFill>
                    <a:ea typeface="Arial Unicode MS" pitchFamily="34" charset="-128"/>
                    <a:cs typeface="Arial Unicode MS" pitchFamily="34" charset="-128"/>
                  </a:rPr>
                  <a:t>Performance Tests</a:t>
                </a:r>
              </a:p>
            </p:txBody>
          </p:sp>
          <p:sp>
            <p:nvSpPr>
              <p:cNvPr id="51" name="TextBox 50"/>
              <p:cNvSpPr txBox="1"/>
              <p:nvPr/>
            </p:nvSpPr>
            <p:spPr>
              <a:xfrm>
                <a:off x="912084" y="2198188"/>
                <a:ext cx="1134994" cy="261610"/>
              </a:xfrm>
              <a:prstGeom prst="rect">
                <a:avLst/>
              </a:prstGeom>
              <a:noFill/>
            </p:spPr>
            <p:txBody>
              <a:bodyPr wrap="square" lIns="0" tIns="0" rIns="0" bIns="0" rtlCol="0" anchor="ctr" anchorCtr="0">
                <a:spAutoFit/>
              </a:bodyPr>
              <a:lstStyle/>
              <a:p>
                <a:pPr fontAlgn="base">
                  <a:spcBef>
                    <a:spcPct val="50000"/>
                  </a:spcBef>
                  <a:spcAft>
                    <a:spcPct val="0"/>
                  </a:spcAft>
                  <a:buClr>
                    <a:srgbClr val="F0AB00"/>
                  </a:buClr>
                  <a:buSzPct val="80000"/>
                </a:pPr>
                <a:r>
                  <a:rPr lang="en-US" sz="1700" b="1" kern="0" dirty="0">
                    <a:ea typeface="Arial Unicode MS" pitchFamily="34" charset="-128"/>
                    <a:cs typeface="Arial Unicode MS" pitchFamily="34" charset="-128"/>
                  </a:rPr>
                  <a:t>Integration</a:t>
                </a:r>
                <a:endParaRPr lang="en-US" kern="0" dirty="0">
                  <a:ea typeface="Arial Unicode MS" pitchFamily="34" charset="-128"/>
                  <a:cs typeface="Arial Unicode MS" pitchFamily="34" charset="-128"/>
                </a:endParaRPr>
              </a:p>
            </p:txBody>
          </p:sp>
        </p:grpSp>
        <p:grpSp>
          <p:nvGrpSpPr>
            <p:cNvPr id="44" name="Group 43"/>
            <p:cNvGrpSpPr/>
            <p:nvPr/>
          </p:nvGrpSpPr>
          <p:grpSpPr>
            <a:xfrm>
              <a:off x="6371036" y="2278403"/>
              <a:ext cx="2148200" cy="2301195"/>
              <a:chOff x="405484" y="2093091"/>
              <a:chExt cx="2148200" cy="2301195"/>
            </a:xfrm>
          </p:grpSpPr>
          <p:sp>
            <p:nvSpPr>
              <p:cNvPr id="48" name="Rounded Rectangle 47"/>
              <p:cNvSpPr/>
              <p:nvPr/>
            </p:nvSpPr>
            <p:spPr bwMode="gray">
              <a:xfrm>
                <a:off x="405484" y="2093091"/>
                <a:ext cx="2148200" cy="2301195"/>
              </a:xfrm>
              <a:prstGeom prst="roundRect">
                <a:avLst/>
              </a:prstGeom>
              <a:solidFill>
                <a:srgbClr val="F0AB00"/>
              </a:solidFill>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nchorCtr="0"/>
              <a:lstStyle/>
              <a:p>
                <a:pPr fontAlgn="base">
                  <a:spcBef>
                    <a:spcPct val="50000"/>
                  </a:spcBef>
                  <a:spcAft>
                    <a:spcPct val="0"/>
                  </a:spcAft>
                  <a:buClr>
                    <a:srgbClr val="F0AB00"/>
                  </a:buClr>
                  <a:buSzPct val="80000"/>
                </a:pPr>
                <a:endParaRPr lang="de-DE" sz="1400" b="1" kern="0" dirty="0">
                  <a:solidFill>
                    <a:schemeClr val="tx1"/>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400" b="1" kern="0" dirty="0">
                    <a:solidFill>
                      <a:schemeClr val="tx1"/>
                    </a:solidFill>
                    <a:ea typeface="Arial Unicode MS" pitchFamily="34" charset="-128"/>
                    <a:cs typeface="Arial Unicode MS" pitchFamily="34" charset="-128"/>
                  </a:rPr>
                  <a:t>Manual Tests</a:t>
                </a:r>
              </a:p>
              <a:p>
                <a:pPr fontAlgn="base">
                  <a:spcBef>
                    <a:spcPct val="50000"/>
                  </a:spcBef>
                  <a:spcAft>
                    <a:spcPct val="0"/>
                  </a:spcAft>
                  <a:buClr>
                    <a:srgbClr val="F0AB00"/>
                  </a:buClr>
                  <a:buSzPct val="80000"/>
                </a:pPr>
                <a:r>
                  <a:rPr lang="en-US" sz="1400" b="1" kern="0" dirty="0">
                    <a:solidFill>
                      <a:schemeClr val="tx1"/>
                    </a:solidFill>
                    <a:ea typeface="Arial Unicode MS" pitchFamily="34" charset="-128"/>
                    <a:cs typeface="Arial Unicode MS" pitchFamily="34" charset="-128"/>
                  </a:rPr>
                  <a:t>Security Scans</a:t>
                </a:r>
              </a:p>
              <a:p>
                <a:pPr fontAlgn="base">
                  <a:spcBef>
                    <a:spcPct val="50000"/>
                  </a:spcBef>
                  <a:spcAft>
                    <a:spcPct val="0"/>
                  </a:spcAft>
                  <a:buClr>
                    <a:srgbClr val="F0AB00"/>
                  </a:buClr>
                  <a:buSzPct val="80000"/>
                </a:pPr>
                <a:r>
                  <a:rPr lang="en-US" sz="1400" b="1" kern="0" dirty="0">
                    <a:solidFill>
                      <a:schemeClr val="tx1"/>
                    </a:solidFill>
                    <a:ea typeface="Arial Unicode MS" pitchFamily="34" charset="-128"/>
                    <a:cs typeface="Arial Unicode MS" pitchFamily="34" charset="-128"/>
                  </a:rPr>
                  <a:t>Open Source </a:t>
                </a:r>
                <a:r>
                  <a:rPr lang="en-US" sz="1400" b="1" kern="0" dirty="0" err="1">
                    <a:solidFill>
                      <a:schemeClr val="tx1"/>
                    </a:solidFill>
                    <a:ea typeface="Arial Unicode MS" pitchFamily="34" charset="-128"/>
                    <a:cs typeface="Arial Unicode MS" pitchFamily="34" charset="-128"/>
                  </a:rPr>
                  <a:t>Appr</a:t>
                </a:r>
                <a:r>
                  <a:rPr lang="en-US" sz="1400" b="1" kern="0" dirty="0">
                    <a:solidFill>
                      <a:schemeClr val="tx1"/>
                    </a:solidFill>
                    <a:ea typeface="Arial Unicode MS" pitchFamily="34" charset="-128"/>
                    <a:cs typeface="Arial Unicode MS" pitchFamily="34" charset="-128"/>
                  </a:rPr>
                  <a:t>.</a:t>
                </a:r>
              </a:p>
              <a:p>
                <a:pPr fontAlgn="base">
                  <a:spcBef>
                    <a:spcPct val="50000"/>
                  </a:spcBef>
                  <a:spcAft>
                    <a:spcPct val="0"/>
                  </a:spcAft>
                  <a:buClr>
                    <a:srgbClr val="F0AB00"/>
                  </a:buClr>
                  <a:buSzPct val="80000"/>
                </a:pPr>
                <a:r>
                  <a:rPr lang="en-US" sz="1400" b="1" kern="0" dirty="0">
                    <a:solidFill>
                      <a:schemeClr val="tx1"/>
                    </a:solidFill>
                    <a:ea typeface="Arial Unicode MS" pitchFamily="34" charset="-128"/>
                    <a:cs typeface="Arial Unicode MS" pitchFamily="34" charset="-128"/>
                  </a:rPr>
                  <a:t>Anonymized Data</a:t>
                </a:r>
                <a:endParaRPr lang="de-DE" sz="1400" b="1" kern="0" dirty="0">
                  <a:solidFill>
                    <a:schemeClr val="tx1"/>
                  </a:solidFill>
                  <a:ea typeface="Arial Unicode MS" pitchFamily="34" charset="-128"/>
                  <a:cs typeface="Arial Unicode MS" pitchFamily="34" charset="-128"/>
                </a:endParaRPr>
              </a:p>
            </p:txBody>
          </p:sp>
          <p:sp>
            <p:nvSpPr>
              <p:cNvPr id="49" name="TextBox 48"/>
              <p:cNvSpPr txBox="1"/>
              <p:nvPr/>
            </p:nvSpPr>
            <p:spPr>
              <a:xfrm>
                <a:off x="863835" y="2184801"/>
                <a:ext cx="1231488" cy="261610"/>
              </a:xfrm>
              <a:prstGeom prst="rect">
                <a:avLst/>
              </a:prstGeom>
              <a:noFill/>
            </p:spPr>
            <p:txBody>
              <a:bodyPr wrap="square" lIns="0" tIns="0" rIns="0" bIns="0" rtlCol="0" anchor="ctr" anchorCtr="0">
                <a:spAutoFit/>
              </a:bodyPr>
              <a:lstStyle/>
              <a:p>
                <a:pPr fontAlgn="base">
                  <a:spcBef>
                    <a:spcPct val="50000"/>
                  </a:spcBef>
                  <a:spcAft>
                    <a:spcPct val="0"/>
                  </a:spcAft>
                  <a:buClr>
                    <a:srgbClr val="F0AB00"/>
                  </a:buClr>
                  <a:buSzPct val="80000"/>
                </a:pPr>
                <a:r>
                  <a:rPr lang="en-US" sz="1700" b="1" kern="0" dirty="0">
                    <a:ea typeface="Arial Unicode MS" pitchFamily="34" charset="-128"/>
                    <a:cs typeface="Arial Unicode MS" pitchFamily="34" charset="-128"/>
                  </a:rPr>
                  <a:t>Acceptance</a:t>
                </a:r>
                <a:endParaRPr lang="en-US" kern="0" dirty="0">
                  <a:ea typeface="Arial Unicode MS" pitchFamily="34" charset="-128"/>
                  <a:cs typeface="Arial Unicode MS" pitchFamily="34" charset="-128"/>
                </a:endParaRPr>
              </a:p>
            </p:txBody>
          </p:sp>
        </p:grpSp>
        <p:grpSp>
          <p:nvGrpSpPr>
            <p:cNvPr id="45" name="Group 44"/>
            <p:cNvGrpSpPr/>
            <p:nvPr/>
          </p:nvGrpSpPr>
          <p:grpSpPr>
            <a:xfrm>
              <a:off x="9353812" y="2278403"/>
              <a:ext cx="2148200" cy="2301195"/>
              <a:chOff x="405484" y="2093091"/>
              <a:chExt cx="2148200" cy="2301195"/>
            </a:xfrm>
          </p:grpSpPr>
          <p:sp>
            <p:nvSpPr>
              <p:cNvPr id="46" name="Rounded Rectangle 45"/>
              <p:cNvSpPr/>
              <p:nvPr/>
            </p:nvSpPr>
            <p:spPr bwMode="gray">
              <a:xfrm>
                <a:off x="405484" y="2093091"/>
                <a:ext cx="2148200" cy="2301195"/>
              </a:xfrm>
              <a:prstGeom prst="roundRect">
                <a:avLst/>
              </a:prstGeom>
              <a:solidFill>
                <a:srgbClr val="F0AB00"/>
              </a:solidFill>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nchorCtr="0"/>
              <a:lstStyle/>
              <a:p>
                <a:pPr fontAlgn="base">
                  <a:spcBef>
                    <a:spcPct val="50000"/>
                  </a:spcBef>
                  <a:spcAft>
                    <a:spcPct val="0"/>
                  </a:spcAft>
                  <a:buClr>
                    <a:srgbClr val="F0AB00"/>
                  </a:buClr>
                  <a:buSzPct val="80000"/>
                </a:pPr>
                <a:r>
                  <a:rPr lang="de-DE" sz="1400" b="1" kern="0" dirty="0">
                    <a:solidFill>
                      <a:schemeClr val="tx1"/>
                    </a:solidFill>
                    <a:ea typeface="Arial Unicode MS" pitchFamily="34" charset="-128"/>
                    <a:cs typeface="Arial Unicode MS" pitchFamily="34" charset="-128"/>
                  </a:rPr>
                  <a:t>Monitoring</a:t>
                </a:r>
              </a:p>
              <a:p>
                <a:pPr fontAlgn="base">
                  <a:spcBef>
                    <a:spcPct val="50000"/>
                  </a:spcBef>
                  <a:spcAft>
                    <a:spcPct val="0"/>
                  </a:spcAft>
                  <a:buClr>
                    <a:srgbClr val="F0AB00"/>
                  </a:buClr>
                  <a:buSzPct val="80000"/>
                </a:pPr>
                <a:r>
                  <a:rPr lang="en-US" sz="1400" b="1" kern="0" dirty="0">
                    <a:solidFill>
                      <a:schemeClr val="tx1"/>
                    </a:solidFill>
                    <a:ea typeface="Arial Unicode MS" pitchFamily="34" charset="-128"/>
                    <a:cs typeface="Arial Unicode MS" pitchFamily="34" charset="-128"/>
                  </a:rPr>
                  <a:t>Analytics</a:t>
                </a:r>
              </a:p>
              <a:p>
                <a:pPr fontAlgn="base">
                  <a:spcBef>
                    <a:spcPct val="50000"/>
                  </a:spcBef>
                  <a:spcAft>
                    <a:spcPct val="0"/>
                  </a:spcAft>
                  <a:buClr>
                    <a:srgbClr val="F0AB00"/>
                  </a:buClr>
                  <a:buSzPct val="80000"/>
                </a:pPr>
                <a:r>
                  <a:rPr lang="en-US" sz="1400" b="1" kern="0" dirty="0">
                    <a:solidFill>
                      <a:schemeClr val="tx1"/>
                    </a:solidFill>
                    <a:ea typeface="Arial Unicode MS" pitchFamily="34" charset="-128"/>
                    <a:cs typeface="Arial Unicode MS" pitchFamily="34" charset="-128"/>
                  </a:rPr>
                  <a:t>Smoke Tests</a:t>
                </a:r>
              </a:p>
            </p:txBody>
          </p:sp>
          <p:sp>
            <p:nvSpPr>
              <p:cNvPr id="47" name="TextBox 46"/>
              <p:cNvSpPr txBox="1"/>
              <p:nvPr/>
            </p:nvSpPr>
            <p:spPr>
              <a:xfrm>
                <a:off x="889286" y="2198188"/>
                <a:ext cx="1180582" cy="261610"/>
              </a:xfrm>
              <a:prstGeom prst="rect">
                <a:avLst/>
              </a:prstGeom>
              <a:noFill/>
            </p:spPr>
            <p:txBody>
              <a:bodyPr wrap="square" lIns="0" tIns="0" rIns="0" bIns="0" rtlCol="0" anchor="ctr" anchorCtr="0">
                <a:spAutoFit/>
              </a:bodyPr>
              <a:lstStyle/>
              <a:p>
                <a:pPr fontAlgn="base">
                  <a:spcBef>
                    <a:spcPct val="50000"/>
                  </a:spcBef>
                  <a:spcAft>
                    <a:spcPct val="0"/>
                  </a:spcAft>
                  <a:buClr>
                    <a:srgbClr val="F0AB00"/>
                  </a:buClr>
                  <a:buSzPct val="80000"/>
                </a:pPr>
                <a:r>
                  <a:rPr lang="en-US" sz="1700" b="1" kern="0" dirty="0">
                    <a:ea typeface="Arial Unicode MS" pitchFamily="34" charset="-128"/>
                    <a:cs typeface="Arial Unicode MS" pitchFamily="34" charset="-128"/>
                  </a:rPr>
                  <a:t>Production</a:t>
                </a:r>
                <a:endParaRPr lang="en-US" kern="0" dirty="0">
                  <a:ea typeface="Arial Unicode MS" pitchFamily="34" charset="-128"/>
                  <a:cs typeface="Arial Unicode MS" pitchFamily="34" charset="-128"/>
                </a:endParaRPr>
              </a:p>
            </p:txBody>
          </p:sp>
        </p:grpSp>
      </p:grpSp>
      <p:sp>
        <p:nvSpPr>
          <p:cNvPr id="55" name="Right Arrow 54"/>
          <p:cNvSpPr/>
          <p:nvPr/>
        </p:nvSpPr>
        <p:spPr bwMode="gray">
          <a:xfrm>
            <a:off x="2553684" y="2518923"/>
            <a:ext cx="834576" cy="336508"/>
          </a:xfrm>
          <a:prstGeom prst="rightArrow">
            <a:avLst/>
          </a:prstGeom>
          <a:solidFill>
            <a:schemeClr val="tx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56" name="Right Arrow 55"/>
          <p:cNvSpPr/>
          <p:nvPr/>
        </p:nvSpPr>
        <p:spPr bwMode="gray">
          <a:xfrm>
            <a:off x="5541778" y="2518923"/>
            <a:ext cx="834576" cy="336508"/>
          </a:xfrm>
          <a:prstGeom prst="rightArrow">
            <a:avLst/>
          </a:prstGeom>
          <a:solidFill>
            <a:schemeClr val="tx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57" name="Right Arrow 56"/>
          <p:cNvSpPr/>
          <p:nvPr/>
        </p:nvSpPr>
        <p:spPr bwMode="gray">
          <a:xfrm>
            <a:off x="8519236" y="2518923"/>
            <a:ext cx="834576" cy="336508"/>
          </a:xfrm>
          <a:prstGeom prst="rightArrow">
            <a:avLst/>
          </a:prstGeom>
          <a:solidFill>
            <a:schemeClr val="tx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58" name="TextBox 57"/>
          <p:cNvSpPr txBox="1"/>
          <p:nvPr/>
        </p:nvSpPr>
        <p:spPr>
          <a:xfrm>
            <a:off x="8609603" y="2040846"/>
            <a:ext cx="653842"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Auto </a:t>
            </a:r>
            <a:r>
              <a:rPr lang="de-DE" sz="1400" b="1" kern="0" dirty="0" err="1">
                <a:ea typeface="Arial Unicode MS" pitchFamily="34" charset="-128"/>
                <a:cs typeface="Arial Unicode MS" pitchFamily="34" charset="-128"/>
              </a:rPr>
              <a:t>or</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manual</a:t>
            </a:r>
            <a:endParaRPr lang="de-DE" sz="1400" b="1" kern="0" dirty="0">
              <a:ea typeface="Arial Unicode MS" pitchFamily="34" charset="-128"/>
              <a:cs typeface="Arial Unicode MS" pitchFamily="34" charset="-128"/>
            </a:endParaRPr>
          </a:p>
        </p:txBody>
      </p:sp>
      <p:cxnSp>
        <p:nvCxnSpPr>
          <p:cNvPr id="59" name="Straight Arrow Connector 58"/>
          <p:cNvCxnSpPr/>
          <p:nvPr/>
        </p:nvCxnSpPr>
        <p:spPr>
          <a:xfrm flipH="1" flipV="1">
            <a:off x="4462353" y="4006119"/>
            <a:ext cx="4" cy="1176341"/>
          </a:xfrm>
          <a:prstGeom prst="straightConnector1">
            <a:avLst/>
          </a:prstGeom>
          <a:ln w="44450" cap="flat">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10427905" y="4006119"/>
            <a:ext cx="6" cy="1176340"/>
          </a:xfrm>
          <a:prstGeom prst="straightConnector1">
            <a:avLst/>
          </a:prstGeom>
          <a:ln w="44450" cap="flat">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0"/>
          </p:cNvCxnSpPr>
          <p:nvPr/>
        </p:nvCxnSpPr>
        <p:spPr>
          <a:xfrm flipV="1">
            <a:off x="1479577" y="3837775"/>
            <a:ext cx="3" cy="431311"/>
          </a:xfrm>
          <a:prstGeom prst="straightConnector1">
            <a:avLst/>
          </a:prstGeom>
          <a:ln w="44450" cap="flat">
            <a:solidFill>
              <a:schemeClr val="tx1"/>
            </a:solidFill>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0" idx="0"/>
          </p:cNvCxnSpPr>
          <p:nvPr/>
        </p:nvCxnSpPr>
        <p:spPr>
          <a:xfrm flipH="1" flipV="1">
            <a:off x="4462353" y="722553"/>
            <a:ext cx="7" cy="814027"/>
          </a:xfrm>
          <a:prstGeom prst="straightConnector1">
            <a:avLst/>
          </a:prstGeom>
          <a:ln w="44450" cap="flat">
            <a:solidFill>
              <a:schemeClr val="tx1"/>
            </a:solidFill>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8" idx="0"/>
          </p:cNvCxnSpPr>
          <p:nvPr/>
        </p:nvCxnSpPr>
        <p:spPr>
          <a:xfrm flipH="1" flipV="1">
            <a:off x="7445130" y="722553"/>
            <a:ext cx="6" cy="814027"/>
          </a:xfrm>
          <a:prstGeom prst="straightConnector1">
            <a:avLst/>
          </a:prstGeom>
          <a:ln w="44450" cap="flat">
            <a:solidFill>
              <a:schemeClr val="tx1"/>
            </a:solidFill>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6" idx="0"/>
          </p:cNvCxnSpPr>
          <p:nvPr/>
        </p:nvCxnSpPr>
        <p:spPr>
          <a:xfrm flipH="1" flipV="1">
            <a:off x="10427905" y="722553"/>
            <a:ext cx="7" cy="814027"/>
          </a:xfrm>
          <a:prstGeom prst="straightConnector1">
            <a:avLst/>
          </a:prstGeom>
          <a:ln w="44450" cap="flat">
            <a:solidFill>
              <a:schemeClr val="tx1"/>
            </a:solidFill>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2" idx="0"/>
          </p:cNvCxnSpPr>
          <p:nvPr/>
        </p:nvCxnSpPr>
        <p:spPr>
          <a:xfrm flipH="1" flipV="1">
            <a:off x="1479576" y="722553"/>
            <a:ext cx="8" cy="814027"/>
          </a:xfrm>
          <a:prstGeom prst="straightConnector1">
            <a:avLst/>
          </a:prstGeom>
          <a:ln w="44450" cap="flat">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623857" y="2040847"/>
            <a:ext cx="653842"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Auto </a:t>
            </a:r>
            <a:r>
              <a:rPr lang="de-DE" sz="1400" b="1" kern="0" dirty="0" err="1">
                <a:ea typeface="Arial Unicode MS" pitchFamily="34" charset="-128"/>
                <a:cs typeface="Arial Unicode MS" pitchFamily="34" charset="-128"/>
              </a:rPr>
              <a:t>or</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manual</a:t>
            </a:r>
            <a:endParaRPr lang="de-DE" sz="1400" b="1" kern="0" dirty="0">
              <a:ea typeface="Arial Unicode MS" pitchFamily="34" charset="-128"/>
              <a:cs typeface="Arial Unicode MS" pitchFamily="34" charset="-128"/>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0972" y="1142633"/>
            <a:ext cx="1325346" cy="175457"/>
          </a:xfrm>
          <a:prstGeom prst="rect">
            <a:avLst/>
          </a:prstGeom>
        </p:spPr>
      </p:pic>
      <p:sp>
        <p:nvSpPr>
          <p:cNvPr id="36" name="Rounded Rectangle 35"/>
          <p:cNvSpPr/>
          <p:nvPr/>
        </p:nvSpPr>
        <p:spPr bwMode="gray">
          <a:xfrm>
            <a:off x="9266414" y="5189579"/>
            <a:ext cx="2925585" cy="733416"/>
          </a:xfrm>
          <a:prstGeom prst="roundRect">
            <a:avLst/>
          </a:prstGeom>
          <a:solidFill>
            <a:srgbClr val="F0AB00"/>
          </a:solidFill>
          <a:ln w="6350" algn="ctr">
            <a:noFill/>
            <a:miter lim="800000"/>
            <a:headEnd/>
            <a:tailEnd/>
          </a:ln>
        </p:spPr>
        <p:txBody>
          <a:bodyPr vert="horz" lIns="107163" tIns="85730" rIns="107163" bIns="85730" rtlCol="0" anchor="ctr">
            <a:noAutofit/>
          </a:bodyPr>
          <a:lstStyle/>
          <a:p>
            <a:pPr algn="ctr" fontAlgn="base">
              <a:spcBef>
                <a:spcPct val="50000"/>
              </a:spcBef>
              <a:spcAft>
                <a:spcPct val="0"/>
              </a:spcAft>
              <a:buClr>
                <a:srgbClr val="F0AB00"/>
              </a:buClr>
              <a:buSzPct val="80000"/>
            </a:pPr>
            <a:r>
              <a:rPr lang="de-DE" sz="2400" kern="0" dirty="0">
                <a:ea typeface="Arial Unicode MS" pitchFamily="34" charset="-128"/>
                <a:cs typeface="Arial Unicode MS" pitchFamily="34" charset="-128"/>
              </a:rPr>
              <a:t>Nexus </a:t>
            </a:r>
            <a:r>
              <a:rPr lang="de-DE" sz="2400" kern="0" dirty="0" err="1">
                <a:ea typeface="Arial Unicode MS" pitchFamily="34" charset="-128"/>
                <a:cs typeface="Arial Unicode MS" pitchFamily="34" charset="-128"/>
              </a:rPr>
              <a:t>release</a:t>
            </a:r>
            <a:r>
              <a:rPr lang="de-DE" sz="2400" kern="0" dirty="0">
                <a:ea typeface="Arial Unicode MS" pitchFamily="34" charset="-128"/>
                <a:cs typeface="Arial Unicode MS" pitchFamily="34" charset="-128"/>
              </a:rPr>
              <a:t> </a:t>
            </a:r>
            <a:r>
              <a:rPr lang="de-DE" sz="2400" kern="0" dirty="0" err="1">
                <a:ea typeface="Arial Unicode MS" pitchFamily="34" charset="-128"/>
                <a:cs typeface="Arial Unicode MS" pitchFamily="34" charset="-128"/>
              </a:rPr>
              <a:t>repository</a:t>
            </a:r>
            <a:endParaRPr lang="en-US" sz="2400" kern="0" dirty="0">
              <a:solidFill>
                <a:schemeClr val="accent1"/>
              </a:solidFill>
              <a:ea typeface="Arial Unicode MS" pitchFamily="34" charset="-128"/>
              <a:cs typeface="Arial Unicode MS" pitchFamily="34" charset="-128"/>
            </a:endParaRPr>
          </a:p>
        </p:txBody>
      </p:sp>
      <p:sp>
        <p:nvSpPr>
          <p:cNvPr id="40" name="Rounded Rectangle 39"/>
          <p:cNvSpPr/>
          <p:nvPr/>
        </p:nvSpPr>
        <p:spPr bwMode="gray">
          <a:xfrm>
            <a:off x="721634" y="4269086"/>
            <a:ext cx="1515885" cy="657526"/>
          </a:xfrm>
          <a:prstGeom prst="roundRect">
            <a:avLst/>
          </a:prstGeom>
          <a:solidFill>
            <a:srgbClr val="DAF7CB"/>
          </a:solidFill>
          <a:ln w="10000" cap="flat" cmpd="sng" algn="ctr">
            <a:solidFill>
              <a:srgbClr val="000000"/>
            </a:solidFill>
            <a:prstDash val="solid"/>
            <a:headEnd/>
            <a:tailEnd/>
          </a:ln>
          <a:effectLst/>
        </p:spPr>
        <p:txBody>
          <a:bodyPr lIns="107163" tIns="85730" rIns="107163" bIns="85730" rtlCol="0" anchor="ctr"/>
          <a:lstStyle/>
          <a:p>
            <a:pPr marL="0" marR="0" lvl="0" indent="0" algn="ctr" defTabSz="1088776" eaLnBrk="1" fontAlgn="base" latinLnBrk="0" hangingPunct="1">
              <a:lnSpc>
                <a:spcPct val="100000"/>
              </a:lnSpc>
              <a:spcBef>
                <a:spcPct val="50000"/>
              </a:spcBef>
              <a:spcAft>
                <a:spcPct val="0"/>
              </a:spcAft>
              <a:buClr>
                <a:srgbClr val="F0AB00"/>
              </a:buClr>
              <a:buSzPct val="80000"/>
              <a:buFontTx/>
              <a:buNone/>
              <a:tabLst/>
              <a:defRPr/>
            </a:pPr>
            <a:r>
              <a:rPr kumimoji="0" lang="de-DE" sz="2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xMake </a:t>
            </a:r>
            <a:r>
              <a:rPr kumimoji="0" lang="de-DE" sz="2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stage</a:t>
            </a:r>
            <a:r>
              <a:rPr kumimoji="0" lang="de-DE" sz="2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2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build</a:t>
            </a:r>
            <a:endParaRPr kumimoji="0" lang="de-DE" sz="2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6" name="Rounded Rectangle 65"/>
          <p:cNvSpPr/>
          <p:nvPr/>
        </p:nvSpPr>
        <p:spPr bwMode="gray">
          <a:xfrm>
            <a:off x="6819368" y="4269086"/>
            <a:ext cx="1264559" cy="657526"/>
          </a:xfrm>
          <a:prstGeom prst="roundRect">
            <a:avLst/>
          </a:prstGeom>
          <a:solidFill>
            <a:srgbClr val="DAF7CB"/>
          </a:solidFill>
          <a:ln w="10000" cap="flat" cmpd="sng" algn="ctr">
            <a:solidFill>
              <a:srgbClr val="000000"/>
            </a:solidFill>
            <a:prstDash val="solid"/>
            <a:headEnd/>
            <a:tailEnd/>
          </a:ln>
          <a:effectLst/>
        </p:spPr>
        <p:txBody>
          <a:bodyPr lIns="107163" tIns="85730" rIns="107163" bIns="85730" rtlCol="0" anchor="ctr"/>
          <a:lstStyle/>
          <a:p>
            <a:pPr marL="0" marR="0" lvl="0" indent="0" algn="ctr" defTabSz="1088776" eaLnBrk="1" fontAlgn="base" latinLnBrk="0" hangingPunct="1">
              <a:lnSpc>
                <a:spcPct val="100000"/>
              </a:lnSpc>
              <a:spcBef>
                <a:spcPct val="50000"/>
              </a:spcBef>
              <a:spcAft>
                <a:spcPct val="0"/>
              </a:spcAft>
              <a:buClr>
                <a:srgbClr val="F0AB00"/>
              </a:buClr>
              <a:buSzPct val="80000"/>
              <a:buFontTx/>
              <a:buNone/>
              <a:tabLst/>
              <a:defRPr/>
            </a:pPr>
            <a:r>
              <a:rPr kumimoji="0" lang="de-DE" sz="2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xMake</a:t>
            </a:r>
            <a:br>
              <a:rPr kumimoji="0" lang="de-DE" sz="2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2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promote</a:t>
            </a:r>
          </a:p>
        </p:txBody>
      </p:sp>
      <p:cxnSp>
        <p:nvCxnSpPr>
          <p:cNvPr id="67" name="Straight Arrow Connector 66"/>
          <p:cNvCxnSpPr>
            <a:endCxn id="36" idx="1"/>
          </p:cNvCxnSpPr>
          <p:nvPr/>
        </p:nvCxnSpPr>
        <p:spPr>
          <a:xfrm>
            <a:off x="7451647" y="5556287"/>
            <a:ext cx="1814767" cy="0"/>
          </a:xfrm>
          <a:prstGeom prst="straightConnector1">
            <a:avLst/>
          </a:prstGeom>
          <a:ln w="38100" cap="flat">
            <a:solidFill>
              <a:schemeClr val="tx1"/>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1479576" y="4926613"/>
            <a:ext cx="0" cy="262966"/>
          </a:xfrm>
          <a:prstGeom prst="straightConnector1">
            <a:avLst/>
          </a:prstGeom>
          <a:ln w="44450" cap="flat">
            <a:solidFill>
              <a:schemeClr val="tx1"/>
            </a:solidFill>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6" idx="2"/>
          </p:cNvCxnSpPr>
          <p:nvPr/>
        </p:nvCxnSpPr>
        <p:spPr>
          <a:xfrm flipV="1">
            <a:off x="7451648" y="4926612"/>
            <a:ext cx="0" cy="629675"/>
          </a:xfrm>
          <a:prstGeom prst="straightConnector1">
            <a:avLst/>
          </a:prstGeom>
          <a:ln w="44450" cap="flat">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pic>
        <p:nvPicPr>
          <p:cNvPr id="70" name="Picture 2" descr="http://blog.sonatype.com/wp-content/uploads/2010/01/nexus-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41" t="-3555" r="72987" b="3555"/>
          <a:stretch/>
        </p:blipFill>
        <p:spPr bwMode="auto">
          <a:xfrm>
            <a:off x="2182897" y="5413708"/>
            <a:ext cx="315669" cy="28515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http://blog.sonatype.com/wp-content/uploads/2010/01/nexus-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41" t="-3555" r="72987" b="3555"/>
          <a:stretch/>
        </p:blipFill>
        <p:spPr bwMode="auto">
          <a:xfrm>
            <a:off x="9411011" y="5241449"/>
            <a:ext cx="315669" cy="285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810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433454" y="1122218"/>
            <a:ext cx="7758546" cy="4364182"/>
            <a:chOff x="0" y="0"/>
            <a:chExt cx="12192000" cy="6858000"/>
          </a:xfrm>
        </p:grpSpPr>
        <p:grpSp>
          <p:nvGrpSpPr>
            <p:cNvPr id="30" name="Group 29"/>
            <p:cNvGrpSpPr/>
            <p:nvPr/>
          </p:nvGrpSpPr>
          <p:grpSpPr>
            <a:xfrm>
              <a:off x="0" y="0"/>
              <a:ext cx="12192000" cy="6858000"/>
              <a:chOff x="0" y="0"/>
              <a:chExt cx="12192000" cy="6858000"/>
            </a:xfrm>
          </p:grpSpPr>
          <p:sp>
            <p:nvSpPr>
              <p:cNvPr id="31" name="Rounded Rectangle 30"/>
              <p:cNvSpPr/>
              <p:nvPr/>
            </p:nvSpPr>
            <p:spPr bwMode="gray">
              <a:xfrm>
                <a:off x="0" y="0"/>
                <a:ext cx="12192000" cy="733416"/>
              </a:xfrm>
              <a:prstGeom prst="roundRect">
                <a:avLst/>
              </a:prstGeom>
              <a:solidFill>
                <a:srgbClr val="F0AB00"/>
              </a:solidFill>
              <a:ln w="6350" algn="ctr">
                <a:noFill/>
                <a:miter lim="800000"/>
                <a:headEnd/>
                <a:tailEnd/>
              </a:ln>
            </p:spPr>
            <p:txBody>
              <a:bodyPr lIns="107163" tIns="85730" rIns="107163" bIns="85730" rtlCol="0" anchor="ctr">
                <a:normAutofit fontScale="62500" lnSpcReduction="20000"/>
              </a:bodyPr>
              <a:lstStyle/>
              <a:p>
                <a:pPr algn="ctr" fontAlgn="base">
                  <a:spcBef>
                    <a:spcPct val="50000"/>
                  </a:spcBef>
                  <a:spcAft>
                    <a:spcPct val="0"/>
                  </a:spcAft>
                  <a:buClr>
                    <a:srgbClr val="F0AB00"/>
                  </a:buClr>
                  <a:buSzPct val="80000"/>
                </a:pPr>
                <a:r>
                  <a:rPr lang="en-US" sz="3200" kern="0" dirty="0">
                    <a:ea typeface="Arial Unicode MS" pitchFamily="34" charset="-128"/>
                    <a:cs typeface="Arial Unicode MS" pitchFamily="34" charset="-128"/>
                  </a:rPr>
                  <a:t>   Version Control</a:t>
                </a:r>
              </a:p>
            </p:txBody>
          </p:sp>
          <p:sp>
            <p:nvSpPr>
              <p:cNvPr id="32" name="Rounded Rectangle 31"/>
              <p:cNvSpPr/>
              <p:nvPr/>
            </p:nvSpPr>
            <p:spPr bwMode="gray">
              <a:xfrm>
                <a:off x="0" y="6124584"/>
                <a:ext cx="12191999" cy="733416"/>
              </a:xfrm>
              <a:prstGeom prst="roundRect">
                <a:avLst/>
              </a:prstGeom>
              <a:solidFill>
                <a:srgbClr val="F0AB00"/>
              </a:solidFill>
              <a:ln w="6350" algn="ctr">
                <a:noFill/>
                <a:miter lim="800000"/>
                <a:headEnd/>
                <a:tailEnd/>
              </a:ln>
            </p:spPr>
            <p:txBody>
              <a:bodyPr vert="horz" lIns="107163" tIns="85730" rIns="107163" bIns="85730" rtlCol="0" anchor="ctr">
                <a:normAutofit fontScale="62500" lnSpcReduction="20000"/>
              </a:bodyPr>
              <a:lstStyle/>
              <a:p>
                <a:pPr algn="ctr" fontAlgn="base">
                  <a:spcBef>
                    <a:spcPct val="50000"/>
                  </a:spcBef>
                  <a:spcAft>
                    <a:spcPct val="0"/>
                  </a:spcAft>
                  <a:buClr>
                    <a:srgbClr val="F0AB00"/>
                  </a:buClr>
                  <a:buSzPct val="80000"/>
                </a:pPr>
                <a:r>
                  <a:rPr lang="de-DE" sz="3200" kern="0" dirty="0">
                    <a:ea typeface="Arial Unicode MS" pitchFamily="34" charset="-128"/>
                    <a:cs typeface="Arial Unicode MS" pitchFamily="34" charset="-128"/>
                  </a:rPr>
                  <a:t>         </a:t>
                </a:r>
                <a:r>
                  <a:rPr lang="de-DE" sz="3200" kern="0" dirty="0" err="1">
                    <a:ea typeface="Arial Unicode MS" pitchFamily="34" charset="-128"/>
                    <a:cs typeface="Arial Unicode MS" pitchFamily="34" charset="-128"/>
                  </a:rPr>
                  <a:t>Artifact</a:t>
                </a:r>
                <a:r>
                  <a:rPr lang="de-DE" sz="3200" kern="0" dirty="0">
                    <a:ea typeface="Arial Unicode MS" pitchFamily="34" charset="-128"/>
                    <a:cs typeface="Arial Unicode MS" pitchFamily="34" charset="-128"/>
                  </a:rPr>
                  <a:t> Repository</a:t>
                </a:r>
                <a:endParaRPr lang="en-US" sz="3200" kern="0" dirty="0">
                  <a:solidFill>
                    <a:schemeClr val="accent1"/>
                  </a:solidFill>
                  <a:ea typeface="Arial Unicode MS" pitchFamily="34" charset="-128"/>
                  <a:cs typeface="Arial Unicode MS" pitchFamily="34" charset="-128"/>
                </a:endParaRPr>
              </a:p>
            </p:txBody>
          </p:sp>
        </p:grpSp>
        <p:cxnSp>
          <p:nvCxnSpPr>
            <p:cNvPr id="33" name="Straight Arrow Connector 32"/>
            <p:cNvCxnSpPr>
              <a:endCxn id="52" idx="0"/>
            </p:cNvCxnSpPr>
            <p:nvPr/>
          </p:nvCxnSpPr>
          <p:spPr>
            <a:xfrm>
              <a:off x="1479583" y="733416"/>
              <a:ext cx="2" cy="1544988"/>
            </a:xfrm>
            <a:prstGeom prst="straightConnector1">
              <a:avLst/>
            </a:prstGeom>
            <a:ln w="44450" cap="flat">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52" idx="2"/>
            </p:cNvCxnSpPr>
            <p:nvPr/>
          </p:nvCxnSpPr>
          <p:spPr>
            <a:xfrm flipV="1">
              <a:off x="1479583" y="4579598"/>
              <a:ext cx="2" cy="1544988"/>
            </a:xfrm>
            <a:prstGeom prst="straightConnector1">
              <a:avLst/>
            </a:prstGeom>
            <a:ln w="44450" cap="flat">
              <a:solidFill>
                <a:schemeClr val="tx1"/>
              </a:solidFill>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50" idx="0"/>
            </p:cNvCxnSpPr>
            <p:nvPr/>
          </p:nvCxnSpPr>
          <p:spPr>
            <a:xfrm>
              <a:off x="4462359" y="733416"/>
              <a:ext cx="1" cy="1544987"/>
            </a:xfrm>
            <a:prstGeom prst="straightConnector1">
              <a:avLst/>
            </a:prstGeom>
            <a:ln w="44450" cap="flat">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48" idx="0"/>
            </p:cNvCxnSpPr>
            <p:nvPr/>
          </p:nvCxnSpPr>
          <p:spPr>
            <a:xfrm>
              <a:off x="7445135" y="733416"/>
              <a:ext cx="1" cy="1544987"/>
            </a:xfrm>
            <a:prstGeom prst="straightConnector1">
              <a:avLst/>
            </a:prstGeom>
            <a:ln w="44450" cap="flat">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46" idx="0"/>
            </p:cNvCxnSpPr>
            <p:nvPr/>
          </p:nvCxnSpPr>
          <p:spPr>
            <a:xfrm>
              <a:off x="10427912" y="733416"/>
              <a:ext cx="0" cy="1544987"/>
            </a:xfrm>
            <a:prstGeom prst="straightConnector1">
              <a:avLst/>
            </a:prstGeom>
            <a:ln w="44450" cap="flat">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50" idx="2"/>
            </p:cNvCxnSpPr>
            <p:nvPr/>
          </p:nvCxnSpPr>
          <p:spPr>
            <a:xfrm flipV="1">
              <a:off x="4462359" y="4579598"/>
              <a:ext cx="1" cy="1544987"/>
            </a:xfrm>
            <a:prstGeom prst="straightConnector1">
              <a:avLst/>
            </a:prstGeom>
            <a:ln w="44450" cap="flat">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48" idx="2"/>
            </p:cNvCxnSpPr>
            <p:nvPr/>
          </p:nvCxnSpPr>
          <p:spPr>
            <a:xfrm flipV="1">
              <a:off x="7445135" y="4579598"/>
              <a:ext cx="1" cy="1544987"/>
            </a:xfrm>
            <a:prstGeom prst="straightConnector1">
              <a:avLst/>
            </a:prstGeom>
            <a:ln w="44450" cap="flat">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46" idx="2"/>
            </p:cNvCxnSpPr>
            <p:nvPr/>
          </p:nvCxnSpPr>
          <p:spPr>
            <a:xfrm flipV="1">
              <a:off x="10427911" y="4579598"/>
              <a:ext cx="1" cy="1544987"/>
            </a:xfrm>
            <a:prstGeom prst="straightConnector1">
              <a:avLst/>
            </a:prstGeom>
            <a:ln w="44450" cap="flat">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05484" y="2278403"/>
              <a:ext cx="11096528" cy="2301195"/>
              <a:chOff x="405484" y="2278403"/>
              <a:chExt cx="11096528" cy="2301195"/>
            </a:xfrm>
          </p:grpSpPr>
          <p:sp>
            <p:nvSpPr>
              <p:cNvPr id="52" name="Rounded Rectangle 51"/>
              <p:cNvSpPr/>
              <p:nvPr/>
            </p:nvSpPr>
            <p:spPr bwMode="gray">
              <a:xfrm>
                <a:off x="405484" y="2278403"/>
                <a:ext cx="2148198" cy="2301195"/>
              </a:xfrm>
              <a:prstGeom prst="roundRect">
                <a:avLst/>
              </a:prstGeom>
              <a:solidFill>
                <a:srgbClr val="F0AB00"/>
              </a:solidFill>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nchorCtr="0">
                <a:normAutofit/>
              </a:bodyPr>
              <a:lstStyle/>
              <a:p>
                <a:pPr algn="ctr" fontAlgn="base">
                  <a:spcBef>
                    <a:spcPct val="50000"/>
                  </a:spcBef>
                  <a:spcAft>
                    <a:spcPct val="0"/>
                  </a:spcAft>
                  <a:buClr>
                    <a:srgbClr val="F0AB00"/>
                  </a:buClr>
                  <a:buSzPct val="80000"/>
                </a:pPr>
                <a:r>
                  <a:rPr lang="de-DE" sz="1300" b="1" kern="0" dirty="0">
                    <a:solidFill>
                      <a:schemeClr val="tx1"/>
                    </a:solidFill>
                    <a:ea typeface="Arial Unicode MS" pitchFamily="34" charset="-128"/>
                    <a:cs typeface="Arial Unicode MS" pitchFamily="34" charset="-128"/>
                  </a:rPr>
                  <a:t>Commit</a:t>
                </a:r>
              </a:p>
            </p:txBody>
          </p:sp>
          <p:sp>
            <p:nvSpPr>
              <p:cNvPr id="50" name="Rounded Rectangle 49"/>
              <p:cNvSpPr/>
              <p:nvPr/>
            </p:nvSpPr>
            <p:spPr bwMode="gray">
              <a:xfrm>
                <a:off x="3388260" y="2278403"/>
                <a:ext cx="2148199" cy="2301195"/>
              </a:xfrm>
              <a:prstGeom prst="roundRect">
                <a:avLst/>
              </a:prstGeom>
              <a:solidFill>
                <a:srgbClr val="F0AB00"/>
              </a:solidFill>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nchorCtr="0">
                <a:normAutofit/>
              </a:bodyPr>
              <a:lstStyle/>
              <a:p>
                <a:pPr algn="ctr" fontAlgn="base">
                  <a:spcBef>
                    <a:spcPct val="50000"/>
                  </a:spcBef>
                  <a:spcAft>
                    <a:spcPct val="0"/>
                  </a:spcAft>
                  <a:buClr>
                    <a:srgbClr val="F0AB00"/>
                  </a:buClr>
                  <a:buSzPct val="80000"/>
                </a:pPr>
                <a:r>
                  <a:rPr lang="en-US" sz="1300" b="1" kern="0" dirty="0">
                    <a:solidFill>
                      <a:schemeClr val="tx1"/>
                    </a:solidFill>
                    <a:ea typeface="Arial Unicode MS" pitchFamily="34" charset="-128"/>
                    <a:cs typeface="Arial Unicode MS" pitchFamily="34" charset="-128"/>
                  </a:rPr>
                  <a:t>Integration</a:t>
                </a:r>
                <a:endParaRPr lang="de-DE" sz="1300" b="1" kern="0" dirty="0">
                  <a:solidFill>
                    <a:schemeClr val="tx1"/>
                  </a:solidFill>
                  <a:ea typeface="Arial Unicode MS" pitchFamily="34" charset="-128"/>
                  <a:cs typeface="Arial Unicode MS" pitchFamily="34" charset="-128"/>
                </a:endParaRPr>
              </a:p>
            </p:txBody>
          </p:sp>
          <p:sp>
            <p:nvSpPr>
              <p:cNvPr id="48" name="Rounded Rectangle 47"/>
              <p:cNvSpPr/>
              <p:nvPr/>
            </p:nvSpPr>
            <p:spPr bwMode="gray">
              <a:xfrm>
                <a:off x="6371035" y="2278403"/>
                <a:ext cx="2148199" cy="2301195"/>
              </a:xfrm>
              <a:prstGeom prst="roundRect">
                <a:avLst/>
              </a:prstGeom>
              <a:solidFill>
                <a:srgbClr val="F0AB00"/>
              </a:solidFill>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nchorCtr="0">
                <a:normAutofit/>
              </a:bodyPr>
              <a:lstStyle/>
              <a:p>
                <a:pPr algn="ctr" fontAlgn="base">
                  <a:spcBef>
                    <a:spcPct val="50000"/>
                  </a:spcBef>
                  <a:spcAft>
                    <a:spcPct val="0"/>
                  </a:spcAft>
                  <a:buClr>
                    <a:srgbClr val="F0AB00"/>
                  </a:buClr>
                  <a:buSzPct val="80000"/>
                </a:pPr>
                <a:r>
                  <a:rPr lang="de-DE" sz="1300" b="1" kern="0" dirty="0" err="1">
                    <a:solidFill>
                      <a:schemeClr val="tx1"/>
                    </a:solidFill>
                    <a:ea typeface="Arial Unicode MS" pitchFamily="34" charset="-128"/>
                    <a:cs typeface="Arial Unicode MS" pitchFamily="34" charset="-128"/>
                  </a:rPr>
                  <a:t>Acceptance</a:t>
                </a:r>
                <a:endParaRPr lang="de-DE" sz="1300" b="1" kern="0" dirty="0">
                  <a:solidFill>
                    <a:schemeClr val="tx1"/>
                  </a:solidFill>
                  <a:ea typeface="Arial Unicode MS" pitchFamily="34" charset="-128"/>
                  <a:cs typeface="Arial Unicode MS" pitchFamily="34" charset="-128"/>
                </a:endParaRPr>
              </a:p>
            </p:txBody>
          </p:sp>
          <p:sp>
            <p:nvSpPr>
              <p:cNvPr id="46" name="Rounded Rectangle 45"/>
              <p:cNvSpPr/>
              <p:nvPr/>
            </p:nvSpPr>
            <p:spPr bwMode="gray">
              <a:xfrm>
                <a:off x="9353813" y="2278403"/>
                <a:ext cx="2148199" cy="2301195"/>
              </a:xfrm>
              <a:prstGeom prst="roundRect">
                <a:avLst/>
              </a:prstGeom>
              <a:solidFill>
                <a:srgbClr val="F0AB00"/>
              </a:solidFill>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nchorCtr="0">
                <a:normAutofit/>
              </a:bodyPr>
              <a:lstStyle/>
              <a:p>
                <a:pPr algn="ctr" fontAlgn="base">
                  <a:spcBef>
                    <a:spcPct val="50000"/>
                  </a:spcBef>
                  <a:spcAft>
                    <a:spcPct val="0"/>
                  </a:spcAft>
                  <a:buClr>
                    <a:srgbClr val="F0AB00"/>
                  </a:buClr>
                  <a:buSzPct val="80000"/>
                </a:pPr>
                <a:r>
                  <a:rPr lang="de-DE" sz="1300" b="1" kern="0" dirty="0" err="1">
                    <a:solidFill>
                      <a:schemeClr val="tx1"/>
                    </a:solidFill>
                    <a:ea typeface="Arial Unicode MS" pitchFamily="34" charset="-128"/>
                    <a:cs typeface="Arial Unicode MS" pitchFamily="34" charset="-128"/>
                  </a:rPr>
                  <a:t>Production</a:t>
                </a:r>
                <a:endParaRPr lang="de-DE" sz="1300" b="1" kern="0" dirty="0">
                  <a:solidFill>
                    <a:schemeClr val="tx1"/>
                  </a:solidFill>
                  <a:ea typeface="Arial Unicode MS" pitchFamily="34" charset="-128"/>
                  <a:cs typeface="Arial Unicode MS" pitchFamily="34" charset="-128"/>
                </a:endParaRPr>
              </a:p>
            </p:txBody>
          </p:sp>
        </p:grpSp>
        <p:grpSp>
          <p:nvGrpSpPr>
            <p:cNvPr id="54" name="Group 53"/>
            <p:cNvGrpSpPr/>
            <p:nvPr/>
          </p:nvGrpSpPr>
          <p:grpSpPr>
            <a:xfrm>
              <a:off x="2553684" y="3260746"/>
              <a:ext cx="6800128" cy="336508"/>
              <a:chOff x="2553684" y="3260746"/>
              <a:chExt cx="6800128" cy="336508"/>
            </a:xfrm>
          </p:grpSpPr>
          <p:sp>
            <p:nvSpPr>
              <p:cNvPr id="55" name="Right Arrow 54"/>
              <p:cNvSpPr/>
              <p:nvPr/>
            </p:nvSpPr>
            <p:spPr bwMode="gray">
              <a:xfrm>
                <a:off x="2553684" y="3260746"/>
                <a:ext cx="834576" cy="336508"/>
              </a:xfrm>
              <a:prstGeom prst="rightArrow">
                <a:avLst/>
              </a:prstGeom>
              <a:solidFill>
                <a:schemeClr val="tx2"/>
              </a:solidFill>
              <a:ln w="6350" algn="ctr">
                <a:noFill/>
                <a:miter lim="800000"/>
                <a:headEnd/>
                <a:tailEnd/>
              </a:ln>
            </p:spPr>
            <p:txBody>
              <a:bodyPr lIns="107163" tIns="85730" rIns="107163" bIns="85730" rtlCol="0" anchor="ctr">
                <a:normAutofit fontScale="25000" lnSpcReduction="20000"/>
              </a:bodyP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56" name="Right Arrow 55"/>
              <p:cNvSpPr/>
              <p:nvPr/>
            </p:nvSpPr>
            <p:spPr bwMode="gray">
              <a:xfrm>
                <a:off x="5541778" y="3260746"/>
                <a:ext cx="834576" cy="336508"/>
              </a:xfrm>
              <a:prstGeom prst="rightArrow">
                <a:avLst/>
              </a:prstGeom>
              <a:solidFill>
                <a:schemeClr val="tx2"/>
              </a:solidFill>
              <a:ln w="6350" algn="ctr">
                <a:noFill/>
                <a:miter lim="800000"/>
                <a:headEnd/>
                <a:tailEnd/>
              </a:ln>
            </p:spPr>
            <p:txBody>
              <a:bodyPr lIns="107163" tIns="85730" rIns="107163" bIns="85730" rtlCol="0" anchor="ctr">
                <a:normAutofit fontScale="25000" lnSpcReduction="20000"/>
              </a:bodyP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57" name="Right Arrow 56"/>
              <p:cNvSpPr/>
              <p:nvPr/>
            </p:nvSpPr>
            <p:spPr bwMode="gray">
              <a:xfrm>
                <a:off x="8519236" y="3260746"/>
                <a:ext cx="834576" cy="336508"/>
              </a:xfrm>
              <a:prstGeom prst="rightArrow">
                <a:avLst/>
              </a:prstGeom>
              <a:solidFill>
                <a:schemeClr val="tx2"/>
              </a:solidFill>
              <a:ln w="6350" algn="ctr">
                <a:noFill/>
                <a:miter lim="800000"/>
                <a:headEnd/>
                <a:tailEnd/>
              </a:ln>
            </p:spPr>
            <p:txBody>
              <a:bodyPr lIns="107163" tIns="85730" rIns="107163" bIns="85730" rtlCol="0" anchor="ctr">
                <a:normAutofit fontScale="25000" lnSpcReduction="20000"/>
              </a:bodyP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sp>
        <p:nvSpPr>
          <p:cNvPr id="7" name="Rounded Rectangle 6"/>
          <p:cNvSpPr/>
          <p:nvPr/>
        </p:nvSpPr>
        <p:spPr bwMode="gray">
          <a:xfrm>
            <a:off x="4229100" y="904009"/>
            <a:ext cx="3727554" cy="4790209"/>
          </a:xfrm>
          <a:prstGeom prst="roundRect">
            <a:avLst/>
          </a:prstGeom>
          <a:noFill/>
          <a:ln w="47625"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988284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16200000">
            <a:off x="189653" y="2788429"/>
            <a:ext cx="1386701" cy="6463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b="1" kern="0" dirty="0">
                <a:solidFill>
                  <a:schemeClr val="tx1">
                    <a:lumMod val="50000"/>
                    <a:lumOff val="50000"/>
                  </a:schemeClr>
                </a:solidFill>
                <a:ea typeface="Arial Unicode MS" pitchFamily="34" charset="-128"/>
                <a:cs typeface="Arial Unicode MS" pitchFamily="34" charset="-128"/>
              </a:rPr>
              <a:t>Functional Increase</a:t>
            </a:r>
          </a:p>
        </p:txBody>
      </p:sp>
      <p:sp>
        <p:nvSpPr>
          <p:cNvPr id="3" name="TextBox 2"/>
          <p:cNvSpPr txBox="1"/>
          <p:nvPr/>
        </p:nvSpPr>
        <p:spPr>
          <a:xfrm>
            <a:off x="1396575" y="4298966"/>
            <a:ext cx="2698393" cy="526040"/>
          </a:xfrm>
          <a:prstGeom prst="rect">
            <a:avLst/>
          </a:prstGeom>
          <a:solidFill>
            <a:schemeClr val="bg1"/>
          </a:solidFill>
          <a:effectLst>
            <a:outerShdw blurRad="50800" dist="38100" dir="2700000" algn="tl" rotWithShape="0">
              <a:prstClr val="black">
                <a:alpha val="40000"/>
              </a:prstClr>
            </a:outerShdw>
          </a:effectLst>
        </p:spPr>
        <p:txBody>
          <a:bodyPr wrap="square" lIns="0" tIns="0" rIns="0" bIns="0" rtlCol="0" anchor="ctr" anchorCtr="0">
            <a:noAutofit/>
          </a:bodyPr>
          <a:lstStyle/>
          <a:p>
            <a:pPr algn="ctr" fontAlgn="base">
              <a:spcBef>
                <a:spcPct val="50000"/>
              </a:spcBef>
              <a:spcAft>
                <a:spcPct val="0"/>
              </a:spcAft>
              <a:buClr>
                <a:srgbClr val="F0AB00"/>
              </a:buClr>
              <a:buSzPct val="80000"/>
            </a:pPr>
            <a:r>
              <a:rPr lang="en-US" sz="1650" b="1" kern="0" dirty="0">
                <a:solidFill>
                  <a:schemeClr val="tx1">
                    <a:lumMod val="50000"/>
                    <a:lumOff val="50000"/>
                  </a:schemeClr>
                </a:solidFill>
                <a:latin typeface="+mj-lt"/>
                <a:ea typeface="Arial Unicode MS" pitchFamily="34" charset="-128"/>
                <a:cs typeface="Arial Unicode MS" pitchFamily="34" charset="-128"/>
              </a:rPr>
              <a:t>Major (Yearly) Releases</a:t>
            </a:r>
          </a:p>
        </p:txBody>
      </p:sp>
      <p:sp>
        <p:nvSpPr>
          <p:cNvPr id="4" name="TextBox 3"/>
          <p:cNvSpPr txBox="1"/>
          <p:nvPr/>
        </p:nvSpPr>
        <p:spPr>
          <a:xfrm>
            <a:off x="4686462" y="4302769"/>
            <a:ext cx="2727097" cy="526040"/>
          </a:xfrm>
          <a:prstGeom prst="rect">
            <a:avLst/>
          </a:prstGeom>
          <a:solidFill>
            <a:schemeClr val="bg1"/>
          </a:solidFill>
          <a:effectLst>
            <a:outerShdw blurRad="50800" dist="38100" dir="2700000" algn="tl" rotWithShape="0">
              <a:prstClr val="black">
                <a:alpha val="40000"/>
              </a:prstClr>
            </a:outerShdw>
          </a:effectLst>
        </p:spPr>
        <p:txBody>
          <a:bodyPr wrap="square" lIns="0" tIns="0" rIns="0" bIns="0" rtlCol="0" anchor="ctr" anchorCtr="0">
            <a:noAutofit/>
          </a:bodyPr>
          <a:lstStyle/>
          <a:p>
            <a:pPr algn="ctr" fontAlgn="base">
              <a:spcBef>
                <a:spcPct val="50000"/>
              </a:spcBef>
              <a:spcAft>
                <a:spcPct val="0"/>
              </a:spcAft>
              <a:buClr>
                <a:srgbClr val="F0AB00"/>
              </a:buClr>
              <a:buSzPct val="80000"/>
            </a:pPr>
            <a:r>
              <a:rPr lang="en-US" sz="1650" b="1" kern="0" dirty="0">
                <a:solidFill>
                  <a:schemeClr val="tx1">
                    <a:lumMod val="50000"/>
                    <a:lumOff val="50000"/>
                  </a:schemeClr>
                </a:solidFill>
                <a:latin typeface="+mj-lt"/>
                <a:ea typeface="Arial Unicode MS" pitchFamily="34" charset="-128"/>
                <a:cs typeface="Arial Unicode MS" pitchFamily="34" charset="-128"/>
              </a:rPr>
              <a:t>Quarterly Shipments</a:t>
            </a:r>
          </a:p>
        </p:txBody>
      </p:sp>
      <p:sp>
        <p:nvSpPr>
          <p:cNvPr id="5" name="TextBox 4"/>
          <p:cNvSpPr txBox="1"/>
          <p:nvPr/>
        </p:nvSpPr>
        <p:spPr>
          <a:xfrm>
            <a:off x="8047710" y="4305589"/>
            <a:ext cx="2730453" cy="526040"/>
          </a:xfrm>
          <a:prstGeom prst="rect">
            <a:avLst/>
          </a:prstGeom>
          <a:solidFill>
            <a:schemeClr val="bg1"/>
          </a:solidFill>
          <a:effectLst>
            <a:outerShdw blurRad="50800" dist="38100" dir="2700000" algn="tl" rotWithShape="0">
              <a:prstClr val="black">
                <a:alpha val="40000"/>
              </a:prstClr>
            </a:outerShdw>
          </a:effectLst>
        </p:spPr>
        <p:txBody>
          <a:bodyPr wrap="square" lIns="0" tIns="0" rIns="0" bIns="0" rtlCol="0" anchor="ctr" anchorCtr="0">
            <a:noAutofit/>
          </a:bodyPr>
          <a:lstStyle/>
          <a:p>
            <a:pPr algn="ctr" fontAlgn="base">
              <a:spcBef>
                <a:spcPct val="50000"/>
              </a:spcBef>
              <a:spcAft>
                <a:spcPct val="0"/>
              </a:spcAft>
              <a:buClr>
                <a:srgbClr val="F0AB00"/>
              </a:buClr>
              <a:buSzPct val="80000"/>
            </a:pPr>
            <a:r>
              <a:rPr lang="en-US" sz="1650" b="1" kern="0" dirty="0">
                <a:solidFill>
                  <a:schemeClr val="tx1">
                    <a:lumMod val="50000"/>
                    <a:lumOff val="50000"/>
                  </a:schemeClr>
                </a:solidFill>
                <a:latin typeface="+mj-lt"/>
                <a:ea typeface="Arial Unicode MS" pitchFamily="34" charset="-128"/>
                <a:cs typeface="Arial Unicode MS" pitchFamily="34" charset="-128"/>
              </a:rPr>
              <a:t>Quasi Continuous Delivery</a:t>
            </a:r>
          </a:p>
        </p:txBody>
      </p:sp>
      <p:sp>
        <p:nvSpPr>
          <p:cNvPr id="6" name="TextBox 5"/>
          <p:cNvSpPr txBox="1"/>
          <p:nvPr/>
        </p:nvSpPr>
        <p:spPr>
          <a:xfrm>
            <a:off x="1469945" y="1565477"/>
            <a:ext cx="2995037" cy="58477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chemeClr val="bg2">
                    <a:lumMod val="50000"/>
                  </a:schemeClr>
                </a:solidFill>
                <a:latin typeface="Arial Black" panose="020B0A04020102020204" pitchFamily="34" charset="0"/>
                <a:ea typeface="Arial Unicode MS" pitchFamily="34" charset="-128"/>
                <a:cs typeface="Arial Unicode MS" pitchFamily="34" charset="-128"/>
              </a:rPr>
              <a:t>On Premise Applications </a:t>
            </a:r>
          </a:p>
        </p:txBody>
      </p:sp>
      <p:sp>
        <p:nvSpPr>
          <p:cNvPr id="7" name="TextBox 6"/>
          <p:cNvSpPr txBox="1"/>
          <p:nvPr/>
        </p:nvSpPr>
        <p:spPr>
          <a:xfrm>
            <a:off x="4759831" y="1565476"/>
            <a:ext cx="3066398" cy="58477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chemeClr val="bg2">
                    <a:lumMod val="50000"/>
                  </a:schemeClr>
                </a:solidFill>
                <a:latin typeface="Arial Black" panose="020B0A04020102020204" pitchFamily="34" charset="0"/>
                <a:ea typeface="Arial Unicode MS" pitchFamily="34" charset="-128"/>
                <a:cs typeface="Arial Unicode MS" pitchFamily="34" charset="-128"/>
              </a:rPr>
              <a:t>On Premise / Cloud Applications today</a:t>
            </a:r>
          </a:p>
        </p:txBody>
      </p:sp>
      <p:sp>
        <p:nvSpPr>
          <p:cNvPr id="8" name="TextBox 7"/>
          <p:cNvSpPr txBox="1"/>
          <p:nvPr/>
        </p:nvSpPr>
        <p:spPr>
          <a:xfrm>
            <a:off x="8112921" y="1565477"/>
            <a:ext cx="2665244" cy="58477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chemeClr val="bg2">
                    <a:lumMod val="50000"/>
                  </a:schemeClr>
                </a:solidFill>
                <a:latin typeface="Arial Black" panose="020B0A04020102020204" pitchFamily="34" charset="0"/>
                <a:ea typeface="Arial Unicode MS" pitchFamily="34" charset="-128"/>
                <a:cs typeface="Arial Unicode MS" pitchFamily="34" charset="-128"/>
              </a:rPr>
              <a:t>Cloud Applications in the future</a:t>
            </a:r>
          </a:p>
        </p:txBody>
      </p:sp>
      <p:grpSp>
        <p:nvGrpSpPr>
          <p:cNvPr id="9" name="Group 8"/>
          <p:cNvGrpSpPr/>
          <p:nvPr/>
        </p:nvGrpSpPr>
        <p:grpSpPr>
          <a:xfrm>
            <a:off x="1469945" y="2334913"/>
            <a:ext cx="2625023" cy="1813905"/>
            <a:chOff x="1469945" y="2334913"/>
            <a:chExt cx="2625023" cy="1813905"/>
          </a:xfrm>
        </p:grpSpPr>
        <p:cxnSp>
          <p:nvCxnSpPr>
            <p:cNvPr id="10" name="Straight Arrow Connector 9"/>
            <p:cNvCxnSpPr/>
            <p:nvPr/>
          </p:nvCxnSpPr>
          <p:spPr>
            <a:xfrm flipV="1">
              <a:off x="1469945" y="2334913"/>
              <a:ext cx="0" cy="1440334"/>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469945" y="3784405"/>
              <a:ext cx="2592963" cy="1"/>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238230" y="3712380"/>
              <a:ext cx="0" cy="14404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06516" y="3712380"/>
              <a:ext cx="0" cy="14404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774801" y="3712380"/>
              <a:ext cx="0" cy="14404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71905" y="3856430"/>
              <a:ext cx="174611" cy="2923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chemeClr val="tx1">
                      <a:lumMod val="50000"/>
                      <a:lumOff val="50000"/>
                    </a:schemeClr>
                  </a:solidFill>
                  <a:ea typeface="Arial Unicode MS" pitchFamily="34" charset="-128"/>
                  <a:cs typeface="Arial Unicode MS" pitchFamily="34" charset="-128"/>
                </a:rPr>
                <a:t>1</a:t>
              </a:r>
            </a:p>
          </p:txBody>
        </p:sp>
        <p:sp>
          <p:nvSpPr>
            <p:cNvPr id="16" name="TextBox 15"/>
            <p:cNvSpPr txBox="1"/>
            <p:nvPr/>
          </p:nvSpPr>
          <p:spPr>
            <a:xfrm>
              <a:off x="2552480" y="3856430"/>
              <a:ext cx="174611" cy="2923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chemeClr val="tx1">
                      <a:lumMod val="50000"/>
                      <a:lumOff val="50000"/>
                    </a:schemeClr>
                  </a:solidFill>
                  <a:ea typeface="Arial Unicode MS" pitchFamily="34" charset="-128"/>
                  <a:cs typeface="Arial Unicode MS" pitchFamily="34" charset="-128"/>
                </a:rPr>
                <a:t>2</a:t>
              </a:r>
            </a:p>
          </p:txBody>
        </p:sp>
        <p:sp>
          <p:nvSpPr>
            <p:cNvPr id="17" name="TextBox 16"/>
            <p:cNvSpPr txBox="1"/>
            <p:nvPr/>
          </p:nvSpPr>
          <p:spPr>
            <a:xfrm>
              <a:off x="3325008" y="3856430"/>
              <a:ext cx="174611" cy="2923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chemeClr val="tx1">
                      <a:lumMod val="50000"/>
                      <a:lumOff val="50000"/>
                    </a:schemeClr>
                  </a:solidFill>
                  <a:ea typeface="Arial Unicode MS" pitchFamily="34" charset="-128"/>
                  <a:cs typeface="Arial Unicode MS" pitchFamily="34" charset="-128"/>
                </a:rPr>
                <a:t>3</a:t>
              </a:r>
            </a:p>
          </p:txBody>
        </p:sp>
        <p:cxnSp>
          <p:nvCxnSpPr>
            <p:cNvPr id="18" name="Straight Connector 17"/>
            <p:cNvCxnSpPr/>
            <p:nvPr/>
          </p:nvCxnSpPr>
          <p:spPr>
            <a:xfrm>
              <a:off x="1469945" y="3199209"/>
              <a:ext cx="76820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38316" y="2839086"/>
              <a:ext cx="76820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006601" y="2478962"/>
              <a:ext cx="76820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238316" y="2839086"/>
              <a:ext cx="0" cy="360123"/>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006601" y="2478962"/>
              <a:ext cx="0" cy="360123"/>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0848" y="3863560"/>
              <a:ext cx="6412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solidFill>
                    <a:schemeClr val="bg1">
                      <a:lumMod val="50000"/>
                    </a:schemeClr>
                  </a:solidFill>
                  <a:ea typeface="Arial Unicode MS" pitchFamily="34" charset="-128"/>
                  <a:cs typeface="Arial Unicode MS" pitchFamily="34" charset="-128"/>
                </a:rPr>
                <a:t>t</a:t>
              </a:r>
            </a:p>
          </p:txBody>
        </p:sp>
      </p:grpSp>
      <p:grpSp>
        <p:nvGrpSpPr>
          <p:cNvPr id="24" name="Group 23"/>
          <p:cNvGrpSpPr/>
          <p:nvPr/>
        </p:nvGrpSpPr>
        <p:grpSpPr>
          <a:xfrm>
            <a:off x="4759831" y="2345190"/>
            <a:ext cx="2653728" cy="1810759"/>
            <a:chOff x="4759831" y="2345190"/>
            <a:chExt cx="2653728" cy="1810759"/>
          </a:xfrm>
        </p:grpSpPr>
        <p:cxnSp>
          <p:nvCxnSpPr>
            <p:cNvPr id="25" name="Straight Arrow Connector 24"/>
            <p:cNvCxnSpPr/>
            <p:nvPr/>
          </p:nvCxnSpPr>
          <p:spPr>
            <a:xfrm flipV="1">
              <a:off x="4759832" y="2345190"/>
              <a:ext cx="0" cy="1440334"/>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759832" y="3784406"/>
              <a:ext cx="2592963" cy="1"/>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528117" y="3712381"/>
              <a:ext cx="0" cy="14404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739027" y="3712381"/>
              <a:ext cx="0" cy="14404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901538" y="3692259"/>
              <a:ext cx="0" cy="14404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087919" y="3863561"/>
              <a:ext cx="174611" cy="2923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chemeClr val="tx1">
                      <a:lumMod val="50000"/>
                      <a:lumOff val="50000"/>
                    </a:schemeClr>
                  </a:solidFill>
                  <a:ea typeface="Arial Unicode MS" pitchFamily="34" charset="-128"/>
                  <a:cs typeface="Arial Unicode MS" pitchFamily="34" charset="-128"/>
                </a:rPr>
                <a:t>1</a:t>
              </a:r>
            </a:p>
          </p:txBody>
        </p:sp>
        <p:sp>
          <p:nvSpPr>
            <p:cNvPr id="31" name="TextBox 30"/>
            <p:cNvSpPr txBox="1"/>
            <p:nvPr/>
          </p:nvSpPr>
          <p:spPr>
            <a:xfrm>
              <a:off x="5564416" y="3863561"/>
              <a:ext cx="174611" cy="2923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chemeClr val="tx1">
                      <a:lumMod val="50000"/>
                      <a:lumOff val="50000"/>
                    </a:schemeClr>
                  </a:solidFill>
                  <a:ea typeface="Arial Unicode MS" pitchFamily="34" charset="-128"/>
                  <a:cs typeface="Arial Unicode MS" pitchFamily="34" charset="-128"/>
                </a:rPr>
                <a:t>2</a:t>
              </a:r>
            </a:p>
          </p:txBody>
        </p:sp>
        <p:sp>
          <p:nvSpPr>
            <p:cNvPr id="32" name="TextBox 31"/>
            <p:cNvSpPr txBox="1"/>
            <p:nvPr/>
          </p:nvSpPr>
          <p:spPr>
            <a:xfrm>
              <a:off x="5756326" y="3863561"/>
              <a:ext cx="1384703" cy="2923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chemeClr val="tx1">
                      <a:lumMod val="50000"/>
                      <a:lumOff val="50000"/>
                    </a:schemeClr>
                  </a:solidFill>
                  <a:ea typeface="Arial Unicode MS" pitchFamily="34" charset="-128"/>
                  <a:cs typeface="Arial Unicode MS" pitchFamily="34" charset="-128"/>
                </a:rPr>
                <a:t>3   ….</a:t>
              </a:r>
            </a:p>
          </p:txBody>
        </p:sp>
        <p:cxnSp>
          <p:nvCxnSpPr>
            <p:cNvPr id="33" name="Straight Connector 32"/>
            <p:cNvCxnSpPr/>
            <p:nvPr/>
          </p:nvCxnSpPr>
          <p:spPr>
            <a:xfrm flipV="1">
              <a:off x="4759831" y="3179018"/>
              <a:ext cx="755570" cy="6844"/>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15401" y="3088998"/>
              <a:ext cx="0" cy="90021"/>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515401" y="3084199"/>
              <a:ext cx="19205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707451" y="2994179"/>
              <a:ext cx="0" cy="90021"/>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707451" y="2994179"/>
              <a:ext cx="19205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899501" y="2904158"/>
              <a:ext cx="0" cy="90021"/>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899501" y="2900375"/>
              <a:ext cx="19205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091551" y="2810354"/>
              <a:ext cx="0" cy="90021"/>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087103" y="2809640"/>
              <a:ext cx="19205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279153" y="2719619"/>
              <a:ext cx="0" cy="90021"/>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279153" y="2719619"/>
              <a:ext cx="19205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471203" y="2629598"/>
              <a:ext cx="0" cy="90021"/>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471203" y="2629598"/>
              <a:ext cx="19205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663253" y="2539577"/>
              <a:ext cx="0" cy="90021"/>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663253" y="2535794"/>
              <a:ext cx="19205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855303" y="2445773"/>
              <a:ext cx="0" cy="90021"/>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850855" y="2445059"/>
              <a:ext cx="19205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349439" y="3878950"/>
              <a:ext cx="6412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solidFill>
                    <a:schemeClr val="bg1">
                      <a:lumMod val="50000"/>
                    </a:schemeClr>
                  </a:solidFill>
                  <a:ea typeface="Arial Unicode MS" pitchFamily="34" charset="-128"/>
                  <a:cs typeface="Arial Unicode MS" pitchFamily="34" charset="-128"/>
                </a:rPr>
                <a:t>t</a:t>
              </a:r>
            </a:p>
          </p:txBody>
        </p:sp>
      </p:grpSp>
      <p:grpSp>
        <p:nvGrpSpPr>
          <p:cNvPr id="51" name="Group 50"/>
          <p:cNvGrpSpPr/>
          <p:nvPr/>
        </p:nvGrpSpPr>
        <p:grpSpPr>
          <a:xfrm>
            <a:off x="8121080" y="2345190"/>
            <a:ext cx="2657083" cy="1818453"/>
            <a:chOff x="8121080" y="2345190"/>
            <a:chExt cx="2657083" cy="1818453"/>
          </a:xfrm>
        </p:grpSpPr>
        <p:cxnSp>
          <p:nvCxnSpPr>
            <p:cNvPr id="52" name="Straight Arrow Connector 51"/>
            <p:cNvCxnSpPr/>
            <p:nvPr/>
          </p:nvCxnSpPr>
          <p:spPr>
            <a:xfrm flipV="1">
              <a:off x="8121080" y="2345190"/>
              <a:ext cx="0" cy="1440334"/>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8121080" y="3784406"/>
              <a:ext cx="2592963" cy="1"/>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889365" y="3703222"/>
              <a:ext cx="0" cy="14404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978998" y="3703222"/>
              <a:ext cx="0" cy="14404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9058623" y="3703222"/>
              <a:ext cx="0" cy="14404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501421" y="3863561"/>
              <a:ext cx="174611" cy="2923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chemeClr val="tx1">
                      <a:lumMod val="50000"/>
                      <a:lumOff val="50000"/>
                    </a:schemeClr>
                  </a:solidFill>
                  <a:ea typeface="Arial Unicode MS" pitchFamily="34" charset="-128"/>
                  <a:cs typeface="Arial Unicode MS" pitchFamily="34" charset="-128"/>
                </a:rPr>
                <a:t>1</a:t>
              </a:r>
            </a:p>
          </p:txBody>
        </p:sp>
        <p:sp>
          <p:nvSpPr>
            <p:cNvPr id="58" name="TextBox 57"/>
            <p:cNvSpPr txBox="1"/>
            <p:nvPr/>
          </p:nvSpPr>
          <p:spPr>
            <a:xfrm>
              <a:off x="8844785" y="3863561"/>
              <a:ext cx="174611" cy="2923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chemeClr val="tx1">
                      <a:lumMod val="50000"/>
                      <a:lumOff val="50000"/>
                    </a:schemeClr>
                  </a:solidFill>
                  <a:ea typeface="Arial Unicode MS" pitchFamily="34" charset="-128"/>
                  <a:cs typeface="Arial Unicode MS" pitchFamily="34" charset="-128"/>
                </a:rPr>
                <a:t>2</a:t>
              </a:r>
            </a:p>
          </p:txBody>
        </p:sp>
        <p:sp>
          <p:nvSpPr>
            <p:cNvPr id="59" name="TextBox 58"/>
            <p:cNvSpPr txBox="1"/>
            <p:nvPr/>
          </p:nvSpPr>
          <p:spPr>
            <a:xfrm>
              <a:off x="8982189" y="3863561"/>
              <a:ext cx="1106195" cy="30008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chemeClr val="tx1">
                      <a:lumMod val="50000"/>
                      <a:lumOff val="50000"/>
                    </a:schemeClr>
                  </a:solidFill>
                  <a:ea typeface="Arial Unicode MS" pitchFamily="34" charset="-128"/>
                  <a:cs typeface="Arial Unicode MS" pitchFamily="34" charset="-128"/>
                </a:rPr>
                <a:t>3 ….</a:t>
              </a:r>
            </a:p>
          </p:txBody>
        </p:sp>
        <p:cxnSp>
          <p:nvCxnSpPr>
            <p:cNvPr id="60" name="Straight Connector 59"/>
            <p:cNvCxnSpPr/>
            <p:nvPr/>
          </p:nvCxnSpPr>
          <p:spPr>
            <a:xfrm>
              <a:off x="8863157" y="3171009"/>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926534" y="3141302"/>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926534" y="3141302"/>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8989910" y="3111595"/>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8989910" y="3110346"/>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053287" y="3080640"/>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051818" y="3080404"/>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115195" y="3050697"/>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113558" y="3046866"/>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176935" y="3017159"/>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9176935" y="3017159"/>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9240311" y="2987452"/>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240311" y="2986204"/>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303688" y="2956497"/>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9302219" y="2956261"/>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9365596" y="2926554"/>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365596" y="2926554"/>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428972" y="2896847"/>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9428972" y="2896847"/>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9492349" y="2867140"/>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9492349" y="2865892"/>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9555725" y="2836185"/>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9554257" y="2835949"/>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9617633" y="2806242"/>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9617633" y="2806242"/>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9681010" y="2776535"/>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9681010" y="2776535"/>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9744386" y="2746828"/>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9744386" y="2745580"/>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9807763" y="2715873"/>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9806295" y="2715637"/>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9869671" y="2685930"/>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9868035" y="2682099"/>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9931411" y="2652392"/>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9931411" y="2652392"/>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9994788" y="2622685"/>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9994788" y="2621437"/>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0058164" y="2591730"/>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0056696" y="2591494"/>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0120072" y="2561787"/>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0120072" y="2561788"/>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10183449" y="2532081"/>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0183449" y="2532081"/>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0246825" y="2502374"/>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0246825" y="2501126"/>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0310202" y="2471419"/>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0308733" y="2471183"/>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10714043" y="3856429"/>
              <a:ext cx="6412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solidFill>
                    <a:schemeClr val="bg1">
                      <a:lumMod val="50000"/>
                    </a:schemeClr>
                  </a:solidFill>
                  <a:ea typeface="Arial Unicode MS" pitchFamily="34" charset="-128"/>
                  <a:cs typeface="Arial Unicode MS" pitchFamily="34" charset="-128"/>
                </a:rPr>
                <a:t>t</a:t>
              </a:r>
            </a:p>
          </p:txBody>
        </p:sp>
        <p:cxnSp>
          <p:nvCxnSpPr>
            <p:cNvPr id="108" name="Straight Connector 107"/>
            <p:cNvCxnSpPr/>
            <p:nvPr/>
          </p:nvCxnSpPr>
          <p:spPr>
            <a:xfrm flipV="1">
              <a:off x="8133795" y="3175596"/>
              <a:ext cx="755570" cy="6844"/>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0050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gray">
          <a:xfrm>
            <a:off x="676655" y="405115"/>
            <a:ext cx="10534139" cy="2898918"/>
          </a:xfrm>
          <a:prstGeom prst="rect">
            <a:avLst/>
          </a:prstGeom>
          <a:solidFill>
            <a:schemeClr val="bg1">
              <a:lumMod val="95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7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Application</a:t>
            </a:r>
            <a:r>
              <a:rPr lang="de-DE" kern="0" dirty="0">
                <a:solidFill>
                  <a:schemeClr val="tx1">
                    <a:lumMod val="75000"/>
                    <a:lumOff val="25000"/>
                  </a:schemeClr>
                </a:solidFill>
                <a:ea typeface="Arial Unicode MS" pitchFamily="34" charset="-128"/>
                <a:cs typeface="Arial Unicode MS" pitchFamily="34" charset="-128"/>
              </a:rPr>
              <a:t> Code</a:t>
            </a:r>
          </a:p>
        </p:txBody>
      </p:sp>
      <p:cxnSp>
        <p:nvCxnSpPr>
          <p:cNvPr id="12" name="Straight Arrow Connector 11"/>
          <p:cNvCxnSpPr>
            <a:stCxn id="29" idx="3"/>
          </p:cNvCxnSpPr>
          <p:nvPr/>
        </p:nvCxnSpPr>
        <p:spPr>
          <a:xfrm flipV="1">
            <a:off x="2634051" y="1268562"/>
            <a:ext cx="485468" cy="25936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1032294" y="857632"/>
            <a:ext cx="1601757" cy="1066630"/>
            <a:chOff x="4000834" y="579799"/>
            <a:chExt cx="1668446" cy="1066630"/>
          </a:xfrm>
        </p:grpSpPr>
        <p:sp>
          <p:nvSpPr>
            <p:cNvPr id="29" name="Rectangle 28"/>
            <p:cNvSpPr/>
            <p:nvPr/>
          </p:nvSpPr>
          <p:spPr bwMode="gray">
            <a:xfrm>
              <a:off x="4000835" y="853752"/>
              <a:ext cx="1668445" cy="792677"/>
            </a:xfrm>
            <a:prstGeom prst="rect">
              <a:avLst/>
            </a:prstGeom>
            <a:solidFill>
              <a:schemeClr val="accent1">
                <a:lumMod val="60000"/>
                <a:lumOff val="40000"/>
              </a:schemeClr>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err="1">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rPr>
                <a:t>main</a:t>
              </a:r>
              <a:endParaRPr kumimoji="0" lang="de-DE" sz="1100" b="0" i="0" u="none" strike="noStrike" kern="0" cap="none" spc="0" normalizeH="0" baseline="0" noProof="0" dirty="0">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endParaRPr>
            </a:p>
          </p:txBody>
        </p:sp>
        <p:sp>
          <p:nvSpPr>
            <p:cNvPr id="30" name="Rectangle 29"/>
            <p:cNvSpPr/>
            <p:nvPr/>
          </p:nvSpPr>
          <p:spPr bwMode="gray">
            <a:xfrm>
              <a:off x="4000834" y="579799"/>
              <a:ext cx="1668446" cy="293722"/>
            </a:xfrm>
            <a:prstGeom prst="rect">
              <a:avLst/>
            </a:prstGeom>
            <a:solidFill>
              <a:schemeClr val="accent1"/>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kern="0" noProof="0" dirty="0" err="1">
                  <a:latin typeface="+mj-lt"/>
                  <a:ea typeface="Arial Unicode MS" pitchFamily="34" charset="-128"/>
                  <a:cs typeface="Consolas" panose="020B0609020204030204" pitchFamily="49" charset="0"/>
                </a:rPr>
                <a:t>WebShop</a:t>
              </a:r>
              <a:endParaRPr kumimoji="0" lang="de-DE" sz="1400" b="1" i="0" u="none" strike="noStrike" kern="0" cap="none" spc="0" normalizeH="0" baseline="0" noProof="0" dirty="0">
                <a:ln>
                  <a:noFill/>
                </a:ln>
                <a:effectLst/>
                <a:uLnTx/>
                <a:uFillTx/>
                <a:latin typeface="+mj-lt"/>
                <a:ea typeface="Arial Unicode MS" pitchFamily="34" charset="-128"/>
                <a:cs typeface="Consolas" panose="020B0609020204030204" pitchFamily="49" charset="0"/>
              </a:endParaRPr>
            </a:p>
          </p:txBody>
        </p:sp>
      </p:grpSp>
      <p:grpSp>
        <p:nvGrpSpPr>
          <p:cNvPr id="40" name="Group 39"/>
          <p:cNvGrpSpPr/>
          <p:nvPr/>
        </p:nvGrpSpPr>
        <p:grpSpPr>
          <a:xfrm>
            <a:off x="5230020" y="864927"/>
            <a:ext cx="1601757" cy="1066630"/>
            <a:chOff x="4000834" y="579799"/>
            <a:chExt cx="1668446" cy="1066630"/>
          </a:xfrm>
        </p:grpSpPr>
        <p:sp>
          <p:nvSpPr>
            <p:cNvPr id="41" name="Rectangle 40"/>
            <p:cNvSpPr/>
            <p:nvPr/>
          </p:nvSpPr>
          <p:spPr bwMode="gray">
            <a:xfrm>
              <a:off x="4000835" y="853752"/>
              <a:ext cx="1668445" cy="792677"/>
            </a:xfrm>
            <a:prstGeom prst="rect">
              <a:avLst/>
            </a:prstGeom>
            <a:solidFill>
              <a:schemeClr val="accent1">
                <a:lumMod val="60000"/>
                <a:lumOff val="40000"/>
              </a:schemeClr>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err="1">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rPr>
                <a:t>validate</a:t>
              </a:r>
              <a:endParaRPr kumimoji="0" lang="de-DE" sz="1100" b="0" i="0" u="none" strike="noStrike" kern="0" cap="none" spc="0" normalizeH="0" baseline="0" noProof="0" dirty="0">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endParaRPr>
            </a:p>
          </p:txBody>
        </p:sp>
        <p:sp>
          <p:nvSpPr>
            <p:cNvPr id="42" name="Rectangle 41"/>
            <p:cNvSpPr/>
            <p:nvPr/>
          </p:nvSpPr>
          <p:spPr bwMode="gray">
            <a:xfrm>
              <a:off x="4000834" y="579799"/>
              <a:ext cx="1668446" cy="293722"/>
            </a:xfrm>
            <a:prstGeom prst="rect">
              <a:avLst/>
            </a:prstGeom>
            <a:solidFill>
              <a:schemeClr val="accent1"/>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kern="0" noProof="0" dirty="0" err="1">
                  <a:latin typeface="+mj-lt"/>
                  <a:ea typeface="Arial Unicode MS" pitchFamily="34" charset="-128"/>
                  <a:cs typeface="Consolas" panose="020B0609020204030204" pitchFamily="49" charset="0"/>
                </a:rPr>
                <a:t>Validator</a:t>
              </a:r>
              <a:endParaRPr kumimoji="0" lang="de-DE" sz="1400" b="1" i="0" u="none" strike="noStrike" kern="0" cap="none" spc="0" normalizeH="0" baseline="0" noProof="0" dirty="0">
                <a:ln>
                  <a:noFill/>
                </a:ln>
                <a:effectLst/>
                <a:uLnTx/>
                <a:uFillTx/>
                <a:latin typeface="+mj-lt"/>
                <a:ea typeface="Arial Unicode MS" pitchFamily="34" charset="-128"/>
                <a:cs typeface="Consolas" panose="020B0609020204030204" pitchFamily="49" charset="0"/>
              </a:endParaRPr>
            </a:p>
          </p:txBody>
        </p:sp>
      </p:grpSp>
      <p:grpSp>
        <p:nvGrpSpPr>
          <p:cNvPr id="48" name="Group 47"/>
          <p:cNvGrpSpPr/>
          <p:nvPr/>
        </p:nvGrpSpPr>
        <p:grpSpPr>
          <a:xfrm>
            <a:off x="8220407" y="618039"/>
            <a:ext cx="1601757" cy="1066630"/>
            <a:chOff x="4000834" y="579799"/>
            <a:chExt cx="1668446" cy="1066630"/>
          </a:xfrm>
        </p:grpSpPr>
        <p:sp>
          <p:nvSpPr>
            <p:cNvPr id="49" name="Rectangle 48"/>
            <p:cNvSpPr/>
            <p:nvPr/>
          </p:nvSpPr>
          <p:spPr bwMode="gray">
            <a:xfrm>
              <a:off x="4000835" y="853752"/>
              <a:ext cx="1668445" cy="792677"/>
            </a:xfrm>
            <a:prstGeom prst="rect">
              <a:avLst/>
            </a:prstGeom>
            <a:solidFill>
              <a:schemeClr val="accent1">
                <a:lumMod val="60000"/>
                <a:lumOff val="40000"/>
              </a:schemeClr>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de-DE" sz="1100" b="0" i="1" u="none" strike="noStrike" kern="0" cap="none" spc="0" normalizeH="0" baseline="0" noProof="0" dirty="0">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rPr>
                <a:t>check</a:t>
              </a:r>
            </a:p>
          </p:txBody>
        </p:sp>
        <p:sp>
          <p:nvSpPr>
            <p:cNvPr id="50" name="Rectangle 49"/>
            <p:cNvSpPr/>
            <p:nvPr/>
          </p:nvSpPr>
          <p:spPr bwMode="gray">
            <a:xfrm>
              <a:off x="4000834" y="579799"/>
              <a:ext cx="1668446" cy="293722"/>
            </a:xfrm>
            <a:prstGeom prst="rect">
              <a:avLst/>
            </a:prstGeom>
            <a:solidFill>
              <a:schemeClr val="accent1"/>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i="1" kern="0" noProof="0" dirty="0" err="1">
                  <a:latin typeface="+mj-lt"/>
                  <a:ea typeface="Arial Unicode MS" pitchFamily="34" charset="-128"/>
                  <a:cs typeface="Consolas" panose="020B0609020204030204" pitchFamily="49" charset="0"/>
                </a:rPr>
                <a:t>CreditCheck</a:t>
              </a:r>
              <a:endParaRPr kumimoji="0" lang="de-DE" sz="1400" b="1" i="1" u="none" strike="noStrike" kern="0" cap="none" spc="0" normalizeH="0" baseline="0" noProof="0" dirty="0">
                <a:ln>
                  <a:noFill/>
                </a:ln>
                <a:effectLst/>
                <a:uLnTx/>
                <a:uFillTx/>
                <a:latin typeface="+mj-lt"/>
                <a:ea typeface="Arial Unicode MS" pitchFamily="34" charset="-128"/>
                <a:cs typeface="Consolas" panose="020B0609020204030204" pitchFamily="49" charset="0"/>
              </a:endParaRPr>
            </a:p>
          </p:txBody>
        </p:sp>
      </p:grpSp>
      <p:grpSp>
        <p:nvGrpSpPr>
          <p:cNvPr id="51" name="Group 50"/>
          <p:cNvGrpSpPr/>
          <p:nvPr/>
        </p:nvGrpSpPr>
        <p:grpSpPr>
          <a:xfrm>
            <a:off x="7328883" y="2069047"/>
            <a:ext cx="1601757" cy="1070270"/>
            <a:chOff x="4000834" y="576159"/>
            <a:chExt cx="1668446" cy="1070270"/>
          </a:xfrm>
        </p:grpSpPr>
        <p:sp>
          <p:nvSpPr>
            <p:cNvPr id="52" name="Rectangle 51"/>
            <p:cNvSpPr/>
            <p:nvPr/>
          </p:nvSpPr>
          <p:spPr bwMode="gray">
            <a:xfrm>
              <a:off x="4000835" y="853752"/>
              <a:ext cx="1668445" cy="792677"/>
            </a:xfrm>
            <a:prstGeom prst="rect">
              <a:avLst/>
            </a:prstGeom>
            <a:solidFill>
              <a:schemeClr val="accent1">
                <a:lumMod val="60000"/>
                <a:lumOff val="40000"/>
              </a:schemeClr>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rPr>
                <a:t>check</a:t>
              </a:r>
            </a:p>
          </p:txBody>
        </p:sp>
        <p:sp>
          <p:nvSpPr>
            <p:cNvPr id="53" name="Rectangle 52"/>
            <p:cNvSpPr/>
            <p:nvPr/>
          </p:nvSpPr>
          <p:spPr bwMode="gray">
            <a:xfrm>
              <a:off x="4000834" y="576159"/>
              <a:ext cx="1668446" cy="293722"/>
            </a:xfrm>
            <a:prstGeom prst="rect">
              <a:avLst/>
            </a:prstGeom>
            <a:solidFill>
              <a:schemeClr val="accent1"/>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kern="0" noProof="0" dirty="0" err="1">
                  <a:latin typeface="+mj-lt"/>
                  <a:ea typeface="Arial Unicode MS" pitchFamily="34" charset="-128"/>
                  <a:cs typeface="Consolas" panose="020B0609020204030204" pitchFamily="49" charset="0"/>
                </a:rPr>
                <a:t>CreditCheckImpl</a:t>
              </a:r>
              <a:endParaRPr kumimoji="0" lang="de-DE" sz="1400" b="1" i="0" u="none" strike="noStrike" kern="0" cap="none" spc="0" normalizeH="0" baseline="0" noProof="0" dirty="0">
                <a:ln>
                  <a:noFill/>
                </a:ln>
                <a:effectLst/>
                <a:uLnTx/>
                <a:uFillTx/>
                <a:latin typeface="+mj-lt"/>
                <a:ea typeface="Arial Unicode MS" pitchFamily="34" charset="-128"/>
                <a:cs typeface="Consolas" panose="020B0609020204030204" pitchFamily="49" charset="0"/>
              </a:endParaRPr>
            </a:p>
          </p:txBody>
        </p:sp>
      </p:grpSp>
      <p:sp>
        <p:nvSpPr>
          <p:cNvPr id="54" name="Isosceles Triangle 53"/>
          <p:cNvSpPr/>
          <p:nvPr/>
        </p:nvSpPr>
        <p:spPr bwMode="gray">
          <a:xfrm>
            <a:off x="8930640" y="1684669"/>
            <a:ext cx="195072" cy="155074"/>
          </a:xfrm>
          <a:prstGeom prst="triangle">
            <a:avLst/>
          </a:prstGeom>
          <a:solidFill>
            <a:schemeClr val="bg1"/>
          </a:solidFill>
          <a:ln w="12700" algn="ctr">
            <a:solidFill>
              <a:schemeClr val="bg2">
                <a:lumMod val="2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5" name="Straight Connector 54"/>
          <p:cNvCxnSpPr>
            <a:stCxn id="54" idx="3"/>
            <a:endCxn id="72" idx="0"/>
          </p:cNvCxnSpPr>
          <p:nvPr/>
        </p:nvCxnSpPr>
        <p:spPr>
          <a:xfrm rot="16200000" flipH="1">
            <a:off x="9403132" y="1464786"/>
            <a:ext cx="229304" cy="979217"/>
          </a:xfrm>
          <a:prstGeom prst="bentConnector3">
            <a:avLst>
              <a:gd name="adj1" fmla="val 46884"/>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3131157" y="864927"/>
            <a:ext cx="1601757" cy="1086399"/>
            <a:chOff x="1966474" y="-202442"/>
            <a:chExt cx="1668446" cy="1086399"/>
          </a:xfrm>
        </p:grpSpPr>
        <p:sp>
          <p:nvSpPr>
            <p:cNvPr id="58" name="Rectangle 57"/>
            <p:cNvSpPr/>
            <p:nvPr/>
          </p:nvSpPr>
          <p:spPr bwMode="gray">
            <a:xfrm>
              <a:off x="1966475" y="91280"/>
              <a:ext cx="1668445" cy="792677"/>
            </a:xfrm>
            <a:prstGeom prst="rect">
              <a:avLst/>
            </a:prstGeom>
            <a:solidFill>
              <a:schemeClr val="accent1">
                <a:lumMod val="60000"/>
                <a:lumOff val="40000"/>
              </a:schemeClr>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err="1">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rPr>
                <a:t>delegate</a:t>
              </a:r>
              <a:endParaRPr kumimoji="0" lang="de-DE" sz="1100" b="0" i="0" u="none" strike="noStrike" kern="0" cap="none" spc="0" normalizeH="0" baseline="0" noProof="0" dirty="0">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endParaRPr>
            </a:p>
          </p:txBody>
        </p:sp>
        <p:sp>
          <p:nvSpPr>
            <p:cNvPr id="59" name="Rectangle 58"/>
            <p:cNvSpPr/>
            <p:nvPr/>
          </p:nvSpPr>
          <p:spPr bwMode="gray">
            <a:xfrm>
              <a:off x="1966474" y="-202442"/>
              <a:ext cx="1668446" cy="293722"/>
            </a:xfrm>
            <a:prstGeom prst="rect">
              <a:avLst/>
            </a:prstGeom>
            <a:solidFill>
              <a:schemeClr val="accent1"/>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kern="0" noProof="0" dirty="0">
                  <a:latin typeface="+mj-lt"/>
                  <a:ea typeface="Arial Unicode MS" pitchFamily="34" charset="-128"/>
                  <a:cs typeface="Consolas" panose="020B0609020204030204" pitchFamily="49" charset="0"/>
                </a:rPr>
                <a:t>Controller</a:t>
              </a:r>
              <a:endParaRPr kumimoji="0" lang="de-DE" sz="1400" b="1" i="0" u="none" strike="noStrike" kern="0" cap="none" spc="0" normalizeH="0" baseline="0" noProof="0" dirty="0">
                <a:ln>
                  <a:noFill/>
                </a:ln>
                <a:effectLst/>
                <a:uLnTx/>
                <a:uFillTx/>
                <a:latin typeface="+mj-lt"/>
                <a:ea typeface="Arial Unicode MS" pitchFamily="34" charset="-128"/>
                <a:cs typeface="Consolas" panose="020B0609020204030204" pitchFamily="49" charset="0"/>
              </a:endParaRPr>
            </a:p>
          </p:txBody>
        </p:sp>
      </p:grpSp>
      <p:cxnSp>
        <p:nvCxnSpPr>
          <p:cNvPr id="62" name="Straight Arrow Connector 11"/>
          <p:cNvCxnSpPr/>
          <p:nvPr/>
        </p:nvCxnSpPr>
        <p:spPr>
          <a:xfrm flipV="1">
            <a:off x="4744553" y="1268562"/>
            <a:ext cx="485467" cy="259363"/>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11"/>
          <p:cNvCxnSpPr>
            <a:stCxn id="41" idx="3"/>
            <a:endCxn id="52" idx="1"/>
          </p:cNvCxnSpPr>
          <p:nvPr/>
        </p:nvCxnSpPr>
        <p:spPr>
          <a:xfrm>
            <a:off x="6831777" y="1535219"/>
            <a:ext cx="497107" cy="1207760"/>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9160982" y="2069047"/>
            <a:ext cx="1692822" cy="1070270"/>
            <a:chOff x="4000834" y="576159"/>
            <a:chExt cx="1668446" cy="1070270"/>
          </a:xfrm>
        </p:grpSpPr>
        <p:sp>
          <p:nvSpPr>
            <p:cNvPr id="70" name="Rectangle 69"/>
            <p:cNvSpPr/>
            <p:nvPr/>
          </p:nvSpPr>
          <p:spPr bwMode="gray">
            <a:xfrm>
              <a:off x="4000835" y="853752"/>
              <a:ext cx="1668445" cy="792677"/>
            </a:xfrm>
            <a:prstGeom prst="rect">
              <a:avLst/>
            </a:prstGeom>
            <a:solidFill>
              <a:schemeClr val="accent1">
                <a:lumMod val="60000"/>
                <a:lumOff val="40000"/>
                <a:alpha val="65000"/>
              </a:schemeClr>
            </a:solidFill>
            <a:ln w="15875" algn="ctr">
              <a:solidFill>
                <a:schemeClr val="accent2"/>
              </a:solidFill>
              <a:prstDash val="dash"/>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rPr>
                <a:t>check</a:t>
              </a:r>
            </a:p>
          </p:txBody>
        </p:sp>
        <p:sp>
          <p:nvSpPr>
            <p:cNvPr id="72" name="Rectangle 71"/>
            <p:cNvSpPr/>
            <p:nvPr/>
          </p:nvSpPr>
          <p:spPr bwMode="gray">
            <a:xfrm>
              <a:off x="4000834" y="576159"/>
              <a:ext cx="1668446" cy="293722"/>
            </a:xfrm>
            <a:prstGeom prst="rect">
              <a:avLst/>
            </a:prstGeom>
            <a:solidFill>
              <a:schemeClr val="accent1">
                <a:alpha val="65000"/>
              </a:schemeClr>
            </a:solidFill>
            <a:ln w="15875" algn="ctr">
              <a:solidFill>
                <a:schemeClr val="accent2"/>
              </a:solidFill>
              <a:prstDash val="dash"/>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kern="0" noProof="0" dirty="0">
                  <a:latin typeface="+mj-lt"/>
                  <a:ea typeface="Arial Unicode MS" pitchFamily="34" charset="-128"/>
                  <a:cs typeface="Consolas" panose="020B0609020204030204" pitchFamily="49" charset="0"/>
                </a:rPr>
                <a:t>CreditCheckImpl2</a:t>
              </a:r>
              <a:endParaRPr kumimoji="0" lang="de-DE" sz="1400" b="1" i="0" u="none" strike="noStrike" kern="0" cap="none" spc="0" normalizeH="0" baseline="0" noProof="0" dirty="0">
                <a:ln>
                  <a:noFill/>
                </a:ln>
                <a:effectLst/>
                <a:uLnTx/>
                <a:uFillTx/>
                <a:latin typeface="+mj-lt"/>
                <a:ea typeface="Arial Unicode MS" pitchFamily="34" charset="-128"/>
                <a:cs typeface="Consolas" panose="020B0609020204030204" pitchFamily="49" charset="0"/>
              </a:endParaRPr>
            </a:p>
          </p:txBody>
        </p:sp>
      </p:grpSp>
      <p:cxnSp>
        <p:nvCxnSpPr>
          <p:cNvPr id="74" name="Straight Connector 54"/>
          <p:cNvCxnSpPr>
            <a:endCxn id="53" idx="0"/>
          </p:cNvCxnSpPr>
          <p:nvPr/>
        </p:nvCxnSpPr>
        <p:spPr>
          <a:xfrm rot="10800000" flipV="1">
            <a:off x="8129763" y="1951325"/>
            <a:ext cx="898413" cy="117721"/>
          </a:xfrm>
          <a:prstGeom prst="bentConnector2">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107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gray">
          <a:xfrm>
            <a:off x="497711" y="243068"/>
            <a:ext cx="10579262" cy="5950563"/>
          </a:xfrm>
          <a:prstGeom prst="rect">
            <a:avLst/>
          </a:prstGeom>
          <a:solidFill>
            <a:schemeClr val="bg1"/>
          </a:solidFill>
          <a:ln>
            <a:solidFill>
              <a:schemeClr val="bg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nchorCtr="0"/>
          <a:lstStyle/>
          <a:p>
            <a:pPr fontAlgn="base">
              <a:spcBef>
                <a:spcPct val="50000"/>
              </a:spcBef>
              <a:spcAft>
                <a:spcPct val="0"/>
              </a:spcAft>
              <a:buClr>
                <a:srgbClr val="F0AB00"/>
              </a:buClr>
              <a:buSzPct val="80000"/>
            </a:pPr>
            <a:r>
              <a:rPr kumimoji="0" lang="de-DE" sz="2000" b="0" i="0" u="none" strike="noStrike" kern="0" cap="none" spc="0" normalizeH="0" baseline="0" noProof="0" dirty="0" err="1">
                <a:ln>
                  <a:noFill/>
                </a:ln>
                <a:solidFill>
                  <a:schemeClr val="tx1">
                    <a:lumMod val="65000"/>
                    <a:lumOff val="35000"/>
                  </a:schemeClr>
                </a:solidFill>
                <a:effectLst/>
                <a:uLnTx/>
                <a:uFillTx/>
                <a:ea typeface="Arial Unicode MS" pitchFamily="34" charset="-128"/>
                <a:cs typeface="Arial Unicode MS" pitchFamily="34" charset="-128"/>
              </a:rPr>
              <a:t>Application</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19" name="Rectangle 18"/>
          <p:cNvSpPr/>
          <p:nvPr/>
        </p:nvSpPr>
        <p:spPr bwMode="gray">
          <a:xfrm>
            <a:off x="3995928" y="405114"/>
            <a:ext cx="6927596" cy="3514613"/>
          </a:xfrm>
          <a:prstGeom prst="rect">
            <a:avLst/>
          </a:prstGeom>
          <a:solidFill>
            <a:schemeClr val="bg1">
              <a:lumMod val="95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7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a:solidFill>
                  <a:schemeClr val="tx1">
                    <a:lumMod val="75000"/>
                    <a:lumOff val="25000"/>
                  </a:schemeClr>
                </a:solidFill>
                <a:ea typeface="Arial Unicode MS" pitchFamily="34" charset="-128"/>
                <a:cs typeface="Arial Unicode MS" pitchFamily="34" charset="-128"/>
              </a:rPr>
              <a:t>Code</a:t>
            </a:r>
          </a:p>
        </p:txBody>
      </p:sp>
      <p:sp>
        <p:nvSpPr>
          <p:cNvPr id="4" name="Rectangle 3"/>
          <p:cNvSpPr/>
          <p:nvPr/>
        </p:nvSpPr>
        <p:spPr bwMode="gray">
          <a:xfrm>
            <a:off x="4138201" y="1451863"/>
            <a:ext cx="2442037" cy="1181609"/>
          </a:xfrm>
          <a:prstGeom prst="rect">
            <a:avLst/>
          </a:prstGeom>
          <a:solidFill>
            <a:schemeClr val="accent1">
              <a:lumMod val="60000"/>
              <a:lumOff val="40000"/>
            </a:schemeClr>
          </a:solidFill>
          <a:ln w="15875" algn="ctr">
            <a:solidFill>
              <a:schemeClr val="accent2"/>
            </a:solidFill>
            <a:miter lim="800000"/>
            <a:headEnd/>
            <a:tailEnd/>
          </a:ln>
        </p:spPr>
        <p:txBody>
          <a:bodyPr lIns="36000" tIns="72000" rIns="36000" bIns="72000" rtlCol="0" anchor="t" anchorCtr="0"/>
          <a:lstStyle/>
          <a:p>
            <a:pPr fontAlgn="base">
              <a:spcBef>
                <a:spcPct val="50000"/>
              </a:spcBef>
              <a:spcAft>
                <a:spcPct val="0"/>
              </a:spcAft>
              <a:buClr>
                <a:srgbClr val="F0AB00"/>
              </a:buClr>
              <a:buSzPct val="80000"/>
            </a:pPr>
            <a:r>
              <a:rPr lang="de-DE" sz="1100" kern="0" dirty="0" err="1">
                <a:solidFill>
                  <a:schemeClr val="bg2">
                    <a:lumMod val="25000"/>
                  </a:schemeClr>
                </a:solidFill>
                <a:latin typeface="Consolas" panose="020B0609020204030204" pitchFamily="49" charset="0"/>
                <a:ea typeface="Arial Unicode MS" pitchFamily="34" charset="-128"/>
                <a:cs typeface="Consolas" panose="020B0609020204030204" pitchFamily="49" charset="0"/>
              </a:rPr>
              <a:t>CreditCheck</a:t>
            </a:r>
            <a:r>
              <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rPr>
              <a:t> cc </a:t>
            </a:r>
            <a:br>
              <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rPr>
            </a:br>
            <a:r>
              <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rPr>
              <a:t>       = </a:t>
            </a:r>
            <a:r>
              <a:rPr lang="de-DE" sz="1100" kern="0" dirty="0" err="1">
                <a:solidFill>
                  <a:schemeClr val="accent3"/>
                </a:solidFill>
                <a:latin typeface="Consolas" panose="020B0609020204030204" pitchFamily="49" charset="0"/>
                <a:ea typeface="Arial Unicode MS" pitchFamily="34" charset="-128"/>
                <a:cs typeface="Consolas" panose="020B0609020204030204" pitchFamily="49" charset="0"/>
              </a:rPr>
              <a:t>new</a:t>
            </a:r>
            <a:r>
              <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rPr>
              <a:t> </a:t>
            </a:r>
            <a:r>
              <a:rPr lang="de-DE" sz="1100" kern="0" dirty="0" err="1">
                <a:solidFill>
                  <a:schemeClr val="bg2">
                    <a:lumMod val="25000"/>
                  </a:schemeClr>
                </a:solidFill>
                <a:latin typeface="Consolas" panose="020B0609020204030204" pitchFamily="49" charset="0"/>
                <a:ea typeface="Arial Unicode MS" pitchFamily="34" charset="-128"/>
                <a:cs typeface="Consolas" panose="020B0609020204030204" pitchFamily="49" charset="0"/>
              </a:rPr>
              <a:t>CreditCheckImpl</a:t>
            </a:r>
            <a:r>
              <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rPr>
              <a:t>();</a:t>
            </a:r>
          </a:p>
        </p:txBody>
      </p:sp>
      <p:sp>
        <p:nvSpPr>
          <p:cNvPr id="71" name="Rectangle 70"/>
          <p:cNvSpPr/>
          <p:nvPr/>
        </p:nvSpPr>
        <p:spPr bwMode="gray">
          <a:xfrm>
            <a:off x="4138200" y="1111363"/>
            <a:ext cx="2442038" cy="340500"/>
          </a:xfrm>
          <a:prstGeom prst="rect">
            <a:avLst/>
          </a:prstGeom>
          <a:solidFill>
            <a:schemeClr val="accent1"/>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kern="0" noProof="0" dirty="0" err="1">
                <a:latin typeface="+mj-lt"/>
                <a:ea typeface="Arial Unicode MS" pitchFamily="34" charset="-128"/>
                <a:cs typeface="Consolas" panose="020B0609020204030204" pitchFamily="49" charset="0"/>
              </a:rPr>
              <a:t>WebShop</a:t>
            </a:r>
            <a:endParaRPr kumimoji="0" lang="de-DE" sz="1400" b="1" i="0" u="none" strike="noStrike" kern="0" cap="none" spc="0" normalizeH="0" baseline="0" noProof="0" dirty="0">
              <a:ln>
                <a:noFill/>
              </a:ln>
              <a:effectLst/>
              <a:uLnTx/>
              <a:uFillTx/>
              <a:latin typeface="+mj-lt"/>
              <a:ea typeface="Arial Unicode MS" pitchFamily="34" charset="-128"/>
              <a:cs typeface="Consolas" panose="020B0609020204030204" pitchFamily="49" charset="0"/>
            </a:endParaRPr>
          </a:p>
        </p:txBody>
      </p:sp>
      <p:sp>
        <p:nvSpPr>
          <p:cNvPr id="16" name="Rectangle 15"/>
          <p:cNvSpPr/>
          <p:nvPr/>
        </p:nvSpPr>
        <p:spPr bwMode="gray">
          <a:xfrm>
            <a:off x="8269469" y="1001321"/>
            <a:ext cx="2451363" cy="918919"/>
          </a:xfrm>
          <a:prstGeom prst="rect">
            <a:avLst/>
          </a:prstGeom>
          <a:solidFill>
            <a:schemeClr val="accent1">
              <a:lumMod val="60000"/>
              <a:lumOff val="40000"/>
            </a:schemeClr>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endParaRPr kumimoji="0" lang="de-DE" sz="1100" b="0" i="0" u="none" strike="noStrike" kern="0" cap="none" spc="0" normalizeH="0" baseline="0" noProof="0" dirty="0">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endParaRPr>
          </a:p>
        </p:txBody>
      </p:sp>
      <p:sp>
        <p:nvSpPr>
          <p:cNvPr id="21" name="Rectangle 20"/>
          <p:cNvSpPr/>
          <p:nvPr/>
        </p:nvSpPr>
        <p:spPr bwMode="gray">
          <a:xfrm>
            <a:off x="8269468" y="660821"/>
            <a:ext cx="2451364" cy="340500"/>
          </a:xfrm>
          <a:prstGeom prst="rect">
            <a:avLst/>
          </a:prstGeom>
          <a:solidFill>
            <a:schemeClr val="accent1"/>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i="1" kern="0" noProof="0" dirty="0" err="1">
                <a:latin typeface="+mj-lt"/>
                <a:ea typeface="Arial Unicode MS" pitchFamily="34" charset="-128"/>
                <a:cs typeface="Consolas" panose="020B0609020204030204" pitchFamily="49" charset="0"/>
              </a:rPr>
              <a:t>CreditCheck</a:t>
            </a:r>
            <a:endParaRPr kumimoji="0" lang="de-DE" sz="1400" b="1" i="1" u="none" strike="noStrike" kern="0" cap="none" spc="0" normalizeH="0" baseline="0" noProof="0" dirty="0">
              <a:ln>
                <a:noFill/>
              </a:ln>
              <a:effectLst/>
              <a:uLnTx/>
              <a:uFillTx/>
              <a:latin typeface="+mj-lt"/>
              <a:ea typeface="Arial Unicode MS" pitchFamily="34" charset="-128"/>
              <a:cs typeface="Consolas" panose="020B0609020204030204" pitchFamily="49" charset="0"/>
            </a:endParaRPr>
          </a:p>
        </p:txBody>
      </p:sp>
      <p:cxnSp>
        <p:nvCxnSpPr>
          <p:cNvPr id="31" name="Straight Arrow Connector 11"/>
          <p:cNvCxnSpPr>
            <a:stCxn id="4" idx="3"/>
          </p:cNvCxnSpPr>
          <p:nvPr/>
        </p:nvCxnSpPr>
        <p:spPr>
          <a:xfrm>
            <a:off x="6580238" y="2042668"/>
            <a:ext cx="1688600" cy="1279053"/>
          </a:xfrm>
          <a:prstGeom prst="bentConnector3">
            <a:avLst>
              <a:gd name="adj1" fmla="val 33755"/>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059169" y="1184371"/>
            <a:ext cx="1210300"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latin typeface="Consolas" panose="020B0609020204030204" pitchFamily="49" charset="0"/>
                <a:ea typeface="Arial Unicode MS" pitchFamily="34" charset="-128"/>
                <a:cs typeface="Consolas" panose="020B0609020204030204" pitchFamily="49" charset="0"/>
              </a:rPr>
              <a:t>&lt;&lt;</a:t>
            </a:r>
            <a:r>
              <a:rPr lang="de-DE" sz="1400" kern="0" dirty="0" err="1">
                <a:latin typeface="Consolas" panose="020B0609020204030204" pitchFamily="49" charset="0"/>
                <a:ea typeface="Arial Unicode MS" pitchFamily="34" charset="-128"/>
                <a:cs typeface="Consolas" panose="020B0609020204030204" pitchFamily="49" charset="0"/>
              </a:rPr>
              <a:t>refers</a:t>
            </a:r>
            <a:r>
              <a:rPr lang="de-DE" sz="1400" kern="0" dirty="0">
                <a:latin typeface="Consolas" panose="020B0609020204030204" pitchFamily="49" charset="0"/>
                <a:ea typeface="Arial Unicode MS" pitchFamily="34" charset="-128"/>
                <a:cs typeface="Consolas" panose="020B0609020204030204" pitchFamily="49" charset="0"/>
              </a:rPr>
              <a:t>&gt;&gt;</a:t>
            </a:r>
          </a:p>
        </p:txBody>
      </p:sp>
      <p:sp>
        <p:nvSpPr>
          <p:cNvPr id="25" name="Rectangle 24"/>
          <p:cNvSpPr/>
          <p:nvPr/>
        </p:nvSpPr>
        <p:spPr bwMode="gray">
          <a:xfrm>
            <a:off x="8269469" y="2759502"/>
            <a:ext cx="2451363" cy="920520"/>
          </a:xfrm>
          <a:prstGeom prst="rect">
            <a:avLst/>
          </a:prstGeom>
          <a:solidFill>
            <a:schemeClr val="accent1">
              <a:lumMod val="60000"/>
              <a:lumOff val="40000"/>
            </a:schemeClr>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endParaRPr kumimoji="0" lang="de-DE" sz="1100" b="0" i="0" u="none" strike="noStrike" kern="0" cap="none" spc="0" normalizeH="0" baseline="0" noProof="0" dirty="0">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endParaRPr>
          </a:p>
        </p:txBody>
      </p:sp>
      <p:sp>
        <p:nvSpPr>
          <p:cNvPr id="32" name="Isosceles Triangle 31"/>
          <p:cNvSpPr/>
          <p:nvPr/>
        </p:nvSpPr>
        <p:spPr bwMode="gray">
          <a:xfrm>
            <a:off x="9369552" y="1927517"/>
            <a:ext cx="249936" cy="183445"/>
          </a:xfrm>
          <a:prstGeom prst="triangle">
            <a:avLst/>
          </a:prstGeom>
          <a:solidFill>
            <a:schemeClr val="bg1"/>
          </a:solidFill>
          <a:ln w="12700" algn="ctr">
            <a:solidFill>
              <a:schemeClr val="bg2">
                <a:lumMod val="2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3" name="Straight Connector 32"/>
          <p:cNvCxnSpPr>
            <a:stCxn id="32" idx="3"/>
          </p:cNvCxnSpPr>
          <p:nvPr/>
        </p:nvCxnSpPr>
        <p:spPr>
          <a:xfrm>
            <a:off x="9494520" y="2110962"/>
            <a:ext cx="630" cy="56462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8269468" y="2420602"/>
            <a:ext cx="2451364" cy="338900"/>
          </a:xfrm>
          <a:prstGeom prst="rect">
            <a:avLst/>
          </a:prstGeom>
          <a:solidFill>
            <a:schemeClr val="accent1"/>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kern="0" noProof="0" dirty="0" err="1">
                <a:latin typeface="+mj-lt"/>
                <a:ea typeface="Arial Unicode MS" pitchFamily="34" charset="-128"/>
                <a:cs typeface="Consolas" panose="020B0609020204030204" pitchFamily="49" charset="0"/>
              </a:rPr>
              <a:t>CreditCheckImpl</a:t>
            </a:r>
            <a:endParaRPr kumimoji="0" lang="de-DE" sz="1400" b="1" i="0" u="none" strike="noStrike" kern="0" cap="none" spc="0" normalizeH="0" baseline="0" noProof="0" dirty="0">
              <a:ln>
                <a:noFill/>
              </a:ln>
              <a:effectLst/>
              <a:uLnTx/>
              <a:uFillTx/>
              <a:latin typeface="+mj-lt"/>
              <a:ea typeface="Arial Unicode MS" pitchFamily="34" charset="-128"/>
              <a:cs typeface="Consolas" panose="020B0609020204030204" pitchFamily="49" charset="0"/>
            </a:endParaRPr>
          </a:p>
        </p:txBody>
      </p:sp>
      <p:sp>
        <p:nvSpPr>
          <p:cNvPr id="17" name="TextBox 16"/>
          <p:cNvSpPr txBox="1"/>
          <p:nvPr/>
        </p:nvSpPr>
        <p:spPr>
          <a:xfrm>
            <a:off x="6477950" y="3266540"/>
            <a:ext cx="1791517"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latin typeface="Consolas" panose="020B0609020204030204" pitchFamily="49" charset="0"/>
                <a:ea typeface="Arial Unicode MS" pitchFamily="34" charset="-128"/>
                <a:cs typeface="Consolas" panose="020B0609020204030204" pitchFamily="49" charset="0"/>
              </a:rPr>
              <a:t>&lt;&lt;</a:t>
            </a:r>
            <a:r>
              <a:rPr lang="de-DE" sz="1400" kern="0" dirty="0" err="1">
                <a:latin typeface="Consolas" panose="020B0609020204030204" pitchFamily="49" charset="0"/>
                <a:ea typeface="Arial Unicode MS" pitchFamily="34" charset="-128"/>
                <a:cs typeface="Consolas" panose="020B0609020204030204" pitchFamily="49" charset="0"/>
              </a:rPr>
              <a:t>instantiates</a:t>
            </a:r>
            <a:r>
              <a:rPr lang="de-DE" sz="1400" kern="0" dirty="0">
                <a:latin typeface="Consolas" panose="020B0609020204030204" pitchFamily="49" charset="0"/>
                <a:ea typeface="Arial Unicode MS" pitchFamily="34" charset="-128"/>
                <a:cs typeface="Consolas" panose="020B0609020204030204" pitchFamily="49" charset="0"/>
              </a:rPr>
              <a:t>&gt;&gt;</a:t>
            </a:r>
          </a:p>
        </p:txBody>
      </p:sp>
      <p:cxnSp>
        <p:nvCxnSpPr>
          <p:cNvPr id="22" name="Straight Arrow Connector 11"/>
          <p:cNvCxnSpPr/>
          <p:nvPr/>
        </p:nvCxnSpPr>
        <p:spPr>
          <a:xfrm flipV="1">
            <a:off x="6580238" y="1460781"/>
            <a:ext cx="1689231" cy="581887"/>
          </a:xfrm>
          <a:prstGeom prst="bentConnector3">
            <a:avLst>
              <a:gd name="adj1" fmla="val 3350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065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gray">
          <a:xfrm>
            <a:off x="497711" y="243068"/>
            <a:ext cx="10579262" cy="5950563"/>
          </a:xfrm>
          <a:prstGeom prst="rect">
            <a:avLst/>
          </a:prstGeom>
          <a:solidFill>
            <a:schemeClr val="bg1"/>
          </a:solidFill>
          <a:ln>
            <a:solidFill>
              <a:schemeClr val="bg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nchorCtr="0"/>
          <a:lstStyle/>
          <a:p>
            <a:pPr algn="ctr" fontAlgn="base">
              <a:spcBef>
                <a:spcPct val="50000"/>
              </a:spcBef>
              <a:spcAft>
                <a:spcPct val="0"/>
              </a:spcAft>
              <a:buClr>
                <a:srgbClr val="F0AB00"/>
              </a:buClr>
              <a:buSzPct val="80000"/>
            </a:pP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25" name="Rectangle 24"/>
          <p:cNvSpPr/>
          <p:nvPr/>
        </p:nvSpPr>
        <p:spPr bwMode="gray">
          <a:xfrm>
            <a:off x="3995928" y="405114"/>
            <a:ext cx="6927596" cy="3514613"/>
          </a:xfrm>
          <a:prstGeom prst="rect">
            <a:avLst/>
          </a:prstGeom>
          <a:solidFill>
            <a:schemeClr val="bg1">
              <a:lumMod val="95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7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a:solidFill>
                  <a:schemeClr val="tx1">
                    <a:lumMod val="75000"/>
                    <a:lumOff val="25000"/>
                  </a:schemeClr>
                </a:solidFill>
                <a:ea typeface="Arial Unicode MS" pitchFamily="34" charset="-128"/>
                <a:cs typeface="Arial Unicode MS" pitchFamily="34" charset="-128"/>
              </a:rPr>
              <a:t>Code</a:t>
            </a:r>
          </a:p>
        </p:txBody>
      </p:sp>
      <p:sp>
        <p:nvSpPr>
          <p:cNvPr id="31" name="Rectangle 30"/>
          <p:cNvSpPr/>
          <p:nvPr/>
        </p:nvSpPr>
        <p:spPr bwMode="gray">
          <a:xfrm>
            <a:off x="665077" y="405114"/>
            <a:ext cx="3128159" cy="3514613"/>
          </a:xfrm>
          <a:prstGeom prst="rect">
            <a:avLst/>
          </a:prstGeom>
          <a:solidFill>
            <a:schemeClr val="bg1">
              <a:lumMod val="95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7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Configuration</a:t>
            </a:r>
            <a:r>
              <a:rPr lang="de-DE" kern="0" dirty="0">
                <a:solidFill>
                  <a:schemeClr val="tx1">
                    <a:lumMod val="75000"/>
                    <a:lumOff val="25000"/>
                  </a:schemeClr>
                </a:solidFill>
                <a:ea typeface="Arial Unicode MS" pitchFamily="34" charset="-128"/>
                <a:cs typeface="Arial Unicode MS" pitchFamily="34" charset="-128"/>
              </a:rPr>
              <a:t> (Spring)</a:t>
            </a:r>
          </a:p>
        </p:txBody>
      </p:sp>
      <p:sp>
        <p:nvSpPr>
          <p:cNvPr id="14" name="Rectangle 13"/>
          <p:cNvSpPr/>
          <p:nvPr/>
        </p:nvSpPr>
        <p:spPr bwMode="gray">
          <a:xfrm>
            <a:off x="829323" y="1438287"/>
            <a:ext cx="2442037" cy="1181609"/>
          </a:xfrm>
          <a:prstGeom prst="rect">
            <a:avLst/>
          </a:prstGeom>
          <a:solidFill>
            <a:schemeClr val="accent1">
              <a:lumMod val="60000"/>
              <a:lumOff val="40000"/>
            </a:schemeClr>
          </a:solidFill>
          <a:ln w="15875" algn="ctr">
            <a:solidFill>
              <a:schemeClr val="accent2"/>
            </a:solidFill>
            <a:miter lim="800000"/>
            <a:headEnd/>
            <a:tailEnd/>
          </a:ln>
        </p:spPr>
        <p:txBody>
          <a:bodyPr lIns="90000" tIns="72000" rIns="90000" bIns="72000" rtlCol="0" anchor="t" anchorCtr="0"/>
          <a:lstStyle/>
          <a:p>
            <a:pPr fontAlgn="base">
              <a:spcBef>
                <a:spcPct val="50000"/>
              </a:spcBef>
              <a:spcAft>
                <a:spcPct val="0"/>
              </a:spcAft>
              <a:buClr>
                <a:srgbClr val="F0AB00"/>
              </a:buClr>
              <a:buSzPct val="80000"/>
            </a:pPr>
            <a:r>
              <a:rPr lang="de-DE" sz="1100" kern="0" dirty="0" err="1">
                <a:solidFill>
                  <a:schemeClr val="bg2">
                    <a:lumMod val="25000"/>
                  </a:schemeClr>
                </a:solidFill>
                <a:latin typeface="Consolas" panose="020B0609020204030204" pitchFamily="49" charset="0"/>
                <a:ea typeface="Arial Unicode MS" pitchFamily="34" charset="-128"/>
                <a:cs typeface="Consolas" panose="020B0609020204030204" pitchFamily="49" charset="0"/>
              </a:rPr>
              <a:t>onStartup</a:t>
            </a:r>
            <a:endPar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endParaRPr>
          </a:p>
        </p:txBody>
      </p:sp>
      <p:sp>
        <p:nvSpPr>
          <p:cNvPr id="15" name="Rectangle 14"/>
          <p:cNvSpPr/>
          <p:nvPr/>
        </p:nvSpPr>
        <p:spPr bwMode="gray">
          <a:xfrm>
            <a:off x="829322" y="1097787"/>
            <a:ext cx="2442038" cy="340500"/>
          </a:xfrm>
          <a:prstGeom prst="rect">
            <a:avLst/>
          </a:prstGeom>
          <a:solidFill>
            <a:schemeClr val="accent1"/>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kern="0" noProof="0" dirty="0" err="1">
                <a:latin typeface="+mj-lt"/>
                <a:ea typeface="Arial Unicode MS" pitchFamily="34" charset="-128"/>
                <a:cs typeface="Consolas" panose="020B0609020204030204" pitchFamily="49" charset="0"/>
              </a:rPr>
              <a:t>AppInitializer</a:t>
            </a:r>
            <a:endParaRPr kumimoji="0" lang="de-DE" sz="1400" b="1" i="0" u="none" strike="noStrike" kern="0" cap="none" spc="0" normalizeH="0" baseline="0" noProof="0" dirty="0">
              <a:ln>
                <a:noFill/>
              </a:ln>
              <a:effectLst/>
              <a:uLnTx/>
              <a:uFillTx/>
              <a:latin typeface="+mj-lt"/>
              <a:ea typeface="Arial Unicode MS" pitchFamily="34" charset="-128"/>
              <a:cs typeface="Consolas" panose="020B0609020204030204" pitchFamily="49" charset="0"/>
            </a:endParaRPr>
          </a:p>
        </p:txBody>
      </p:sp>
      <p:sp>
        <p:nvSpPr>
          <p:cNvPr id="16" name="Rectangle 15"/>
          <p:cNvSpPr/>
          <p:nvPr/>
        </p:nvSpPr>
        <p:spPr bwMode="gray">
          <a:xfrm>
            <a:off x="8269469" y="1001321"/>
            <a:ext cx="2451363" cy="918919"/>
          </a:xfrm>
          <a:prstGeom prst="rect">
            <a:avLst/>
          </a:prstGeom>
          <a:solidFill>
            <a:schemeClr val="accent1">
              <a:lumMod val="60000"/>
              <a:lumOff val="40000"/>
            </a:schemeClr>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endParaRPr kumimoji="0" lang="de-DE" sz="1100" b="0" i="0" u="none" strike="noStrike" kern="0" cap="none" spc="0" normalizeH="0" baseline="0" noProof="0" dirty="0">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endParaRPr>
          </a:p>
        </p:txBody>
      </p:sp>
      <p:sp>
        <p:nvSpPr>
          <p:cNvPr id="21" name="Rectangle 20"/>
          <p:cNvSpPr/>
          <p:nvPr/>
        </p:nvSpPr>
        <p:spPr bwMode="gray">
          <a:xfrm>
            <a:off x="8269468" y="660821"/>
            <a:ext cx="2451364" cy="340500"/>
          </a:xfrm>
          <a:prstGeom prst="rect">
            <a:avLst/>
          </a:prstGeom>
          <a:solidFill>
            <a:schemeClr val="accent1"/>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i="1" kern="0" noProof="0" dirty="0" err="1">
                <a:latin typeface="+mj-lt"/>
                <a:ea typeface="Arial Unicode MS" pitchFamily="34" charset="-128"/>
                <a:cs typeface="Consolas" panose="020B0609020204030204" pitchFamily="49" charset="0"/>
              </a:rPr>
              <a:t>CreditCheck</a:t>
            </a:r>
            <a:endParaRPr kumimoji="0" lang="de-DE" sz="1400" b="1" i="1" u="none" strike="noStrike" kern="0" cap="none" spc="0" normalizeH="0" baseline="0" noProof="0" dirty="0">
              <a:ln>
                <a:noFill/>
              </a:ln>
              <a:effectLst/>
              <a:uLnTx/>
              <a:uFillTx/>
              <a:latin typeface="+mj-lt"/>
              <a:ea typeface="Arial Unicode MS" pitchFamily="34" charset="-128"/>
              <a:cs typeface="Consolas" panose="020B0609020204030204" pitchFamily="49" charset="0"/>
            </a:endParaRPr>
          </a:p>
        </p:txBody>
      </p:sp>
      <p:sp>
        <p:nvSpPr>
          <p:cNvPr id="13" name="TextBox 12"/>
          <p:cNvSpPr txBox="1"/>
          <p:nvPr/>
        </p:nvSpPr>
        <p:spPr>
          <a:xfrm>
            <a:off x="7059169" y="1184371"/>
            <a:ext cx="1210300"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latin typeface="Consolas" panose="020B0609020204030204" pitchFamily="49" charset="0"/>
                <a:ea typeface="Arial Unicode MS" pitchFamily="34" charset="-128"/>
                <a:cs typeface="Consolas" panose="020B0609020204030204" pitchFamily="49" charset="0"/>
              </a:rPr>
              <a:t>&lt;&lt;</a:t>
            </a:r>
            <a:r>
              <a:rPr lang="de-DE" sz="1400" kern="0" dirty="0" err="1">
                <a:latin typeface="Consolas" panose="020B0609020204030204" pitchFamily="49" charset="0"/>
                <a:ea typeface="Arial Unicode MS" pitchFamily="34" charset="-128"/>
                <a:cs typeface="Consolas" panose="020B0609020204030204" pitchFamily="49" charset="0"/>
              </a:rPr>
              <a:t>refers</a:t>
            </a:r>
            <a:r>
              <a:rPr lang="de-DE" sz="1400" kern="0" dirty="0">
                <a:latin typeface="Consolas" panose="020B0609020204030204" pitchFamily="49" charset="0"/>
                <a:ea typeface="Arial Unicode MS" pitchFamily="34" charset="-128"/>
                <a:cs typeface="Consolas" panose="020B0609020204030204" pitchFamily="49" charset="0"/>
              </a:rPr>
              <a:t>&gt;&gt;</a:t>
            </a:r>
          </a:p>
        </p:txBody>
      </p:sp>
      <p:sp>
        <p:nvSpPr>
          <p:cNvPr id="19" name="Rectangle 18"/>
          <p:cNvSpPr/>
          <p:nvPr/>
        </p:nvSpPr>
        <p:spPr bwMode="gray">
          <a:xfrm>
            <a:off x="8269469" y="2963420"/>
            <a:ext cx="2451363" cy="716601"/>
          </a:xfrm>
          <a:prstGeom prst="rect">
            <a:avLst/>
          </a:prstGeom>
          <a:solidFill>
            <a:schemeClr val="accent1">
              <a:lumMod val="60000"/>
              <a:lumOff val="40000"/>
            </a:schemeClr>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endParaRPr kumimoji="0" lang="de-DE" sz="1100" b="0" i="0" u="none" strike="noStrike" kern="0" cap="none" spc="0" normalizeH="0" baseline="0" noProof="0" dirty="0">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endParaRPr>
          </a:p>
        </p:txBody>
      </p:sp>
      <p:cxnSp>
        <p:nvCxnSpPr>
          <p:cNvPr id="26" name="Straight Arrow Connector 11"/>
          <p:cNvCxnSpPr>
            <a:endCxn id="19" idx="1"/>
          </p:cNvCxnSpPr>
          <p:nvPr/>
        </p:nvCxnSpPr>
        <p:spPr>
          <a:xfrm>
            <a:off x="2395168" y="2535936"/>
            <a:ext cx="5874301" cy="785785"/>
          </a:xfrm>
          <a:prstGeom prst="bentConnector3">
            <a:avLst>
              <a:gd name="adj1" fmla="val -21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Isosceles Triangle 28"/>
          <p:cNvSpPr/>
          <p:nvPr/>
        </p:nvSpPr>
        <p:spPr bwMode="gray">
          <a:xfrm>
            <a:off x="9369552" y="1927517"/>
            <a:ext cx="249936" cy="183445"/>
          </a:xfrm>
          <a:prstGeom prst="triangle">
            <a:avLst/>
          </a:prstGeom>
          <a:solidFill>
            <a:schemeClr val="bg1"/>
          </a:solidFill>
          <a:ln w="12700" algn="ctr">
            <a:solidFill>
              <a:schemeClr val="bg2">
                <a:lumMod val="2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Connector 29"/>
          <p:cNvCxnSpPr>
            <a:stCxn id="29" idx="3"/>
          </p:cNvCxnSpPr>
          <p:nvPr/>
        </p:nvCxnSpPr>
        <p:spPr>
          <a:xfrm>
            <a:off x="9494520" y="2110962"/>
            <a:ext cx="630" cy="56462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gray">
          <a:xfrm>
            <a:off x="8269468" y="2420601"/>
            <a:ext cx="2451364" cy="540461"/>
          </a:xfrm>
          <a:prstGeom prst="rect">
            <a:avLst/>
          </a:prstGeom>
          <a:solidFill>
            <a:schemeClr val="accent1"/>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i="1" kern="0" dirty="0">
                <a:latin typeface="+mj-lt"/>
                <a:ea typeface="Arial Unicode MS" pitchFamily="34" charset="-128"/>
                <a:cs typeface="Consolas" panose="020B0609020204030204" pitchFamily="49" charset="0"/>
              </a:rPr>
              <a:t>@</a:t>
            </a:r>
            <a:r>
              <a:rPr lang="de-DE" sz="1400" b="1" i="1" kern="0" dirty="0" err="1">
                <a:latin typeface="+mj-lt"/>
                <a:ea typeface="Arial Unicode MS" pitchFamily="34" charset="-128"/>
                <a:cs typeface="Consolas" panose="020B0609020204030204" pitchFamily="49" charset="0"/>
              </a:rPr>
              <a:t>Component</a:t>
            </a:r>
            <a:br>
              <a:rPr lang="de-DE" sz="1400" b="1" i="1" kern="0" dirty="0">
                <a:latin typeface="+mj-lt"/>
                <a:ea typeface="Arial Unicode MS" pitchFamily="34" charset="-128"/>
                <a:cs typeface="Consolas" panose="020B0609020204030204" pitchFamily="49" charset="0"/>
              </a:rPr>
            </a:br>
            <a:r>
              <a:rPr lang="de-DE" sz="1400" b="1" kern="0" noProof="0" dirty="0" err="1">
                <a:latin typeface="+mj-lt"/>
                <a:ea typeface="Arial Unicode MS" pitchFamily="34" charset="-128"/>
                <a:cs typeface="Consolas" panose="020B0609020204030204" pitchFamily="49" charset="0"/>
              </a:rPr>
              <a:t>CreditCheckImpl</a:t>
            </a:r>
            <a:endParaRPr kumimoji="0" lang="de-DE" sz="1400" b="1" i="0" u="none" strike="noStrike" kern="0" cap="none" spc="0" normalizeH="0" baseline="0" noProof="0" dirty="0">
              <a:ln>
                <a:noFill/>
              </a:ln>
              <a:effectLst/>
              <a:uLnTx/>
              <a:uFillTx/>
              <a:latin typeface="+mj-lt"/>
              <a:ea typeface="Arial Unicode MS" pitchFamily="34" charset="-128"/>
              <a:cs typeface="Consolas" panose="020B0609020204030204" pitchFamily="49" charset="0"/>
            </a:endParaRPr>
          </a:p>
        </p:txBody>
      </p:sp>
      <p:sp>
        <p:nvSpPr>
          <p:cNvPr id="37" name="TextBox 36"/>
          <p:cNvSpPr txBox="1"/>
          <p:nvPr/>
        </p:nvSpPr>
        <p:spPr>
          <a:xfrm>
            <a:off x="6477950" y="3266540"/>
            <a:ext cx="1791517"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latin typeface="Consolas" panose="020B0609020204030204" pitchFamily="49" charset="0"/>
                <a:ea typeface="Arial Unicode MS" pitchFamily="34" charset="-128"/>
                <a:cs typeface="Consolas" panose="020B0609020204030204" pitchFamily="49" charset="0"/>
              </a:rPr>
              <a:t>&lt;&lt;</a:t>
            </a:r>
            <a:r>
              <a:rPr lang="de-DE" sz="1400" kern="0" dirty="0" err="1">
                <a:latin typeface="Consolas" panose="020B0609020204030204" pitchFamily="49" charset="0"/>
                <a:ea typeface="Arial Unicode MS" pitchFamily="34" charset="-128"/>
                <a:cs typeface="Consolas" panose="020B0609020204030204" pitchFamily="49" charset="0"/>
              </a:rPr>
              <a:t>instantiates</a:t>
            </a:r>
            <a:r>
              <a:rPr lang="de-DE" sz="1400" kern="0" dirty="0">
                <a:latin typeface="Consolas" panose="020B0609020204030204" pitchFamily="49" charset="0"/>
                <a:ea typeface="Arial Unicode MS" pitchFamily="34" charset="-128"/>
                <a:cs typeface="Consolas" panose="020B0609020204030204" pitchFamily="49" charset="0"/>
              </a:rPr>
              <a:t>&gt;&gt;</a:t>
            </a:r>
          </a:p>
        </p:txBody>
      </p:sp>
      <p:sp>
        <p:nvSpPr>
          <p:cNvPr id="22" name="Rectangle 21"/>
          <p:cNvSpPr/>
          <p:nvPr/>
        </p:nvSpPr>
        <p:spPr bwMode="gray">
          <a:xfrm>
            <a:off x="1081646" y="1712976"/>
            <a:ext cx="2612411" cy="822960"/>
          </a:xfrm>
          <a:prstGeom prst="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400" b="1" i="1" kern="0" dirty="0" err="1">
                <a:latin typeface="+mj-lt"/>
                <a:ea typeface="Arial Unicode MS" pitchFamily="34" charset="-128"/>
                <a:cs typeface="Consolas" panose="020B0609020204030204" pitchFamily="49" charset="0"/>
              </a:rPr>
              <a:t>ApplicationContext</a:t>
            </a:r>
            <a:endParaRPr lang="de-DE" sz="1400" b="1" i="1" kern="0" dirty="0">
              <a:latin typeface="+mj-lt"/>
              <a:ea typeface="Arial Unicode MS" pitchFamily="34" charset="-128"/>
              <a:cs typeface="Consolas" panose="020B0609020204030204" pitchFamily="49" charset="0"/>
            </a:endParaRPr>
          </a:p>
        </p:txBody>
      </p:sp>
      <p:sp>
        <p:nvSpPr>
          <p:cNvPr id="23" name="Rectangle 22"/>
          <p:cNvSpPr/>
          <p:nvPr/>
        </p:nvSpPr>
        <p:spPr bwMode="gray">
          <a:xfrm>
            <a:off x="1146048" y="2042668"/>
            <a:ext cx="2456825" cy="437092"/>
          </a:xfrm>
          <a:prstGeom prst="rect">
            <a:avLst/>
          </a:prstGeom>
          <a:solidFill>
            <a:schemeClr val="bg1"/>
          </a:solidFill>
          <a:ln w="6350" algn="ctr">
            <a:noFill/>
            <a:miter lim="800000"/>
            <a:headEnd/>
            <a:tailEnd/>
          </a:ln>
        </p:spPr>
        <p:txBody>
          <a:bodyPr lIns="90000" tIns="72000" rIns="90000" bIns="72000" rtlCol="0" anchor="t"/>
          <a:lstStyle/>
          <a:p>
            <a:pPr fontAlgn="base">
              <a:spcBef>
                <a:spcPct val="50000"/>
              </a:spcBef>
              <a:spcAft>
                <a:spcPct val="0"/>
              </a:spcAft>
              <a:buClr>
                <a:srgbClr val="F0AB00"/>
              </a:buClr>
              <a:buSzPct val="80000"/>
            </a:pPr>
            <a:r>
              <a:rPr lang="de-DE" sz="1100" b="1" kern="0" dirty="0" err="1">
                <a:ea typeface="Arial Unicode MS" pitchFamily="34" charset="-128"/>
                <a:cs typeface="Consolas" panose="020B0609020204030204" pitchFamily="49" charset="0"/>
              </a:rPr>
              <a:t>WebShop</a:t>
            </a:r>
            <a:br>
              <a:rPr lang="de-DE" sz="1100" b="1" kern="0" dirty="0">
                <a:ea typeface="Arial Unicode MS" pitchFamily="34" charset="-128"/>
                <a:cs typeface="Consolas" panose="020B0609020204030204" pitchFamily="49" charset="0"/>
              </a:rPr>
            </a:br>
            <a:r>
              <a:rPr lang="de-DE" sz="1100" b="1" kern="0" dirty="0" err="1">
                <a:ea typeface="Arial Unicode MS" pitchFamily="34" charset="-128"/>
                <a:cs typeface="Consolas" panose="020B0609020204030204" pitchFamily="49" charset="0"/>
              </a:rPr>
              <a:t>CreditCheck</a:t>
            </a:r>
            <a:r>
              <a:rPr lang="de-DE" sz="1100" b="1" kern="0" dirty="0">
                <a:ea typeface="Arial Unicode MS" pitchFamily="34" charset="-128"/>
                <a:cs typeface="Consolas" panose="020B0609020204030204" pitchFamily="49" charset="0"/>
              </a:rPr>
              <a:t> </a:t>
            </a:r>
            <a:r>
              <a:rPr lang="de-DE" sz="1100" b="1" kern="0" dirty="0">
                <a:ea typeface="Arial Unicode MS" pitchFamily="34" charset="-128"/>
                <a:cs typeface="Consolas" panose="020B0609020204030204" pitchFamily="49" charset="0"/>
                <a:sym typeface="Wingdings" panose="05000000000000000000" pitchFamily="2" charset="2"/>
              </a:rPr>
              <a:t> </a:t>
            </a:r>
            <a:r>
              <a:rPr lang="de-DE" sz="1100" b="1" kern="0" dirty="0" err="1">
                <a:ea typeface="Arial Unicode MS" pitchFamily="34" charset="-128"/>
                <a:cs typeface="Consolas" panose="020B0609020204030204" pitchFamily="49" charset="0"/>
              </a:rPr>
              <a:t>CreditCheckImpl</a:t>
            </a:r>
            <a:endParaRPr kumimoji="0" lang="de-DE" sz="11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11"/>
          <p:cNvCxnSpPr>
            <a:stCxn id="22" idx="2"/>
          </p:cNvCxnSpPr>
          <p:nvPr/>
        </p:nvCxnSpPr>
        <p:spPr>
          <a:xfrm rot="16200000" flipH="1">
            <a:off x="3824768" y="1099020"/>
            <a:ext cx="97536" cy="2971368"/>
          </a:xfrm>
          <a:prstGeom prst="curvedConnector3">
            <a:avLst>
              <a:gd name="adj1" fmla="val 33437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196136" y="2807173"/>
            <a:ext cx="1345980"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latin typeface="Consolas" panose="020B0609020204030204" pitchFamily="49" charset="0"/>
                <a:ea typeface="Arial Unicode MS" pitchFamily="34" charset="-128"/>
                <a:cs typeface="Consolas" panose="020B0609020204030204" pitchFamily="49" charset="0"/>
              </a:rPr>
              <a:t>&lt;&lt;</a:t>
            </a:r>
            <a:r>
              <a:rPr lang="de-DE" sz="1400" kern="0" dirty="0" err="1">
                <a:latin typeface="Consolas" panose="020B0609020204030204" pitchFamily="49" charset="0"/>
                <a:ea typeface="Arial Unicode MS" pitchFamily="34" charset="-128"/>
                <a:cs typeface="Consolas" panose="020B0609020204030204" pitchFamily="49" charset="0"/>
              </a:rPr>
              <a:t>injects</a:t>
            </a:r>
            <a:r>
              <a:rPr lang="de-DE" sz="1400" kern="0" dirty="0">
                <a:latin typeface="Consolas" panose="020B0609020204030204" pitchFamily="49" charset="0"/>
                <a:ea typeface="Arial Unicode MS" pitchFamily="34" charset="-128"/>
                <a:cs typeface="Consolas" panose="020B0609020204030204" pitchFamily="49" charset="0"/>
              </a:rPr>
              <a:t>&gt;&gt;</a:t>
            </a:r>
          </a:p>
        </p:txBody>
      </p:sp>
      <p:cxnSp>
        <p:nvCxnSpPr>
          <p:cNvPr id="32" name="Straight Arrow Connector 11"/>
          <p:cNvCxnSpPr/>
          <p:nvPr/>
        </p:nvCxnSpPr>
        <p:spPr>
          <a:xfrm flipV="1">
            <a:off x="6580238" y="1460781"/>
            <a:ext cx="1689231" cy="581887"/>
          </a:xfrm>
          <a:prstGeom prst="bentConnector3">
            <a:avLst>
              <a:gd name="adj1" fmla="val 3350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4138201" y="1649334"/>
            <a:ext cx="2442037" cy="984138"/>
          </a:xfrm>
          <a:prstGeom prst="rect">
            <a:avLst/>
          </a:prstGeom>
          <a:solidFill>
            <a:schemeClr val="accent1">
              <a:lumMod val="60000"/>
              <a:lumOff val="40000"/>
            </a:schemeClr>
          </a:solidFill>
          <a:ln w="15875" algn="ctr">
            <a:solidFill>
              <a:schemeClr val="accent2"/>
            </a:solidFill>
            <a:miter lim="800000"/>
            <a:headEnd/>
            <a:tailEnd/>
          </a:ln>
        </p:spPr>
        <p:txBody>
          <a:bodyPr lIns="90000" tIns="72000" rIns="90000" bIns="72000" rtlCol="0" anchor="t" anchorCtr="0"/>
          <a:lstStyle/>
          <a:p>
            <a:pPr fontAlgn="base">
              <a:spcBef>
                <a:spcPct val="50000"/>
              </a:spcBef>
              <a:spcAft>
                <a:spcPct val="0"/>
              </a:spcAft>
              <a:buClr>
                <a:srgbClr val="F0AB00"/>
              </a:buClr>
              <a:buSzPct val="80000"/>
            </a:pPr>
            <a:r>
              <a:rPr lang="de-DE" sz="1100" kern="0" dirty="0">
                <a:solidFill>
                  <a:schemeClr val="accent3"/>
                </a:solidFill>
                <a:latin typeface="Consolas" panose="020B0609020204030204" pitchFamily="49" charset="0"/>
                <a:ea typeface="Arial Unicode MS" pitchFamily="34" charset="-128"/>
                <a:cs typeface="Consolas" panose="020B0609020204030204" pitchFamily="49" charset="0"/>
              </a:rPr>
              <a:t>@</a:t>
            </a:r>
            <a:r>
              <a:rPr lang="de-DE" sz="1100" kern="0" dirty="0" err="1">
                <a:solidFill>
                  <a:schemeClr val="accent3"/>
                </a:solidFill>
                <a:latin typeface="Consolas" panose="020B0609020204030204" pitchFamily="49" charset="0"/>
                <a:ea typeface="Arial Unicode MS" pitchFamily="34" charset="-128"/>
                <a:cs typeface="Consolas" panose="020B0609020204030204" pitchFamily="49" charset="0"/>
              </a:rPr>
              <a:t>Inject</a:t>
            </a:r>
            <a:br>
              <a:rPr lang="de-DE" sz="1100" kern="0" dirty="0">
                <a:solidFill>
                  <a:schemeClr val="accent3"/>
                </a:solidFill>
                <a:latin typeface="Consolas" panose="020B0609020204030204" pitchFamily="49" charset="0"/>
                <a:ea typeface="Arial Unicode MS" pitchFamily="34" charset="-128"/>
                <a:cs typeface="Consolas" panose="020B0609020204030204" pitchFamily="49" charset="0"/>
              </a:rPr>
            </a:br>
            <a:r>
              <a:rPr lang="de-DE" sz="1100" kern="0" dirty="0" err="1">
                <a:solidFill>
                  <a:schemeClr val="bg2">
                    <a:lumMod val="25000"/>
                  </a:schemeClr>
                </a:solidFill>
                <a:latin typeface="Consolas" panose="020B0609020204030204" pitchFamily="49" charset="0"/>
                <a:ea typeface="Arial Unicode MS" pitchFamily="34" charset="-128"/>
                <a:cs typeface="Consolas" panose="020B0609020204030204" pitchFamily="49" charset="0"/>
              </a:rPr>
              <a:t>CreditCheck</a:t>
            </a:r>
            <a:r>
              <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rPr>
              <a:t> cc;</a:t>
            </a:r>
          </a:p>
        </p:txBody>
      </p:sp>
      <p:sp>
        <p:nvSpPr>
          <p:cNvPr id="34" name="Rectangle 33"/>
          <p:cNvSpPr/>
          <p:nvPr/>
        </p:nvSpPr>
        <p:spPr bwMode="gray">
          <a:xfrm>
            <a:off x="4138201" y="1108873"/>
            <a:ext cx="2439556" cy="540461"/>
          </a:xfrm>
          <a:prstGeom prst="rect">
            <a:avLst/>
          </a:prstGeom>
          <a:solidFill>
            <a:schemeClr val="accent1"/>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i="1" kern="0" dirty="0">
                <a:latin typeface="+mj-lt"/>
                <a:ea typeface="Arial Unicode MS" pitchFamily="34" charset="-128"/>
                <a:cs typeface="Consolas" panose="020B0609020204030204" pitchFamily="49" charset="0"/>
              </a:rPr>
              <a:t>@</a:t>
            </a:r>
            <a:r>
              <a:rPr lang="de-DE" sz="1400" b="1" i="1" kern="0" dirty="0" err="1">
                <a:latin typeface="+mj-lt"/>
                <a:ea typeface="Arial Unicode MS" pitchFamily="34" charset="-128"/>
                <a:cs typeface="Consolas" panose="020B0609020204030204" pitchFamily="49" charset="0"/>
              </a:rPr>
              <a:t>Component</a:t>
            </a:r>
            <a:br>
              <a:rPr lang="de-DE" sz="1400" b="1" i="1" kern="0" dirty="0">
                <a:latin typeface="+mj-lt"/>
                <a:ea typeface="Arial Unicode MS" pitchFamily="34" charset="-128"/>
                <a:cs typeface="Consolas" panose="020B0609020204030204" pitchFamily="49" charset="0"/>
              </a:rPr>
            </a:br>
            <a:r>
              <a:rPr lang="de-DE" sz="1400" b="1" kern="0" noProof="0" dirty="0" err="1">
                <a:latin typeface="+mj-lt"/>
                <a:ea typeface="Arial Unicode MS" pitchFamily="34" charset="-128"/>
                <a:cs typeface="Consolas" panose="020B0609020204030204" pitchFamily="49" charset="0"/>
              </a:rPr>
              <a:t>WebShop</a:t>
            </a:r>
            <a:endParaRPr kumimoji="0" lang="de-DE" sz="1400" b="1" i="0" u="none" strike="noStrike" kern="0" cap="none" spc="0" normalizeH="0" baseline="0" noProof="0" dirty="0">
              <a:ln>
                <a:noFill/>
              </a:ln>
              <a:effectLst/>
              <a:uLnTx/>
              <a:uFillTx/>
              <a:latin typeface="+mj-lt"/>
              <a:ea typeface="Arial Unicode MS" pitchFamily="34" charset="-128"/>
              <a:cs typeface="Consolas" panose="020B0609020204030204" pitchFamily="49" charset="0"/>
            </a:endParaRPr>
          </a:p>
        </p:txBody>
      </p:sp>
    </p:spTree>
    <p:extLst>
      <p:ext uri="{BB962C8B-B14F-4D97-AF65-F5344CB8AC3E}">
        <p14:creationId xmlns:p14="http://schemas.microsoft.com/office/powerpoint/2010/main" val="305722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gray">
          <a:xfrm>
            <a:off x="497711" y="243068"/>
            <a:ext cx="10579262" cy="5950563"/>
          </a:xfrm>
          <a:prstGeom prst="rect">
            <a:avLst/>
          </a:prstGeom>
          <a:solidFill>
            <a:schemeClr val="bg1"/>
          </a:solidFill>
          <a:ln>
            <a:solidFill>
              <a:schemeClr val="bg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nchorCtr="0"/>
          <a:lstStyle/>
          <a:p>
            <a:pPr algn="ctr" fontAlgn="base">
              <a:spcBef>
                <a:spcPct val="50000"/>
              </a:spcBef>
              <a:spcAft>
                <a:spcPct val="0"/>
              </a:spcAft>
              <a:buClr>
                <a:srgbClr val="F0AB00"/>
              </a:buClr>
              <a:buSzPct val="80000"/>
            </a:pP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59" name="Rectangle 58"/>
          <p:cNvSpPr/>
          <p:nvPr/>
        </p:nvSpPr>
        <p:spPr bwMode="gray">
          <a:xfrm>
            <a:off x="655751" y="4123213"/>
            <a:ext cx="3128159" cy="1917467"/>
          </a:xfrm>
          <a:prstGeom prst="rect">
            <a:avLst/>
          </a:prstGeom>
          <a:solidFill>
            <a:schemeClr val="bg1">
              <a:lumMod val="95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7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a:solidFill>
                  <a:schemeClr val="tx1">
                    <a:lumMod val="75000"/>
                    <a:lumOff val="25000"/>
                  </a:schemeClr>
                </a:solidFill>
                <a:ea typeface="Arial Unicode MS" pitchFamily="34" charset="-128"/>
                <a:cs typeface="Arial Unicode MS" pitchFamily="34" charset="-128"/>
              </a:rPr>
              <a:t>Test </a:t>
            </a:r>
            <a:r>
              <a:rPr lang="de-DE" kern="0" dirty="0" err="1">
                <a:solidFill>
                  <a:schemeClr val="tx1">
                    <a:lumMod val="75000"/>
                    <a:lumOff val="25000"/>
                  </a:schemeClr>
                </a:solidFill>
                <a:ea typeface="Arial Unicode MS" pitchFamily="34" charset="-128"/>
                <a:cs typeface="Arial Unicode MS" pitchFamily="34" charset="-128"/>
              </a:rPr>
              <a:t>Configuration</a:t>
            </a:r>
            <a:r>
              <a:rPr lang="de-DE" kern="0" dirty="0">
                <a:solidFill>
                  <a:schemeClr val="tx1">
                    <a:lumMod val="75000"/>
                    <a:lumOff val="25000"/>
                  </a:schemeClr>
                </a:solidFill>
                <a:ea typeface="Arial Unicode MS" pitchFamily="34" charset="-128"/>
                <a:cs typeface="Arial Unicode MS" pitchFamily="34" charset="-128"/>
              </a:rPr>
              <a:t> (Spring)</a:t>
            </a:r>
          </a:p>
        </p:txBody>
      </p:sp>
      <p:sp>
        <p:nvSpPr>
          <p:cNvPr id="44" name="Rectangle 43"/>
          <p:cNvSpPr/>
          <p:nvPr/>
        </p:nvSpPr>
        <p:spPr bwMode="gray">
          <a:xfrm>
            <a:off x="3995928" y="405114"/>
            <a:ext cx="6927596" cy="3514613"/>
          </a:xfrm>
          <a:prstGeom prst="rect">
            <a:avLst/>
          </a:prstGeom>
          <a:solidFill>
            <a:schemeClr val="bg1">
              <a:lumMod val="95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7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a:solidFill>
                  <a:schemeClr val="tx1">
                    <a:lumMod val="75000"/>
                    <a:lumOff val="25000"/>
                  </a:schemeClr>
                </a:solidFill>
                <a:ea typeface="Arial Unicode MS" pitchFamily="34" charset="-128"/>
                <a:cs typeface="Arial Unicode MS" pitchFamily="34" charset="-128"/>
              </a:rPr>
              <a:t>Code</a:t>
            </a:r>
          </a:p>
        </p:txBody>
      </p:sp>
      <p:sp>
        <p:nvSpPr>
          <p:cNvPr id="36" name="Rectangle 35"/>
          <p:cNvSpPr/>
          <p:nvPr/>
        </p:nvSpPr>
        <p:spPr bwMode="gray">
          <a:xfrm>
            <a:off x="665077" y="405114"/>
            <a:ext cx="3128159" cy="3514613"/>
          </a:xfrm>
          <a:prstGeom prst="rect">
            <a:avLst/>
          </a:prstGeom>
          <a:solidFill>
            <a:schemeClr val="bg1">
              <a:lumMod val="95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7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Configuration</a:t>
            </a:r>
            <a:r>
              <a:rPr lang="de-DE" kern="0" dirty="0">
                <a:solidFill>
                  <a:schemeClr val="tx1">
                    <a:lumMod val="75000"/>
                    <a:lumOff val="25000"/>
                  </a:schemeClr>
                </a:solidFill>
                <a:ea typeface="Arial Unicode MS" pitchFamily="34" charset="-128"/>
                <a:cs typeface="Arial Unicode MS" pitchFamily="34" charset="-128"/>
              </a:rPr>
              <a:t> (Spring)</a:t>
            </a:r>
          </a:p>
        </p:txBody>
      </p:sp>
      <p:sp>
        <p:nvSpPr>
          <p:cNvPr id="4" name="Rectangle 3"/>
          <p:cNvSpPr/>
          <p:nvPr/>
        </p:nvSpPr>
        <p:spPr bwMode="gray">
          <a:xfrm>
            <a:off x="4138201" y="1649334"/>
            <a:ext cx="2442037" cy="984138"/>
          </a:xfrm>
          <a:prstGeom prst="rect">
            <a:avLst/>
          </a:prstGeom>
          <a:solidFill>
            <a:schemeClr val="accent1">
              <a:lumMod val="60000"/>
              <a:lumOff val="40000"/>
            </a:schemeClr>
          </a:solidFill>
          <a:ln w="15875" algn="ctr">
            <a:solidFill>
              <a:schemeClr val="accent2"/>
            </a:solidFill>
            <a:miter lim="800000"/>
            <a:headEnd/>
            <a:tailEnd/>
          </a:ln>
        </p:spPr>
        <p:txBody>
          <a:bodyPr lIns="90000" tIns="72000" rIns="90000" bIns="72000" rtlCol="0" anchor="t" anchorCtr="0"/>
          <a:lstStyle/>
          <a:p>
            <a:pPr fontAlgn="base">
              <a:spcBef>
                <a:spcPct val="50000"/>
              </a:spcBef>
              <a:spcAft>
                <a:spcPct val="0"/>
              </a:spcAft>
              <a:buClr>
                <a:srgbClr val="F0AB00"/>
              </a:buClr>
              <a:buSzPct val="80000"/>
            </a:pPr>
            <a:r>
              <a:rPr lang="de-DE" sz="1100" kern="0" dirty="0">
                <a:solidFill>
                  <a:schemeClr val="accent3"/>
                </a:solidFill>
                <a:latin typeface="Consolas" panose="020B0609020204030204" pitchFamily="49" charset="0"/>
                <a:ea typeface="Arial Unicode MS" pitchFamily="34" charset="-128"/>
                <a:cs typeface="Consolas" panose="020B0609020204030204" pitchFamily="49" charset="0"/>
              </a:rPr>
              <a:t>@</a:t>
            </a:r>
            <a:r>
              <a:rPr lang="de-DE" sz="1100" kern="0" dirty="0" err="1">
                <a:solidFill>
                  <a:schemeClr val="accent3"/>
                </a:solidFill>
                <a:latin typeface="Consolas" panose="020B0609020204030204" pitchFamily="49" charset="0"/>
                <a:ea typeface="Arial Unicode MS" pitchFamily="34" charset="-128"/>
                <a:cs typeface="Consolas" panose="020B0609020204030204" pitchFamily="49" charset="0"/>
              </a:rPr>
              <a:t>Inject</a:t>
            </a:r>
            <a:br>
              <a:rPr lang="de-DE" sz="1100" kern="0" dirty="0">
                <a:solidFill>
                  <a:schemeClr val="accent3"/>
                </a:solidFill>
                <a:latin typeface="Consolas" panose="020B0609020204030204" pitchFamily="49" charset="0"/>
                <a:ea typeface="Arial Unicode MS" pitchFamily="34" charset="-128"/>
                <a:cs typeface="Consolas" panose="020B0609020204030204" pitchFamily="49" charset="0"/>
              </a:rPr>
            </a:br>
            <a:r>
              <a:rPr lang="de-DE" sz="1100" kern="0" dirty="0" err="1">
                <a:solidFill>
                  <a:schemeClr val="bg2">
                    <a:lumMod val="25000"/>
                  </a:schemeClr>
                </a:solidFill>
                <a:latin typeface="Consolas" panose="020B0609020204030204" pitchFamily="49" charset="0"/>
                <a:ea typeface="Arial Unicode MS" pitchFamily="34" charset="-128"/>
                <a:cs typeface="Consolas" panose="020B0609020204030204" pitchFamily="49" charset="0"/>
              </a:rPr>
              <a:t>CreditCheck</a:t>
            </a:r>
            <a:r>
              <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rPr>
              <a:t> cc;</a:t>
            </a:r>
          </a:p>
        </p:txBody>
      </p:sp>
      <p:sp>
        <p:nvSpPr>
          <p:cNvPr id="16" name="Rectangle 15"/>
          <p:cNvSpPr/>
          <p:nvPr/>
        </p:nvSpPr>
        <p:spPr bwMode="gray">
          <a:xfrm>
            <a:off x="8269469" y="1001321"/>
            <a:ext cx="2451363" cy="918919"/>
          </a:xfrm>
          <a:prstGeom prst="rect">
            <a:avLst/>
          </a:prstGeom>
          <a:solidFill>
            <a:schemeClr val="accent1">
              <a:lumMod val="60000"/>
              <a:lumOff val="40000"/>
            </a:schemeClr>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endParaRPr kumimoji="0" lang="de-DE" sz="1100" b="0" i="0" u="none" strike="noStrike" kern="0" cap="none" spc="0" normalizeH="0" baseline="0" noProof="0" dirty="0">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endParaRPr>
          </a:p>
        </p:txBody>
      </p:sp>
      <p:sp>
        <p:nvSpPr>
          <p:cNvPr id="21" name="Rectangle 20"/>
          <p:cNvSpPr/>
          <p:nvPr/>
        </p:nvSpPr>
        <p:spPr bwMode="gray">
          <a:xfrm>
            <a:off x="8269468" y="660821"/>
            <a:ext cx="2451364" cy="340500"/>
          </a:xfrm>
          <a:prstGeom prst="rect">
            <a:avLst/>
          </a:prstGeom>
          <a:solidFill>
            <a:schemeClr val="accent1"/>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i="1" kern="0" noProof="0" dirty="0" err="1">
                <a:latin typeface="+mj-lt"/>
                <a:ea typeface="Arial Unicode MS" pitchFamily="34" charset="-128"/>
                <a:cs typeface="Consolas" panose="020B0609020204030204" pitchFamily="49" charset="0"/>
              </a:rPr>
              <a:t>CreditCheck</a:t>
            </a:r>
            <a:endParaRPr kumimoji="0" lang="de-DE" sz="1400" b="1" i="1" u="none" strike="noStrike" kern="0" cap="none" spc="0" normalizeH="0" baseline="0" noProof="0" dirty="0">
              <a:ln>
                <a:noFill/>
              </a:ln>
              <a:effectLst/>
              <a:uLnTx/>
              <a:uFillTx/>
              <a:latin typeface="+mj-lt"/>
              <a:ea typeface="Arial Unicode MS" pitchFamily="34" charset="-128"/>
              <a:cs typeface="Consolas" panose="020B0609020204030204" pitchFamily="49" charset="0"/>
            </a:endParaRPr>
          </a:p>
        </p:txBody>
      </p:sp>
      <p:sp>
        <p:nvSpPr>
          <p:cNvPr id="13" name="TextBox 12"/>
          <p:cNvSpPr txBox="1"/>
          <p:nvPr/>
        </p:nvSpPr>
        <p:spPr>
          <a:xfrm>
            <a:off x="7059169" y="1184371"/>
            <a:ext cx="1210300"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latin typeface="Consolas" panose="020B0609020204030204" pitchFamily="49" charset="0"/>
                <a:ea typeface="Arial Unicode MS" pitchFamily="34" charset="-128"/>
                <a:cs typeface="Consolas" panose="020B0609020204030204" pitchFamily="49" charset="0"/>
              </a:rPr>
              <a:t>&lt;&lt;</a:t>
            </a:r>
            <a:r>
              <a:rPr lang="de-DE" sz="1400" kern="0" dirty="0" err="1">
                <a:latin typeface="Consolas" panose="020B0609020204030204" pitchFamily="49" charset="0"/>
                <a:ea typeface="Arial Unicode MS" pitchFamily="34" charset="-128"/>
                <a:cs typeface="Consolas" panose="020B0609020204030204" pitchFamily="49" charset="0"/>
              </a:rPr>
              <a:t>refers</a:t>
            </a:r>
            <a:r>
              <a:rPr lang="de-DE" sz="1400" kern="0" dirty="0">
                <a:latin typeface="Consolas" panose="020B0609020204030204" pitchFamily="49" charset="0"/>
                <a:ea typeface="Arial Unicode MS" pitchFamily="34" charset="-128"/>
                <a:cs typeface="Consolas" panose="020B0609020204030204" pitchFamily="49" charset="0"/>
              </a:rPr>
              <a:t>&gt;&gt;</a:t>
            </a:r>
          </a:p>
        </p:txBody>
      </p:sp>
      <p:sp>
        <p:nvSpPr>
          <p:cNvPr id="38" name="Rectangle 37"/>
          <p:cNvSpPr/>
          <p:nvPr/>
        </p:nvSpPr>
        <p:spPr bwMode="gray">
          <a:xfrm>
            <a:off x="3995928" y="4117593"/>
            <a:ext cx="6927596" cy="1923087"/>
          </a:xfrm>
          <a:prstGeom prst="rect">
            <a:avLst/>
          </a:prstGeom>
          <a:solidFill>
            <a:schemeClr val="bg1">
              <a:lumMod val="95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7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a:solidFill>
                  <a:schemeClr val="tx1">
                    <a:lumMod val="75000"/>
                    <a:lumOff val="25000"/>
                  </a:schemeClr>
                </a:solidFill>
                <a:ea typeface="Arial Unicode MS" pitchFamily="34" charset="-128"/>
                <a:cs typeface="Arial Unicode MS" pitchFamily="34" charset="-128"/>
              </a:rPr>
              <a:t>Test Code</a:t>
            </a:r>
          </a:p>
        </p:txBody>
      </p:sp>
      <p:sp>
        <p:nvSpPr>
          <p:cNvPr id="46" name="Rectangle 45"/>
          <p:cNvSpPr/>
          <p:nvPr/>
        </p:nvSpPr>
        <p:spPr bwMode="gray">
          <a:xfrm>
            <a:off x="8269469" y="4672300"/>
            <a:ext cx="2442037" cy="1291959"/>
          </a:xfrm>
          <a:prstGeom prst="rect">
            <a:avLst/>
          </a:prstGeom>
          <a:solidFill>
            <a:srgbClr val="92D050">
              <a:alpha val="30000"/>
            </a:srgbClr>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endParaRPr kumimoji="0" lang="de-DE" sz="1100" b="0" i="0" u="none" strike="noStrike" kern="0" cap="none" spc="0" normalizeH="0" baseline="0" noProof="0" dirty="0">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endParaRPr>
          </a:p>
        </p:txBody>
      </p:sp>
      <p:sp>
        <p:nvSpPr>
          <p:cNvPr id="47" name="Rectangle 46"/>
          <p:cNvSpPr/>
          <p:nvPr/>
        </p:nvSpPr>
        <p:spPr bwMode="gray">
          <a:xfrm>
            <a:off x="8487414" y="4836287"/>
            <a:ext cx="2224092" cy="548516"/>
          </a:xfrm>
          <a:prstGeom prst="rect">
            <a:avLst/>
          </a:prstGeom>
          <a:solidFill>
            <a:srgbClr val="92D050"/>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kern="0" noProof="0" dirty="0">
                <a:latin typeface="+mj-lt"/>
                <a:ea typeface="Arial Unicode MS" pitchFamily="34" charset="-128"/>
                <a:cs typeface="Consolas" panose="020B0609020204030204" pitchFamily="49" charset="0"/>
              </a:rPr>
              <a:t>@</a:t>
            </a:r>
            <a:r>
              <a:rPr lang="de-DE" sz="1400" b="1" i="1" kern="0" noProof="0" dirty="0">
                <a:latin typeface="+mj-lt"/>
                <a:ea typeface="Arial Unicode MS" pitchFamily="34" charset="-128"/>
                <a:cs typeface="Consolas" panose="020B0609020204030204" pitchFamily="49" charset="0"/>
              </a:rPr>
              <a:t>Bean</a:t>
            </a:r>
            <a:r>
              <a:rPr lang="de-DE" sz="1400" b="1" kern="0" noProof="0" dirty="0">
                <a:latin typeface="+mj-lt"/>
                <a:ea typeface="Arial Unicode MS" pitchFamily="34" charset="-128"/>
                <a:cs typeface="Consolas" panose="020B0609020204030204" pitchFamily="49" charset="0"/>
              </a:rPr>
              <a:t> </a:t>
            </a:r>
            <a:r>
              <a:rPr lang="de-DE" sz="1400" b="1" kern="0" noProof="0" dirty="0" err="1">
                <a:latin typeface="+mj-lt"/>
                <a:ea typeface="Arial Unicode MS" pitchFamily="34" charset="-128"/>
                <a:cs typeface="Consolas" panose="020B0609020204030204" pitchFamily="49" charset="0"/>
              </a:rPr>
              <a:t>CreditCheckMock</a:t>
            </a:r>
            <a:br>
              <a:rPr lang="de-DE" sz="1400" b="1" kern="0" noProof="0" dirty="0">
                <a:latin typeface="+mj-lt"/>
                <a:ea typeface="Arial Unicode MS" pitchFamily="34" charset="-128"/>
                <a:cs typeface="Consolas" panose="020B0609020204030204" pitchFamily="49" charset="0"/>
              </a:rPr>
            </a:br>
            <a:endParaRPr kumimoji="0" lang="de-DE" sz="1400" b="1" i="0" u="none" strike="noStrike" kern="0" cap="none" spc="0" normalizeH="0" baseline="0" noProof="0" dirty="0">
              <a:ln>
                <a:noFill/>
              </a:ln>
              <a:effectLst/>
              <a:uLnTx/>
              <a:uFillTx/>
              <a:latin typeface="+mj-lt"/>
              <a:ea typeface="Arial Unicode MS" pitchFamily="34" charset="-128"/>
              <a:cs typeface="Consolas" panose="020B0609020204030204" pitchFamily="49" charset="0"/>
            </a:endParaRPr>
          </a:p>
        </p:txBody>
      </p:sp>
      <p:sp>
        <p:nvSpPr>
          <p:cNvPr id="30" name="Rectangle 29"/>
          <p:cNvSpPr/>
          <p:nvPr/>
        </p:nvSpPr>
        <p:spPr bwMode="gray">
          <a:xfrm>
            <a:off x="829323" y="1438287"/>
            <a:ext cx="2442037" cy="1181609"/>
          </a:xfrm>
          <a:prstGeom prst="rect">
            <a:avLst/>
          </a:prstGeom>
          <a:solidFill>
            <a:schemeClr val="accent1">
              <a:lumMod val="60000"/>
              <a:lumOff val="40000"/>
            </a:schemeClr>
          </a:solidFill>
          <a:ln w="15875" algn="ctr">
            <a:solidFill>
              <a:schemeClr val="accent2"/>
            </a:solidFill>
            <a:miter lim="800000"/>
            <a:headEnd/>
            <a:tailEnd/>
          </a:ln>
        </p:spPr>
        <p:txBody>
          <a:bodyPr lIns="90000" tIns="72000" rIns="90000" bIns="72000" rtlCol="0" anchor="t" anchorCtr="0"/>
          <a:lstStyle/>
          <a:p>
            <a:pPr fontAlgn="base">
              <a:spcBef>
                <a:spcPct val="50000"/>
              </a:spcBef>
              <a:spcAft>
                <a:spcPct val="0"/>
              </a:spcAft>
              <a:buClr>
                <a:srgbClr val="F0AB00"/>
              </a:buClr>
              <a:buSzPct val="80000"/>
            </a:pPr>
            <a:r>
              <a:rPr lang="de-DE" sz="1100" kern="0" dirty="0" err="1">
                <a:solidFill>
                  <a:schemeClr val="tx1">
                    <a:lumMod val="65000"/>
                    <a:lumOff val="35000"/>
                  </a:schemeClr>
                </a:solidFill>
                <a:latin typeface="Consolas" panose="020B0609020204030204" pitchFamily="49" charset="0"/>
                <a:ea typeface="Arial Unicode MS" pitchFamily="34" charset="-128"/>
                <a:cs typeface="Consolas" panose="020B0609020204030204" pitchFamily="49" charset="0"/>
              </a:rPr>
              <a:t>onStartup</a:t>
            </a:r>
            <a:endParaRPr lang="de-DE" sz="1100" kern="0" dirty="0">
              <a:solidFill>
                <a:schemeClr val="tx1">
                  <a:lumMod val="65000"/>
                  <a:lumOff val="35000"/>
                </a:schemeClr>
              </a:solidFill>
              <a:latin typeface="Consolas" panose="020B0609020204030204" pitchFamily="49" charset="0"/>
              <a:ea typeface="Arial Unicode MS" pitchFamily="34" charset="-128"/>
              <a:cs typeface="Consolas" panose="020B0609020204030204" pitchFamily="49" charset="0"/>
            </a:endParaRPr>
          </a:p>
        </p:txBody>
      </p:sp>
      <p:sp>
        <p:nvSpPr>
          <p:cNvPr id="31" name="Rectangle 30"/>
          <p:cNvSpPr/>
          <p:nvPr/>
        </p:nvSpPr>
        <p:spPr bwMode="gray">
          <a:xfrm>
            <a:off x="829322" y="1097787"/>
            <a:ext cx="2442038" cy="340500"/>
          </a:xfrm>
          <a:prstGeom prst="rect">
            <a:avLst/>
          </a:prstGeom>
          <a:solidFill>
            <a:schemeClr val="accent1"/>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kern="0" noProof="0" dirty="0" err="1">
                <a:solidFill>
                  <a:schemeClr val="tx1">
                    <a:lumMod val="65000"/>
                    <a:lumOff val="35000"/>
                  </a:schemeClr>
                </a:solidFill>
                <a:latin typeface="+mj-lt"/>
                <a:ea typeface="Arial Unicode MS" pitchFamily="34" charset="-128"/>
                <a:cs typeface="Consolas" panose="020B0609020204030204" pitchFamily="49" charset="0"/>
              </a:rPr>
              <a:t>AppInitializer</a:t>
            </a:r>
            <a:endParaRPr kumimoji="0" lang="de-DE" sz="1400" b="1" i="0" u="none" strike="noStrike" kern="0" cap="none" spc="0" normalizeH="0" baseline="0" noProof="0" dirty="0">
              <a:ln>
                <a:noFill/>
              </a:ln>
              <a:solidFill>
                <a:schemeClr val="tx1">
                  <a:lumMod val="65000"/>
                  <a:lumOff val="35000"/>
                </a:schemeClr>
              </a:solidFill>
              <a:effectLst/>
              <a:uLnTx/>
              <a:uFillTx/>
              <a:latin typeface="+mj-lt"/>
              <a:ea typeface="Arial Unicode MS" pitchFamily="34" charset="-128"/>
              <a:cs typeface="Consolas" panose="020B0609020204030204" pitchFamily="49" charset="0"/>
            </a:endParaRPr>
          </a:p>
        </p:txBody>
      </p:sp>
      <p:sp>
        <p:nvSpPr>
          <p:cNvPr id="48" name="Rectangle 47"/>
          <p:cNvSpPr/>
          <p:nvPr/>
        </p:nvSpPr>
        <p:spPr bwMode="gray">
          <a:xfrm>
            <a:off x="8269469" y="2963420"/>
            <a:ext cx="2451363" cy="716601"/>
          </a:xfrm>
          <a:prstGeom prst="rect">
            <a:avLst/>
          </a:prstGeom>
          <a:solidFill>
            <a:schemeClr val="accent1">
              <a:lumMod val="60000"/>
              <a:lumOff val="40000"/>
            </a:schemeClr>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endParaRPr kumimoji="0" lang="de-DE" sz="1100" b="0" i="0" u="none" strike="noStrike" kern="0" cap="none" spc="0" normalizeH="0" baseline="0" noProof="0" dirty="0">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endParaRPr>
          </a:p>
        </p:txBody>
      </p:sp>
      <p:cxnSp>
        <p:nvCxnSpPr>
          <p:cNvPr id="50" name="Straight Arrow Connector 11"/>
          <p:cNvCxnSpPr/>
          <p:nvPr/>
        </p:nvCxnSpPr>
        <p:spPr>
          <a:xfrm>
            <a:off x="3694056" y="5304612"/>
            <a:ext cx="479335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86525" y="4922103"/>
            <a:ext cx="1791517"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latin typeface="Consolas" panose="020B0609020204030204" pitchFamily="49" charset="0"/>
                <a:ea typeface="Arial Unicode MS" pitchFamily="34" charset="-128"/>
                <a:cs typeface="Consolas" panose="020B0609020204030204" pitchFamily="49" charset="0"/>
              </a:rPr>
              <a:t>&lt;&lt;</a:t>
            </a:r>
            <a:r>
              <a:rPr lang="de-DE" sz="1400" kern="0" dirty="0" err="1">
                <a:latin typeface="Consolas" panose="020B0609020204030204" pitchFamily="49" charset="0"/>
                <a:ea typeface="Arial Unicode MS" pitchFamily="34" charset="-128"/>
                <a:cs typeface="Consolas" panose="020B0609020204030204" pitchFamily="49" charset="0"/>
              </a:rPr>
              <a:t>instantiates</a:t>
            </a:r>
            <a:r>
              <a:rPr lang="de-DE" sz="1400" kern="0" dirty="0">
                <a:latin typeface="Consolas" panose="020B0609020204030204" pitchFamily="49" charset="0"/>
                <a:ea typeface="Arial Unicode MS" pitchFamily="34" charset="-128"/>
                <a:cs typeface="Consolas" panose="020B0609020204030204" pitchFamily="49" charset="0"/>
              </a:rPr>
              <a:t>&gt;&gt;</a:t>
            </a:r>
          </a:p>
        </p:txBody>
      </p:sp>
      <p:sp>
        <p:nvSpPr>
          <p:cNvPr id="60" name="Isosceles Triangle 59"/>
          <p:cNvSpPr/>
          <p:nvPr/>
        </p:nvSpPr>
        <p:spPr bwMode="gray">
          <a:xfrm>
            <a:off x="9369552" y="1927517"/>
            <a:ext cx="249936" cy="183445"/>
          </a:xfrm>
          <a:prstGeom prst="triangle">
            <a:avLst/>
          </a:prstGeom>
          <a:solidFill>
            <a:schemeClr val="bg1"/>
          </a:solidFill>
          <a:ln w="12700" algn="ctr">
            <a:solidFill>
              <a:schemeClr val="bg2">
                <a:lumMod val="2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1" name="Straight Connector 60"/>
          <p:cNvCxnSpPr>
            <a:stCxn id="60" idx="3"/>
          </p:cNvCxnSpPr>
          <p:nvPr/>
        </p:nvCxnSpPr>
        <p:spPr>
          <a:xfrm>
            <a:off x="9494520" y="2110962"/>
            <a:ext cx="630" cy="56462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bwMode="gray">
          <a:xfrm>
            <a:off x="8269468" y="2422959"/>
            <a:ext cx="2451364" cy="540461"/>
          </a:xfrm>
          <a:prstGeom prst="rect">
            <a:avLst/>
          </a:prstGeom>
          <a:solidFill>
            <a:schemeClr val="accent1"/>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i="1" kern="0" dirty="0">
                <a:latin typeface="+mj-lt"/>
                <a:ea typeface="Arial Unicode MS" pitchFamily="34" charset="-128"/>
                <a:cs typeface="Consolas" panose="020B0609020204030204" pitchFamily="49" charset="0"/>
              </a:rPr>
              <a:t>@</a:t>
            </a:r>
            <a:r>
              <a:rPr lang="de-DE" sz="1400" b="1" i="1" kern="0" dirty="0" err="1">
                <a:latin typeface="+mj-lt"/>
                <a:ea typeface="Arial Unicode MS" pitchFamily="34" charset="-128"/>
                <a:cs typeface="Consolas" panose="020B0609020204030204" pitchFamily="49" charset="0"/>
              </a:rPr>
              <a:t>Component</a:t>
            </a:r>
            <a:br>
              <a:rPr lang="de-DE" sz="1400" b="1" i="1" kern="0" dirty="0">
                <a:latin typeface="+mj-lt"/>
                <a:ea typeface="Arial Unicode MS" pitchFamily="34" charset="-128"/>
                <a:cs typeface="Consolas" panose="020B0609020204030204" pitchFamily="49" charset="0"/>
              </a:rPr>
            </a:br>
            <a:r>
              <a:rPr lang="de-DE" sz="1400" b="1" kern="0" noProof="0" dirty="0" err="1">
                <a:latin typeface="+mj-lt"/>
                <a:ea typeface="Arial Unicode MS" pitchFamily="34" charset="-128"/>
                <a:cs typeface="Consolas" panose="020B0609020204030204" pitchFamily="49" charset="0"/>
              </a:rPr>
              <a:t>CreditCheckImpl</a:t>
            </a:r>
            <a:endParaRPr kumimoji="0" lang="de-DE" sz="1400" b="1" i="0" u="none" strike="noStrike" kern="0" cap="none" spc="0" normalizeH="0" baseline="0" noProof="0" dirty="0">
              <a:ln>
                <a:noFill/>
              </a:ln>
              <a:effectLst/>
              <a:uLnTx/>
              <a:uFillTx/>
              <a:latin typeface="+mj-lt"/>
              <a:ea typeface="Arial Unicode MS" pitchFamily="34" charset="-128"/>
              <a:cs typeface="Consolas" panose="020B0609020204030204" pitchFamily="49" charset="0"/>
            </a:endParaRPr>
          </a:p>
        </p:txBody>
      </p:sp>
      <p:sp>
        <p:nvSpPr>
          <p:cNvPr id="64" name="Rectangle 63"/>
          <p:cNvSpPr/>
          <p:nvPr/>
        </p:nvSpPr>
        <p:spPr bwMode="gray">
          <a:xfrm>
            <a:off x="829323" y="4893469"/>
            <a:ext cx="2442037" cy="1070790"/>
          </a:xfrm>
          <a:prstGeom prst="rect">
            <a:avLst/>
          </a:prstGeom>
          <a:solidFill>
            <a:schemeClr val="accent1">
              <a:lumMod val="60000"/>
              <a:lumOff val="40000"/>
            </a:schemeClr>
          </a:solidFill>
          <a:ln w="15875" algn="ctr">
            <a:solidFill>
              <a:schemeClr val="accent2"/>
            </a:solidFill>
            <a:miter lim="800000"/>
            <a:headEnd/>
            <a:tailEnd/>
          </a:ln>
        </p:spPr>
        <p:txBody>
          <a:bodyPr lIns="90000" tIns="72000" rIns="90000" bIns="72000" rtlCol="0" anchor="t" anchorCtr="0"/>
          <a:lstStyle/>
          <a:p>
            <a:pPr fontAlgn="base">
              <a:spcBef>
                <a:spcPct val="50000"/>
              </a:spcBef>
              <a:spcAft>
                <a:spcPct val="0"/>
              </a:spcAft>
              <a:buClr>
                <a:srgbClr val="F0AB00"/>
              </a:buClr>
              <a:buSzPct val="80000"/>
            </a:pPr>
            <a:endPar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endParaRPr>
          </a:p>
        </p:txBody>
      </p:sp>
      <p:sp>
        <p:nvSpPr>
          <p:cNvPr id="65" name="Rectangle 64"/>
          <p:cNvSpPr/>
          <p:nvPr/>
        </p:nvSpPr>
        <p:spPr bwMode="gray">
          <a:xfrm>
            <a:off x="829322" y="4561928"/>
            <a:ext cx="2442038" cy="340500"/>
          </a:xfrm>
          <a:prstGeom prst="rect">
            <a:avLst/>
          </a:prstGeom>
          <a:solidFill>
            <a:schemeClr val="accent1"/>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kern="0" dirty="0" err="1">
                <a:latin typeface="+mj-lt"/>
                <a:ea typeface="Arial Unicode MS" pitchFamily="34" charset="-128"/>
                <a:cs typeface="Consolas" panose="020B0609020204030204" pitchFamily="49" charset="0"/>
              </a:rPr>
              <a:t>JUnit</a:t>
            </a:r>
            <a:r>
              <a:rPr lang="de-DE" sz="1400" b="1" kern="0" dirty="0">
                <a:latin typeface="+mj-lt"/>
                <a:ea typeface="Arial Unicode MS" pitchFamily="34" charset="-128"/>
                <a:cs typeface="Consolas" panose="020B0609020204030204" pitchFamily="49" charset="0"/>
              </a:rPr>
              <a:t> Test</a:t>
            </a:r>
            <a:endParaRPr kumimoji="0" lang="de-DE" sz="1400" b="1" i="0" u="none" strike="noStrike" kern="0" cap="none" spc="0" normalizeH="0" baseline="0" noProof="0" dirty="0">
              <a:ln>
                <a:noFill/>
              </a:ln>
              <a:effectLst/>
              <a:uLnTx/>
              <a:uFillTx/>
              <a:latin typeface="+mj-lt"/>
              <a:ea typeface="Arial Unicode MS" pitchFamily="34" charset="-128"/>
              <a:cs typeface="Consolas" panose="020B0609020204030204" pitchFamily="49" charset="0"/>
            </a:endParaRPr>
          </a:p>
        </p:txBody>
      </p:sp>
      <p:sp>
        <p:nvSpPr>
          <p:cNvPr id="67" name="Rectangle 66"/>
          <p:cNvSpPr/>
          <p:nvPr/>
        </p:nvSpPr>
        <p:spPr bwMode="gray">
          <a:xfrm>
            <a:off x="8269468" y="4339845"/>
            <a:ext cx="2442038" cy="340500"/>
          </a:xfrm>
          <a:prstGeom prst="rect">
            <a:avLst/>
          </a:prstGeom>
          <a:solidFill>
            <a:srgbClr val="92D050"/>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kern="0" noProof="0" dirty="0">
                <a:latin typeface="+mj-lt"/>
                <a:ea typeface="Arial Unicode MS" pitchFamily="34" charset="-128"/>
                <a:cs typeface="Consolas" panose="020B0609020204030204" pitchFamily="49" charset="0"/>
              </a:rPr>
              <a:t>@</a:t>
            </a:r>
            <a:r>
              <a:rPr lang="de-DE" sz="1400" b="1" i="1" kern="0" noProof="0" dirty="0" err="1">
                <a:latin typeface="+mj-lt"/>
                <a:ea typeface="Arial Unicode MS" pitchFamily="34" charset="-128"/>
                <a:cs typeface="Consolas" panose="020B0609020204030204" pitchFamily="49" charset="0"/>
              </a:rPr>
              <a:t>Configuration</a:t>
            </a:r>
            <a:endParaRPr kumimoji="0" lang="de-DE" sz="1400" b="1" i="1" u="none" strike="noStrike" kern="0" cap="none" spc="0" normalizeH="0" baseline="0" noProof="0" dirty="0">
              <a:ln>
                <a:noFill/>
              </a:ln>
              <a:effectLst/>
              <a:uLnTx/>
              <a:uFillTx/>
              <a:latin typeface="+mj-lt"/>
              <a:ea typeface="Arial Unicode MS" pitchFamily="34" charset="-128"/>
              <a:cs typeface="Consolas" panose="020B0609020204030204" pitchFamily="49" charset="0"/>
            </a:endParaRPr>
          </a:p>
        </p:txBody>
      </p:sp>
      <p:sp>
        <p:nvSpPr>
          <p:cNvPr id="78" name="Rectangle 77"/>
          <p:cNvSpPr/>
          <p:nvPr/>
        </p:nvSpPr>
        <p:spPr bwMode="gray">
          <a:xfrm>
            <a:off x="4138201" y="1108873"/>
            <a:ext cx="2439556" cy="540461"/>
          </a:xfrm>
          <a:prstGeom prst="rect">
            <a:avLst/>
          </a:prstGeom>
          <a:solidFill>
            <a:schemeClr val="accent1"/>
          </a:solidFill>
          <a:ln w="15875" algn="ctr">
            <a:solidFill>
              <a:schemeClr val="accent2"/>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de-DE" sz="1400" b="1" i="1" kern="0" dirty="0">
                <a:latin typeface="+mj-lt"/>
                <a:ea typeface="Arial Unicode MS" pitchFamily="34" charset="-128"/>
                <a:cs typeface="Consolas" panose="020B0609020204030204" pitchFamily="49" charset="0"/>
              </a:rPr>
              <a:t>@</a:t>
            </a:r>
            <a:r>
              <a:rPr lang="de-DE" sz="1400" b="1" i="1" kern="0" dirty="0" err="1">
                <a:latin typeface="+mj-lt"/>
                <a:ea typeface="Arial Unicode MS" pitchFamily="34" charset="-128"/>
                <a:cs typeface="Consolas" panose="020B0609020204030204" pitchFamily="49" charset="0"/>
              </a:rPr>
              <a:t>Component</a:t>
            </a:r>
            <a:br>
              <a:rPr lang="de-DE" sz="1400" b="1" i="1" kern="0" dirty="0">
                <a:latin typeface="+mj-lt"/>
                <a:ea typeface="Arial Unicode MS" pitchFamily="34" charset="-128"/>
                <a:cs typeface="Consolas" panose="020B0609020204030204" pitchFamily="49" charset="0"/>
              </a:rPr>
            </a:br>
            <a:r>
              <a:rPr lang="de-DE" sz="1400" b="1" kern="0" noProof="0" dirty="0" err="1">
                <a:latin typeface="+mj-lt"/>
                <a:ea typeface="Arial Unicode MS" pitchFamily="34" charset="-128"/>
                <a:cs typeface="Consolas" panose="020B0609020204030204" pitchFamily="49" charset="0"/>
              </a:rPr>
              <a:t>WebShop</a:t>
            </a:r>
            <a:endParaRPr kumimoji="0" lang="de-DE" sz="1400" b="1" i="0" u="none" strike="noStrike" kern="0" cap="none" spc="0" normalizeH="0" baseline="0" noProof="0" dirty="0">
              <a:ln>
                <a:noFill/>
              </a:ln>
              <a:effectLst/>
              <a:uLnTx/>
              <a:uFillTx/>
              <a:latin typeface="+mj-lt"/>
              <a:ea typeface="Arial Unicode MS" pitchFamily="34" charset="-128"/>
              <a:cs typeface="Consolas" panose="020B0609020204030204" pitchFamily="49" charset="0"/>
            </a:endParaRPr>
          </a:p>
        </p:txBody>
      </p:sp>
      <p:sp>
        <p:nvSpPr>
          <p:cNvPr id="34" name="Rectangle 33"/>
          <p:cNvSpPr/>
          <p:nvPr/>
        </p:nvSpPr>
        <p:spPr bwMode="gray">
          <a:xfrm>
            <a:off x="1081646" y="1712976"/>
            <a:ext cx="2612411" cy="822960"/>
          </a:xfrm>
          <a:prstGeom prst="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400" b="1" i="1" kern="0" dirty="0" err="1">
                <a:solidFill>
                  <a:schemeClr val="tx1">
                    <a:lumMod val="65000"/>
                    <a:lumOff val="35000"/>
                  </a:schemeClr>
                </a:solidFill>
                <a:latin typeface="+mj-lt"/>
                <a:ea typeface="Arial Unicode MS" pitchFamily="34" charset="-128"/>
                <a:cs typeface="Consolas" panose="020B0609020204030204" pitchFamily="49" charset="0"/>
              </a:rPr>
              <a:t>ApplicationContext</a:t>
            </a:r>
            <a:endParaRPr lang="de-DE" sz="1400" b="1" i="1" kern="0" dirty="0">
              <a:solidFill>
                <a:schemeClr val="tx1">
                  <a:lumMod val="65000"/>
                  <a:lumOff val="35000"/>
                </a:schemeClr>
              </a:solidFill>
              <a:latin typeface="+mj-lt"/>
              <a:ea typeface="Arial Unicode MS" pitchFamily="34" charset="-128"/>
              <a:cs typeface="Consolas" panose="020B0609020204030204" pitchFamily="49" charset="0"/>
            </a:endParaRPr>
          </a:p>
        </p:txBody>
      </p:sp>
      <p:sp>
        <p:nvSpPr>
          <p:cNvPr id="35" name="Rectangle 34"/>
          <p:cNvSpPr/>
          <p:nvPr/>
        </p:nvSpPr>
        <p:spPr bwMode="gray">
          <a:xfrm>
            <a:off x="1146048" y="2042668"/>
            <a:ext cx="2456825" cy="437092"/>
          </a:xfrm>
          <a:prstGeom prst="rect">
            <a:avLst/>
          </a:prstGeom>
          <a:solidFill>
            <a:schemeClr val="bg1"/>
          </a:solidFill>
          <a:ln w="6350" algn="ctr">
            <a:noFill/>
            <a:miter lim="800000"/>
            <a:headEnd/>
            <a:tailEnd/>
          </a:ln>
        </p:spPr>
        <p:txBody>
          <a:bodyPr lIns="90000" tIns="72000" rIns="90000" bIns="72000" rtlCol="0" anchor="t"/>
          <a:lstStyle/>
          <a:p>
            <a:pPr fontAlgn="base">
              <a:spcBef>
                <a:spcPct val="50000"/>
              </a:spcBef>
              <a:spcAft>
                <a:spcPct val="0"/>
              </a:spcAft>
              <a:buClr>
                <a:srgbClr val="F0AB00"/>
              </a:buClr>
              <a:buSzPct val="80000"/>
            </a:pPr>
            <a:r>
              <a:rPr lang="de-DE" sz="1100" b="1" kern="0" dirty="0" err="1">
                <a:solidFill>
                  <a:schemeClr val="tx1">
                    <a:lumMod val="65000"/>
                    <a:lumOff val="35000"/>
                  </a:schemeClr>
                </a:solidFill>
                <a:ea typeface="Arial Unicode MS" pitchFamily="34" charset="-128"/>
                <a:cs typeface="Consolas" panose="020B0609020204030204" pitchFamily="49" charset="0"/>
              </a:rPr>
              <a:t>WebShop</a:t>
            </a:r>
            <a:br>
              <a:rPr lang="de-DE" sz="1100" b="1" kern="0" dirty="0">
                <a:solidFill>
                  <a:schemeClr val="tx1">
                    <a:lumMod val="65000"/>
                    <a:lumOff val="35000"/>
                  </a:schemeClr>
                </a:solidFill>
                <a:ea typeface="Arial Unicode MS" pitchFamily="34" charset="-128"/>
                <a:cs typeface="Consolas" panose="020B0609020204030204" pitchFamily="49" charset="0"/>
              </a:rPr>
            </a:br>
            <a:r>
              <a:rPr lang="de-DE" sz="1100" b="1" kern="0" dirty="0" err="1">
                <a:solidFill>
                  <a:schemeClr val="tx1">
                    <a:lumMod val="65000"/>
                    <a:lumOff val="35000"/>
                  </a:schemeClr>
                </a:solidFill>
                <a:ea typeface="Arial Unicode MS" pitchFamily="34" charset="-128"/>
                <a:cs typeface="Consolas" panose="020B0609020204030204" pitchFamily="49" charset="0"/>
              </a:rPr>
              <a:t>CreditCheck</a:t>
            </a:r>
            <a:r>
              <a:rPr lang="de-DE" sz="1100" b="1" kern="0" dirty="0">
                <a:solidFill>
                  <a:schemeClr val="tx1">
                    <a:lumMod val="65000"/>
                    <a:lumOff val="35000"/>
                  </a:schemeClr>
                </a:solidFill>
                <a:ea typeface="Arial Unicode MS" pitchFamily="34" charset="-128"/>
                <a:cs typeface="Consolas" panose="020B0609020204030204" pitchFamily="49" charset="0"/>
              </a:rPr>
              <a:t> </a:t>
            </a:r>
            <a:r>
              <a:rPr lang="de-DE" sz="1100" b="1" kern="0" dirty="0">
                <a:solidFill>
                  <a:schemeClr val="tx1">
                    <a:lumMod val="65000"/>
                    <a:lumOff val="35000"/>
                  </a:schemeClr>
                </a:solidFill>
                <a:ea typeface="Arial Unicode MS" pitchFamily="34" charset="-128"/>
                <a:cs typeface="Consolas" panose="020B0609020204030204" pitchFamily="49" charset="0"/>
                <a:sym typeface="Wingdings" panose="05000000000000000000" pitchFamily="2" charset="2"/>
              </a:rPr>
              <a:t> </a:t>
            </a:r>
            <a:r>
              <a:rPr lang="de-DE" sz="1100" b="1" kern="0" dirty="0" err="1">
                <a:solidFill>
                  <a:schemeClr val="tx1">
                    <a:lumMod val="65000"/>
                    <a:lumOff val="35000"/>
                  </a:schemeClr>
                </a:solidFill>
                <a:ea typeface="Arial Unicode MS" pitchFamily="34" charset="-128"/>
                <a:cs typeface="Consolas" panose="020B0609020204030204" pitchFamily="49" charset="0"/>
              </a:rPr>
              <a:t>CreditCheckImpl</a:t>
            </a:r>
            <a:endParaRPr kumimoji="0" lang="de-DE" sz="11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39" name="Rectangle 38"/>
          <p:cNvSpPr/>
          <p:nvPr/>
        </p:nvSpPr>
        <p:spPr bwMode="gray">
          <a:xfrm>
            <a:off x="1081646" y="5052343"/>
            <a:ext cx="2612410" cy="822960"/>
          </a:xfrm>
          <a:prstGeom prst="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400" b="1" i="1" kern="0" dirty="0" err="1">
                <a:latin typeface="+mj-lt"/>
                <a:ea typeface="Arial Unicode MS" pitchFamily="34" charset="-128"/>
                <a:cs typeface="Consolas" panose="020B0609020204030204" pitchFamily="49" charset="0"/>
              </a:rPr>
              <a:t>TestContext</a:t>
            </a:r>
            <a:endParaRPr lang="de-DE" sz="1400" b="1" i="1" kern="0" dirty="0">
              <a:latin typeface="+mj-lt"/>
              <a:ea typeface="Arial Unicode MS" pitchFamily="34" charset="-128"/>
              <a:cs typeface="Consolas" panose="020B0609020204030204" pitchFamily="49" charset="0"/>
            </a:endParaRPr>
          </a:p>
        </p:txBody>
      </p:sp>
      <p:sp>
        <p:nvSpPr>
          <p:cNvPr id="40" name="Rectangle 39"/>
          <p:cNvSpPr/>
          <p:nvPr/>
        </p:nvSpPr>
        <p:spPr bwMode="gray">
          <a:xfrm>
            <a:off x="1146047" y="5382035"/>
            <a:ext cx="2456826" cy="437092"/>
          </a:xfrm>
          <a:prstGeom prst="rect">
            <a:avLst/>
          </a:prstGeom>
          <a:solidFill>
            <a:schemeClr val="bg1"/>
          </a:solidFill>
          <a:ln w="6350" algn="ctr">
            <a:noFill/>
            <a:miter lim="800000"/>
            <a:headEnd/>
            <a:tailEnd/>
          </a:ln>
        </p:spPr>
        <p:txBody>
          <a:bodyPr lIns="90000" tIns="72000" rIns="90000" bIns="72000" rtlCol="0" anchor="t"/>
          <a:lstStyle/>
          <a:p>
            <a:pPr fontAlgn="base">
              <a:spcBef>
                <a:spcPct val="50000"/>
              </a:spcBef>
              <a:spcAft>
                <a:spcPct val="0"/>
              </a:spcAft>
              <a:buClr>
                <a:srgbClr val="F0AB00"/>
              </a:buClr>
              <a:buSzPct val="80000"/>
            </a:pPr>
            <a:r>
              <a:rPr lang="de-DE" sz="1100" b="1" kern="0" dirty="0" err="1">
                <a:ea typeface="Arial Unicode MS" pitchFamily="34" charset="-128"/>
                <a:cs typeface="Consolas" panose="020B0609020204030204" pitchFamily="49" charset="0"/>
              </a:rPr>
              <a:t>WebShop</a:t>
            </a:r>
            <a:br>
              <a:rPr lang="de-DE" sz="1100" b="1" kern="0" dirty="0">
                <a:ea typeface="Arial Unicode MS" pitchFamily="34" charset="-128"/>
                <a:cs typeface="Consolas" panose="020B0609020204030204" pitchFamily="49" charset="0"/>
              </a:rPr>
            </a:br>
            <a:r>
              <a:rPr lang="de-DE" sz="1100" b="1" kern="0" dirty="0" err="1">
                <a:ea typeface="Arial Unicode MS" pitchFamily="34" charset="-128"/>
                <a:cs typeface="Consolas" panose="020B0609020204030204" pitchFamily="49" charset="0"/>
              </a:rPr>
              <a:t>CreditCheck</a:t>
            </a:r>
            <a:r>
              <a:rPr lang="de-DE" sz="1100" b="1" kern="0" dirty="0">
                <a:ea typeface="Arial Unicode MS" pitchFamily="34" charset="-128"/>
                <a:cs typeface="Consolas" panose="020B0609020204030204" pitchFamily="49" charset="0"/>
              </a:rPr>
              <a:t> </a:t>
            </a:r>
            <a:r>
              <a:rPr lang="de-DE" sz="1100" b="1" kern="0" dirty="0">
                <a:ea typeface="Arial Unicode MS" pitchFamily="34" charset="-128"/>
                <a:cs typeface="Consolas" panose="020B0609020204030204" pitchFamily="49" charset="0"/>
                <a:sym typeface="Wingdings" panose="05000000000000000000" pitchFamily="2" charset="2"/>
              </a:rPr>
              <a:t> </a:t>
            </a:r>
            <a:r>
              <a:rPr lang="de-DE" sz="1100" b="1" kern="0" dirty="0" err="1">
                <a:solidFill>
                  <a:srgbClr val="FF0000"/>
                </a:solidFill>
                <a:ea typeface="Arial Unicode MS" pitchFamily="34" charset="-128"/>
                <a:cs typeface="Consolas" panose="020B0609020204030204" pitchFamily="49" charset="0"/>
              </a:rPr>
              <a:t>CreditCheckMock</a:t>
            </a:r>
            <a:endParaRPr kumimoji="0" lang="de-DE" sz="1100" b="0" i="0" u="none" strike="noStrike" kern="0" cap="none" spc="0" normalizeH="0" baseline="0" noProof="0" dirty="0">
              <a:ln>
                <a:noFill/>
              </a:ln>
              <a:solidFill>
                <a:srgbClr val="FF0000"/>
              </a:solidFill>
              <a:effectLst/>
              <a:uLnTx/>
              <a:uFillTx/>
              <a:ea typeface="Arial Unicode MS" pitchFamily="34" charset="-128"/>
              <a:cs typeface="Arial Unicode MS" pitchFamily="34" charset="-128"/>
            </a:endParaRPr>
          </a:p>
        </p:txBody>
      </p:sp>
      <p:cxnSp>
        <p:nvCxnSpPr>
          <p:cNvPr id="41" name="Straight Arrow Connector 11"/>
          <p:cNvCxnSpPr/>
          <p:nvPr/>
        </p:nvCxnSpPr>
        <p:spPr>
          <a:xfrm flipV="1">
            <a:off x="3694056" y="2473818"/>
            <a:ext cx="1665164" cy="2830351"/>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128250" y="2731008"/>
            <a:ext cx="1345980"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latin typeface="Consolas" panose="020B0609020204030204" pitchFamily="49" charset="0"/>
                <a:ea typeface="Arial Unicode MS" pitchFamily="34" charset="-128"/>
                <a:cs typeface="Consolas" panose="020B0609020204030204" pitchFamily="49" charset="0"/>
              </a:rPr>
              <a:t>&lt;&lt;</a:t>
            </a:r>
            <a:r>
              <a:rPr lang="de-DE" sz="1400" kern="0" dirty="0" err="1">
                <a:latin typeface="Consolas" panose="020B0609020204030204" pitchFamily="49" charset="0"/>
                <a:ea typeface="Arial Unicode MS" pitchFamily="34" charset="-128"/>
                <a:cs typeface="Consolas" panose="020B0609020204030204" pitchFamily="49" charset="0"/>
              </a:rPr>
              <a:t>injects</a:t>
            </a:r>
            <a:r>
              <a:rPr lang="de-DE" sz="1400" kern="0" dirty="0">
                <a:latin typeface="Consolas" panose="020B0609020204030204" pitchFamily="49" charset="0"/>
                <a:ea typeface="Arial Unicode MS" pitchFamily="34" charset="-128"/>
                <a:cs typeface="Consolas" panose="020B0609020204030204" pitchFamily="49" charset="0"/>
              </a:rPr>
              <a:t>&gt;&gt;</a:t>
            </a:r>
          </a:p>
        </p:txBody>
      </p:sp>
      <p:cxnSp>
        <p:nvCxnSpPr>
          <p:cNvPr id="37" name="Straight Arrow Connector 11"/>
          <p:cNvCxnSpPr/>
          <p:nvPr/>
        </p:nvCxnSpPr>
        <p:spPr>
          <a:xfrm flipV="1">
            <a:off x="6580238" y="1460781"/>
            <a:ext cx="1689231" cy="581887"/>
          </a:xfrm>
          <a:prstGeom prst="bentConnector3">
            <a:avLst>
              <a:gd name="adj1" fmla="val 3350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gray">
          <a:xfrm>
            <a:off x="637463" y="353568"/>
            <a:ext cx="3233497" cy="3681984"/>
          </a:xfrm>
          <a:prstGeom prst="rect">
            <a:avLst/>
          </a:prstGeom>
          <a:solidFill>
            <a:schemeClr val="bg1">
              <a:alpha val="68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8487414" y="5384803"/>
            <a:ext cx="2224092" cy="482561"/>
          </a:xfrm>
          <a:prstGeom prst="rect">
            <a:avLst/>
          </a:prstGeom>
          <a:solidFill>
            <a:srgbClr val="92D050">
              <a:alpha val="30000"/>
            </a:srgbClr>
          </a:solidFill>
          <a:ln w="15875" algn="ctr">
            <a:solidFill>
              <a:schemeClr val="accent2"/>
            </a:solidFill>
            <a:miter lim="800000"/>
            <a:headEnd/>
            <a:tailEnd/>
          </a:ln>
        </p:spPr>
        <p:txBody>
          <a:bodyPr lIns="90000" tIns="72000" rIns="90000" bIns="72000" rtlCol="0" anchor="t" anchorCtr="0"/>
          <a:lstStyle/>
          <a:p>
            <a:pPr fontAlgn="base">
              <a:spcBef>
                <a:spcPct val="50000"/>
              </a:spcBef>
              <a:spcAft>
                <a:spcPct val="0"/>
              </a:spcAft>
              <a:buClr>
                <a:srgbClr val="F0AB00"/>
              </a:buClr>
              <a:buSzPct val="80000"/>
            </a:pPr>
            <a:r>
              <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rPr>
              <a:t>r</a:t>
            </a:r>
            <a:r>
              <a:rPr kumimoji="0" lang="de-DE" sz="1100" b="0" i="0" u="none" strike="noStrike" kern="0" cap="none" spc="0" normalizeH="0" baseline="0" noProof="0" dirty="0" err="1">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rPr>
              <a:t>eturn</a:t>
            </a:r>
            <a:br>
              <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rPr>
            </a:br>
            <a:r>
              <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rPr>
              <a:t> </a:t>
            </a:r>
            <a:r>
              <a:rPr kumimoji="0" lang="de-DE" sz="1100" b="0" i="0" u="none" strike="noStrike" kern="0" cap="none" spc="0" normalizeH="0" baseline="0" noProof="0" dirty="0" err="1">
                <a:ln>
                  <a:noFill/>
                </a:ln>
                <a:solidFill>
                  <a:schemeClr val="accent3"/>
                </a:solidFill>
                <a:effectLst/>
                <a:uLnTx/>
                <a:uFillTx/>
                <a:latin typeface="Consolas" panose="020B0609020204030204" pitchFamily="49" charset="0"/>
                <a:ea typeface="Arial Unicode MS" pitchFamily="34" charset="-128"/>
                <a:cs typeface="Consolas" panose="020B0609020204030204" pitchFamily="49" charset="0"/>
              </a:rPr>
              <a:t>Mockit</a:t>
            </a:r>
            <a:r>
              <a:rPr lang="de-DE" sz="1100" kern="0" dirty="0" err="1">
                <a:solidFill>
                  <a:schemeClr val="accent3"/>
                </a:solidFill>
                <a:latin typeface="Consolas" panose="020B0609020204030204" pitchFamily="49" charset="0"/>
                <a:ea typeface="Arial Unicode MS" pitchFamily="34" charset="-128"/>
                <a:cs typeface="Consolas" panose="020B0609020204030204" pitchFamily="49" charset="0"/>
              </a:rPr>
              <a:t>o.mock</a:t>
            </a:r>
            <a:r>
              <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rPr>
              <a:t>(</a:t>
            </a:r>
            <a:r>
              <a:rPr lang="de-DE" sz="1100" b="1" kern="0" dirty="0" err="1">
                <a:ea typeface="Arial Unicode MS" pitchFamily="34" charset="-128"/>
                <a:cs typeface="Consolas" panose="020B0609020204030204" pitchFamily="49" charset="0"/>
              </a:rPr>
              <a:t>CreditCheck</a:t>
            </a:r>
            <a:r>
              <a:rPr lang="de-DE" sz="1100" kern="0" dirty="0">
                <a:solidFill>
                  <a:schemeClr val="bg2">
                    <a:lumMod val="25000"/>
                  </a:schemeClr>
                </a:solidFill>
                <a:latin typeface="Consolas" panose="020B0609020204030204" pitchFamily="49" charset="0"/>
                <a:ea typeface="Arial Unicode MS" pitchFamily="34" charset="-128"/>
                <a:cs typeface="Consolas" panose="020B0609020204030204" pitchFamily="49" charset="0"/>
              </a:rPr>
              <a:t>);</a:t>
            </a:r>
            <a:endParaRPr kumimoji="0" lang="de-DE" sz="1100" b="0" i="0" u="none" strike="noStrike" kern="0" cap="none" spc="0" normalizeH="0" baseline="0" noProof="0" dirty="0">
              <a:ln>
                <a:noFill/>
              </a:ln>
              <a:solidFill>
                <a:schemeClr val="bg2">
                  <a:lumMod val="25000"/>
                </a:schemeClr>
              </a:solidFill>
              <a:effectLst/>
              <a:uLnTx/>
              <a:uFillTx/>
              <a:latin typeface="Consolas" panose="020B0609020204030204" pitchFamily="49" charset="0"/>
              <a:ea typeface="Arial Unicode MS" pitchFamily="34" charset="-128"/>
              <a:cs typeface="Consolas" panose="020B0609020204030204" pitchFamily="49" charset="0"/>
            </a:endParaRPr>
          </a:p>
        </p:txBody>
      </p:sp>
    </p:spTree>
    <p:extLst>
      <p:ext uri="{BB962C8B-B14F-4D97-AF65-F5344CB8AC3E}">
        <p14:creationId xmlns:p14="http://schemas.microsoft.com/office/powerpoint/2010/main" val="38226805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Magnetic Disk 5"/>
          <p:cNvSpPr/>
          <p:nvPr/>
        </p:nvSpPr>
        <p:spPr bwMode="gray">
          <a:xfrm>
            <a:off x="1170087" y="2531911"/>
            <a:ext cx="1447006" cy="555931"/>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de-DE" sz="1600" kern="0" dirty="0" err="1">
                <a:solidFill>
                  <a:schemeClr val="tx1"/>
                </a:solidFill>
                <a:ea typeface="Arial Unicode MS" pitchFamily="34" charset="-128"/>
                <a:cs typeface="Arial Unicode MS" pitchFamily="34" charset="-128"/>
              </a:rPr>
              <a:t>PostgreSQL</a:t>
            </a:r>
            <a:endParaRPr lang="de-DE" sz="1600" kern="0" dirty="0">
              <a:solidFill>
                <a:schemeClr val="tx1"/>
              </a:solidFill>
              <a:ea typeface="Arial Unicode MS" pitchFamily="34" charset="-128"/>
              <a:cs typeface="Arial Unicode MS" pitchFamily="34" charset="-128"/>
            </a:endParaRPr>
          </a:p>
        </p:txBody>
      </p:sp>
      <p:sp>
        <p:nvSpPr>
          <p:cNvPr id="7" name="Rectangle 6"/>
          <p:cNvSpPr/>
          <p:nvPr/>
        </p:nvSpPr>
        <p:spPr bwMode="gray">
          <a:xfrm>
            <a:off x="4508500" y="1504950"/>
            <a:ext cx="5346700" cy="4213386"/>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nchorCtr="0"/>
          <a:lstStyle/>
          <a:p>
            <a:pPr algn="ct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Advertisement</a:t>
            </a:r>
            <a:endParaRPr lang="de-DE"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9" name="Rounded Rectangle 8"/>
          <p:cNvSpPr/>
          <p:nvPr/>
        </p:nvSpPr>
        <p:spPr bwMode="gray">
          <a:xfrm>
            <a:off x="4784230" y="2228484"/>
            <a:ext cx="4757140" cy="2569923"/>
          </a:xfrm>
          <a:prstGeom prst="round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Rounded Rectangle 20"/>
          <p:cNvSpPr/>
          <p:nvPr/>
        </p:nvSpPr>
        <p:spPr bwMode="gray">
          <a:xfrm>
            <a:off x="6773059" y="4938451"/>
            <a:ext cx="2282836" cy="546784"/>
          </a:xfrm>
          <a:prstGeom prst="round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Repository</a:t>
            </a:r>
          </a:p>
        </p:txBody>
      </p:sp>
      <p:cxnSp>
        <p:nvCxnSpPr>
          <p:cNvPr id="22" name="Straight Arrow Connector 15"/>
          <p:cNvCxnSpPr>
            <a:endCxn id="21" idx="1"/>
          </p:cNvCxnSpPr>
          <p:nvPr/>
        </p:nvCxnSpPr>
        <p:spPr>
          <a:xfrm rot="16200000" flipH="1">
            <a:off x="6380214" y="4818998"/>
            <a:ext cx="413434" cy="372256"/>
          </a:xfrm>
          <a:prstGeom prst="curvedConnector2">
            <a:avLst/>
          </a:prstGeom>
          <a:ln w="222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30491" y="4742832"/>
            <a:ext cx="1167606" cy="369332"/>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provides</a:t>
            </a:r>
            <a:endParaRPr lang="de-DE" sz="1800" kern="0" dirty="0">
              <a:ea typeface="Arial Unicode MS" pitchFamily="34" charset="-128"/>
              <a:cs typeface="Arial Unicode MS" pitchFamily="34" charset="-128"/>
            </a:endParaRPr>
          </a:p>
        </p:txBody>
      </p:sp>
      <p:cxnSp>
        <p:nvCxnSpPr>
          <p:cNvPr id="30" name="Straight Arrow Connector 15"/>
          <p:cNvCxnSpPr>
            <a:stCxn id="6" idx="4"/>
          </p:cNvCxnSpPr>
          <p:nvPr/>
        </p:nvCxnSpPr>
        <p:spPr>
          <a:xfrm flipV="1">
            <a:off x="2617093" y="2809876"/>
            <a:ext cx="2167137" cy="1"/>
          </a:xfrm>
          <a:prstGeom prst="straightConnector1">
            <a:avLst/>
          </a:prstGeom>
          <a:ln w="222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640236" y="2853368"/>
            <a:ext cx="2210643" cy="338554"/>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600" kern="0" dirty="0">
                <a:ea typeface="Arial Unicode MS" pitchFamily="34" charset="-128"/>
                <a:cs typeface="Arial Unicode MS" pitchFamily="34" charset="-128"/>
              </a:rPr>
              <a:t>VCAP_SERVICES</a:t>
            </a:r>
          </a:p>
        </p:txBody>
      </p:sp>
    </p:spTree>
    <p:extLst>
      <p:ext uri="{BB962C8B-B14F-4D97-AF65-F5344CB8AC3E}">
        <p14:creationId xmlns:p14="http://schemas.microsoft.com/office/powerpoint/2010/main" val="3677628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Magnetic Disk 5"/>
          <p:cNvSpPr/>
          <p:nvPr/>
        </p:nvSpPr>
        <p:spPr bwMode="gray">
          <a:xfrm>
            <a:off x="1170087" y="2531911"/>
            <a:ext cx="1447006" cy="555931"/>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de-DE" sz="1600" kern="0" dirty="0" err="1">
                <a:solidFill>
                  <a:schemeClr val="tx1"/>
                </a:solidFill>
                <a:ea typeface="Arial Unicode MS" pitchFamily="34" charset="-128"/>
                <a:cs typeface="Arial Unicode MS" pitchFamily="34" charset="-128"/>
              </a:rPr>
              <a:t>PostgreSQL</a:t>
            </a:r>
            <a:endParaRPr lang="de-DE" sz="1600" kern="0" dirty="0">
              <a:solidFill>
                <a:schemeClr val="tx1"/>
              </a:solidFill>
              <a:ea typeface="Arial Unicode MS" pitchFamily="34" charset="-128"/>
              <a:cs typeface="Arial Unicode MS" pitchFamily="34" charset="-128"/>
            </a:endParaRPr>
          </a:p>
        </p:txBody>
      </p:sp>
      <p:sp>
        <p:nvSpPr>
          <p:cNvPr id="7" name="Rectangle 6"/>
          <p:cNvSpPr/>
          <p:nvPr/>
        </p:nvSpPr>
        <p:spPr bwMode="gray">
          <a:xfrm>
            <a:off x="4508500" y="1504950"/>
            <a:ext cx="5346700" cy="4213386"/>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nchorCtr="0"/>
          <a:lstStyle/>
          <a:p>
            <a:pPr algn="ct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Advertisement</a:t>
            </a:r>
            <a:endParaRPr lang="de-DE"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9" name="Rounded Rectangle 8"/>
          <p:cNvSpPr/>
          <p:nvPr/>
        </p:nvSpPr>
        <p:spPr bwMode="gray">
          <a:xfrm>
            <a:off x="4784230" y="2228484"/>
            <a:ext cx="4757140" cy="2569923"/>
          </a:xfrm>
          <a:prstGeom prst="round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5017294" y="2409072"/>
            <a:ext cx="1478755" cy="81362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Spring Cloud</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10" name="Rectangle 9"/>
          <p:cNvSpPr/>
          <p:nvPr/>
        </p:nvSpPr>
        <p:spPr bwMode="gray">
          <a:xfrm>
            <a:off x="7645400" y="2409072"/>
            <a:ext cx="1478755" cy="81362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EclipseLink</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11" name="Rectangle 10"/>
          <p:cNvSpPr/>
          <p:nvPr/>
        </p:nvSpPr>
        <p:spPr bwMode="gray">
          <a:xfrm>
            <a:off x="5684045" y="3576030"/>
            <a:ext cx="1478755" cy="81362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Spring Data</a:t>
            </a:r>
            <a:br>
              <a:rPr lang="de-DE" kern="0" dirty="0">
                <a:solidFill>
                  <a:schemeClr val="tx1">
                    <a:lumMod val="65000"/>
                    <a:lumOff val="35000"/>
                  </a:schemeClr>
                </a:solidFill>
                <a:ea typeface="Arial Unicode MS" pitchFamily="34" charset="-128"/>
                <a:cs typeface="Arial Unicode MS" pitchFamily="34" charset="-128"/>
              </a:rPr>
            </a:br>
            <a:r>
              <a:rPr lang="de-DE" kern="0" dirty="0">
                <a:solidFill>
                  <a:schemeClr val="tx1">
                    <a:lumMod val="65000"/>
                    <a:lumOff val="35000"/>
                  </a:schemeClr>
                </a:solidFill>
                <a:ea typeface="Arial Unicode MS" pitchFamily="34" charset="-128"/>
                <a:cs typeface="Arial Unicode MS" pitchFamily="34" charset="-128"/>
              </a:rPr>
              <a:t>JPA</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cxnSp>
        <p:nvCxnSpPr>
          <p:cNvPr id="15" name="Straight Arrow Connector 14"/>
          <p:cNvCxnSpPr>
            <a:stCxn id="8" idx="3"/>
            <a:endCxn id="10" idx="1"/>
          </p:cNvCxnSpPr>
          <p:nvPr/>
        </p:nvCxnSpPr>
        <p:spPr>
          <a:xfrm>
            <a:off x="6496049" y="2815886"/>
            <a:ext cx="1149351" cy="0"/>
          </a:xfrm>
          <a:prstGeom prst="straightConnector1">
            <a:avLst/>
          </a:prstGeom>
          <a:ln w="22225">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2"/>
            <a:endCxn id="11" idx="3"/>
          </p:cNvCxnSpPr>
          <p:nvPr/>
        </p:nvCxnSpPr>
        <p:spPr>
          <a:xfrm rot="5400000">
            <a:off x="7393717" y="2991783"/>
            <a:ext cx="760144" cy="1221978"/>
          </a:xfrm>
          <a:prstGeom prst="curvedConnector2">
            <a:avLst/>
          </a:prstGeom>
          <a:ln w="22225">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bwMode="gray">
          <a:xfrm>
            <a:off x="6773059" y="4938451"/>
            <a:ext cx="2282836" cy="546784"/>
          </a:xfrm>
          <a:prstGeom prst="round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Repository</a:t>
            </a:r>
          </a:p>
        </p:txBody>
      </p:sp>
      <p:cxnSp>
        <p:nvCxnSpPr>
          <p:cNvPr id="22" name="Straight Arrow Connector 15"/>
          <p:cNvCxnSpPr>
            <a:stCxn id="11" idx="2"/>
            <a:endCxn id="21" idx="1"/>
          </p:cNvCxnSpPr>
          <p:nvPr/>
        </p:nvCxnSpPr>
        <p:spPr>
          <a:xfrm rot="16200000" flipH="1">
            <a:off x="6187149" y="4625932"/>
            <a:ext cx="822185" cy="349636"/>
          </a:xfrm>
          <a:prstGeom prst="curvedConnector2">
            <a:avLst/>
          </a:prstGeom>
          <a:ln w="222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30491" y="4742832"/>
            <a:ext cx="1167606" cy="369332"/>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provides</a:t>
            </a:r>
            <a:endParaRPr lang="de-DE" sz="1800" kern="0" dirty="0">
              <a:ea typeface="Arial Unicode MS" pitchFamily="34" charset="-128"/>
              <a:cs typeface="Arial Unicode MS" pitchFamily="34" charset="-128"/>
            </a:endParaRPr>
          </a:p>
        </p:txBody>
      </p:sp>
      <p:sp>
        <p:nvSpPr>
          <p:cNvPr id="26" name="TextBox 25"/>
          <p:cNvSpPr txBox="1"/>
          <p:nvPr/>
        </p:nvSpPr>
        <p:spPr>
          <a:xfrm>
            <a:off x="6496049" y="2486712"/>
            <a:ext cx="1167606" cy="646331"/>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800" kern="0" dirty="0">
                <a:solidFill>
                  <a:schemeClr val="bg1"/>
                </a:solidFill>
                <a:ea typeface="Arial Unicode MS" pitchFamily="34" charset="-128"/>
                <a:cs typeface="Arial Unicode MS" pitchFamily="34" charset="-128"/>
              </a:rPr>
              <a:t>Data</a:t>
            </a:r>
            <a:br>
              <a:rPr lang="de-DE" sz="1800" kern="0" dirty="0">
                <a:solidFill>
                  <a:schemeClr val="bg1"/>
                </a:solidFill>
                <a:ea typeface="Arial Unicode MS" pitchFamily="34" charset="-128"/>
                <a:cs typeface="Arial Unicode MS" pitchFamily="34" charset="-128"/>
              </a:rPr>
            </a:br>
            <a:r>
              <a:rPr lang="de-DE" sz="1800" kern="0" dirty="0">
                <a:solidFill>
                  <a:schemeClr val="bg1"/>
                </a:solidFill>
                <a:ea typeface="Arial Unicode MS" pitchFamily="34" charset="-128"/>
                <a:cs typeface="Arial Unicode MS" pitchFamily="34" charset="-128"/>
              </a:rPr>
              <a:t>Source</a:t>
            </a:r>
          </a:p>
        </p:txBody>
      </p:sp>
      <p:sp>
        <p:nvSpPr>
          <p:cNvPr id="27" name="TextBox 26"/>
          <p:cNvSpPr txBox="1"/>
          <p:nvPr/>
        </p:nvSpPr>
        <p:spPr>
          <a:xfrm>
            <a:off x="8169513" y="3573274"/>
            <a:ext cx="1518593" cy="1200329"/>
          </a:xfrm>
          <a:prstGeom prst="rect">
            <a:avLst/>
          </a:prstGeom>
          <a:noFill/>
        </p:spPr>
        <p:txBody>
          <a:bodyPr wrap="square" rtlCol="0">
            <a:spAutoFit/>
          </a:bodyPr>
          <a:lstStyle/>
          <a:p>
            <a:pPr fontAlgn="base">
              <a:spcBef>
                <a:spcPct val="50000"/>
              </a:spcBef>
              <a:spcAft>
                <a:spcPct val="0"/>
              </a:spcAft>
              <a:buClr>
                <a:srgbClr val="F0AB00"/>
              </a:buClr>
              <a:buSzPct val="80000"/>
            </a:pPr>
            <a:r>
              <a:rPr lang="de-DE" dirty="0">
                <a:solidFill>
                  <a:schemeClr val="bg1"/>
                </a:solidFill>
              </a:rPr>
              <a:t>JPA / </a:t>
            </a:r>
            <a:r>
              <a:rPr lang="de-DE" dirty="0" err="1">
                <a:solidFill>
                  <a:schemeClr val="bg1"/>
                </a:solidFill>
              </a:rPr>
              <a:t>Entity</a:t>
            </a:r>
            <a:r>
              <a:rPr lang="de-DE" dirty="0">
                <a:solidFill>
                  <a:schemeClr val="bg1"/>
                </a:solidFill>
              </a:rPr>
              <a:t> Manager / </a:t>
            </a:r>
            <a:br>
              <a:rPr lang="de-DE" dirty="0">
                <a:solidFill>
                  <a:schemeClr val="bg1"/>
                </a:solidFill>
              </a:rPr>
            </a:br>
            <a:r>
              <a:rPr lang="de-DE" dirty="0">
                <a:solidFill>
                  <a:schemeClr val="bg1"/>
                </a:solidFill>
              </a:rPr>
              <a:t>Transaction Manager</a:t>
            </a:r>
            <a:endParaRPr lang="de-DE" sz="1800" kern="0" dirty="0">
              <a:solidFill>
                <a:schemeClr val="bg1"/>
              </a:solidFill>
              <a:ea typeface="Arial Unicode MS" pitchFamily="34" charset="-128"/>
              <a:cs typeface="Arial Unicode MS" pitchFamily="34" charset="-128"/>
            </a:endParaRPr>
          </a:p>
        </p:txBody>
      </p:sp>
      <p:cxnSp>
        <p:nvCxnSpPr>
          <p:cNvPr id="30" name="Straight Arrow Connector 15"/>
          <p:cNvCxnSpPr>
            <a:stCxn id="6" idx="4"/>
            <a:endCxn id="8" idx="1"/>
          </p:cNvCxnSpPr>
          <p:nvPr/>
        </p:nvCxnSpPr>
        <p:spPr>
          <a:xfrm>
            <a:off x="2617093" y="2809877"/>
            <a:ext cx="2400201" cy="6009"/>
          </a:xfrm>
          <a:prstGeom prst="curvedConnector3">
            <a:avLst>
              <a:gd name="adj1" fmla="val 50000"/>
            </a:avLst>
          </a:prstGeom>
          <a:ln w="222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640236" y="2853368"/>
            <a:ext cx="2210643" cy="338554"/>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600" kern="0" dirty="0">
                <a:ea typeface="Arial Unicode MS" pitchFamily="34" charset="-128"/>
                <a:cs typeface="Arial Unicode MS" pitchFamily="34" charset="-128"/>
              </a:rPr>
              <a:t>VCAP_SERVICES</a:t>
            </a:r>
          </a:p>
        </p:txBody>
      </p:sp>
    </p:spTree>
    <p:extLst>
      <p:ext uri="{BB962C8B-B14F-4D97-AF65-F5344CB8AC3E}">
        <p14:creationId xmlns:p14="http://schemas.microsoft.com/office/powerpoint/2010/main" val="1692501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bwMode="gray">
          <a:xfrm>
            <a:off x="3721100" y="736600"/>
            <a:ext cx="7426037" cy="5901592"/>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rgbClr val="002060"/>
              </a:solidFill>
              <a:effectLst/>
              <a:uLnTx/>
              <a:uFillTx/>
              <a:ea typeface="Arial Unicode MS" pitchFamily="34" charset="-128"/>
              <a:cs typeface="Arial Unicode MS" pitchFamily="34" charset="-128"/>
            </a:endParaRPr>
          </a:p>
        </p:txBody>
      </p:sp>
      <p:sp>
        <p:nvSpPr>
          <p:cNvPr id="23" name="Rectangle 22"/>
          <p:cNvSpPr/>
          <p:nvPr/>
        </p:nvSpPr>
        <p:spPr bwMode="gray">
          <a:xfrm>
            <a:off x="4666260" y="5002517"/>
            <a:ext cx="5471271" cy="1320129"/>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t"/>
          <a:lstStyle/>
          <a:p>
            <a:pPr fontAlgn="base">
              <a:spcBef>
                <a:spcPct val="50000"/>
              </a:spcBef>
              <a:spcAft>
                <a:spcPct val="0"/>
              </a:spcAft>
              <a:buClr>
                <a:srgbClr val="F0AB00"/>
              </a:buClr>
              <a:buSzPct val="80000"/>
            </a:pPr>
            <a:r>
              <a:rPr lang="de-DE" sz="1600" kern="0" noProof="0" dirty="0">
                <a:solidFill>
                  <a:schemeClr val="tx1"/>
                </a:solidFill>
                <a:ea typeface="Arial Unicode MS" pitchFamily="34" charset="-128"/>
                <a:cs typeface="Arial Unicode MS" pitchFamily="34" charset="-128"/>
              </a:rPr>
              <a:t>HANA</a:t>
            </a:r>
            <a:br>
              <a:rPr lang="de-DE" sz="1600" kern="0" noProof="0" dirty="0">
                <a:solidFill>
                  <a:schemeClr val="tx1"/>
                </a:solidFill>
                <a:ea typeface="Arial Unicode MS" pitchFamily="34" charset="-128"/>
                <a:cs typeface="Arial Unicode MS" pitchFamily="34" charset="-128"/>
              </a:rPr>
            </a:br>
            <a:endParaRPr kumimoji="0" lang="de-DE" sz="1600"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9" name="Flowchart: Magnetic Disk 8"/>
          <p:cNvSpPr/>
          <p:nvPr/>
        </p:nvSpPr>
        <p:spPr bwMode="gray">
          <a:xfrm>
            <a:off x="5169877" y="5627226"/>
            <a:ext cx="1260027" cy="555931"/>
          </a:xfrm>
          <a:prstGeom prst="flowChartMagneticDisk">
            <a:avLst/>
          </a:prstGeom>
          <a:ln>
            <a:headEnd/>
            <a:tailEn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de-DE" sz="1600" kern="0" dirty="0">
                <a:solidFill>
                  <a:schemeClr val="tx1">
                    <a:lumMod val="65000"/>
                    <a:lumOff val="35000"/>
                  </a:schemeClr>
                </a:solidFill>
                <a:ea typeface="Arial Unicode MS" pitchFamily="34" charset="-128"/>
                <a:cs typeface="Arial Unicode MS" pitchFamily="34" charset="-128"/>
              </a:rPr>
              <a:t>HANA</a:t>
            </a:r>
          </a:p>
        </p:txBody>
      </p:sp>
      <p:sp>
        <p:nvSpPr>
          <p:cNvPr id="41" name="TextBox 40"/>
          <p:cNvSpPr txBox="1"/>
          <p:nvPr/>
        </p:nvSpPr>
        <p:spPr>
          <a:xfrm>
            <a:off x="5825648" y="4094781"/>
            <a:ext cx="1910386"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JDBC / SQL</a:t>
            </a:r>
            <a:br>
              <a:rPr lang="de-DE" sz="1400" kern="0" dirty="0">
                <a:ea typeface="Arial Unicode MS" pitchFamily="34" charset="-128"/>
                <a:cs typeface="Arial Unicode MS" pitchFamily="34" charset="-128"/>
              </a:rPr>
            </a:b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select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insert</a:t>
            </a:r>
            <a:r>
              <a:rPr lang="de-DE" sz="1400" kern="0" dirty="0">
                <a:ea typeface="Arial Unicode MS" pitchFamily="34" charset="-128"/>
                <a:cs typeface="Arial Unicode MS" pitchFamily="34" charset="-128"/>
              </a:rPr>
              <a:t>,…)</a:t>
            </a:r>
          </a:p>
        </p:txBody>
      </p:sp>
      <p:sp>
        <p:nvSpPr>
          <p:cNvPr id="45" name="TextBox 44"/>
          <p:cNvSpPr txBox="1"/>
          <p:nvPr/>
        </p:nvSpPr>
        <p:spPr>
          <a:xfrm>
            <a:off x="10208130" y="4883416"/>
            <a:ext cx="1718288"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backing</a:t>
            </a:r>
            <a:r>
              <a:rPr lang="de-DE" sz="1400" kern="0" dirty="0">
                <a:ea typeface="Arial Unicode MS" pitchFamily="34" charset="-128"/>
                <a:cs typeface="Arial Unicode MS" pitchFamily="34" charset="-128"/>
              </a:rPr>
              <a:t>) </a:t>
            </a:r>
            <a:br>
              <a:rPr lang="de-DE" sz="1400" kern="0" dirty="0">
                <a:ea typeface="Arial Unicode MS" pitchFamily="34" charset="-128"/>
                <a:cs typeface="Arial Unicode MS" pitchFamily="34" charset="-128"/>
              </a:rPr>
            </a:br>
            <a:r>
              <a:rPr lang="de-DE" sz="1400" kern="0" dirty="0" err="1">
                <a:ea typeface="Arial Unicode MS" pitchFamily="34" charset="-128"/>
                <a:cs typeface="Arial Unicode MS" pitchFamily="34" charset="-128"/>
              </a:rPr>
              <a:t>services</a:t>
            </a:r>
            <a:endParaRPr lang="de-DE" sz="1400" kern="0" dirty="0">
              <a:ea typeface="Arial Unicode MS" pitchFamily="34" charset="-128"/>
              <a:cs typeface="Arial Unicode MS" pitchFamily="34" charset="-128"/>
            </a:endParaRPr>
          </a:p>
        </p:txBody>
      </p:sp>
      <p:cxnSp>
        <p:nvCxnSpPr>
          <p:cNvPr id="66" name="Elbow Connector 65"/>
          <p:cNvCxnSpPr>
            <a:endCxn id="9" idx="1"/>
          </p:cNvCxnSpPr>
          <p:nvPr/>
        </p:nvCxnSpPr>
        <p:spPr>
          <a:xfrm flipH="1">
            <a:off x="5799891" y="4016016"/>
            <a:ext cx="12336" cy="161121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65"/>
          <p:cNvCxnSpPr>
            <a:endCxn id="17" idx="0"/>
          </p:cNvCxnSpPr>
          <p:nvPr/>
        </p:nvCxnSpPr>
        <p:spPr>
          <a:xfrm rot="5400000">
            <a:off x="8313276" y="4632081"/>
            <a:ext cx="1232130" cy="1"/>
          </a:xfrm>
          <a:prstGeom prst="bentConnector3">
            <a:avLst>
              <a:gd name="adj1" fmla="val 50000"/>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929340" y="4098721"/>
            <a:ext cx="2082029" cy="738664"/>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deploy</a:t>
            </a:r>
            <a:br>
              <a:rPr lang="de-DE" sz="1400" kern="0" dirty="0">
                <a:ea typeface="Arial Unicode MS" pitchFamily="34" charset="-128"/>
                <a:cs typeface="Arial Unicode MS" pitchFamily="34" charset="-128"/>
              </a:rPr>
            </a:br>
            <a:r>
              <a:rPr lang="de-DE" sz="1400" kern="0" dirty="0">
                <a:ea typeface="Arial Unicode MS" pitchFamily="34" charset="-128"/>
                <a:cs typeface="Arial Unicode MS" pitchFamily="34" charset="-128"/>
              </a:rPr>
              <a:t>designtime </a:t>
            </a:r>
            <a:br>
              <a:rPr lang="de-DE" sz="1400" kern="0" dirty="0">
                <a:ea typeface="Arial Unicode MS" pitchFamily="34" charset="-128"/>
                <a:cs typeface="Arial Unicode MS" pitchFamily="34" charset="-128"/>
              </a:rPr>
            </a:br>
            <a:r>
              <a:rPr lang="de-DE" sz="1400" kern="0" dirty="0" err="1">
                <a:ea typeface="Arial Unicode MS" pitchFamily="34" charset="-128"/>
                <a:cs typeface="Arial Unicode MS" pitchFamily="34" charset="-128"/>
              </a:rPr>
              <a:t>artefacts</a:t>
            </a:r>
            <a:endParaRPr lang="de-DE" sz="1400" kern="0" dirty="0">
              <a:ea typeface="Arial Unicode MS" pitchFamily="34" charset="-128"/>
              <a:cs typeface="Arial Unicode MS" pitchFamily="34" charset="-128"/>
            </a:endParaRPr>
          </a:p>
        </p:txBody>
      </p:sp>
      <p:cxnSp>
        <p:nvCxnSpPr>
          <p:cNvPr id="44" name="Straight Connector 43"/>
          <p:cNvCxnSpPr/>
          <p:nvPr/>
        </p:nvCxnSpPr>
        <p:spPr>
          <a:xfrm flipV="1">
            <a:off x="4229100" y="4883416"/>
            <a:ext cx="6629400" cy="3410"/>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42202" y="5643581"/>
            <a:ext cx="1910386"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solidFill>
                  <a:schemeClr val="tx1">
                    <a:lumMod val="65000"/>
                    <a:lumOff val="35000"/>
                  </a:schemeClr>
                </a:solidFill>
                <a:ea typeface="Arial Unicode MS" pitchFamily="34" charset="-128"/>
                <a:cs typeface="Arial Unicode MS" pitchFamily="34" charset="-128"/>
              </a:rPr>
              <a:t>JDBC / SQL</a:t>
            </a:r>
            <a:br>
              <a:rPr lang="de-DE" sz="1400" kern="0" dirty="0">
                <a:solidFill>
                  <a:schemeClr val="tx1">
                    <a:lumMod val="65000"/>
                    <a:lumOff val="35000"/>
                  </a:schemeClr>
                </a:solidFill>
                <a:ea typeface="Arial Unicode MS" pitchFamily="34" charset="-128"/>
                <a:cs typeface="Arial Unicode MS" pitchFamily="34" charset="-128"/>
              </a:rPr>
            </a:br>
            <a:r>
              <a:rPr lang="de-DE" sz="1400" kern="0" dirty="0">
                <a:solidFill>
                  <a:schemeClr val="tx1">
                    <a:lumMod val="65000"/>
                    <a:lumOff val="35000"/>
                  </a:schemeClr>
                </a:solidFill>
                <a:ea typeface="Arial Unicode MS" pitchFamily="34" charset="-128"/>
                <a:cs typeface="Arial Unicode MS" pitchFamily="34" charset="-128"/>
              </a:rPr>
              <a:t>(</a:t>
            </a:r>
            <a:r>
              <a:rPr lang="de-DE" sz="1400" kern="0" dirty="0" err="1">
                <a:solidFill>
                  <a:schemeClr val="tx1">
                    <a:lumMod val="65000"/>
                    <a:lumOff val="35000"/>
                  </a:schemeClr>
                </a:solidFill>
                <a:ea typeface="Arial Unicode MS" pitchFamily="34" charset="-128"/>
                <a:cs typeface="Arial Unicode MS" pitchFamily="34" charset="-128"/>
              </a:rPr>
              <a:t>create</a:t>
            </a:r>
            <a:r>
              <a:rPr lang="de-DE" sz="1400" kern="0" dirty="0">
                <a:solidFill>
                  <a:schemeClr val="tx1">
                    <a:lumMod val="65000"/>
                    <a:lumOff val="35000"/>
                  </a:schemeClr>
                </a:solidFill>
                <a:ea typeface="Arial Unicode MS" pitchFamily="34" charset="-128"/>
                <a:cs typeface="Arial Unicode MS" pitchFamily="34" charset="-128"/>
              </a:rPr>
              <a:t>, alter, …)</a:t>
            </a:r>
          </a:p>
        </p:txBody>
      </p:sp>
      <p:sp>
        <p:nvSpPr>
          <p:cNvPr id="17" name="Rectangle 16"/>
          <p:cNvSpPr/>
          <p:nvPr/>
        </p:nvSpPr>
        <p:spPr bwMode="gray">
          <a:xfrm>
            <a:off x="8218791" y="5248146"/>
            <a:ext cx="1421098" cy="4275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a:solidFill>
                  <a:schemeClr val="tx1">
                    <a:lumMod val="65000"/>
                    <a:lumOff val="35000"/>
                  </a:schemeClr>
                </a:solidFill>
                <a:ea typeface="Arial Unicode MS" pitchFamily="34" charset="-128"/>
                <a:cs typeface="Arial Unicode MS" pitchFamily="34" charset="-128"/>
              </a:rPr>
              <a:t>HDI</a:t>
            </a:r>
          </a:p>
        </p:txBody>
      </p:sp>
      <p:cxnSp>
        <p:nvCxnSpPr>
          <p:cNvPr id="51" name="Elbow Connector 65"/>
          <p:cNvCxnSpPr>
            <a:stCxn id="17" idx="2"/>
            <a:endCxn id="9" idx="4"/>
          </p:cNvCxnSpPr>
          <p:nvPr/>
        </p:nvCxnSpPr>
        <p:spPr>
          <a:xfrm rot="5400000">
            <a:off x="7564887" y="4540738"/>
            <a:ext cx="229471" cy="2499436"/>
          </a:xfrm>
          <a:prstGeom prst="bentConnector2">
            <a:avLst/>
          </a:prstGeom>
          <a:ln w="15875">
            <a:solidFill>
              <a:schemeClr val="tx1">
                <a:lumMod val="65000"/>
                <a:lumOff val="3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5657" y="896853"/>
            <a:ext cx="2473510" cy="327458"/>
          </a:xfrm>
          <a:prstGeom prst="rect">
            <a:avLst/>
          </a:prstGeom>
        </p:spPr>
      </p:pic>
      <p:sp>
        <p:nvSpPr>
          <p:cNvPr id="29" name="Rectangle 28"/>
          <p:cNvSpPr/>
          <p:nvPr/>
        </p:nvSpPr>
        <p:spPr bwMode="gray">
          <a:xfrm>
            <a:off x="4438649" y="1377951"/>
            <a:ext cx="2747155" cy="2638065"/>
          </a:xfrm>
          <a:prstGeom prst="rect">
            <a:avLst/>
          </a:prstGeom>
          <a:solidFill>
            <a:schemeClr val="accent1">
              <a:alpha val="39000"/>
            </a:schemeClr>
          </a:solid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Application</a:t>
            </a:r>
            <a:endParaRPr lang="de-DE" sz="1600"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30" name="Rectangle 29"/>
          <p:cNvSpPr/>
          <p:nvPr/>
        </p:nvSpPr>
        <p:spPr bwMode="gray">
          <a:xfrm>
            <a:off x="7555763" y="1377951"/>
            <a:ext cx="2747155" cy="2638065"/>
          </a:xfrm>
          <a:prstGeom prst="rect">
            <a:avLst/>
          </a:prstGeom>
          <a:solidFill>
            <a:schemeClr val="accent1">
              <a:alpha val="39000"/>
            </a:schemeClr>
          </a:solid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a:solidFill>
                  <a:schemeClr val="tx1">
                    <a:lumMod val="75000"/>
                    <a:lumOff val="25000"/>
                  </a:schemeClr>
                </a:solidFill>
                <a:ea typeface="Arial Unicode MS" pitchFamily="34" charset="-128"/>
                <a:cs typeface="Arial Unicode MS" pitchFamily="34" charset="-128"/>
              </a:rPr>
              <a:t>HDI Client</a:t>
            </a:r>
            <a:endParaRPr lang="de-DE" sz="1200"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1717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gray">
          <a:xfrm>
            <a:off x="317500" y="558801"/>
            <a:ext cx="8686801" cy="5067299"/>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Local</a:t>
            </a:r>
            <a:endParaRPr lang="de-DE" kern="0" dirty="0">
              <a:solidFill>
                <a:schemeClr val="tx1">
                  <a:lumMod val="75000"/>
                  <a:lumOff val="25000"/>
                </a:schemeClr>
              </a:solidFill>
              <a:ea typeface="Arial Unicode MS" pitchFamily="34" charset="-128"/>
              <a:cs typeface="Arial Unicode MS" pitchFamily="34" charset="-128"/>
            </a:endParaRPr>
          </a:p>
        </p:txBody>
      </p:sp>
      <p:sp>
        <p:nvSpPr>
          <p:cNvPr id="33" name="Rectangle 32"/>
          <p:cNvSpPr/>
          <p:nvPr/>
        </p:nvSpPr>
        <p:spPr bwMode="gray">
          <a:xfrm>
            <a:off x="4140279" y="939800"/>
            <a:ext cx="4475906" cy="426742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nchorCtr="0"/>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Tomcat</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31" name="TextBox 30"/>
          <p:cNvSpPr txBox="1"/>
          <p:nvPr/>
        </p:nvSpPr>
        <p:spPr>
          <a:xfrm>
            <a:off x="2707202" y="2053077"/>
            <a:ext cx="1316675"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 / REST</a:t>
            </a:r>
            <a:endParaRPr lang="de-DE" kern="0" dirty="0">
              <a:ea typeface="Arial Unicode MS" pitchFamily="34" charset="-128"/>
              <a:cs typeface="Arial Unicode MS" pitchFamily="34" charset="-128"/>
            </a:endParaRPr>
          </a:p>
        </p:txBody>
      </p:sp>
      <p:sp>
        <p:nvSpPr>
          <p:cNvPr id="35" name="Rectangle 34"/>
          <p:cNvSpPr/>
          <p:nvPr/>
        </p:nvSpPr>
        <p:spPr bwMode="gray">
          <a:xfrm>
            <a:off x="4438650" y="1504950"/>
            <a:ext cx="3876676"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nchorCtr="0"/>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Hello</a:t>
            </a:r>
            <a:r>
              <a:rPr lang="de-DE" sz="1600" kern="0" dirty="0">
                <a:solidFill>
                  <a:schemeClr val="tx1">
                    <a:lumMod val="75000"/>
                    <a:lumOff val="25000"/>
                  </a:schemeClr>
                </a:solidFill>
                <a:ea typeface="Arial Unicode MS" pitchFamily="34" charset="-128"/>
                <a:cs typeface="Arial Unicode MS" pitchFamily="34" charset="-128"/>
              </a:rPr>
              <a:t> World Service</a:t>
            </a:r>
          </a:p>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cxnSp>
        <p:nvCxnSpPr>
          <p:cNvPr id="30" name="Straight Arrow Connector 29"/>
          <p:cNvCxnSpPr/>
          <p:nvPr/>
        </p:nvCxnSpPr>
        <p:spPr>
          <a:xfrm>
            <a:off x="2569341" y="2362200"/>
            <a:ext cx="2103894" cy="2252"/>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gray">
          <a:xfrm>
            <a:off x="717393" y="1504950"/>
            <a:ext cx="1873407" cy="13015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Postman</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10" name="Rounded Rectangle 9"/>
          <p:cNvSpPr/>
          <p:nvPr/>
        </p:nvSpPr>
        <p:spPr bwMode="gray">
          <a:xfrm>
            <a:off x="4673236" y="2068212"/>
            <a:ext cx="2282836" cy="592479"/>
          </a:xfrm>
          <a:prstGeom prst="roundRect">
            <a:avLst/>
          </a:prstGeom>
          <a:solidFill>
            <a:srgbClr val="00B0F0"/>
          </a:solidFill>
          <a:ln>
            <a:headEnd/>
            <a:tailEnd/>
          </a:ln>
          <a:effectLst/>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rPr>
              <a:t>Controller</a:t>
            </a:r>
          </a:p>
        </p:txBody>
      </p:sp>
    </p:spTree>
    <p:extLst>
      <p:ext uri="{BB962C8B-B14F-4D97-AF65-F5344CB8AC3E}">
        <p14:creationId xmlns:p14="http://schemas.microsoft.com/office/powerpoint/2010/main" val="1758445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gray">
          <a:xfrm>
            <a:off x="3765653" y="698262"/>
            <a:ext cx="7426037" cy="5693259"/>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rgbClr val="002060"/>
              </a:solidFill>
              <a:effectLst/>
              <a:uLnTx/>
              <a:uFillTx/>
              <a:ea typeface="Arial Unicode MS" pitchFamily="34" charset="-128"/>
              <a:cs typeface="Arial Unicode MS" pitchFamily="34" charset="-128"/>
            </a:endParaRPr>
          </a:p>
        </p:txBody>
      </p:sp>
      <p:cxnSp>
        <p:nvCxnSpPr>
          <p:cNvPr id="4" name="Straight Arrow Connector 3"/>
          <p:cNvCxnSpPr/>
          <p:nvPr/>
        </p:nvCxnSpPr>
        <p:spPr>
          <a:xfrm flipV="1">
            <a:off x="2956996" y="2360854"/>
            <a:ext cx="1265958" cy="3597"/>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4222954" y="5273708"/>
            <a:ext cx="6629400" cy="3410"/>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5657" y="896853"/>
            <a:ext cx="2473510" cy="327458"/>
          </a:xfrm>
          <a:prstGeom prst="rect">
            <a:avLst/>
          </a:prstGeom>
        </p:spPr>
      </p:pic>
      <p:sp>
        <p:nvSpPr>
          <p:cNvPr id="12" name="Cloud 11"/>
          <p:cNvSpPr/>
          <p:nvPr/>
        </p:nvSpPr>
        <p:spPr bwMode="gray">
          <a:xfrm>
            <a:off x="5869868" y="4444562"/>
            <a:ext cx="1873322" cy="748795"/>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logging</a:t>
            </a:r>
            <a:br>
              <a:rPr lang="de-DE" sz="1400" kern="0" dirty="0">
                <a:ea typeface="Arial Unicode MS" pitchFamily="34" charset="-128"/>
                <a:cs typeface="Arial Unicode MS" pitchFamily="34" charset="-128"/>
              </a:rPr>
            </a:br>
            <a:r>
              <a:rPr lang="de-DE" sz="1400" kern="0" dirty="0" err="1">
                <a:ea typeface="Arial Unicode MS" pitchFamily="34" charset="-128"/>
                <a:cs typeface="Arial Unicode MS" pitchFamily="34" charset="-128"/>
              </a:rPr>
              <a:t>infrastructure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9676378" y="1723132"/>
            <a:ext cx="1366230" cy="546014"/>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a:solidFill>
                  <a:schemeClr val="tx1">
                    <a:lumMod val="75000"/>
                    <a:lumOff val="25000"/>
                  </a:schemeClr>
                </a:solidFill>
                <a:ea typeface="Arial Unicode MS" pitchFamily="34" charset="-128"/>
                <a:cs typeface="Arial Unicode MS" pitchFamily="34" charset="-128"/>
              </a:rPr>
              <a:t>User</a:t>
            </a:r>
          </a:p>
        </p:txBody>
      </p:sp>
      <p:sp>
        <p:nvSpPr>
          <p:cNvPr id="19" name="Rectangle 18"/>
          <p:cNvSpPr/>
          <p:nvPr/>
        </p:nvSpPr>
        <p:spPr bwMode="gray">
          <a:xfrm>
            <a:off x="8653178" y="2815160"/>
            <a:ext cx="1366230" cy="546014"/>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Statistics</a:t>
            </a:r>
            <a:endParaRPr lang="de-DE" sz="1600" kern="0" dirty="0">
              <a:solidFill>
                <a:schemeClr val="tx1">
                  <a:lumMod val="75000"/>
                  <a:lumOff val="25000"/>
                </a:schemeClr>
              </a:solidFill>
              <a:ea typeface="Arial Unicode MS" pitchFamily="34" charset="-128"/>
              <a:cs typeface="Arial Unicode MS" pitchFamily="34" charset="-128"/>
            </a:endParaRPr>
          </a:p>
        </p:txBody>
      </p:sp>
      <p:cxnSp>
        <p:nvCxnSpPr>
          <p:cNvPr id="20" name="Elbow Connector 34"/>
          <p:cNvCxnSpPr>
            <a:stCxn id="18" idx="1"/>
          </p:cNvCxnSpPr>
          <p:nvPr/>
        </p:nvCxnSpPr>
        <p:spPr>
          <a:xfrm flipH="1">
            <a:off x="8392472" y="1996139"/>
            <a:ext cx="1283906" cy="173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34"/>
          <p:cNvCxnSpPr/>
          <p:nvPr/>
        </p:nvCxnSpPr>
        <p:spPr>
          <a:xfrm flipH="1">
            <a:off x="8392473" y="3082057"/>
            <a:ext cx="240988" cy="0"/>
          </a:xfrm>
          <a:prstGeom prst="straightConnector1">
            <a:avLst/>
          </a:prstGeom>
          <a:ln w="158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9" idx="2"/>
          </p:cNvCxnSpPr>
          <p:nvPr/>
        </p:nvCxnSpPr>
        <p:spPr>
          <a:xfrm rot="5400000">
            <a:off x="7870201" y="3214094"/>
            <a:ext cx="1319012" cy="1613173"/>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8" idx="2"/>
            <a:endCxn id="12" idx="0"/>
          </p:cNvCxnSpPr>
          <p:nvPr/>
        </p:nvCxnSpPr>
        <p:spPr>
          <a:xfrm rot="5400000">
            <a:off x="7775654" y="2235121"/>
            <a:ext cx="2549814" cy="261786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870200" y="2099244"/>
            <a:ext cx="1316675"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 / REST</a:t>
            </a:r>
            <a:endParaRPr lang="de-DE" kern="0" dirty="0">
              <a:ea typeface="Arial Unicode MS" pitchFamily="34" charset="-128"/>
              <a:cs typeface="Arial Unicode MS" pitchFamily="34" charset="-128"/>
            </a:endParaRPr>
          </a:p>
        </p:txBody>
      </p:sp>
      <p:sp>
        <p:nvSpPr>
          <p:cNvPr id="32" name="Rectangle 31"/>
          <p:cNvSpPr/>
          <p:nvPr/>
        </p:nvSpPr>
        <p:spPr bwMode="gray">
          <a:xfrm rot="16200000">
            <a:off x="3211869" y="2612832"/>
            <a:ext cx="2460414" cy="431792"/>
          </a:xfrm>
          <a:prstGeom prst="rect">
            <a:avLst/>
          </a:prstGeom>
          <a:solidFill>
            <a:schemeClr val="tx2">
              <a:lumMod val="75000"/>
            </a:schemeClr>
          </a:solid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2000" dirty="0" err="1">
                <a:solidFill>
                  <a:schemeClr val="bg1"/>
                </a:solidFill>
              </a:rPr>
              <a:t>ServletFilter</a:t>
            </a:r>
            <a:r>
              <a:rPr lang="de-DE" sz="2000" dirty="0">
                <a:solidFill>
                  <a:schemeClr val="bg1"/>
                </a:solidFill>
              </a:rPr>
              <a:t> </a:t>
            </a:r>
            <a:endParaRPr lang="de-DE" sz="2000" kern="0" dirty="0">
              <a:solidFill>
                <a:schemeClr val="bg1"/>
              </a:solidFill>
              <a:ea typeface="Arial Unicode MS" pitchFamily="34" charset="-128"/>
              <a:cs typeface="Arial Unicode MS" pitchFamily="34" charset="-128"/>
            </a:endParaRPr>
          </a:p>
        </p:txBody>
      </p:sp>
      <p:sp>
        <p:nvSpPr>
          <p:cNvPr id="31" name="Rectangle 30"/>
          <p:cNvSpPr/>
          <p:nvPr/>
        </p:nvSpPr>
        <p:spPr bwMode="gray">
          <a:xfrm>
            <a:off x="4657656" y="1598521"/>
            <a:ext cx="3700792" cy="2460415"/>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Advertisement</a:t>
            </a:r>
            <a:endParaRPr lang="de-DE" sz="1600"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10" name="Rounded Rectangle 9"/>
          <p:cNvSpPr/>
          <p:nvPr/>
        </p:nvSpPr>
        <p:spPr bwMode="gray">
          <a:xfrm>
            <a:off x="4357926" y="3642172"/>
            <a:ext cx="1783338" cy="303336"/>
          </a:xfrm>
          <a:prstGeom prst="round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err="1">
                <a:ln>
                  <a:noFill/>
                </a:ln>
                <a:effectLst/>
                <a:uLnTx/>
                <a:uFillTx/>
                <a:ea typeface="Arial Unicode MS" pitchFamily="34" charset="-128"/>
                <a:cs typeface="Arial Unicode MS" pitchFamily="34" charset="-128"/>
              </a:rPr>
              <a:t>Logging</a:t>
            </a:r>
            <a:r>
              <a:rPr lang="de-DE" sz="1600" kern="0" dirty="0">
                <a:ea typeface="Arial Unicode MS" pitchFamily="34" charset="-128"/>
                <a:cs typeface="Arial Unicode MS" pitchFamily="34" charset="-128"/>
              </a:rPr>
              <a:t> </a:t>
            </a:r>
            <a:r>
              <a:rPr kumimoji="0" lang="de-DE" sz="1600" b="0" i="0" u="none" strike="noStrike" kern="0" cap="none" spc="0" normalizeH="0" baseline="0" noProof="0" dirty="0">
                <a:ln>
                  <a:noFill/>
                </a:ln>
                <a:effectLst/>
                <a:uLnTx/>
                <a:uFillTx/>
                <a:ea typeface="Arial Unicode MS" pitchFamily="34" charset="-128"/>
                <a:cs typeface="Arial Unicode MS" pitchFamily="34" charset="-128"/>
              </a:rPr>
              <a:t>Library</a:t>
            </a:r>
          </a:p>
        </p:txBody>
      </p:sp>
      <p:cxnSp>
        <p:nvCxnSpPr>
          <p:cNvPr id="13" name="Straight Arrow Connector 12"/>
          <p:cNvCxnSpPr>
            <a:stCxn id="10" idx="2"/>
            <a:endCxn id="12" idx="2"/>
          </p:cNvCxnSpPr>
          <p:nvPr/>
        </p:nvCxnSpPr>
        <p:spPr>
          <a:xfrm rot="16200000" flipH="1">
            <a:off x="5125911" y="4069192"/>
            <a:ext cx="873452" cy="626084"/>
          </a:xfrm>
          <a:prstGeom prst="bentConnector2">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4424243" y="4271877"/>
            <a:ext cx="817853" cy="461665"/>
          </a:xfrm>
          <a:prstGeom prst="rect">
            <a:avLst/>
          </a:prstGeom>
        </p:spPr>
        <p:txBody>
          <a:bodyPr wrap="none">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JSON </a:t>
            </a:r>
            <a:r>
              <a:rPr lang="de-DE" sz="1200" kern="0" dirty="0" err="1">
                <a:ea typeface="Arial Unicode MS" pitchFamily="34" charset="-128"/>
                <a:cs typeface="Arial Unicode MS" pitchFamily="34" charset="-128"/>
              </a:rPr>
              <a:t>to</a:t>
            </a:r>
            <a:br>
              <a:rPr lang="de-DE" sz="1200" kern="0" dirty="0">
                <a:ea typeface="Arial Unicode MS" pitchFamily="34" charset="-128"/>
                <a:cs typeface="Arial Unicode MS" pitchFamily="34" charset="-128"/>
              </a:rPr>
            </a:br>
            <a:r>
              <a:rPr lang="de-DE" sz="1200" kern="0" dirty="0">
                <a:ea typeface="Arial Unicode MS" pitchFamily="34" charset="-128"/>
                <a:cs typeface="Arial Unicode MS" pitchFamily="34" charset="-128"/>
              </a:rPr>
              <a:t>STDOUT</a:t>
            </a:r>
          </a:p>
        </p:txBody>
      </p:sp>
      <p:sp>
        <p:nvSpPr>
          <p:cNvPr id="52" name="Rectangle 51"/>
          <p:cNvSpPr/>
          <p:nvPr/>
        </p:nvSpPr>
        <p:spPr>
          <a:xfrm>
            <a:off x="9345004" y="3367724"/>
            <a:ext cx="817853" cy="461665"/>
          </a:xfrm>
          <a:prstGeom prst="rect">
            <a:avLst/>
          </a:prstGeom>
        </p:spPr>
        <p:txBody>
          <a:bodyPr wrap="none">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JSON </a:t>
            </a:r>
            <a:r>
              <a:rPr lang="de-DE" sz="1200" kern="0" dirty="0" err="1">
                <a:ea typeface="Arial Unicode MS" pitchFamily="34" charset="-128"/>
                <a:cs typeface="Arial Unicode MS" pitchFamily="34" charset="-128"/>
              </a:rPr>
              <a:t>to</a:t>
            </a:r>
            <a:br>
              <a:rPr lang="de-DE" sz="1200" kern="0" dirty="0">
                <a:ea typeface="Arial Unicode MS" pitchFamily="34" charset="-128"/>
                <a:cs typeface="Arial Unicode MS" pitchFamily="34" charset="-128"/>
              </a:rPr>
            </a:br>
            <a:r>
              <a:rPr lang="de-DE" sz="1200" kern="0" dirty="0">
                <a:ea typeface="Arial Unicode MS" pitchFamily="34" charset="-128"/>
                <a:cs typeface="Arial Unicode MS" pitchFamily="34" charset="-128"/>
              </a:rPr>
              <a:t>STDOUT</a:t>
            </a:r>
          </a:p>
        </p:txBody>
      </p:sp>
      <p:sp>
        <p:nvSpPr>
          <p:cNvPr id="53" name="Rectangle 52"/>
          <p:cNvSpPr/>
          <p:nvPr/>
        </p:nvSpPr>
        <p:spPr>
          <a:xfrm>
            <a:off x="10390849" y="2311320"/>
            <a:ext cx="817853" cy="461665"/>
          </a:xfrm>
          <a:prstGeom prst="rect">
            <a:avLst/>
          </a:prstGeom>
        </p:spPr>
        <p:txBody>
          <a:bodyPr wrap="none">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JSON </a:t>
            </a:r>
            <a:r>
              <a:rPr lang="de-DE" sz="1200" kern="0" dirty="0" err="1">
                <a:ea typeface="Arial Unicode MS" pitchFamily="34" charset="-128"/>
                <a:cs typeface="Arial Unicode MS" pitchFamily="34" charset="-128"/>
              </a:rPr>
              <a:t>to</a:t>
            </a:r>
            <a:br>
              <a:rPr lang="de-DE" sz="1200" kern="0" dirty="0">
                <a:ea typeface="Arial Unicode MS" pitchFamily="34" charset="-128"/>
                <a:cs typeface="Arial Unicode MS" pitchFamily="34" charset="-128"/>
              </a:rPr>
            </a:br>
            <a:r>
              <a:rPr lang="de-DE" sz="1200" kern="0" dirty="0">
                <a:ea typeface="Arial Unicode MS" pitchFamily="34" charset="-128"/>
                <a:cs typeface="Arial Unicode MS" pitchFamily="34" charset="-128"/>
              </a:rPr>
              <a:t>STDOUT</a:t>
            </a:r>
          </a:p>
        </p:txBody>
      </p:sp>
      <p:sp>
        <p:nvSpPr>
          <p:cNvPr id="54" name="Rectangle 53"/>
          <p:cNvSpPr/>
          <p:nvPr/>
        </p:nvSpPr>
        <p:spPr bwMode="gray">
          <a:xfrm>
            <a:off x="4631703" y="5456215"/>
            <a:ext cx="5727790" cy="756208"/>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fontAlgn="base">
              <a:spcBef>
                <a:spcPct val="50000"/>
              </a:spcBef>
              <a:spcAft>
                <a:spcPct val="0"/>
              </a:spcAft>
              <a:buClr>
                <a:srgbClr val="F0AB00"/>
              </a:buClr>
              <a:buSzPct val="80000"/>
            </a:pPr>
            <a:r>
              <a:rPr lang="de-DE" sz="1600" kern="0" dirty="0">
                <a:solidFill>
                  <a:schemeClr val="tx1"/>
                </a:solidFill>
                <a:ea typeface="Arial Unicode MS" pitchFamily="34" charset="-128"/>
                <a:cs typeface="Arial Unicode MS" pitchFamily="34" charset="-128"/>
              </a:rPr>
              <a:t> ELK</a:t>
            </a:r>
            <a:endParaRPr kumimoji="0" lang="de-DE" sz="1600"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55" name="Flowchart: Magnetic Disk 54"/>
          <p:cNvSpPr/>
          <p:nvPr/>
        </p:nvSpPr>
        <p:spPr bwMode="gray">
          <a:xfrm>
            <a:off x="7312891" y="5641509"/>
            <a:ext cx="1405054" cy="487279"/>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en-US" sz="1600" kern="0" dirty="0" err="1">
                <a:solidFill>
                  <a:schemeClr val="tx1"/>
                </a:solidFill>
                <a:ea typeface="Arial Unicode MS" pitchFamily="34" charset="-128"/>
                <a:cs typeface="Arial Unicode MS" pitchFamily="34" charset="-128"/>
              </a:rPr>
              <a:t>Elasticsearch</a:t>
            </a:r>
            <a:endParaRPr lang="en-US" sz="1600" kern="0" dirty="0">
              <a:solidFill>
                <a:schemeClr val="tx1"/>
              </a:solidFill>
              <a:ea typeface="Arial Unicode MS" pitchFamily="34" charset="-128"/>
              <a:cs typeface="Arial Unicode MS" pitchFamily="34" charset="-128"/>
            </a:endParaRPr>
          </a:p>
        </p:txBody>
      </p:sp>
      <p:sp>
        <p:nvSpPr>
          <p:cNvPr id="56" name="Rectangle 55"/>
          <p:cNvSpPr/>
          <p:nvPr/>
        </p:nvSpPr>
        <p:spPr bwMode="gray">
          <a:xfrm>
            <a:off x="5590967" y="5722483"/>
            <a:ext cx="1280160" cy="3214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err="1">
                <a:solidFill>
                  <a:schemeClr val="tx1"/>
                </a:solidFill>
                <a:ea typeface="Arial Unicode MS" pitchFamily="34" charset="-128"/>
                <a:cs typeface="Arial Unicode MS" pitchFamily="34" charset="-128"/>
              </a:rPr>
              <a:t>Logstash</a:t>
            </a:r>
            <a:endParaRPr kumimoji="0" lang="de-DE" sz="1600"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cxnSp>
        <p:nvCxnSpPr>
          <p:cNvPr id="57" name="Straight Arrow Connector 56"/>
          <p:cNvCxnSpPr>
            <a:stCxn id="56" idx="3"/>
            <a:endCxn id="55" idx="2"/>
          </p:cNvCxnSpPr>
          <p:nvPr/>
        </p:nvCxnSpPr>
        <p:spPr>
          <a:xfrm>
            <a:off x="6871127" y="5883184"/>
            <a:ext cx="441764" cy="1965"/>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55" idx="4"/>
          </p:cNvCxnSpPr>
          <p:nvPr/>
        </p:nvCxnSpPr>
        <p:spPr>
          <a:xfrm flipH="1">
            <a:off x="8717945" y="5885148"/>
            <a:ext cx="549348" cy="1"/>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59" name="Picture 58"/>
          <p:cNvPicPr>
            <a:picLocks noChangeAspect="1"/>
          </p:cNvPicPr>
          <p:nvPr/>
        </p:nvPicPr>
        <p:blipFill>
          <a:blip r:embed="rId3"/>
          <a:stretch>
            <a:fillRect/>
          </a:stretch>
        </p:blipFill>
        <p:spPr>
          <a:xfrm>
            <a:off x="9064941" y="5713478"/>
            <a:ext cx="1169202" cy="284105"/>
          </a:xfrm>
          <a:prstGeom prst="rect">
            <a:avLst/>
          </a:prstGeom>
        </p:spPr>
      </p:pic>
      <p:cxnSp>
        <p:nvCxnSpPr>
          <p:cNvPr id="14" name="Straight Arrow Connector 13"/>
          <p:cNvCxnSpPr>
            <a:endCxn id="56" idx="0"/>
          </p:cNvCxnSpPr>
          <p:nvPr/>
        </p:nvCxnSpPr>
        <p:spPr>
          <a:xfrm>
            <a:off x="6231047" y="5072460"/>
            <a:ext cx="0" cy="65002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5993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bwMode="gray">
          <a:xfrm>
            <a:off x="3650215" y="2962350"/>
            <a:ext cx="8305585" cy="3465487"/>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rgbClr val="002060"/>
              </a:solidFill>
              <a:effectLst/>
              <a:uLnTx/>
              <a:uFillTx/>
              <a:ea typeface="Arial Unicode MS" pitchFamily="34" charset="-128"/>
              <a:cs typeface="Arial Unicode MS" pitchFamily="34" charset="-128"/>
            </a:endParaRPr>
          </a:p>
        </p:txBody>
      </p:sp>
      <p:sp>
        <p:nvSpPr>
          <p:cNvPr id="40" name="TextBox 39"/>
          <p:cNvSpPr txBox="1"/>
          <p:nvPr/>
        </p:nvSpPr>
        <p:spPr>
          <a:xfrm>
            <a:off x="8696854" y="4321335"/>
            <a:ext cx="1031051" cy="523220"/>
          </a:xfrm>
          <a:prstGeom prst="rect">
            <a:avLst/>
          </a:prstGeom>
          <a:noFill/>
        </p:spPr>
        <p:txBody>
          <a:bodyPr wrap="none"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isPremium</a:t>
            </a:r>
            <a:br>
              <a:rPr lang="de-DE" sz="1400" kern="0" dirty="0">
                <a:ea typeface="Arial Unicode MS" pitchFamily="34" charset="-128"/>
                <a:cs typeface="Arial Unicode MS" pitchFamily="34" charset="-128"/>
              </a:rPr>
            </a:br>
            <a:r>
              <a:rPr lang="de-DE" sz="1400" kern="0" dirty="0">
                <a:ea typeface="Arial Unicode MS" pitchFamily="34" charset="-128"/>
                <a:cs typeface="Arial Unicode MS" pitchFamily="34" charset="-128"/>
              </a:rPr>
              <a:t>(GET)</a:t>
            </a:r>
          </a:p>
        </p:txBody>
      </p:sp>
      <p:sp>
        <p:nvSpPr>
          <p:cNvPr id="42" name="TextBox 41"/>
          <p:cNvSpPr txBox="1"/>
          <p:nvPr/>
        </p:nvSpPr>
        <p:spPr>
          <a:xfrm>
            <a:off x="2837020" y="4324993"/>
            <a:ext cx="1153053"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create</a:t>
            </a:r>
            <a:br>
              <a:rPr lang="de-DE" sz="1400" kern="0" dirty="0">
                <a:ea typeface="Arial Unicode MS" pitchFamily="34" charset="-128"/>
                <a:cs typeface="Arial Unicode MS" pitchFamily="34" charset="-128"/>
              </a:rPr>
            </a:br>
            <a:r>
              <a:rPr lang="de-DE" sz="1400" kern="0" dirty="0">
                <a:ea typeface="Arial Unicode MS" pitchFamily="34" charset="-128"/>
                <a:cs typeface="Arial Unicode MS" pitchFamily="34" charset="-128"/>
              </a:rPr>
              <a:t>(POST)</a:t>
            </a:r>
            <a:endParaRPr lang="de-DE" kern="0" dirty="0">
              <a:ea typeface="Arial Unicode MS" pitchFamily="34" charset="-128"/>
              <a:cs typeface="Arial Unicode MS" pitchFamily="34" charset="-128"/>
            </a:endParaRPr>
          </a:p>
        </p:txBody>
      </p:sp>
      <p:sp>
        <p:nvSpPr>
          <p:cNvPr id="26" name="Rectangle 25"/>
          <p:cNvSpPr/>
          <p:nvPr/>
        </p:nvSpPr>
        <p:spPr bwMode="gray">
          <a:xfrm>
            <a:off x="299901" y="3296929"/>
            <a:ext cx="2435425" cy="3130908"/>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a:solidFill>
                  <a:schemeClr val="tx1">
                    <a:lumMod val="75000"/>
                    <a:lumOff val="25000"/>
                  </a:schemeClr>
                </a:solidFill>
                <a:ea typeface="Arial Unicode MS" pitchFamily="34" charset="-128"/>
                <a:cs typeface="Arial Unicode MS" pitchFamily="34" charset="-128"/>
              </a:rPr>
              <a:t>Jenkins</a:t>
            </a:r>
          </a:p>
        </p:txBody>
      </p:sp>
      <p:sp>
        <p:nvSpPr>
          <p:cNvPr id="23" name="Rectangle 22"/>
          <p:cNvSpPr/>
          <p:nvPr/>
        </p:nvSpPr>
        <p:spPr bwMode="gray">
          <a:xfrm>
            <a:off x="9785987" y="3730700"/>
            <a:ext cx="1366230" cy="1565253"/>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a:solidFill>
                  <a:schemeClr val="tx1">
                    <a:lumMod val="75000"/>
                    <a:lumOff val="25000"/>
                  </a:schemeClr>
                </a:solidFill>
                <a:ea typeface="Arial Unicode MS" pitchFamily="34" charset="-128"/>
                <a:cs typeface="Arial Unicode MS" pitchFamily="34" charset="-128"/>
              </a:rPr>
              <a:t>User</a:t>
            </a: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4773" y="3122602"/>
            <a:ext cx="2473510" cy="327458"/>
          </a:xfrm>
          <a:prstGeom prst="rect">
            <a:avLst/>
          </a:prstGeom>
        </p:spPr>
      </p:pic>
      <p:cxnSp>
        <p:nvCxnSpPr>
          <p:cNvPr id="35" name="Elbow Connector 127"/>
          <p:cNvCxnSpPr/>
          <p:nvPr/>
        </p:nvCxnSpPr>
        <p:spPr>
          <a:xfrm flipH="1" flipV="1">
            <a:off x="8215780" y="4582944"/>
            <a:ext cx="1581908" cy="5005"/>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gray">
          <a:xfrm>
            <a:off x="573078" y="3974412"/>
            <a:ext cx="1893009" cy="122707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SystemTest</a:t>
            </a:r>
            <a:br>
              <a:rPr lang="de-DE" kern="0" dirty="0">
                <a:solidFill>
                  <a:schemeClr val="tx1">
                    <a:lumMod val="65000"/>
                    <a:lumOff val="35000"/>
                  </a:schemeClr>
                </a:solidFill>
                <a:ea typeface="Arial Unicode MS" pitchFamily="34" charset="-128"/>
                <a:cs typeface="Arial Unicode MS" pitchFamily="34" charset="-128"/>
              </a:rPr>
            </a:br>
            <a:r>
              <a:rPr lang="de-DE" kern="0" dirty="0">
                <a:solidFill>
                  <a:schemeClr val="tx1">
                    <a:lumMod val="65000"/>
                    <a:lumOff val="35000"/>
                  </a:schemeClr>
                </a:solidFill>
                <a:ea typeface="Arial Unicode MS" pitchFamily="34" charset="-128"/>
                <a:cs typeface="Arial Unicode MS" pitchFamily="34" charset="-128"/>
              </a:rPr>
              <a:t>(</a:t>
            </a:r>
            <a:r>
              <a:rPr lang="de-DE" kern="0" dirty="0" err="1">
                <a:solidFill>
                  <a:schemeClr val="tx1">
                    <a:lumMod val="65000"/>
                    <a:lumOff val="35000"/>
                  </a:schemeClr>
                </a:solidFill>
                <a:ea typeface="Arial Unicode MS" pitchFamily="34" charset="-128"/>
                <a:cs typeface="Arial Unicode MS" pitchFamily="34" charset="-128"/>
              </a:rPr>
              <a:t>JUnit</a:t>
            </a:r>
            <a:r>
              <a:rPr lang="de-DE" kern="0" dirty="0">
                <a:solidFill>
                  <a:schemeClr val="tx1">
                    <a:lumMod val="65000"/>
                    <a:lumOff val="35000"/>
                  </a:schemeClr>
                </a:solidFill>
                <a:ea typeface="Arial Unicode MS" pitchFamily="34" charset="-128"/>
                <a:cs typeface="Arial Unicode MS" pitchFamily="34" charset="-128"/>
              </a:rPr>
              <a:t>)</a:t>
            </a:r>
          </a:p>
        </p:txBody>
      </p:sp>
      <p:sp>
        <p:nvSpPr>
          <p:cNvPr id="33" name="Rectangle 32"/>
          <p:cNvSpPr/>
          <p:nvPr/>
        </p:nvSpPr>
        <p:spPr bwMode="gray">
          <a:xfrm>
            <a:off x="299901" y="357974"/>
            <a:ext cx="6495133" cy="2338505"/>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a:solidFill>
                  <a:schemeClr val="tx1">
                    <a:lumMod val="75000"/>
                    <a:lumOff val="25000"/>
                  </a:schemeClr>
                </a:solidFill>
                <a:ea typeface="Arial Unicode MS" pitchFamily="34" charset="-128"/>
                <a:cs typeface="Arial Unicode MS" pitchFamily="34" charset="-128"/>
              </a:rPr>
              <a:t>JVM</a:t>
            </a:r>
          </a:p>
        </p:txBody>
      </p:sp>
      <p:sp>
        <p:nvSpPr>
          <p:cNvPr id="37" name="Rectangle 36"/>
          <p:cNvSpPr/>
          <p:nvPr/>
        </p:nvSpPr>
        <p:spPr bwMode="gray">
          <a:xfrm>
            <a:off x="4367766" y="790972"/>
            <a:ext cx="2190813" cy="16954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Advertisement</a:t>
            </a:r>
            <a:endParaRPr lang="de-DE" sz="1600"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38" name="TextBox 37"/>
          <p:cNvSpPr txBox="1"/>
          <p:nvPr/>
        </p:nvSpPr>
        <p:spPr>
          <a:xfrm>
            <a:off x="2682424" y="1347973"/>
            <a:ext cx="1377717" cy="738664"/>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create</a:t>
            </a:r>
            <a:br>
              <a:rPr lang="de-DE" sz="1400" kern="0" dirty="0">
                <a:ea typeface="Arial Unicode MS" pitchFamily="34" charset="-128"/>
                <a:cs typeface="Arial Unicode MS" pitchFamily="34" charset="-128"/>
              </a:rPr>
            </a:br>
            <a:r>
              <a:rPr lang="de-DE" sz="1400" kern="0" dirty="0" err="1">
                <a:ea typeface="Arial Unicode MS" pitchFamily="34" charset="-128"/>
                <a:cs typeface="Arial Unicode MS" pitchFamily="34" charset="-128"/>
              </a:rPr>
              <a:t>with</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generated</a:t>
            </a:r>
            <a:r>
              <a:rPr lang="de-DE" sz="1400" kern="0" dirty="0">
                <a:ea typeface="Arial Unicode MS" pitchFamily="34" charset="-128"/>
                <a:cs typeface="Arial Unicode MS" pitchFamily="34" charset="-128"/>
              </a:rPr>
              <a:t> JWT Token</a:t>
            </a:r>
          </a:p>
        </p:txBody>
      </p:sp>
      <p:sp>
        <p:nvSpPr>
          <p:cNvPr id="39" name="Rectangle 38"/>
          <p:cNvSpPr/>
          <p:nvPr/>
        </p:nvSpPr>
        <p:spPr bwMode="gray">
          <a:xfrm>
            <a:off x="566318" y="1025160"/>
            <a:ext cx="1893009" cy="122707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ComponentTest</a:t>
            </a:r>
            <a:br>
              <a:rPr lang="de-DE" kern="0" dirty="0">
                <a:solidFill>
                  <a:schemeClr val="tx1">
                    <a:lumMod val="65000"/>
                    <a:lumOff val="35000"/>
                  </a:schemeClr>
                </a:solidFill>
                <a:ea typeface="Arial Unicode MS" pitchFamily="34" charset="-128"/>
                <a:cs typeface="Arial Unicode MS" pitchFamily="34" charset="-128"/>
              </a:rPr>
            </a:br>
            <a:r>
              <a:rPr lang="de-DE" kern="0" dirty="0">
                <a:solidFill>
                  <a:schemeClr val="tx1">
                    <a:lumMod val="65000"/>
                    <a:lumOff val="35000"/>
                  </a:schemeClr>
                </a:solidFill>
                <a:ea typeface="Arial Unicode MS" pitchFamily="34" charset="-128"/>
                <a:cs typeface="Arial Unicode MS" pitchFamily="34" charset="-128"/>
              </a:rPr>
              <a:t>(</a:t>
            </a:r>
            <a:r>
              <a:rPr lang="de-DE" kern="0" dirty="0" err="1">
                <a:solidFill>
                  <a:schemeClr val="tx1">
                    <a:lumMod val="65000"/>
                    <a:lumOff val="35000"/>
                  </a:schemeClr>
                </a:solidFill>
                <a:ea typeface="Arial Unicode MS" pitchFamily="34" charset="-128"/>
                <a:cs typeface="Arial Unicode MS" pitchFamily="34" charset="-128"/>
              </a:rPr>
              <a:t>JUnit</a:t>
            </a:r>
            <a:r>
              <a:rPr lang="de-DE" kern="0" dirty="0">
                <a:solidFill>
                  <a:schemeClr val="tx1">
                    <a:lumMod val="65000"/>
                    <a:lumOff val="35000"/>
                  </a:schemeClr>
                </a:solidFill>
                <a:ea typeface="Arial Unicode MS" pitchFamily="34" charset="-128"/>
                <a:cs typeface="Arial Unicode MS" pitchFamily="34" charset="-128"/>
              </a:rPr>
              <a:t>)</a:t>
            </a:r>
          </a:p>
        </p:txBody>
      </p:sp>
      <p:cxnSp>
        <p:nvCxnSpPr>
          <p:cNvPr id="41" name="Straight Arrow Connector 40"/>
          <p:cNvCxnSpPr>
            <a:stCxn id="39" idx="3"/>
            <a:endCxn id="37" idx="1"/>
          </p:cNvCxnSpPr>
          <p:nvPr/>
        </p:nvCxnSpPr>
        <p:spPr>
          <a:xfrm>
            <a:off x="2459327" y="1638697"/>
            <a:ext cx="1908439" cy="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4365787" y="3730700"/>
            <a:ext cx="4151780" cy="1828651"/>
          </a:xfrm>
          <a:prstGeom prst="rect">
            <a:avLst/>
          </a:prstGeom>
          <a:solidFill>
            <a:schemeClr val="accent1">
              <a:lumMod val="40000"/>
              <a:lumOff val="60000"/>
            </a:schemeClr>
          </a:solidFill>
          <a:ln w="63500" cmpd="dbl">
            <a:solidFill>
              <a:schemeClr val="accent1">
                <a:lumMod val="20000"/>
                <a:lumOff val="8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Bulletinboard</a:t>
            </a:r>
            <a:r>
              <a:rPr lang="de-DE" sz="1600" kern="0" dirty="0">
                <a:solidFill>
                  <a:schemeClr val="tx1">
                    <a:lumMod val="75000"/>
                    <a:lumOff val="25000"/>
                  </a:schemeClr>
                </a:solidFill>
                <a:ea typeface="Arial Unicode MS" pitchFamily="34" charset="-128"/>
                <a:cs typeface="Arial Unicode MS" pitchFamily="34" charset="-128"/>
              </a:rPr>
              <a:t> </a:t>
            </a:r>
            <a:r>
              <a:rPr lang="de-DE" sz="1600" kern="0" dirty="0" err="1">
                <a:solidFill>
                  <a:schemeClr val="tx1">
                    <a:lumMod val="75000"/>
                    <a:lumOff val="25000"/>
                  </a:schemeClr>
                </a:solidFill>
                <a:ea typeface="Arial Unicode MS" pitchFamily="34" charset="-128"/>
                <a:cs typeface="Arial Unicode MS" pitchFamily="34" charset="-128"/>
              </a:rPr>
              <a:t>Application</a:t>
            </a:r>
            <a:endParaRPr lang="de-DE" sz="1600" kern="0" dirty="0">
              <a:solidFill>
                <a:schemeClr val="tx1">
                  <a:lumMod val="75000"/>
                  <a:lumOff val="25000"/>
                </a:schemeClr>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de-DE" sz="1600" kern="0" dirty="0">
              <a:solidFill>
                <a:schemeClr val="tx1">
                  <a:lumMod val="75000"/>
                  <a:lumOff val="25000"/>
                </a:schemeClr>
              </a:solidFill>
              <a:ea typeface="Arial Unicode MS" pitchFamily="34" charset="-128"/>
              <a:cs typeface="Arial Unicode MS" pitchFamily="34" charset="-128"/>
            </a:endParaRPr>
          </a:p>
        </p:txBody>
      </p:sp>
      <p:pic>
        <p:nvPicPr>
          <p:cNvPr id="25" name="Picture 10" descr="Log In   Register Upload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23869" y="4321335"/>
            <a:ext cx="310799" cy="440329"/>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p:cNvCxnSpPr>
            <a:stCxn id="27" idx="3"/>
          </p:cNvCxnSpPr>
          <p:nvPr/>
        </p:nvCxnSpPr>
        <p:spPr>
          <a:xfrm flipV="1">
            <a:off x="2466087" y="4582944"/>
            <a:ext cx="1899700" cy="5005"/>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9" name="Picture 10" descr="Log In   Register Upload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23869" y="1332407"/>
            <a:ext cx="310799" cy="44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9836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bwMode="gray">
          <a:xfrm>
            <a:off x="3650215" y="2962350"/>
            <a:ext cx="8305585" cy="3465487"/>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rgbClr val="002060"/>
              </a:solidFill>
              <a:effectLst/>
              <a:uLnTx/>
              <a:uFillTx/>
              <a:ea typeface="Arial Unicode MS" pitchFamily="34" charset="-128"/>
              <a:cs typeface="Arial Unicode MS" pitchFamily="34" charset="-128"/>
            </a:endParaRPr>
          </a:p>
        </p:txBody>
      </p:sp>
      <p:sp>
        <p:nvSpPr>
          <p:cNvPr id="12" name="Rectangle 11"/>
          <p:cNvSpPr/>
          <p:nvPr/>
        </p:nvSpPr>
        <p:spPr bwMode="gray">
          <a:xfrm>
            <a:off x="4365787" y="3730700"/>
            <a:ext cx="4151780" cy="1828651"/>
          </a:xfrm>
          <a:prstGeom prst="rect">
            <a:avLst/>
          </a:prstGeom>
          <a:solidFill>
            <a:schemeClr val="accent1">
              <a:lumMod val="40000"/>
              <a:lumOff val="60000"/>
            </a:schemeClr>
          </a:solidFill>
          <a:ln w="63500" cmpd="dbl">
            <a:solidFill>
              <a:schemeClr val="accent1">
                <a:lumMod val="20000"/>
                <a:lumOff val="8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Bulletinboard</a:t>
            </a:r>
            <a:r>
              <a:rPr lang="de-DE" sz="1600" kern="0" dirty="0">
                <a:solidFill>
                  <a:schemeClr val="tx1">
                    <a:lumMod val="75000"/>
                    <a:lumOff val="25000"/>
                  </a:schemeClr>
                </a:solidFill>
                <a:ea typeface="Arial Unicode MS" pitchFamily="34" charset="-128"/>
                <a:cs typeface="Arial Unicode MS" pitchFamily="34" charset="-128"/>
              </a:rPr>
              <a:t> </a:t>
            </a:r>
            <a:r>
              <a:rPr lang="de-DE" sz="1600" kern="0" dirty="0" err="1">
                <a:solidFill>
                  <a:schemeClr val="tx1">
                    <a:lumMod val="75000"/>
                    <a:lumOff val="25000"/>
                  </a:schemeClr>
                </a:solidFill>
                <a:ea typeface="Arial Unicode MS" pitchFamily="34" charset="-128"/>
                <a:cs typeface="Arial Unicode MS" pitchFamily="34" charset="-128"/>
              </a:rPr>
              <a:t>Application</a:t>
            </a:r>
            <a:endParaRPr lang="de-DE" sz="1600"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40" name="TextBox 39"/>
          <p:cNvSpPr txBox="1"/>
          <p:nvPr/>
        </p:nvSpPr>
        <p:spPr>
          <a:xfrm>
            <a:off x="8696854" y="4321335"/>
            <a:ext cx="1031051" cy="523220"/>
          </a:xfrm>
          <a:prstGeom prst="rect">
            <a:avLst/>
          </a:prstGeom>
          <a:noFill/>
        </p:spPr>
        <p:txBody>
          <a:bodyPr wrap="none"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isPremium</a:t>
            </a:r>
            <a:br>
              <a:rPr lang="de-DE" sz="1400" kern="0" dirty="0">
                <a:ea typeface="Arial Unicode MS" pitchFamily="34" charset="-128"/>
                <a:cs typeface="Arial Unicode MS" pitchFamily="34" charset="-128"/>
              </a:rPr>
            </a:br>
            <a:r>
              <a:rPr lang="de-DE" sz="1400" kern="0" dirty="0">
                <a:ea typeface="Arial Unicode MS" pitchFamily="34" charset="-128"/>
                <a:cs typeface="Arial Unicode MS" pitchFamily="34" charset="-128"/>
              </a:rPr>
              <a:t>(GET)</a:t>
            </a:r>
          </a:p>
        </p:txBody>
      </p:sp>
      <p:sp>
        <p:nvSpPr>
          <p:cNvPr id="42" name="TextBox 41"/>
          <p:cNvSpPr txBox="1"/>
          <p:nvPr/>
        </p:nvSpPr>
        <p:spPr>
          <a:xfrm>
            <a:off x="2837020" y="4324993"/>
            <a:ext cx="1153053"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create</a:t>
            </a:r>
            <a:br>
              <a:rPr lang="de-DE" sz="1400" kern="0" dirty="0">
                <a:ea typeface="Arial Unicode MS" pitchFamily="34" charset="-128"/>
                <a:cs typeface="Arial Unicode MS" pitchFamily="34" charset="-128"/>
              </a:rPr>
            </a:br>
            <a:r>
              <a:rPr lang="de-DE" sz="1400" kern="0" dirty="0">
                <a:ea typeface="Arial Unicode MS" pitchFamily="34" charset="-128"/>
                <a:cs typeface="Arial Unicode MS" pitchFamily="34" charset="-128"/>
              </a:rPr>
              <a:t>(POST)</a:t>
            </a:r>
            <a:endParaRPr lang="de-DE" kern="0" dirty="0">
              <a:ea typeface="Arial Unicode MS" pitchFamily="34" charset="-128"/>
              <a:cs typeface="Arial Unicode MS" pitchFamily="34" charset="-128"/>
            </a:endParaRPr>
          </a:p>
        </p:txBody>
      </p:sp>
      <p:sp>
        <p:nvSpPr>
          <p:cNvPr id="26" name="Rectangle 25"/>
          <p:cNvSpPr/>
          <p:nvPr/>
        </p:nvSpPr>
        <p:spPr bwMode="gray">
          <a:xfrm>
            <a:off x="299901" y="3296929"/>
            <a:ext cx="2435425" cy="3130908"/>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a:solidFill>
                  <a:schemeClr val="tx1">
                    <a:lumMod val="75000"/>
                    <a:lumOff val="25000"/>
                  </a:schemeClr>
                </a:solidFill>
                <a:ea typeface="Arial Unicode MS" pitchFamily="34" charset="-128"/>
                <a:cs typeface="Arial Unicode MS" pitchFamily="34" charset="-128"/>
              </a:rPr>
              <a:t>Jenkins</a:t>
            </a:r>
          </a:p>
        </p:txBody>
      </p:sp>
      <p:cxnSp>
        <p:nvCxnSpPr>
          <p:cNvPr id="36" name="Straight Arrow Connector 35"/>
          <p:cNvCxnSpPr>
            <a:stCxn id="27" idx="3"/>
            <a:endCxn id="18" idx="1"/>
          </p:cNvCxnSpPr>
          <p:nvPr/>
        </p:nvCxnSpPr>
        <p:spPr>
          <a:xfrm flipV="1">
            <a:off x="2466087" y="4582945"/>
            <a:ext cx="2087081" cy="5004"/>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bwMode="gray">
          <a:xfrm>
            <a:off x="9785987" y="3730700"/>
            <a:ext cx="1366230" cy="1565253"/>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a:solidFill>
                  <a:schemeClr val="tx1">
                    <a:lumMod val="75000"/>
                    <a:lumOff val="25000"/>
                  </a:schemeClr>
                </a:solidFill>
                <a:ea typeface="Arial Unicode MS" pitchFamily="34" charset="-128"/>
                <a:cs typeface="Arial Unicode MS" pitchFamily="34" charset="-128"/>
              </a:rPr>
              <a:t>User</a:t>
            </a: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4773" y="3122602"/>
            <a:ext cx="2473510" cy="327458"/>
          </a:xfrm>
          <a:prstGeom prst="rect">
            <a:avLst/>
          </a:prstGeom>
        </p:spPr>
      </p:pic>
      <p:cxnSp>
        <p:nvCxnSpPr>
          <p:cNvPr id="35" name="Elbow Connector 127"/>
          <p:cNvCxnSpPr>
            <a:endCxn id="20" idx="3"/>
          </p:cNvCxnSpPr>
          <p:nvPr/>
        </p:nvCxnSpPr>
        <p:spPr>
          <a:xfrm flipH="1" flipV="1">
            <a:off x="8215780" y="4582944"/>
            <a:ext cx="1581908" cy="5005"/>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gray">
          <a:xfrm>
            <a:off x="573078" y="3974412"/>
            <a:ext cx="1893009" cy="122707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SystemTest</a:t>
            </a:r>
            <a:br>
              <a:rPr lang="de-DE" kern="0" dirty="0">
                <a:solidFill>
                  <a:schemeClr val="tx1">
                    <a:lumMod val="65000"/>
                    <a:lumOff val="35000"/>
                  </a:schemeClr>
                </a:solidFill>
                <a:ea typeface="Arial Unicode MS" pitchFamily="34" charset="-128"/>
                <a:cs typeface="Arial Unicode MS" pitchFamily="34" charset="-128"/>
              </a:rPr>
            </a:br>
            <a:r>
              <a:rPr lang="de-DE" kern="0" dirty="0">
                <a:solidFill>
                  <a:schemeClr val="tx1">
                    <a:lumMod val="65000"/>
                    <a:lumOff val="35000"/>
                  </a:schemeClr>
                </a:solidFill>
                <a:ea typeface="Arial Unicode MS" pitchFamily="34" charset="-128"/>
                <a:cs typeface="Arial Unicode MS" pitchFamily="34" charset="-128"/>
              </a:rPr>
              <a:t>(</a:t>
            </a:r>
            <a:r>
              <a:rPr lang="de-DE" kern="0" dirty="0" err="1">
                <a:solidFill>
                  <a:schemeClr val="tx1">
                    <a:lumMod val="65000"/>
                    <a:lumOff val="35000"/>
                  </a:schemeClr>
                </a:solidFill>
                <a:ea typeface="Arial Unicode MS" pitchFamily="34" charset="-128"/>
                <a:cs typeface="Arial Unicode MS" pitchFamily="34" charset="-128"/>
              </a:rPr>
              <a:t>JUnit</a:t>
            </a:r>
            <a:r>
              <a:rPr lang="de-DE" kern="0" dirty="0">
                <a:solidFill>
                  <a:schemeClr val="tx1">
                    <a:lumMod val="65000"/>
                    <a:lumOff val="35000"/>
                  </a:schemeClr>
                </a:solidFill>
                <a:ea typeface="Arial Unicode MS" pitchFamily="34" charset="-128"/>
                <a:cs typeface="Arial Unicode MS" pitchFamily="34" charset="-128"/>
              </a:rPr>
              <a:t>)</a:t>
            </a:r>
          </a:p>
        </p:txBody>
      </p:sp>
      <p:sp>
        <p:nvSpPr>
          <p:cNvPr id="17" name="Rectangle 16"/>
          <p:cNvSpPr/>
          <p:nvPr/>
        </p:nvSpPr>
        <p:spPr bwMode="gray">
          <a:xfrm>
            <a:off x="4365786" y="5839991"/>
            <a:ext cx="5431902" cy="466363"/>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de-DE" sz="1600" kern="0" noProof="0" dirty="0">
                <a:solidFill>
                  <a:schemeClr val="tx1"/>
                </a:solidFill>
                <a:ea typeface="Arial Unicode MS" pitchFamily="34" charset="-128"/>
                <a:cs typeface="Arial Unicode MS" pitchFamily="34" charset="-128"/>
              </a:rPr>
              <a:t>XSA UAA</a:t>
            </a:r>
            <a:endParaRPr kumimoji="0" lang="de-DE" sz="1600"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18" name="Rectangle 27"/>
          <p:cNvSpPr/>
          <p:nvPr/>
        </p:nvSpPr>
        <p:spPr bwMode="gray">
          <a:xfrm>
            <a:off x="4553168" y="4128256"/>
            <a:ext cx="1625357" cy="909377"/>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Application</a:t>
            </a:r>
            <a:r>
              <a:rPr lang="de-DE" sz="1600" kern="0" dirty="0">
                <a:solidFill>
                  <a:schemeClr val="tx1">
                    <a:lumMod val="75000"/>
                    <a:lumOff val="25000"/>
                  </a:schemeClr>
                </a:solidFill>
                <a:ea typeface="Arial Unicode MS" pitchFamily="34" charset="-128"/>
                <a:cs typeface="Arial Unicode MS" pitchFamily="34" charset="-128"/>
              </a:rPr>
              <a:t> </a:t>
            </a:r>
            <a:br>
              <a:rPr lang="de-DE" sz="1600" kern="0" dirty="0">
                <a:solidFill>
                  <a:schemeClr val="tx1">
                    <a:lumMod val="75000"/>
                    <a:lumOff val="25000"/>
                  </a:schemeClr>
                </a:solidFill>
                <a:ea typeface="Arial Unicode MS" pitchFamily="34" charset="-128"/>
                <a:cs typeface="Arial Unicode MS" pitchFamily="34" charset="-128"/>
              </a:rPr>
            </a:br>
            <a:r>
              <a:rPr lang="de-DE" sz="1600" kern="0" dirty="0">
                <a:solidFill>
                  <a:schemeClr val="tx1">
                    <a:lumMod val="75000"/>
                    <a:lumOff val="25000"/>
                  </a:schemeClr>
                </a:solidFill>
                <a:ea typeface="Arial Unicode MS" pitchFamily="34" charset="-128"/>
                <a:cs typeface="Arial Unicode MS" pitchFamily="34" charset="-128"/>
              </a:rPr>
              <a:t>Router</a:t>
            </a: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20" name="Rectangle 27"/>
          <p:cNvSpPr/>
          <p:nvPr/>
        </p:nvSpPr>
        <p:spPr bwMode="gray">
          <a:xfrm>
            <a:off x="6590422" y="4121269"/>
            <a:ext cx="1625358" cy="9233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Advertisement</a:t>
            </a:r>
            <a:endParaRPr lang="de-DE" sz="1600"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cxnSp>
        <p:nvCxnSpPr>
          <p:cNvPr id="22" name="Straight Arrow Connector 21"/>
          <p:cNvCxnSpPr>
            <a:stCxn id="18" idx="2"/>
          </p:cNvCxnSpPr>
          <p:nvPr/>
        </p:nvCxnSpPr>
        <p:spPr>
          <a:xfrm flipH="1">
            <a:off x="5365846" y="5037633"/>
            <a:ext cx="1" cy="802358"/>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41"/>
          <p:cNvSpPr txBox="1"/>
          <p:nvPr/>
        </p:nvSpPr>
        <p:spPr>
          <a:xfrm>
            <a:off x="5365845" y="5164384"/>
            <a:ext cx="1509875"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Get</a:t>
            </a:r>
            <a:r>
              <a:rPr lang="de-DE" sz="1400" kern="0" dirty="0">
                <a:ea typeface="Arial Unicode MS" pitchFamily="34" charset="-128"/>
                <a:cs typeface="Arial Unicode MS" pitchFamily="34" charset="-128"/>
              </a:rPr>
              <a:t> JWT Token</a:t>
            </a:r>
            <a:endParaRPr lang="de-DE" kern="0" dirty="0">
              <a:ea typeface="Arial Unicode MS" pitchFamily="34" charset="-128"/>
              <a:cs typeface="Arial Unicode MS" pitchFamily="34" charset="-128"/>
            </a:endParaRPr>
          </a:p>
        </p:txBody>
      </p:sp>
      <p:cxnSp>
        <p:nvCxnSpPr>
          <p:cNvPr id="32" name="Straight Arrow Connector 31"/>
          <p:cNvCxnSpPr>
            <a:endCxn id="20" idx="1"/>
          </p:cNvCxnSpPr>
          <p:nvPr/>
        </p:nvCxnSpPr>
        <p:spPr>
          <a:xfrm>
            <a:off x="6197921" y="4582943"/>
            <a:ext cx="392501" cy="1"/>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875891" y="5690284"/>
            <a:ext cx="6635625" cy="13446"/>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992344" y="5686102"/>
            <a:ext cx="1708572"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backing</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services</a:t>
            </a:r>
            <a:endParaRPr lang="de-DE" sz="1400" kern="0" dirty="0">
              <a:ea typeface="Arial Unicode MS" pitchFamily="34" charset="-128"/>
              <a:cs typeface="Arial Unicode MS" pitchFamily="34" charset="-128"/>
            </a:endParaRPr>
          </a:p>
        </p:txBody>
      </p:sp>
      <p:pic>
        <p:nvPicPr>
          <p:cNvPr id="1034" name="Picture 10" descr="Log In   Register Upload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435022" y="4654978"/>
            <a:ext cx="310799" cy="44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0172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33"/>
          <p:cNvSpPr/>
          <p:nvPr/>
        </p:nvSpPr>
        <p:spPr bwMode="gray">
          <a:xfrm>
            <a:off x="5439371" y="849889"/>
            <a:ext cx="6310220" cy="5106213"/>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37" name="Rectangle 15"/>
          <p:cNvSpPr/>
          <p:nvPr/>
        </p:nvSpPr>
        <p:spPr bwMode="gray">
          <a:xfrm>
            <a:off x="242719" y="582371"/>
            <a:ext cx="2618858" cy="5693258"/>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1999"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a:solidFill>
                  <a:schemeClr val="tx1">
                    <a:lumMod val="75000"/>
                    <a:lumOff val="25000"/>
                  </a:schemeClr>
                </a:solidFill>
                <a:ea typeface="Arial Unicode MS" pitchFamily="34" charset="-128"/>
                <a:cs typeface="Arial Unicode MS" pitchFamily="34" charset="-128"/>
              </a:rPr>
              <a:t>Jenkins</a:t>
            </a:r>
          </a:p>
        </p:txBody>
      </p:sp>
      <p:sp>
        <p:nvSpPr>
          <p:cNvPr id="38" name="Rectangle 17"/>
          <p:cNvSpPr/>
          <p:nvPr/>
        </p:nvSpPr>
        <p:spPr bwMode="gray">
          <a:xfrm>
            <a:off x="615445" y="1318146"/>
            <a:ext cx="1873407" cy="46379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kumimoji="0" lang="de-DE" sz="2000" b="0" i="0" u="none" strike="noStrike" kern="0" cap="none" spc="0" normalizeH="0" baseline="0" noProof="0" dirty="0" err="1">
                <a:ln>
                  <a:noFill/>
                </a:ln>
                <a:solidFill>
                  <a:schemeClr val="tx1">
                    <a:lumMod val="65000"/>
                    <a:lumOff val="35000"/>
                  </a:schemeClr>
                </a:solidFill>
                <a:effectLst/>
                <a:uLnTx/>
                <a:uFillTx/>
                <a:ea typeface="Arial Unicode MS" pitchFamily="34" charset="-128"/>
                <a:cs typeface="Arial Unicode MS" pitchFamily="34" charset="-128"/>
              </a:rPr>
              <a:t>SystemTest</a:t>
            </a:r>
            <a:br>
              <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rPr>
            </a:br>
            <a:r>
              <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rPr>
              <a:t>(</a:t>
            </a:r>
            <a:r>
              <a:rPr kumimoji="0" lang="de-DE" sz="2000" b="0" i="0" u="none" strike="noStrike" kern="0" cap="none" spc="0" normalizeH="0" baseline="0" noProof="0" dirty="0" err="1">
                <a:ln>
                  <a:noFill/>
                </a:ln>
                <a:solidFill>
                  <a:schemeClr val="tx1">
                    <a:lumMod val="65000"/>
                    <a:lumOff val="35000"/>
                  </a:schemeClr>
                </a:solidFill>
                <a:effectLst/>
                <a:uLnTx/>
                <a:uFillTx/>
                <a:ea typeface="Arial Unicode MS" pitchFamily="34" charset="-128"/>
                <a:cs typeface="Arial Unicode MS" pitchFamily="34" charset="-128"/>
              </a:rPr>
              <a:t>Junit</a:t>
            </a:r>
            <a:r>
              <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rPr>
              <a:t>)</a:t>
            </a:r>
          </a:p>
        </p:txBody>
      </p:sp>
      <p:sp>
        <p:nvSpPr>
          <p:cNvPr id="34" name="Rounded Rectangle 33"/>
          <p:cNvSpPr/>
          <p:nvPr/>
        </p:nvSpPr>
        <p:spPr bwMode="gray">
          <a:xfrm>
            <a:off x="9462689" y="1820751"/>
            <a:ext cx="4044254" cy="301852"/>
          </a:xfrm>
          <a:prstGeom prst="roundRect">
            <a:avLst/>
          </a:prstGeom>
          <a:no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marL="342900" marR="0" indent="-342900" defTabSz="914400" eaLnBrk="1" fontAlgn="base" latinLnBrk="0" hangingPunct="1">
              <a:lnSpc>
                <a:spcPct val="100000"/>
              </a:lnSpc>
              <a:spcBef>
                <a:spcPct val="50000"/>
              </a:spcBef>
              <a:spcAft>
                <a:spcPct val="0"/>
              </a:spcAft>
              <a:buClr>
                <a:schemeClr val="tx1"/>
              </a:buClr>
              <a:buSzPct val="100000"/>
              <a:buFont typeface="+mj-lt"/>
              <a:buAutoNum type="arabicParenBoth" startAt="2"/>
              <a:tabLst/>
            </a:pPr>
            <a:r>
              <a:rPr kumimoji="0" lang="de-DE" sz="1400" b="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SAML 2 </a:t>
            </a:r>
            <a:r>
              <a:rPr kumimoji="0" lang="de-DE" sz="1400" b="0"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assertion</a:t>
            </a:r>
            <a:endParaRPr kumimoji="0" lang="de-DE" sz="1400"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26" name="Rectangle 25"/>
          <p:cNvSpPr/>
          <p:nvPr/>
        </p:nvSpPr>
        <p:spPr bwMode="gray">
          <a:xfrm>
            <a:off x="5682359" y="1776999"/>
            <a:ext cx="3751652" cy="678303"/>
          </a:xfrm>
          <a:prstGeom prst="rect">
            <a:avLst/>
          </a:prstGeom>
          <a:solidFill>
            <a:schemeClr val="accent2"/>
          </a:solidFill>
          <a:ln w="22225" cmpd="sng">
            <a:solidFill>
              <a:schemeClr val="tx1"/>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nchorCtr="0"/>
          <a:lstStyle/>
          <a:p>
            <a:pPr algn="ctr" fontAlgn="base">
              <a:spcBef>
                <a:spcPct val="50000"/>
              </a:spcBef>
              <a:spcAft>
                <a:spcPct val="0"/>
              </a:spcAft>
              <a:buClr>
                <a:srgbClr val="F0AB00"/>
              </a:buClr>
              <a:buSzPct val="80000"/>
            </a:pPr>
            <a:r>
              <a:rPr lang="de-DE" sz="1600" kern="0" dirty="0" err="1">
                <a:solidFill>
                  <a:schemeClr val="bg1"/>
                </a:solidFill>
                <a:ea typeface="Arial Unicode MS" pitchFamily="34" charset="-128"/>
                <a:cs typeface="Arial Unicode MS" pitchFamily="34" charset="-128"/>
              </a:rPr>
              <a:t>FakeIdP</a:t>
            </a:r>
            <a:r>
              <a:rPr lang="de-DE" sz="1600" kern="0" dirty="0">
                <a:solidFill>
                  <a:schemeClr val="bg1"/>
                </a:solidFill>
                <a:ea typeface="Arial Unicode MS" pitchFamily="34" charset="-128"/>
                <a:cs typeface="Arial Unicode MS" pitchFamily="34" charset="-128"/>
              </a:rPr>
              <a:t> (</a:t>
            </a:r>
            <a:r>
              <a:rPr lang="de-DE" sz="1600" kern="0" dirty="0" err="1">
                <a:solidFill>
                  <a:schemeClr val="bg1"/>
                </a:solidFill>
                <a:ea typeface="Arial Unicode MS" pitchFamily="34" charset="-128"/>
                <a:cs typeface="Arial Unicode MS" pitchFamily="34" charset="-128"/>
              </a:rPr>
              <a:t>Muenchhausen</a:t>
            </a:r>
            <a:r>
              <a:rPr lang="de-DE" sz="1600" kern="0" dirty="0">
                <a:solidFill>
                  <a:schemeClr val="bg1"/>
                </a:solidFill>
                <a:ea typeface="Arial Unicode MS" pitchFamily="34" charset="-128"/>
                <a:cs typeface="Arial Unicode MS" pitchFamily="34" charset="-128"/>
              </a:rPr>
              <a:t> System)</a:t>
            </a:r>
          </a:p>
        </p:txBody>
      </p:sp>
      <p:sp>
        <p:nvSpPr>
          <p:cNvPr id="48" name="Rectangle 27"/>
          <p:cNvSpPr/>
          <p:nvPr/>
        </p:nvSpPr>
        <p:spPr bwMode="gray">
          <a:xfrm>
            <a:off x="5717941" y="2760170"/>
            <a:ext cx="1793395" cy="1314444"/>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Application</a:t>
            </a:r>
            <a:r>
              <a:rPr lang="de-DE" sz="1600" kern="0" dirty="0">
                <a:solidFill>
                  <a:schemeClr val="tx1">
                    <a:lumMod val="75000"/>
                    <a:lumOff val="25000"/>
                  </a:schemeClr>
                </a:solidFill>
                <a:ea typeface="Arial Unicode MS" pitchFamily="34" charset="-128"/>
                <a:cs typeface="Arial Unicode MS" pitchFamily="34" charset="-128"/>
              </a:rPr>
              <a:t> Router</a:t>
            </a: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cxnSp>
        <p:nvCxnSpPr>
          <p:cNvPr id="49" name="Elbow Connector 28"/>
          <p:cNvCxnSpPr>
            <a:stCxn id="48" idx="2"/>
          </p:cNvCxnSpPr>
          <p:nvPr/>
        </p:nvCxnSpPr>
        <p:spPr>
          <a:xfrm flipH="1">
            <a:off x="6614638" y="4074614"/>
            <a:ext cx="1" cy="89814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27"/>
          <p:cNvSpPr/>
          <p:nvPr/>
        </p:nvSpPr>
        <p:spPr bwMode="gray">
          <a:xfrm>
            <a:off x="9434010" y="2760170"/>
            <a:ext cx="1793395" cy="1314444"/>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Advertisement</a:t>
            </a:r>
            <a:endParaRPr lang="de-DE" sz="1600"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99" name="TextBox 41"/>
          <p:cNvSpPr txBox="1"/>
          <p:nvPr/>
        </p:nvSpPr>
        <p:spPr>
          <a:xfrm>
            <a:off x="5439371" y="4082108"/>
            <a:ext cx="1637290" cy="307777"/>
          </a:xfrm>
          <a:prstGeom prst="rect">
            <a:avLst/>
          </a:prstGeom>
          <a:noFill/>
        </p:spPr>
        <p:txBody>
          <a:bodyPr wrap="square" rtlCol="0">
            <a:spAutoFit/>
          </a:bodyPr>
          <a:lstStyle/>
          <a:p>
            <a:pPr fontAlgn="base">
              <a:spcBef>
                <a:spcPct val="50000"/>
              </a:spcBef>
              <a:spcAft>
                <a:spcPct val="0"/>
              </a:spcAft>
              <a:buClr>
                <a:schemeClr val="tx1"/>
              </a:buClr>
              <a:buSzPct val="100000"/>
            </a:pPr>
            <a:r>
              <a:rPr lang="de-DE" sz="1400" kern="0" dirty="0">
                <a:ea typeface="Arial Unicode MS" pitchFamily="34" charset="-128"/>
                <a:cs typeface="Arial Unicode MS" pitchFamily="34" charset="-128"/>
              </a:rPr>
              <a:t>(4) </a:t>
            </a:r>
            <a:r>
              <a:rPr lang="de-DE" sz="1400" kern="0" dirty="0" err="1">
                <a:ea typeface="Arial Unicode MS" pitchFamily="34" charset="-128"/>
                <a:cs typeface="Arial Unicode MS" pitchFamily="34" charset="-128"/>
              </a:rPr>
              <a:t>auth</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lang="de-DE" kern="0" dirty="0">
              <a:ea typeface="Arial Unicode MS" pitchFamily="34" charset="-128"/>
              <a:cs typeface="Arial Unicode MS" pitchFamily="34" charset="-128"/>
            </a:endParaRPr>
          </a:p>
        </p:txBody>
      </p:sp>
      <p:sp>
        <p:nvSpPr>
          <p:cNvPr id="100" name="Isosceles Triangle 5"/>
          <p:cNvSpPr/>
          <p:nvPr/>
        </p:nvSpPr>
        <p:spPr bwMode="gray">
          <a:xfrm>
            <a:off x="6773123" y="4441796"/>
            <a:ext cx="206034" cy="136746"/>
          </a:xfrm>
          <a:prstGeom prst="triangle">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1" name="TextBox 41"/>
          <p:cNvSpPr txBox="1"/>
          <p:nvPr/>
        </p:nvSpPr>
        <p:spPr>
          <a:xfrm>
            <a:off x="6927107" y="4363287"/>
            <a:ext cx="1097398"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JWT Token</a:t>
            </a:r>
            <a:endParaRPr lang="de-DE" kern="0" dirty="0">
              <a:ea typeface="Arial Unicode MS" pitchFamily="34" charset="-128"/>
              <a:cs typeface="Arial Unicode MS" pitchFamily="34" charset="-128"/>
            </a:endParaRPr>
          </a:p>
        </p:txBody>
      </p:sp>
      <p:cxnSp>
        <p:nvCxnSpPr>
          <p:cNvPr id="116" name="Straight Arrow Connector 35"/>
          <p:cNvCxnSpPr/>
          <p:nvPr/>
        </p:nvCxnSpPr>
        <p:spPr>
          <a:xfrm flipV="1">
            <a:off x="7557407" y="3606311"/>
            <a:ext cx="1876603" cy="4249"/>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1" name="TextBox 41"/>
          <p:cNvSpPr txBox="1"/>
          <p:nvPr/>
        </p:nvSpPr>
        <p:spPr>
          <a:xfrm>
            <a:off x="7505849" y="3342318"/>
            <a:ext cx="1855586" cy="307777"/>
          </a:xfrm>
          <a:prstGeom prst="rect">
            <a:avLst/>
          </a:prstGeom>
          <a:noFill/>
        </p:spPr>
        <p:txBody>
          <a:bodyPr wrap="square" rtlCol="0">
            <a:spAutoFit/>
          </a:bodyPr>
          <a:lstStyle/>
          <a:p>
            <a:pPr marL="342900" indent="-342900" fontAlgn="base">
              <a:spcBef>
                <a:spcPct val="50000"/>
              </a:spcBef>
              <a:spcAft>
                <a:spcPct val="0"/>
              </a:spcAft>
              <a:buClr>
                <a:schemeClr val="tx1"/>
              </a:buClr>
              <a:buSzPct val="100000"/>
              <a:buFont typeface="+mj-lt"/>
              <a:buAutoNum type="arabicParenBoth" startAt="6"/>
            </a:pPr>
            <a:r>
              <a:rPr lang="de-DE" sz="1400" kern="0" dirty="0" err="1">
                <a:ea typeface="Arial Unicode MS" pitchFamily="34" charset="-128"/>
                <a:cs typeface="Arial Unicode MS" pitchFamily="34" charset="-128"/>
              </a:rPr>
              <a:t>request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resource</a:t>
            </a:r>
            <a:endParaRPr lang="de-DE" kern="0" dirty="0">
              <a:ea typeface="Arial Unicode MS" pitchFamily="34" charset="-128"/>
              <a:cs typeface="Arial Unicode MS" pitchFamily="34" charset="-128"/>
            </a:endParaRPr>
          </a:p>
        </p:txBody>
      </p:sp>
      <p:sp>
        <p:nvSpPr>
          <p:cNvPr id="122" name="Isosceles Triangle 5"/>
          <p:cNvSpPr/>
          <p:nvPr/>
        </p:nvSpPr>
        <p:spPr bwMode="gray">
          <a:xfrm rot="16200000">
            <a:off x="8440018" y="3683040"/>
            <a:ext cx="207206" cy="137582"/>
          </a:xfrm>
          <a:prstGeom prst="triangle">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6" name="Isosceles Triangle 5"/>
          <p:cNvSpPr/>
          <p:nvPr/>
        </p:nvSpPr>
        <p:spPr bwMode="gray">
          <a:xfrm rot="16200000">
            <a:off x="4263966" y="3210095"/>
            <a:ext cx="207206" cy="146342"/>
          </a:xfrm>
          <a:prstGeom prst="triangle">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2" name="TextBox 41"/>
          <p:cNvSpPr txBox="1"/>
          <p:nvPr/>
        </p:nvSpPr>
        <p:spPr>
          <a:xfrm>
            <a:off x="2795216" y="2870910"/>
            <a:ext cx="2271430" cy="309958"/>
          </a:xfrm>
          <a:prstGeom prst="rect">
            <a:avLst/>
          </a:prstGeom>
          <a:noFill/>
        </p:spPr>
        <p:txBody>
          <a:bodyPr wrap="square" lIns="90000" tIns="46800" rIns="90000" bIns="46800" rtlCol="0">
            <a:spAutoFit/>
          </a:bodyPr>
          <a:lstStyle/>
          <a:p>
            <a:pPr marL="342900" indent="-342900" fontAlgn="base">
              <a:spcAft>
                <a:spcPct val="0"/>
              </a:spcAft>
              <a:buClr>
                <a:schemeClr val="tx1"/>
              </a:buClr>
              <a:buSzPct val="100000"/>
              <a:buFont typeface="+mj-lt"/>
              <a:buAutoNum type="arabicParenBoth" startAt="3"/>
            </a:pPr>
            <a:r>
              <a:rPr lang="de-DE" sz="1400" kern="0" dirty="0" err="1">
                <a:ea typeface="Arial Unicode MS" pitchFamily="34" charset="-128"/>
                <a:cs typeface="Arial Unicode MS" pitchFamily="34" charset="-128"/>
              </a:rPr>
              <a:t>authorization</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lang="de-DE" kern="0" dirty="0">
              <a:ea typeface="Arial Unicode MS" pitchFamily="34" charset="-128"/>
              <a:cs typeface="Arial Unicode MS" pitchFamily="34" charset="-128"/>
            </a:endParaRPr>
          </a:p>
        </p:txBody>
      </p:sp>
      <p:cxnSp>
        <p:nvCxnSpPr>
          <p:cNvPr id="91" name="Gerade Verbindung mit Pfeil 90"/>
          <p:cNvCxnSpPr/>
          <p:nvPr/>
        </p:nvCxnSpPr>
        <p:spPr>
          <a:xfrm flipV="1">
            <a:off x="2488852" y="3125146"/>
            <a:ext cx="3216090" cy="84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41"/>
          <p:cNvSpPr txBox="1"/>
          <p:nvPr/>
        </p:nvSpPr>
        <p:spPr>
          <a:xfrm>
            <a:off x="2795216" y="3342318"/>
            <a:ext cx="1998191" cy="307777"/>
          </a:xfrm>
          <a:prstGeom prst="rect">
            <a:avLst/>
          </a:prstGeom>
          <a:noFill/>
        </p:spPr>
        <p:txBody>
          <a:bodyPr wrap="square" rtlCol="0">
            <a:spAutoFit/>
          </a:bodyPr>
          <a:lstStyle/>
          <a:p>
            <a:pPr marL="342900" indent="-342900" fontAlgn="base">
              <a:spcAft>
                <a:spcPct val="0"/>
              </a:spcAft>
              <a:buClr>
                <a:schemeClr val="tx1"/>
              </a:buClr>
              <a:buSzPct val="100000"/>
              <a:buFont typeface="+mj-lt"/>
              <a:buAutoNum type="arabicParenBoth" startAt="5"/>
            </a:pPr>
            <a:r>
              <a:rPr lang="de-DE" sz="1400" kern="0" dirty="0" err="1">
                <a:ea typeface="Arial Unicode MS" pitchFamily="34" charset="-128"/>
                <a:cs typeface="Arial Unicode MS" pitchFamily="34" charset="-128"/>
              </a:rPr>
              <a:t>request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resource</a:t>
            </a:r>
            <a:endParaRPr lang="de-DE" kern="0" dirty="0">
              <a:ea typeface="Arial Unicode MS" pitchFamily="34" charset="-128"/>
              <a:cs typeface="Arial Unicode MS" pitchFamily="34" charset="-128"/>
            </a:endParaRPr>
          </a:p>
        </p:txBody>
      </p:sp>
      <p:sp>
        <p:nvSpPr>
          <p:cNvPr id="74" name="Isosceles Triangle 5"/>
          <p:cNvSpPr/>
          <p:nvPr/>
        </p:nvSpPr>
        <p:spPr bwMode="gray">
          <a:xfrm rot="16200000">
            <a:off x="4488632" y="3694522"/>
            <a:ext cx="207206" cy="146342"/>
          </a:xfrm>
          <a:prstGeom prst="triangle">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3" name="Gerade Verbindung mit Pfeil 92"/>
          <p:cNvCxnSpPr/>
          <p:nvPr/>
        </p:nvCxnSpPr>
        <p:spPr>
          <a:xfrm flipV="1">
            <a:off x="2488852" y="3606311"/>
            <a:ext cx="3216090" cy="226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488853" y="1897835"/>
            <a:ext cx="3193506" cy="599951"/>
            <a:chOff x="2488852" y="4998839"/>
            <a:chExt cx="3220997" cy="599951"/>
          </a:xfrm>
        </p:grpSpPr>
        <p:sp>
          <p:nvSpPr>
            <p:cNvPr id="41" name="Rectangle 40"/>
            <p:cNvSpPr/>
            <p:nvPr/>
          </p:nvSpPr>
          <p:spPr>
            <a:xfrm>
              <a:off x="3817878" y="5291013"/>
              <a:ext cx="1864480" cy="307777"/>
            </a:xfrm>
            <a:prstGeom prst="rect">
              <a:avLst/>
            </a:prstGeom>
          </p:spPr>
          <p:txBody>
            <a:bodyPr wrap="square">
              <a:spAutoFit/>
            </a:bodyPr>
            <a:lstStyle/>
            <a:p>
              <a:pPr fontAlgn="base">
                <a:spcBef>
                  <a:spcPct val="50000"/>
                </a:spcBef>
                <a:spcAft>
                  <a:spcPct val="0"/>
                </a:spcAft>
                <a:buClr>
                  <a:schemeClr val="tx1"/>
                </a:buClr>
                <a:buSzPct val="100000"/>
              </a:pP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authorization</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lang="de-DE" sz="1400" kern="0" dirty="0">
                <a:ea typeface="Arial Unicode MS" pitchFamily="34" charset="-128"/>
                <a:cs typeface="Arial Unicode MS" pitchFamily="34" charset="-128"/>
              </a:endParaRPr>
            </a:p>
          </p:txBody>
        </p:sp>
        <p:grpSp>
          <p:nvGrpSpPr>
            <p:cNvPr id="47" name="Gruppierung 46"/>
            <p:cNvGrpSpPr/>
            <p:nvPr/>
          </p:nvGrpSpPr>
          <p:grpSpPr>
            <a:xfrm>
              <a:off x="2795216" y="4998839"/>
              <a:ext cx="2040145" cy="557467"/>
              <a:chOff x="4164254" y="53961"/>
              <a:chExt cx="1933768" cy="557467"/>
            </a:xfrm>
          </p:grpSpPr>
          <p:sp>
            <p:nvSpPr>
              <p:cNvPr id="67" name="TextBox 41"/>
              <p:cNvSpPr txBox="1"/>
              <p:nvPr/>
            </p:nvSpPr>
            <p:spPr>
              <a:xfrm>
                <a:off x="4164254" y="53961"/>
                <a:ext cx="1933768" cy="307777"/>
              </a:xfrm>
              <a:prstGeom prst="rect">
                <a:avLst/>
              </a:prstGeom>
              <a:noFill/>
            </p:spPr>
            <p:txBody>
              <a:bodyPr wrap="square" rtlCol="0">
                <a:spAutoFit/>
              </a:bodyPr>
              <a:lstStyle/>
              <a:p>
                <a:pPr marL="342900" indent="-342900" fontAlgn="base">
                  <a:spcBef>
                    <a:spcPct val="50000"/>
                  </a:spcBef>
                  <a:spcAft>
                    <a:spcPct val="0"/>
                  </a:spcAft>
                  <a:buClr>
                    <a:schemeClr val="tx1"/>
                  </a:buClr>
                  <a:buSzPct val="100000"/>
                  <a:buFont typeface="+mj-lt"/>
                  <a:buAutoNum type="arabicParenBoth"/>
                </a:pPr>
                <a:r>
                  <a:rPr lang="de-DE" sz="1400" kern="0" dirty="0" err="1">
                    <a:ea typeface="Arial Unicode MS" pitchFamily="34" charset="-128"/>
                    <a:cs typeface="Arial Unicode MS" pitchFamily="34" charset="-128"/>
                  </a:rPr>
                  <a:t>request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auth</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lang="de-DE" sz="1400" kern="0" dirty="0">
                  <a:ea typeface="Arial Unicode MS" pitchFamily="34" charset="-128"/>
                  <a:cs typeface="Arial Unicode MS" pitchFamily="34" charset="-128"/>
                </a:endParaRPr>
              </a:p>
            </p:txBody>
          </p:sp>
          <p:sp>
            <p:nvSpPr>
              <p:cNvPr id="78" name="Isosceles Triangle 5"/>
              <p:cNvSpPr/>
              <p:nvPr/>
            </p:nvSpPr>
            <p:spPr bwMode="gray">
              <a:xfrm rot="16200000">
                <a:off x="5058985" y="438643"/>
                <a:ext cx="207206" cy="138364"/>
              </a:xfrm>
              <a:prstGeom prst="triangle">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8" name="Gerade Verbindung mit Pfeil 97"/>
            <p:cNvCxnSpPr/>
            <p:nvPr/>
          </p:nvCxnSpPr>
          <p:spPr>
            <a:xfrm>
              <a:off x="2488852" y="5260449"/>
              <a:ext cx="32209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0" name="Isosceles Triangle 5"/>
          <p:cNvSpPr/>
          <p:nvPr/>
        </p:nvSpPr>
        <p:spPr bwMode="gray">
          <a:xfrm rot="16200000" flipV="1">
            <a:off x="9296420" y="4742643"/>
            <a:ext cx="206034" cy="133362"/>
          </a:xfrm>
          <a:prstGeom prst="triangle">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Rectangle 2"/>
          <p:cNvSpPr/>
          <p:nvPr/>
        </p:nvSpPr>
        <p:spPr>
          <a:xfrm>
            <a:off x="9434113" y="4664980"/>
            <a:ext cx="1696298" cy="307777"/>
          </a:xfrm>
          <a:prstGeom prst="rect">
            <a:avLst/>
          </a:prstGeom>
        </p:spPr>
        <p:txBody>
          <a:bodyPr wrap="none">
            <a:spAutoFit/>
          </a:bodyPr>
          <a:lstStyle/>
          <a:p>
            <a:pPr fontAlgn="base">
              <a:spcBef>
                <a:spcPct val="50000"/>
              </a:spcBef>
              <a:spcAft>
                <a:spcPct val="0"/>
              </a:spcAft>
              <a:buClr>
                <a:schemeClr val="tx1"/>
              </a:buClr>
              <a:buSzPct val="100000"/>
            </a:pP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authorization</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lang="de-DE" sz="1400" kern="0" dirty="0">
              <a:ea typeface="Arial Unicode MS" pitchFamily="34" charset="-128"/>
              <a:cs typeface="Arial Unicode MS" pitchFamily="34" charset="-128"/>
            </a:endParaRPr>
          </a:p>
        </p:txBody>
      </p:sp>
      <p:sp>
        <p:nvSpPr>
          <p:cNvPr id="5" name="Rectangle 4"/>
          <p:cNvSpPr/>
          <p:nvPr/>
        </p:nvSpPr>
        <p:spPr>
          <a:xfrm>
            <a:off x="4400613" y="3125146"/>
            <a:ext cx="1091966" cy="307777"/>
          </a:xfrm>
          <a:prstGeom prst="rect">
            <a:avLst/>
          </a:prstGeom>
        </p:spPr>
        <p:txBody>
          <a:bodyPr wrap="none">
            <a:spAutoFit/>
          </a:bodyPr>
          <a:lstStyle/>
          <a:p>
            <a:pPr fontAlgn="base">
              <a:spcAft>
                <a:spcPct val="0"/>
              </a:spcAft>
              <a:buClr>
                <a:schemeClr val="tx1"/>
              </a:buClr>
              <a:buSzPct val="100000"/>
            </a:pPr>
            <a:r>
              <a:rPr lang="de-DE" sz="1400" kern="0" dirty="0" err="1">
                <a:ea typeface="Arial Unicode MS" pitchFamily="34" charset="-128"/>
                <a:cs typeface="Arial Unicode MS" pitchFamily="34" charset="-128"/>
              </a:rPr>
              <a:t>JSessionID</a:t>
            </a:r>
            <a:endParaRPr lang="de-DE" sz="1400" kern="0" dirty="0">
              <a:ea typeface="Arial Unicode MS" pitchFamily="34" charset="-128"/>
              <a:cs typeface="Arial Unicode MS" pitchFamily="34" charset="-128"/>
            </a:endParaRPr>
          </a:p>
        </p:txBody>
      </p:sp>
      <p:sp>
        <p:nvSpPr>
          <p:cNvPr id="7" name="Rectangle 6"/>
          <p:cNvSpPr/>
          <p:nvPr/>
        </p:nvSpPr>
        <p:spPr>
          <a:xfrm>
            <a:off x="4619709" y="3613805"/>
            <a:ext cx="997245" cy="307777"/>
          </a:xfrm>
          <a:prstGeom prst="rect">
            <a:avLst/>
          </a:prstGeom>
        </p:spPr>
        <p:txBody>
          <a:bodyPr wrap="square">
            <a:spAutoFit/>
          </a:bodyPr>
          <a:lstStyle/>
          <a:p>
            <a:pPr fontAlgn="base">
              <a:spcAft>
                <a:spcPct val="0"/>
              </a:spcAft>
              <a:buClr>
                <a:schemeClr val="tx1"/>
              </a:buClr>
              <a:buSzPct val="100000"/>
            </a:pPr>
            <a:r>
              <a:rPr lang="de-DE" sz="1400" kern="0" dirty="0" err="1">
                <a:ea typeface="Arial Unicode MS" pitchFamily="34" charset="-128"/>
                <a:cs typeface="Arial Unicode MS" pitchFamily="34" charset="-128"/>
              </a:rPr>
              <a:t>resource</a:t>
            </a:r>
            <a:endParaRPr lang="de-DE" sz="1400" kern="0" dirty="0">
              <a:ea typeface="Arial Unicode MS" pitchFamily="34" charset="-128"/>
              <a:cs typeface="Arial Unicode MS" pitchFamily="34" charset="-128"/>
            </a:endParaRPr>
          </a:p>
        </p:txBody>
      </p:sp>
      <p:sp>
        <p:nvSpPr>
          <p:cNvPr id="10" name="Rectangle 9"/>
          <p:cNvSpPr/>
          <p:nvPr/>
        </p:nvSpPr>
        <p:spPr>
          <a:xfrm>
            <a:off x="8560359" y="3576869"/>
            <a:ext cx="880369" cy="307777"/>
          </a:xfrm>
          <a:prstGeom prst="rect">
            <a:avLst/>
          </a:prstGeom>
        </p:spPr>
        <p:txBody>
          <a:bodyPr wrap="none">
            <a:spAutoFit/>
          </a:bodyPr>
          <a:lstStyle/>
          <a:p>
            <a:r>
              <a:rPr lang="de-DE" sz="1400" kern="0" dirty="0" err="1">
                <a:ea typeface="Arial Unicode MS" pitchFamily="34" charset="-128"/>
                <a:cs typeface="Arial Unicode MS" pitchFamily="34" charset="-128"/>
              </a:rPr>
              <a:t>resource</a:t>
            </a:r>
            <a:endParaRPr lang="de-DE" sz="1400" dirty="0"/>
          </a:p>
        </p:txBody>
      </p:sp>
      <p:pic>
        <p:nvPicPr>
          <p:cNvPr id="40" name="Pictur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7048" y="1010141"/>
            <a:ext cx="2473510" cy="327458"/>
          </a:xfrm>
          <a:prstGeom prst="rect">
            <a:avLst/>
          </a:prstGeom>
        </p:spPr>
      </p:pic>
      <p:sp>
        <p:nvSpPr>
          <p:cNvPr id="44" name="Rectangle 43"/>
          <p:cNvSpPr/>
          <p:nvPr/>
        </p:nvSpPr>
        <p:spPr bwMode="gray">
          <a:xfrm>
            <a:off x="5682358" y="4985423"/>
            <a:ext cx="3540098" cy="466363"/>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de-DE" sz="1600" kern="0" noProof="0" dirty="0">
                <a:solidFill>
                  <a:schemeClr val="tx1"/>
                </a:solidFill>
                <a:ea typeface="Arial Unicode MS" pitchFamily="34" charset="-128"/>
                <a:cs typeface="Arial Unicode MS" pitchFamily="34" charset="-128"/>
              </a:rPr>
              <a:t>XSA UAA</a:t>
            </a:r>
            <a:endParaRPr kumimoji="0" lang="de-DE" sz="1600"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cxnSp>
        <p:nvCxnSpPr>
          <p:cNvPr id="42" name="Elbow Connector 41"/>
          <p:cNvCxnSpPr>
            <a:stCxn id="26" idx="3"/>
            <a:endCxn id="44" idx="3"/>
          </p:cNvCxnSpPr>
          <p:nvPr/>
        </p:nvCxnSpPr>
        <p:spPr>
          <a:xfrm flipH="1">
            <a:off x="9222456" y="2116151"/>
            <a:ext cx="211555" cy="3102454"/>
          </a:xfrm>
          <a:prstGeom prst="bentConnector3">
            <a:avLst>
              <a:gd name="adj1" fmla="val -92741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188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gray">
          <a:xfrm>
            <a:off x="4413565" y="1379349"/>
            <a:ext cx="4887335" cy="5085246"/>
          </a:xfrm>
          <a:prstGeom prst="rect">
            <a:avLst/>
          </a:prstGeom>
          <a:solidFill>
            <a:srgbClr val="32599F"/>
          </a:solidFill>
          <a:ln w="6350" algn="ctr">
            <a:noFill/>
            <a:miter lim="800000"/>
            <a:headEnd/>
            <a:tailEnd/>
          </a:ln>
        </p:spPr>
        <p:txBody>
          <a:bodyPr lIns="90000" tIns="72000" rIns="90000" bIns="72000" rtlCol="0" anchor="t"/>
          <a:lstStyle/>
          <a:p>
            <a:pPr algn="ctr" fontAlgn="base">
              <a:spcBef>
                <a:spcPct val="50000"/>
              </a:spcBef>
              <a:spcAft>
                <a:spcPct val="0"/>
              </a:spcAft>
              <a:buClr>
                <a:srgbClr val="F0AB00"/>
              </a:buClr>
              <a:buSzPct val="80000"/>
            </a:pPr>
            <a:r>
              <a:rPr lang="de-DE" kern="0" dirty="0">
                <a:solidFill>
                  <a:schemeClr val="bg1"/>
                </a:solidFill>
                <a:ea typeface="Arial Unicode MS" pitchFamily="34" charset="-128"/>
                <a:cs typeface="Arial Unicode MS" pitchFamily="34" charset="-128"/>
              </a:rPr>
              <a:t>SAP Cloud </a:t>
            </a:r>
            <a:r>
              <a:rPr lang="de-DE" kern="0" dirty="0" err="1">
                <a:solidFill>
                  <a:schemeClr val="bg1"/>
                </a:solidFill>
                <a:ea typeface="Arial Unicode MS" pitchFamily="34" charset="-128"/>
                <a:cs typeface="Arial Unicode MS" pitchFamily="34" charset="-128"/>
              </a:rPr>
              <a:t>Platform</a:t>
            </a:r>
            <a:endParaRPr lang="de-DE" sz="1800" kern="0" dirty="0">
              <a:solidFill>
                <a:schemeClr val="bg1"/>
              </a:solidFill>
              <a:ea typeface="Arial Unicode MS" pitchFamily="34" charset="-128"/>
              <a:cs typeface="Arial Unicode MS" pitchFamily="34" charset="-128"/>
            </a:endParaRPr>
          </a:p>
        </p:txBody>
      </p:sp>
      <p:sp>
        <p:nvSpPr>
          <p:cNvPr id="4" name="Rounded Rectangle 3"/>
          <p:cNvSpPr/>
          <p:nvPr/>
        </p:nvSpPr>
        <p:spPr bwMode="gray">
          <a:xfrm>
            <a:off x="4557769" y="2607383"/>
            <a:ext cx="2226720" cy="3812673"/>
          </a:xfrm>
          <a:prstGeom prst="roundRect">
            <a:avLst/>
          </a:prstGeom>
          <a:solidFill>
            <a:srgbClr val="1F4E79"/>
          </a:solidFill>
          <a:ln>
            <a:solidFill>
              <a:schemeClr val="bg2"/>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algn="ctr"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NEO</a:t>
            </a:r>
          </a:p>
        </p:txBody>
      </p:sp>
      <p:sp>
        <p:nvSpPr>
          <p:cNvPr id="5" name="Rounded Rectangle 4"/>
          <p:cNvSpPr/>
          <p:nvPr/>
        </p:nvSpPr>
        <p:spPr bwMode="gray">
          <a:xfrm>
            <a:off x="4747579" y="5626521"/>
            <a:ext cx="1819076" cy="690459"/>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p:txBody>
      </p:sp>
      <p:sp>
        <p:nvSpPr>
          <p:cNvPr id="6" name="Rounded Rectangle 5"/>
          <p:cNvSpPr/>
          <p:nvPr/>
        </p:nvSpPr>
        <p:spPr bwMode="gray">
          <a:xfrm>
            <a:off x="6954113" y="2607383"/>
            <a:ext cx="2226720" cy="3812674"/>
          </a:xfrm>
          <a:prstGeom prst="roundRect">
            <a:avLst/>
          </a:prstGeom>
          <a:solidFill>
            <a:srgbClr val="1F4E79"/>
          </a:solidFill>
          <a:ln>
            <a:solidFill>
              <a:schemeClr val="bg2"/>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36000" tIns="0" rIns="36000" bIns="72000" rtlCol="0" anchor="t" anchorCtr="0"/>
          <a:lstStyle/>
          <a:p>
            <a:pPr algn="ctr"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CF</a:t>
            </a:r>
            <a:endParaRPr lang="en-US" sz="1600" kern="0" dirty="0">
              <a:solidFill>
                <a:schemeClr val="bg1"/>
              </a:solidFill>
              <a:ea typeface="Arial Unicode MS" pitchFamily="34" charset="-128"/>
              <a:cs typeface="Arial Unicode MS" pitchFamily="34" charset="-128"/>
            </a:endParaRPr>
          </a:p>
        </p:txBody>
      </p:sp>
      <p:sp>
        <p:nvSpPr>
          <p:cNvPr id="7" name="Rectangle 6"/>
          <p:cNvSpPr/>
          <p:nvPr/>
        </p:nvSpPr>
        <p:spPr bwMode="gray">
          <a:xfrm>
            <a:off x="7061986" y="3403007"/>
            <a:ext cx="1990732" cy="1355843"/>
          </a:xfrm>
          <a:prstGeom prst="rect">
            <a:avLst/>
          </a:prstGeom>
          <a:solidFill>
            <a:srgbClr val="29679F"/>
          </a:solidFill>
          <a:ln w="12700" cap="flat" cmpd="sng" algn="ctr">
            <a:solidFill>
              <a:srgbClr val="C7D3EB"/>
            </a:solidFill>
            <a:prstDash val="solid"/>
            <a:miter lim="800000"/>
          </a:ln>
          <a:effectLst/>
        </p:spPr>
        <p:txBody>
          <a:bodyPr rtlCol="0" anchor="t"/>
          <a:lstStyle/>
          <a:p>
            <a:pPr defTabSz="914400"/>
            <a:endParaRPr lang="de-DE" sz="1800" kern="0" dirty="0" err="1">
              <a:solidFill>
                <a:prstClr val="white"/>
              </a:solidFill>
              <a:latin typeface="Calibri" panose="020F0502020204030204"/>
            </a:endParaRPr>
          </a:p>
        </p:txBody>
      </p:sp>
      <p:sp>
        <p:nvSpPr>
          <p:cNvPr id="8" name="Rectangle 7"/>
          <p:cNvSpPr/>
          <p:nvPr/>
        </p:nvSpPr>
        <p:spPr>
          <a:xfrm>
            <a:off x="292694" y="5678184"/>
            <a:ext cx="1208985" cy="523220"/>
          </a:xfrm>
          <a:prstGeom prst="rect">
            <a:avLst/>
          </a:prstGeom>
        </p:spPr>
        <p:txBody>
          <a:bodyPr wrap="none">
            <a:spAutoFit/>
          </a:bodyPr>
          <a:lstStyle/>
          <a:p>
            <a:pPr defTabSz="914126"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Datacenter / </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Hosting</a:t>
            </a:r>
          </a:p>
        </p:txBody>
      </p:sp>
      <p:sp>
        <p:nvSpPr>
          <p:cNvPr id="9" name="Rectangle 8"/>
          <p:cNvSpPr/>
          <p:nvPr/>
        </p:nvSpPr>
        <p:spPr>
          <a:xfrm>
            <a:off x="292694" y="4698074"/>
            <a:ext cx="1237839" cy="523220"/>
          </a:xfrm>
          <a:prstGeom prst="rect">
            <a:avLst/>
          </a:prstGeom>
        </p:spPr>
        <p:txBody>
          <a:bodyPr wrap="none">
            <a:spAutoFit/>
          </a:bodyPr>
          <a:lstStyle/>
          <a:p>
            <a:r>
              <a:rPr lang="en-US" sz="1400" kern="0" dirty="0">
                <a:ea typeface="Arial Unicode MS" pitchFamily="34" charset="-128"/>
                <a:cs typeface="Arial Unicode MS" pitchFamily="34" charset="-128"/>
              </a:rPr>
              <a:t>Infrastructure</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Layer</a:t>
            </a:r>
            <a:endParaRPr lang="de-DE" sz="1400" dirty="0"/>
          </a:p>
        </p:txBody>
      </p:sp>
      <p:grpSp>
        <p:nvGrpSpPr>
          <p:cNvPr id="10" name="Group 9"/>
          <p:cNvGrpSpPr/>
          <p:nvPr/>
        </p:nvGrpSpPr>
        <p:grpSpPr>
          <a:xfrm>
            <a:off x="298684" y="3617718"/>
            <a:ext cx="1415953" cy="523220"/>
            <a:chOff x="292694" y="3215355"/>
            <a:chExt cx="1415953" cy="523220"/>
          </a:xfrm>
        </p:grpSpPr>
        <p:sp>
          <p:nvSpPr>
            <p:cNvPr id="11" name="Rectangle 10"/>
            <p:cNvSpPr/>
            <p:nvPr/>
          </p:nvSpPr>
          <p:spPr>
            <a:xfrm>
              <a:off x="304510" y="3215355"/>
              <a:ext cx="1348446" cy="523220"/>
            </a:xfrm>
            <a:prstGeom prst="rect">
              <a:avLst/>
            </a:prstGeom>
          </p:spPr>
          <p:txBody>
            <a:bodyPr wrap="none">
              <a:spAutoFit/>
            </a:bodyPr>
            <a:lstStyle/>
            <a:p>
              <a:pPr defTabSz="914126"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Technical</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Platform Layer</a:t>
              </a:r>
            </a:p>
          </p:txBody>
        </p:sp>
        <p:cxnSp>
          <p:nvCxnSpPr>
            <p:cNvPr id="12" name="Straight Connector 11"/>
            <p:cNvCxnSpPr/>
            <p:nvPr/>
          </p:nvCxnSpPr>
          <p:spPr>
            <a:xfrm>
              <a:off x="292694" y="3466486"/>
              <a:ext cx="1415953" cy="340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p:nvCxnSpPr>
        <p:spPr>
          <a:xfrm flipV="1">
            <a:off x="304510" y="4968409"/>
            <a:ext cx="1404137" cy="80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4510" y="5961022"/>
            <a:ext cx="1383475" cy="924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bwMode="gray">
          <a:xfrm>
            <a:off x="7123028" y="5626521"/>
            <a:ext cx="1862573" cy="699128"/>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89977" tIns="71981" rIns="89977" bIns="71981" rtlCol="0" anchor="ctr"/>
          <a:lstStyle/>
          <a:p>
            <a:pPr defTabSz="914126"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p:txBody>
      </p:sp>
      <p:sp>
        <p:nvSpPr>
          <p:cNvPr id="16" name="Rounded Rectangle 15"/>
          <p:cNvSpPr/>
          <p:nvPr/>
        </p:nvSpPr>
        <p:spPr bwMode="gray">
          <a:xfrm>
            <a:off x="2018611" y="1379349"/>
            <a:ext cx="1926281" cy="5032083"/>
          </a:xfrm>
          <a:prstGeom prst="roundRect">
            <a:avLst/>
          </a:prstGeom>
          <a:solidFill>
            <a:srgbClr val="B8B8B8">
              <a:alpha val="44706"/>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algn="ctr" fontAlgn="base">
              <a:spcBef>
                <a:spcPct val="50000"/>
              </a:spcBef>
              <a:spcAft>
                <a:spcPct val="0"/>
              </a:spcAft>
              <a:buClr>
                <a:srgbClr val="F0AB00"/>
              </a:buClr>
              <a:buSzPct val="80000"/>
            </a:pPr>
            <a:r>
              <a:rPr lang="en-US" sz="2000" kern="0" dirty="0">
                <a:solidFill>
                  <a:srgbClr val="002060"/>
                </a:solidFill>
                <a:ea typeface="Arial Unicode MS" pitchFamily="34" charset="-128"/>
                <a:cs typeface="Arial Unicode MS" pitchFamily="34" charset="-128"/>
              </a:rPr>
              <a:t>S/4</a:t>
            </a:r>
            <a:br>
              <a:rPr lang="en-US" kern="0" dirty="0">
                <a:solidFill>
                  <a:srgbClr val="002060"/>
                </a:solidFill>
                <a:ea typeface="Arial Unicode MS" pitchFamily="34" charset="-128"/>
                <a:cs typeface="Arial Unicode MS" pitchFamily="34" charset="-128"/>
              </a:rPr>
            </a:br>
            <a:endParaRPr lang="en-US" kern="0" dirty="0">
              <a:solidFill>
                <a:srgbClr val="002060"/>
              </a:solidFill>
              <a:ea typeface="Arial Unicode MS" pitchFamily="34" charset="-128"/>
              <a:cs typeface="Arial Unicode MS" pitchFamily="34" charset="-128"/>
            </a:endParaRPr>
          </a:p>
        </p:txBody>
      </p:sp>
      <p:sp>
        <p:nvSpPr>
          <p:cNvPr id="17" name="Rounded Rectangle 16"/>
          <p:cNvSpPr/>
          <p:nvPr/>
        </p:nvSpPr>
        <p:spPr bwMode="gray">
          <a:xfrm>
            <a:off x="2161323" y="1950862"/>
            <a:ext cx="1627943" cy="482372"/>
          </a:xfrm>
          <a:prstGeom prst="roundRect">
            <a:avLst/>
          </a:prstGeom>
          <a:solidFill>
            <a:srgbClr val="92CB67"/>
          </a:solidFill>
          <a:ln>
            <a:solidFill>
              <a:schemeClr val="accent4">
                <a:lumMod val="75000"/>
              </a:schemeClr>
            </a:solidFill>
          </a:ln>
        </p:spPr>
        <p:style>
          <a:lnRef idx="1">
            <a:schemeClr val="accent3"/>
          </a:lnRef>
          <a:fillRef idx="2">
            <a:schemeClr val="accent3"/>
          </a:fillRef>
          <a:effectRef idx="1">
            <a:schemeClr val="accent3"/>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S/4</a:t>
            </a:r>
          </a:p>
        </p:txBody>
      </p:sp>
      <p:sp>
        <p:nvSpPr>
          <p:cNvPr id="18" name="Rounded Rectangle 17"/>
          <p:cNvSpPr/>
          <p:nvPr/>
        </p:nvSpPr>
        <p:spPr bwMode="gray">
          <a:xfrm>
            <a:off x="2167780" y="5626521"/>
            <a:ext cx="1627943" cy="709651"/>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p:txBody>
      </p:sp>
      <p:pic>
        <p:nvPicPr>
          <p:cNvPr id="19" name="Picture 14" descr="File:SA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4157" y="5724932"/>
            <a:ext cx="975189" cy="476240"/>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p:nvSpPr>
        <p:spPr bwMode="gray">
          <a:xfrm>
            <a:off x="9970568" y="2607383"/>
            <a:ext cx="1858652" cy="3804049"/>
          </a:xfrm>
          <a:prstGeom prst="roundRect">
            <a:avLst/>
          </a:prstGeom>
          <a:solidFill>
            <a:srgbClr val="B8B8B8">
              <a:alpha val="44706"/>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algn="ctr" fontAlgn="base">
              <a:spcBef>
                <a:spcPct val="50000"/>
              </a:spcBef>
              <a:spcAft>
                <a:spcPct val="0"/>
              </a:spcAft>
              <a:buClr>
                <a:srgbClr val="F0AB00"/>
              </a:buClr>
              <a:buSzPct val="80000"/>
            </a:pPr>
            <a:r>
              <a:rPr lang="en-US" sz="2000" kern="0" dirty="0">
                <a:solidFill>
                  <a:srgbClr val="002060"/>
                </a:solidFill>
                <a:ea typeface="Arial Unicode MS" pitchFamily="34" charset="-128"/>
                <a:cs typeface="Arial Unicode MS" pitchFamily="34" charset="-128"/>
                <a:hlinkClick r:id="rId3"/>
              </a:rPr>
              <a:t>XSA </a:t>
            </a:r>
            <a:br>
              <a:rPr lang="en-US" kern="0" dirty="0">
                <a:solidFill>
                  <a:srgbClr val="002060"/>
                </a:solidFill>
                <a:ea typeface="Arial Unicode MS" pitchFamily="34" charset="-128"/>
                <a:cs typeface="Arial Unicode MS" pitchFamily="34" charset="-128"/>
              </a:rPr>
            </a:br>
            <a:r>
              <a:rPr lang="en-US" sz="1400" i="1" kern="0" dirty="0">
                <a:solidFill>
                  <a:srgbClr val="002060"/>
                </a:solidFill>
                <a:ea typeface="Arial Unicode MS" pitchFamily="34" charset="-128"/>
                <a:cs typeface="Arial Unicode MS" pitchFamily="34" charset="-128"/>
              </a:rPr>
              <a:t>(</a:t>
            </a:r>
            <a:r>
              <a:rPr lang="en-US" sz="1400" i="1" kern="0" dirty="0">
                <a:solidFill>
                  <a:srgbClr val="C00000"/>
                </a:solidFill>
                <a:ea typeface="Arial Unicode MS" pitchFamily="34" charset="-128"/>
                <a:cs typeface="Arial Unicode MS" pitchFamily="34" charset="-128"/>
              </a:rPr>
              <a:t>on premise</a:t>
            </a:r>
            <a:r>
              <a:rPr lang="en-US" sz="1400" i="1" kern="0" dirty="0">
                <a:solidFill>
                  <a:srgbClr val="002060"/>
                </a:solidFill>
                <a:ea typeface="Arial Unicode MS" pitchFamily="34" charset="-128"/>
                <a:cs typeface="Arial Unicode MS" pitchFamily="34" charset="-128"/>
              </a:rPr>
              <a:t>)</a:t>
            </a:r>
          </a:p>
        </p:txBody>
      </p:sp>
      <p:grpSp>
        <p:nvGrpSpPr>
          <p:cNvPr id="21" name="Group 20"/>
          <p:cNvGrpSpPr/>
          <p:nvPr/>
        </p:nvGrpSpPr>
        <p:grpSpPr>
          <a:xfrm>
            <a:off x="10081236" y="5626521"/>
            <a:ext cx="1627943" cy="699128"/>
            <a:chOff x="4627151" y="4683647"/>
            <a:chExt cx="1981890" cy="866452"/>
          </a:xfrm>
        </p:grpSpPr>
        <p:sp>
          <p:nvSpPr>
            <p:cNvPr id="22" name="Rounded Rectangle 21"/>
            <p:cNvSpPr/>
            <p:nvPr/>
          </p:nvSpPr>
          <p:spPr bwMode="gray">
            <a:xfrm>
              <a:off x="4627151" y="4683647"/>
              <a:ext cx="1981890" cy="86645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US" sz="2000" dirty="0"/>
            </a:p>
            <a:p>
              <a:pPr algn="ctr" defTabSz="914126"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p:txBody>
        </p:sp>
        <p:pic>
          <p:nvPicPr>
            <p:cNvPr id="23" name="Picture 14" descr="File:SA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7574" y="4876230"/>
              <a:ext cx="616030" cy="305127"/>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ectangle 23"/>
          <p:cNvSpPr/>
          <p:nvPr/>
        </p:nvSpPr>
        <p:spPr>
          <a:xfrm>
            <a:off x="10601923" y="5862723"/>
            <a:ext cx="1287317" cy="338554"/>
          </a:xfrm>
          <a:prstGeom prst="rect">
            <a:avLst/>
          </a:prstGeom>
        </p:spPr>
        <p:txBody>
          <a:bodyPr wrap="square">
            <a:spAutoFit/>
          </a:bodyPr>
          <a:lstStyle/>
          <a:p>
            <a:r>
              <a:rPr lang="en-US" sz="1600" dirty="0"/>
              <a:t>Customer</a:t>
            </a:r>
            <a:endParaRPr lang="de-DE" sz="1600" dirty="0"/>
          </a:p>
        </p:txBody>
      </p:sp>
      <p:grpSp>
        <p:nvGrpSpPr>
          <p:cNvPr id="25" name="Group 24"/>
          <p:cNvGrpSpPr/>
          <p:nvPr/>
        </p:nvGrpSpPr>
        <p:grpSpPr>
          <a:xfrm>
            <a:off x="277023" y="1875759"/>
            <a:ext cx="1431624" cy="523220"/>
            <a:chOff x="277023" y="2506140"/>
            <a:chExt cx="1431624" cy="523220"/>
          </a:xfrm>
        </p:grpSpPr>
        <p:cxnSp>
          <p:nvCxnSpPr>
            <p:cNvPr id="26" name="Straight Connector 25"/>
            <p:cNvCxnSpPr/>
            <p:nvPr/>
          </p:nvCxnSpPr>
          <p:spPr>
            <a:xfrm>
              <a:off x="292694" y="2778794"/>
              <a:ext cx="1415953" cy="340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77023" y="2506140"/>
              <a:ext cx="1348446" cy="523220"/>
            </a:xfrm>
            <a:prstGeom prst="rect">
              <a:avLst/>
            </a:prstGeom>
          </p:spPr>
          <p:txBody>
            <a:bodyPr wrap="none">
              <a:spAutoFit/>
            </a:bodyPr>
            <a:lstStyle/>
            <a:p>
              <a:pPr defTabSz="914126"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Application</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Platform Layer</a:t>
              </a:r>
            </a:p>
          </p:txBody>
        </p:sp>
      </p:grpSp>
      <p:pic>
        <p:nvPicPr>
          <p:cNvPr id="28" name="Picture 14" descr="File:SA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3956" y="5748110"/>
            <a:ext cx="975189" cy="470334"/>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le 28"/>
          <p:cNvSpPr/>
          <p:nvPr/>
        </p:nvSpPr>
        <p:spPr bwMode="gray">
          <a:xfrm>
            <a:off x="4750097" y="3794821"/>
            <a:ext cx="1816558" cy="903252"/>
          </a:xfrm>
          <a:prstGeom prst="roundRect">
            <a:avLst/>
          </a:prstGeom>
          <a:solidFill>
            <a:srgbClr val="D7E0F1"/>
          </a:solidFill>
          <a:ln>
            <a:solidFill>
              <a:srgbClr val="C7D3EB"/>
            </a:solidFill>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pPr>
            <a:r>
              <a:rPr lang="en-US" sz="1100" kern="0" dirty="0">
                <a:solidFill>
                  <a:srgbClr val="1F4E79"/>
                </a:solidFill>
                <a:ea typeface="Arial Unicode MS" pitchFamily="34" charset="-128"/>
                <a:cs typeface="Arial Unicode MS" pitchFamily="34" charset="-128"/>
              </a:rPr>
              <a:t>Fiori</a:t>
            </a:r>
          </a:p>
          <a:p>
            <a:pPr algn="ctr" defTabSz="914126" fontAlgn="base">
              <a:spcBef>
                <a:spcPct val="50000"/>
              </a:spcBef>
              <a:spcAft>
                <a:spcPct val="0"/>
              </a:spcAft>
              <a:buClr>
                <a:srgbClr val="F0AB00"/>
              </a:buClr>
              <a:buSzPct val="80000"/>
            </a:pPr>
            <a:r>
              <a:rPr lang="en-US" sz="1100" kern="0" dirty="0">
                <a:solidFill>
                  <a:srgbClr val="1F4E79"/>
                </a:solidFill>
                <a:ea typeface="Arial Unicode MS" pitchFamily="34" charset="-128"/>
                <a:cs typeface="Arial Unicode MS" pitchFamily="34" charset="-128"/>
              </a:rPr>
              <a:t>JAVA, HANA XS</a:t>
            </a:r>
          </a:p>
          <a:p>
            <a:pPr algn="ctr" defTabSz="914126" fontAlgn="base">
              <a:spcBef>
                <a:spcPct val="50000"/>
              </a:spcBef>
              <a:spcAft>
                <a:spcPct val="0"/>
              </a:spcAft>
              <a:buClr>
                <a:srgbClr val="F0AB00"/>
              </a:buClr>
              <a:buSzPct val="80000"/>
            </a:pPr>
            <a:r>
              <a:rPr lang="en-US" sz="1100" kern="0" dirty="0">
                <a:solidFill>
                  <a:srgbClr val="1F4E79"/>
                </a:solidFill>
                <a:ea typeface="Arial Unicode MS" pitchFamily="34" charset="-128"/>
                <a:cs typeface="Arial Unicode MS" pitchFamily="34" charset="-128"/>
              </a:rPr>
              <a:t>ASE, HANA</a:t>
            </a:r>
          </a:p>
        </p:txBody>
      </p:sp>
      <p:sp>
        <p:nvSpPr>
          <p:cNvPr id="30" name="Rounded Rectangle 29"/>
          <p:cNvSpPr/>
          <p:nvPr/>
        </p:nvSpPr>
        <p:spPr bwMode="gray">
          <a:xfrm>
            <a:off x="2172917" y="3794821"/>
            <a:ext cx="1627943" cy="903252"/>
          </a:xfrm>
          <a:prstGeom prst="roundRect">
            <a:avLst/>
          </a:prstGeom>
          <a:solidFill>
            <a:srgbClr val="D7E0F1"/>
          </a:solidFill>
          <a:ln>
            <a:solidFill>
              <a:srgbClr val="C7D3EB"/>
            </a:solidFill>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pPr>
            <a:r>
              <a:rPr lang="en-US" sz="1100" kern="0" dirty="0">
                <a:solidFill>
                  <a:srgbClr val="1F4E79"/>
                </a:solidFill>
                <a:ea typeface="Arial Unicode MS" pitchFamily="34" charset="-128"/>
                <a:cs typeface="Arial Unicode MS" pitchFamily="34" charset="-128"/>
              </a:rPr>
              <a:t>Fiori</a:t>
            </a:r>
          </a:p>
          <a:p>
            <a:pPr algn="ctr" defTabSz="914126" fontAlgn="base">
              <a:spcBef>
                <a:spcPct val="50000"/>
              </a:spcBef>
              <a:spcAft>
                <a:spcPct val="0"/>
              </a:spcAft>
              <a:buClr>
                <a:srgbClr val="F0AB00"/>
              </a:buClr>
              <a:buSzPct val="80000"/>
            </a:pPr>
            <a:r>
              <a:rPr lang="en-US" sz="1100" kern="0" dirty="0">
                <a:solidFill>
                  <a:srgbClr val="1F4E79"/>
                </a:solidFill>
                <a:ea typeface="Arial Unicode MS" pitchFamily="34" charset="-128"/>
                <a:cs typeface="Arial Unicode MS" pitchFamily="34" charset="-128"/>
              </a:rPr>
              <a:t>ABAP</a:t>
            </a:r>
          </a:p>
          <a:p>
            <a:pPr algn="ctr" defTabSz="914126" fontAlgn="base">
              <a:spcBef>
                <a:spcPct val="50000"/>
              </a:spcBef>
              <a:spcAft>
                <a:spcPct val="0"/>
              </a:spcAft>
              <a:buClr>
                <a:srgbClr val="F0AB00"/>
              </a:buClr>
              <a:buSzPct val="80000"/>
            </a:pPr>
            <a:r>
              <a:rPr lang="en-US" sz="1100" kern="0" dirty="0">
                <a:solidFill>
                  <a:srgbClr val="1F4E79"/>
                </a:solidFill>
                <a:ea typeface="Arial Unicode MS" pitchFamily="34" charset="-128"/>
                <a:cs typeface="Arial Unicode MS" pitchFamily="34" charset="-128"/>
              </a:rPr>
              <a:t>HANA</a:t>
            </a:r>
          </a:p>
        </p:txBody>
      </p:sp>
      <p:sp>
        <p:nvSpPr>
          <p:cNvPr id="31" name="Rounded Rectangle 30"/>
          <p:cNvSpPr/>
          <p:nvPr/>
        </p:nvSpPr>
        <p:spPr bwMode="gray">
          <a:xfrm>
            <a:off x="7114256" y="4884104"/>
            <a:ext cx="1871345" cy="658332"/>
          </a:xfrm>
          <a:prstGeom prst="roundRect">
            <a:avLst/>
          </a:prstGeom>
          <a:solidFill>
            <a:srgbClr val="FFCC66"/>
          </a:solidFill>
          <a:ln/>
        </p:spPr>
        <p:style>
          <a:lnRef idx="1">
            <a:schemeClr val="accent1"/>
          </a:lnRef>
          <a:fillRef idx="2">
            <a:schemeClr val="accent1"/>
          </a:fillRef>
          <a:effectRef idx="1">
            <a:schemeClr val="accent1"/>
          </a:effectRef>
          <a:fontRef idx="minor">
            <a:schemeClr val="dk1"/>
          </a:fontRef>
        </p:style>
        <p:txBody>
          <a:bodyPr lIns="50800" tIns="50800" rIns="50800" bIns="50800" anchor="ctr"/>
          <a:lstStyle/>
          <a:p>
            <a:pPr algn="ctr"/>
            <a:r>
              <a:rPr lang="en-US" sz="1600" dirty="0"/>
              <a:t>Proprietary</a:t>
            </a:r>
          </a:p>
        </p:txBody>
      </p:sp>
      <p:pic>
        <p:nvPicPr>
          <p:cNvPr id="32" name="Picture 2" descr="https://static.cloudmas.com/sites/default/files/pictures/images/gpu_amazon_ec2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53121" y="4942515"/>
            <a:ext cx="1389660" cy="524157"/>
          </a:xfrm>
          <a:prstGeom prst="rect">
            <a:avLst/>
          </a:prstGeom>
          <a:solidFill>
            <a:srgbClr val="FFCC66"/>
          </a:solidFill>
          <a:extLst/>
        </p:spPr>
      </p:pic>
      <p:pic>
        <p:nvPicPr>
          <p:cNvPr id="33" name="Picture 2" descr="http://media.bestofmicro.com/U/J/602443/original/Cloud-Azure.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9075" t="21979" r="10209" b="22443"/>
          <a:stretch/>
        </p:blipFill>
        <p:spPr bwMode="auto">
          <a:xfrm>
            <a:off x="7986493" y="5724932"/>
            <a:ext cx="896278" cy="30857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p:cNvPicPr>
            <a:picLocks noChangeAspect="1"/>
          </p:cNvPicPr>
          <p:nvPr/>
        </p:nvPicPr>
        <p:blipFill>
          <a:blip r:embed="rId7"/>
          <a:stretch>
            <a:fillRect/>
          </a:stretch>
        </p:blipFill>
        <p:spPr>
          <a:xfrm>
            <a:off x="7381864" y="3570029"/>
            <a:ext cx="1294591" cy="171386"/>
          </a:xfrm>
          <a:prstGeom prst="rect">
            <a:avLst/>
          </a:prstGeom>
        </p:spPr>
      </p:pic>
      <p:sp>
        <p:nvSpPr>
          <p:cNvPr id="36" name="Rounded Rectangle 35"/>
          <p:cNvSpPr/>
          <p:nvPr/>
        </p:nvSpPr>
        <p:spPr bwMode="gray">
          <a:xfrm>
            <a:off x="7141649" y="3804042"/>
            <a:ext cx="1816558" cy="903252"/>
          </a:xfrm>
          <a:prstGeom prst="roundRect">
            <a:avLst/>
          </a:prstGeom>
          <a:solidFill>
            <a:srgbClr val="D7E0F1"/>
          </a:solidFill>
          <a:ln>
            <a:solidFill>
              <a:srgbClr val="C7D3EB"/>
            </a:solidFill>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ctr"/>
          <a:lstStyle/>
          <a:p>
            <a:pPr defTabSz="914126" fontAlgn="base">
              <a:spcBef>
                <a:spcPct val="50000"/>
              </a:spcBef>
              <a:spcAft>
                <a:spcPct val="0"/>
              </a:spcAft>
              <a:buClr>
                <a:srgbClr val="F0AB00"/>
              </a:buClr>
              <a:buSzPct val="80000"/>
            </a:pPr>
            <a:r>
              <a:rPr lang="en-US" sz="1100" kern="0" dirty="0">
                <a:solidFill>
                  <a:srgbClr val="1F4E79"/>
                </a:solidFill>
                <a:ea typeface="Arial Unicode MS" pitchFamily="34" charset="-128"/>
                <a:cs typeface="Arial Unicode MS" pitchFamily="34" charset="-128"/>
              </a:rPr>
              <a:t>Fiori</a:t>
            </a:r>
          </a:p>
          <a:p>
            <a:pPr defTabSz="914126" fontAlgn="base">
              <a:spcBef>
                <a:spcPct val="50000"/>
              </a:spcBef>
              <a:spcAft>
                <a:spcPct val="0"/>
              </a:spcAft>
              <a:buClr>
                <a:srgbClr val="F0AB00"/>
              </a:buClr>
              <a:buSzPct val="80000"/>
            </a:pPr>
            <a:r>
              <a:rPr lang="en-US" sz="1100" kern="0" dirty="0" err="1">
                <a:solidFill>
                  <a:srgbClr val="1F4E79"/>
                </a:solidFill>
                <a:ea typeface="Arial Unicode MS" pitchFamily="34" charset="-128"/>
                <a:cs typeface="Arial Unicode MS" pitchFamily="34" charset="-128"/>
              </a:rPr>
              <a:t>buildpacks</a:t>
            </a:r>
            <a:endParaRPr lang="en-US" sz="1100" kern="0" dirty="0">
              <a:solidFill>
                <a:srgbClr val="1F4E79"/>
              </a:solidFill>
              <a:ea typeface="Arial Unicode MS" pitchFamily="34" charset="-128"/>
              <a:cs typeface="Arial Unicode MS" pitchFamily="34" charset="-128"/>
            </a:endParaRPr>
          </a:p>
          <a:p>
            <a:pPr defTabSz="914126" fontAlgn="base">
              <a:spcBef>
                <a:spcPct val="50000"/>
              </a:spcBef>
              <a:spcAft>
                <a:spcPct val="0"/>
              </a:spcAft>
              <a:buClr>
                <a:srgbClr val="F0AB00"/>
              </a:buClr>
              <a:buSzPct val="80000"/>
            </a:pPr>
            <a:r>
              <a:rPr lang="en-US" sz="1100" kern="0" dirty="0">
                <a:solidFill>
                  <a:srgbClr val="1F4E79"/>
                </a:solidFill>
                <a:ea typeface="Arial Unicode MS" pitchFamily="34" charset="-128"/>
                <a:cs typeface="Arial Unicode MS" pitchFamily="34" charset="-128"/>
              </a:rPr>
              <a:t>backing services</a:t>
            </a:r>
          </a:p>
        </p:txBody>
      </p:sp>
      <p:sp>
        <p:nvSpPr>
          <p:cNvPr id="37" name="Rounded Rectangle 36"/>
          <p:cNvSpPr/>
          <p:nvPr/>
        </p:nvSpPr>
        <p:spPr bwMode="gray">
          <a:xfrm>
            <a:off x="10072682" y="3804042"/>
            <a:ext cx="1636497" cy="903252"/>
          </a:xfrm>
          <a:prstGeom prst="roundRect">
            <a:avLst/>
          </a:prstGeom>
          <a:solidFill>
            <a:srgbClr val="AFC2E3"/>
          </a:solidFill>
          <a:ln>
            <a:solidFill>
              <a:srgbClr val="C7D3EB"/>
            </a:solidFill>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pPr>
            <a:r>
              <a:rPr lang="en-US" sz="1100" kern="0" dirty="0">
                <a:solidFill>
                  <a:srgbClr val="1F4E79"/>
                </a:solidFill>
                <a:ea typeface="Arial Unicode MS" pitchFamily="34" charset="-128"/>
                <a:cs typeface="Arial Unicode MS" pitchFamily="34" charset="-128"/>
              </a:rPr>
              <a:t>Fiori</a:t>
            </a:r>
          </a:p>
          <a:p>
            <a:pPr algn="ctr" defTabSz="914126" fontAlgn="base">
              <a:spcBef>
                <a:spcPct val="50000"/>
              </a:spcBef>
              <a:spcAft>
                <a:spcPct val="0"/>
              </a:spcAft>
              <a:buClr>
                <a:srgbClr val="F0AB00"/>
              </a:buClr>
              <a:buSzPct val="80000"/>
            </a:pPr>
            <a:r>
              <a:rPr lang="en-US" sz="1100" kern="0" dirty="0">
                <a:solidFill>
                  <a:srgbClr val="1F4E79"/>
                </a:solidFill>
                <a:ea typeface="Arial Unicode MS" pitchFamily="34" charset="-128"/>
                <a:cs typeface="Arial Unicode MS" pitchFamily="34" charset="-128"/>
              </a:rPr>
              <a:t>Java, Node.JS</a:t>
            </a:r>
          </a:p>
          <a:p>
            <a:pPr algn="ctr" defTabSz="914126" fontAlgn="base">
              <a:spcBef>
                <a:spcPct val="50000"/>
              </a:spcBef>
              <a:spcAft>
                <a:spcPct val="0"/>
              </a:spcAft>
              <a:buClr>
                <a:srgbClr val="F0AB00"/>
              </a:buClr>
              <a:buSzPct val="80000"/>
            </a:pPr>
            <a:r>
              <a:rPr lang="en-US" sz="1100" kern="0" dirty="0">
                <a:solidFill>
                  <a:srgbClr val="1F4E79"/>
                </a:solidFill>
                <a:ea typeface="Arial Unicode MS" pitchFamily="34" charset="-128"/>
                <a:cs typeface="Arial Unicode MS" pitchFamily="34" charset="-128"/>
              </a:rPr>
              <a:t>HANA</a:t>
            </a:r>
          </a:p>
        </p:txBody>
      </p:sp>
      <p:cxnSp>
        <p:nvCxnSpPr>
          <p:cNvPr id="38" name="Elbow Connector 37"/>
          <p:cNvCxnSpPr/>
          <p:nvPr/>
        </p:nvCxnSpPr>
        <p:spPr>
          <a:xfrm flipV="1">
            <a:off x="8822889" y="3549879"/>
            <a:ext cx="1151361" cy="635663"/>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bwMode="gray">
          <a:xfrm>
            <a:off x="7061986" y="1939049"/>
            <a:ext cx="1990732" cy="482372"/>
          </a:xfrm>
          <a:prstGeom prst="roundRect">
            <a:avLst/>
          </a:prstGeom>
          <a:solidFill>
            <a:srgbClr val="92CB67"/>
          </a:solidFill>
          <a:ln>
            <a:solidFill>
              <a:schemeClr val="accent4">
                <a:lumMod val="75000"/>
              </a:schemeClr>
            </a:solidFill>
          </a:ln>
        </p:spPr>
        <p:style>
          <a:lnRef idx="1">
            <a:schemeClr val="accent3"/>
          </a:lnRef>
          <a:fillRef idx="2">
            <a:schemeClr val="accent3"/>
          </a:fillRef>
          <a:effectRef idx="1">
            <a:schemeClr val="accent3"/>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business services </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e.g. </a:t>
            </a:r>
            <a:r>
              <a:rPr lang="en-US" sz="1400" kern="0" dirty="0" err="1">
                <a:ea typeface="Arial Unicode MS" pitchFamily="34" charset="-128"/>
                <a:cs typeface="Arial Unicode MS" pitchFamily="34" charset="-128"/>
                <a:hlinkClick r:id="rId8"/>
              </a:rPr>
              <a:t>YaaS</a:t>
            </a:r>
            <a:r>
              <a:rPr lang="en-US" sz="1400" kern="0" dirty="0">
                <a:ea typeface="Arial Unicode MS" pitchFamily="34" charset="-128"/>
                <a:cs typeface="Arial Unicode MS" pitchFamily="34" charset="-128"/>
              </a:rPr>
              <a:t>, </a:t>
            </a:r>
            <a:r>
              <a:rPr lang="en-US" sz="1400" kern="0" dirty="0" err="1">
                <a:ea typeface="Arial Unicode MS" pitchFamily="34" charset="-128"/>
                <a:cs typeface="Arial Unicode MS" pitchFamily="34" charset="-128"/>
              </a:rPr>
              <a:t>IoT</a:t>
            </a:r>
            <a:r>
              <a:rPr lang="en-US" sz="1400" kern="0" dirty="0">
                <a:ea typeface="Arial Unicode MS" pitchFamily="34" charset="-128"/>
                <a:cs typeface="Arial Unicode MS" pitchFamily="34" charset="-128"/>
              </a:rPr>
              <a:t>, …</a:t>
            </a:r>
            <a:endParaRPr lang="en-US" sz="1100" kern="0" dirty="0">
              <a:ea typeface="Arial Unicode MS" pitchFamily="34" charset="-128"/>
              <a:cs typeface="Arial Unicode MS" pitchFamily="34" charset="-128"/>
            </a:endParaRPr>
          </a:p>
        </p:txBody>
      </p:sp>
      <p:sp>
        <p:nvSpPr>
          <p:cNvPr id="40" name="Rounded Rectangle 39"/>
          <p:cNvSpPr/>
          <p:nvPr/>
        </p:nvSpPr>
        <p:spPr bwMode="gray">
          <a:xfrm>
            <a:off x="2151870" y="4831135"/>
            <a:ext cx="1627943" cy="660386"/>
          </a:xfrm>
          <a:prstGeom prst="roundRect">
            <a:avLst/>
          </a:prstGeom>
          <a:solidFill>
            <a:srgbClr val="FFCC66"/>
          </a:solidFill>
          <a:ln/>
        </p:spPr>
        <p:style>
          <a:lnRef idx="1">
            <a:schemeClr val="accent1"/>
          </a:lnRef>
          <a:fillRef idx="2">
            <a:schemeClr val="accent1"/>
          </a:fillRef>
          <a:effectRef idx="1">
            <a:schemeClr val="accent1"/>
          </a:effectRef>
          <a:fontRef idx="minor">
            <a:schemeClr val="dk1"/>
          </a:fontRef>
        </p:style>
        <p:txBody>
          <a:bodyPr lIns="50800" tIns="50800" rIns="50800" bIns="50800" anchor="ctr"/>
          <a:lstStyle/>
          <a:p>
            <a:pPr algn="ctr"/>
            <a:r>
              <a:rPr lang="en-US" sz="1600" dirty="0"/>
              <a:t>Proprietary</a:t>
            </a:r>
            <a:br>
              <a:rPr lang="en-US" sz="1600" dirty="0"/>
            </a:br>
            <a:r>
              <a:rPr lang="en-US" sz="1200" dirty="0"/>
              <a:t>(hardware, OS)</a:t>
            </a:r>
          </a:p>
        </p:txBody>
      </p:sp>
      <p:sp>
        <p:nvSpPr>
          <p:cNvPr id="41" name="Rounded Rectangle 40"/>
          <p:cNvSpPr/>
          <p:nvPr/>
        </p:nvSpPr>
        <p:spPr bwMode="gray">
          <a:xfrm>
            <a:off x="10072682" y="4831135"/>
            <a:ext cx="1627943" cy="660386"/>
          </a:xfrm>
          <a:prstGeom prst="roundRect">
            <a:avLst/>
          </a:prstGeom>
          <a:solidFill>
            <a:srgbClr val="FFCC66"/>
          </a:solidFill>
          <a:ln/>
        </p:spPr>
        <p:style>
          <a:lnRef idx="1">
            <a:schemeClr val="accent1"/>
          </a:lnRef>
          <a:fillRef idx="2">
            <a:schemeClr val="accent1"/>
          </a:fillRef>
          <a:effectRef idx="1">
            <a:schemeClr val="accent1"/>
          </a:effectRef>
          <a:fontRef idx="minor">
            <a:schemeClr val="dk1"/>
          </a:fontRef>
        </p:style>
        <p:txBody>
          <a:bodyPr lIns="50800" tIns="50800" rIns="50800" bIns="50800" anchor="ctr"/>
          <a:lstStyle/>
          <a:p>
            <a:pPr algn="ctr"/>
            <a:r>
              <a:rPr lang="en-US" sz="1600" dirty="0"/>
              <a:t>Proprietary</a:t>
            </a:r>
            <a:br>
              <a:rPr lang="en-US" sz="1600" dirty="0"/>
            </a:br>
            <a:r>
              <a:rPr lang="en-US" sz="1200" dirty="0"/>
              <a:t>(hardware, OS)</a:t>
            </a:r>
          </a:p>
        </p:txBody>
      </p:sp>
      <p:sp>
        <p:nvSpPr>
          <p:cNvPr id="42" name="Rounded Rectangle 41"/>
          <p:cNvSpPr/>
          <p:nvPr/>
        </p:nvSpPr>
        <p:spPr bwMode="gray">
          <a:xfrm>
            <a:off x="4747579" y="4863059"/>
            <a:ext cx="1819076" cy="660386"/>
          </a:xfrm>
          <a:prstGeom prst="roundRect">
            <a:avLst/>
          </a:prstGeom>
          <a:solidFill>
            <a:srgbClr val="FFCC66"/>
          </a:solidFill>
          <a:ln/>
        </p:spPr>
        <p:style>
          <a:lnRef idx="1">
            <a:schemeClr val="accent1"/>
          </a:lnRef>
          <a:fillRef idx="2">
            <a:schemeClr val="accent1"/>
          </a:fillRef>
          <a:effectRef idx="1">
            <a:schemeClr val="accent1"/>
          </a:effectRef>
          <a:fontRef idx="minor">
            <a:schemeClr val="dk1"/>
          </a:fontRef>
        </p:style>
        <p:txBody>
          <a:bodyPr lIns="50800" tIns="50800" rIns="50800" bIns="50800" anchor="ctr"/>
          <a:lstStyle/>
          <a:p>
            <a:pPr algn="ctr"/>
            <a:r>
              <a:rPr lang="en-US" sz="1600" dirty="0"/>
              <a:t>Proprietary</a:t>
            </a:r>
            <a:br>
              <a:rPr lang="en-US" sz="1600" dirty="0"/>
            </a:br>
            <a:r>
              <a:rPr lang="en-US" sz="1200" dirty="0"/>
              <a:t>(hardware, OS)</a:t>
            </a:r>
          </a:p>
        </p:txBody>
      </p:sp>
      <p:pic>
        <p:nvPicPr>
          <p:cNvPr id="43" name="Picture 2" descr="https://static.cloudmas.com/sites/default/files/pictures/images/gpu_amazon_ec2_logo.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3965" r="45004"/>
          <a:stretch/>
        </p:blipFill>
        <p:spPr bwMode="auto">
          <a:xfrm>
            <a:off x="7120818" y="5717700"/>
            <a:ext cx="764264" cy="398546"/>
          </a:xfrm>
          <a:prstGeom prst="rect">
            <a:avLst/>
          </a:prstGeom>
          <a:noFill/>
          <a:extLst/>
        </p:spPr>
      </p:pic>
      <p:sp>
        <p:nvSpPr>
          <p:cNvPr id="44" name="Rounded Rectangle 43"/>
          <p:cNvSpPr/>
          <p:nvPr/>
        </p:nvSpPr>
        <p:spPr bwMode="gray">
          <a:xfrm>
            <a:off x="8356099" y="3804041"/>
            <a:ext cx="517235" cy="903253"/>
          </a:xfrm>
          <a:prstGeom prst="roundRect">
            <a:avLst/>
          </a:prstGeom>
          <a:solidFill>
            <a:srgbClr val="AFC2E3"/>
          </a:solidFill>
          <a:ln>
            <a:solidFill>
              <a:srgbClr val="C7D3EB"/>
            </a:solidFill>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pPr>
            <a:r>
              <a:rPr lang="de-DE" sz="1100" kern="0" dirty="0">
                <a:solidFill>
                  <a:schemeClr val="dk1"/>
                </a:solidFill>
                <a:latin typeface="+mn-lt"/>
                <a:ea typeface="Arial Unicode MS" pitchFamily="34" charset="-128"/>
                <a:cs typeface="Arial Unicode MS" pitchFamily="34" charset="-128"/>
              </a:rPr>
              <a:t>XSA</a:t>
            </a:r>
          </a:p>
        </p:txBody>
      </p:sp>
      <p:pic>
        <p:nvPicPr>
          <p:cNvPr id="45" name="Picture 10" descr="Bildergebnis für logo google cloud platfor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96072" y="5994348"/>
            <a:ext cx="1503757" cy="361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25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4"/>
                                        </p:tgtEl>
                                        <p:attrNameLst>
                                          <p:attrName>style.visibility</p:attrName>
                                        </p:attrNameLst>
                                      </p:cBhvr>
                                      <p:to>
                                        <p:strVal val="visible"/>
                                      </p:to>
                                    </p:set>
                                  </p:childTnLst>
                                </p:cTn>
                              </p:par>
                              <p:par>
                                <p:cTn id="10" presetID="1" presetClass="entr" presetSubtype="0" fill="hold" grpId="0" nodeType="withEffect">
                                  <p:stCondLst>
                                    <p:cond delay="200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200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nodeType="withEffect">
                                  <p:stCondLst>
                                    <p:cond delay="2000"/>
                                  </p:stCondLst>
                                  <p:childTnLst>
                                    <p:set>
                                      <p:cBhvr>
                                        <p:cTn id="15" dur="1" fill="hold">
                                          <p:stCondLst>
                                            <p:cond delay="0"/>
                                          </p:stCondLst>
                                        </p:cTn>
                                        <p:tgtEl>
                                          <p:spTgt spid="3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15" grpId="0" animBg="1"/>
      <p:bldP spid="20" grpId="0" animBg="1"/>
      <p:bldP spid="24" grpId="0"/>
      <p:bldP spid="29" grpId="0" animBg="1"/>
      <p:bldP spid="31" grpId="0" animBg="1"/>
      <p:bldP spid="36" grpId="0" animBg="1"/>
      <p:bldP spid="37" grpId="0" animBg="1"/>
      <p:bldP spid="39" grpId="0" animBg="1"/>
      <p:bldP spid="41" grpId="0" animBg="1"/>
      <p:bldP spid="42" grpId="0" animBg="1"/>
      <p:bldP spid="4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22576" b="1"/>
          <a:stretch/>
        </p:blipFill>
        <p:spPr>
          <a:xfrm>
            <a:off x="1601319" y="1846385"/>
            <a:ext cx="7159505" cy="4410416"/>
          </a:xfrm>
          <a:prstGeom prst="rect">
            <a:avLst/>
          </a:prstGeom>
          <a:ln w="12700">
            <a:solidFill>
              <a:schemeClr val="tx1">
                <a:lumMod val="50000"/>
                <a:lumOff val="50000"/>
              </a:schemeClr>
            </a:solidFill>
          </a:ln>
          <a:effectLst>
            <a:outerShdw blurRad="50800" dist="38100" dir="2700000" algn="tl" rotWithShape="0">
              <a:prstClr val="black">
                <a:alpha val="40000"/>
              </a:prstClr>
            </a:outerShdw>
          </a:effectLst>
        </p:spPr>
      </p:pic>
      <p:sp>
        <p:nvSpPr>
          <p:cNvPr id="4" name="Rounded Rectangle 3"/>
          <p:cNvSpPr/>
          <p:nvPr/>
        </p:nvSpPr>
        <p:spPr bwMode="gray">
          <a:xfrm>
            <a:off x="1672045" y="1906337"/>
            <a:ext cx="879566" cy="296092"/>
          </a:xfrm>
          <a:prstGeom prst="roundRect">
            <a:avLst/>
          </a:prstGeom>
          <a:noFill/>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TextBox 4"/>
          <p:cNvSpPr txBox="1"/>
          <p:nvPr/>
        </p:nvSpPr>
        <p:spPr>
          <a:xfrm>
            <a:off x="452846" y="1915883"/>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b="1" dirty="0">
                <a:solidFill>
                  <a:schemeClr val="bg2">
                    <a:lumMod val="50000"/>
                  </a:schemeClr>
                </a:solidFill>
              </a:rPr>
              <a:t>Request</a:t>
            </a:r>
          </a:p>
        </p:txBody>
      </p:sp>
      <p:sp>
        <p:nvSpPr>
          <p:cNvPr id="6" name="TextBox 5"/>
          <p:cNvSpPr txBox="1"/>
          <p:nvPr/>
        </p:nvSpPr>
        <p:spPr>
          <a:xfrm>
            <a:off x="452846" y="4052579"/>
            <a:ext cx="110286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b="1" dirty="0">
                <a:solidFill>
                  <a:schemeClr val="bg2">
                    <a:lumMod val="50000"/>
                  </a:schemeClr>
                </a:solidFill>
              </a:rPr>
              <a:t>Response</a:t>
            </a:r>
          </a:p>
        </p:txBody>
      </p:sp>
      <p:sp>
        <p:nvSpPr>
          <p:cNvPr id="7" name="Rounded Rectangle 6"/>
          <p:cNvSpPr/>
          <p:nvPr/>
        </p:nvSpPr>
        <p:spPr bwMode="gray">
          <a:xfrm>
            <a:off x="5556737" y="1915883"/>
            <a:ext cx="747347" cy="284282"/>
          </a:xfrm>
          <a:prstGeom prst="roundRect">
            <a:avLst/>
          </a:prstGeom>
          <a:noFill/>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Connector 9"/>
          <p:cNvCxnSpPr/>
          <p:nvPr/>
        </p:nvCxnSpPr>
        <p:spPr>
          <a:xfrm flipV="1">
            <a:off x="452846" y="4046126"/>
            <a:ext cx="8307978" cy="6453"/>
          </a:xfrm>
          <a:prstGeom prst="line">
            <a:avLst/>
          </a:prstGeom>
          <a:ln w="19050">
            <a:solidFill>
              <a:schemeClr val="tx1">
                <a:lumMod val="50000"/>
                <a:lumOff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6089530" y="4844429"/>
            <a:ext cx="519398" cy="1329648"/>
          </a:xfrm>
          <a:prstGeom prst="rightBrace">
            <a:avLst>
              <a:gd name="adj1" fmla="val 13181"/>
              <a:gd name="adj2" fmla="val 47328"/>
            </a:avLst>
          </a:prstGeom>
          <a:ln w="12700">
            <a:solidFill>
              <a:schemeClr val="tx1">
                <a:lumMod val="50000"/>
                <a:lumOff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4" name="Right Brace 13"/>
          <p:cNvSpPr/>
          <p:nvPr/>
        </p:nvSpPr>
        <p:spPr>
          <a:xfrm>
            <a:off x="6145919" y="2856519"/>
            <a:ext cx="406620" cy="996153"/>
          </a:xfrm>
          <a:prstGeom prst="rightBrace">
            <a:avLst>
              <a:gd name="adj1" fmla="val 8333"/>
              <a:gd name="adj2" fmla="val 56947"/>
            </a:avLst>
          </a:prstGeom>
          <a:ln w="12700">
            <a:solidFill>
              <a:schemeClr val="tx1">
                <a:lumMod val="50000"/>
                <a:lumOff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6" name="Rounded Rectangle 15"/>
          <p:cNvSpPr/>
          <p:nvPr/>
        </p:nvSpPr>
        <p:spPr bwMode="gray">
          <a:xfrm>
            <a:off x="4616930" y="2542771"/>
            <a:ext cx="1291501" cy="284282"/>
          </a:xfrm>
          <a:prstGeom prst="roundRect">
            <a:avLst/>
          </a:prstGeom>
          <a:noFill/>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7" name="Straight Connector 16"/>
          <p:cNvCxnSpPr/>
          <p:nvPr/>
        </p:nvCxnSpPr>
        <p:spPr>
          <a:xfrm flipV="1">
            <a:off x="452845" y="1849564"/>
            <a:ext cx="8307978" cy="6453"/>
          </a:xfrm>
          <a:prstGeom prst="line">
            <a:avLst/>
          </a:prstGeom>
          <a:ln w="19050">
            <a:solidFill>
              <a:schemeClr val="tx1">
                <a:lumMod val="50000"/>
                <a:lumOff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Line Callout 2 17"/>
          <p:cNvSpPr/>
          <p:nvPr/>
        </p:nvSpPr>
        <p:spPr bwMode="gray">
          <a:xfrm>
            <a:off x="6669111" y="1373878"/>
            <a:ext cx="1525320" cy="353226"/>
          </a:xfrm>
          <a:prstGeom prst="borderCallout2">
            <a:avLst>
              <a:gd name="adj1" fmla="val 18750"/>
              <a:gd name="adj2" fmla="val -8333"/>
              <a:gd name="adj3" fmla="val 18750"/>
              <a:gd name="adj4" fmla="val -16667"/>
              <a:gd name="adj5" fmla="val 171152"/>
              <a:gd name="adj6" fmla="val -478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kern="0" dirty="0" err="1">
                <a:solidFill>
                  <a:schemeClr val="tx1">
                    <a:lumMod val="65000"/>
                    <a:lumOff val="35000"/>
                  </a:schemeClr>
                </a:solidFill>
                <a:ea typeface="Arial Unicode MS" pitchFamily="34" charset="-128"/>
                <a:cs typeface="Arial Unicode MS" pitchFamily="34" charset="-128"/>
              </a:rPr>
              <a:t>r</a:t>
            </a:r>
            <a:r>
              <a:rPr kumimoji="0" lang="de-DE" b="0" i="0" u="none" strike="noStrike" kern="0" cap="none" spc="0" normalizeH="0" baseline="0" noProof="0" dirty="0" err="1">
                <a:ln>
                  <a:noFill/>
                </a:ln>
                <a:solidFill>
                  <a:schemeClr val="tx1">
                    <a:lumMod val="65000"/>
                    <a:lumOff val="35000"/>
                  </a:schemeClr>
                </a:solidFill>
                <a:effectLst/>
                <a:uLnTx/>
                <a:uFillTx/>
                <a:ea typeface="Arial Unicode MS" pitchFamily="34" charset="-128"/>
                <a:cs typeface="Arial Unicode MS" pitchFamily="34" charset="-128"/>
              </a:rPr>
              <a:t>esource</a:t>
            </a:r>
            <a:r>
              <a:rPr kumimoji="0" lang="de-DE"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rPr>
              <a:t> </a:t>
            </a:r>
            <a:r>
              <a:rPr kumimoji="0" lang="de-DE" b="0" i="0" u="none" strike="noStrike" kern="0" cap="none" spc="0" normalizeH="0" baseline="0" noProof="0" dirty="0" err="1">
                <a:ln>
                  <a:noFill/>
                </a:ln>
                <a:solidFill>
                  <a:schemeClr val="tx1">
                    <a:lumMod val="65000"/>
                    <a:lumOff val="35000"/>
                  </a:schemeClr>
                </a:solidFill>
                <a:effectLst/>
                <a:uLnTx/>
                <a:uFillTx/>
                <a:ea typeface="Arial Unicode MS" pitchFamily="34" charset="-128"/>
                <a:cs typeface="Arial Unicode MS" pitchFamily="34" charset="-128"/>
              </a:rPr>
              <a:t>id</a:t>
            </a:r>
            <a:endParaRPr kumimoji="0" lang="de-DE"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19" name="Line Callout 2 18"/>
          <p:cNvSpPr/>
          <p:nvPr/>
        </p:nvSpPr>
        <p:spPr bwMode="gray">
          <a:xfrm>
            <a:off x="6669111" y="2331686"/>
            <a:ext cx="2844166" cy="353226"/>
          </a:xfrm>
          <a:prstGeom prst="borderCallout2">
            <a:avLst>
              <a:gd name="adj1" fmla="val 18750"/>
              <a:gd name="adj2" fmla="val -8333"/>
              <a:gd name="adj3" fmla="val 18750"/>
              <a:gd name="adj4" fmla="val -16667"/>
              <a:gd name="adj5" fmla="val 114351"/>
              <a:gd name="adj6" fmla="val -29415"/>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content</a:t>
            </a:r>
            <a:r>
              <a:rPr lang="de-DE" kern="0" dirty="0">
                <a:solidFill>
                  <a:schemeClr val="tx1">
                    <a:lumMod val="65000"/>
                    <a:lumOff val="35000"/>
                  </a:schemeClr>
                </a:solidFill>
                <a:ea typeface="Arial Unicode MS" pitchFamily="34" charset="-128"/>
                <a:cs typeface="Arial Unicode MS" pitchFamily="34" charset="-128"/>
              </a:rPr>
              <a:t> type (</a:t>
            </a:r>
            <a:r>
              <a:rPr lang="de-DE" kern="0" dirty="0" err="1">
                <a:solidFill>
                  <a:schemeClr val="tx1">
                    <a:lumMod val="65000"/>
                    <a:lumOff val="35000"/>
                  </a:schemeClr>
                </a:solidFill>
                <a:ea typeface="Arial Unicode MS" pitchFamily="34" charset="-128"/>
                <a:cs typeface="Arial Unicode MS" pitchFamily="34" charset="-128"/>
              </a:rPr>
              <a:t>media</a:t>
            </a:r>
            <a:r>
              <a:rPr lang="de-DE" kern="0" dirty="0">
                <a:solidFill>
                  <a:schemeClr val="tx1">
                    <a:lumMod val="65000"/>
                    <a:lumOff val="35000"/>
                  </a:schemeClr>
                </a:solidFill>
                <a:ea typeface="Arial Unicode MS" pitchFamily="34" charset="-128"/>
                <a:cs typeface="Arial Unicode MS" pitchFamily="34" charset="-128"/>
              </a:rPr>
              <a:t> type)</a:t>
            </a:r>
            <a:endParaRPr kumimoji="0" lang="de-DE"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21" name="Line Callout 2 20"/>
          <p:cNvSpPr/>
          <p:nvPr/>
        </p:nvSpPr>
        <p:spPr bwMode="gray">
          <a:xfrm>
            <a:off x="2699216" y="1355902"/>
            <a:ext cx="1525320" cy="353226"/>
          </a:xfrm>
          <a:prstGeom prst="borderCallout2">
            <a:avLst>
              <a:gd name="adj1" fmla="val 18750"/>
              <a:gd name="adj2" fmla="val -8333"/>
              <a:gd name="adj3" fmla="val 18750"/>
              <a:gd name="adj4" fmla="val -16667"/>
              <a:gd name="adj5" fmla="val 179640"/>
              <a:gd name="adj6" fmla="val -55691"/>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kern="0" dirty="0">
                <a:solidFill>
                  <a:schemeClr val="tx1">
                    <a:lumMod val="65000"/>
                    <a:lumOff val="35000"/>
                  </a:schemeClr>
                </a:solidFill>
                <a:ea typeface="Arial Unicode MS" pitchFamily="34" charset="-128"/>
                <a:cs typeface="Arial Unicode MS" pitchFamily="34" charset="-128"/>
              </a:rPr>
              <a:t>http </a:t>
            </a:r>
            <a:r>
              <a:rPr lang="de-DE" kern="0" dirty="0" err="1">
                <a:solidFill>
                  <a:schemeClr val="tx1">
                    <a:lumMod val="65000"/>
                    <a:lumOff val="35000"/>
                  </a:schemeClr>
                </a:solidFill>
                <a:ea typeface="Arial Unicode MS" pitchFamily="34" charset="-128"/>
                <a:cs typeface="Arial Unicode MS" pitchFamily="34" charset="-128"/>
              </a:rPr>
              <a:t>method</a:t>
            </a:r>
            <a:endParaRPr kumimoji="0" lang="de-DE"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22" name="Rectangle 21"/>
          <p:cNvSpPr/>
          <p:nvPr/>
        </p:nvSpPr>
        <p:spPr bwMode="gray">
          <a:xfrm>
            <a:off x="6665318" y="3055300"/>
            <a:ext cx="4232222" cy="71382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fontAlgn="base">
              <a:spcBef>
                <a:spcPct val="50000"/>
              </a:spcBef>
              <a:spcAft>
                <a:spcPct val="0"/>
              </a:spcAft>
              <a:buClr>
                <a:srgbClr val="F0AB00"/>
              </a:buClr>
              <a:buSzPct val="80000"/>
            </a:pPr>
            <a:r>
              <a:rPr lang="de-DE" b="1" kern="0" dirty="0">
                <a:solidFill>
                  <a:schemeClr val="tx1">
                    <a:lumMod val="65000"/>
                    <a:lumOff val="35000"/>
                  </a:schemeClr>
                </a:solidFill>
                <a:ea typeface="Arial Unicode MS" pitchFamily="34" charset="-128"/>
                <a:cs typeface="Arial Unicode MS" pitchFamily="34" charset="-128"/>
              </a:rPr>
              <a:t>Body</a:t>
            </a:r>
            <a:r>
              <a:rPr lang="de-DE" kern="0" dirty="0">
                <a:solidFill>
                  <a:schemeClr val="tx1">
                    <a:lumMod val="65000"/>
                    <a:lumOff val="35000"/>
                  </a:schemeClr>
                </a:solidFill>
                <a:ea typeface="Arial Unicode MS" pitchFamily="34" charset="-128"/>
                <a:cs typeface="Arial Unicode MS" pitchFamily="34" charset="-128"/>
              </a:rPr>
              <a:t>: </a:t>
            </a:r>
            <a:r>
              <a:rPr lang="de-DE" kern="0" dirty="0" err="1">
                <a:solidFill>
                  <a:schemeClr val="tx1">
                    <a:lumMod val="65000"/>
                    <a:lumOff val="35000"/>
                  </a:schemeClr>
                </a:solidFill>
                <a:ea typeface="Arial Unicode MS" pitchFamily="34" charset="-128"/>
                <a:cs typeface="Arial Unicode MS" pitchFamily="34" charset="-128"/>
              </a:rPr>
              <a:t>content</a:t>
            </a:r>
            <a:r>
              <a:rPr lang="de-DE" kern="0" dirty="0">
                <a:solidFill>
                  <a:schemeClr val="tx1">
                    <a:lumMod val="65000"/>
                    <a:lumOff val="35000"/>
                  </a:schemeClr>
                </a:solidFill>
                <a:ea typeface="Arial Unicode MS" pitchFamily="34" charset="-128"/>
                <a:cs typeface="Arial Unicode MS" pitchFamily="34" charset="-128"/>
              </a:rPr>
              <a:t> </a:t>
            </a:r>
            <a:r>
              <a:rPr lang="de-DE" kern="0" dirty="0" err="1">
                <a:solidFill>
                  <a:schemeClr val="tx1">
                    <a:lumMod val="65000"/>
                    <a:lumOff val="35000"/>
                  </a:schemeClr>
                </a:solidFill>
                <a:ea typeface="Arial Unicode MS" pitchFamily="34" charset="-128"/>
                <a:cs typeface="Arial Unicode MS" pitchFamily="34" charset="-128"/>
              </a:rPr>
              <a:t>representation</a:t>
            </a:r>
            <a:r>
              <a:rPr lang="de-DE" kern="0" dirty="0">
                <a:solidFill>
                  <a:schemeClr val="tx1">
                    <a:lumMod val="65000"/>
                    <a:lumOff val="35000"/>
                  </a:schemeClr>
                </a:solidFill>
                <a:ea typeface="Arial Unicode MS" pitchFamily="34" charset="-128"/>
                <a:cs typeface="Arial Unicode MS" pitchFamily="34" charset="-128"/>
              </a:rPr>
              <a:t> </a:t>
            </a:r>
            <a:br>
              <a:rPr lang="de-DE" kern="0" dirty="0">
                <a:solidFill>
                  <a:schemeClr val="tx1">
                    <a:lumMod val="65000"/>
                    <a:lumOff val="35000"/>
                  </a:schemeClr>
                </a:solidFill>
                <a:ea typeface="Arial Unicode MS" pitchFamily="34" charset="-128"/>
                <a:cs typeface="Arial Unicode MS" pitchFamily="34" charset="-128"/>
              </a:rPr>
            </a:br>
            <a:r>
              <a:rPr lang="de-DE" kern="0" dirty="0">
                <a:solidFill>
                  <a:schemeClr val="tx1">
                    <a:lumMod val="65000"/>
                    <a:lumOff val="35000"/>
                  </a:schemeClr>
                </a:solidFill>
                <a:ea typeface="Arial Unicode MS" pitchFamily="34" charset="-128"/>
                <a:cs typeface="Arial Unicode MS" pitchFamily="34" charset="-128"/>
              </a:rPr>
              <a:t>JSON </a:t>
            </a:r>
            <a:r>
              <a:rPr lang="en-US" kern="0" dirty="0">
                <a:solidFill>
                  <a:schemeClr val="tx1">
                    <a:lumMod val="65000"/>
                    <a:lumOff val="35000"/>
                  </a:schemeClr>
                </a:solidFill>
                <a:ea typeface="Arial Unicode MS" pitchFamily="34" charset="-128"/>
                <a:cs typeface="Arial Unicode MS" pitchFamily="34" charset="-128"/>
              </a:rPr>
              <a:t>(= </a:t>
            </a:r>
            <a:r>
              <a:rPr lang="en-US" kern="0" dirty="0" err="1">
                <a:solidFill>
                  <a:schemeClr val="tx1">
                    <a:lumMod val="65000"/>
                    <a:lumOff val="35000"/>
                  </a:schemeClr>
                </a:solidFill>
                <a:ea typeface="Arial Unicode MS" pitchFamily="34" charset="-128"/>
                <a:cs typeface="Arial Unicode MS" pitchFamily="34" charset="-128"/>
              </a:rPr>
              <a:t>Javascript</a:t>
            </a:r>
            <a:r>
              <a:rPr lang="en-US" kern="0" dirty="0">
                <a:solidFill>
                  <a:schemeClr val="tx1">
                    <a:lumMod val="65000"/>
                    <a:lumOff val="35000"/>
                  </a:schemeClr>
                </a:solidFill>
                <a:ea typeface="Arial Unicode MS" pitchFamily="34" charset="-128"/>
                <a:cs typeface="Arial Unicode MS" pitchFamily="34" charset="-128"/>
              </a:rPr>
              <a:t> Object Notation)</a:t>
            </a:r>
            <a:endParaRPr lang="de-DE" kern="0" dirty="0">
              <a:solidFill>
                <a:schemeClr val="tx1">
                  <a:lumMod val="65000"/>
                  <a:lumOff val="35000"/>
                </a:schemeClr>
              </a:solidFill>
              <a:ea typeface="Arial Unicode MS" pitchFamily="34" charset="-128"/>
              <a:cs typeface="Arial Unicode MS" pitchFamily="34" charset="-128"/>
            </a:endParaRPr>
          </a:p>
        </p:txBody>
      </p:sp>
      <p:sp>
        <p:nvSpPr>
          <p:cNvPr id="23" name="Rounded Rectangle 22"/>
          <p:cNvSpPr/>
          <p:nvPr/>
        </p:nvSpPr>
        <p:spPr bwMode="gray">
          <a:xfrm>
            <a:off x="7335603" y="4082156"/>
            <a:ext cx="669146" cy="247422"/>
          </a:xfrm>
          <a:prstGeom prst="roundRect">
            <a:avLst/>
          </a:prstGeom>
          <a:noFill/>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Line Callout 2 23"/>
          <p:cNvSpPr/>
          <p:nvPr/>
        </p:nvSpPr>
        <p:spPr bwMode="gray">
          <a:xfrm>
            <a:off x="8933353" y="4365569"/>
            <a:ext cx="1967980" cy="387331"/>
          </a:xfrm>
          <a:prstGeom prst="borderCallout2">
            <a:avLst>
              <a:gd name="adj1" fmla="val 18750"/>
              <a:gd name="adj2" fmla="val -8333"/>
              <a:gd name="adj3" fmla="val 18750"/>
              <a:gd name="adj4" fmla="val -16667"/>
              <a:gd name="adj5" fmla="val -22434"/>
              <a:gd name="adj6" fmla="val -52347"/>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kern="0" dirty="0">
                <a:solidFill>
                  <a:schemeClr val="tx1">
                    <a:lumMod val="65000"/>
                    <a:lumOff val="35000"/>
                  </a:schemeClr>
                </a:solidFill>
                <a:ea typeface="Arial Unicode MS" pitchFamily="34" charset="-128"/>
                <a:cs typeface="Arial Unicode MS" pitchFamily="34" charset="-128"/>
              </a:rPr>
              <a:t>http </a:t>
            </a:r>
            <a:r>
              <a:rPr lang="de-DE" kern="0" dirty="0" err="1">
                <a:solidFill>
                  <a:schemeClr val="tx1">
                    <a:lumMod val="65000"/>
                    <a:lumOff val="35000"/>
                  </a:schemeClr>
                </a:solidFill>
                <a:ea typeface="Arial Unicode MS" pitchFamily="34" charset="-128"/>
                <a:cs typeface="Arial Unicode MS" pitchFamily="34" charset="-128"/>
              </a:rPr>
              <a:t>status</a:t>
            </a:r>
            <a:r>
              <a:rPr lang="de-DE" kern="0" dirty="0">
                <a:solidFill>
                  <a:schemeClr val="tx1">
                    <a:lumMod val="65000"/>
                    <a:lumOff val="35000"/>
                  </a:schemeClr>
                </a:solidFill>
                <a:ea typeface="Arial Unicode MS" pitchFamily="34" charset="-128"/>
                <a:cs typeface="Arial Unicode MS" pitchFamily="34" charset="-128"/>
              </a:rPr>
              <a:t> </a:t>
            </a:r>
            <a:r>
              <a:rPr lang="de-DE" kern="0" dirty="0" err="1">
                <a:solidFill>
                  <a:schemeClr val="tx1">
                    <a:lumMod val="65000"/>
                    <a:lumOff val="35000"/>
                  </a:schemeClr>
                </a:solidFill>
                <a:ea typeface="Arial Unicode MS" pitchFamily="34" charset="-128"/>
                <a:cs typeface="Arial Unicode MS" pitchFamily="34" charset="-128"/>
              </a:rPr>
              <a:t>code</a:t>
            </a:r>
            <a:endParaRPr kumimoji="0" lang="de-DE"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25" name="Rectangle 24"/>
          <p:cNvSpPr/>
          <p:nvPr/>
        </p:nvSpPr>
        <p:spPr bwMode="gray">
          <a:xfrm>
            <a:off x="6665318" y="5109824"/>
            <a:ext cx="4232222" cy="7160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fontAlgn="base">
              <a:spcBef>
                <a:spcPct val="50000"/>
              </a:spcBef>
              <a:spcAft>
                <a:spcPct val="0"/>
              </a:spcAft>
              <a:buClr>
                <a:srgbClr val="F0AB00"/>
              </a:buClr>
              <a:buSzPct val="80000"/>
            </a:pPr>
            <a:r>
              <a:rPr lang="de-DE" b="1" kern="0" dirty="0">
                <a:solidFill>
                  <a:schemeClr val="tx1">
                    <a:lumMod val="65000"/>
                    <a:lumOff val="35000"/>
                  </a:schemeClr>
                </a:solidFill>
                <a:ea typeface="Arial Unicode MS" pitchFamily="34" charset="-128"/>
                <a:cs typeface="Arial Unicode MS" pitchFamily="34" charset="-128"/>
              </a:rPr>
              <a:t>Body</a:t>
            </a:r>
            <a:r>
              <a:rPr lang="de-DE" kern="0" dirty="0">
                <a:solidFill>
                  <a:schemeClr val="tx1">
                    <a:lumMod val="65000"/>
                    <a:lumOff val="35000"/>
                  </a:schemeClr>
                </a:solidFill>
                <a:ea typeface="Arial Unicode MS" pitchFamily="34" charset="-128"/>
                <a:cs typeface="Arial Unicode MS" pitchFamily="34" charset="-128"/>
              </a:rPr>
              <a:t>: </a:t>
            </a:r>
            <a:r>
              <a:rPr lang="de-DE" kern="0" dirty="0" err="1">
                <a:solidFill>
                  <a:schemeClr val="tx1">
                    <a:lumMod val="65000"/>
                    <a:lumOff val="35000"/>
                  </a:schemeClr>
                </a:solidFill>
                <a:ea typeface="Arial Unicode MS" pitchFamily="34" charset="-128"/>
                <a:cs typeface="Arial Unicode MS" pitchFamily="34" charset="-128"/>
              </a:rPr>
              <a:t>content</a:t>
            </a:r>
            <a:r>
              <a:rPr lang="de-DE" kern="0" dirty="0">
                <a:solidFill>
                  <a:schemeClr val="tx1">
                    <a:lumMod val="65000"/>
                    <a:lumOff val="35000"/>
                  </a:schemeClr>
                </a:solidFill>
                <a:ea typeface="Arial Unicode MS" pitchFamily="34" charset="-128"/>
                <a:cs typeface="Arial Unicode MS" pitchFamily="34" charset="-128"/>
              </a:rPr>
              <a:t> </a:t>
            </a:r>
            <a:r>
              <a:rPr lang="de-DE" kern="0" dirty="0" err="1">
                <a:solidFill>
                  <a:schemeClr val="tx1">
                    <a:lumMod val="65000"/>
                    <a:lumOff val="35000"/>
                  </a:schemeClr>
                </a:solidFill>
                <a:ea typeface="Arial Unicode MS" pitchFamily="34" charset="-128"/>
                <a:cs typeface="Arial Unicode MS" pitchFamily="34" charset="-128"/>
              </a:rPr>
              <a:t>of</a:t>
            </a:r>
            <a:r>
              <a:rPr lang="de-DE" kern="0" dirty="0">
                <a:solidFill>
                  <a:schemeClr val="tx1">
                    <a:lumMod val="65000"/>
                    <a:lumOff val="35000"/>
                  </a:schemeClr>
                </a:solidFill>
                <a:ea typeface="Arial Unicode MS" pitchFamily="34" charset="-128"/>
                <a:cs typeface="Arial Unicode MS" pitchFamily="34" charset="-128"/>
              </a:rPr>
              <a:t> </a:t>
            </a:r>
            <a:r>
              <a:rPr lang="de-DE" kern="0" dirty="0" err="1">
                <a:solidFill>
                  <a:schemeClr val="tx1">
                    <a:lumMod val="65000"/>
                    <a:lumOff val="35000"/>
                  </a:schemeClr>
                </a:solidFill>
                <a:ea typeface="Arial Unicode MS" pitchFamily="34" charset="-128"/>
                <a:cs typeface="Arial Unicode MS" pitchFamily="34" charset="-128"/>
              </a:rPr>
              <a:t>the</a:t>
            </a:r>
            <a:r>
              <a:rPr lang="de-DE" kern="0" dirty="0">
                <a:solidFill>
                  <a:schemeClr val="tx1">
                    <a:lumMod val="65000"/>
                    <a:lumOff val="35000"/>
                  </a:schemeClr>
                </a:solidFill>
                <a:ea typeface="Arial Unicode MS" pitchFamily="34" charset="-128"/>
                <a:cs typeface="Arial Unicode MS" pitchFamily="34" charset="-128"/>
              </a:rPr>
              <a:t> </a:t>
            </a:r>
            <a:r>
              <a:rPr lang="de-DE" kern="0" dirty="0" err="1">
                <a:solidFill>
                  <a:schemeClr val="tx1">
                    <a:lumMod val="65000"/>
                    <a:lumOff val="35000"/>
                  </a:schemeClr>
                </a:solidFill>
                <a:ea typeface="Arial Unicode MS" pitchFamily="34" charset="-128"/>
                <a:cs typeface="Arial Unicode MS" pitchFamily="34" charset="-128"/>
              </a:rPr>
              <a:t>updated</a:t>
            </a:r>
            <a:r>
              <a:rPr lang="de-DE" kern="0" dirty="0">
                <a:solidFill>
                  <a:schemeClr val="tx1">
                    <a:lumMod val="65000"/>
                    <a:lumOff val="35000"/>
                  </a:schemeClr>
                </a:solidFill>
                <a:ea typeface="Arial Unicode MS" pitchFamily="34" charset="-128"/>
                <a:cs typeface="Arial Unicode MS" pitchFamily="34" charset="-128"/>
              </a:rPr>
              <a:t> </a:t>
            </a:r>
            <a:r>
              <a:rPr lang="de-DE" kern="0" dirty="0" err="1">
                <a:solidFill>
                  <a:schemeClr val="tx1">
                    <a:lumMod val="65000"/>
                    <a:lumOff val="35000"/>
                  </a:schemeClr>
                </a:solidFill>
                <a:ea typeface="Arial Unicode MS" pitchFamily="34" charset="-128"/>
                <a:cs typeface="Arial Unicode MS" pitchFamily="34" charset="-128"/>
              </a:rPr>
              <a:t>resource</a:t>
            </a:r>
            <a:br>
              <a:rPr lang="de-DE" kern="0" dirty="0">
                <a:solidFill>
                  <a:schemeClr val="tx1">
                    <a:lumMod val="65000"/>
                    <a:lumOff val="35000"/>
                  </a:schemeClr>
                </a:solidFill>
                <a:ea typeface="Arial Unicode MS" pitchFamily="34" charset="-128"/>
                <a:cs typeface="Arial Unicode MS" pitchFamily="34" charset="-128"/>
              </a:rPr>
            </a:br>
            <a:r>
              <a:rPr lang="de-DE" kern="0" dirty="0">
                <a:solidFill>
                  <a:schemeClr val="tx1">
                    <a:lumMod val="65000"/>
                    <a:lumOff val="35000"/>
                  </a:schemeClr>
                </a:solidFill>
                <a:ea typeface="Arial Unicode MS" pitchFamily="34" charset="-128"/>
                <a:cs typeface="Arial Unicode MS" pitchFamily="34" charset="-128"/>
              </a:rPr>
              <a:t>PUT </a:t>
            </a:r>
            <a:r>
              <a:rPr lang="de-DE" kern="0" dirty="0" err="1">
                <a:solidFill>
                  <a:schemeClr val="tx1">
                    <a:lumMod val="65000"/>
                    <a:lumOff val="35000"/>
                  </a:schemeClr>
                </a:solidFill>
                <a:ea typeface="Arial Unicode MS" pitchFamily="34" charset="-128"/>
                <a:cs typeface="Arial Unicode MS" pitchFamily="34" charset="-128"/>
              </a:rPr>
              <a:t>overwrites</a:t>
            </a:r>
            <a:r>
              <a:rPr lang="de-DE" kern="0" dirty="0">
                <a:solidFill>
                  <a:schemeClr val="tx1">
                    <a:lumMod val="65000"/>
                    <a:lumOff val="35000"/>
                  </a:schemeClr>
                </a:solidFill>
                <a:ea typeface="Arial Unicode MS" pitchFamily="34" charset="-128"/>
                <a:cs typeface="Arial Unicode MS" pitchFamily="34" charset="-128"/>
              </a:rPr>
              <a:t> all „</a:t>
            </a:r>
            <a:r>
              <a:rPr lang="de-DE" kern="0" dirty="0" err="1">
                <a:solidFill>
                  <a:schemeClr val="tx1">
                    <a:lumMod val="65000"/>
                    <a:lumOff val="35000"/>
                  </a:schemeClr>
                </a:solidFill>
                <a:ea typeface="Arial Unicode MS" pitchFamily="34" charset="-128"/>
                <a:cs typeface="Arial Unicode MS" pitchFamily="34" charset="-128"/>
              </a:rPr>
              <a:t>modifiable</a:t>
            </a:r>
            <a:r>
              <a:rPr lang="de-DE" kern="0" dirty="0">
                <a:solidFill>
                  <a:schemeClr val="tx1">
                    <a:lumMod val="65000"/>
                    <a:lumOff val="35000"/>
                  </a:schemeClr>
                </a:solidFill>
                <a:ea typeface="Arial Unicode MS" pitchFamily="34" charset="-128"/>
                <a:cs typeface="Arial Unicode MS" pitchFamily="34" charset="-128"/>
              </a:rPr>
              <a:t>“ </a:t>
            </a:r>
            <a:r>
              <a:rPr lang="de-DE" kern="0" dirty="0" err="1">
                <a:solidFill>
                  <a:schemeClr val="tx1">
                    <a:lumMod val="65000"/>
                    <a:lumOff val="35000"/>
                  </a:schemeClr>
                </a:solidFill>
                <a:ea typeface="Arial Unicode MS" pitchFamily="34" charset="-128"/>
                <a:cs typeface="Arial Unicode MS" pitchFamily="34" charset="-128"/>
              </a:rPr>
              <a:t>fields</a:t>
            </a:r>
            <a:endParaRPr lang="de-DE" kern="0" dirty="0">
              <a:solidFill>
                <a:schemeClr val="tx1">
                  <a:lumMod val="65000"/>
                  <a:lumOff val="35000"/>
                </a:schemeClr>
              </a:solidFill>
              <a:ea typeface="Arial Unicode MS" pitchFamily="34" charset="-128"/>
              <a:cs typeface="Arial Unicode MS" pitchFamily="34" charset="-128"/>
            </a:endParaRPr>
          </a:p>
        </p:txBody>
      </p:sp>
    </p:spTree>
    <p:extLst>
      <p:ext uri="{BB962C8B-B14F-4D97-AF65-F5344CB8AC3E}">
        <p14:creationId xmlns:p14="http://schemas.microsoft.com/office/powerpoint/2010/main" val="3614420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gray">
          <a:xfrm>
            <a:off x="8873828" y="3684778"/>
            <a:ext cx="2252098" cy="2606371"/>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sp>
        <p:nvSpPr>
          <p:cNvPr id="3" name="Rectangle 2"/>
          <p:cNvSpPr/>
          <p:nvPr/>
        </p:nvSpPr>
        <p:spPr bwMode="gray">
          <a:xfrm>
            <a:off x="9302250" y="3773974"/>
            <a:ext cx="1402099" cy="1003873"/>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21" tIns="72000" rIns="90021" bIns="72017"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endParaRPr lang="en-US" sz="1800" kern="0" dirty="0">
              <a:solidFill>
                <a:schemeClr val="tx1">
                  <a:lumMod val="75000"/>
                  <a:lumOff val="25000"/>
                </a:schemeClr>
              </a:solidFill>
              <a:ea typeface="Arial Unicode MS" pitchFamily="34" charset="-128"/>
              <a:cs typeface="Arial Unicode MS" pitchFamily="34" charset="-128"/>
            </a:endParaRPr>
          </a:p>
        </p:txBody>
      </p:sp>
      <p:sp>
        <p:nvSpPr>
          <p:cNvPr id="4" name="Rectangle 3"/>
          <p:cNvSpPr/>
          <p:nvPr/>
        </p:nvSpPr>
        <p:spPr bwMode="gray">
          <a:xfrm>
            <a:off x="1276350" y="3684778"/>
            <a:ext cx="3124200" cy="2606370"/>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21" tIns="72000" rIns="90021" bIns="72017" numCol="1" spcCol="0" rtlCol="0" fromWordArt="0" anchor="b" anchorCtr="0" forceAA="0" compatLnSpc="1">
            <a:prstTxWarp prst="textNoShape">
              <a:avLst/>
            </a:prstTxWarp>
            <a:noAutofit/>
          </a:bodyPr>
          <a:lstStyle/>
          <a:p>
            <a:pPr algn="r" fontAlgn="base">
              <a:spcBef>
                <a:spcPct val="50000"/>
              </a:spcBef>
              <a:spcAft>
                <a:spcPct val="0"/>
              </a:spcAft>
              <a:buClr>
                <a:srgbClr val="F0AB00"/>
              </a:buClr>
              <a:buSzPct val="80000"/>
            </a:pPr>
            <a:r>
              <a:rPr lang="en-US" sz="1600" kern="0" dirty="0">
                <a:solidFill>
                  <a:schemeClr val="tx1">
                    <a:lumMod val="75000"/>
                    <a:lumOff val="25000"/>
                  </a:schemeClr>
                </a:solidFill>
                <a:ea typeface="Arial Unicode MS" pitchFamily="34" charset="-128"/>
                <a:cs typeface="Arial Unicode MS" pitchFamily="34" charset="-128"/>
              </a:rPr>
              <a:t>JVM</a:t>
            </a:r>
            <a:endParaRPr lang="en-US" kern="0" dirty="0">
              <a:solidFill>
                <a:schemeClr val="tx1">
                  <a:lumMod val="75000"/>
                  <a:lumOff val="25000"/>
                </a:schemeClr>
              </a:solidFill>
              <a:ea typeface="Arial Unicode MS" pitchFamily="34" charset="-128"/>
              <a:cs typeface="Arial Unicode MS" pitchFamily="34" charset="-128"/>
            </a:endParaRPr>
          </a:p>
        </p:txBody>
      </p:sp>
      <p:sp>
        <p:nvSpPr>
          <p:cNvPr id="5" name="Rectangle 4"/>
          <p:cNvSpPr/>
          <p:nvPr/>
        </p:nvSpPr>
        <p:spPr bwMode="gray">
          <a:xfrm>
            <a:off x="1544855" y="3773973"/>
            <a:ext cx="2575041" cy="101329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21" tIns="72017" rIns="90021" bIns="72017" rtlCol="0" anchor="t" anchorCtr="0"/>
          <a:lstStyle/>
          <a:p>
            <a:pPr algn="ctr" fontAlgn="base">
              <a:spcBef>
                <a:spcPct val="50000"/>
              </a:spcBef>
              <a:spcAft>
                <a:spcPct val="0"/>
              </a:spcAft>
              <a:buClr>
                <a:srgbClr val="F0AB00"/>
              </a:buClr>
              <a:buSzPct val="80000"/>
            </a:pPr>
            <a:endParaRPr lang="en-US" sz="2000" kern="0" dirty="0">
              <a:solidFill>
                <a:schemeClr val="tx1">
                  <a:lumMod val="65000"/>
                  <a:lumOff val="35000"/>
                </a:schemeClr>
              </a:solidFill>
              <a:ea typeface="Arial Unicode MS" pitchFamily="34" charset="-128"/>
              <a:cs typeface="Arial Unicode MS" pitchFamily="34" charset="-128"/>
            </a:endParaRPr>
          </a:p>
        </p:txBody>
      </p:sp>
      <p:sp>
        <p:nvSpPr>
          <p:cNvPr id="6" name="Rectangle 5"/>
          <p:cNvSpPr/>
          <p:nvPr/>
        </p:nvSpPr>
        <p:spPr bwMode="gray">
          <a:xfrm>
            <a:off x="2204065" y="4073927"/>
            <a:ext cx="1256620" cy="558937"/>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21" tIns="72017" rIns="90021" bIns="72017" rtlCol="0" anchor="t"/>
          <a:lstStyle/>
          <a:p>
            <a:pPr algn="ctr" fontAlgn="base">
              <a:spcBef>
                <a:spcPct val="50000"/>
              </a:spcBef>
              <a:spcAft>
                <a:spcPct val="0"/>
              </a:spcAft>
              <a:buClr>
                <a:srgbClr val="F0AB00"/>
              </a:buClr>
              <a:buSzPct val="80000"/>
            </a:pPr>
            <a:r>
              <a:rPr lang="en-US" sz="1400" kern="0" dirty="0">
                <a:solidFill>
                  <a:schemeClr val="tx1">
                    <a:lumMod val="75000"/>
                    <a:lumOff val="25000"/>
                  </a:schemeClr>
                </a:solidFill>
                <a:ea typeface="Arial Unicode MS" pitchFamily="34" charset="-128"/>
                <a:cs typeface="Arial Unicode MS" pitchFamily="34" charset="-128"/>
              </a:rPr>
              <a:t>app</a:t>
            </a:r>
          </a:p>
          <a:p>
            <a:pPr algn="ctr" defTabSz="914583" fontAlgn="base">
              <a:spcBef>
                <a:spcPct val="50000"/>
              </a:spcBef>
              <a:spcAft>
                <a:spcPct val="0"/>
              </a:spcAft>
              <a:buClr>
                <a:srgbClr val="F0AB00"/>
              </a:buClr>
              <a:buSzPct val="80000"/>
            </a:pPr>
            <a:endParaRPr lang="en-US" sz="1400" kern="0" dirty="0">
              <a:solidFill>
                <a:schemeClr val="tx1">
                  <a:lumMod val="75000"/>
                  <a:lumOff val="25000"/>
                </a:schemeClr>
              </a:solidFill>
              <a:ea typeface="Arial Unicode MS" pitchFamily="34" charset="-128"/>
              <a:cs typeface="Arial Unicode MS" pitchFamily="34" charset="-128"/>
            </a:endParaRPr>
          </a:p>
        </p:txBody>
      </p:sp>
      <p:sp>
        <p:nvSpPr>
          <p:cNvPr id="7" name="TextBox 6"/>
          <p:cNvSpPr txBox="1"/>
          <p:nvPr/>
        </p:nvSpPr>
        <p:spPr>
          <a:xfrm>
            <a:off x="2190967" y="4768524"/>
            <a:ext cx="1507540" cy="276999"/>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JDBC   SQL</a:t>
            </a:r>
          </a:p>
        </p:txBody>
      </p:sp>
      <p:cxnSp>
        <p:nvCxnSpPr>
          <p:cNvPr id="8" name="Elbow Connector 7"/>
          <p:cNvCxnSpPr>
            <a:stCxn id="6" idx="2"/>
            <a:endCxn id="9" idx="1"/>
          </p:cNvCxnSpPr>
          <p:nvPr/>
        </p:nvCxnSpPr>
        <p:spPr>
          <a:xfrm rot="5400000">
            <a:off x="2484853" y="4979606"/>
            <a:ext cx="694264" cy="781"/>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Flowchart: Magnetic Disk 8"/>
          <p:cNvSpPr/>
          <p:nvPr/>
        </p:nvSpPr>
        <p:spPr bwMode="gray">
          <a:xfrm>
            <a:off x="1894674" y="5327128"/>
            <a:ext cx="1873840" cy="509134"/>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0021" tIns="108000" rIns="90021" bIns="72017"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en-US" sz="1400" kern="0" dirty="0">
                <a:solidFill>
                  <a:schemeClr val="tx1"/>
                </a:solidFill>
                <a:ea typeface="Arial Unicode MS" pitchFamily="34" charset="-128"/>
                <a:cs typeface="Arial Unicode MS" pitchFamily="34" charset="-128"/>
              </a:rPr>
              <a:t>DB</a:t>
            </a:r>
          </a:p>
        </p:txBody>
      </p:sp>
      <p:sp>
        <p:nvSpPr>
          <p:cNvPr id="10" name="TextBox 9"/>
          <p:cNvSpPr txBox="1"/>
          <p:nvPr/>
        </p:nvSpPr>
        <p:spPr>
          <a:xfrm rot="16200000">
            <a:off x="1459128" y="3772973"/>
            <a:ext cx="1013292" cy="69249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a:solidFill>
                  <a:schemeClr val="tx1">
                    <a:lumMod val="65000"/>
                    <a:lumOff val="35000"/>
                  </a:schemeClr>
                </a:solidFill>
                <a:ea typeface="Arial Unicode MS" pitchFamily="34" charset="-128"/>
                <a:cs typeface="Arial Unicode MS" pitchFamily="34" charset="-128"/>
              </a:rPr>
              <a:t>Embedded </a:t>
            </a:r>
            <a:br>
              <a:rPr lang="en-US" sz="1200" kern="0" dirty="0">
                <a:solidFill>
                  <a:schemeClr val="tx1">
                    <a:lumMod val="65000"/>
                    <a:lumOff val="35000"/>
                  </a:schemeClr>
                </a:solidFill>
                <a:ea typeface="Arial Unicode MS" pitchFamily="34" charset="-128"/>
                <a:cs typeface="Arial Unicode MS" pitchFamily="34" charset="-128"/>
              </a:rPr>
            </a:br>
            <a:r>
              <a:rPr lang="en-US" sz="1200" kern="0" dirty="0">
                <a:solidFill>
                  <a:schemeClr val="tx1">
                    <a:lumMod val="65000"/>
                    <a:lumOff val="35000"/>
                  </a:schemeClr>
                </a:solidFill>
                <a:ea typeface="Arial Unicode MS" pitchFamily="34" charset="-128"/>
                <a:cs typeface="Arial Unicode MS" pitchFamily="34" charset="-128"/>
              </a:rPr>
              <a:t>Tomcat</a:t>
            </a:r>
            <a:endParaRPr lang="en-US" sz="1100" kern="0" dirty="0">
              <a:solidFill>
                <a:schemeClr val="tx1">
                  <a:lumMod val="65000"/>
                  <a:lumOff val="35000"/>
                </a:schemeClr>
              </a:solidFill>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600" kern="0" dirty="0" err="1">
              <a:ea typeface="Arial Unicode MS" pitchFamily="34" charset="-128"/>
              <a:cs typeface="Arial Unicode MS" pitchFamily="34" charset="-128"/>
            </a:endParaRPr>
          </a:p>
        </p:txBody>
      </p:sp>
      <p:sp>
        <p:nvSpPr>
          <p:cNvPr id="11" name="TextBox 10"/>
          <p:cNvSpPr txBox="1"/>
          <p:nvPr/>
        </p:nvSpPr>
        <p:spPr>
          <a:xfrm>
            <a:off x="9493878" y="4763921"/>
            <a:ext cx="1507540" cy="276999"/>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JDBC   SQL</a:t>
            </a:r>
          </a:p>
        </p:txBody>
      </p:sp>
      <p:cxnSp>
        <p:nvCxnSpPr>
          <p:cNvPr id="12" name="Straight Connector 11"/>
          <p:cNvCxnSpPr/>
          <p:nvPr/>
        </p:nvCxnSpPr>
        <p:spPr>
          <a:xfrm>
            <a:off x="9082458" y="5139432"/>
            <a:ext cx="1834838" cy="4267"/>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stretch>
            <a:fillRect/>
          </a:stretch>
        </p:blipFill>
        <p:spPr>
          <a:xfrm>
            <a:off x="9768343" y="6039155"/>
            <a:ext cx="1290408" cy="170832"/>
          </a:xfrm>
          <a:prstGeom prst="rect">
            <a:avLst/>
          </a:prstGeom>
        </p:spPr>
      </p:pic>
      <p:sp>
        <p:nvSpPr>
          <p:cNvPr id="14" name="Rectangle 13"/>
          <p:cNvSpPr/>
          <p:nvPr/>
        </p:nvSpPr>
        <p:spPr bwMode="gray">
          <a:xfrm>
            <a:off x="9323132" y="4637815"/>
            <a:ext cx="1365976" cy="130719"/>
          </a:xfrm>
          <a:prstGeom prst="rect">
            <a:avLst/>
          </a:prstGeom>
          <a:solidFill>
            <a:schemeClr val="accent1"/>
          </a:solidFill>
          <a:ln w="6350" algn="ctr">
            <a:solidFill>
              <a:schemeClr val="bg2">
                <a:lumMod val="75000"/>
              </a:schemeClr>
            </a:solidFill>
            <a:miter lim="800000"/>
            <a:headEnd type="none" w="med" len="med"/>
            <a:tailEnd type="triangle" w="med" len="med"/>
          </a:ln>
        </p:spPr>
        <p:txBody>
          <a:bodyPr rot="0" spcFirstLastPara="0" vertOverflow="overflow" horzOverflow="overflow" vert="horz" wrap="square" lIns="36008" tIns="36008" rIns="36008" bIns="36008" numCol="1" spcCol="0" rtlCol="0" fromWordArt="0" anchor="ctr" anchorCtr="0" forceAA="0" compatLnSpc="1">
            <a:prstTxWarp prst="textNoShape">
              <a:avLst/>
            </a:prstTxWarp>
            <a:noAutofit/>
          </a:bodyPr>
          <a:lstStyle/>
          <a:p>
            <a:pPr algn="ctr"/>
            <a:r>
              <a:rPr lang="en-US" sz="900" dirty="0"/>
              <a:t>container</a:t>
            </a:r>
          </a:p>
        </p:txBody>
      </p:sp>
      <p:sp>
        <p:nvSpPr>
          <p:cNvPr id="15" name="Oval 14"/>
          <p:cNvSpPr/>
          <p:nvPr/>
        </p:nvSpPr>
        <p:spPr bwMode="gray">
          <a:xfrm>
            <a:off x="9358071" y="3837118"/>
            <a:ext cx="1323417" cy="617267"/>
          </a:xfrm>
          <a:prstGeom prst="ellipse">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21" tIns="72017" rIns="90021" bIns="72017" rtlCol="0" anchor="t"/>
          <a:lstStyle/>
          <a:p>
            <a:pPr algn="ctr" fontAlgn="base">
              <a:spcBef>
                <a:spcPct val="50000"/>
              </a:spcBef>
              <a:spcAft>
                <a:spcPct val="0"/>
              </a:spcAft>
              <a:buClr>
                <a:srgbClr val="F0AB00"/>
              </a:buClr>
              <a:buSzPct val="80000"/>
            </a:pPr>
            <a:r>
              <a:rPr lang="en-US" sz="1400" kern="0" dirty="0">
                <a:solidFill>
                  <a:schemeClr val="tx1">
                    <a:lumMod val="75000"/>
                    <a:lumOff val="25000"/>
                  </a:schemeClr>
                </a:solidFill>
                <a:latin typeface="+mn-lt"/>
                <a:ea typeface="Arial Unicode MS" pitchFamily="34" charset="-128"/>
                <a:cs typeface="Arial Unicode MS" pitchFamily="34" charset="-128"/>
              </a:rPr>
              <a:t>app</a:t>
            </a:r>
          </a:p>
        </p:txBody>
      </p:sp>
      <p:cxnSp>
        <p:nvCxnSpPr>
          <p:cNvPr id="16" name="Elbow Connector 15"/>
          <p:cNvCxnSpPr>
            <a:stCxn id="15" idx="4"/>
            <a:endCxn id="17" idx="1"/>
          </p:cNvCxnSpPr>
          <p:nvPr/>
        </p:nvCxnSpPr>
        <p:spPr>
          <a:xfrm rot="16200000" flipH="1">
            <a:off x="9584198" y="4889967"/>
            <a:ext cx="872744" cy="1580"/>
          </a:xfrm>
          <a:prstGeom prst="bentConnector3">
            <a:avLst>
              <a:gd name="adj1" fmla="val 50000"/>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Flowchart: Magnetic Disk 16"/>
          <p:cNvSpPr/>
          <p:nvPr/>
        </p:nvSpPr>
        <p:spPr bwMode="gray">
          <a:xfrm>
            <a:off x="9118866" y="5327129"/>
            <a:ext cx="1804987" cy="509134"/>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0021" tIns="108000" rIns="90021" bIns="72017"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en-US" sz="1400" kern="0" dirty="0">
                <a:solidFill>
                  <a:schemeClr val="tx1"/>
                </a:solidFill>
                <a:ea typeface="Arial Unicode MS" pitchFamily="34" charset="-128"/>
                <a:cs typeface="Arial Unicode MS" pitchFamily="34" charset="-128"/>
              </a:rPr>
              <a:t>DB</a:t>
            </a:r>
          </a:p>
        </p:txBody>
      </p:sp>
      <p:sp>
        <p:nvSpPr>
          <p:cNvPr id="18" name="TextBox 17"/>
          <p:cNvSpPr txBox="1"/>
          <p:nvPr/>
        </p:nvSpPr>
        <p:spPr>
          <a:xfrm>
            <a:off x="842010" y="3666234"/>
            <a:ext cx="43434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800" kern="0" dirty="0">
                <a:solidFill>
                  <a:schemeClr val="accent1"/>
                </a:solidFill>
                <a:ea typeface="Arial Unicode MS" pitchFamily="34" charset="-128"/>
                <a:cs typeface="Arial Unicode MS" pitchFamily="34" charset="-128"/>
              </a:rPr>
              <a:t>1. </a:t>
            </a:r>
          </a:p>
        </p:txBody>
      </p:sp>
      <p:sp>
        <p:nvSpPr>
          <p:cNvPr id="19" name="Rectangle 18"/>
          <p:cNvSpPr/>
          <p:nvPr/>
        </p:nvSpPr>
        <p:spPr bwMode="gray">
          <a:xfrm>
            <a:off x="5094308" y="3684778"/>
            <a:ext cx="3124200" cy="2606370"/>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21" tIns="72000" rIns="90021" bIns="72017" numCol="1" spcCol="0" rtlCol="0" fromWordArt="0" anchor="b" anchorCtr="0" forceAA="0" compatLnSpc="1">
            <a:prstTxWarp prst="textNoShape">
              <a:avLst/>
            </a:prstTxWarp>
            <a:noAutofit/>
          </a:bodyPr>
          <a:lstStyle/>
          <a:p>
            <a:pPr algn="r" fontAlgn="base">
              <a:spcBef>
                <a:spcPct val="50000"/>
              </a:spcBef>
              <a:spcAft>
                <a:spcPct val="0"/>
              </a:spcAft>
              <a:buClr>
                <a:srgbClr val="F0AB00"/>
              </a:buClr>
              <a:buSzPct val="80000"/>
            </a:pPr>
            <a:r>
              <a:rPr lang="en-US" sz="1600" kern="0" dirty="0">
                <a:solidFill>
                  <a:schemeClr val="tx1">
                    <a:lumMod val="75000"/>
                    <a:lumOff val="25000"/>
                  </a:schemeClr>
                </a:solidFill>
                <a:ea typeface="Arial Unicode MS" pitchFamily="34" charset="-128"/>
                <a:cs typeface="Arial Unicode MS" pitchFamily="34" charset="-128"/>
              </a:rPr>
              <a:t>JVM</a:t>
            </a:r>
            <a:endParaRPr lang="en-US" kern="0" dirty="0">
              <a:solidFill>
                <a:schemeClr val="tx1">
                  <a:lumMod val="75000"/>
                  <a:lumOff val="25000"/>
                </a:schemeClr>
              </a:solidFill>
              <a:ea typeface="Arial Unicode MS" pitchFamily="34" charset="-128"/>
              <a:cs typeface="Arial Unicode MS" pitchFamily="34" charset="-128"/>
            </a:endParaRPr>
          </a:p>
        </p:txBody>
      </p:sp>
      <p:sp>
        <p:nvSpPr>
          <p:cNvPr id="20" name="Rectangle 19"/>
          <p:cNvSpPr/>
          <p:nvPr/>
        </p:nvSpPr>
        <p:spPr bwMode="gray">
          <a:xfrm>
            <a:off x="5362813" y="3773973"/>
            <a:ext cx="2575041" cy="101329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21" tIns="72017" rIns="90021" bIns="72017" rtlCol="0" anchor="t" anchorCtr="0"/>
          <a:lstStyle/>
          <a:p>
            <a:pPr algn="ctr" fontAlgn="base">
              <a:spcBef>
                <a:spcPct val="50000"/>
              </a:spcBef>
              <a:spcAft>
                <a:spcPct val="0"/>
              </a:spcAft>
              <a:buClr>
                <a:srgbClr val="F0AB00"/>
              </a:buClr>
              <a:buSzPct val="80000"/>
            </a:pPr>
            <a:endParaRPr lang="en-US" sz="2000" kern="0" dirty="0">
              <a:solidFill>
                <a:schemeClr val="tx1">
                  <a:lumMod val="65000"/>
                  <a:lumOff val="35000"/>
                </a:schemeClr>
              </a:solidFill>
              <a:ea typeface="Arial Unicode MS" pitchFamily="34" charset="-128"/>
              <a:cs typeface="Arial Unicode MS" pitchFamily="34" charset="-128"/>
            </a:endParaRPr>
          </a:p>
        </p:txBody>
      </p:sp>
      <p:sp>
        <p:nvSpPr>
          <p:cNvPr id="21" name="Rectangle 20"/>
          <p:cNvSpPr/>
          <p:nvPr/>
        </p:nvSpPr>
        <p:spPr bwMode="gray">
          <a:xfrm>
            <a:off x="6022023" y="4073927"/>
            <a:ext cx="1256620" cy="558937"/>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21" tIns="72017" rIns="90021" bIns="72017" rtlCol="0" anchor="t"/>
          <a:lstStyle/>
          <a:p>
            <a:pPr algn="ctr" fontAlgn="base">
              <a:spcBef>
                <a:spcPct val="50000"/>
              </a:spcBef>
              <a:spcAft>
                <a:spcPct val="0"/>
              </a:spcAft>
              <a:buClr>
                <a:srgbClr val="F0AB00"/>
              </a:buClr>
              <a:buSzPct val="80000"/>
            </a:pPr>
            <a:r>
              <a:rPr lang="en-US" sz="1400" kern="0" dirty="0">
                <a:solidFill>
                  <a:schemeClr val="tx1">
                    <a:lumMod val="75000"/>
                    <a:lumOff val="25000"/>
                  </a:schemeClr>
                </a:solidFill>
                <a:ea typeface="Arial Unicode MS" pitchFamily="34" charset="-128"/>
                <a:cs typeface="Arial Unicode MS" pitchFamily="34" charset="-128"/>
              </a:rPr>
              <a:t>app</a:t>
            </a:r>
          </a:p>
          <a:p>
            <a:pPr algn="ctr" defTabSz="914583" fontAlgn="base">
              <a:spcBef>
                <a:spcPct val="50000"/>
              </a:spcBef>
              <a:spcAft>
                <a:spcPct val="0"/>
              </a:spcAft>
              <a:buClr>
                <a:srgbClr val="F0AB00"/>
              </a:buClr>
              <a:buSzPct val="80000"/>
            </a:pPr>
            <a:endParaRPr lang="en-US" sz="1400" kern="0" dirty="0">
              <a:solidFill>
                <a:schemeClr val="tx1">
                  <a:lumMod val="75000"/>
                  <a:lumOff val="25000"/>
                </a:schemeClr>
              </a:solidFill>
              <a:ea typeface="Arial Unicode MS" pitchFamily="34" charset="-128"/>
              <a:cs typeface="Arial Unicode MS" pitchFamily="34" charset="-128"/>
            </a:endParaRPr>
          </a:p>
        </p:txBody>
      </p:sp>
      <p:sp>
        <p:nvSpPr>
          <p:cNvPr id="22" name="TextBox 21"/>
          <p:cNvSpPr txBox="1"/>
          <p:nvPr/>
        </p:nvSpPr>
        <p:spPr>
          <a:xfrm>
            <a:off x="6008925" y="4768524"/>
            <a:ext cx="1507540" cy="276999"/>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JDBC   SQL</a:t>
            </a:r>
          </a:p>
        </p:txBody>
      </p:sp>
      <p:cxnSp>
        <p:nvCxnSpPr>
          <p:cNvPr id="23" name="Elbow Connector 22"/>
          <p:cNvCxnSpPr>
            <a:stCxn id="21" idx="2"/>
            <a:endCxn id="17" idx="2"/>
          </p:cNvCxnSpPr>
          <p:nvPr/>
        </p:nvCxnSpPr>
        <p:spPr>
          <a:xfrm rot="16200000" flipH="1">
            <a:off x="7410183" y="3873013"/>
            <a:ext cx="948832" cy="2468533"/>
          </a:xfrm>
          <a:prstGeom prst="bentConnector2">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6200000">
            <a:off x="5277086" y="3772973"/>
            <a:ext cx="1013292" cy="69249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a:solidFill>
                  <a:schemeClr val="tx1">
                    <a:lumMod val="65000"/>
                    <a:lumOff val="35000"/>
                  </a:schemeClr>
                </a:solidFill>
                <a:ea typeface="Arial Unicode MS" pitchFamily="34" charset="-128"/>
                <a:cs typeface="Arial Unicode MS" pitchFamily="34" charset="-128"/>
              </a:rPr>
              <a:t>Embedded </a:t>
            </a:r>
            <a:br>
              <a:rPr lang="en-US" sz="1200" kern="0" dirty="0">
                <a:solidFill>
                  <a:schemeClr val="tx1">
                    <a:lumMod val="65000"/>
                    <a:lumOff val="35000"/>
                  </a:schemeClr>
                </a:solidFill>
                <a:ea typeface="Arial Unicode MS" pitchFamily="34" charset="-128"/>
                <a:cs typeface="Arial Unicode MS" pitchFamily="34" charset="-128"/>
              </a:rPr>
            </a:br>
            <a:r>
              <a:rPr lang="en-US" sz="1200" kern="0" dirty="0">
                <a:solidFill>
                  <a:schemeClr val="tx1">
                    <a:lumMod val="65000"/>
                    <a:lumOff val="35000"/>
                  </a:schemeClr>
                </a:solidFill>
                <a:ea typeface="Arial Unicode MS" pitchFamily="34" charset="-128"/>
                <a:cs typeface="Arial Unicode MS" pitchFamily="34" charset="-128"/>
              </a:rPr>
              <a:t>Tomcat</a:t>
            </a:r>
            <a:endParaRPr lang="en-US" sz="1100" kern="0" dirty="0">
              <a:solidFill>
                <a:schemeClr val="tx1">
                  <a:lumMod val="65000"/>
                  <a:lumOff val="35000"/>
                </a:schemeClr>
              </a:solidFill>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600" kern="0" dirty="0" err="1">
              <a:ea typeface="Arial Unicode MS" pitchFamily="34" charset="-128"/>
              <a:cs typeface="Arial Unicode MS" pitchFamily="34" charset="-128"/>
            </a:endParaRPr>
          </a:p>
        </p:txBody>
      </p:sp>
      <p:sp>
        <p:nvSpPr>
          <p:cNvPr id="25" name="TextBox 24"/>
          <p:cNvSpPr txBox="1"/>
          <p:nvPr/>
        </p:nvSpPr>
        <p:spPr>
          <a:xfrm>
            <a:off x="4659968" y="3666234"/>
            <a:ext cx="43434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800" kern="0" dirty="0">
                <a:solidFill>
                  <a:schemeClr val="accent1"/>
                </a:solidFill>
                <a:ea typeface="Arial Unicode MS" pitchFamily="34" charset="-128"/>
                <a:cs typeface="Arial Unicode MS" pitchFamily="34" charset="-128"/>
              </a:rPr>
              <a:t>2. </a:t>
            </a:r>
          </a:p>
        </p:txBody>
      </p:sp>
    </p:spTree>
    <p:extLst>
      <p:ext uri="{BB962C8B-B14F-4D97-AF65-F5344CB8AC3E}">
        <p14:creationId xmlns:p14="http://schemas.microsoft.com/office/powerpoint/2010/main" val="1561157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pierung 9"/>
          <p:cNvGrpSpPr/>
          <p:nvPr/>
        </p:nvGrpSpPr>
        <p:grpSpPr>
          <a:xfrm>
            <a:off x="1977594" y="1236984"/>
            <a:ext cx="8236813" cy="4384033"/>
            <a:chOff x="1387954" y="1236983"/>
            <a:chExt cx="8236813" cy="4384033"/>
          </a:xfrm>
        </p:grpSpPr>
        <p:sp>
          <p:nvSpPr>
            <p:cNvPr id="34" name="Rounded Rectangle 33"/>
            <p:cNvSpPr/>
            <p:nvPr/>
          </p:nvSpPr>
          <p:spPr bwMode="gray">
            <a:xfrm>
              <a:off x="1387954" y="1236983"/>
              <a:ext cx="8236813" cy="4384033"/>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rgbClr val="002060"/>
                </a:solidFill>
                <a:effectLst/>
                <a:uLnTx/>
                <a:uFillTx/>
                <a:ea typeface="Arial Unicode MS" pitchFamily="34" charset="-128"/>
                <a:cs typeface="Arial Unicode MS" pitchFamily="34" charset="-128"/>
              </a:endParaRPr>
            </a:p>
          </p:txBody>
        </p:sp>
        <p:sp>
          <p:nvSpPr>
            <p:cNvPr id="29" name="Rectangle 11"/>
            <p:cNvSpPr/>
            <p:nvPr/>
          </p:nvSpPr>
          <p:spPr bwMode="gray">
            <a:xfrm>
              <a:off x="2097311" y="4061778"/>
              <a:ext cx="4543294" cy="1079139"/>
            </a:xfrm>
            <a:prstGeom prst="rect">
              <a:avLst/>
            </a:prstGeom>
            <a:solidFill>
              <a:schemeClr val="accent1">
                <a:lumMod val="40000"/>
                <a:lumOff val="60000"/>
              </a:schemeClr>
            </a:solidFill>
            <a:ln w="63500" cmpd="dbl">
              <a:solidFill>
                <a:schemeClr val="accent1">
                  <a:lumMod val="20000"/>
                  <a:lumOff val="8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b" anchorCtr="0"/>
            <a:lstStyle/>
            <a:p>
              <a:pPr algn="ctr" fontAlgn="base">
                <a:spcBef>
                  <a:spcPct val="50000"/>
                </a:spcBef>
                <a:spcAft>
                  <a:spcPct val="0"/>
                </a:spcAft>
                <a:buClr>
                  <a:srgbClr val="F0AB00"/>
                </a:buClr>
                <a:buSzPct val="80000"/>
              </a:pPr>
              <a:r>
                <a:rPr lang="de-DE" sz="1600" kern="0" dirty="0">
                  <a:solidFill>
                    <a:schemeClr val="tx1">
                      <a:lumMod val="75000"/>
                      <a:lumOff val="25000"/>
                    </a:schemeClr>
                  </a:solidFill>
                  <a:ea typeface="Arial Unicode MS" pitchFamily="34" charset="-128"/>
                  <a:cs typeface="Arial Unicode MS" pitchFamily="34" charset="-128"/>
                </a:rPr>
                <a:t>‘‘</a:t>
              </a:r>
              <a:r>
                <a:rPr lang="de-DE" sz="1600" kern="0" dirty="0" err="1">
                  <a:solidFill>
                    <a:schemeClr val="tx1">
                      <a:lumMod val="75000"/>
                      <a:lumOff val="25000"/>
                    </a:schemeClr>
                  </a:solidFill>
                  <a:ea typeface="Arial Unicode MS" pitchFamily="34" charset="-128"/>
                  <a:cs typeface="Arial Unicode MS" pitchFamily="34" charset="-128"/>
                </a:rPr>
                <a:t>xsappname</a:t>
              </a:r>
              <a:r>
                <a:rPr lang="de-DE" sz="1600" kern="0">
                  <a:solidFill>
                    <a:schemeClr val="tx1">
                      <a:lumMod val="75000"/>
                      <a:lumOff val="25000"/>
                    </a:schemeClr>
                  </a:solidFill>
                  <a:ea typeface="Arial Unicode MS" pitchFamily="34" charset="-128"/>
                  <a:cs typeface="Arial Unicode MS" pitchFamily="34" charset="-128"/>
                </a:rPr>
                <a:t>‘‘:‘‘bulletinboard-d012345‘‘</a:t>
              </a:r>
              <a:endParaRPr lang="de-DE" sz="1600" kern="0" dirty="0">
                <a:solidFill>
                  <a:schemeClr val="tx1">
                    <a:lumMod val="75000"/>
                    <a:lumOff val="25000"/>
                  </a:schemeClr>
                </a:solidFill>
                <a:ea typeface="Arial Unicode MS" pitchFamily="34" charset="-128"/>
                <a:cs typeface="Arial Unicode MS" pitchFamily="34" charset="-128"/>
              </a:endParaRPr>
            </a:p>
          </p:txBody>
        </p:sp>
        <p:sp>
          <p:nvSpPr>
            <p:cNvPr id="12" name="Rectangle 11"/>
            <p:cNvSpPr/>
            <p:nvPr/>
          </p:nvSpPr>
          <p:spPr bwMode="gray">
            <a:xfrm>
              <a:off x="2103526" y="2005333"/>
              <a:ext cx="4543294" cy="1828651"/>
            </a:xfrm>
            <a:prstGeom prst="rect">
              <a:avLst/>
            </a:prstGeom>
            <a:solidFill>
              <a:schemeClr val="accent1">
                <a:lumMod val="40000"/>
                <a:lumOff val="60000"/>
              </a:schemeClr>
            </a:solidFill>
            <a:ln w="63500" cmpd="dbl">
              <a:solidFill>
                <a:schemeClr val="accent1">
                  <a:lumMod val="20000"/>
                  <a:lumOff val="8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Bulletinboard</a:t>
              </a:r>
              <a:r>
                <a:rPr lang="de-DE" sz="1600" kern="0" dirty="0">
                  <a:solidFill>
                    <a:schemeClr val="tx1">
                      <a:lumMod val="75000"/>
                      <a:lumOff val="25000"/>
                    </a:schemeClr>
                  </a:solidFill>
                  <a:ea typeface="Arial Unicode MS" pitchFamily="34" charset="-128"/>
                  <a:cs typeface="Arial Unicode MS" pitchFamily="34" charset="-128"/>
                </a:rPr>
                <a:t> </a:t>
              </a:r>
              <a:r>
                <a:rPr lang="de-DE" sz="1600" kern="0" dirty="0" err="1">
                  <a:solidFill>
                    <a:schemeClr val="tx1">
                      <a:lumMod val="75000"/>
                      <a:lumOff val="25000"/>
                    </a:schemeClr>
                  </a:solidFill>
                  <a:ea typeface="Arial Unicode MS" pitchFamily="34" charset="-128"/>
                  <a:cs typeface="Arial Unicode MS" pitchFamily="34" charset="-128"/>
                </a:rPr>
                <a:t>Application</a:t>
              </a:r>
              <a:endParaRPr lang="de-DE" sz="1600"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23" name="Rectangle 22"/>
            <p:cNvSpPr/>
            <p:nvPr/>
          </p:nvSpPr>
          <p:spPr bwMode="gray">
            <a:xfrm>
              <a:off x="7523726" y="2005333"/>
              <a:ext cx="1366230" cy="1565253"/>
            </a:xfrm>
            <a:prstGeom prst="rect">
              <a:avLst/>
            </a:prstGeom>
            <a:pattFill prst="pct90">
              <a:fgClr>
                <a:srgbClr val="DE9F00"/>
              </a:fgClr>
              <a:bgClr>
                <a:schemeClr val="bg1"/>
              </a:bgClr>
            </a:pattFill>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a:solidFill>
                    <a:schemeClr val="tx1">
                      <a:lumMod val="75000"/>
                      <a:lumOff val="25000"/>
                    </a:schemeClr>
                  </a:solidFill>
                  <a:ea typeface="Arial Unicode MS" pitchFamily="34" charset="-128"/>
                  <a:cs typeface="Arial Unicode MS" pitchFamily="34" charset="-128"/>
                </a:rPr>
                <a:t>User</a:t>
              </a: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2512" y="1397235"/>
              <a:ext cx="2473510" cy="327458"/>
            </a:xfrm>
            <a:prstGeom prst="rect">
              <a:avLst/>
            </a:prstGeom>
          </p:spPr>
        </p:pic>
        <p:cxnSp>
          <p:nvCxnSpPr>
            <p:cNvPr id="35" name="Elbow Connector 127"/>
            <p:cNvCxnSpPr>
              <a:endCxn id="20" idx="3"/>
            </p:cNvCxnSpPr>
            <p:nvPr/>
          </p:nvCxnSpPr>
          <p:spPr>
            <a:xfrm flipH="1" flipV="1">
              <a:off x="5953519" y="2857577"/>
              <a:ext cx="1581908" cy="5005"/>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gray">
            <a:xfrm>
              <a:off x="2184057" y="4164509"/>
              <a:ext cx="1812738" cy="466363"/>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de-DE" sz="1600" kern="0">
                  <a:solidFill>
                    <a:schemeClr val="tx1"/>
                  </a:solidFill>
                  <a:ea typeface="Arial Unicode MS" pitchFamily="34" charset="-128"/>
                  <a:cs typeface="Arial Unicode MS" pitchFamily="34" charset="-128"/>
                </a:rPr>
                <a:t>u</a:t>
              </a:r>
              <a:r>
                <a:rPr lang="de-DE" sz="1600" kern="0" noProof="0" dirty="0" err="1">
                  <a:solidFill>
                    <a:schemeClr val="tx1"/>
                  </a:solidFill>
                  <a:ea typeface="Arial Unicode MS" pitchFamily="34" charset="-128"/>
                  <a:cs typeface="Arial Unicode MS" pitchFamily="34" charset="-128"/>
                </a:rPr>
                <a:t>aa-bulletinboard</a:t>
              </a:r>
              <a:endParaRPr kumimoji="0" lang="de-DE" sz="1600"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18" name="Rectangle 27"/>
            <p:cNvSpPr/>
            <p:nvPr/>
          </p:nvSpPr>
          <p:spPr bwMode="gray">
            <a:xfrm>
              <a:off x="2290907" y="2402889"/>
              <a:ext cx="1625357" cy="909377"/>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Application</a:t>
              </a:r>
              <a:r>
                <a:rPr lang="de-DE" sz="1600" kern="0" dirty="0">
                  <a:solidFill>
                    <a:schemeClr val="tx1">
                      <a:lumMod val="75000"/>
                      <a:lumOff val="25000"/>
                    </a:schemeClr>
                  </a:solidFill>
                  <a:ea typeface="Arial Unicode MS" pitchFamily="34" charset="-128"/>
                  <a:cs typeface="Arial Unicode MS" pitchFamily="34" charset="-128"/>
                </a:rPr>
                <a:t> </a:t>
              </a:r>
              <a:br>
                <a:rPr lang="de-DE" sz="1600" kern="0" dirty="0">
                  <a:solidFill>
                    <a:schemeClr val="tx1">
                      <a:lumMod val="75000"/>
                      <a:lumOff val="25000"/>
                    </a:schemeClr>
                  </a:solidFill>
                  <a:ea typeface="Arial Unicode MS" pitchFamily="34" charset="-128"/>
                  <a:cs typeface="Arial Unicode MS" pitchFamily="34" charset="-128"/>
                </a:rPr>
              </a:br>
              <a:r>
                <a:rPr lang="de-DE" sz="1600" kern="0" dirty="0">
                  <a:solidFill>
                    <a:schemeClr val="tx1">
                      <a:lumMod val="75000"/>
                      <a:lumOff val="25000"/>
                    </a:schemeClr>
                  </a:solidFill>
                  <a:ea typeface="Arial Unicode MS" pitchFamily="34" charset="-128"/>
                  <a:cs typeface="Arial Unicode MS" pitchFamily="34" charset="-128"/>
                </a:rPr>
                <a:t>Router</a:t>
              </a: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20" name="Rectangle 27"/>
            <p:cNvSpPr/>
            <p:nvPr/>
          </p:nvSpPr>
          <p:spPr bwMode="gray">
            <a:xfrm>
              <a:off x="4328161" y="2395902"/>
              <a:ext cx="1625358" cy="9233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Advertisement</a:t>
              </a:r>
              <a:endParaRPr lang="de-DE" sz="1600" kern="0" dirty="0">
                <a:solidFill>
                  <a:schemeClr val="tx1">
                    <a:lumMod val="75000"/>
                    <a:lumOff val="25000"/>
                  </a:schemeClr>
                </a:solidFill>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cxnSp>
          <p:nvCxnSpPr>
            <p:cNvPr id="22" name="Straight Arrow Connector 21"/>
            <p:cNvCxnSpPr>
              <a:stCxn id="18" idx="2"/>
              <a:endCxn id="25" idx="0"/>
            </p:cNvCxnSpPr>
            <p:nvPr/>
          </p:nvCxnSpPr>
          <p:spPr>
            <a:xfrm>
              <a:off x="3103586" y="3312266"/>
              <a:ext cx="2215114" cy="850873"/>
            </a:xfrm>
            <a:prstGeom prst="straightConnector1">
              <a:avLst/>
            </a:prstGeom>
            <a:ln w="1587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0" idx="1"/>
            </p:cNvCxnSpPr>
            <p:nvPr/>
          </p:nvCxnSpPr>
          <p:spPr>
            <a:xfrm>
              <a:off x="3935660" y="2857576"/>
              <a:ext cx="392501" cy="1"/>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103526" y="3973913"/>
              <a:ext cx="6786430" cy="957"/>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814778" y="4447458"/>
              <a:ext cx="2075178"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a:ea typeface="Arial Unicode MS" pitchFamily="34" charset="-128"/>
                  <a:cs typeface="Arial Unicode MS" pitchFamily="34" charset="-128"/>
                </a:rPr>
                <a:t>xsuaa</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service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instances</a:t>
              </a:r>
              <a:endParaRPr lang="de-DE" sz="1400" kern="0" dirty="0">
                <a:ea typeface="Arial Unicode MS" pitchFamily="34" charset="-128"/>
                <a:cs typeface="Arial Unicode MS" pitchFamily="34" charset="-128"/>
              </a:endParaRPr>
            </a:p>
          </p:txBody>
        </p:sp>
        <p:sp>
          <p:nvSpPr>
            <p:cNvPr id="25" name="Rectangle 16"/>
            <p:cNvSpPr/>
            <p:nvPr/>
          </p:nvSpPr>
          <p:spPr bwMode="gray">
            <a:xfrm>
              <a:off x="4079032" y="4163139"/>
              <a:ext cx="2479336" cy="466363"/>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de-DE" sz="1600" kern="0" dirty="0" err="1">
                  <a:solidFill>
                    <a:schemeClr val="tx1"/>
                  </a:solidFill>
                  <a:ea typeface="Arial Unicode MS" pitchFamily="34" charset="-128"/>
                  <a:cs typeface="Arial Unicode MS" pitchFamily="34" charset="-128"/>
                </a:rPr>
                <a:t>u</a:t>
              </a:r>
              <a:r>
                <a:rPr lang="de-DE" sz="1600" kern="0" noProof="0" dirty="0" err="1">
                  <a:solidFill>
                    <a:schemeClr val="tx1"/>
                  </a:solidFill>
                  <a:ea typeface="Arial Unicode MS" pitchFamily="34" charset="-128"/>
                  <a:cs typeface="Arial Unicode MS" pitchFamily="34" charset="-128"/>
                </a:rPr>
                <a:t>aa</a:t>
              </a:r>
              <a:r>
                <a:rPr lang="de-DE" sz="1600" kern="0" noProof="0" dirty="0">
                  <a:solidFill>
                    <a:schemeClr val="tx1"/>
                  </a:solidFill>
                  <a:ea typeface="Arial Unicode MS" pitchFamily="34" charset="-128"/>
                  <a:cs typeface="Arial Unicode MS" pitchFamily="34" charset="-128"/>
                </a:rPr>
                <a:t>-</a:t>
              </a:r>
              <a:r>
                <a:rPr lang="de-DE" sz="1600" kern="0" noProof="0" dirty="0" err="1">
                  <a:solidFill>
                    <a:schemeClr val="tx1"/>
                  </a:solidFill>
                  <a:ea typeface="Arial Unicode MS" pitchFamily="34" charset="-128"/>
                  <a:cs typeface="Arial Unicode MS" pitchFamily="34" charset="-128"/>
                </a:rPr>
                <a:t>bulletinboard</a:t>
              </a:r>
              <a:r>
                <a:rPr lang="de-DE" sz="1600" kern="0" noProof="0" dirty="0">
                  <a:solidFill>
                    <a:schemeClr val="tx1"/>
                  </a:solidFill>
                  <a:ea typeface="Arial Unicode MS" pitchFamily="34" charset="-128"/>
                  <a:cs typeface="Arial Unicode MS" pitchFamily="34" charset="-128"/>
                </a:rPr>
                <a:t>-cc-</a:t>
              </a:r>
              <a:r>
                <a:rPr lang="de-DE" sz="1600" kern="0" noProof="0" dirty="0" err="1">
                  <a:solidFill>
                    <a:schemeClr val="tx1"/>
                  </a:solidFill>
                  <a:ea typeface="Arial Unicode MS" pitchFamily="34" charset="-128"/>
                  <a:cs typeface="Arial Unicode MS" pitchFamily="34" charset="-128"/>
                </a:rPr>
                <a:t>sap</a:t>
              </a:r>
              <a:endParaRPr kumimoji="0" lang="de-DE" sz="1600" b="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6" name="Textfeld 5"/>
            <p:cNvSpPr txBox="1"/>
            <p:nvPr/>
          </p:nvSpPr>
          <p:spPr>
            <a:xfrm>
              <a:off x="4918393" y="3604712"/>
              <a:ext cx="761747" cy="210215"/>
            </a:xfrm>
            <a:prstGeom prst="rect">
              <a:avLst/>
            </a:prstGeom>
            <a:noFill/>
          </p:spPr>
          <p:txBody>
            <a:bodyPr wrap="none" rtlCol="0">
              <a:spAutoFit/>
            </a:bodyPr>
            <a:lstStyle/>
            <a:p>
              <a:pPr fontAlgn="base">
                <a:spcBef>
                  <a:spcPct val="50000"/>
                </a:spcBef>
                <a:spcAft>
                  <a:spcPct val="0"/>
                </a:spcAft>
                <a:buClr>
                  <a:srgbClr val="F0AB00"/>
                </a:buClr>
                <a:buSzPct val="80000"/>
              </a:pPr>
              <a:r>
                <a:rPr lang="de-DE" sz="1400" kern="0">
                  <a:ea typeface="Arial Unicode MS" pitchFamily="34" charset="-128"/>
                  <a:cs typeface="Arial Unicode MS" pitchFamily="34" charset="-128"/>
                </a:rPr>
                <a:t>binding</a:t>
              </a:r>
              <a:endParaRPr lang="de-DE" sz="1400"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1251694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gray">
          <a:xfrm>
            <a:off x="317500" y="558801"/>
            <a:ext cx="8686801" cy="5067299"/>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Local</a:t>
            </a:r>
            <a:endParaRPr lang="de-DE" kern="0" dirty="0">
              <a:solidFill>
                <a:schemeClr val="tx1">
                  <a:lumMod val="75000"/>
                  <a:lumOff val="25000"/>
                </a:schemeClr>
              </a:solidFill>
              <a:ea typeface="Arial Unicode MS" pitchFamily="34" charset="-128"/>
              <a:cs typeface="Arial Unicode MS" pitchFamily="34" charset="-128"/>
            </a:endParaRPr>
          </a:p>
        </p:txBody>
      </p:sp>
      <p:sp>
        <p:nvSpPr>
          <p:cNvPr id="33" name="Rectangle 32"/>
          <p:cNvSpPr/>
          <p:nvPr/>
        </p:nvSpPr>
        <p:spPr bwMode="gray">
          <a:xfrm>
            <a:off x="4140279" y="939800"/>
            <a:ext cx="4475906" cy="426742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nchorCtr="0"/>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Tomcat</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31" name="TextBox 30"/>
          <p:cNvSpPr txBox="1"/>
          <p:nvPr/>
        </p:nvSpPr>
        <p:spPr>
          <a:xfrm>
            <a:off x="2707202" y="2053077"/>
            <a:ext cx="1316675"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 / REST</a:t>
            </a:r>
            <a:endParaRPr lang="de-DE" kern="0" dirty="0">
              <a:ea typeface="Arial Unicode MS" pitchFamily="34" charset="-128"/>
              <a:cs typeface="Arial Unicode MS" pitchFamily="34" charset="-128"/>
            </a:endParaRPr>
          </a:p>
        </p:txBody>
      </p:sp>
      <p:sp>
        <p:nvSpPr>
          <p:cNvPr id="35" name="Rectangle 34"/>
          <p:cNvSpPr/>
          <p:nvPr/>
        </p:nvSpPr>
        <p:spPr bwMode="gray">
          <a:xfrm>
            <a:off x="4438650" y="1504950"/>
            <a:ext cx="3876676"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nchorCtr="0"/>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Advertisement</a:t>
            </a:r>
            <a:r>
              <a:rPr lang="de-DE" sz="1600" kern="0" dirty="0">
                <a:solidFill>
                  <a:schemeClr val="tx1">
                    <a:lumMod val="75000"/>
                    <a:lumOff val="25000"/>
                  </a:schemeClr>
                </a:solidFill>
                <a:ea typeface="Arial Unicode MS" pitchFamily="34" charset="-128"/>
                <a:cs typeface="Arial Unicode MS" pitchFamily="34" charset="-128"/>
              </a:rPr>
              <a:t> Service</a:t>
            </a:r>
          </a:p>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cxnSp>
        <p:nvCxnSpPr>
          <p:cNvPr id="30" name="Straight Arrow Connector 29"/>
          <p:cNvCxnSpPr/>
          <p:nvPr/>
        </p:nvCxnSpPr>
        <p:spPr>
          <a:xfrm>
            <a:off x="2569341" y="2362200"/>
            <a:ext cx="2103894" cy="2252"/>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gray">
          <a:xfrm>
            <a:off x="717393" y="1504950"/>
            <a:ext cx="1873407" cy="13015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Postman</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9" name="Rounded Rectangle 8"/>
          <p:cNvSpPr/>
          <p:nvPr/>
        </p:nvSpPr>
        <p:spPr bwMode="gray">
          <a:xfrm>
            <a:off x="4673236" y="2068212"/>
            <a:ext cx="2282836" cy="592479"/>
          </a:xfrm>
          <a:prstGeom prst="roundRect">
            <a:avLst/>
          </a:prstGeom>
          <a:solidFill>
            <a:srgbClr val="00B0F0"/>
          </a:solidFill>
          <a:ln>
            <a:headEnd/>
            <a:tailEnd/>
          </a:ln>
          <a:effectLst/>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rPr>
              <a:t>Controller</a:t>
            </a:r>
          </a:p>
        </p:txBody>
      </p:sp>
    </p:spTree>
    <p:extLst>
      <p:ext uri="{BB962C8B-B14F-4D97-AF65-F5344CB8AC3E}">
        <p14:creationId xmlns:p14="http://schemas.microsoft.com/office/powerpoint/2010/main" val="8627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gray">
          <a:xfrm>
            <a:off x="317500" y="301842"/>
            <a:ext cx="8686801" cy="3246162"/>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Local</a:t>
            </a:r>
            <a:endParaRPr lang="de-DE" kern="0" dirty="0">
              <a:solidFill>
                <a:schemeClr val="tx1">
                  <a:lumMod val="75000"/>
                  <a:lumOff val="25000"/>
                </a:schemeClr>
              </a:solidFill>
              <a:ea typeface="Arial Unicode MS" pitchFamily="34" charset="-128"/>
              <a:cs typeface="Arial Unicode MS" pitchFamily="34" charset="-128"/>
            </a:endParaRPr>
          </a:p>
        </p:txBody>
      </p:sp>
      <p:sp>
        <p:nvSpPr>
          <p:cNvPr id="81" name="Rectangle 80"/>
          <p:cNvSpPr/>
          <p:nvPr/>
        </p:nvSpPr>
        <p:spPr bwMode="gray">
          <a:xfrm>
            <a:off x="2068497" y="408373"/>
            <a:ext cx="6684885" cy="299112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nchorCtr="0"/>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Tomcat</a:t>
            </a:r>
            <a:r>
              <a:rPr lang="de-DE" kern="0" dirty="0">
                <a:solidFill>
                  <a:schemeClr val="tx1">
                    <a:lumMod val="65000"/>
                    <a:lumOff val="35000"/>
                  </a:schemeClr>
                </a:solidFill>
                <a:ea typeface="Arial Unicode MS" pitchFamily="34" charset="-128"/>
                <a:cs typeface="Arial Unicode MS" pitchFamily="34" charset="-128"/>
              </a:rPr>
              <a:t> </a:t>
            </a:r>
            <a:r>
              <a:rPr lang="de-DE" kern="0">
                <a:solidFill>
                  <a:schemeClr val="tx1">
                    <a:lumMod val="65000"/>
                    <a:lumOff val="35000"/>
                  </a:schemeClr>
                </a:solidFill>
                <a:ea typeface="Arial Unicode MS" pitchFamily="34" charset="-128"/>
                <a:cs typeface="Arial Unicode MS" pitchFamily="34" charset="-128"/>
              </a:rPr>
              <a:t>Servlet Container</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22" name="Rectangle 21"/>
          <p:cNvSpPr/>
          <p:nvPr/>
        </p:nvSpPr>
        <p:spPr bwMode="gray">
          <a:xfrm>
            <a:off x="2337461" y="861135"/>
            <a:ext cx="6247250" cy="2376714"/>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nchorCtr="0"/>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Advertisement</a:t>
            </a:r>
            <a:r>
              <a:rPr lang="de-DE" sz="1600" kern="0" dirty="0">
                <a:solidFill>
                  <a:schemeClr val="tx1">
                    <a:lumMod val="75000"/>
                    <a:lumOff val="25000"/>
                  </a:schemeClr>
                </a:solidFill>
                <a:ea typeface="Arial Unicode MS" pitchFamily="34" charset="-128"/>
                <a:cs typeface="Arial Unicode MS" pitchFamily="34" charset="-128"/>
              </a:rPr>
              <a:t> Service</a:t>
            </a:r>
          </a:p>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26" name="Rectangle 25"/>
          <p:cNvSpPr/>
          <p:nvPr/>
        </p:nvSpPr>
        <p:spPr bwMode="gray">
          <a:xfrm>
            <a:off x="317500" y="3651501"/>
            <a:ext cx="8686801" cy="2814623"/>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endParaRPr lang="de-DE" kern="0" dirty="0">
              <a:solidFill>
                <a:schemeClr val="tx1">
                  <a:lumMod val="75000"/>
                  <a:lumOff val="25000"/>
                </a:schemeClr>
              </a:solidFill>
              <a:ea typeface="Arial Unicode MS" pitchFamily="34" charset="-128"/>
              <a:cs typeface="Arial Unicode MS" pitchFamily="34" charset="-128"/>
            </a:endParaRPr>
          </a:p>
        </p:txBody>
      </p:sp>
      <p:sp>
        <p:nvSpPr>
          <p:cNvPr id="20" name="Rectangle 19"/>
          <p:cNvSpPr/>
          <p:nvPr/>
        </p:nvSpPr>
        <p:spPr bwMode="gray">
          <a:xfrm>
            <a:off x="427309" y="1320747"/>
            <a:ext cx="1162973" cy="138419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Postman</a:t>
            </a:r>
          </a:p>
          <a:p>
            <a:pPr algn="ctr" fontAlgn="base">
              <a:spcBef>
                <a:spcPct val="50000"/>
              </a:spcBef>
              <a:spcAft>
                <a:spcPct val="0"/>
              </a:spcAft>
              <a:buClr>
                <a:srgbClr val="F0AB00"/>
              </a:buClr>
              <a:buSzPct val="80000"/>
            </a:pPr>
            <a:r>
              <a:rPr kumimoji="0" lang="de-DE" sz="12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rPr>
              <a:t>(</a:t>
            </a:r>
            <a:r>
              <a:rPr kumimoji="0" lang="de-DE" sz="1200" b="0" i="0" u="none" strike="noStrike" kern="0" cap="none" spc="0" normalizeH="0" baseline="0" noProof="0" dirty="0" err="1">
                <a:ln>
                  <a:noFill/>
                </a:ln>
                <a:solidFill>
                  <a:schemeClr val="tx1">
                    <a:lumMod val="65000"/>
                    <a:lumOff val="35000"/>
                  </a:schemeClr>
                </a:solidFill>
                <a:effectLst/>
                <a:uLnTx/>
                <a:uFillTx/>
                <a:ea typeface="Arial Unicode MS" pitchFamily="34" charset="-128"/>
                <a:cs typeface="Arial Unicode MS" pitchFamily="34" charset="-128"/>
              </a:rPr>
              <a:t>HTTPClient</a:t>
            </a:r>
            <a:r>
              <a:rPr kumimoji="0" lang="de-DE" sz="12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rPr>
              <a:t>)</a:t>
            </a:r>
          </a:p>
        </p:txBody>
      </p:sp>
      <p:cxnSp>
        <p:nvCxnSpPr>
          <p:cNvPr id="58" name="Straight Arrow Connector 57"/>
          <p:cNvCxnSpPr/>
          <p:nvPr/>
        </p:nvCxnSpPr>
        <p:spPr>
          <a:xfrm>
            <a:off x="1616630" y="1867592"/>
            <a:ext cx="844887" cy="576"/>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591231" y="1573413"/>
            <a:ext cx="56922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HTTP </a:t>
            </a:r>
            <a:endParaRPr lang="de-DE" sz="1400" kern="0" dirty="0">
              <a:ea typeface="Arial Unicode MS" pitchFamily="34" charset="-128"/>
              <a:cs typeface="Arial Unicode MS" pitchFamily="34" charset="-128"/>
            </a:endParaRPr>
          </a:p>
        </p:txBody>
      </p:sp>
      <p:cxnSp>
        <p:nvCxnSpPr>
          <p:cNvPr id="64" name="Straight Arrow Connector 63"/>
          <p:cNvCxnSpPr/>
          <p:nvPr/>
        </p:nvCxnSpPr>
        <p:spPr>
          <a:xfrm>
            <a:off x="4375476" y="1537171"/>
            <a:ext cx="2140836" cy="1450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1583595" y="2488126"/>
            <a:ext cx="1153726" cy="11448"/>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810719" y="1867592"/>
            <a:ext cx="349738" cy="8879"/>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2988240" y="2499574"/>
            <a:ext cx="465401" cy="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flipV="1">
            <a:off x="4928493" y="1637347"/>
            <a:ext cx="2140836" cy="2122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4357251" y="1948422"/>
            <a:ext cx="2140836" cy="209"/>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357251" y="2406874"/>
            <a:ext cx="2140836" cy="1849"/>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4905872" y="2072866"/>
            <a:ext cx="2140836" cy="7393"/>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flipV="1">
            <a:off x="4898960" y="2508456"/>
            <a:ext cx="2140836" cy="9701"/>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bwMode="gray">
          <a:xfrm rot="16200000">
            <a:off x="4943289" y="1835250"/>
            <a:ext cx="597048" cy="382296"/>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0" tIns="72000" rIns="0" bIns="72000" rtlCol="0" anchor="ctr"/>
          <a:lstStyle/>
          <a:p>
            <a:pPr algn="ctr" fontAlgn="base">
              <a:spcBef>
                <a:spcPct val="50000"/>
              </a:spcBef>
              <a:spcAft>
                <a:spcPct val="0"/>
              </a:spcAft>
              <a:buClr>
                <a:srgbClr val="F0AB00"/>
              </a:buClr>
              <a:buSzPct val="80000"/>
            </a:pPr>
            <a:r>
              <a:rPr lang="de-DE" sz="900" kern="0" dirty="0">
                <a:solidFill>
                  <a:schemeClr val="tx1">
                    <a:lumMod val="75000"/>
                    <a:lumOff val="25000"/>
                  </a:schemeClr>
                </a:solidFill>
                <a:ea typeface="Arial Unicode MS" pitchFamily="34" charset="-128"/>
                <a:cs typeface="Arial Unicode MS" pitchFamily="34" charset="-128"/>
              </a:rPr>
              <a:t>Handler</a:t>
            </a:r>
            <a:br>
              <a:rPr lang="de-DE" sz="900" kern="0" dirty="0">
                <a:solidFill>
                  <a:schemeClr val="tx1">
                    <a:lumMod val="75000"/>
                    <a:lumOff val="25000"/>
                  </a:schemeClr>
                </a:solidFill>
                <a:ea typeface="Arial Unicode MS" pitchFamily="34" charset="-128"/>
                <a:cs typeface="Arial Unicode MS" pitchFamily="34" charset="-128"/>
              </a:rPr>
            </a:br>
            <a:r>
              <a:rPr lang="de-DE" sz="900" kern="0" dirty="0">
                <a:solidFill>
                  <a:schemeClr val="tx1">
                    <a:lumMod val="75000"/>
                    <a:lumOff val="25000"/>
                  </a:schemeClr>
                </a:solidFill>
                <a:ea typeface="Arial Unicode MS" pitchFamily="34" charset="-128"/>
                <a:cs typeface="Arial Unicode MS" pitchFamily="34" charset="-128"/>
              </a:rPr>
              <a:t>Interceptor</a:t>
            </a:r>
          </a:p>
        </p:txBody>
      </p:sp>
      <p:cxnSp>
        <p:nvCxnSpPr>
          <p:cNvPr id="79" name="Straight Arrow Connector 78"/>
          <p:cNvCxnSpPr/>
          <p:nvPr/>
        </p:nvCxnSpPr>
        <p:spPr>
          <a:xfrm>
            <a:off x="3829019" y="2561908"/>
            <a:ext cx="5137" cy="239965"/>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4213643" y="2616871"/>
            <a:ext cx="0" cy="230407"/>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bwMode="gray">
          <a:xfrm>
            <a:off x="3138726" y="1322610"/>
            <a:ext cx="1767146" cy="1324285"/>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200" kern="0" dirty="0">
                <a:solidFill>
                  <a:schemeClr val="tx1">
                    <a:lumMod val="75000"/>
                    <a:lumOff val="25000"/>
                  </a:schemeClr>
                </a:solidFill>
                <a:ea typeface="Arial Unicode MS" pitchFamily="34" charset="-128"/>
                <a:cs typeface="Arial Unicode MS" pitchFamily="34" charset="-128"/>
              </a:rPr>
              <a:t>Dispatcher </a:t>
            </a:r>
            <a:br>
              <a:rPr lang="de-DE" sz="1200" kern="0" dirty="0">
                <a:solidFill>
                  <a:schemeClr val="tx1">
                    <a:lumMod val="75000"/>
                    <a:lumOff val="25000"/>
                  </a:schemeClr>
                </a:solidFill>
                <a:ea typeface="Arial Unicode MS" pitchFamily="34" charset="-128"/>
                <a:cs typeface="Arial Unicode MS" pitchFamily="34" charset="-128"/>
              </a:rPr>
            </a:br>
            <a:r>
              <a:rPr lang="de-DE" sz="1200" kern="0" dirty="0">
                <a:solidFill>
                  <a:schemeClr val="tx1">
                    <a:lumMod val="75000"/>
                    <a:lumOff val="25000"/>
                  </a:schemeClr>
                </a:solidFill>
                <a:ea typeface="Arial Unicode MS" pitchFamily="34" charset="-128"/>
                <a:cs typeface="Arial Unicode MS" pitchFamily="34" charset="-128"/>
              </a:rPr>
              <a:t>Servlet</a:t>
            </a:r>
          </a:p>
        </p:txBody>
      </p:sp>
      <p:sp>
        <p:nvSpPr>
          <p:cNvPr id="66" name="Rectangle 65"/>
          <p:cNvSpPr/>
          <p:nvPr/>
        </p:nvSpPr>
        <p:spPr bwMode="gray">
          <a:xfrm>
            <a:off x="3138726" y="2788730"/>
            <a:ext cx="1767146" cy="385755"/>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200" kern="0" dirty="0" err="1">
                <a:solidFill>
                  <a:schemeClr val="tx1">
                    <a:lumMod val="75000"/>
                    <a:lumOff val="25000"/>
                  </a:schemeClr>
                </a:solidFill>
                <a:ea typeface="Arial Unicode MS" pitchFamily="34" charset="-128"/>
                <a:cs typeface="Arial Unicode MS" pitchFamily="34" charset="-128"/>
              </a:rPr>
              <a:t>HTTPMessage</a:t>
            </a:r>
            <a:br>
              <a:rPr lang="de-DE" sz="1200" kern="0" dirty="0">
                <a:solidFill>
                  <a:schemeClr val="tx1">
                    <a:lumMod val="75000"/>
                    <a:lumOff val="25000"/>
                  </a:schemeClr>
                </a:solidFill>
                <a:ea typeface="Arial Unicode MS" pitchFamily="34" charset="-128"/>
                <a:cs typeface="Arial Unicode MS" pitchFamily="34" charset="-128"/>
              </a:rPr>
            </a:br>
            <a:r>
              <a:rPr lang="de-DE" sz="1200" kern="0" dirty="0">
                <a:solidFill>
                  <a:schemeClr val="tx1">
                    <a:lumMod val="75000"/>
                    <a:lumOff val="25000"/>
                  </a:schemeClr>
                </a:solidFill>
                <a:ea typeface="Arial Unicode MS" pitchFamily="34" charset="-128"/>
                <a:cs typeface="Arial Unicode MS" pitchFamily="34" charset="-128"/>
              </a:rPr>
              <a:t>Converter</a:t>
            </a:r>
          </a:p>
        </p:txBody>
      </p:sp>
      <p:sp>
        <p:nvSpPr>
          <p:cNvPr id="60" name="Rectangle 59"/>
          <p:cNvSpPr/>
          <p:nvPr/>
        </p:nvSpPr>
        <p:spPr bwMode="gray">
          <a:xfrm rot="16200000">
            <a:off x="2041935" y="1758632"/>
            <a:ext cx="1382328" cy="510282"/>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200" kern="0" dirty="0">
                <a:solidFill>
                  <a:schemeClr val="tx1">
                    <a:lumMod val="75000"/>
                    <a:lumOff val="25000"/>
                  </a:schemeClr>
                </a:solidFill>
                <a:ea typeface="Arial Unicode MS" pitchFamily="34" charset="-128"/>
                <a:cs typeface="Arial Unicode MS" pitchFamily="34" charset="-128"/>
              </a:rPr>
              <a:t>Servlet Filter</a:t>
            </a:r>
          </a:p>
        </p:txBody>
      </p:sp>
      <p:sp>
        <p:nvSpPr>
          <p:cNvPr id="62" name="Rectangle 61"/>
          <p:cNvSpPr/>
          <p:nvPr/>
        </p:nvSpPr>
        <p:spPr bwMode="gray">
          <a:xfrm>
            <a:off x="6516312" y="1330611"/>
            <a:ext cx="1910869" cy="397264"/>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200" kern="0" dirty="0" err="1">
                <a:solidFill>
                  <a:schemeClr val="tx1">
                    <a:lumMod val="75000"/>
                    <a:lumOff val="25000"/>
                  </a:schemeClr>
                </a:solidFill>
                <a:ea typeface="Arial Unicode MS" pitchFamily="34" charset="-128"/>
                <a:cs typeface="Arial Unicode MS" pitchFamily="34" charset="-128"/>
              </a:rPr>
              <a:t>HandlerMapping</a:t>
            </a:r>
            <a:endParaRPr lang="de-DE" sz="1200" kern="0" dirty="0">
              <a:solidFill>
                <a:schemeClr val="tx1">
                  <a:lumMod val="75000"/>
                  <a:lumOff val="25000"/>
                </a:schemeClr>
              </a:solidFill>
              <a:ea typeface="Arial Unicode MS" pitchFamily="34" charset="-128"/>
              <a:cs typeface="Arial Unicode MS" pitchFamily="34" charset="-128"/>
            </a:endParaRPr>
          </a:p>
        </p:txBody>
      </p:sp>
      <p:sp>
        <p:nvSpPr>
          <p:cNvPr id="63" name="Rectangle 62"/>
          <p:cNvSpPr/>
          <p:nvPr/>
        </p:nvSpPr>
        <p:spPr bwMode="gray">
          <a:xfrm>
            <a:off x="6516312" y="2324922"/>
            <a:ext cx="1910869" cy="39635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200" kern="0" dirty="0" err="1">
                <a:solidFill>
                  <a:schemeClr val="tx1">
                    <a:lumMod val="75000"/>
                    <a:lumOff val="25000"/>
                  </a:schemeClr>
                </a:solidFill>
                <a:ea typeface="Arial Unicode MS" pitchFamily="34" charset="-128"/>
                <a:cs typeface="Arial Unicode MS" pitchFamily="34" charset="-128"/>
              </a:rPr>
              <a:t>ExceptionHandler</a:t>
            </a:r>
            <a:br>
              <a:rPr lang="de-DE" sz="1200" kern="0" dirty="0">
                <a:solidFill>
                  <a:schemeClr val="tx1">
                    <a:lumMod val="75000"/>
                    <a:lumOff val="25000"/>
                  </a:schemeClr>
                </a:solidFill>
                <a:ea typeface="Arial Unicode MS" pitchFamily="34" charset="-128"/>
                <a:cs typeface="Arial Unicode MS" pitchFamily="34" charset="-128"/>
              </a:rPr>
            </a:br>
            <a:r>
              <a:rPr lang="de-DE" sz="1200" kern="0" dirty="0">
                <a:solidFill>
                  <a:schemeClr val="tx1">
                    <a:lumMod val="75000"/>
                    <a:lumOff val="25000"/>
                  </a:schemeClr>
                </a:solidFill>
                <a:ea typeface="Arial Unicode MS" pitchFamily="34" charset="-128"/>
                <a:cs typeface="Arial Unicode MS" pitchFamily="34" charset="-128"/>
              </a:rPr>
              <a:t>(@</a:t>
            </a:r>
            <a:r>
              <a:rPr lang="de-DE" sz="1200" kern="0" dirty="0" err="1">
                <a:solidFill>
                  <a:schemeClr val="tx1">
                    <a:lumMod val="75000"/>
                    <a:lumOff val="25000"/>
                  </a:schemeClr>
                </a:solidFill>
                <a:ea typeface="Arial Unicode MS" pitchFamily="34" charset="-128"/>
                <a:cs typeface="Arial Unicode MS" pitchFamily="34" charset="-128"/>
              </a:rPr>
              <a:t>ControllerAdvice</a:t>
            </a:r>
            <a:r>
              <a:rPr lang="de-DE" sz="1200" kern="0" dirty="0">
                <a:solidFill>
                  <a:schemeClr val="tx1">
                    <a:lumMod val="75000"/>
                    <a:lumOff val="25000"/>
                  </a:schemeClr>
                </a:solidFill>
                <a:ea typeface="Arial Unicode MS" pitchFamily="34" charset="-128"/>
                <a:cs typeface="Arial Unicode MS" pitchFamily="34" charset="-128"/>
              </a:rPr>
              <a:t>)</a:t>
            </a:r>
          </a:p>
        </p:txBody>
      </p:sp>
      <p:sp>
        <p:nvSpPr>
          <p:cNvPr id="69" name="Rectangle 68"/>
          <p:cNvSpPr/>
          <p:nvPr/>
        </p:nvSpPr>
        <p:spPr bwMode="gray">
          <a:xfrm>
            <a:off x="6505166" y="1824161"/>
            <a:ext cx="1910869" cy="397264"/>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200" kern="0" dirty="0">
                <a:solidFill>
                  <a:schemeClr val="tx1">
                    <a:lumMod val="75000"/>
                    <a:lumOff val="25000"/>
                  </a:schemeClr>
                </a:solidFill>
                <a:ea typeface="Arial Unicode MS" pitchFamily="34" charset="-128"/>
                <a:cs typeface="Arial Unicode MS" pitchFamily="34" charset="-128"/>
              </a:rPr>
              <a:t>Controller</a:t>
            </a:r>
            <a:br>
              <a:rPr lang="de-DE" sz="1200" kern="0" dirty="0">
                <a:solidFill>
                  <a:schemeClr val="tx1">
                    <a:lumMod val="75000"/>
                    <a:lumOff val="25000"/>
                  </a:schemeClr>
                </a:solidFill>
                <a:ea typeface="Arial Unicode MS" pitchFamily="34" charset="-128"/>
                <a:cs typeface="Arial Unicode MS" pitchFamily="34" charset="-128"/>
              </a:rPr>
            </a:br>
            <a:r>
              <a:rPr lang="de-DE" sz="1200" kern="0" dirty="0">
                <a:solidFill>
                  <a:schemeClr val="tx1">
                    <a:lumMod val="75000"/>
                    <a:lumOff val="25000"/>
                  </a:schemeClr>
                </a:solidFill>
                <a:ea typeface="Arial Unicode MS" pitchFamily="34" charset="-128"/>
                <a:cs typeface="Arial Unicode MS" pitchFamily="34" charset="-128"/>
              </a:rPr>
              <a:t>(</a:t>
            </a:r>
            <a:r>
              <a:rPr lang="de-DE" sz="1200" kern="0" dirty="0" err="1">
                <a:solidFill>
                  <a:schemeClr val="tx1">
                    <a:lumMod val="75000"/>
                    <a:lumOff val="25000"/>
                  </a:schemeClr>
                </a:solidFill>
                <a:ea typeface="Arial Unicode MS" pitchFamily="34" charset="-128"/>
                <a:cs typeface="Arial Unicode MS" pitchFamily="34" charset="-128"/>
              </a:rPr>
              <a:t>RequestHandler</a:t>
            </a:r>
            <a:r>
              <a:rPr lang="de-DE" sz="1200" kern="0" dirty="0">
                <a:solidFill>
                  <a:schemeClr val="tx1">
                    <a:lumMod val="75000"/>
                    <a:lumOff val="25000"/>
                  </a:schemeClr>
                </a:solidFill>
                <a:ea typeface="Arial Unicode MS" pitchFamily="34" charset="-128"/>
                <a:cs typeface="Arial Unicode MS" pitchFamily="34" charset="-128"/>
              </a:rPr>
              <a:t>)</a:t>
            </a:r>
          </a:p>
        </p:txBody>
      </p:sp>
      <p:sp>
        <p:nvSpPr>
          <p:cNvPr id="84" name="Rectangle 83"/>
          <p:cNvSpPr/>
          <p:nvPr/>
        </p:nvSpPr>
        <p:spPr bwMode="gray">
          <a:xfrm>
            <a:off x="665825" y="3857742"/>
            <a:ext cx="7918885" cy="2376714"/>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nchorCtr="0"/>
          <a:lstStyle/>
          <a:p>
            <a:pPr algn="ctr" fontAlgn="base">
              <a:spcBef>
                <a:spcPct val="50000"/>
              </a:spcBef>
              <a:spcAft>
                <a:spcPct val="0"/>
              </a:spcAft>
              <a:buClr>
                <a:srgbClr val="F0AB00"/>
              </a:buClr>
              <a:buSzPct val="80000"/>
            </a:pPr>
            <a:r>
              <a:rPr lang="de-DE" sz="1600" kern="0" dirty="0" err="1">
                <a:solidFill>
                  <a:schemeClr val="tx1">
                    <a:lumMod val="75000"/>
                    <a:lumOff val="25000"/>
                  </a:schemeClr>
                </a:solidFill>
                <a:ea typeface="Arial Unicode MS" pitchFamily="34" charset="-128"/>
                <a:cs typeface="Arial Unicode MS" pitchFamily="34" charset="-128"/>
              </a:rPr>
              <a:t>Advertisement</a:t>
            </a:r>
            <a:r>
              <a:rPr lang="de-DE" sz="1600" kern="0" dirty="0">
                <a:solidFill>
                  <a:schemeClr val="tx1">
                    <a:lumMod val="75000"/>
                    <a:lumOff val="25000"/>
                  </a:schemeClr>
                </a:solidFill>
                <a:ea typeface="Arial Unicode MS" pitchFamily="34" charset="-128"/>
                <a:cs typeface="Arial Unicode MS" pitchFamily="34" charset="-128"/>
              </a:rPr>
              <a:t> Service</a:t>
            </a:r>
          </a:p>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cxnSp>
        <p:nvCxnSpPr>
          <p:cNvPr id="85" name="Straight Arrow Connector 84"/>
          <p:cNvCxnSpPr/>
          <p:nvPr/>
        </p:nvCxnSpPr>
        <p:spPr>
          <a:xfrm>
            <a:off x="1616630" y="4864199"/>
            <a:ext cx="844887" cy="576"/>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4375476" y="4533778"/>
            <a:ext cx="2140836" cy="1450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2069536" y="5490790"/>
            <a:ext cx="863094" cy="5391"/>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2810719" y="4864199"/>
            <a:ext cx="349738" cy="8879"/>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2988240" y="5496181"/>
            <a:ext cx="465401" cy="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flipV="1">
            <a:off x="4928493" y="4633954"/>
            <a:ext cx="2140836" cy="2122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357251" y="4945029"/>
            <a:ext cx="2140836" cy="209"/>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357251" y="5403481"/>
            <a:ext cx="2140836" cy="1849"/>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905872" y="5069473"/>
            <a:ext cx="2140836" cy="7393"/>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4898960" y="5505063"/>
            <a:ext cx="2140836" cy="9701"/>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3829019" y="5558515"/>
            <a:ext cx="5137" cy="239965"/>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4213643" y="5613478"/>
            <a:ext cx="0" cy="230407"/>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bwMode="gray">
          <a:xfrm>
            <a:off x="3138726" y="4319217"/>
            <a:ext cx="1767146" cy="1324285"/>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200" kern="0" dirty="0">
                <a:solidFill>
                  <a:schemeClr val="tx1">
                    <a:lumMod val="75000"/>
                    <a:lumOff val="25000"/>
                  </a:schemeClr>
                </a:solidFill>
                <a:ea typeface="Arial Unicode MS" pitchFamily="34" charset="-128"/>
                <a:cs typeface="Arial Unicode MS" pitchFamily="34" charset="-128"/>
              </a:rPr>
              <a:t>Dispatcher </a:t>
            </a:r>
            <a:br>
              <a:rPr lang="de-DE" sz="1200" kern="0" dirty="0">
                <a:solidFill>
                  <a:schemeClr val="tx1">
                    <a:lumMod val="75000"/>
                    <a:lumOff val="25000"/>
                  </a:schemeClr>
                </a:solidFill>
                <a:ea typeface="Arial Unicode MS" pitchFamily="34" charset="-128"/>
                <a:cs typeface="Arial Unicode MS" pitchFamily="34" charset="-128"/>
              </a:rPr>
            </a:br>
            <a:r>
              <a:rPr lang="de-DE" sz="1200" kern="0" dirty="0">
                <a:solidFill>
                  <a:schemeClr val="tx1">
                    <a:lumMod val="75000"/>
                    <a:lumOff val="25000"/>
                  </a:schemeClr>
                </a:solidFill>
                <a:ea typeface="Arial Unicode MS" pitchFamily="34" charset="-128"/>
                <a:cs typeface="Arial Unicode MS" pitchFamily="34" charset="-128"/>
              </a:rPr>
              <a:t>Servlet</a:t>
            </a:r>
          </a:p>
        </p:txBody>
      </p:sp>
      <p:sp>
        <p:nvSpPr>
          <p:cNvPr id="99" name="Rectangle 98"/>
          <p:cNvSpPr/>
          <p:nvPr/>
        </p:nvSpPr>
        <p:spPr bwMode="gray">
          <a:xfrm>
            <a:off x="3138726" y="5785337"/>
            <a:ext cx="1767146" cy="385755"/>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200" kern="0" dirty="0" err="1">
                <a:solidFill>
                  <a:schemeClr val="tx1">
                    <a:lumMod val="75000"/>
                    <a:lumOff val="25000"/>
                  </a:schemeClr>
                </a:solidFill>
                <a:ea typeface="Arial Unicode MS" pitchFamily="34" charset="-128"/>
                <a:cs typeface="Arial Unicode MS" pitchFamily="34" charset="-128"/>
              </a:rPr>
              <a:t>HTTPMessage</a:t>
            </a:r>
            <a:br>
              <a:rPr lang="de-DE" sz="1200" kern="0" dirty="0">
                <a:solidFill>
                  <a:schemeClr val="tx1">
                    <a:lumMod val="75000"/>
                    <a:lumOff val="25000"/>
                  </a:schemeClr>
                </a:solidFill>
                <a:ea typeface="Arial Unicode MS" pitchFamily="34" charset="-128"/>
                <a:cs typeface="Arial Unicode MS" pitchFamily="34" charset="-128"/>
              </a:rPr>
            </a:br>
            <a:r>
              <a:rPr lang="de-DE" sz="1200" kern="0" dirty="0">
                <a:solidFill>
                  <a:schemeClr val="tx1">
                    <a:lumMod val="75000"/>
                    <a:lumOff val="25000"/>
                  </a:schemeClr>
                </a:solidFill>
                <a:ea typeface="Arial Unicode MS" pitchFamily="34" charset="-128"/>
                <a:cs typeface="Arial Unicode MS" pitchFamily="34" charset="-128"/>
              </a:rPr>
              <a:t>Converter</a:t>
            </a:r>
          </a:p>
        </p:txBody>
      </p:sp>
      <p:sp>
        <p:nvSpPr>
          <p:cNvPr id="100" name="Rectangle 99"/>
          <p:cNvSpPr/>
          <p:nvPr/>
        </p:nvSpPr>
        <p:spPr bwMode="gray">
          <a:xfrm rot="16200000">
            <a:off x="2041935" y="4755239"/>
            <a:ext cx="1382328" cy="510282"/>
          </a:xfrm>
          <a:prstGeom prst="rect">
            <a:avLst/>
          </a:prstGeom>
          <a:pattFill prst="pct25">
            <a:fgClr>
              <a:schemeClr val="accent1"/>
            </a:fgClr>
            <a:bgClr>
              <a:schemeClr val="bg1"/>
            </a:bgClr>
          </a:pattFill>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200" kern="0" dirty="0">
                <a:solidFill>
                  <a:schemeClr val="tx1">
                    <a:lumMod val="75000"/>
                    <a:lumOff val="25000"/>
                  </a:schemeClr>
                </a:solidFill>
                <a:ea typeface="Arial Unicode MS" pitchFamily="34" charset="-128"/>
                <a:cs typeface="Arial Unicode MS" pitchFamily="34" charset="-128"/>
              </a:rPr>
              <a:t>Servlet Filter</a:t>
            </a:r>
          </a:p>
        </p:txBody>
      </p:sp>
      <p:sp>
        <p:nvSpPr>
          <p:cNvPr id="101" name="Rectangle 100"/>
          <p:cNvSpPr/>
          <p:nvPr/>
        </p:nvSpPr>
        <p:spPr bwMode="gray">
          <a:xfrm>
            <a:off x="6516312" y="4327218"/>
            <a:ext cx="1910869" cy="397264"/>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200" kern="0" dirty="0" err="1">
                <a:solidFill>
                  <a:schemeClr val="tx1">
                    <a:lumMod val="75000"/>
                    <a:lumOff val="25000"/>
                  </a:schemeClr>
                </a:solidFill>
                <a:ea typeface="Arial Unicode MS" pitchFamily="34" charset="-128"/>
                <a:cs typeface="Arial Unicode MS" pitchFamily="34" charset="-128"/>
              </a:rPr>
              <a:t>HandlerMapping</a:t>
            </a:r>
            <a:endParaRPr lang="de-DE" sz="1200" kern="0" dirty="0">
              <a:solidFill>
                <a:schemeClr val="tx1">
                  <a:lumMod val="75000"/>
                  <a:lumOff val="25000"/>
                </a:schemeClr>
              </a:solidFill>
              <a:ea typeface="Arial Unicode MS" pitchFamily="34" charset="-128"/>
              <a:cs typeface="Arial Unicode MS" pitchFamily="34" charset="-128"/>
            </a:endParaRPr>
          </a:p>
        </p:txBody>
      </p:sp>
      <p:sp>
        <p:nvSpPr>
          <p:cNvPr id="102" name="Rectangle 101"/>
          <p:cNvSpPr/>
          <p:nvPr/>
        </p:nvSpPr>
        <p:spPr bwMode="gray">
          <a:xfrm>
            <a:off x="6516312" y="5321529"/>
            <a:ext cx="1910869" cy="39635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200" kern="0" dirty="0" err="1">
                <a:solidFill>
                  <a:schemeClr val="tx1">
                    <a:lumMod val="75000"/>
                    <a:lumOff val="25000"/>
                  </a:schemeClr>
                </a:solidFill>
                <a:ea typeface="Arial Unicode MS" pitchFamily="34" charset="-128"/>
                <a:cs typeface="Arial Unicode MS" pitchFamily="34" charset="-128"/>
              </a:rPr>
              <a:t>ExceptionHandler</a:t>
            </a:r>
            <a:br>
              <a:rPr lang="de-DE" sz="1200" kern="0" dirty="0">
                <a:solidFill>
                  <a:schemeClr val="tx1">
                    <a:lumMod val="75000"/>
                    <a:lumOff val="25000"/>
                  </a:schemeClr>
                </a:solidFill>
                <a:ea typeface="Arial Unicode MS" pitchFamily="34" charset="-128"/>
                <a:cs typeface="Arial Unicode MS" pitchFamily="34" charset="-128"/>
              </a:rPr>
            </a:br>
            <a:r>
              <a:rPr lang="de-DE" sz="1200" kern="0" dirty="0">
                <a:solidFill>
                  <a:schemeClr val="tx1">
                    <a:lumMod val="75000"/>
                    <a:lumOff val="25000"/>
                  </a:schemeClr>
                </a:solidFill>
                <a:ea typeface="Arial Unicode MS" pitchFamily="34" charset="-128"/>
                <a:cs typeface="Arial Unicode MS" pitchFamily="34" charset="-128"/>
              </a:rPr>
              <a:t>(@</a:t>
            </a:r>
            <a:r>
              <a:rPr lang="de-DE" sz="1200" kern="0" dirty="0" err="1">
                <a:solidFill>
                  <a:schemeClr val="tx1">
                    <a:lumMod val="75000"/>
                    <a:lumOff val="25000"/>
                  </a:schemeClr>
                </a:solidFill>
                <a:ea typeface="Arial Unicode MS" pitchFamily="34" charset="-128"/>
                <a:cs typeface="Arial Unicode MS" pitchFamily="34" charset="-128"/>
              </a:rPr>
              <a:t>ControllerAdvice</a:t>
            </a:r>
            <a:r>
              <a:rPr lang="de-DE" sz="1200" kern="0" dirty="0">
                <a:solidFill>
                  <a:schemeClr val="tx1">
                    <a:lumMod val="75000"/>
                    <a:lumOff val="25000"/>
                  </a:schemeClr>
                </a:solidFill>
                <a:ea typeface="Arial Unicode MS" pitchFamily="34" charset="-128"/>
                <a:cs typeface="Arial Unicode MS" pitchFamily="34" charset="-128"/>
              </a:rPr>
              <a:t>)</a:t>
            </a:r>
          </a:p>
        </p:txBody>
      </p:sp>
      <p:sp>
        <p:nvSpPr>
          <p:cNvPr id="103" name="Rectangle 102"/>
          <p:cNvSpPr/>
          <p:nvPr/>
        </p:nvSpPr>
        <p:spPr bwMode="gray">
          <a:xfrm>
            <a:off x="6505166" y="4820768"/>
            <a:ext cx="1910869" cy="397264"/>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200" kern="0" dirty="0">
                <a:solidFill>
                  <a:schemeClr val="tx1">
                    <a:lumMod val="75000"/>
                    <a:lumOff val="25000"/>
                  </a:schemeClr>
                </a:solidFill>
                <a:ea typeface="Arial Unicode MS" pitchFamily="34" charset="-128"/>
                <a:cs typeface="Arial Unicode MS" pitchFamily="34" charset="-128"/>
              </a:rPr>
              <a:t>Controller</a:t>
            </a:r>
            <a:br>
              <a:rPr lang="de-DE" sz="1200" kern="0" dirty="0">
                <a:solidFill>
                  <a:schemeClr val="tx1">
                    <a:lumMod val="75000"/>
                    <a:lumOff val="25000"/>
                  </a:schemeClr>
                </a:solidFill>
                <a:ea typeface="Arial Unicode MS" pitchFamily="34" charset="-128"/>
                <a:cs typeface="Arial Unicode MS" pitchFamily="34" charset="-128"/>
              </a:rPr>
            </a:br>
            <a:r>
              <a:rPr lang="de-DE" sz="1200" kern="0" dirty="0">
                <a:solidFill>
                  <a:schemeClr val="tx1">
                    <a:lumMod val="75000"/>
                    <a:lumOff val="25000"/>
                  </a:schemeClr>
                </a:solidFill>
                <a:ea typeface="Arial Unicode MS" pitchFamily="34" charset="-128"/>
                <a:cs typeface="Arial Unicode MS" pitchFamily="34" charset="-128"/>
              </a:rPr>
              <a:t>(</a:t>
            </a:r>
            <a:r>
              <a:rPr lang="de-DE" sz="1200" kern="0" dirty="0" err="1">
                <a:solidFill>
                  <a:schemeClr val="tx1">
                    <a:lumMod val="75000"/>
                    <a:lumOff val="25000"/>
                  </a:schemeClr>
                </a:solidFill>
                <a:ea typeface="Arial Unicode MS" pitchFamily="34" charset="-128"/>
                <a:cs typeface="Arial Unicode MS" pitchFamily="34" charset="-128"/>
              </a:rPr>
              <a:t>RequestHandler</a:t>
            </a:r>
            <a:r>
              <a:rPr lang="de-DE" sz="1200" kern="0" dirty="0">
                <a:solidFill>
                  <a:schemeClr val="tx1">
                    <a:lumMod val="75000"/>
                    <a:lumOff val="25000"/>
                  </a:schemeClr>
                </a:solidFill>
                <a:ea typeface="Arial Unicode MS" pitchFamily="34" charset="-128"/>
                <a:cs typeface="Arial Unicode MS" pitchFamily="34" charset="-128"/>
              </a:rPr>
              <a:t>)</a:t>
            </a:r>
          </a:p>
        </p:txBody>
      </p:sp>
      <p:sp>
        <p:nvSpPr>
          <p:cNvPr id="104" name="Rectangle 103"/>
          <p:cNvSpPr/>
          <p:nvPr/>
        </p:nvSpPr>
        <p:spPr bwMode="gray">
          <a:xfrm>
            <a:off x="908661" y="4319216"/>
            <a:ext cx="1162973" cy="137432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JUnit</a:t>
            </a:r>
            <a:br>
              <a:rPr lang="de-DE" kern="0" dirty="0">
                <a:solidFill>
                  <a:schemeClr val="tx1">
                    <a:lumMod val="65000"/>
                    <a:lumOff val="35000"/>
                  </a:schemeClr>
                </a:solidFill>
                <a:ea typeface="Arial Unicode MS" pitchFamily="34" charset="-128"/>
                <a:cs typeface="Arial Unicode MS" pitchFamily="34" charset="-128"/>
              </a:rPr>
            </a:br>
            <a:r>
              <a:rPr lang="de-DE" sz="1200" kern="0" dirty="0">
                <a:solidFill>
                  <a:schemeClr val="tx1">
                    <a:lumMod val="65000"/>
                    <a:lumOff val="35000"/>
                  </a:schemeClr>
                </a:solidFill>
                <a:ea typeface="Arial Unicode MS" pitchFamily="34" charset="-128"/>
                <a:cs typeface="Arial Unicode MS" pitchFamily="34" charset="-128"/>
              </a:rPr>
              <a:t>(MVC Test)</a:t>
            </a:r>
            <a:endParaRPr kumimoji="0" lang="de-DE" sz="14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48" name="Rectangle 47"/>
          <p:cNvSpPr/>
          <p:nvPr/>
        </p:nvSpPr>
        <p:spPr bwMode="gray">
          <a:xfrm rot="16200000">
            <a:off x="4943289" y="4839188"/>
            <a:ext cx="597048" cy="382296"/>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0" tIns="72000" rIns="0" bIns="72000" rtlCol="0" anchor="ctr"/>
          <a:lstStyle/>
          <a:p>
            <a:pPr algn="ctr" fontAlgn="base">
              <a:spcBef>
                <a:spcPct val="50000"/>
              </a:spcBef>
              <a:spcAft>
                <a:spcPct val="0"/>
              </a:spcAft>
              <a:buClr>
                <a:srgbClr val="F0AB00"/>
              </a:buClr>
              <a:buSzPct val="80000"/>
            </a:pPr>
            <a:r>
              <a:rPr lang="de-DE" sz="900" kern="0" dirty="0">
                <a:solidFill>
                  <a:schemeClr val="tx1">
                    <a:lumMod val="75000"/>
                    <a:lumOff val="25000"/>
                  </a:schemeClr>
                </a:solidFill>
                <a:ea typeface="Arial Unicode MS" pitchFamily="34" charset="-128"/>
                <a:cs typeface="Arial Unicode MS" pitchFamily="34" charset="-128"/>
              </a:rPr>
              <a:t>Handler</a:t>
            </a:r>
            <a:br>
              <a:rPr lang="de-DE" sz="900" kern="0" dirty="0">
                <a:solidFill>
                  <a:schemeClr val="tx1">
                    <a:lumMod val="75000"/>
                    <a:lumOff val="25000"/>
                  </a:schemeClr>
                </a:solidFill>
                <a:ea typeface="Arial Unicode MS" pitchFamily="34" charset="-128"/>
                <a:cs typeface="Arial Unicode MS" pitchFamily="34" charset="-128"/>
              </a:rPr>
            </a:br>
            <a:r>
              <a:rPr lang="de-DE" sz="900" kern="0" dirty="0">
                <a:solidFill>
                  <a:schemeClr val="tx1">
                    <a:lumMod val="75000"/>
                    <a:lumOff val="25000"/>
                  </a:schemeClr>
                </a:solidFill>
                <a:ea typeface="Arial Unicode MS" pitchFamily="34" charset="-128"/>
                <a:cs typeface="Arial Unicode MS" pitchFamily="34" charset="-128"/>
              </a:rPr>
              <a:t>Interceptor</a:t>
            </a:r>
          </a:p>
        </p:txBody>
      </p:sp>
    </p:spTree>
    <p:extLst>
      <p:ext uri="{BB962C8B-B14F-4D97-AF65-F5344CB8AC3E}">
        <p14:creationId xmlns:p14="http://schemas.microsoft.com/office/powerpoint/2010/main" val="354912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gray">
          <a:xfrm>
            <a:off x="454183" y="736599"/>
            <a:ext cx="2384270" cy="4826002"/>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algn="ct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Local</a:t>
            </a:r>
            <a:endParaRPr lang="de-DE" kern="0" dirty="0">
              <a:solidFill>
                <a:schemeClr val="tx1">
                  <a:lumMod val="75000"/>
                  <a:lumOff val="25000"/>
                </a:schemeClr>
              </a:solidFill>
              <a:ea typeface="Arial Unicode MS" pitchFamily="34" charset="-128"/>
              <a:cs typeface="Arial Unicode MS" pitchFamily="34" charset="-128"/>
            </a:endParaRPr>
          </a:p>
        </p:txBody>
      </p:sp>
      <p:sp>
        <p:nvSpPr>
          <p:cNvPr id="14" name="Rounded Rectangle 13"/>
          <p:cNvSpPr/>
          <p:nvPr/>
        </p:nvSpPr>
        <p:spPr bwMode="gray">
          <a:xfrm>
            <a:off x="3721101" y="736601"/>
            <a:ext cx="5372100" cy="4826000"/>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algn="ctr" fontAlgn="base">
              <a:spcBef>
                <a:spcPct val="50000"/>
              </a:spcBef>
              <a:spcAft>
                <a:spcPct val="0"/>
              </a:spcAft>
              <a:buClr>
                <a:srgbClr val="F0AB00"/>
              </a:buClr>
              <a:buSzPct val="80000"/>
            </a:pPr>
            <a:endParaRPr lang="de-DE" kern="0" dirty="0">
              <a:solidFill>
                <a:srgbClr val="002060"/>
              </a:solidFill>
              <a:ea typeface="Arial Unicode MS" pitchFamily="34" charset="-128"/>
              <a:cs typeface="Arial Unicode MS" pitchFamily="34" charset="-128"/>
            </a:endParaRPr>
          </a:p>
        </p:txBody>
      </p:sp>
      <p:cxnSp>
        <p:nvCxnSpPr>
          <p:cNvPr id="23" name="Straight Arrow Connector 22"/>
          <p:cNvCxnSpPr/>
          <p:nvPr/>
        </p:nvCxnSpPr>
        <p:spPr>
          <a:xfrm flipV="1">
            <a:off x="2569341" y="2360854"/>
            <a:ext cx="1869309" cy="1346"/>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870201" y="2099244"/>
            <a:ext cx="1244600"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 / REST</a:t>
            </a:r>
            <a:endParaRPr lang="de-DE" kern="0" dirty="0">
              <a:ea typeface="Arial Unicode MS" pitchFamily="34" charset="-128"/>
              <a:cs typeface="Arial Unicode MS" pitchFamily="34" charset="-128"/>
            </a:endParaRPr>
          </a:p>
        </p:txBody>
      </p:sp>
      <p:sp>
        <p:nvSpPr>
          <p:cNvPr id="26" name="Rectangle 25"/>
          <p:cNvSpPr/>
          <p:nvPr/>
        </p:nvSpPr>
        <p:spPr bwMode="gray">
          <a:xfrm>
            <a:off x="4438650" y="1504950"/>
            <a:ext cx="3876676"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nchorCtr="0"/>
          <a:lstStyle/>
          <a:p>
            <a:pPr algn="ct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Advertisement</a:t>
            </a:r>
            <a:br>
              <a:rPr lang="de-DE" kern="0" dirty="0">
                <a:solidFill>
                  <a:schemeClr val="tx1">
                    <a:lumMod val="75000"/>
                    <a:lumOff val="25000"/>
                  </a:schemeClr>
                </a:solidFill>
                <a:ea typeface="Arial Unicode MS" pitchFamily="34" charset="-128"/>
                <a:cs typeface="Arial Unicode MS" pitchFamily="34" charset="-128"/>
              </a:rPr>
            </a:br>
            <a:r>
              <a:rPr lang="de-DE" kern="0" dirty="0">
                <a:solidFill>
                  <a:schemeClr val="tx1">
                    <a:lumMod val="75000"/>
                    <a:lumOff val="25000"/>
                  </a:schemeClr>
                </a:solidFill>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30" name="Rectangle 29"/>
          <p:cNvSpPr/>
          <p:nvPr/>
        </p:nvSpPr>
        <p:spPr bwMode="gray">
          <a:xfrm>
            <a:off x="709615" y="1504950"/>
            <a:ext cx="1873407" cy="13015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Postman</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0601" y="940561"/>
            <a:ext cx="1998874" cy="264623"/>
          </a:xfrm>
          <a:prstGeom prst="rect">
            <a:avLst/>
          </a:prstGeom>
        </p:spPr>
      </p:pic>
    </p:spTree>
    <p:extLst>
      <p:ext uri="{BB962C8B-B14F-4D97-AF65-F5344CB8AC3E}">
        <p14:creationId xmlns:p14="http://schemas.microsoft.com/office/powerpoint/2010/main" val="1149803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gray">
          <a:xfrm>
            <a:off x="317500" y="736600"/>
            <a:ext cx="9131300" cy="5693259"/>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Local</a:t>
            </a:r>
            <a:endParaRPr lang="de-DE" kern="0" dirty="0">
              <a:solidFill>
                <a:schemeClr val="tx1">
                  <a:lumMod val="75000"/>
                  <a:lumOff val="25000"/>
                </a:schemeClr>
              </a:solidFill>
              <a:ea typeface="Arial Unicode MS" pitchFamily="34" charset="-128"/>
              <a:cs typeface="Arial Unicode MS" pitchFamily="34" charset="-128"/>
            </a:endParaRPr>
          </a:p>
        </p:txBody>
      </p:sp>
      <p:sp>
        <p:nvSpPr>
          <p:cNvPr id="14" name="Rectangle 13"/>
          <p:cNvSpPr/>
          <p:nvPr/>
        </p:nvSpPr>
        <p:spPr bwMode="gray">
          <a:xfrm>
            <a:off x="4140278" y="939800"/>
            <a:ext cx="4475907" cy="426742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nchorCtr="0"/>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Tomcat</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15" name="Rectangle 14"/>
          <p:cNvSpPr/>
          <p:nvPr/>
        </p:nvSpPr>
        <p:spPr bwMode="gray">
          <a:xfrm>
            <a:off x="4438650" y="1504950"/>
            <a:ext cx="3876676"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nchorCtr="0"/>
          <a:lstStyle/>
          <a:p>
            <a:pPr algn="ct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Advertisement</a:t>
            </a:r>
            <a:endParaRPr kumimoji="0" lang="de-DE"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31" name="Flowchart: Magnetic Disk 30"/>
          <p:cNvSpPr/>
          <p:nvPr/>
        </p:nvSpPr>
        <p:spPr bwMode="gray">
          <a:xfrm>
            <a:off x="4890294" y="5718336"/>
            <a:ext cx="1447006" cy="555931"/>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de-DE" sz="1600" kern="0" dirty="0" err="1">
                <a:solidFill>
                  <a:schemeClr val="tx1"/>
                </a:solidFill>
                <a:ea typeface="Arial Unicode MS" pitchFamily="34" charset="-128"/>
                <a:cs typeface="Arial Unicode MS" pitchFamily="34" charset="-128"/>
              </a:rPr>
              <a:t>PostgreSQL</a:t>
            </a:r>
            <a:endParaRPr lang="de-DE" sz="1600" kern="0" dirty="0">
              <a:solidFill>
                <a:schemeClr val="tx1"/>
              </a:solidFill>
              <a:ea typeface="Arial Unicode MS" pitchFamily="34" charset="-128"/>
              <a:cs typeface="Arial Unicode MS" pitchFamily="34" charset="-128"/>
            </a:endParaRPr>
          </a:p>
        </p:txBody>
      </p:sp>
      <p:sp>
        <p:nvSpPr>
          <p:cNvPr id="34" name="TextBox 33"/>
          <p:cNvSpPr txBox="1"/>
          <p:nvPr/>
        </p:nvSpPr>
        <p:spPr>
          <a:xfrm>
            <a:off x="4499651" y="5210639"/>
            <a:ext cx="1484987"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JDBC / SQL</a:t>
            </a:r>
          </a:p>
        </p:txBody>
      </p:sp>
      <p:sp>
        <p:nvSpPr>
          <p:cNvPr id="30" name="Rectangle 29"/>
          <p:cNvSpPr/>
          <p:nvPr/>
        </p:nvSpPr>
        <p:spPr bwMode="gray">
          <a:xfrm>
            <a:off x="709615" y="1504950"/>
            <a:ext cx="1873407" cy="13015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Postman</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26" name="TextBox 25"/>
          <p:cNvSpPr txBox="1"/>
          <p:nvPr/>
        </p:nvSpPr>
        <p:spPr>
          <a:xfrm>
            <a:off x="2870200" y="2099244"/>
            <a:ext cx="1267591"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 / REST</a:t>
            </a:r>
            <a:endParaRPr lang="de-DE" kern="0" dirty="0">
              <a:ea typeface="Arial Unicode MS" pitchFamily="34" charset="-128"/>
              <a:cs typeface="Arial Unicode MS" pitchFamily="34" charset="-128"/>
            </a:endParaRPr>
          </a:p>
        </p:txBody>
      </p:sp>
      <p:cxnSp>
        <p:nvCxnSpPr>
          <p:cNvPr id="20" name="Straight Arrow Connector 19"/>
          <p:cNvCxnSpPr/>
          <p:nvPr/>
        </p:nvCxnSpPr>
        <p:spPr>
          <a:xfrm>
            <a:off x="2569341" y="2362200"/>
            <a:ext cx="2103894" cy="2252"/>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4666261" y="2068212"/>
            <a:ext cx="2282836" cy="592479"/>
          </a:xfrm>
          <a:prstGeom prst="roundRect">
            <a:avLst/>
          </a:prstGeom>
          <a:solidFill>
            <a:srgbClr val="00B0F0"/>
          </a:solidFill>
          <a:ln>
            <a:headEnd/>
            <a:tailEnd/>
          </a:ln>
          <a:effectLst/>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rPr>
              <a:t>Controller</a:t>
            </a:r>
          </a:p>
        </p:txBody>
      </p:sp>
      <p:sp>
        <p:nvSpPr>
          <p:cNvPr id="24" name="Rounded Rectangle 23"/>
          <p:cNvSpPr/>
          <p:nvPr/>
        </p:nvSpPr>
        <p:spPr bwMode="gray">
          <a:xfrm>
            <a:off x="4666261" y="4151637"/>
            <a:ext cx="2282836" cy="592479"/>
          </a:xfrm>
          <a:prstGeom prst="round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JPA / </a:t>
            </a:r>
            <a:r>
              <a:rPr kumimoji="0" lang="de-DE" sz="1600" b="0" i="0" u="none" strike="noStrike" kern="0" cap="none" spc="0" normalizeH="0" baseline="0" noProof="0" dirty="0" err="1">
                <a:ln>
                  <a:noFill/>
                </a:ln>
                <a:effectLst/>
                <a:uLnTx/>
                <a:uFillTx/>
                <a:ea typeface="Arial Unicode MS" pitchFamily="34" charset="-128"/>
                <a:cs typeface="Arial Unicode MS" pitchFamily="34" charset="-128"/>
              </a:rPr>
              <a:t>Persistence</a:t>
            </a:r>
            <a:endParaRPr kumimoji="0" lang="de-DE" sz="16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8" name="Elbow Connector 17"/>
          <p:cNvCxnSpPr/>
          <p:nvPr/>
        </p:nvCxnSpPr>
        <p:spPr>
          <a:xfrm rot="16200000" flipH="1">
            <a:off x="5394921" y="5213682"/>
            <a:ext cx="939137" cy="3"/>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bwMode="gray">
          <a:xfrm>
            <a:off x="4666261" y="3472393"/>
            <a:ext cx="2282836" cy="546784"/>
          </a:xfrm>
          <a:prstGeom prst="round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Repository</a:t>
            </a:r>
          </a:p>
        </p:txBody>
      </p:sp>
    </p:spTree>
    <p:extLst>
      <p:ext uri="{BB962C8B-B14F-4D97-AF65-F5344CB8AC3E}">
        <p14:creationId xmlns:p14="http://schemas.microsoft.com/office/powerpoint/2010/main" val="50128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gray">
          <a:xfrm>
            <a:off x="317500" y="736600"/>
            <a:ext cx="9131300" cy="5693259"/>
          </a:xfrm>
          <a:prstGeom prst="rect">
            <a:avLst/>
          </a:prstGeom>
          <a:solidFill>
            <a:schemeClr val="bg2">
              <a:lumMod val="90000"/>
              <a:alpha val="46000"/>
            </a:scheme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00" tIns="252000" rIns="90000" bIns="72000"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de-DE" kern="0" dirty="0">
                <a:solidFill>
                  <a:schemeClr val="tx1">
                    <a:lumMod val="75000"/>
                    <a:lumOff val="25000"/>
                  </a:schemeClr>
                </a:solidFill>
                <a:ea typeface="Arial Unicode MS" pitchFamily="34" charset="-128"/>
                <a:cs typeface="Arial Unicode MS" pitchFamily="34" charset="-128"/>
              </a:rPr>
              <a:t>JVM</a:t>
            </a:r>
          </a:p>
        </p:txBody>
      </p:sp>
      <p:sp>
        <p:nvSpPr>
          <p:cNvPr id="16" name="Rectangle 15"/>
          <p:cNvSpPr/>
          <p:nvPr/>
        </p:nvSpPr>
        <p:spPr bwMode="gray">
          <a:xfrm>
            <a:off x="4140278" y="939800"/>
            <a:ext cx="4475907" cy="542321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nchorCtr="0"/>
          <a:lstStyle/>
          <a:p>
            <a:pPr algn="ctr" fontAlgn="base">
              <a:spcBef>
                <a:spcPct val="50000"/>
              </a:spcBef>
              <a:spcAft>
                <a:spcPct val="0"/>
              </a:spcAft>
              <a:buClr>
                <a:srgbClr val="F0AB00"/>
              </a:buClr>
              <a:buSzPct val="80000"/>
            </a:pPr>
            <a:r>
              <a:rPr lang="de-DE" kern="0" dirty="0">
                <a:solidFill>
                  <a:schemeClr val="tx1">
                    <a:lumMod val="65000"/>
                    <a:lumOff val="35000"/>
                  </a:schemeClr>
                </a:solidFill>
                <a:ea typeface="Arial Unicode MS" pitchFamily="34" charset="-128"/>
                <a:cs typeface="Arial Unicode MS" pitchFamily="34" charset="-128"/>
              </a:rPr>
              <a:t>Mock MVC</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17" name="Rectangle 16"/>
          <p:cNvSpPr/>
          <p:nvPr/>
        </p:nvSpPr>
        <p:spPr bwMode="gray">
          <a:xfrm>
            <a:off x="4438650" y="1504950"/>
            <a:ext cx="3876676" cy="3435501"/>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nchorCtr="0"/>
          <a:lstStyle/>
          <a:p>
            <a:pPr algn="ctr" fontAlgn="base">
              <a:spcBef>
                <a:spcPct val="50000"/>
              </a:spcBef>
              <a:spcAft>
                <a:spcPct val="0"/>
              </a:spcAft>
              <a:buClr>
                <a:srgbClr val="F0AB00"/>
              </a:buClr>
              <a:buSzPct val="80000"/>
            </a:pPr>
            <a:r>
              <a:rPr lang="de-DE" kern="0" dirty="0" err="1">
                <a:solidFill>
                  <a:schemeClr val="tx1">
                    <a:lumMod val="75000"/>
                    <a:lumOff val="25000"/>
                  </a:schemeClr>
                </a:solidFill>
                <a:ea typeface="Arial Unicode MS" pitchFamily="34" charset="-128"/>
                <a:cs typeface="Arial Unicode MS" pitchFamily="34" charset="-128"/>
              </a:rPr>
              <a:t>Advertisement</a:t>
            </a:r>
            <a:endParaRPr kumimoji="0" lang="de-DE"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31" name="Flowchart: Magnetic Disk 30"/>
          <p:cNvSpPr/>
          <p:nvPr/>
        </p:nvSpPr>
        <p:spPr bwMode="gray">
          <a:xfrm>
            <a:off x="4896644" y="5718336"/>
            <a:ext cx="1942306" cy="555931"/>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de-DE" sz="1600" kern="0" dirty="0">
                <a:solidFill>
                  <a:schemeClr val="tx1"/>
                </a:solidFill>
                <a:ea typeface="Arial Unicode MS" pitchFamily="34" charset="-128"/>
                <a:cs typeface="Arial Unicode MS" pitchFamily="34" charset="-128"/>
              </a:rPr>
              <a:t>H2 (In Memory)</a:t>
            </a:r>
          </a:p>
        </p:txBody>
      </p:sp>
      <p:sp>
        <p:nvSpPr>
          <p:cNvPr id="34" name="TextBox 33"/>
          <p:cNvSpPr txBox="1"/>
          <p:nvPr/>
        </p:nvSpPr>
        <p:spPr>
          <a:xfrm>
            <a:off x="4499651" y="5210639"/>
            <a:ext cx="1484987"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JDBC / SQL</a:t>
            </a:r>
          </a:p>
        </p:txBody>
      </p:sp>
      <p:sp>
        <p:nvSpPr>
          <p:cNvPr id="30" name="Rectangle 29"/>
          <p:cNvSpPr/>
          <p:nvPr/>
        </p:nvSpPr>
        <p:spPr bwMode="gray">
          <a:xfrm>
            <a:off x="709615" y="1504950"/>
            <a:ext cx="1873407" cy="13015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kern="0" dirty="0" err="1">
                <a:solidFill>
                  <a:schemeClr val="tx1">
                    <a:lumMod val="65000"/>
                    <a:lumOff val="35000"/>
                  </a:schemeClr>
                </a:solidFill>
                <a:ea typeface="Arial Unicode MS" pitchFamily="34" charset="-128"/>
                <a:cs typeface="Arial Unicode MS" pitchFamily="34" charset="-128"/>
              </a:rPr>
              <a:t>JUnit</a:t>
            </a:r>
            <a:endParaRPr kumimoji="0" lang="de-DE" sz="2000" b="0" i="0" u="none" strike="noStrike" kern="0" cap="none" spc="0" normalizeH="0" baseline="0" noProof="0" dirty="0">
              <a:ln>
                <a:noFill/>
              </a:ln>
              <a:solidFill>
                <a:schemeClr val="tx1">
                  <a:lumMod val="65000"/>
                  <a:lumOff val="35000"/>
                </a:schemeClr>
              </a:solidFill>
              <a:effectLst/>
              <a:uLnTx/>
              <a:uFillTx/>
              <a:ea typeface="Arial Unicode MS" pitchFamily="34" charset="-128"/>
              <a:cs typeface="Arial Unicode MS" pitchFamily="34" charset="-128"/>
            </a:endParaRPr>
          </a:p>
        </p:txBody>
      </p:sp>
      <p:sp>
        <p:nvSpPr>
          <p:cNvPr id="28" name="Rounded Rectangle 27"/>
          <p:cNvSpPr/>
          <p:nvPr/>
        </p:nvSpPr>
        <p:spPr bwMode="gray">
          <a:xfrm>
            <a:off x="4666261" y="2068212"/>
            <a:ext cx="2282836" cy="592479"/>
          </a:xfrm>
          <a:prstGeom prst="roundRect">
            <a:avLst/>
          </a:prstGeom>
          <a:solidFill>
            <a:srgbClr val="00B0F0"/>
          </a:solidFill>
          <a:ln>
            <a:headEnd/>
            <a:tailEnd/>
          </a:ln>
          <a:effectLst/>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solidFill>
                  <a:schemeClr val="tx1">
                    <a:lumMod val="75000"/>
                    <a:lumOff val="25000"/>
                  </a:schemeClr>
                </a:solidFill>
                <a:effectLst/>
                <a:uLnTx/>
                <a:uFillTx/>
                <a:ea typeface="Arial Unicode MS" pitchFamily="34" charset="-128"/>
                <a:cs typeface="Arial Unicode MS" pitchFamily="34" charset="-128"/>
              </a:rPr>
              <a:t>Controller</a:t>
            </a:r>
          </a:p>
        </p:txBody>
      </p:sp>
      <p:cxnSp>
        <p:nvCxnSpPr>
          <p:cNvPr id="25" name="Straight Arrow Connector 24"/>
          <p:cNvCxnSpPr/>
          <p:nvPr/>
        </p:nvCxnSpPr>
        <p:spPr>
          <a:xfrm>
            <a:off x="2569341" y="2362200"/>
            <a:ext cx="2103894" cy="2252"/>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8" idx="2"/>
            <a:endCxn id="36" idx="0"/>
          </p:cNvCxnSpPr>
          <p:nvPr/>
        </p:nvCxnSpPr>
        <p:spPr>
          <a:xfrm>
            <a:off x="5807679" y="2660691"/>
            <a:ext cx="0" cy="8117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gray">
          <a:xfrm>
            <a:off x="4666261" y="4151637"/>
            <a:ext cx="2282836" cy="592479"/>
          </a:xfrm>
          <a:prstGeom prst="round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JPA / </a:t>
            </a:r>
            <a:r>
              <a:rPr kumimoji="0" lang="de-DE" sz="1600" b="0" i="0" u="none" strike="noStrike" kern="0" cap="none" spc="0" normalizeH="0" baseline="0" noProof="0" dirty="0" err="1">
                <a:ln>
                  <a:noFill/>
                </a:ln>
                <a:effectLst/>
                <a:uLnTx/>
                <a:uFillTx/>
                <a:ea typeface="Arial Unicode MS" pitchFamily="34" charset="-128"/>
                <a:cs typeface="Arial Unicode MS" pitchFamily="34" charset="-128"/>
              </a:rPr>
              <a:t>Persistence</a:t>
            </a:r>
            <a:endParaRPr kumimoji="0" lang="de-DE"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ounded Rectangle 35"/>
          <p:cNvSpPr/>
          <p:nvPr/>
        </p:nvSpPr>
        <p:spPr bwMode="gray">
          <a:xfrm>
            <a:off x="4666261" y="3472393"/>
            <a:ext cx="2282836" cy="546784"/>
          </a:xfrm>
          <a:prstGeom prst="round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Repository</a:t>
            </a:r>
          </a:p>
        </p:txBody>
      </p:sp>
      <p:cxnSp>
        <p:nvCxnSpPr>
          <p:cNvPr id="37" name="Elbow Connector 36"/>
          <p:cNvCxnSpPr/>
          <p:nvPr/>
        </p:nvCxnSpPr>
        <p:spPr>
          <a:xfrm rot="16200000" flipH="1">
            <a:off x="5394921" y="5213682"/>
            <a:ext cx="939137" cy="3"/>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Line Callout 1 (Accent Bar) 17"/>
          <p:cNvSpPr/>
          <p:nvPr/>
        </p:nvSpPr>
        <p:spPr bwMode="gray">
          <a:xfrm>
            <a:off x="7176708" y="3878999"/>
            <a:ext cx="2007049" cy="533366"/>
          </a:xfrm>
          <a:prstGeom prst="accentCallout1">
            <a:avLst>
              <a:gd name="adj1" fmla="val 13668"/>
              <a:gd name="adj2" fmla="val -3500"/>
              <a:gd name="adj3" fmla="val 112500"/>
              <a:gd name="adj4" fmla="val -38333"/>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err="1">
                <a:ln>
                  <a:noFill/>
                </a:ln>
                <a:effectLst/>
                <a:uLnTx/>
                <a:uFillTx/>
                <a:ea typeface="Arial Unicode MS" pitchFamily="34" charset="-128"/>
                <a:cs typeface="Arial Unicode MS" pitchFamily="34" charset="-128"/>
              </a:rPr>
              <a:t>EmbeddedDatabaseConfig</a:t>
            </a:r>
            <a:endParaRPr kumimoji="0" lang="de-DE" sz="12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494730956"/>
      </p:ext>
    </p:extLst>
  </p:cSld>
  <p:clrMapOvr>
    <a:masterClrMapping/>
  </p:clrMapOvr>
</p:sld>
</file>

<file path=ppt/theme/theme1.xml><?xml version="1.0" encoding="utf-8"?>
<a:theme xmlns:a="http://schemas.openxmlformats.org/drawingml/2006/main" name="SAPCorporate_2011">
  <a:themeElements>
    <a:clrScheme name="SAP 3">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fontAlgn="base">
          <a:spcBef>
            <a:spcPct val="50000"/>
          </a:spcBef>
          <a:spcAft>
            <a:spcPct val="0"/>
          </a:spcAft>
          <a:buClr>
            <a:srgbClr val="F0AB00"/>
          </a:buClr>
          <a:buSzPct val="80000"/>
          <a:defRPr sz="1800" kern="0" dirty="0"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SAPCorporate_2011</Template>
  <TotalTime>0</TotalTime>
  <Words>1026</Words>
  <Application>Microsoft Office PowerPoint</Application>
  <PresentationFormat>Widescreen</PresentationFormat>
  <Paragraphs>578</Paragraphs>
  <Slides>47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Arial Black</vt:lpstr>
      <vt:lpstr>Arial Unicode MS</vt:lpstr>
      <vt:lpstr>Calibri</vt:lpstr>
      <vt:lpstr>Consolas</vt:lpstr>
      <vt:lpstr>Courier New</vt:lpstr>
      <vt:lpstr>MS PGothic</vt:lpstr>
      <vt:lpstr>Wingdings</vt:lpstr>
      <vt:lpstr>SAPCorporate_2011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Nena Raab</dc:creator>
  <cp:lastModifiedBy>Raab, Nena</cp:lastModifiedBy>
  <cp:revision>761</cp:revision>
  <cp:lastPrinted>2016-12-22T14:46:05Z</cp:lastPrinted>
  <dcterms:created xsi:type="dcterms:W3CDTF">2015-10-19T08:24:08Z</dcterms:created>
  <dcterms:modified xsi:type="dcterms:W3CDTF">2017-09-01T09:16:51Z</dcterms:modified>
</cp:coreProperties>
</file>