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7"/>
  </p:notesMasterIdLst>
  <p:handoutMasterIdLst>
    <p:handoutMasterId r:id="rId18"/>
  </p:handoutMasterIdLst>
  <p:sldIdLst>
    <p:sldId id="256" r:id="rId5"/>
    <p:sldId id="257" r:id="rId6"/>
    <p:sldId id="269" r:id="rId7"/>
    <p:sldId id="271" r:id="rId8"/>
    <p:sldId id="279" r:id="rId9"/>
    <p:sldId id="274" r:id="rId10"/>
    <p:sldId id="276" r:id="rId11"/>
    <p:sldId id="273" r:id="rId12"/>
    <p:sldId id="272" r:id="rId13"/>
    <p:sldId id="277" r:id="rId14"/>
    <p:sldId id="278" r:id="rId15"/>
    <p:sldId id="268"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12/10/2024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12/10/2024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dirty="0">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dirty="0">
                <a:solidFill>
                  <a:srgbClr val="000000"/>
                </a:solidFill>
                <a:latin typeface="Calibri"/>
                <a:ea typeface="MS PGothic"/>
              </a:rPr>
              <a:t>Click to edit Master title style</a:t>
            </a:r>
            <a:endParaRPr lang="en-US" sz="3000" b="0" strike="noStrike" spc="-1" dirty="0">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ea typeface="MS PGothic"/>
              </a:rPr>
              <a:t>Click to edit Master text styles</a:t>
            </a:r>
            <a:endParaRPr lang="en-US" sz="3200" b="0" strike="noStrike" spc="-1" dirty="0">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ea typeface="MS PGothic"/>
              </a:rPr>
              <a:t>Second level</a:t>
            </a:r>
            <a:endParaRPr lang="en-US" sz="2800" b="0" strike="noStrike" spc="-1" dirty="0">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ea typeface="MS PGothic"/>
              </a:rPr>
              <a:t>Third level</a:t>
            </a:r>
            <a:endParaRPr lang="en-US" sz="2400" b="0" strike="noStrike" spc="-1" dirty="0">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Fourth level</a:t>
            </a:r>
            <a:endParaRPr lang="en-US" sz="2000" b="0" strike="noStrike" spc="-1" dirty="0">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Fifth level</a:t>
            </a:r>
            <a:endParaRPr lang="en-US" sz="2000" b="0" strike="noStrike" spc="-1" dirty="0">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Exploratory Project (CS-302)</a:t>
            </a: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spcBef>
                <a:spcPts val="400"/>
              </a:spcBef>
            </a:pPr>
            <a:r>
              <a:rPr lang="en-US" sz="3600" b="1" kern="1200" dirty="0">
                <a:solidFill>
                  <a:schemeClr val="tx1"/>
                </a:solidFill>
                <a:latin typeface="+mn-lt"/>
                <a:ea typeface="+mn-ea"/>
                <a:cs typeface="+mn-cs"/>
              </a:rPr>
              <a:t>Comprehensive E-Commerce Platform with Admin Panel</a:t>
            </a:r>
            <a:endParaRPr lang="en-US" sz="3600" i="1" spc="-1" dirty="0">
              <a:latin typeface="Times New Roman" panose="02020603050405020304" pitchFamily="18" charset="0"/>
              <a:ea typeface="Calibri" panose="020F0502020204030204" pitchFamily="34" charset="0"/>
              <a:cs typeface="Times New Roman" panose="02020603050405020304" pitchFamily="18" charset="0"/>
            </a:endParaRPr>
          </a:p>
          <a:p>
            <a:pPr algn="ctr" defTabSz="667512">
              <a:spcAft>
                <a:spcPts val="600"/>
              </a:spcAft>
            </a:pPr>
            <a:r>
              <a:rPr lang="en-US" sz="2000" b="1" kern="1200" dirty="0">
                <a:solidFill>
                  <a:schemeClr val="tx1"/>
                </a:solidFill>
                <a:latin typeface="+mn-lt"/>
                <a:ea typeface="+mn-ea"/>
                <a:cs typeface="+mn-cs"/>
              </a:rPr>
              <a:t>Team:</a:t>
            </a:r>
          </a:p>
          <a:p>
            <a:pPr algn="ctr" defTabSz="667512">
              <a:spcAft>
                <a:spcPts val="600"/>
              </a:spcAft>
            </a:pPr>
            <a:r>
              <a:rPr lang="en-US" sz="2000" kern="1200" dirty="0">
                <a:solidFill>
                  <a:schemeClr val="tx1"/>
                </a:solidFill>
                <a:latin typeface="+mn-lt"/>
                <a:ea typeface="+mn-ea"/>
                <a:cs typeface="Times New Roman" panose="02020603050405020304" pitchFamily="18" charset="0"/>
              </a:rPr>
              <a:t>Debarun</a:t>
            </a:r>
            <a:r>
              <a:rPr lang="en-US" sz="2000" kern="1200" dirty="0">
                <a:solidFill>
                  <a:schemeClr val="tx1"/>
                </a:solidFill>
                <a:latin typeface="+mn-lt"/>
                <a:ea typeface="+mn-ea"/>
                <a:cs typeface="+mn-cs"/>
              </a:rPr>
              <a:t> Das   (2110990411)</a:t>
            </a:r>
          </a:p>
          <a:p>
            <a:pPr algn="ctr" defTabSz="667512">
              <a:spcAft>
                <a:spcPts val="600"/>
              </a:spcAft>
            </a:pPr>
            <a:r>
              <a:rPr lang="en-US" sz="2000" kern="1200" dirty="0">
                <a:solidFill>
                  <a:schemeClr val="tx1"/>
                </a:solidFill>
                <a:latin typeface="+mn-lt"/>
                <a:ea typeface="+mn-ea"/>
                <a:cs typeface="+mn-cs"/>
              </a:rPr>
              <a:t>Aditya Thakur  (2110990102)</a:t>
            </a:r>
          </a:p>
          <a:p>
            <a:pPr algn="ctr" defTabSz="667512">
              <a:spcAft>
                <a:spcPts val="600"/>
              </a:spcAft>
            </a:pPr>
            <a:r>
              <a:rPr lang="en-US" sz="2000" kern="1200" dirty="0">
                <a:solidFill>
                  <a:schemeClr val="tx1"/>
                </a:solidFill>
                <a:latin typeface="+mn-lt"/>
                <a:ea typeface="+mn-ea"/>
                <a:cs typeface="+mn-cs"/>
              </a:rPr>
              <a:t>Aftab Alam      (2110990103)</a:t>
            </a:r>
          </a:p>
          <a:p>
            <a:pPr algn="ctr" defTabSz="667512">
              <a:spcAft>
                <a:spcPts val="600"/>
              </a:spcAft>
            </a:pPr>
            <a:r>
              <a:rPr lang="en-US" sz="2000" kern="1200" dirty="0">
                <a:solidFill>
                  <a:schemeClr val="tx1"/>
                </a:solidFill>
                <a:latin typeface="+mn-lt"/>
                <a:ea typeface="+mn-ea"/>
                <a:cs typeface="+mn-cs"/>
              </a:rPr>
              <a:t>Akhilesh Stan   (2110990120) </a:t>
            </a:r>
          </a:p>
          <a:p>
            <a:pPr algn="ctr" defTabSz="667512">
              <a:spcAft>
                <a:spcPts val="600"/>
              </a:spcAft>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r>
              <a:rPr lang="en-GB" sz="2000" spc="-1" dirty="0">
                <a:solidFill>
                  <a:srgbClr val="000000"/>
                </a:solidFill>
                <a:latin typeface="Times New Roman" panose="02020603050405020304" pitchFamily="18" charset="0"/>
                <a:ea typeface="MS PGothic"/>
                <a:cs typeface="Times New Roman" panose="02020603050405020304" pitchFamily="18" charset="0"/>
              </a:rPr>
              <a:t> </a:t>
            </a:r>
            <a:r>
              <a:rPr lang="en-GB" sz="2000" dirty="0" err="1"/>
              <a:t>Dr.</a:t>
            </a:r>
            <a:r>
              <a:rPr lang="en-GB" sz="2000" dirty="0"/>
              <a:t>  </a:t>
            </a:r>
            <a:r>
              <a:rPr lang="en-GB" sz="2000" dirty="0" err="1"/>
              <a:t>Simarjit</a:t>
            </a:r>
            <a:r>
              <a:rPr lang="en-GB" sz="2000" dirty="0"/>
              <a:t> Kaur </a:t>
            </a:r>
          </a:p>
          <a:p>
            <a:pPr algn="ctr">
              <a:lnSpc>
                <a:spcPct val="100000"/>
              </a:lnSpc>
              <a:spcBef>
                <a:spcPts val="400"/>
              </a:spcBef>
            </a:pPr>
            <a:endParaRPr lang="en-GB" sz="2000" dirty="0"/>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C910-DB02-5730-B87D-C4E93D2E48E1}"/>
              </a:ext>
            </a:extLst>
          </p:cNvPr>
          <p:cNvSpPr>
            <a:spLocks noGrp="1"/>
          </p:cNvSpPr>
          <p:nvPr>
            <p:ph type="title"/>
          </p:nvPr>
        </p:nvSpPr>
        <p:spPr/>
        <p:txBody>
          <a:bodyPr/>
          <a:lstStyle/>
          <a:p>
            <a:r>
              <a:rPr lang="en-IN" spc="-10" dirty="0"/>
              <a:t> 		</a:t>
            </a:r>
            <a:r>
              <a:rPr lang="en-IN" sz="3200" spc="-10" dirty="0">
                <a:latin typeface="Times New Roman" panose="02020603050405020304" pitchFamily="18" charset="0"/>
                <a:cs typeface="Times New Roman" panose="02020603050405020304" pitchFamily="18" charset="0"/>
              </a:rPr>
              <a:t>Challenges</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06963C-DA76-47B2-4EAB-CC4CA924404E}"/>
              </a:ext>
            </a:extLst>
          </p:cNvPr>
          <p:cNvSpPr>
            <a:spLocks noGrp="1"/>
          </p:cNvSpPr>
          <p:nvPr>
            <p:ph type="subTitle"/>
          </p:nvPr>
        </p:nvSpPr>
        <p:spPr>
          <a:xfrm>
            <a:off x="278296" y="2733260"/>
            <a:ext cx="8458200" cy="2852531"/>
          </a:xfrm>
        </p:spPr>
        <p:txBody>
          <a:bodyPr/>
          <a:lstStyle/>
          <a:p>
            <a:pPr marL="469265" indent="-456565">
              <a:lnSpc>
                <a:spcPct val="100000"/>
              </a:lnSpc>
              <a:spcBef>
                <a:spcPts val="90"/>
              </a:spcBef>
              <a:buFont typeface="Arial MT"/>
              <a:buChar char="•"/>
              <a:tabLst>
                <a:tab pos="469265" algn="l"/>
              </a:tabLst>
            </a:pPr>
            <a:r>
              <a:rPr lang="en-IN" sz="2400" b="1" dirty="0">
                <a:latin typeface="Times New Roman"/>
                <a:cs typeface="Times New Roman"/>
              </a:rPr>
              <a:t>Database</a:t>
            </a:r>
            <a:r>
              <a:rPr lang="en-IN" sz="2400" b="1" spc="-90" dirty="0">
                <a:latin typeface="Times New Roman"/>
                <a:cs typeface="Times New Roman"/>
              </a:rPr>
              <a:t> </a:t>
            </a:r>
            <a:r>
              <a:rPr lang="en-IN" sz="2400" b="1" dirty="0">
                <a:latin typeface="Times New Roman"/>
                <a:cs typeface="Times New Roman"/>
              </a:rPr>
              <a:t>Schema</a:t>
            </a:r>
            <a:r>
              <a:rPr lang="en-IN" sz="2400" b="1" spc="-65" dirty="0">
                <a:latin typeface="Times New Roman"/>
                <a:cs typeface="Times New Roman"/>
              </a:rPr>
              <a:t> </a:t>
            </a:r>
            <a:r>
              <a:rPr lang="en-IN" sz="2400" b="1" spc="-10" dirty="0">
                <a:latin typeface="Times New Roman"/>
                <a:cs typeface="Times New Roman"/>
              </a:rPr>
              <a:t>Design:</a:t>
            </a:r>
            <a:endParaRPr lang="en-IN" sz="2400" dirty="0">
              <a:latin typeface="Times New Roman"/>
              <a:cs typeface="Times New Roman"/>
            </a:endParaRPr>
          </a:p>
          <a:p>
            <a:pPr marL="362585" marR="5080" indent="0">
              <a:lnSpc>
                <a:spcPct val="100000"/>
              </a:lnSpc>
              <a:spcBef>
                <a:spcPts val="5"/>
              </a:spcBef>
              <a:buNone/>
            </a:pPr>
            <a:r>
              <a:rPr lang="en-IN" sz="2400" dirty="0">
                <a:latin typeface="Times New Roman"/>
                <a:cs typeface="Times New Roman"/>
              </a:rPr>
              <a:t>Challenge:</a:t>
            </a:r>
            <a:r>
              <a:rPr lang="en-IN" sz="2400" spc="-70" dirty="0">
                <a:latin typeface="Times New Roman"/>
                <a:cs typeface="Times New Roman"/>
              </a:rPr>
              <a:t> </a:t>
            </a:r>
            <a:r>
              <a:rPr lang="en-IN" sz="2400" dirty="0">
                <a:latin typeface="Times New Roman"/>
                <a:cs typeface="Times New Roman"/>
              </a:rPr>
              <a:t>Managing</a:t>
            </a:r>
            <a:r>
              <a:rPr lang="en-IN" sz="2400" spc="-65" dirty="0">
                <a:latin typeface="Times New Roman"/>
                <a:cs typeface="Times New Roman"/>
              </a:rPr>
              <a:t> </a:t>
            </a:r>
            <a:r>
              <a:rPr lang="en-IN" sz="2400" dirty="0">
                <a:latin typeface="Times New Roman"/>
                <a:cs typeface="Times New Roman"/>
              </a:rPr>
              <a:t>Complex</a:t>
            </a:r>
            <a:r>
              <a:rPr lang="en-IN" sz="2400" spc="-30" dirty="0">
                <a:latin typeface="Times New Roman"/>
                <a:cs typeface="Times New Roman"/>
              </a:rPr>
              <a:t> </a:t>
            </a:r>
            <a:r>
              <a:rPr lang="en-IN" sz="2400" dirty="0">
                <a:latin typeface="Times New Roman"/>
                <a:cs typeface="Times New Roman"/>
              </a:rPr>
              <a:t>relationships</a:t>
            </a:r>
            <a:r>
              <a:rPr lang="en-IN" sz="2400" spc="-70" dirty="0">
                <a:latin typeface="Times New Roman"/>
                <a:cs typeface="Times New Roman"/>
              </a:rPr>
              <a:t> </a:t>
            </a:r>
            <a:r>
              <a:rPr lang="en-IN" sz="2400" dirty="0">
                <a:latin typeface="Times New Roman"/>
                <a:cs typeface="Times New Roman"/>
              </a:rPr>
              <a:t>in</a:t>
            </a:r>
            <a:r>
              <a:rPr lang="en-IN" sz="2400" spc="-70" dirty="0">
                <a:latin typeface="Times New Roman"/>
                <a:cs typeface="Times New Roman"/>
              </a:rPr>
              <a:t> </a:t>
            </a:r>
            <a:r>
              <a:rPr lang="en-IN" sz="2400" dirty="0">
                <a:latin typeface="Times New Roman"/>
                <a:cs typeface="Times New Roman"/>
              </a:rPr>
              <a:t>the</a:t>
            </a:r>
            <a:r>
              <a:rPr lang="en-IN" sz="2400" spc="-90" dirty="0">
                <a:latin typeface="Times New Roman"/>
                <a:cs typeface="Times New Roman"/>
              </a:rPr>
              <a:t> </a:t>
            </a:r>
            <a:r>
              <a:rPr lang="en-IN" sz="2400" spc="-10" dirty="0">
                <a:latin typeface="Times New Roman"/>
                <a:cs typeface="Times New Roman"/>
              </a:rPr>
              <a:t>database. </a:t>
            </a:r>
            <a:r>
              <a:rPr lang="en-IN" sz="2400" dirty="0">
                <a:latin typeface="Times New Roman"/>
                <a:cs typeface="Times New Roman"/>
              </a:rPr>
              <a:t>Solution:</a:t>
            </a:r>
            <a:r>
              <a:rPr lang="en-IN" sz="2400" spc="-60" dirty="0">
                <a:latin typeface="Times New Roman"/>
                <a:cs typeface="Times New Roman"/>
              </a:rPr>
              <a:t> </a:t>
            </a:r>
            <a:r>
              <a:rPr lang="en-IN" sz="2400" dirty="0">
                <a:latin typeface="Times New Roman"/>
                <a:cs typeface="Times New Roman"/>
              </a:rPr>
              <a:t>Structured</a:t>
            </a:r>
            <a:r>
              <a:rPr lang="en-IN" sz="2400" spc="-80" dirty="0">
                <a:latin typeface="Times New Roman"/>
                <a:cs typeface="Times New Roman"/>
              </a:rPr>
              <a:t> </a:t>
            </a:r>
            <a:r>
              <a:rPr lang="en-IN" sz="2400" dirty="0">
                <a:latin typeface="Times New Roman"/>
                <a:cs typeface="Times New Roman"/>
              </a:rPr>
              <a:t>Schema</a:t>
            </a:r>
            <a:r>
              <a:rPr lang="en-IN" sz="2400" spc="-55" dirty="0">
                <a:latin typeface="Times New Roman"/>
                <a:cs typeface="Times New Roman"/>
              </a:rPr>
              <a:t> </a:t>
            </a:r>
            <a:r>
              <a:rPr lang="en-IN" sz="2400" dirty="0">
                <a:latin typeface="Times New Roman"/>
                <a:cs typeface="Times New Roman"/>
              </a:rPr>
              <a:t>using</a:t>
            </a:r>
            <a:r>
              <a:rPr lang="en-IN" sz="2400" spc="-95" dirty="0">
                <a:latin typeface="Times New Roman"/>
                <a:cs typeface="Times New Roman"/>
              </a:rPr>
              <a:t> </a:t>
            </a:r>
            <a:r>
              <a:rPr lang="en-IN" sz="2400" spc="-10" dirty="0">
                <a:latin typeface="Times New Roman"/>
                <a:cs typeface="Times New Roman"/>
              </a:rPr>
              <a:t>Mongoose.</a:t>
            </a:r>
            <a:endParaRPr lang="en-IN" sz="2400" dirty="0">
              <a:latin typeface="Times New Roman"/>
              <a:cs typeface="Times New Roman"/>
            </a:endParaRPr>
          </a:p>
          <a:p>
            <a:pPr>
              <a:lnSpc>
                <a:spcPct val="100000"/>
              </a:lnSpc>
              <a:spcBef>
                <a:spcPts val="130"/>
              </a:spcBef>
            </a:pPr>
            <a:endParaRPr lang="en-IN" sz="2400" dirty="0">
              <a:latin typeface="Times New Roman"/>
              <a:cs typeface="Times New Roman"/>
            </a:endParaRPr>
          </a:p>
          <a:p>
            <a:pPr marL="469265" indent="-456565">
              <a:lnSpc>
                <a:spcPct val="100000"/>
              </a:lnSpc>
              <a:buFont typeface="Arial MT"/>
              <a:buChar char="•"/>
              <a:tabLst>
                <a:tab pos="469265" algn="l"/>
              </a:tabLst>
            </a:pPr>
            <a:r>
              <a:rPr lang="en-IN" sz="2400" b="1" dirty="0">
                <a:latin typeface="Times New Roman"/>
                <a:cs typeface="Times New Roman"/>
              </a:rPr>
              <a:t>State</a:t>
            </a:r>
            <a:r>
              <a:rPr lang="en-IN" sz="2400" b="1" spc="-65" dirty="0">
                <a:latin typeface="Times New Roman"/>
                <a:cs typeface="Times New Roman"/>
              </a:rPr>
              <a:t> </a:t>
            </a:r>
            <a:r>
              <a:rPr lang="en-IN" sz="2400" b="1" spc="-10" dirty="0">
                <a:latin typeface="Times New Roman"/>
                <a:cs typeface="Times New Roman"/>
              </a:rPr>
              <a:t>Management:</a:t>
            </a:r>
            <a:endParaRPr lang="en-IN" sz="2400" dirty="0">
              <a:latin typeface="Times New Roman"/>
              <a:cs typeface="Times New Roman"/>
            </a:endParaRPr>
          </a:p>
          <a:p>
            <a:pPr marL="362585" marR="936625" indent="0">
              <a:lnSpc>
                <a:spcPct val="100000"/>
              </a:lnSpc>
              <a:spcBef>
                <a:spcPts val="5"/>
              </a:spcBef>
              <a:buNone/>
            </a:pPr>
            <a:r>
              <a:rPr lang="en-IN" sz="2400" dirty="0">
                <a:latin typeface="Times New Roman"/>
                <a:cs typeface="Times New Roman"/>
              </a:rPr>
              <a:t>Challenge:</a:t>
            </a:r>
            <a:r>
              <a:rPr lang="en-IN" sz="2400" spc="-60" dirty="0">
                <a:latin typeface="Times New Roman"/>
                <a:cs typeface="Times New Roman"/>
              </a:rPr>
              <a:t> </a:t>
            </a:r>
            <a:r>
              <a:rPr lang="en-IN" sz="2400" dirty="0">
                <a:latin typeface="Times New Roman"/>
                <a:cs typeface="Times New Roman"/>
              </a:rPr>
              <a:t>Managing</a:t>
            </a:r>
            <a:r>
              <a:rPr lang="en-IN" sz="2400" spc="-60" dirty="0">
                <a:latin typeface="Times New Roman"/>
                <a:cs typeface="Times New Roman"/>
              </a:rPr>
              <a:t> </a:t>
            </a:r>
            <a:r>
              <a:rPr lang="en-IN" sz="2400" dirty="0">
                <a:latin typeface="Times New Roman"/>
                <a:cs typeface="Times New Roman"/>
              </a:rPr>
              <a:t>global</a:t>
            </a:r>
            <a:r>
              <a:rPr lang="en-IN" sz="2400" spc="-65" dirty="0">
                <a:latin typeface="Times New Roman"/>
                <a:cs typeface="Times New Roman"/>
              </a:rPr>
              <a:t> </a:t>
            </a:r>
            <a:r>
              <a:rPr lang="en-IN" sz="2400" dirty="0">
                <a:latin typeface="Times New Roman"/>
                <a:cs typeface="Times New Roman"/>
              </a:rPr>
              <a:t>state</a:t>
            </a:r>
            <a:r>
              <a:rPr lang="en-IN" sz="2400" spc="-60" dirty="0">
                <a:latin typeface="Times New Roman"/>
                <a:cs typeface="Times New Roman"/>
              </a:rPr>
              <a:t> </a:t>
            </a:r>
            <a:r>
              <a:rPr lang="en-IN" sz="2400" dirty="0">
                <a:latin typeface="Times New Roman"/>
                <a:cs typeface="Times New Roman"/>
              </a:rPr>
              <a:t>across</a:t>
            </a:r>
            <a:r>
              <a:rPr lang="en-IN" sz="2400" spc="-85" dirty="0">
                <a:latin typeface="Times New Roman"/>
                <a:cs typeface="Times New Roman"/>
              </a:rPr>
              <a:t> </a:t>
            </a:r>
            <a:r>
              <a:rPr lang="en-IN" sz="2400" spc="-10" dirty="0">
                <a:latin typeface="Times New Roman"/>
                <a:cs typeface="Times New Roman"/>
              </a:rPr>
              <a:t>components. </a:t>
            </a:r>
            <a:r>
              <a:rPr lang="en-IN" sz="2400" dirty="0">
                <a:latin typeface="Times New Roman"/>
                <a:cs typeface="Times New Roman"/>
              </a:rPr>
              <a:t>Solution:</a:t>
            </a:r>
            <a:r>
              <a:rPr lang="en-IN" sz="2400" spc="-50" dirty="0">
                <a:latin typeface="Times New Roman"/>
                <a:cs typeface="Times New Roman"/>
              </a:rPr>
              <a:t> </a:t>
            </a:r>
            <a:r>
              <a:rPr lang="en-IN" sz="2400" dirty="0">
                <a:latin typeface="Times New Roman"/>
                <a:cs typeface="Times New Roman"/>
              </a:rPr>
              <a:t>Simplifies</a:t>
            </a:r>
            <a:r>
              <a:rPr lang="en-IN" sz="2400" spc="-45" dirty="0">
                <a:latin typeface="Times New Roman"/>
                <a:cs typeface="Times New Roman"/>
              </a:rPr>
              <a:t> </a:t>
            </a:r>
            <a:r>
              <a:rPr lang="en-IN" sz="2400" dirty="0">
                <a:latin typeface="Times New Roman"/>
                <a:cs typeface="Times New Roman"/>
              </a:rPr>
              <a:t>with</a:t>
            </a:r>
            <a:r>
              <a:rPr lang="en-IN" sz="2400" spc="-85" dirty="0">
                <a:latin typeface="Times New Roman"/>
                <a:cs typeface="Times New Roman"/>
              </a:rPr>
              <a:t> </a:t>
            </a:r>
            <a:r>
              <a:rPr lang="en-IN" sz="2400" dirty="0">
                <a:latin typeface="Times New Roman"/>
                <a:cs typeface="Times New Roman"/>
              </a:rPr>
              <a:t>Redux</a:t>
            </a:r>
            <a:r>
              <a:rPr lang="en-IN" sz="2400" spc="-100" dirty="0">
                <a:latin typeface="Times New Roman"/>
                <a:cs typeface="Times New Roman"/>
              </a:rPr>
              <a:t> </a:t>
            </a:r>
            <a:r>
              <a:rPr lang="en-IN" sz="2400" spc="-10" dirty="0">
                <a:latin typeface="Times New Roman"/>
                <a:cs typeface="Times New Roman"/>
              </a:rPr>
              <a:t>Toolkit.</a:t>
            </a:r>
            <a:endParaRPr lang="en-IN" sz="2400" dirty="0">
              <a:latin typeface="Times New Roman"/>
              <a:cs typeface="Times New Roman"/>
            </a:endParaRPr>
          </a:p>
          <a:p>
            <a:pPr>
              <a:lnSpc>
                <a:spcPct val="100000"/>
              </a:lnSpc>
              <a:spcBef>
                <a:spcPts val="130"/>
              </a:spcBef>
            </a:pPr>
            <a:endParaRPr lang="en-IN" sz="2400" dirty="0">
              <a:latin typeface="Times New Roman"/>
              <a:cs typeface="Times New Roman"/>
            </a:endParaRPr>
          </a:p>
          <a:p>
            <a:pPr marL="469265" indent="-456565">
              <a:lnSpc>
                <a:spcPct val="100000"/>
              </a:lnSpc>
              <a:spcBef>
                <a:spcPts val="5"/>
              </a:spcBef>
              <a:buFont typeface="Arial MT"/>
              <a:buChar char="•"/>
              <a:tabLst>
                <a:tab pos="469265" algn="l"/>
              </a:tabLst>
            </a:pPr>
            <a:r>
              <a:rPr lang="en-IN" sz="2400" b="1" spc="-10" dirty="0">
                <a:latin typeface="Times New Roman"/>
                <a:cs typeface="Times New Roman"/>
              </a:rPr>
              <a:t>Security</a:t>
            </a:r>
            <a:endParaRPr lang="en-IN" sz="2400" dirty="0">
              <a:latin typeface="Times New Roman"/>
              <a:cs typeface="Times New Roman"/>
            </a:endParaRPr>
          </a:p>
          <a:p>
            <a:pPr marL="362585" indent="0">
              <a:lnSpc>
                <a:spcPct val="100000"/>
              </a:lnSpc>
              <a:buNone/>
            </a:pPr>
            <a:r>
              <a:rPr lang="en-IN" sz="2400" dirty="0">
                <a:latin typeface="Times New Roman"/>
                <a:cs typeface="Times New Roman"/>
              </a:rPr>
              <a:t>Challenge:</a:t>
            </a:r>
            <a:r>
              <a:rPr lang="en-IN" sz="2400" spc="-95" dirty="0">
                <a:latin typeface="Times New Roman"/>
                <a:cs typeface="Times New Roman"/>
              </a:rPr>
              <a:t> </a:t>
            </a:r>
            <a:r>
              <a:rPr lang="en-IN" sz="2400" dirty="0">
                <a:latin typeface="Times New Roman"/>
                <a:cs typeface="Times New Roman"/>
              </a:rPr>
              <a:t>Protecting</a:t>
            </a:r>
            <a:r>
              <a:rPr lang="en-IN" sz="2400" spc="-90" dirty="0">
                <a:latin typeface="Times New Roman"/>
                <a:cs typeface="Times New Roman"/>
              </a:rPr>
              <a:t> </a:t>
            </a:r>
            <a:r>
              <a:rPr lang="en-IN" sz="2400" dirty="0">
                <a:latin typeface="Times New Roman"/>
                <a:cs typeface="Times New Roman"/>
              </a:rPr>
              <a:t>sensitive</a:t>
            </a:r>
            <a:r>
              <a:rPr lang="en-IN" sz="2400" spc="-70" dirty="0">
                <a:latin typeface="Times New Roman"/>
                <a:cs typeface="Times New Roman"/>
              </a:rPr>
              <a:t> </a:t>
            </a:r>
            <a:r>
              <a:rPr lang="en-IN" sz="2400" spc="-10" dirty="0">
                <a:latin typeface="Times New Roman"/>
                <a:cs typeface="Times New Roman"/>
              </a:rPr>
              <a:t>data.</a:t>
            </a:r>
            <a:endParaRPr lang="en-IN" sz="2400" dirty="0">
              <a:latin typeface="Times New Roman"/>
              <a:cs typeface="Times New Roman"/>
            </a:endParaRPr>
          </a:p>
          <a:p>
            <a:pPr marL="12700" marR="678180" indent="0">
              <a:lnSpc>
                <a:spcPct val="100000"/>
              </a:lnSpc>
              <a:buNone/>
            </a:pPr>
            <a:r>
              <a:rPr lang="en-IN" sz="2400" dirty="0">
                <a:latin typeface="Times New Roman"/>
                <a:cs typeface="Times New Roman"/>
              </a:rPr>
              <a:t>     Solution:</a:t>
            </a:r>
            <a:r>
              <a:rPr lang="en-IN" sz="2400" spc="-60" dirty="0">
                <a:latin typeface="Times New Roman"/>
                <a:cs typeface="Times New Roman"/>
              </a:rPr>
              <a:t> </a:t>
            </a:r>
            <a:r>
              <a:rPr lang="en-IN" sz="2400" dirty="0">
                <a:latin typeface="Times New Roman"/>
                <a:cs typeface="Times New Roman"/>
              </a:rPr>
              <a:t>Implemented</a:t>
            </a:r>
            <a:r>
              <a:rPr lang="en-IN" sz="2400" spc="-35" dirty="0">
                <a:latin typeface="Times New Roman"/>
                <a:cs typeface="Times New Roman"/>
              </a:rPr>
              <a:t> </a:t>
            </a:r>
            <a:r>
              <a:rPr lang="en-IN" sz="2400" dirty="0">
                <a:latin typeface="Times New Roman"/>
                <a:cs typeface="Times New Roman"/>
              </a:rPr>
              <a:t>JWT</a:t>
            </a:r>
            <a:r>
              <a:rPr lang="en-IN" sz="2400" spc="-85" dirty="0">
                <a:latin typeface="Times New Roman"/>
                <a:cs typeface="Times New Roman"/>
              </a:rPr>
              <a:t> </a:t>
            </a:r>
            <a:r>
              <a:rPr lang="en-IN" sz="2400" dirty="0">
                <a:latin typeface="Times New Roman"/>
                <a:cs typeface="Times New Roman"/>
              </a:rPr>
              <a:t>for</a:t>
            </a:r>
            <a:r>
              <a:rPr lang="en-IN" sz="2400" spc="-114" dirty="0">
                <a:latin typeface="Times New Roman"/>
                <a:cs typeface="Times New Roman"/>
              </a:rPr>
              <a:t> </a:t>
            </a:r>
            <a:r>
              <a:rPr lang="en-IN" sz="2400" dirty="0">
                <a:latin typeface="Times New Roman"/>
                <a:cs typeface="Times New Roman"/>
              </a:rPr>
              <a:t>authentication</a:t>
            </a:r>
            <a:r>
              <a:rPr lang="en-IN" sz="2400" spc="-70" dirty="0">
                <a:latin typeface="Times New Roman"/>
                <a:cs typeface="Times New Roman"/>
              </a:rPr>
              <a:t> </a:t>
            </a:r>
            <a:r>
              <a:rPr lang="en-IN" sz="2400" dirty="0">
                <a:latin typeface="Times New Roman"/>
                <a:cs typeface="Times New Roman"/>
              </a:rPr>
              <a:t>and</a:t>
            </a:r>
            <a:r>
              <a:rPr lang="en-IN" sz="2400" spc="-70" dirty="0">
                <a:latin typeface="Times New Roman"/>
                <a:cs typeface="Times New Roman"/>
              </a:rPr>
              <a:t> </a:t>
            </a:r>
            <a:r>
              <a:rPr lang="en-IN" sz="2400" spc="-20" dirty="0">
                <a:latin typeface="Times New Roman"/>
                <a:cs typeface="Times New Roman"/>
              </a:rPr>
              <a:t>data      </a:t>
            </a:r>
            <a:r>
              <a:rPr lang="en-IN" sz="2400" spc="-10" dirty="0">
                <a:latin typeface="Times New Roman"/>
                <a:cs typeface="Times New Roman"/>
              </a:rPr>
              <a:t>encryption.</a:t>
            </a:r>
            <a:endParaRPr lang="en-IN" sz="2400" dirty="0">
              <a:latin typeface="Times New Roman"/>
              <a:cs typeface="Times New Roman"/>
            </a:endParaRPr>
          </a:p>
          <a:p>
            <a:endParaRPr lang="en-IN" dirty="0"/>
          </a:p>
        </p:txBody>
      </p:sp>
    </p:spTree>
    <p:extLst>
      <p:ext uri="{BB962C8B-B14F-4D97-AF65-F5344CB8AC3E}">
        <p14:creationId xmlns:p14="http://schemas.microsoft.com/office/powerpoint/2010/main" val="62441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EA9D-BBB3-87AD-0B5D-4DF180AF64E1}"/>
              </a:ext>
            </a:extLst>
          </p:cNvPr>
          <p:cNvSpPr>
            <a:spLocks noGrp="1"/>
          </p:cNvSpPr>
          <p:nvPr>
            <p:ph type="title"/>
          </p:nvPr>
        </p:nvSpPr>
        <p:spPr/>
        <p:txBody>
          <a:bodyPr/>
          <a:lstStyle/>
          <a:p>
            <a:r>
              <a:rPr lang="en-IN" dirty="0"/>
              <a:t>       </a:t>
            </a:r>
            <a:r>
              <a:rPr lang="en-IN" sz="3200" dirty="0">
                <a:latin typeface="Times New Roman" panose="02020603050405020304" pitchFamily="18" charset="0"/>
                <a:cs typeface="Times New Roman" panose="02020603050405020304" pitchFamily="18" charset="0"/>
              </a:rPr>
              <a:t>Key</a:t>
            </a:r>
            <a:r>
              <a:rPr lang="en-IN" sz="3200" spc="-25"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Learnings</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8030E05-E1D1-6980-3891-12A1162E9E9A}"/>
              </a:ext>
            </a:extLst>
          </p:cNvPr>
          <p:cNvSpPr>
            <a:spLocks noGrp="1"/>
          </p:cNvSpPr>
          <p:nvPr>
            <p:ph type="subTitle"/>
          </p:nvPr>
        </p:nvSpPr>
        <p:spPr/>
        <p:txBody>
          <a:bodyPr/>
          <a:lstStyle/>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endParaRPr lang="en-US" sz="2400" b="1" dirty="0">
              <a:latin typeface="Times New Roman"/>
              <a:cs typeface="Times New Roman"/>
            </a:endParaRPr>
          </a:p>
          <a:p>
            <a:pPr marL="469900" indent="-457200">
              <a:lnSpc>
                <a:spcPct val="100000"/>
              </a:lnSpc>
              <a:spcBef>
                <a:spcPts val="95"/>
              </a:spcBef>
              <a:buFont typeface="Arial MT"/>
              <a:buChar char="•"/>
              <a:tabLst>
                <a:tab pos="469900" algn="l"/>
              </a:tabLst>
            </a:pPr>
            <a:r>
              <a:rPr lang="en-US" sz="2400" b="1" dirty="0">
                <a:latin typeface="Times New Roman" panose="02020603050405020304" pitchFamily="18" charset="0"/>
                <a:cs typeface="Times New Roman" panose="02020603050405020304" pitchFamily="18" charset="0"/>
              </a:rPr>
              <a:t>Modular</a:t>
            </a:r>
            <a:r>
              <a:rPr lang="en-US" sz="2400" b="1" spc="-11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Code</a:t>
            </a:r>
            <a:r>
              <a:rPr lang="en-US" sz="2400" dirty="0">
                <a:latin typeface="Times New Roman" panose="02020603050405020304" pitchFamily="18" charset="0"/>
                <a:cs typeface="Times New Roman" panose="02020603050405020304" pitchFamily="18" charset="0"/>
              </a:rPr>
              <a:t>:</a:t>
            </a:r>
            <a:r>
              <a:rPr lang="en-US" sz="2400" spc="-1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Enhanced</a:t>
            </a:r>
            <a:r>
              <a:rPr lang="en-US" sz="2400" spc="-9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maintainability</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8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scalability.</a:t>
            </a:r>
          </a:p>
          <a:p>
            <a:pPr>
              <a:lnSpc>
                <a:spcPct val="100000"/>
              </a:lnSpc>
              <a:spcBef>
                <a:spcPts val="130"/>
              </a:spcBef>
              <a:buFont typeface="Arial MT"/>
              <a:buChar char="•"/>
            </a:pPr>
            <a:endParaRPr lang="en-US" sz="2400" spc="-10" dirty="0">
              <a:latin typeface="Times New Roman" panose="02020603050405020304" pitchFamily="18" charset="0"/>
              <a:cs typeface="Times New Roman" panose="02020603050405020304" pitchFamily="18" charset="0"/>
            </a:endParaRPr>
          </a:p>
          <a:p>
            <a:pPr marL="469900" indent="-457200">
              <a:lnSpc>
                <a:spcPct val="100000"/>
              </a:lnSpc>
              <a:buFont typeface="Arial MT"/>
              <a:buChar char="•"/>
              <a:tabLst>
                <a:tab pos="469900" algn="l"/>
              </a:tabLst>
            </a:pPr>
            <a:r>
              <a:rPr lang="en-US" sz="2400" b="1" dirty="0">
                <a:latin typeface="Times New Roman" panose="02020603050405020304" pitchFamily="18" charset="0"/>
                <a:cs typeface="Times New Roman" panose="02020603050405020304" pitchFamily="18" charset="0"/>
              </a:rPr>
              <a:t>API</a:t>
            </a:r>
            <a:r>
              <a:rPr lang="en-US" sz="2400" b="1" spc="-45"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Design</a:t>
            </a:r>
            <a:r>
              <a:rPr lang="en-US" sz="2400" dirty="0">
                <a:latin typeface="Times New Roman" panose="02020603050405020304" pitchFamily="18" charset="0"/>
                <a:cs typeface="Times New Roman" panose="02020603050405020304" pitchFamily="18" charset="0"/>
              </a:rPr>
              <a:t>:</a:t>
            </a:r>
            <a:r>
              <a:rPr lang="en-US" sz="2400" spc="-4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Improved</a:t>
            </a:r>
            <a:r>
              <a:rPr lang="en-US" sz="2400" spc="-1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API</a:t>
            </a:r>
            <a:r>
              <a:rPr lang="en-US" sz="2400" spc="-5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functionality</a:t>
            </a:r>
            <a:r>
              <a:rPr lang="en-US" sz="2400" spc="-4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integration.</a:t>
            </a:r>
          </a:p>
          <a:p>
            <a:pPr>
              <a:lnSpc>
                <a:spcPct val="100000"/>
              </a:lnSpc>
              <a:spcBef>
                <a:spcPts val="135"/>
              </a:spcBef>
              <a:buFont typeface="Arial MT"/>
              <a:buChar char="•"/>
            </a:pPr>
            <a:endParaRPr lang="en-US" sz="2400" spc="-10" dirty="0">
              <a:latin typeface="Times New Roman" panose="02020603050405020304" pitchFamily="18" charset="0"/>
              <a:cs typeface="Times New Roman" panose="02020603050405020304" pitchFamily="18" charset="0"/>
            </a:endParaRPr>
          </a:p>
          <a:p>
            <a:pPr marL="469900" marR="89535" indent="-457834">
              <a:lnSpc>
                <a:spcPct val="100000"/>
              </a:lnSpc>
              <a:buFont typeface="Arial MT"/>
              <a:buChar char="•"/>
              <a:tabLst>
                <a:tab pos="469900" algn="l"/>
              </a:tabLst>
            </a:pPr>
            <a:r>
              <a:rPr lang="en-US" sz="2400" b="1" dirty="0">
                <a:latin typeface="Times New Roman" panose="02020603050405020304" pitchFamily="18" charset="0"/>
                <a:cs typeface="Times New Roman" panose="02020603050405020304" pitchFamily="18" charset="0"/>
              </a:rPr>
              <a:t>Performance</a:t>
            </a:r>
            <a:r>
              <a:rPr lang="en-US" sz="2400" b="1" spc="-65"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Optimization</a:t>
            </a:r>
            <a:r>
              <a:rPr lang="en-US" sz="2400" dirty="0">
                <a:latin typeface="Times New Roman" panose="02020603050405020304" pitchFamily="18" charset="0"/>
                <a:cs typeface="Times New Roman" panose="02020603050405020304" pitchFamily="18" charset="0"/>
              </a:rPr>
              <a:t>:</a:t>
            </a:r>
            <a:r>
              <a:rPr lang="en-US" sz="2400" spc="-4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Better</a:t>
            </a:r>
            <a:r>
              <a:rPr lang="en-US" sz="2400" spc="-8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handling</a:t>
            </a:r>
            <a:r>
              <a:rPr lang="en-US" sz="2400" spc="-8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1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queries</a:t>
            </a:r>
            <a:r>
              <a:rPr lang="en-US" sz="2400" spc="-5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6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React</a:t>
            </a:r>
            <a:r>
              <a:rPr lang="en-US" sz="2400" spc="-6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rendering.</a:t>
            </a:r>
          </a:p>
          <a:p>
            <a:endParaRPr lang="en-IN" dirty="0"/>
          </a:p>
        </p:txBody>
      </p:sp>
    </p:spTree>
    <p:extLst>
      <p:ext uri="{BB962C8B-B14F-4D97-AF65-F5344CB8AC3E}">
        <p14:creationId xmlns:p14="http://schemas.microsoft.com/office/powerpoint/2010/main" val="232912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12</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r>
              <a:rPr lang="en-GB" sz="2000" dirty="0"/>
              <a:t>The motive of this PowerPoint presentation is to provide a overview of our e-commerce website project, built using the MERN stack. It will demonstrate our approach to ensuring security, accessibility, and usability, reflecting the practical application of the  website.</a:t>
            </a:r>
          </a:p>
          <a:p>
            <a:pPr algn="just"/>
            <a:endParaRPr lang="en-GB" sz="2000" dirty="0"/>
          </a:p>
          <a:p>
            <a:pPr algn="just"/>
            <a:r>
              <a:rPr lang="en-IN" sz="2000" b="1" dirty="0"/>
              <a:t>Project Purpose:</a:t>
            </a:r>
            <a:endParaRPr lang="en-GB" sz="2000" dirty="0"/>
          </a:p>
          <a:p>
            <a:pPr algn="just"/>
            <a:endParaRPr lang="en-GB" sz="2000" dirty="0"/>
          </a:p>
          <a:p>
            <a:pPr algn="just"/>
            <a:r>
              <a:rPr lang="en-US" sz="2000" dirty="0"/>
              <a:t>The main goal of the e-commerce website is to provide a platform for users to browse, search, and purchase products online. The admin panel will enable administrators to manage the website, including product listings, user accounts, orders, and analytics. Additionally, the project will incorporate secure payment processing, ensuring a seamless and safe transaction experience for users. The website is designed to be scalable, supporting a growing number of products and users without compromising performance. User-friendly navigation and a responsive design are key components, ensuring accessibility across devices</a:t>
            </a:r>
            <a:r>
              <a:rPr lang="en-GB" sz="2000" dirty="0"/>
              <a:t>.</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Problem Statements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endParaRPr lang="en-GB" sz="2000" dirty="0"/>
          </a:p>
          <a:p>
            <a:pPr algn="just"/>
            <a:r>
              <a:rPr lang="en-GB" sz="2000" b="1" dirty="0"/>
              <a:t>User Experience and Navigation: </a:t>
            </a:r>
          </a:p>
          <a:p>
            <a:pPr algn="just"/>
            <a:r>
              <a:rPr lang="en-GB" sz="2000" dirty="0"/>
              <a:t>Users often face difficulties navigating e-commerce websites, leading to frustration and cart abandonment.</a:t>
            </a:r>
          </a:p>
          <a:p>
            <a:pPr algn="just"/>
            <a:endParaRPr lang="en-GB" sz="2000" dirty="0"/>
          </a:p>
          <a:p>
            <a:pPr algn="just"/>
            <a:r>
              <a:rPr lang="en-GB" sz="2000" b="1" dirty="0"/>
              <a:t>Secure Payment Processing: </a:t>
            </a:r>
          </a:p>
          <a:p>
            <a:pPr algn="just"/>
            <a:r>
              <a:rPr lang="en-GB" sz="2000" dirty="0"/>
              <a:t>Security concerns regarding payment processing can deter users from completing purchases.</a:t>
            </a:r>
          </a:p>
          <a:p>
            <a:pPr algn="just"/>
            <a:endParaRPr lang="en-GB" sz="2000" dirty="0"/>
          </a:p>
          <a:p>
            <a:pPr algn="just"/>
            <a:r>
              <a:rPr lang="en-GB" sz="2000" b="1" dirty="0"/>
              <a:t>Scalability and Performance: </a:t>
            </a:r>
          </a:p>
          <a:p>
            <a:pPr algn="just"/>
            <a:r>
              <a:rPr lang="en-GB" sz="2000" dirty="0"/>
              <a:t>E-commerce platforms may struggle with scalability and performance issues as they grow. </a:t>
            </a:r>
          </a:p>
        </p:txBody>
      </p:sp>
    </p:spTree>
    <p:extLst>
      <p:ext uri="{BB962C8B-B14F-4D97-AF65-F5344CB8AC3E}">
        <p14:creationId xmlns:p14="http://schemas.microsoft.com/office/powerpoint/2010/main" val="327145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Tool and Technologies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r>
              <a:rPr lang="en-IN" sz="2000" b="1" dirty="0"/>
              <a:t>Front-End: </a:t>
            </a:r>
          </a:p>
          <a:p>
            <a:pPr algn="just"/>
            <a:r>
              <a:rPr lang="en-IN" sz="2000" dirty="0"/>
              <a:t>React.js: For building dynamic user interfaces. </a:t>
            </a:r>
          </a:p>
          <a:p>
            <a:pPr algn="just"/>
            <a:r>
              <a:rPr lang="en-IN" sz="2000" dirty="0"/>
              <a:t>Bootstrap: For responsive and mobile-first design. </a:t>
            </a:r>
          </a:p>
          <a:p>
            <a:pPr algn="just"/>
            <a:endParaRPr lang="en-IN" sz="2000" dirty="0"/>
          </a:p>
          <a:p>
            <a:pPr algn="just"/>
            <a:r>
              <a:rPr lang="en-IN" sz="2000" b="1" dirty="0"/>
              <a:t>Back-End: </a:t>
            </a:r>
          </a:p>
          <a:p>
            <a:pPr algn="just"/>
            <a:r>
              <a:rPr lang="en-IN" sz="2000" dirty="0"/>
              <a:t>Node.js: JavaScript runtime for scalable network applications. </a:t>
            </a:r>
          </a:p>
          <a:p>
            <a:pPr algn="just"/>
            <a:r>
              <a:rPr lang="en-IN" sz="2000" dirty="0"/>
              <a:t>Express.js: Framework for developing web and mobile applications.</a:t>
            </a:r>
          </a:p>
          <a:p>
            <a:pPr algn="just"/>
            <a:r>
              <a:rPr lang="en-IN" sz="2000" dirty="0"/>
              <a:t> </a:t>
            </a:r>
          </a:p>
          <a:p>
            <a:pPr algn="just"/>
            <a:r>
              <a:rPr lang="en-IN" sz="2000" b="1" dirty="0"/>
              <a:t>Database: </a:t>
            </a:r>
          </a:p>
          <a:p>
            <a:pPr algn="just"/>
            <a:r>
              <a:rPr lang="en-IN" sz="2000" dirty="0"/>
              <a:t>MongoDB: NoSQL database for high performance and scalability.</a:t>
            </a:r>
          </a:p>
          <a:p>
            <a:pPr algn="just"/>
            <a:r>
              <a:rPr lang="en-IN" sz="2000" dirty="0"/>
              <a:t> </a:t>
            </a:r>
          </a:p>
          <a:p>
            <a:pPr algn="just"/>
            <a:r>
              <a:rPr lang="en-IN" sz="2000" b="1" dirty="0"/>
              <a:t>Authentication: </a:t>
            </a:r>
          </a:p>
          <a:p>
            <a:pPr algn="just"/>
            <a:r>
              <a:rPr lang="en-IN" sz="2000" dirty="0"/>
              <a:t>JWT (JSON Web Tokens): Secure user authentication. </a:t>
            </a:r>
          </a:p>
          <a:p>
            <a:pPr algn="just"/>
            <a:endParaRPr lang="en-IN" sz="2000" dirty="0"/>
          </a:p>
          <a:p>
            <a:pPr algn="just"/>
            <a:r>
              <a:rPr lang="en-IN" sz="2000" b="1" dirty="0"/>
              <a:t>Development Tools: </a:t>
            </a:r>
          </a:p>
          <a:p>
            <a:pPr algn="just"/>
            <a:r>
              <a:rPr lang="en-IN" sz="2000" dirty="0"/>
              <a:t>Visual Studio Code: Source-code editor. </a:t>
            </a:r>
          </a:p>
          <a:p>
            <a:pPr algn="just"/>
            <a:r>
              <a:rPr lang="en-IN" sz="2000" dirty="0"/>
              <a:t>Postman: API development and testing.</a:t>
            </a:r>
          </a:p>
        </p:txBody>
      </p:sp>
    </p:spTree>
    <p:extLst>
      <p:ext uri="{BB962C8B-B14F-4D97-AF65-F5344CB8AC3E}">
        <p14:creationId xmlns:p14="http://schemas.microsoft.com/office/powerpoint/2010/main" val="198956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810E-F520-1FAF-8F47-EC26F5311127}"/>
              </a:ext>
            </a:extLst>
          </p:cNvPr>
          <p:cNvSpPr>
            <a:spLocks noGrp="1"/>
          </p:cNvSpPr>
          <p:nvPr>
            <p:ph type="title"/>
          </p:nvPr>
        </p:nvSpPr>
        <p:spPr/>
        <p:txBody>
          <a:bodyPr/>
          <a:lstStyle/>
          <a:p>
            <a:r>
              <a:rPr lang="en-IN" sz="3200" spc="-10" dirty="0">
                <a:latin typeface="Times New Roman" panose="02020603050405020304" pitchFamily="18" charset="0"/>
                <a:cs typeface="Times New Roman" panose="02020603050405020304" pitchFamily="18" charset="0"/>
              </a:rPr>
              <a:t>	Features</a:t>
            </a:r>
            <a:endParaRPr lang="en-IN" sz="3200" dirty="0"/>
          </a:p>
        </p:txBody>
      </p:sp>
      <p:sp>
        <p:nvSpPr>
          <p:cNvPr id="3" name="Subtitle 2">
            <a:extLst>
              <a:ext uri="{FF2B5EF4-FFF2-40B4-BE49-F238E27FC236}">
                <a16:creationId xmlns:a16="http://schemas.microsoft.com/office/drawing/2014/main" id="{13B71201-10B1-4163-9A82-9468F9DD2B42}"/>
              </a:ext>
            </a:extLst>
          </p:cNvPr>
          <p:cNvSpPr>
            <a:spLocks noGrp="1"/>
          </p:cNvSpPr>
          <p:nvPr>
            <p:ph type="subTitle"/>
          </p:nvPr>
        </p:nvSpPr>
        <p:spPr>
          <a:xfrm>
            <a:off x="347870" y="2101477"/>
            <a:ext cx="8229240" cy="3977280"/>
          </a:xfrm>
        </p:spPr>
        <p:txBody>
          <a:bodyPr/>
          <a:lstStyle/>
          <a:p>
            <a:pPr marL="469900" indent="-457200">
              <a:lnSpc>
                <a:spcPct val="100000"/>
              </a:lnSpc>
              <a:spcBef>
                <a:spcPts val="95"/>
              </a:spcBef>
              <a:buFont typeface="Arial MT"/>
              <a:buChar char="•"/>
              <a:tabLst>
                <a:tab pos="469900" algn="l"/>
              </a:tabLst>
            </a:pPr>
            <a:r>
              <a:rPr lang="en-US" sz="2800" dirty="0">
                <a:latin typeface="Times New Roman"/>
                <a:cs typeface="Times New Roman"/>
              </a:rPr>
              <a:t>Create, Delete and Edit products in Admin Panel.</a:t>
            </a:r>
          </a:p>
          <a:p>
            <a:pPr marL="469900" indent="-457200">
              <a:lnSpc>
                <a:spcPct val="100000"/>
              </a:lnSpc>
              <a:spcBef>
                <a:spcPts val="2500"/>
              </a:spcBef>
              <a:buFont typeface="Arial MT"/>
              <a:buChar char="•"/>
              <a:tabLst>
                <a:tab pos="469900" algn="l"/>
              </a:tabLst>
            </a:pPr>
            <a:r>
              <a:rPr lang="en-US" sz="2800" dirty="0">
                <a:latin typeface="Times New Roman"/>
                <a:cs typeface="Times New Roman"/>
              </a:rPr>
              <a:t>Browse Products on user end.</a:t>
            </a:r>
          </a:p>
          <a:p>
            <a:pPr marL="469900" indent="-457200">
              <a:lnSpc>
                <a:spcPct val="100000"/>
              </a:lnSpc>
              <a:spcBef>
                <a:spcPts val="2495"/>
              </a:spcBef>
              <a:buFont typeface="Arial MT"/>
              <a:buChar char="•"/>
              <a:tabLst>
                <a:tab pos="469900" algn="l"/>
              </a:tabLst>
            </a:pPr>
            <a:r>
              <a:rPr lang="en-US" sz="2800" dirty="0">
                <a:latin typeface="Times New Roman"/>
                <a:cs typeface="Times New Roman"/>
              </a:rPr>
              <a:t>Build</a:t>
            </a:r>
            <a:r>
              <a:rPr lang="en-US" sz="2800" spc="-40" dirty="0">
                <a:latin typeface="Times New Roman"/>
                <a:cs typeface="Times New Roman"/>
              </a:rPr>
              <a:t> </a:t>
            </a:r>
            <a:r>
              <a:rPr lang="en-US" sz="2800" dirty="0">
                <a:latin typeface="Times New Roman"/>
                <a:cs typeface="Times New Roman"/>
              </a:rPr>
              <a:t>User</a:t>
            </a:r>
            <a:r>
              <a:rPr lang="en-US" sz="2800" spc="-60" dirty="0">
                <a:latin typeface="Times New Roman"/>
                <a:cs typeface="Times New Roman"/>
              </a:rPr>
              <a:t> </a:t>
            </a:r>
            <a:r>
              <a:rPr lang="en-US" sz="2800" dirty="0">
                <a:latin typeface="Times New Roman"/>
                <a:cs typeface="Times New Roman"/>
              </a:rPr>
              <a:t>Profile</a:t>
            </a:r>
            <a:r>
              <a:rPr lang="en-US" sz="2800" spc="-55" dirty="0">
                <a:latin typeface="Times New Roman"/>
                <a:cs typeface="Times New Roman"/>
              </a:rPr>
              <a:t> </a:t>
            </a:r>
            <a:r>
              <a:rPr lang="en-US" sz="2800" spc="-20" dirty="0">
                <a:latin typeface="Times New Roman"/>
                <a:cs typeface="Times New Roman"/>
              </a:rPr>
              <a:t>Page.</a:t>
            </a:r>
            <a:endParaRPr lang="en-US" sz="2800" dirty="0">
              <a:latin typeface="Times New Roman"/>
              <a:cs typeface="Times New Roman"/>
            </a:endParaRPr>
          </a:p>
          <a:p>
            <a:pPr marL="469900" indent="-457200">
              <a:lnSpc>
                <a:spcPct val="100000"/>
              </a:lnSpc>
              <a:spcBef>
                <a:spcPts val="2500"/>
              </a:spcBef>
              <a:buFont typeface="Arial MT"/>
              <a:buChar char="•"/>
              <a:tabLst>
                <a:tab pos="469900" algn="l"/>
              </a:tabLst>
            </a:pPr>
            <a:r>
              <a:rPr lang="en-US" sz="2800" dirty="0">
                <a:latin typeface="Times New Roman"/>
                <a:cs typeface="Times New Roman"/>
              </a:rPr>
              <a:t>Build</a:t>
            </a:r>
            <a:r>
              <a:rPr lang="en-US" sz="2800" spc="-60" dirty="0">
                <a:latin typeface="Times New Roman"/>
                <a:cs typeface="Times New Roman"/>
              </a:rPr>
              <a:t> </a:t>
            </a:r>
            <a:r>
              <a:rPr lang="en-US" sz="2800" dirty="0">
                <a:latin typeface="Times New Roman"/>
                <a:cs typeface="Times New Roman"/>
              </a:rPr>
              <a:t>Cart Page and Order History Page.</a:t>
            </a:r>
          </a:p>
        </p:txBody>
      </p:sp>
      <p:sp>
        <p:nvSpPr>
          <p:cNvPr id="5" name="TextBox 4">
            <a:extLst>
              <a:ext uri="{FF2B5EF4-FFF2-40B4-BE49-F238E27FC236}">
                <a16:creationId xmlns:a16="http://schemas.microsoft.com/office/drawing/2014/main" id="{A08B3715-B9BB-E258-8C44-45B48365043D}"/>
              </a:ext>
            </a:extLst>
          </p:cNvPr>
          <p:cNvSpPr txBox="1"/>
          <p:nvPr/>
        </p:nvSpPr>
        <p:spPr>
          <a:xfrm>
            <a:off x="2887739" y="1599301"/>
            <a:ext cx="3149502" cy="584775"/>
          </a:xfrm>
          <a:prstGeom prst="rect">
            <a:avLst/>
          </a:prstGeom>
          <a:noFill/>
        </p:spPr>
        <p:txBody>
          <a:bodyPr wrap="square">
            <a:spAutoFit/>
          </a:bodyPr>
          <a:lstStyle/>
          <a:p>
            <a:pPr marL="12700">
              <a:lnSpc>
                <a:spcPct val="100000"/>
              </a:lnSpc>
              <a:spcBef>
                <a:spcPts val="110"/>
              </a:spcBef>
            </a:pPr>
            <a:r>
              <a:rPr lang="en-IN" sz="3200" dirty="0">
                <a:latin typeface="Times New Roman"/>
                <a:cs typeface="Times New Roman"/>
              </a:rPr>
              <a:t>Frontend</a:t>
            </a:r>
            <a:r>
              <a:rPr lang="en-IN" sz="3200" spc="-40" dirty="0">
                <a:latin typeface="Times New Roman"/>
                <a:cs typeface="Times New Roman"/>
              </a:rPr>
              <a:t> </a:t>
            </a:r>
            <a:r>
              <a:rPr lang="en-IN" sz="3200" spc="-10" dirty="0">
                <a:latin typeface="Times New Roman"/>
                <a:cs typeface="Times New Roman"/>
              </a:rPr>
              <a:t>Features</a:t>
            </a:r>
            <a:endParaRPr lang="en-IN" sz="3200" dirty="0">
              <a:latin typeface="Times New Roman"/>
              <a:cs typeface="Times New Roman"/>
            </a:endParaRPr>
          </a:p>
        </p:txBody>
      </p:sp>
    </p:spTree>
    <p:extLst>
      <p:ext uri="{BB962C8B-B14F-4D97-AF65-F5344CB8AC3E}">
        <p14:creationId xmlns:p14="http://schemas.microsoft.com/office/powerpoint/2010/main" val="185076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spc="-1" dirty="0">
                <a:solidFill>
                  <a:srgbClr val="000000"/>
                </a:solidFill>
                <a:latin typeface="Times New Roman" panose="02020603050405020304" pitchFamily="18" charset="0"/>
                <a:cs typeface="Times New Roman" panose="02020603050405020304" pitchFamily="18" charset="0"/>
              </a:rPr>
              <a:t>Frontend</a:t>
            </a:r>
            <a:r>
              <a:rPr lang="en" sz="3200" b="0" strike="noStrike" spc="-1" dirty="0">
                <a:solidFill>
                  <a:srgbClr val="000000"/>
                </a:solidFill>
                <a:latin typeface="Times New Roman" panose="02020603050405020304" pitchFamily="18" charset="0"/>
                <a:cs typeface="Times New Roman" panose="02020603050405020304" pitchFamily="18" charset="0"/>
              </a:rPr>
              <a:t> Code Implementation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6</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endParaRPr lang="en-IN" sz="2000" dirty="0"/>
          </a:p>
        </p:txBody>
      </p:sp>
      <p:pic>
        <p:nvPicPr>
          <p:cNvPr id="8" name="Picture 7" descr="A screen shot of a computer&#10;&#10;Description automatically generated">
            <a:extLst>
              <a:ext uri="{FF2B5EF4-FFF2-40B4-BE49-F238E27FC236}">
                <a16:creationId xmlns:a16="http://schemas.microsoft.com/office/drawing/2014/main" id="{46C17100-4A5C-8801-B8A2-D1E0D6E3F1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478" y="1633727"/>
            <a:ext cx="4185572" cy="4114529"/>
          </a:xfrm>
          <a:prstGeom prst="rect">
            <a:avLst/>
          </a:prstGeom>
        </p:spPr>
      </p:pic>
      <p:pic>
        <p:nvPicPr>
          <p:cNvPr id="10" name="Picture 9" descr="A screen shot of a computer program&#10;&#10;Description automatically generated">
            <a:extLst>
              <a:ext uri="{FF2B5EF4-FFF2-40B4-BE49-F238E27FC236}">
                <a16:creationId xmlns:a16="http://schemas.microsoft.com/office/drawing/2014/main" id="{D4581F14-41CE-1379-5DA3-846E224CD7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4969" y="1630695"/>
            <a:ext cx="4360623" cy="4117562"/>
          </a:xfrm>
          <a:prstGeom prst="rect">
            <a:avLst/>
          </a:prstGeom>
        </p:spPr>
      </p:pic>
    </p:spTree>
    <p:extLst>
      <p:ext uri="{BB962C8B-B14F-4D97-AF65-F5344CB8AC3E}">
        <p14:creationId xmlns:p14="http://schemas.microsoft.com/office/powerpoint/2010/main" val="30887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860-3235-3F21-3DF3-EF0CCA927FC7}"/>
              </a:ext>
            </a:extLst>
          </p:cNvPr>
          <p:cNvSpPr>
            <a:spLocks noGrp="1"/>
          </p:cNvSpPr>
          <p:nvPr>
            <p:ph type="title"/>
          </p:nvPr>
        </p:nvSpPr>
        <p:spPr/>
        <p:txBody>
          <a:bodyPr/>
          <a:lstStyle/>
          <a:p>
            <a:r>
              <a:rPr lang="en-IN" spc="-10" dirty="0"/>
              <a:t>	</a:t>
            </a:r>
            <a:r>
              <a:rPr lang="en-IN" sz="3200" spc="-10" dirty="0">
                <a:latin typeface="Times New Roman" panose="02020603050405020304" pitchFamily="18" charset="0"/>
                <a:cs typeface="Times New Roman" panose="02020603050405020304" pitchFamily="18" charset="0"/>
              </a:rPr>
              <a:t>Features</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5980B3-66F8-BD12-3D45-D7952DFFC4CD}"/>
              </a:ext>
            </a:extLst>
          </p:cNvPr>
          <p:cNvSpPr>
            <a:spLocks noGrp="1"/>
          </p:cNvSpPr>
          <p:nvPr>
            <p:ph type="subTitle"/>
          </p:nvPr>
        </p:nvSpPr>
        <p:spPr>
          <a:xfrm>
            <a:off x="616226" y="2969640"/>
            <a:ext cx="8060635" cy="3852063"/>
          </a:xfrm>
        </p:spPr>
        <p:txBody>
          <a:bodyPr/>
          <a:lstStyle/>
          <a:p>
            <a:pPr marL="469900" indent="-457200">
              <a:lnSpc>
                <a:spcPct val="100000"/>
              </a:lnSpc>
              <a:spcBef>
                <a:spcPts val="95"/>
              </a:spcBef>
              <a:buFont typeface="Arial MT"/>
              <a:buChar char="•"/>
              <a:tabLst>
                <a:tab pos="469900" algn="l"/>
              </a:tabLst>
            </a:pPr>
            <a:r>
              <a:rPr lang="en-US" sz="2400" dirty="0">
                <a:latin typeface="Times New Roman"/>
                <a:cs typeface="Times New Roman"/>
              </a:rPr>
              <a:t>API</a:t>
            </a:r>
            <a:r>
              <a:rPr lang="en-US" sz="2400" spc="-75" dirty="0">
                <a:latin typeface="Times New Roman"/>
                <a:cs typeface="Times New Roman"/>
              </a:rPr>
              <a:t> </a:t>
            </a:r>
            <a:r>
              <a:rPr lang="en-US" sz="2400" spc="-10" dirty="0">
                <a:latin typeface="Times New Roman"/>
                <a:cs typeface="Times New Roman"/>
              </a:rPr>
              <a:t>TESTING</a:t>
            </a:r>
            <a:endParaRPr lang="en-US" sz="2400" dirty="0">
              <a:latin typeface="Times New Roman"/>
              <a:cs typeface="Times New Roman"/>
            </a:endParaRPr>
          </a:p>
          <a:p>
            <a:pPr marL="469900" indent="-457200">
              <a:lnSpc>
                <a:spcPct val="100000"/>
              </a:lnSpc>
              <a:spcBef>
                <a:spcPts val="2495"/>
              </a:spcBef>
              <a:buFont typeface="Arial MT"/>
              <a:buChar char="•"/>
              <a:tabLst>
                <a:tab pos="469900" algn="l"/>
              </a:tabLst>
            </a:pPr>
            <a:r>
              <a:rPr lang="en-US" sz="2400" dirty="0">
                <a:latin typeface="Times New Roman"/>
                <a:cs typeface="Times New Roman"/>
              </a:rPr>
              <a:t>Create</a:t>
            </a:r>
            <a:r>
              <a:rPr lang="en-US" sz="2400" spc="-110" dirty="0">
                <a:latin typeface="Times New Roman"/>
                <a:cs typeface="Times New Roman"/>
              </a:rPr>
              <a:t> </a:t>
            </a:r>
            <a:r>
              <a:rPr lang="en-US" sz="2400" dirty="0">
                <a:latin typeface="Times New Roman"/>
                <a:cs typeface="Times New Roman"/>
              </a:rPr>
              <a:t>Admin</a:t>
            </a:r>
            <a:r>
              <a:rPr lang="en-US" sz="2400" spc="-20" dirty="0">
                <a:latin typeface="Times New Roman"/>
                <a:cs typeface="Times New Roman"/>
              </a:rPr>
              <a:t> </a:t>
            </a:r>
            <a:r>
              <a:rPr lang="en-US" sz="2400" spc="-30" dirty="0">
                <a:latin typeface="Times New Roman"/>
                <a:cs typeface="Times New Roman"/>
              </a:rPr>
              <a:t>&amp;</a:t>
            </a:r>
            <a:r>
              <a:rPr lang="en-US" sz="2400" spc="-150" dirty="0">
                <a:latin typeface="Times New Roman"/>
                <a:cs typeface="Times New Roman"/>
              </a:rPr>
              <a:t> Admin  </a:t>
            </a:r>
            <a:r>
              <a:rPr lang="en-US" sz="2400" dirty="0">
                <a:latin typeface="Times New Roman"/>
                <a:cs typeface="Times New Roman"/>
              </a:rPr>
              <a:t>API</a:t>
            </a:r>
            <a:r>
              <a:rPr lang="en-US" sz="2400" spc="-45" dirty="0">
                <a:latin typeface="Times New Roman"/>
                <a:cs typeface="Times New Roman"/>
              </a:rPr>
              <a:t> </a:t>
            </a:r>
            <a:r>
              <a:rPr lang="en-US" sz="2400" spc="-10" dirty="0">
                <a:latin typeface="Times New Roman"/>
                <a:cs typeface="Times New Roman"/>
              </a:rPr>
              <a:t>Routes</a:t>
            </a:r>
            <a:endParaRPr lang="en-US" sz="2400" dirty="0">
              <a:latin typeface="Times New Roman"/>
              <a:cs typeface="Times New Roman"/>
            </a:endParaRPr>
          </a:p>
          <a:p>
            <a:pPr marL="469900" indent="-457200">
              <a:lnSpc>
                <a:spcPct val="100000"/>
              </a:lnSpc>
              <a:spcBef>
                <a:spcPts val="2500"/>
              </a:spcBef>
              <a:buFont typeface="Arial MT"/>
              <a:buChar char="•"/>
              <a:tabLst>
                <a:tab pos="469900" algn="l"/>
              </a:tabLst>
            </a:pPr>
            <a:r>
              <a:rPr lang="en-US" sz="2400" dirty="0">
                <a:latin typeface="Times New Roman"/>
                <a:cs typeface="Times New Roman"/>
              </a:rPr>
              <a:t>Create</a:t>
            </a:r>
            <a:r>
              <a:rPr lang="en-US" sz="2400" spc="-40" dirty="0">
                <a:latin typeface="Times New Roman"/>
                <a:cs typeface="Times New Roman"/>
              </a:rPr>
              <a:t> </a:t>
            </a:r>
            <a:r>
              <a:rPr lang="en-US" sz="2400" dirty="0">
                <a:latin typeface="Times New Roman"/>
                <a:cs typeface="Times New Roman"/>
              </a:rPr>
              <a:t>User</a:t>
            </a:r>
            <a:r>
              <a:rPr lang="en-US" sz="2400" spc="-15" dirty="0">
                <a:latin typeface="Times New Roman"/>
                <a:cs typeface="Times New Roman"/>
              </a:rPr>
              <a:t> </a:t>
            </a:r>
            <a:r>
              <a:rPr lang="en-US" sz="2400" spc="-25" dirty="0">
                <a:latin typeface="Times New Roman"/>
                <a:cs typeface="Times New Roman"/>
              </a:rPr>
              <a:t>Controller,</a:t>
            </a:r>
            <a:r>
              <a:rPr lang="en-US" sz="2400" spc="-135" dirty="0">
                <a:latin typeface="Times New Roman"/>
                <a:cs typeface="Times New Roman"/>
              </a:rPr>
              <a:t> </a:t>
            </a:r>
            <a:r>
              <a:rPr lang="en-US" sz="2400" dirty="0">
                <a:latin typeface="Times New Roman"/>
                <a:cs typeface="Times New Roman"/>
              </a:rPr>
              <a:t>API</a:t>
            </a:r>
            <a:r>
              <a:rPr lang="en-US" sz="2400" spc="-10" dirty="0">
                <a:latin typeface="Times New Roman"/>
                <a:cs typeface="Times New Roman"/>
              </a:rPr>
              <a:t> Routes</a:t>
            </a:r>
            <a:endParaRPr lang="en-US" sz="2400" dirty="0">
              <a:latin typeface="Times New Roman"/>
              <a:cs typeface="Times New Roman"/>
            </a:endParaRPr>
          </a:p>
          <a:p>
            <a:pPr marL="469900" indent="-457200">
              <a:lnSpc>
                <a:spcPct val="100000"/>
              </a:lnSpc>
              <a:spcBef>
                <a:spcPts val="2500"/>
              </a:spcBef>
              <a:buFont typeface="Arial MT"/>
              <a:buChar char="•"/>
              <a:tabLst>
                <a:tab pos="469900" algn="l"/>
              </a:tabLst>
            </a:pPr>
            <a:r>
              <a:rPr lang="en-US" sz="2400" spc="-20" dirty="0">
                <a:latin typeface="Times New Roman"/>
                <a:cs typeface="Times New Roman"/>
              </a:rPr>
              <a:t>Create</a:t>
            </a:r>
            <a:r>
              <a:rPr lang="en-US" sz="2400" spc="-150" dirty="0">
                <a:latin typeface="Times New Roman"/>
                <a:cs typeface="Times New Roman"/>
              </a:rPr>
              <a:t> </a:t>
            </a:r>
            <a:r>
              <a:rPr lang="en-US" sz="2400" dirty="0">
                <a:latin typeface="Times New Roman"/>
                <a:cs typeface="Times New Roman"/>
              </a:rPr>
              <a:t>Application </a:t>
            </a:r>
            <a:r>
              <a:rPr lang="en-US" sz="2400" spc="-25" dirty="0">
                <a:latin typeface="Times New Roman"/>
                <a:cs typeface="Times New Roman"/>
              </a:rPr>
              <a:t>Controller,</a:t>
            </a:r>
            <a:r>
              <a:rPr lang="en-US" sz="2400" spc="-140" dirty="0">
                <a:latin typeface="Times New Roman"/>
                <a:cs typeface="Times New Roman"/>
              </a:rPr>
              <a:t> </a:t>
            </a:r>
            <a:r>
              <a:rPr lang="en-US" sz="2400" dirty="0">
                <a:latin typeface="Times New Roman"/>
                <a:cs typeface="Times New Roman"/>
              </a:rPr>
              <a:t>API</a:t>
            </a:r>
            <a:r>
              <a:rPr lang="en-US" sz="2400" spc="-10" dirty="0">
                <a:latin typeface="Times New Roman"/>
                <a:cs typeface="Times New Roman"/>
              </a:rPr>
              <a:t>. Routes</a:t>
            </a:r>
          </a:p>
          <a:p>
            <a:pPr marL="469900" indent="-457200">
              <a:lnSpc>
                <a:spcPct val="100000"/>
              </a:lnSpc>
              <a:spcBef>
                <a:spcPts val="90"/>
              </a:spcBef>
              <a:buFont typeface="Arial MT"/>
              <a:buChar char="•"/>
              <a:tabLst>
                <a:tab pos="469900" algn="l"/>
              </a:tabLst>
            </a:pPr>
            <a:r>
              <a:rPr lang="en-US" sz="2400" dirty="0">
                <a:latin typeface="Times New Roman"/>
                <a:cs typeface="Times New Roman"/>
              </a:rPr>
              <a:t>Connect</a:t>
            </a:r>
            <a:r>
              <a:rPr lang="en-US" sz="2400" spc="-150" dirty="0">
                <a:latin typeface="Times New Roman"/>
                <a:cs typeface="Times New Roman"/>
              </a:rPr>
              <a:t> </a:t>
            </a:r>
            <a:r>
              <a:rPr lang="en-US" sz="2400" dirty="0">
                <a:latin typeface="Times New Roman"/>
                <a:cs typeface="Times New Roman"/>
              </a:rPr>
              <a:t>With</a:t>
            </a:r>
            <a:r>
              <a:rPr lang="en-US" sz="2400" spc="-110" dirty="0">
                <a:latin typeface="Times New Roman"/>
                <a:cs typeface="Times New Roman"/>
              </a:rPr>
              <a:t> </a:t>
            </a:r>
            <a:r>
              <a:rPr lang="en-US" sz="2400" dirty="0">
                <a:latin typeface="Times New Roman"/>
                <a:cs typeface="Times New Roman"/>
              </a:rPr>
              <a:t>MongoDB</a:t>
            </a:r>
            <a:r>
              <a:rPr lang="en-US" sz="2400" spc="-85" dirty="0">
                <a:latin typeface="Times New Roman"/>
                <a:cs typeface="Times New Roman"/>
              </a:rPr>
              <a:t> </a:t>
            </a:r>
            <a:r>
              <a:rPr lang="en-US" sz="2400" spc="-10" dirty="0">
                <a:latin typeface="Times New Roman"/>
                <a:cs typeface="Times New Roman"/>
              </a:rPr>
              <a:t>Database</a:t>
            </a:r>
            <a:endParaRPr lang="en-US" sz="2400" dirty="0">
              <a:latin typeface="Times New Roman"/>
              <a:cs typeface="Times New Roman"/>
            </a:endParaRPr>
          </a:p>
          <a:p>
            <a:pPr marL="469900" indent="-457200">
              <a:lnSpc>
                <a:spcPct val="100000"/>
              </a:lnSpc>
              <a:spcBef>
                <a:spcPts val="2500"/>
              </a:spcBef>
              <a:buFont typeface="Arial MT"/>
              <a:buChar char="•"/>
              <a:tabLst>
                <a:tab pos="469900" algn="l"/>
              </a:tabLst>
            </a:pPr>
            <a:r>
              <a:rPr lang="en-US" sz="2400" spc="-20" dirty="0">
                <a:latin typeface="Times New Roman"/>
                <a:cs typeface="Times New Roman"/>
              </a:rPr>
              <a:t>Create</a:t>
            </a:r>
            <a:r>
              <a:rPr lang="en-US" sz="2400" spc="-140" dirty="0">
                <a:latin typeface="Times New Roman"/>
                <a:cs typeface="Times New Roman"/>
              </a:rPr>
              <a:t> </a:t>
            </a:r>
            <a:r>
              <a:rPr lang="en-US" sz="2400" dirty="0">
                <a:latin typeface="Times New Roman"/>
                <a:cs typeface="Times New Roman"/>
              </a:rPr>
              <a:t>All</a:t>
            </a:r>
            <a:r>
              <a:rPr lang="en-US" sz="2400" spc="25" dirty="0">
                <a:latin typeface="Times New Roman"/>
                <a:cs typeface="Times New Roman"/>
              </a:rPr>
              <a:t> </a:t>
            </a:r>
            <a:r>
              <a:rPr lang="en-US" sz="2400" spc="-10" dirty="0">
                <a:latin typeface="Times New Roman"/>
                <a:cs typeface="Times New Roman"/>
              </a:rPr>
              <a:t>Models</a:t>
            </a:r>
            <a:endParaRPr lang="en-US" sz="2400" dirty="0">
              <a:latin typeface="Times New Roman"/>
              <a:cs typeface="Times New Roman"/>
            </a:endParaRPr>
          </a:p>
          <a:p>
            <a:pPr marL="469900" indent="-457200">
              <a:lnSpc>
                <a:spcPct val="100000"/>
              </a:lnSpc>
              <a:spcBef>
                <a:spcPts val="2495"/>
              </a:spcBef>
              <a:buFont typeface="Arial MT"/>
              <a:buChar char="•"/>
              <a:tabLst>
                <a:tab pos="469900" algn="l"/>
              </a:tabLst>
            </a:pPr>
            <a:r>
              <a:rPr lang="en-US" sz="2400" dirty="0">
                <a:latin typeface="Times New Roman"/>
                <a:cs typeface="Times New Roman"/>
              </a:rPr>
              <a:t>Create</a:t>
            </a:r>
            <a:r>
              <a:rPr lang="en-US" sz="2400" spc="-90" dirty="0">
                <a:latin typeface="Times New Roman"/>
                <a:cs typeface="Times New Roman"/>
              </a:rPr>
              <a:t> </a:t>
            </a:r>
            <a:r>
              <a:rPr lang="en-US" sz="2400" dirty="0">
                <a:latin typeface="Times New Roman"/>
                <a:cs typeface="Times New Roman"/>
              </a:rPr>
              <a:t>User</a:t>
            </a:r>
            <a:r>
              <a:rPr lang="en-US" sz="2400" spc="-70" dirty="0">
                <a:latin typeface="Times New Roman"/>
                <a:cs typeface="Times New Roman"/>
              </a:rPr>
              <a:t> </a:t>
            </a:r>
            <a:r>
              <a:rPr lang="en-US" sz="2400" spc="-10" dirty="0">
                <a:latin typeface="Times New Roman"/>
                <a:cs typeface="Times New Roman"/>
              </a:rPr>
              <a:t>Controller,</a:t>
            </a:r>
            <a:r>
              <a:rPr lang="en-US" sz="2400" spc="-75" dirty="0">
                <a:latin typeface="Times New Roman"/>
                <a:cs typeface="Times New Roman"/>
              </a:rPr>
              <a:t> </a:t>
            </a:r>
            <a:r>
              <a:rPr lang="en-US" sz="2400" dirty="0">
                <a:latin typeface="Times New Roman"/>
                <a:cs typeface="Times New Roman"/>
              </a:rPr>
              <a:t>Middleware,</a:t>
            </a:r>
            <a:r>
              <a:rPr lang="en-US" sz="2400" spc="-45" dirty="0">
                <a:latin typeface="Times New Roman"/>
                <a:cs typeface="Times New Roman"/>
              </a:rPr>
              <a:t> </a:t>
            </a:r>
            <a:r>
              <a:rPr lang="en-US" sz="2400" spc="-10" dirty="0">
                <a:latin typeface="Times New Roman"/>
                <a:cs typeface="Times New Roman"/>
              </a:rPr>
              <a:t>Routes</a:t>
            </a:r>
            <a:endParaRPr lang="en-US" sz="2400" dirty="0">
              <a:latin typeface="Times New Roman"/>
              <a:cs typeface="Times New Roman"/>
            </a:endParaRPr>
          </a:p>
          <a:p>
            <a:pPr marL="469900" indent="-457200">
              <a:lnSpc>
                <a:spcPct val="100000"/>
              </a:lnSpc>
              <a:spcBef>
                <a:spcPts val="2500"/>
              </a:spcBef>
              <a:buFont typeface="Arial MT"/>
              <a:buChar char="•"/>
              <a:tabLst>
                <a:tab pos="469900" algn="l"/>
              </a:tabLst>
            </a:pPr>
            <a:endParaRPr lang="en-US" sz="2400" dirty="0">
              <a:latin typeface="Times New Roman"/>
              <a:cs typeface="Times New Roman"/>
            </a:endParaRPr>
          </a:p>
          <a:p>
            <a:endParaRPr lang="en-IN" dirty="0"/>
          </a:p>
        </p:txBody>
      </p:sp>
      <p:sp>
        <p:nvSpPr>
          <p:cNvPr id="5" name="TextBox 4">
            <a:extLst>
              <a:ext uri="{FF2B5EF4-FFF2-40B4-BE49-F238E27FC236}">
                <a16:creationId xmlns:a16="http://schemas.microsoft.com/office/drawing/2014/main" id="{CD34618B-01F3-65E5-DEE9-8D3DCCEF13A5}"/>
              </a:ext>
            </a:extLst>
          </p:cNvPr>
          <p:cNvSpPr txBox="1"/>
          <p:nvPr/>
        </p:nvSpPr>
        <p:spPr>
          <a:xfrm>
            <a:off x="2661122" y="1233954"/>
            <a:ext cx="3821756" cy="707886"/>
          </a:xfrm>
          <a:prstGeom prst="rect">
            <a:avLst/>
          </a:prstGeom>
          <a:noFill/>
        </p:spPr>
        <p:txBody>
          <a:bodyPr wrap="square">
            <a:spAutoFit/>
          </a:bodyPr>
          <a:lstStyle/>
          <a:p>
            <a:pPr marL="12700">
              <a:lnSpc>
                <a:spcPct val="100000"/>
              </a:lnSpc>
              <a:spcBef>
                <a:spcPts val="105"/>
              </a:spcBef>
            </a:pPr>
            <a:r>
              <a:rPr lang="en-IN" sz="4000" dirty="0">
                <a:latin typeface="Times New Roman"/>
                <a:cs typeface="Times New Roman"/>
              </a:rPr>
              <a:t>Backend</a:t>
            </a:r>
            <a:r>
              <a:rPr lang="en-IN" sz="4000" spc="-55" dirty="0">
                <a:latin typeface="Times New Roman"/>
                <a:cs typeface="Times New Roman"/>
              </a:rPr>
              <a:t> </a:t>
            </a:r>
            <a:r>
              <a:rPr lang="en-IN" sz="4000" spc="-10" dirty="0">
                <a:latin typeface="Times New Roman"/>
                <a:cs typeface="Times New Roman"/>
              </a:rPr>
              <a:t>Features</a:t>
            </a:r>
            <a:endParaRPr lang="en-IN" sz="4000" dirty="0">
              <a:latin typeface="Times New Roman"/>
              <a:cs typeface="Times New Roman"/>
            </a:endParaRPr>
          </a:p>
        </p:txBody>
      </p:sp>
    </p:spTree>
    <p:extLst>
      <p:ext uri="{BB962C8B-B14F-4D97-AF65-F5344CB8AC3E}">
        <p14:creationId xmlns:p14="http://schemas.microsoft.com/office/powerpoint/2010/main" val="392126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Backend </a:t>
            </a:r>
            <a:r>
              <a:rPr lang="en" sz="3200" spc="-1" dirty="0">
                <a:solidFill>
                  <a:srgbClr val="000000"/>
                </a:solidFill>
                <a:latin typeface="Times New Roman" panose="02020603050405020304" pitchFamily="18" charset="0"/>
                <a:cs typeface="Times New Roman" panose="02020603050405020304" pitchFamily="18" charset="0"/>
              </a:rPr>
              <a:t>Code Implementation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8</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endParaRPr lang="en-IN" sz="2000" dirty="0"/>
          </a:p>
        </p:txBody>
      </p:sp>
      <p:pic>
        <p:nvPicPr>
          <p:cNvPr id="3" name="Picture 2" descr="A screen shot of a computer&#10;&#10;Description automatically generated">
            <a:extLst>
              <a:ext uri="{FF2B5EF4-FFF2-40B4-BE49-F238E27FC236}">
                <a16:creationId xmlns:a16="http://schemas.microsoft.com/office/drawing/2014/main" id="{79A75321-0D01-FD01-9873-6871CAF45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09032"/>
            <a:ext cx="3646876" cy="5047488"/>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7099B971-A14B-66B9-6FB9-EB3DEA155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7267" y="1309032"/>
            <a:ext cx="4119215" cy="5047488"/>
          </a:xfrm>
          <a:prstGeom prst="rect">
            <a:avLst/>
          </a:prstGeom>
        </p:spPr>
      </p:pic>
    </p:spTree>
    <p:extLst>
      <p:ext uri="{BB962C8B-B14F-4D97-AF65-F5344CB8AC3E}">
        <p14:creationId xmlns:p14="http://schemas.microsoft.com/office/powerpoint/2010/main" val="219980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b="0" strike="noStrike" spc="-1" dirty="0">
                <a:solidFill>
                  <a:srgbClr val="000000"/>
                </a:solidFill>
                <a:latin typeface="Times New Roman" panose="02020603050405020304" pitchFamily="18" charset="0"/>
                <a:cs typeface="Times New Roman" panose="02020603050405020304" pitchFamily="18" charset="0"/>
              </a:rPr>
              <a:t>UI</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
        <p:nvSpPr>
          <p:cNvPr id="5" name="TextShape 2"/>
          <p:cNvSpPr txBox="1"/>
          <p:nvPr/>
        </p:nvSpPr>
        <p:spPr>
          <a:xfrm>
            <a:off x="164008" y="1109743"/>
            <a:ext cx="8838720" cy="1450577"/>
          </a:xfrm>
          <a:prstGeom prst="rect">
            <a:avLst/>
          </a:prstGeom>
          <a:noFill/>
          <a:ln w="9360">
            <a:noFill/>
          </a:ln>
        </p:spPr>
        <p:txBody>
          <a:bodyPr>
            <a:noAutofit/>
          </a:bodyPr>
          <a:lstStyle/>
          <a:p>
            <a:pPr algn="just"/>
            <a:endParaRPr lang="en-IN" sz="2000" dirty="0"/>
          </a:p>
        </p:txBody>
      </p:sp>
      <p:pic>
        <p:nvPicPr>
          <p:cNvPr id="12" name="Picture 11" descr="A screenshot of a computer&#10;&#10;Description automatically generated">
            <a:extLst>
              <a:ext uri="{FF2B5EF4-FFF2-40B4-BE49-F238E27FC236}">
                <a16:creationId xmlns:a16="http://schemas.microsoft.com/office/drawing/2014/main" id="{0D23F44C-E12F-8799-F05D-4C16045240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008" y="1306027"/>
            <a:ext cx="5249240" cy="2627078"/>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C4D97860-62F9-232C-103F-BD0B39CC17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83084" y="4151355"/>
            <a:ext cx="4987352" cy="2451354"/>
          </a:xfrm>
          <a:prstGeom prst="rect">
            <a:avLst/>
          </a:prstGeom>
        </p:spPr>
      </p:pic>
    </p:spTree>
    <p:extLst>
      <p:ext uri="{BB962C8B-B14F-4D97-AF65-F5344CB8AC3E}">
        <p14:creationId xmlns:p14="http://schemas.microsoft.com/office/powerpoint/2010/main" val="90491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2A602-78C1-468C-BB25-57CD481DB741}">
  <ds:schemaRef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34754</TotalTime>
  <Words>547</Words>
  <Application>Microsoft Office PowerPoint</Application>
  <PresentationFormat>On-screen Show (4:3)</PresentationFormat>
  <Paragraphs>110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MT</vt:lpstr>
      <vt:lpstr>Calibri</vt:lpstr>
      <vt:lpstr>Times New Roman</vt:lpstr>
      <vt:lpstr>Office Theme</vt:lpstr>
      <vt:lpstr>PowerPoint Presentation</vt:lpstr>
      <vt:lpstr>PowerPoint Presentation</vt:lpstr>
      <vt:lpstr>PowerPoint Presentation</vt:lpstr>
      <vt:lpstr>PowerPoint Presentation</vt:lpstr>
      <vt:lpstr> Features</vt:lpstr>
      <vt:lpstr>PowerPoint Presentation</vt:lpstr>
      <vt:lpstr> Features</vt:lpstr>
      <vt:lpstr>PowerPoint Presentation</vt:lpstr>
      <vt:lpstr>PowerPoint Presentation</vt:lpstr>
      <vt:lpstr>   Challenges</vt:lpstr>
      <vt:lpstr>       Key Learnings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Aftab Alam</cp:lastModifiedBy>
  <cp:revision>2302</cp:revision>
  <dcterms:created xsi:type="dcterms:W3CDTF">2010-04-09T07:36:15Z</dcterms:created>
  <dcterms:modified xsi:type="dcterms:W3CDTF">2024-12-10T06:03:49Z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