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he Seasons" charset="1" panose="00000000000000000000"/>
      <p:regular r:id="rId22"/>
    </p:embeddedFont>
    <p:embeddedFont>
      <p:font typeface="Amsterdam One" charset="1" panose="02000500000000000000"/>
      <p:regular r:id="rId23"/>
    </p:embeddedFont>
    <p:embeddedFont>
      <p:font typeface="Futura Display" charset="1" panose="020B0504050904050C04"/>
      <p:regular r:id="rId24"/>
    </p:embeddedFont>
    <p:embeddedFont>
      <p:font typeface="HK Grotesk Bold" charset="1" panose="00000800000000000000"/>
      <p:regular r:id="rId25"/>
    </p:embeddedFont>
    <p:embeddedFont>
      <p:font typeface="The Seasons Bold" charset="1" panose="00000000000000000000"/>
      <p:regular r:id="rId26"/>
    </p:embeddedFont>
    <p:embeddedFont>
      <p:font typeface="Hangyaboly" charset="1" panose="00000500000000000000"/>
      <p:regular r:id="rId27"/>
    </p:embeddedFont>
    <p:embeddedFont>
      <p:font typeface="Lexend Deca" charset="1" panose="00000000000000000000"/>
      <p:regular r:id="rId28"/>
    </p:embeddedFont>
    <p:embeddedFont>
      <p:font typeface="Canva Sans Bold" charset="1" panose="020B0803030501040103"/>
      <p:regular r:id="rId29"/>
    </p:embeddedFont>
    <p:embeddedFont>
      <p:font typeface="Canva Sans" charset="1" panose="020B0503030501040103"/>
      <p:regular r:id="rId30"/>
    </p:embeddedFont>
    <p:embeddedFont>
      <p:font typeface="Canva Sans Bold Italics" charset="1" panose="020B08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VAGc23LKgP8.mp4" Type="http://schemas.openxmlformats.org/officeDocument/2006/relationships/video"/><Relationship Id="rId4" Target="../media/VAGc23LKgP8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5142882" y="-5358759"/>
            <a:ext cx="28573765" cy="1864898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142244" y="710491"/>
            <a:ext cx="16003512" cy="6085044"/>
            <a:chOff x="0" y="0"/>
            <a:chExt cx="3603874" cy="13703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3874" cy="1370308"/>
            </a:xfrm>
            <a:custGeom>
              <a:avLst/>
              <a:gdLst/>
              <a:ahLst/>
              <a:cxnLst/>
              <a:rect r="r" b="b" t="t" l="l"/>
              <a:pathLst>
                <a:path h="1370308" w="3603874">
                  <a:moveTo>
                    <a:pt x="24672" y="0"/>
                  </a:moveTo>
                  <a:lnTo>
                    <a:pt x="3579202" y="0"/>
                  </a:lnTo>
                  <a:cubicBezTo>
                    <a:pt x="3585745" y="0"/>
                    <a:pt x="3592021" y="2599"/>
                    <a:pt x="3596648" y="7226"/>
                  </a:cubicBezTo>
                  <a:cubicBezTo>
                    <a:pt x="3601274" y="11853"/>
                    <a:pt x="3603874" y="18129"/>
                    <a:pt x="3603874" y="24672"/>
                  </a:cubicBezTo>
                  <a:lnTo>
                    <a:pt x="3603874" y="1345636"/>
                  </a:lnTo>
                  <a:cubicBezTo>
                    <a:pt x="3603874" y="1359262"/>
                    <a:pt x="3592828" y="1370308"/>
                    <a:pt x="3579202" y="1370308"/>
                  </a:cubicBezTo>
                  <a:lnTo>
                    <a:pt x="24672" y="1370308"/>
                  </a:lnTo>
                  <a:cubicBezTo>
                    <a:pt x="11046" y="1370308"/>
                    <a:pt x="0" y="1359262"/>
                    <a:pt x="0" y="1345636"/>
                  </a:cubicBezTo>
                  <a:lnTo>
                    <a:pt x="0" y="24672"/>
                  </a:lnTo>
                  <a:cubicBezTo>
                    <a:pt x="0" y="11046"/>
                    <a:pt x="11046" y="0"/>
                    <a:pt x="24672" y="0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03874" cy="140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1159" y="838939"/>
            <a:ext cx="13921449" cy="533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83"/>
              </a:lnSpc>
            </a:pPr>
            <a:r>
              <a:rPr lang="en-US" sz="14845">
                <a:solidFill>
                  <a:srgbClr val="2F5F98"/>
                </a:solidFill>
                <a:latin typeface="The Seasons"/>
                <a:ea typeface="The Seasons"/>
                <a:cs typeface="The Seasons"/>
                <a:sym typeface="The Seasons"/>
              </a:rPr>
              <a:t>DATA</a:t>
            </a:r>
          </a:p>
          <a:p>
            <a:pPr algn="ctr">
              <a:lnSpc>
                <a:spcPts val="20783"/>
              </a:lnSpc>
            </a:pPr>
            <a:r>
              <a:rPr lang="en-US" sz="14845">
                <a:solidFill>
                  <a:srgbClr val="2F5F98"/>
                </a:solidFill>
                <a:latin typeface="The Seasons"/>
                <a:ea typeface="The Seasons"/>
                <a:cs typeface="The Seasons"/>
                <a:sym typeface="The Seasons"/>
              </a:rPr>
              <a:t>VISUALIZATON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92375">
            <a:off x="1254602" y="465844"/>
            <a:ext cx="4729248" cy="4677656"/>
          </a:xfrm>
          <a:custGeom>
            <a:avLst/>
            <a:gdLst/>
            <a:ahLst/>
            <a:cxnLst/>
            <a:rect r="r" b="b" t="t" l="l"/>
            <a:pathLst>
              <a:path h="4677656" w="4729248">
                <a:moveTo>
                  <a:pt x="0" y="0"/>
                </a:moveTo>
                <a:lnTo>
                  <a:pt x="4729248" y="0"/>
                </a:lnTo>
                <a:lnTo>
                  <a:pt x="4729248" y="4677656"/>
                </a:lnTo>
                <a:lnTo>
                  <a:pt x="0" y="4677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462964" y="2439028"/>
            <a:ext cx="4682792" cy="4631707"/>
          </a:xfrm>
          <a:custGeom>
            <a:avLst/>
            <a:gdLst/>
            <a:ahLst/>
            <a:cxnLst/>
            <a:rect r="r" b="b" t="t" l="l"/>
            <a:pathLst>
              <a:path h="4631707" w="4682792">
                <a:moveTo>
                  <a:pt x="0" y="0"/>
                </a:moveTo>
                <a:lnTo>
                  <a:pt x="4682792" y="0"/>
                </a:lnTo>
                <a:lnTo>
                  <a:pt x="4682792" y="4631707"/>
                </a:lnTo>
                <a:lnTo>
                  <a:pt x="0" y="46317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97410" y="8827984"/>
            <a:ext cx="8493180" cy="77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4"/>
              </a:lnSpc>
            </a:pPr>
            <a:r>
              <a:rPr lang="en-US" sz="4546" spc="363">
                <a:solidFill>
                  <a:srgbClr val="F4F6FC"/>
                </a:solidFill>
                <a:latin typeface="Amsterdam One"/>
                <a:ea typeface="Amsterdam One"/>
                <a:cs typeface="Amsterdam One"/>
                <a:sym typeface="Amsterdam One"/>
              </a:rPr>
              <a:t>Debashish Chakraborty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83850" y="6612850"/>
            <a:ext cx="6320299" cy="199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93"/>
              </a:lnSpc>
              <a:spcBef>
                <a:spcPct val="0"/>
              </a:spcBef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CSE-214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8973618" cy="11212735"/>
            <a:chOff x="0" y="0"/>
            <a:chExt cx="2020793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0793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20793">
                  <a:moveTo>
                    <a:pt x="0" y="0"/>
                  </a:moveTo>
                  <a:lnTo>
                    <a:pt x="2020793" y="0"/>
                  </a:lnTo>
                  <a:lnTo>
                    <a:pt x="2020793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20793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45371" y="493788"/>
            <a:ext cx="6870144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STACKED BAR CHART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43933" y="6478710"/>
            <a:ext cx="6871582" cy="2779590"/>
            <a:chOff x="0" y="0"/>
            <a:chExt cx="1547430" cy="625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7430" cy="625943"/>
            </a:xfrm>
            <a:custGeom>
              <a:avLst/>
              <a:gdLst/>
              <a:ahLst/>
              <a:cxnLst/>
              <a:rect r="r" b="b" t="t" l="l"/>
              <a:pathLst>
                <a:path h="625943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68484"/>
                  </a:lnTo>
                  <a:cubicBezTo>
                    <a:pt x="1547430" y="600218"/>
                    <a:pt x="1521705" y="625943"/>
                    <a:pt x="1489971" y="625943"/>
                  </a:cubicBezTo>
                  <a:lnTo>
                    <a:pt x="57460" y="625943"/>
                  </a:lnTo>
                  <a:cubicBezTo>
                    <a:pt x="42220" y="625943"/>
                    <a:pt x="27605" y="619890"/>
                    <a:pt x="16830" y="609114"/>
                  </a:cubicBezTo>
                  <a:cubicBezTo>
                    <a:pt x="6054" y="598338"/>
                    <a:pt x="0" y="583723"/>
                    <a:pt x="0" y="568484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47430" cy="664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7111" y="3787349"/>
            <a:ext cx="6748404" cy="19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Stacked bar chart is used to compare many items &amp; show the composition of each one.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1299" y="7036126"/>
            <a:ext cx="5756850" cy="1607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0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Use a Stacked Bar Chart: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Components of a whole and compare wholes.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40226" y="-498009"/>
            <a:ext cx="10845284" cy="1066008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395209" y="9483407"/>
            <a:ext cx="4535319" cy="513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7"/>
              </a:lnSpc>
              <a:spcBef>
                <a:spcPct val="0"/>
              </a:spcBef>
            </a:pPr>
            <a:r>
              <a:rPr lang="en-US" b="true" sz="304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Stacked Bar Chart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925735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36221" y="510708"/>
            <a:ext cx="8457942" cy="856026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0331271" y="6034226"/>
            <a:ext cx="6871582" cy="3639769"/>
            <a:chOff x="0" y="0"/>
            <a:chExt cx="1547430" cy="8196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7430" cy="819649"/>
            </a:xfrm>
            <a:custGeom>
              <a:avLst/>
              <a:gdLst/>
              <a:ahLst/>
              <a:cxnLst/>
              <a:rect r="r" b="b" t="t" l="l"/>
              <a:pathLst>
                <a:path h="81964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762190"/>
                  </a:lnTo>
                  <a:cubicBezTo>
                    <a:pt x="1547430" y="777429"/>
                    <a:pt x="1541376" y="792044"/>
                    <a:pt x="1530601" y="802820"/>
                  </a:cubicBezTo>
                  <a:cubicBezTo>
                    <a:pt x="1519825" y="813596"/>
                    <a:pt x="1505210" y="819649"/>
                    <a:pt x="1489971" y="819649"/>
                  </a:cubicBezTo>
                  <a:lnTo>
                    <a:pt x="57460" y="819649"/>
                  </a:lnTo>
                  <a:cubicBezTo>
                    <a:pt x="42220" y="819649"/>
                    <a:pt x="27605" y="813596"/>
                    <a:pt x="16830" y="802820"/>
                  </a:cubicBezTo>
                  <a:cubicBezTo>
                    <a:pt x="6054" y="792044"/>
                    <a:pt x="0" y="777429"/>
                    <a:pt x="0" y="762190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47430" cy="857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513501" y="1742641"/>
            <a:ext cx="6507122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LINE GRAPH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64884" y="3827356"/>
            <a:ext cx="6297879" cy="131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line graph uses lines to show how data changes over time.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71362" y="6319454"/>
            <a:ext cx="6191400" cy="312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9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 a line graph: 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To track how something changes over time. </a:t>
            </a:r>
          </a:p>
          <a:p>
            <a:pPr algn="l">
              <a:lnSpc>
                <a:spcPts val="4176"/>
              </a:lnSpc>
            </a:pPr>
            <a:r>
              <a:rPr lang="en-US" sz="2983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176"/>
              </a:lnSpc>
              <a:spcBef>
                <a:spcPct val="0"/>
              </a:spcBef>
            </a:pPr>
            <a:r>
              <a:rPr lang="en-US" b="true" sz="2983" i="true">
                <a:solidFill>
                  <a:srgbClr val="31356E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e.g:</a:t>
            </a:r>
            <a:r>
              <a:rPr lang="en-US" b="true" sz="2983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Sales/revenue over a      certain period of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0335" y="8575780"/>
            <a:ext cx="6789713" cy="48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Time (hours)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8982" y="1479857"/>
            <a:ext cx="6347841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HISTOGRAM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60061" y="507933"/>
            <a:ext cx="8438041" cy="846269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905522" y="5997172"/>
            <a:ext cx="6871582" cy="2983969"/>
            <a:chOff x="0" y="0"/>
            <a:chExt cx="1547430" cy="6719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7430" cy="671968"/>
            </a:xfrm>
            <a:custGeom>
              <a:avLst/>
              <a:gdLst/>
              <a:ahLst/>
              <a:cxnLst/>
              <a:rect r="r" b="b" t="t" l="l"/>
              <a:pathLst>
                <a:path h="671968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614509"/>
                  </a:lnTo>
                  <a:cubicBezTo>
                    <a:pt x="1547430" y="629748"/>
                    <a:pt x="1541376" y="644363"/>
                    <a:pt x="1530601" y="655139"/>
                  </a:cubicBezTo>
                  <a:cubicBezTo>
                    <a:pt x="1519825" y="665914"/>
                    <a:pt x="1505210" y="671968"/>
                    <a:pt x="1489971" y="671968"/>
                  </a:cubicBezTo>
                  <a:lnTo>
                    <a:pt x="57460" y="671968"/>
                  </a:lnTo>
                  <a:cubicBezTo>
                    <a:pt x="42220" y="671968"/>
                    <a:pt x="27605" y="665914"/>
                    <a:pt x="16830" y="655139"/>
                  </a:cubicBezTo>
                  <a:cubicBezTo>
                    <a:pt x="6054" y="644363"/>
                    <a:pt x="0" y="629748"/>
                    <a:pt x="0" y="61450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47430" cy="710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67111" y="3450890"/>
            <a:ext cx="6748404" cy="19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histogram is like a bar chart but for numbers in ranges</a:t>
            </a: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(not categories)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8982" y="6385314"/>
            <a:ext cx="5756850" cy="2150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0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Use a histogram: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Data in different ranges, like measuring the heights of people in your class.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03164" y="8586686"/>
            <a:ext cx="6789713" cy="48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Height (centimetres)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925735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31271" y="6034226"/>
            <a:ext cx="6871582" cy="4003111"/>
            <a:chOff x="0" y="0"/>
            <a:chExt cx="1547430" cy="9014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901471"/>
            </a:xfrm>
            <a:custGeom>
              <a:avLst/>
              <a:gdLst/>
              <a:ahLst/>
              <a:cxnLst/>
              <a:rect r="r" b="b" t="t" l="l"/>
              <a:pathLst>
                <a:path h="901471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844012"/>
                  </a:lnTo>
                  <a:cubicBezTo>
                    <a:pt x="1547430" y="859251"/>
                    <a:pt x="1541376" y="873866"/>
                    <a:pt x="1530601" y="884642"/>
                  </a:cubicBezTo>
                  <a:cubicBezTo>
                    <a:pt x="1519825" y="895418"/>
                    <a:pt x="1505210" y="901471"/>
                    <a:pt x="1489971" y="901471"/>
                  </a:cubicBezTo>
                  <a:lnTo>
                    <a:pt x="57460" y="901471"/>
                  </a:lnTo>
                  <a:cubicBezTo>
                    <a:pt x="42220" y="901471"/>
                    <a:pt x="27605" y="895418"/>
                    <a:pt x="16830" y="884642"/>
                  </a:cubicBezTo>
                  <a:cubicBezTo>
                    <a:pt x="6054" y="873866"/>
                    <a:pt x="0" y="859251"/>
                    <a:pt x="0" y="844012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939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331271" y="98352"/>
            <a:ext cx="6507122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SCATTER PLOT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35893" y="3160525"/>
            <a:ext cx="6297879" cy="261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Scatter Plot can show relationship between two variables or reveal the distribution trends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71362" y="6444894"/>
            <a:ext cx="6191400" cy="312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9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 a scatter plot</a:t>
            </a:r>
            <a:r>
              <a:rPr lang="en-US" sz="2983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Many data points.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Highlighting similarities and distributions in the data set. </a:t>
            </a:r>
          </a:p>
          <a:p>
            <a:pPr algn="l">
              <a:lnSpc>
                <a:spcPts val="4176"/>
              </a:lnSpc>
              <a:spcBef>
                <a:spcPct val="0"/>
              </a:spcBef>
            </a:pPr>
            <a:r>
              <a:rPr lang="en-US" b="true" sz="2983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983" i="true">
                <a:solidFill>
                  <a:srgbClr val="31356E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e.g:</a:t>
            </a:r>
            <a:r>
              <a:rPr lang="en-US" b="true" sz="2983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Correlation between 2 variables, looking for outliers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393" y="9549450"/>
            <a:ext cx="6789713" cy="48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SCATTER PLOT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862050" y="-121005"/>
            <a:ext cx="10344599" cy="99032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7252" y="366731"/>
            <a:ext cx="6347841" cy="27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6"/>
              </a:lnSpc>
            </a:pPr>
            <a:r>
              <a:rPr lang="en-US" sz="110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STACKED AREA CHART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05522" y="5143500"/>
            <a:ext cx="6671301" cy="4291818"/>
            <a:chOff x="0" y="0"/>
            <a:chExt cx="1502328" cy="9664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02328" cy="966486"/>
            </a:xfrm>
            <a:custGeom>
              <a:avLst/>
              <a:gdLst/>
              <a:ahLst/>
              <a:cxnLst/>
              <a:rect r="r" b="b" t="t" l="l"/>
              <a:pathLst>
                <a:path h="966486" w="1502328">
                  <a:moveTo>
                    <a:pt x="59185" y="0"/>
                  </a:moveTo>
                  <a:lnTo>
                    <a:pt x="1443144" y="0"/>
                  </a:lnTo>
                  <a:cubicBezTo>
                    <a:pt x="1475830" y="0"/>
                    <a:pt x="1502328" y="26498"/>
                    <a:pt x="1502328" y="59185"/>
                  </a:cubicBezTo>
                  <a:lnTo>
                    <a:pt x="1502328" y="907301"/>
                  </a:lnTo>
                  <a:cubicBezTo>
                    <a:pt x="1502328" y="922998"/>
                    <a:pt x="1496093" y="938052"/>
                    <a:pt x="1484993" y="949151"/>
                  </a:cubicBezTo>
                  <a:cubicBezTo>
                    <a:pt x="1473894" y="960251"/>
                    <a:pt x="1458840" y="966486"/>
                    <a:pt x="1443144" y="966486"/>
                  </a:cubicBezTo>
                  <a:lnTo>
                    <a:pt x="59185" y="966486"/>
                  </a:lnTo>
                  <a:cubicBezTo>
                    <a:pt x="43488" y="966486"/>
                    <a:pt x="28434" y="960251"/>
                    <a:pt x="17335" y="949151"/>
                  </a:cubicBezTo>
                  <a:cubicBezTo>
                    <a:pt x="6235" y="938052"/>
                    <a:pt x="0" y="922998"/>
                    <a:pt x="0" y="907301"/>
                  </a:cubicBezTo>
                  <a:lnTo>
                    <a:pt x="0" y="59185"/>
                  </a:lnTo>
                  <a:cubicBezTo>
                    <a:pt x="0" y="43488"/>
                    <a:pt x="6235" y="28434"/>
                    <a:pt x="17335" y="17335"/>
                  </a:cubicBezTo>
                  <a:cubicBezTo>
                    <a:pt x="28434" y="6235"/>
                    <a:pt x="43488" y="0"/>
                    <a:pt x="59185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02328" cy="1004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7111" y="3238729"/>
            <a:ext cx="6748404" cy="131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Stacked Area chart is useful to show part-to-whole relationship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300435"/>
            <a:ext cx="5756850" cy="377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0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Use an Stacked Area chart: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Individual data’s contribution to the total for a given period.</a:t>
            </a:r>
          </a:p>
          <a:p>
            <a:pPr algn="l" marL="665685" indent="-332843" lvl="1">
              <a:lnSpc>
                <a:spcPts val="4316"/>
              </a:lnSpc>
              <a:buFont typeface="Arial"/>
              <a:buChar char="•"/>
            </a:pPr>
            <a:r>
              <a:rPr lang="en-US" sz="30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Helps to analyze both overall and individual trend information.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530328" y="-756647"/>
            <a:ext cx="10284369" cy="1062304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323130" y="9549450"/>
            <a:ext cx="6789713" cy="48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AREA CHART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925735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31271" y="6034226"/>
            <a:ext cx="6871582" cy="4003111"/>
            <a:chOff x="0" y="0"/>
            <a:chExt cx="1547430" cy="9014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901471"/>
            </a:xfrm>
            <a:custGeom>
              <a:avLst/>
              <a:gdLst/>
              <a:ahLst/>
              <a:cxnLst/>
              <a:rect r="r" b="b" t="t" l="l"/>
              <a:pathLst>
                <a:path h="901471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844012"/>
                  </a:lnTo>
                  <a:cubicBezTo>
                    <a:pt x="1547430" y="859251"/>
                    <a:pt x="1541376" y="873866"/>
                    <a:pt x="1530601" y="884642"/>
                  </a:cubicBezTo>
                  <a:cubicBezTo>
                    <a:pt x="1519825" y="895418"/>
                    <a:pt x="1505210" y="901471"/>
                    <a:pt x="1489971" y="901471"/>
                  </a:cubicBezTo>
                  <a:lnTo>
                    <a:pt x="57460" y="901471"/>
                  </a:lnTo>
                  <a:cubicBezTo>
                    <a:pt x="42220" y="901471"/>
                    <a:pt x="27605" y="895418"/>
                    <a:pt x="16830" y="884642"/>
                  </a:cubicBezTo>
                  <a:cubicBezTo>
                    <a:pt x="6054" y="873866"/>
                    <a:pt x="0" y="859251"/>
                    <a:pt x="0" y="844012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939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331271" y="98352"/>
            <a:ext cx="6507122" cy="2907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BUBBLE CHART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35893" y="3157083"/>
            <a:ext cx="6297879" cy="2611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Bubble Chart can show relationship between two variables or reveal the distribution trends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46993" y="6182957"/>
            <a:ext cx="6191400" cy="3592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9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 a bubble chart</a:t>
            </a:r>
            <a:r>
              <a:rPr lang="en-US" sz="2983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Three or more variables</a:t>
            </a: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.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Highlighting similarities and distributions in the data set. </a:t>
            </a:r>
          </a:p>
          <a:p>
            <a:pPr algn="l">
              <a:lnSpc>
                <a:spcPts val="4036"/>
              </a:lnSpc>
              <a:spcBef>
                <a:spcPct val="0"/>
              </a:spcBef>
            </a:pPr>
            <a:r>
              <a:rPr lang="en-US" sz="2883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883" i="true">
                <a:solidFill>
                  <a:srgbClr val="31356E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e.g:</a:t>
            </a:r>
            <a:r>
              <a:rPr lang="en-US" sz="2883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883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and differences between 3 or more variables, looking for outliers.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301763"/>
            <a:ext cx="6789713" cy="48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BUBBLE CHART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52497" y="-151483"/>
            <a:ext cx="10152107" cy="96642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10799" r="0" b="13320"/>
          <a:stretch>
            <a:fillRect/>
          </a:stretch>
        </p:blipFill>
        <p:spPr>
          <a:xfrm flipH="false" flipV="false" rot="0">
            <a:off x="2126918" y="0"/>
            <a:ext cx="13556826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8824732"/>
            <a:chOff x="0" y="0"/>
            <a:chExt cx="4356256" cy="1987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987265"/>
            </a:xfrm>
            <a:custGeom>
              <a:avLst/>
              <a:gdLst/>
              <a:ahLst/>
              <a:cxnLst/>
              <a:rect r="r" b="b" t="t" l="l"/>
              <a:pathLst>
                <a:path h="1987265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987265"/>
                  </a:lnTo>
                  <a:lnTo>
                    <a:pt x="0" y="1987265"/>
                  </a:ln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2025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20960" y="3540068"/>
            <a:ext cx="11652611" cy="2794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12"/>
              </a:lnSpc>
            </a:pPr>
            <a:r>
              <a:rPr lang="en-US" b="true" sz="11158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WHY DO WE VISUALIZE DATA?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24418" y="3535832"/>
            <a:ext cx="5093022" cy="5092966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11913003" y="6867692"/>
            <a:ext cx="7315200" cy="2673373"/>
          </a:xfrm>
          <a:custGeom>
            <a:avLst/>
            <a:gdLst/>
            <a:ahLst/>
            <a:cxnLst/>
            <a:rect r="r" b="b" t="t" l="l"/>
            <a:pathLst>
              <a:path h="2673373" w="7315200">
                <a:moveTo>
                  <a:pt x="0" y="0"/>
                </a:moveTo>
                <a:lnTo>
                  <a:pt x="7315200" y="0"/>
                </a:lnTo>
                <a:lnTo>
                  <a:pt x="7315200" y="2673373"/>
                </a:lnTo>
                <a:lnTo>
                  <a:pt x="0" y="2673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3780" y="1295400"/>
            <a:ext cx="133338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WHY ARE THEY USEFUL?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506398" y="3205130"/>
            <a:ext cx="5275204" cy="5275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60125" y="5842732"/>
            <a:ext cx="4444268" cy="444426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>
                <a:alpha val="63922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19592" y="7408545"/>
            <a:ext cx="3241122" cy="120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b="true" sz="3938">
                <a:solidFill>
                  <a:srgbClr val="31356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COMPARE</a:t>
            </a:r>
          </a:p>
          <a:p>
            <a:pPr algn="ctr">
              <a:lnSpc>
                <a:spcPts val="4569"/>
              </a:lnSpc>
            </a:pPr>
            <a:r>
              <a:rPr lang="en-US" b="true" sz="3938">
                <a:solidFill>
                  <a:srgbClr val="31356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DATA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62700" y="3848566"/>
            <a:ext cx="4237852" cy="423785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20018" y="5375875"/>
            <a:ext cx="4280534" cy="115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0"/>
              </a:lnSpc>
            </a:pPr>
            <a:r>
              <a:rPr lang="en-US" b="true" sz="3733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ORGANISE INFORMATION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93701" y="4819448"/>
            <a:ext cx="3900597" cy="172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8"/>
              </a:lnSpc>
            </a:pPr>
            <a:r>
              <a:rPr lang="en-US" b="true" sz="3782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EASY TO UNDERSTAND AND SHARE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724563" y="5122999"/>
            <a:ext cx="3491713" cy="3491713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0412309" y="5798974"/>
            <a:ext cx="4444268" cy="44442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>
                <a:alpha val="71765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094299" y="7473857"/>
            <a:ext cx="3241122" cy="120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9"/>
              </a:lnSpc>
            </a:pPr>
            <a:r>
              <a:rPr lang="en-US" b="true" sz="3938">
                <a:solidFill>
                  <a:srgbClr val="31356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ANALYSING PATTERNS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3402" y="1065357"/>
            <a:ext cx="13333867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WHY ARE THEY USEFUL?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69810" y="2963140"/>
            <a:ext cx="5305365" cy="530536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59874" y="5409843"/>
            <a:ext cx="4233972" cy="423397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>
                <a:alpha val="7882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250336" y="6913989"/>
            <a:ext cx="3653048" cy="137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b="true" sz="4439">
                <a:solidFill>
                  <a:srgbClr val="31356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EDUCATE OTHERS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833638" y="3242915"/>
            <a:ext cx="5025590" cy="502559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58271" y="4965160"/>
            <a:ext cx="4576323" cy="1590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1"/>
              </a:lnSpc>
            </a:pPr>
            <a:r>
              <a:rPr lang="en-US" b="true" sz="5139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MAKE DECISIONS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792666" y="5242980"/>
            <a:ext cx="4577577" cy="71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9"/>
              </a:lnSpc>
            </a:pPr>
            <a:r>
              <a:rPr lang="en-US" b="true" sz="4439">
                <a:solidFill>
                  <a:srgbClr val="FFFFF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STORYTELLING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630150" y="7200900"/>
            <a:ext cx="61722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296" y="-221658"/>
            <a:ext cx="14691485" cy="10508658"/>
          </a:xfrm>
          <a:custGeom>
            <a:avLst/>
            <a:gdLst/>
            <a:ahLst/>
            <a:cxnLst/>
            <a:rect r="r" b="b" t="t" l="l"/>
            <a:pathLst>
              <a:path h="10508658" w="14691485">
                <a:moveTo>
                  <a:pt x="0" y="0"/>
                </a:moveTo>
                <a:lnTo>
                  <a:pt x="14691484" y="0"/>
                </a:lnTo>
                <a:lnTo>
                  <a:pt x="14691484" y="10508658"/>
                </a:lnTo>
                <a:lnTo>
                  <a:pt x="0" y="1050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9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4319" y="3482264"/>
            <a:ext cx="12804778" cy="474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6"/>
              </a:lnSpc>
            </a:pPr>
            <a:r>
              <a:rPr lang="en-US" sz="11638">
                <a:solidFill>
                  <a:srgbClr val="FFFFFF"/>
                </a:solidFill>
                <a:latin typeface="Hangyaboly"/>
                <a:ea typeface="Hangyaboly"/>
                <a:cs typeface="Hangyaboly"/>
                <a:sym typeface="Hangyaboly"/>
              </a:rPr>
              <a:t>Let’s explore different ways we can represent data!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88775" y="1786735"/>
            <a:ext cx="5551433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TABLES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483209" y="1881188"/>
          <a:ext cx="8108956" cy="6524625"/>
        </p:xfrm>
        <a:graphic>
          <a:graphicData uri="http://schemas.openxmlformats.org/drawingml/2006/table">
            <a:tbl>
              <a:tblPr/>
              <a:tblGrid>
                <a:gridCol w="3771159"/>
                <a:gridCol w="4337798"/>
              </a:tblGrid>
              <a:tr h="10874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Subject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Number of Students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</a:tr>
              <a:tr h="10874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History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  <a:tr h="10874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Maths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  <a:tr h="10874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English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  <a:tr h="10874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  <a:tr h="108743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Science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1028700" y="6287274"/>
            <a:ext cx="6871582" cy="2479692"/>
            <a:chOff x="0" y="0"/>
            <a:chExt cx="1547430" cy="5584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7430" cy="558409"/>
            </a:xfrm>
            <a:custGeom>
              <a:avLst/>
              <a:gdLst/>
              <a:ahLst/>
              <a:cxnLst/>
              <a:rect r="r" b="b" t="t" l="l"/>
              <a:pathLst>
                <a:path h="558409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15552" y="3749380"/>
            <a:ext cx="6297879" cy="19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table is a grid with rows and columns for organising data/information.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8000" y="6640130"/>
            <a:ext cx="6807579" cy="171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6"/>
              </a:lnSpc>
            </a:pPr>
            <a:r>
              <a:rPr lang="en-US" sz="32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Use a table: </a:t>
            </a:r>
          </a:p>
          <a:p>
            <a:pPr algn="l" marL="708864" indent="-354432" lvl="1">
              <a:lnSpc>
                <a:spcPts val="4596"/>
              </a:lnSpc>
              <a:buFont typeface="Arial"/>
              <a:buChar char="•"/>
            </a:pPr>
            <a:r>
              <a:rPr lang="en-US" sz="32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Organise detailed numerical or categorical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75448" y="-925735"/>
            <a:ext cx="9814677" cy="11212735"/>
            <a:chOff x="0" y="0"/>
            <a:chExt cx="2210193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10194" cy="2525026"/>
            </a:xfrm>
            <a:custGeom>
              <a:avLst/>
              <a:gdLst/>
              <a:ahLst/>
              <a:cxnLst/>
              <a:rect r="r" b="b" t="t" l="l"/>
              <a:pathLst>
                <a:path h="2525026" w="2210194">
                  <a:moveTo>
                    <a:pt x="0" y="0"/>
                  </a:moveTo>
                  <a:lnTo>
                    <a:pt x="2210194" y="0"/>
                  </a:lnTo>
                  <a:lnTo>
                    <a:pt x="2210194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10193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28343" y="1295400"/>
            <a:ext cx="5551433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PIE CHART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330395" y="586549"/>
            <a:ext cx="8324379" cy="911390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9968268" y="5595032"/>
            <a:ext cx="6871582" cy="2776833"/>
            <a:chOff x="0" y="0"/>
            <a:chExt cx="1547430" cy="6253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7430" cy="625323"/>
            </a:xfrm>
            <a:custGeom>
              <a:avLst/>
              <a:gdLst/>
              <a:ahLst/>
              <a:cxnLst/>
              <a:rect r="r" b="b" t="t" l="l"/>
              <a:pathLst>
                <a:path h="625323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67863"/>
                  </a:lnTo>
                  <a:cubicBezTo>
                    <a:pt x="1547430" y="599597"/>
                    <a:pt x="1521705" y="625323"/>
                    <a:pt x="1489971" y="625323"/>
                  </a:cubicBezTo>
                  <a:lnTo>
                    <a:pt x="57460" y="625323"/>
                  </a:lnTo>
                  <a:cubicBezTo>
                    <a:pt x="42220" y="625323"/>
                    <a:pt x="27605" y="619269"/>
                    <a:pt x="16830" y="608493"/>
                  </a:cubicBezTo>
                  <a:cubicBezTo>
                    <a:pt x="6054" y="597717"/>
                    <a:pt x="0" y="583102"/>
                    <a:pt x="0" y="567863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47430" cy="663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968268" y="3332832"/>
            <a:ext cx="7052575" cy="13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378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Represents percentages, with the segments totaling 100%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08359" y="5916437"/>
            <a:ext cx="6191400" cy="207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2983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Use a pie chart: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</a:t>
            </a: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how how something is divided into parts. </a:t>
            </a:r>
          </a:p>
          <a:p>
            <a:pPr algn="l" marL="644096" indent="-322048" lvl="1">
              <a:lnSpc>
                <a:spcPts val="4176"/>
              </a:lnSpc>
              <a:buFont typeface="Arial"/>
              <a:buChar char="•"/>
            </a:pPr>
            <a:r>
              <a:rPr lang="en-US" sz="29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Showing composition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8225" y="5143500"/>
            <a:ext cx="6871582" cy="4668215"/>
            <a:chOff x="0" y="0"/>
            <a:chExt cx="1547430" cy="10512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7430" cy="1051248"/>
            </a:xfrm>
            <a:custGeom>
              <a:avLst/>
              <a:gdLst/>
              <a:ahLst/>
              <a:cxnLst/>
              <a:rect r="r" b="b" t="t" l="l"/>
              <a:pathLst>
                <a:path h="1051248" w="1547430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993788"/>
                  </a:lnTo>
                  <a:cubicBezTo>
                    <a:pt x="1547430" y="1025522"/>
                    <a:pt x="1521705" y="1051248"/>
                    <a:pt x="1489971" y="1051248"/>
                  </a:cubicBezTo>
                  <a:lnTo>
                    <a:pt x="57460" y="1051248"/>
                  </a:lnTo>
                  <a:cubicBezTo>
                    <a:pt x="42220" y="1051248"/>
                    <a:pt x="27605" y="1045194"/>
                    <a:pt x="16830" y="1034418"/>
                  </a:cubicBezTo>
                  <a:cubicBezTo>
                    <a:pt x="6054" y="1023643"/>
                    <a:pt x="0" y="1009028"/>
                    <a:pt x="0" y="993788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7430" cy="1089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02228" y="900480"/>
            <a:ext cx="6807579" cy="149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BAR CHART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6888" y="2731784"/>
            <a:ext cx="6297879" cy="19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A bar chart uses bars (vertically or horizontally) to show and compare data.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69307" y="4006528"/>
            <a:ext cx="8519135" cy="694216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28700" y="5327747"/>
            <a:ext cx="6594256" cy="3842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3471">
                <a:solidFill>
                  <a:srgbClr val="31356E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3471" b="true">
                <a:solidFill>
                  <a:srgbClr val="3135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a bar chart:</a:t>
            </a:r>
          </a:p>
          <a:p>
            <a:pPr algn="l" marL="706210" indent="-353105" lvl="1">
              <a:lnSpc>
                <a:spcPts val="4579"/>
              </a:lnSpc>
              <a:buFont typeface="Arial"/>
              <a:buChar char="•"/>
            </a:pPr>
            <a:r>
              <a:rPr lang="en-US" sz="3271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compare different categories or items. </a:t>
            </a:r>
          </a:p>
          <a:p>
            <a:pPr algn="l" marL="643472" indent="-321736" lvl="1">
              <a:lnSpc>
                <a:spcPts val="4172"/>
              </a:lnSpc>
              <a:buFont typeface="Arial"/>
              <a:buChar char="•"/>
            </a:pPr>
            <a:r>
              <a:rPr lang="en-US" sz="298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Vertical column chart -   compare 5-6 values.</a:t>
            </a:r>
          </a:p>
          <a:p>
            <a:pPr algn="l" marL="643472" indent="-321736" lvl="1">
              <a:lnSpc>
                <a:spcPts val="4172"/>
              </a:lnSpc>
              <a:buFont typeface="Arial"/>
              <a:buChar char="•"/>
            </a:pPr>
            <a:r>
              <a:rPr lang="en-US" sz="298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Horizontal bar chart - compare   7+ values 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239459" y="-739777"/>
            <a:ext cx="8877318" cy="5676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DAGc118c8jQ</dc:identifier>
  <dcterms:modified xsi:type="dcterms:W3CDTF">2011-08-01T06:04:30Z</dcterms:modified>
  <cp:revision>1</cp:revision>
  <dc:title>data_visualization</dc:title>
</cp:coreProperties>
</file>