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media1.mp4" ContentType="video/unknown"/>
  <Override PartName="/ppt/media/media2.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hasCustomPrompt="1"/>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hasCustomPrompt="1"/>
          </p:nvPr>
        </p:nvSpPr>
        <p:spPr>
          <a:xfrm>
            <a:off x="1371600" y="3886200"/>
            <a:ext cx="6400800" cy="1752600"/>
          </a:xfrm>
          <a:prstGeom prst="rect">
            <a:avLst/>
          </a:prstGeom>
        </p:spPr>
        <p:txBody>
          <a:bodyPr/>
          <a:lstStyle>
            <a:lvl1pPr algn="ctr">
              <a:defRPr>
                <a:solidFill>
                  <a:srgbClr val="888888"/>
                </a:solidFill>
              </a:defRPr>
            </a:lvl1pPr>
            <a:lvl2pPr algn="ctr">
              <a:defRPr>
                <a:solidFill>
                  <a:srgbClr val="888888"/>
                </a:solidFill>
              </a:defRPr>
            </a:lvl2pPr>
            <a:lvl3pPr algn="ctr">
              <a:defRPr>
                <a:solidFill>
                  <a:srgbClr val="888888"/>
                </a:solidFill>
              </a:defRPr>
            </a:lvl3pPr>
            <a:lvl4pPr algn="ctr">
              <a:defRPr>
                <a:solidFill>
                  <a:srgbClr val="888888"/>
                </a:solidFill>
              </a:defRPr>
            </a:lvl4pPr>
            <a:lvl5pPr algn="ctr">
              <a:defRPr>
                <a:solidFill>
                  <a:srgbClr val="888888"/>
                </a:solidFill>
              </a:defRPr>
            </a:lvl5pPr>
          </a:lstStyle>
          <a:p>
            <a:pPr/>
            <a:r>
              <a:t>Body Level One</a:t>
            </a:r>
          </a:p>
          <a:p>
            <a:pPr lvl="1"/>
            <a:r>
              <a:t/>
            </a:r>
          </a:p>
          <a:p>
            <a:pPr lvl="2"/>
            <a:r>
              <a:t/>
            </a:r>
          </a:p>
          <a:p>
            <a:pPr lvl="3"/>
            <a:r>
              <a:t/>
            </a:r>
          </a:p>
          <a:p>
            <a:pPr lvl="4"/>
            <a:r>
              <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hasCustomPrompt="1"/>
          </p:nvPr>
        </p:nvSpPr>
        <p:spPr>
          <a:prstGeom prst="rect">
            <a:avLst/>
          </a:prstGeom>
        </p:spPr>
        <p:txBody>
          <a:bodyPr/>
          <a:lstStyle/>
          <a:p>
            <a:pPr/>
            <a:r>
              <a:t>Title Text</a:t>
            </a:r>
          </a:p>
        </p:txBody>
      </p:sp>
      <p:sp>
        <p:nvSpPr>
          <p:cNvPr id="21" name="Body Level One…"/>
          <p:cNvSpPr txBox="1"/>
          <p:nvPr>
            <p:ph type="body" idx="1" hasCustomPrompt="1"/>
          </p:nvPr>
        </p:nvSpPr>
        <p:spPr>
          <a:prstGeom prst="rect">
            <a:avLst/>
          </a:prstGeom>
        </p:spPr>
        <p:txBody>
          <a:bodyPr/>
          <a:lstStyle/>
          <a:p>
            <a:pPr/>
            <a:r>
              <a:t>Body Level One</a:t>
            </a:r>
          </a:p>
          <a:p>
            <a:pPr lvl="1"/>
            <a:r>
              <a:t/>
            </a:r>
          </a:p>
          <a:p>
            <a:pPr lvl="2"/>
            <a:r>
              <a:t/>
            </a:r>
          </a:p>
          <a:p>
            <a:pPr lvl="3"/>
            <a:r>
              <a:t/>
            </a:r>
          </a:p>
          <a:p>
            <a:pPr lvl="4"/>
            <a:r>
              <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hasCustomPrompt="1"/>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hasCustomPrompt="1"/>
          </p:nvPr>
        </p:nvSpPr>
        <p:spPr>
          <a:xfrm>
            <a:off x="722312" y="2906713"/>
            <a:ext cx="7772401" cy="1500194"/>
          </a:xfrm>
          <a:prstGeom prst="rect">
            <a:avLst/>
          </a:prstGeom>
        </p:spPr>
        <p:txBody>
          <a:bodyPr anchor="b"/>
          <a:lstStyle>
            <a:lvl1pPr>
              <a:spcBef>
                <a:spcPts val="400"/>
              </a:spcBef>
              <a:defRPr sz="2000">
                <a:solidFill>
                  <a:srgbClr val="888888"/>
                </a:solidFill>
              </a:defRPr>
            </a:lvl1pPr>
            <a:lvl2pPr>
              <a:spcBef>
                <a:spcPts val="400"/>
              </a:spcBef>
              <a:defRPr sz="2000">
                <a:solidFill>
                  <a:srgbClr val="888888"/>
                </a:solidFill>
              </a:defRPr>
            </a:lvl2pPr>
            <a:lvl3pPr>
              <a:spcBef>
                <a:spcPts val="400"/>
              </a:spcBef>
              <a:defRPr sz="2000">
                <a:solidFill>
                  <a:srgbClr val="888888"/>
                </a:solidFill>
              </a:defRPr>
            </a:lvl3pPr>
            <a:lvl4pPr>
              <a:spcBef>
                <a:spcPts val="400"/>
              </a:spcBef>
              <a:defRPr sz="2000">
                <a:solidFill>
                  <a:srgbClr val="888888"/>
                </a:solidFill>
              </a:defRPr>
            </a:lvl4pPr>
            <a:lvl5pPr>
              <a:spcBef>
                <a:spcPts val="400"/>
              </a:spcBef>
              <a:defRPr sz="2000">
                <a:solidFill>
                  <a:srgbClr val="888888"/>
                </a:solidFill>
              </a:defRPr>
            </a:lvl5pPr>
          </a:lstStyle>
          <a:p>
            <a:pPr/>
            <a:r>
              <a:t>Body Level One</a:t>
            </a:r>
          </a:p>
          <a:p>
            <a:pPr lvl="1"/>
            <a:r>
              <a:t/>
            </a:r>
          </a:p>
          <a:p>
            <a:pPr lvl="2"/>
            <a:r>
              <a:t/>
            </a:r>
          </a:p>
          <a:p>
            <a:pPr lvl="3"/>
            <a:r>
              <a:t/>
            </a:r>
          </a:p>
          <a:p>
            <a:pPr lvl="4"/>
            <a:r>
              <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hasCustomPrompt="1"/>
          </p:nvPr>
        </p:nvSpPr>
        <p:spPr>
          <a:prstGeom prst="rect">
            <a:avLst/>
          </a:prstGeom>
        </p:spPr>
        <p:txBody>
          <a:bodyPr/>
          <a:lstStyle/>
          <a:p>
            <a:pPr/>
            <a:r>
              <a:t>Title Text</a:t>
            </a:r>
          </a:p>
        </p:txBody>
      </p:sp>
      <p:sp>
        <p:nvSpPr>
          <p:cNvPr id="39" name="Body Level One…"/>
          <p:cNvSpPr txBox="1"/>
          <p:nvPr>
            <p:ph type="body" sz="half" idx="1" hasCustomPrompt="1"/>
          </p:nvPr>
        </p:nvSpPr>
        <p:spPr>
          <a:xfrm>
            <a:off x="457200" y="1600200"/>
            <a:ext cx="4038600" cy="4525963"/>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pPr/>
            <a:r>
              <a:t>Body Level One</a:t>
            </a:r>
          </a:p>
          <a:p>
            <a:pPr lvl="1"/>
            <a:r>
              <a:t/>
            </a:r>
          </a:p>
          <a:p>
            <a:pPr lvl="2"/>
            <a:r>
              <a:t/>
            </a:r>
          </a:p>
          <a:p>
            <a:pPr lvl="3"/>
            <a:r>
              <a:t/>
            </a:r>
          </a:p>
          <a:p>
            <a:pPr lvl="4"/>
            <a:r>
              <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hasCustomPrompt="1"/>
          </p:nvPr>
        </p:nvSpPr>
        <p:spPr>
          <a:prstGeom prst="rect">
            <a:avLst/>
          </a:prstGeom>
        </p:spPr>
        <p:txBody>
          <a:bodyPr/>
          <a:lstStyle/>
          <a:p>
            <a:pPr/>
            <a:r>
              <a:t>Title Text</a:t>
            </a:r>
          </a:p>
        </p:txBody>
      </p:sp>
      <p:sp>
        <p:nvSpPr>
          <p:cNvPr id="48" name="Body Level One…"/>
          <p:cNvSpPr txBox="1"/>
          <p:nvPr>
            <p:ph type="body" sz="quarter" idx="1" hasCustomPrompt="1"/>
          </p:nvPr>
        </p:nvSpPr>
        <p:spPr>
          <a:xfrm>
            <a:off x="457200" y="1535112"/>
            <a:ext cx="4040188" cy="639763"/>
          </a:xfrm>
          <a:prstGeom prst="rect">
            <a:avLst/>
          </a:prstGeom>
        </p:spPr>
        <p:txBody>
          <a:bodyPr anchor="b"/>
          <a:lstStyle>
            <a:lvl1pPr>
              <a:spcBef>
                <a:spcPts val="500"/>
              </a:spcBef>
              <a:defRPr b="1" sz="2400"/>
            </a:lvl1pPr>
            <a:lvl2pPr>
              <a:spcBef>
                <a:spcPts val="500"/>
              </a:spcBef>
              <a:defRPr b="1" sz="2400"/>
            </a:lvl2pPr>
            <a:lvl3pPr>
              <a:spcBef>
                <a:spcPts val="500"/>
              </a:spcBef>
              <a:defRPr b="1" sz="2400"/>
            </a:lvl3pPr>
            <a:lvl4pPr>
              <a:spcBef>
                <a:spcPts val="500"/>
              </a:spcBef>
              <a:defRPr b="1" sz="2400"/>
            </a:lvl4pPr>
            <a:lvl5pPr>
              <a:spcBef>
                <a:spcPts val="500"/>
              </a:spcBef>
              <a:defRPr b="1" sz="2400"/>
            </a:lvl5pPr>
          </a:lstStyle>
          <a:p>
            <a:pPr/>
            <a:r>
              <a:t>Body Level One</a:t>
            </a:r>
          </a:p>
          <a:p>
            <a:pPr lvl="1"/>
            <a:r>
              <a:t/>
            </a:r>
          </a:p>
          <a:p>
            <a:pPr lvl="2"/>
            <a:r>
              <a:t/>
            </a:r>
          </a:p>
          <a:p>
            <a:pPr lvl="3"/>
            <a:r>
              <a:t/>
            </a:r>
          </a:p>
          <a:p>
            <a:pPr lvl="4"/>
            <a:r>
              <a:t/>
            </a:r>
          </a:p>
        </p:txBody>
      </p:sp>
      <p:sp>
        <p:nvSpPr>
          <p:cNvPr id="49" name="Text Placeholder 4"/>
          <p:cNvSpPr/>
          <p:nvPr>
            <p:ph type="body" sz="quarter" idx="21"/>
          </p:nvPr>
        </p:nvSpPr>
        <p:spPr>
          <a:xfrm>
            <a:off x="4645025" y="1535112"/>
            <a:ext cx="4041775" cy="639769"/>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hasCustomPrompt="1"/>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hasCustomPrompt="1"/>
          </p:nvPr>
        </p:nvSpPr>
        <p:spPr>
          <a:xfrm>
            <a:off x="457200" y="273050"/>
            <a:ext cx="3008316" cy="1162050"/>
          </a:xfrm>
          <a:prstGeom prst="rect">
            <a:avLst/>
          </a:prstGeom>
        </p:spPr>
        <p:txBody>
          <a:bodyPr anchor="b"/>
          <a:lstStyle>
            <a:lvl1pPr algn="l">
              <a:defRPr b="1" sz="2000"/>
            </a:lvl1pPr>
          </a:lstStyle>
          <a:p>
            <a:pPr/>
            <a:r>
              <a:t>Title Text</a:t>
            </a:r>
          </a:p>
        </p:txBody>
      </p:sp>
      <p:sp>
        <p:nvSpPr>
          <p:cNvPr id="73" name="Body Level One…"/>
          <p:cNvSpPr txBox="1"/>
          <p:nvPr>
            <p:ph type="body" idx="1" hasCustomPrompt="1"/>
          </p:nvPr>
        </p:nvSpPr>
        <p:spPr>
          <a:xfrm>
            <a:off x="3575050" y="273050"/>
            <a:ext cx="5111750" cy="5853113"/>
          </a:xfrm>
          <a:prstGeom prst="rect">
            <a:avLst/>
          </a:prstGeom>
        </p:spPr>
        <p:txBody>
          <a:bodyPr/>
          <a:lstStyle/>
          <a:p>
            <a:pPr/>
            <a:r>
              <a:t>Body Level One</a:t>
            </a:r>
          </a:p>
          <a:p>
            <a:pPr lvl="1"/>
            <a:r>
              <a:t/>
            </a:r>
          </a:p>
          <a:p>
            <a:pPr lvl="2"/>
            <a:r>
              <a:t/>
            </a:r>
          </a:p>
          <a:p>
            <a:pPr lvl="3"/>
            <a:r>
              <a:t/>
            </a:r>
          </a:p>
          <a:p>
            <a:pPr lvl="4"/>
            <a:r>
              <a:t/>
            </a:r>
          </a:p>
        </p:txBody>
      </p:sp>
      <p:sp>
        <p:nvSpPr>
          <p:cNvPr id="74" name="Text Placeholder 3"/>
          <p:cNvSpPr/>
          <p:nvPr>
            <p:ph type="body" sz="half" idx="21"/>
          </p:nvPr>
        </p:nvSpPr>
        <p:spPr>
          <a:xfrm>
            <a:off x="457198" y="1435100"/>
            <a:ext cx="3008317" cy="469106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hasCustomPrompt="1"/>
          </p:nvPr>
        </p:nvSpPr>
        <p:spPr>
          <a:xfrm>
            <a:off x="1792288" y="4800600"/>
            <a:ext cx="5486404"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4" cy="4114800"/>
          </a:xfrm>
          <a:prstGeom prst="rect">
            <a:avLst/>
          </a:prstGeom>
        </p:spPr>
        <p:txBody>
          <a:bodyPr lIns="91439" tIns="45719" rIns="91439" bIns="45719">
            <a:noAutofit/>
          </a:bodyPr>
          <a:lstStyle/>
          <a:p>
            <a:pPr/>
          </a:p>
        </p:txBody>
      </p:sp>
      <p:sp>
        <p:nvSpPr>
          <p:cNvPr id="84" name="Body Level One…"/>
          <p:cNvSpPr txBox="1"/>
          <p:nvPr>
            <p:ph type="body" sz="quarter" idx="1" hasCustomPrompt="1"/>
          </p:nvPr>
        </p:nvSpPr>
        <p:spPr>
          <a:xfrm>
            <a:off x="1792288" y="5367337"/>
            <a:ext cx="5486404" cy="804869"/>
          </a:xfrm>
          <a:prstGeom prst="rect">
            <a:avLst/>
          </a:prstGeom>
        </p:spPr>
        <p:txBody>
          <a:bodyPr/>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pPr/>
            <a:r>
              <a:t>Body Level One</a:t>
            </a:r>
          </a:p>
          <a:p>
            <a:pPr lvl="1"/>
            <a:r>
              <a:t/>
            </a:r>
          </a:p>
          <a:p>
            <a:pPr lvl="2"/>
            <a:r>
              <a:t/>
            </a:r>
          </a:p>
          <a:p>
            <a:pPr lvl="3"/>
            <a:r>
              <a:t/>
            </a:r>
          </a:p>
          <a:p>
            <a:pPr lvl="4"/>
            <a:r>
              <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hasCustomPrompt="1"/>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hasCustomPrompt="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
            </a:r>
          </a:p>
          <a:p>
            <a:pPr lvl="2"/>
            <a:r>
              <a:t/>
            </a:r>
          </a:p>
          <a:p>
            <a:pPr lvl="3"/>
            <a:r>
              <a:t/>
            </a:r>
          </a:p>
          <a:p>
            <a:pPr lvl="4"/>
            <a:r>
              <a:t/>
            </a:r>
          </a:p>
        </p:txBody>
      </p:sp>
      <p:sp>
        <p:nvSpPr>
          <p:cNvPr id="4" name="Slide Number"/>
          <p:cNvSpPr txBox="1"/>
          <p:nvPr>
            <p:ph type="sldNum" sz="quarter" idx="2"/>
          </p:nvPr>
        </p:nvSpPr>
        <p:spPr>
          <a:xfrm>
            <a:off x="8428181" y="6414762"/>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0" marR="0" indent="0" algn="l" defTabSz="914400" rtl="0" latinLnBrk="0">
        <a:lnSpc>
          <a:spcPct val="100000"/>
        </a:lnSpc>
        <a:spcBef>
          <a:spcPts val="700"/>
        </a:spcBef>
        <a:spcAft>
          <a:spcPts val="0"/>
        </a:spcAft>
        <a:buClrTx/>
        <a:buSzTx/>
        <a:buFontTx/>
        <a:buNone/>
        <a:tabLst/>
        <a:defRPr b="0" baseline="0" cap="none" i="0" spc="0" strike="noStrike" sz="3200" u="none">
          <a:solidFill>
            <a:srgbClr val="000000"/>
          </a:solidFill>
          <a:uFillTx/>
          <a:latin typeface="+mj-lt"/>
          <a:ea typeface="+mj-ea"/>
          <a:cs typeface="+mj-cs"/>
          <a:sym typeface="Calibri"/>
        </a:defRPr>
      </a:lvl1pPr>
      <a:lvl2pPr marL="0" marR="0" indent="0" algn="l" defTabSz="914400" rtl="0" latinLnBrk="0">
        <a:lnSpc>
          <a:spcPct val="100000"/>
        </a:lnSpc>
        <a:spcBef>
          <a:spcPts val="700"/>
        </a:spcBef>
        <a:spcAft>
          <a:spcPts val="0"/>
        </a:spcAft>
        <a:buClrTx/>
        <a:buSzTx/>
        <a:buFontTx/>
        <a:buNone/>
        <a:tabLst/>
        <a:defRPr b="0" baseline="0" cap="none" i="0" spc="0" strike="noStrike" sz="3200" u="none">
          <a:solidFill>
            <a:srgbClr val="000000"/>
          </a:solidFill>
          <a:uFillTx/>
          <a:latin typeface="+mj-lt"/>
          <a:ea typeface="+mj-ea"/>
          <a:cs typeface="+mj-cs"/>
          <a:sym typeface="Calibri"/>
        </a:defRPr>
      </a:lvl2pPr>
      <a:lvl3pPr marL="0" marR="0" indent="0" algn="l" defTabSz="914400" rtl="0" latinLnBrk="0">
        <a:lnSpc>
          <a:spcPct val="100000"/>
        </a:lnSpc>
        <a:spcBef>
          <a:spcPts val="700"/>
        </a:spcBef>
        <a:spcAft>
          <a:spcPts val="0"/>
        </a:spcAft>
        <a:buClrTx/>
        <a:buSzTx/>
        <a:buFontTx/>
        <a:buNone/>
        <a:tabLst/>
        <a:defRPr b="0" baseline="0" cap="none" i="0" spc="0" strike="noStrike" sz="3200" u="none">
          <a:solidFill>
            <a:srgbClr val="000000"/>
          </a:solidFill>
          <a:uFillTx/>
          <a:latin typeface="+mj-lt"/>
          <a:ea typeface="+mj-ea"/>
          <a:cs typeface="+mj-cs"/>
          <a:sym typeface="Calibri"/>
        </a:defRPr>
      </a:lvl3pPr>
      <a:lvl4pPr marL="0" marR="0" indent="0" algn="l" defTabSz="914400" rtl="0" latinLnBrk="0">
        <a:lnSpc>
          <a:spcPct val="100000"/>
        </a:lnSpc>
        <a:spcBef>
          <a:spcPts val="700"/>
        </a:spcBef>
        <a:spcAft>
          <a:spcPts val="0"/>
        </a:spcAft>
        <a:buClrTx/>
        <a:buSzTx/>
        <a:buFontTx/>
        <a:buNone/>
        <a:tabLst/>
        <a:defRPr b="0" baseline="0" cap="none" i="0" spc="0" strike="noStrike" sz="3200" u="none">
          <a:solidFill>
            <a:srgbClr val="000000"/>
          </a:solidFill>
          <a:uFillTx/>
          <a:latin typeface="+mj-lt"/>
          <a:ea typeface="+mj-ea"/>
          <a:cs typeface="+mj-cs"/>
          <a:sym typeface="Calibri"/>
        </a:defRPr>
      </a:lvl4pPr>
      <a:lvl5pPr marL="0" marR="0" indent="0" algn="l" defTabSz="914400" rtl="0" latinLnBrk="0">
        <a:lnSpc>
          <a:spcPct val="100000"/>
        </a:lnSpc>
        <a:spcBef>
          <a:spcPts val="700"/>
        </a:spcBef>
        <a:spcAft>
          <a:spcPts val="0"/>
        </a:spcAft>
        <a:buClrTx/>
        <a:buSzTx/>
        <a:buFontTx/>
        <a:buNone/>
        <a:tabLst/>
        <a:defRPr b="0" baseline="0" cap="none" i="0" spc="0" strike="noStrike" sz="3200" u="none">
          <a:solidFill>
            <a:srgbClr val="000000"/>
          </a:solidFill>
          <a:uFillTx/>
          <a:latin typeface="+mj-lt"/>
          <a:ea typeface="+mj-ea"/>
          <a:cs typeface="+mj-cs"/>
          <a:sym typeface="Calibri"/>
        </a:defRPr>
      </a:lvl5pPr>
      <a:lvl6pPr marL="0" marR="0" indent="0" algn="l" defTabSz="914400" rtl="0" latinLnBrk="0">
        <a:lnSpc>
          <a:spcPct val="100000"/>
        </a:lnSpc>
        <a:spcBef>
          <a:spcPts val="700"/>
        </a:spcBef>
        <a:spcAft>
          <a:spcPts val="0"/>
        </a:spcAft>
        <a:buClrTx/>
        <a:buSzTx/>
        <a:buFontTx/>
        <a:buNone/>
        <a:tabLst/>
        <a:defRPr b="0" baseline="0" cap="none" i="0" spc="0" strike="noStrike" sz="3200" u="none">
          <a:solidFill>
            <a:srgbClr val="000000"/>
          </a:solidFill>
          <a:uFillTx/>
          <a:latin typeface="+mj-lt"/>
          <a:ea typeface="+mj-ea"/>
          <a:cs typeface="+mj-cs"/>
          <a:sym typeface="Calibri"/>
        </a:defRPr>
      </a:lvl6pPr>
      <a:lvl7pPr marL="0" marR="0" indent="0" algn="l" defTabSz="914400" rtl="0" latinLnBrk="0">
        <a:lnSpc>
          <a:spcPct val="100000"/>
        </a:lnSpc>
        <a:spcBef>
          <a:spcPts val="700"/>
        </a:spcBef>
        <a:spcAft>
          <a:spcPts val="0"/>
        </a:spcAft>
        <a:buClrTx/>
        <a:buSzTx/>
        <a:buFontTx/>
        <a:buNone/>
        <a:tabLst/>
        <a:defRPr b="0" baseline="0" cap="none" i="0" spc="0" strike="noStrike" sz="3200" u="none">
          <a:solidFill>
            <a:srgbClr val="000000"/>
          </a:solidFill>
          <a:uFillTx/>
          <a:latin typeface="+mj-lt"/>
          <a:ea typeface="+mj-ea"/>
          <a:cs typeface="+mj-cs"/>
          <a:sym typeface="Calibri"/>
        </a:defRPr>
      </a:lvl7pPr>
      <a:lvl8pPr marL="0" marR="0" indent="0" algn="l" defTabSz="914400" rtl="0" latinLnBrk="0">
        <a:lnSpc>
          <a:spcPct val="100000"/>
        </a:lnSpc>
        <a:spcBef>
          <a:spcPts val="700"/>
        </a:spcBef>
        <a:spcAft>
          <a:spcPts val="0"/>
        </a:spcAft>
        <a:buClrTx/>
        <a:buSzTx/>
        <a:buFontTx/>
        <a:buNone/>
        <a:tabLst/>
        <a:defRPr b="0" baseline="0" cap="none" i="0" spc="0" strike="noStrike" sz="3200" u="none">
          <a:solidFill>
            <a:srgbClr val="000000"/>
          </a:solidFill>
          <a:uFillTx/>
          <a:latin typeface="+mj-lt"/>
          <a:ea typeface="+mj-ea"/>
          <a:cs typeface="+mj-cs"/>
          <a:sym typeface="Calibri"/>
        </a:defRPr>
      </a:lvl8pPr>
      <a:lvl9pPr marL="0" marR="0" indent="0" algn="l" defTabSz="914400" rtl="0" latinLnBrk="0">
        <a:lnSpc>
          <a:spcPct val="100000"/>
        </a:lnSpc>
        <a:spcBef>
          <a:spcPts val="700"/>
        </a:spcBef>
        <a:spcAft>
          <a:spcPts val="0"/>
        </a:spcAft>
        <a:buClrTx/>
        <a:buSzTx/>
        <a:buFontTx/>
        <a:buNone/>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jpeg"/><Relationship Id="rId4" Type="http://schemas.openxmlformats.org/officeDocument/2006/relationships/image" Target="../media/image2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video" Target="../media/media1.mp4"/><Relationship Id="rId4" Type="http://schemas.microsoft.com/office/2007/relationships/media" Target="../media/media1.mp4"/><Relationship Id="rId5" Type="http://schemas.openxmlformats.org/officeDocument/2006/relationships/image" Target="../media/image23.png"/><Relationship Id="rId6" Type="http://schemas.openxmlformats.org/officeDocument/2006/relationships/image" Target="../media/image2.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image" Target="../media/image2.jpeg"/><Relationship Id="rId4" Type="http://schemas.openxmlformats.org/officeDocument/2006/relationships/video" Target="../media/media2.mp4"/><Relationship Id="rId5" Type="http://schemas.microsoft.com/office/2007/relationships/media" Target="../media/media2.mp4"/><Relationship Id="rId6" Type="http://schemas.openxmlformats.org/officeDocument/2006/relationships/image" Target="../media/image2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2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4" name="Flowchart: Delay 9"/>
          <p:cNvSpPr/>
          <p:nvPr/>
        </p:nvSpPr>
        <p:spPr>
          <a:xfrm rot="10800000">
            <a:off x="2699788" y="0"/>
            <a:ext cx="6444215"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cubicBezTo>
                  <a:pt x="16765" y="0"/>
                  <a:pt x="21600" y="4835"/>
                  <a:pt x="21600" y="10800"/>
                </a:cubicBezTo>
                <a:cubicBezTo>
                  <a:pt x="21600" y="16765"/>
                  <a:pt x="16765" y="21600"/>
                  <a:pt x="10800" y="21600"/>
                </a:cubicBezTo>
                <a:lnTo>
                  <a:pt x="0" y="21600"/>
                </a:lnTo>
                <a:close/>
              </a:path>
            </a:pathLst>
          </a:custGeom>
          <a:solidFill>
            <a:srgbClr val="FFFFFF"/>
          </a:solidFill>
          <a:ln w="25400">
            <a:solidFill>
              <a:schemeClr val="accent1"/>
            </a:solidFill>
          </a:ln>
        </p:spPr>
        <p:txBody>
          <a:bodyPr lIns="45718" tIns="45718" rIns="45718" bIns="45718" anchor="ctr"/>
          <a:lstStyle/>
          <a:p>
            <a:pPr algn="ctr">
              <a:defRPr>
                <a:latin typeface="+mj-lt"/>
                <a:ea typeface="+mj-ea"/>
                <a:cs typeface="+mj-cs"/>
                <a:sym typeface="Calibri"/>
              </a:defRPr>
            </a:pPr>
          </a:p>
        </p:txBody>
      </p:sp>
      <p:grpSp>
        <p:nvGrpSpPr>
          <p:cNvPr id="97" name="Rectangle 11"/>
          <p:cNvGrpSpPr/>
          <p:nvPr/>
        </p:nvGrpSpPr>
        <p:grpSpPr>
          <a:xfrm>
            <a:off x="4337529" y="664561"/>
            <a:ext cx="3384391" cy="720099"/>
            <a:chOff x="-1" y="0"/>
            <a:chExt cx="3384389" cy="720098"/>
          </a:xfrm>
        </p:grpSpPr>
        <p:sp>
          <p:nvSpPr>
            <p:cNvPr id="95" name="Rectangle"/>
            <p:cNvSpPr/>
            <p:nvPr/>
          </p:nvSpPr>
          <p:spPr>
            <a:xfrm>
              <a:off x="-2" y="-1"/>
              <a:ext cx="3384391" cy="720099"/>
            </a:xfrm>
            <a:prstGeom prst="rect">
              <a:avLst/>
            </a:prstGeom>
            <a:solidFill>
              <a:srgbClr val="FFFFFF"/>
            </a:solidFill>
            <a:ln w="25400" cap="flat">
              <a:solidFill>
                <a:srgbClr val="002060"/>
              </a:solidFill>
              <a:prstDash val="solid"/>
              <a:round/>
            </a:ln>
            <a:effectLst/>
          </p:spPr>
          <p:txBody>
            <a:bodyPr wrap="square" lIns="45718" tIns="45718" rIns="45718" bIns="45718" numCol="1" anchor="ctr">
              <a:noAutofit/>
            </a:bodyPr>
            <a:lstStyle/>
            <a:p>
              <a:pPr algn="ctr">
                <a:defRPr sz="3600">
                  <a:ln w="17780" cap="flat">
                    <a:solidFill>
                      <a:srgbClr val="FCFCFD"/>
                    </a:solidFill>
                    <a:prstDash val="solid"/>
                    <a:miter lim="800000"/>
                  </a:ln>
                  <a:gradFill flip="none" rotWithShape="1">
                    <a:gsLst>
                      <a:gs pos="10000">
                        <a:srgbClr val="85B1FF"/>
                      </a:gs>
                      <a:gs pos="90000">
                        <a:srgbClr val="3A5E8A"/>
                      </a:gs>
                    </a:gsLst>
                    <a:lin ang="5400000" scaled="0"/>
                  </a:gradFill>
                  <a:effectLst>
                    <a:outerShdw sx="100000" sy="100000" kx="0" ky="0" algn="b" rotWithShape="0" blurRad="50800" dist="50800" dir="5400000">
                      <a:srgbClr val="000000">
                        <a:alpha val="33000"/>
                      </a:srgbClr>
                    </a:outerShdw>
                  </a:effectLst>
                  <a:latin typeface="Arial Rounded MT Bold"/>
                  <a:ea typeface="Arial Rounded MT Bold"/>
                  <a:cs typeface="Arial Rounded MT Bold"/>
                  <a:sym typeface="Arial Rounded MT Bold"/>
                </a:defRPr>
              </a:pPr>
            </a:p>
          </p:txBody>
        </p:sp>
        <p:sp>
          <p:nvSpPr>
            <p:cNvPr id="96" name="CASE STUDY"/>
            <p:cNvSpPr txBox="1"/>
            <p:nvPr/>
          </p:nvSpPr>
          <p:spPr>
            <a:xfrm>
              <a:off x="58417" y="47620"/>
              <a:ext cx="3267554" cy="624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3600">
                  <a:ln w="17780" cap="flat">
                    <a:solidFill>
                      <a:srgbClr val="FCFCFD"/>
                    </a:solidFill>
                    <a:prstDash val="solid"/>
                    <a:miter lim="800000"/>
                  </a:ln>
                  <a:gradFill flip="none" rotWithShape="1">
                    <a:gsLst>
                      <a:gs pos="10000">
                        <a:srgbClr val="85B1FF"/>
                      </a:gs>
                      <a:gs pos="90000">
                        <a:srgbClr val="3A5E8A"/>
                      </a:gs>
                    </a:gsLst>
                    <a:lin ang="5400000" scaled="0"/>
                  </a:gradFill>
                  <a:effectLst>
                    <a:outerShdw sx="100000" sy="100000" kx="0" ky="0" algn="b" rotWithShape="0" blurRad="50800" dist="50800" dir="5400000">
                      <a:srgbClr val="000000">
                        <a:alpha val="33000"/>
                      </a:srgbClr>
                    </a:outerShdw>
                  </a:effectLst>
                  <a:latin typeface="Arial Rounded MT Bold"/>
                  <a:ea typeface="Arial Rounded MT Bold"/>
                  <a:cs typeface="Arial Rounded MT Bold"/>
                  <a:sym typeface="Arial Rounded MT Bold"/>
                </a:defRPr>
              </a:lvl1pPr>
            </a:lstStyle>
            <a:p>
              <a:pPr/>
              <a:r>
                <a:t>CASE STUDY</a:t>
              </a:r>
            </a:p>
          </p:txBody>
        </p:sp>
      </p:grpSp>
      <p:sp>
        <p:nvSpPr>
          <p:cNvPr id="98" name="Flowchart: Alternate Process 13"/>
          <p:cNvSpPr/>
          <p:nvPr/>
        </p:nvSpPr>
        <p:spPr>
          <a:xfrm>
            <a:off x="3329425" y="1726519"/>
            <a:ext cx="5649192" cy="2150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339" y="0"/>
                  <a:pt x="757" y="0"/>
                </a:cubicBezTo>
                <a:lnTo>
                  <a:pt x="20843" y="0"/>
                </a:lnTo>
                <a:cubicBezTo>
                  <a:pt x="21261" y="0"/>
                  <a:pt x="21600" y="1612"/>
                  <a:pt x="21600" y="3600"/>
                </a:cubicBezTo>
                <a:lnTo>
                  <a:pt x="21600" y="18000"/>
                </a:lnTo>
                <a:cubicBezTo>
                  <a:pt x="21600" y="19988"/>
                  <a:pt x="21261" y="21600"/>
                  <a:pt x="20843" y="21600"/>
                </a:cubicBezTo>
                <a:lnTo>
                  <a:pt x="757" y="21600"/>
                </a:lnTo>
                <a:cubicBezTo>
                  <a:pt x="339" y="21600"/>
                  <a:pt x="0" y="19988"/>
                  <a:pt x="0" y="18000"/>
                </a:cubicBezTo>
                <a:close/>
              </a:path>
            </a:pathLst>
          </a:cu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002060"/>
            </a:solidFill>
          </a:ln>
          <a:effectLst>
            <a:outerShdw sx="100000" sy="100000" kx="0" ky="0" algn="b" rotWithShape="0" blurRad="38100" dist="20000" dir="5400000">
              <a:srgbClr val="000000">
                <a:alpha val="38000"/>
              </a:srgbClr>
            </a:outerShdw>
          </a:effectLst>
        </p:spPr>
        <p:txBody>
          <a:bodyPr lIns="45718" tIns="45718" rIns="45718" bIns="45718" anchor="ctr"/>
          <a:lstStyle/>
          <a:p>
            <a:pPr algn="ctr">
              <a:defRPr>
                <a:latin typeface="+mj-lt"/>
                <a:ea typeface="+mj-ea"/>
                <a:cs typeface="+mj-cs"/>
                <a:sym typeface="Calibri"/>
              </a:defRPr>
            </a:pPr>
          </a:p>
        </p:txBody>
      </p:sp>
      <p:grpSp>
        <p:nvGrpSpPr>
          <p:cNvPr id="101" name="Flowchart: Alternate Process 14"/>
          <p:cNvGrpSpPr/>
          <p:nvPr/>
        </p:nvGrpSpPr>
        <p:grpSpPr>
          <a:xfrm>
            <a:off x="4671852" y="4022648"/>
            <a:ext cx="4361707" cy="2527827"/>
            <a:chOff x="0" y="-1"/>
            <a:chExt cx="4361706" cy="2527825"/>
          </a:xfrm>
        </p:grpSpPr>
        <p:sp>
          <p:nvSpPr>
            <p:cNvPr id="99" name="Shape"/>
            <p:cNvSpPr/>
            <p:nvPr/>
          </p:nvSpPr>
          <p:spPr>
            <a:xfrm>
              <a:off x="0" y="-2"/>
              <a:ext cx="4361707" cy="2527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946" y="0"/>
                    <a:pt x="2114" y="0"/>
                  </a:cubicBezTo>
                  <a:lnTo>
                    <a:pt x="19486" y="0"/>
                  </a:lnTo>
                  <a:cubicBezTo>
                    <a:pt x="20654" y="0"/>
                    <a:pt x="21600" y="1612"/>
                    <a:pt x="21600" y="3600"/>
                  </a:cubicBezTo>
                  <a:lnTo>
                    <a:pt x="21600" y="18000"/>
                  </a:lnTo>
                  <a:cubicBezTo>
                    <a:pt x="21600" y="19988"/>
                    <a:pt x="20654" y="21600"/>
                    <a:pt x="19486" y="21600"/>
                  </a:cubicBezTo>
                  <a:lnTo>
                    <a:pt x="2114" y="21600"/>
                  </a:lnTo>
                  <a:cubicBezTo>
                    <a:pt x="946" y="21600"/>
                    <a:pt x="0" y="19988"/>
                    <a:pt x="0" y="18000"/>
                  </a:cubicBezTo>
                  <a:close/>
                </a:path>
              </a:pathLst>
            </a:custGeom>
            <a:solidFill>
              <a:srgbClr val="FFFFFF"/>
            </a:solidFill>
            <a:ln w="25400" cap="flat">
              <a:solidFill>
                <a:srgbClr val="002060"/>
              </a:solidFill>
              <a:prstDash val="solid"/>
              <a:round/>
            </a:ln>
            <a:effectLst/>
          </p:spPr>
          <p:txBody>
            <a:bodyPr wrap="square" lIns="45718" tIns="45718" rIns="45718" bIns="45718" numCol="1" anchor="ctr">
              <a:noAutofit/>
            </a:bodyPr>
            <a:lstStyle/>
            <a:p>
              <a:pPr algn="ctr">
                <a:defRPr>
                  <a:latin typeface="+mj-lt"/>
                  <a:ea typeface="+mj-ea"/>
                  <a:cs typeface="+mj-cs"/>
                  <a:sym typeface="Calibri"/>
                </a:defRPr>
              </a:pPr>
            </a:p>
          </p:txBody>
        </p:sp>
        <p:sp>
          <p:nvSpPr>
            <p:cNvPr id="100" name="Presented by…"/>
            <p:cNvSpPr txBox="1"/>
            <p:nvPr/>
          </p:nvSpPr>
          <p:spPr>
            <a:xfrm>
              <a:off x="71998" y="2364"/>
              <a:ext cx="4199683" cy="25230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defRPr b="1" sz="2400" u="sng">
                  <a:latin typeface="+mj-lt"/>
                  <a:ea typeface="+mj-ea"/>
                  <a:cs typeface="+mj-cs"/>
                  <a:sym typeface="Calibri"/>
                </a:defRPr>
              </a:pPr>
            </a:p>
            <a:p>
              <a:pPr>
                <a:defRPr b="1" sz="2400" u="sng">
                  <a:latin typeface="+mj-lt"/>
                  <a:ea typeface="+mj-ea"/>
                  <a:cs typeface="+mj-cs"/>
                  <a:sym typeface="Calibri"/>
                </a:defRPr>
              </a:pPr>
              <a:r>
                <a:t>Presented by</a:t>
              </a:r>
            </a:p>
            <a:p>
              <a:pPr>
                <a:defRPr b="1" sz="2400" u="sng">
                  <a:latin typeface="+mj-lt"/>
                  <a:ea typeface="+mj-ea"/>
                  <a:cs typeface="+mj-cs"/>
                  <a:sym typeface="Calibri"/>
                </a:defRPr>
              </a:pPr>
            </a:p>
            <a:p>
              <a:pPr lvl="1">
                <a:defRPr b="1" sz="2000">
                  <a:latin typeface="+mj-lt"/>
                  <a:ea typeface="+mj-ea"/>
                  <a:cs typeface="+mj-cs"/>
                  <a:sym typeface="Calibri"/>
                </a:defRPr>
              </a:pPr>
              <a:r>
                <a:t>Name:                             Registration No:</a:t>
              </a:r>
            </a:p>
            <a:p>
              <a:pPr>
                <a:defRPr b="1" sz="2000">
                  <a:latin typeface="+mj-lt"/>
                  <a:ea typeface="+mj-ea"/>
                  <a:cs typeface="+mj-cs"/>
                  <a:sym typeface="Calibri"/>
                </a:defRPr>
              </a:pPr>
              <a:r>
                <a:t>  </a:t>
              </a:r>
              <a:r>
                <a:rPr sz="1600"/>
                <a:t>Kingshu Rakshit                             2141018044   </a:t>
              </a:r>
              <a:endParaRPr sz="1600"/>
            </a:p>
            <a:p>
              <a:pPr>
                <a:defRPr b="1" sz="1600">
                  <a:latin typeface="+mj-lt"/>
                  <a:ea typeface="+mj-ea"/>
                  <a:cs typeface="+mj-cs"/>
                  <a:sym typeface="Calibri"/>
                </a:defRPr>
              </a:pPr>
              <a:r>
                <a:t>  Swayam Pratik Das                        2141004019</a:t>
              </a:r>
            </a:p>
            <a:p>
              <a:pPr>
                <a:defRPr b="1" sz="1600">
                  <a:latin typeface="+mj-lt"/>
                  <a:ea typeface="+mj-ea"/>
                  <a:cs typeface="+mj-cs"/>
                  <a:sym typeface="Calibri"/>
                </a:defRPr>
              </a:pPr>
              <a:r>
                <a:t>  Dipyaman Sahu                              2141019137</a:t>
              </a:r>
            </a:p>
            <a:p>
              <a:pPr>
                <a:defRPr b="1" sz="1600">
                  <a:latin typeface="+mj-lt"/>
                  <a:ea typeface="+mj-ea"/>
                  <a:cs typeface="+mj-cs"/>
                  <a:sym typeface="Calibri"/>
                </a:defRPr>
              </a:pPr>
              <a:r>
                <a:t>  Debashish Maharana                    2141013030</a:t>
              </a:r>
            </a:p>
          </p:txBody>
        </p:sp>
      </p:grpSp>
      <p:pic>
        <p:nvPicPr>
          <p:cNvPr id="102" name="Picture 2" descr="Picture 2"/>
          <p:cNvPicPr>
            <a:picLocks noChangeAspect="1"/>
          </p:cNvPicPr>
          <p:nvPr/>
        </p:nvPicPr>
        <p:blipFill>
          <a:blip r:embed="rId3">
            <a:extLst/>
          </a:blip>
          <a:stretch>
            <a:fillRect/>
          </a:stretch>
        </p:blipFill>
        <p:spPr>
          <a:xfrm>
            <a:off x="3364960" y="4436540"/>
            <a:ext cx="1233271" cy="1188139"/>
          </a:xfrm>
          <a:prstGeom prst="rect">
            <a:avLst/>
          </a:prstGeom>
          <a:ln w="12700">
            <a:miter lim="400000"/>
          </a:ln>
        </p:spPr>
      </p:pic>
      <p:pic>
        <p:nvPicPr>
          <p:cNvPr id="103" name="Picture 4" descr="Picture 4"/>
          <p:cNvPicPr>
            <a:picLocks noChangeAspect="1"/>
          </p:cNvPicPr>
          <p:nvPr/>
        </p:nvPicPr>
        <p:blipFill>
          <a:blip r:embed="rId4">
            <a:extLst/>
          </a:blip>
          <a:stretch>
            <a:fillRect/>
          </a:stretch>
        </p:blipFill>
        <p:spPr>
          <a:xfrm>
            <a:off x="7850161" y="30062"/>
            <a:ext cx="1293844" cy="806243"/>
          </a:xfrm>
          <a:prstGeom prst="rect">
            <a:avLst/>
          </a:prstGeom>
          <a:ln w="12700">
            <a:miter lim="400000"/>
          </a:ln>
        </p:spPr>
      </p:pic>
      <p:sp>
        <p:nvSpPr>
          <p:cNvPr id="104" name="Rectangle 15"/>
          <p:cNvSpPr txBox="1"/>
          <p:nvPr/>
        </p:nvSpPr>
        <p:spPr>
          <a:xfrm>
            <a:off x="3463435" y="2058054"/>
            <a:ext cx="5381169" cy="14876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cap="all" sz="3200">
                <a:ln w="9000" cap="flat">
                  <a:solidFill>
                    <a:srgbClr val="5D447B"/>
                  </a:solidFill>
                  <a:prstDash val="solid"/>
                  <a:round/>
                </a:ln>
                <a:gradFill flip="none" rotWithShape="1">
                  <a:gsLst>
                    <a:gs pos="0">
                      <a:srgbClr val="3B1A64"/>
                    </a:gs>
                    <a:gs pos="43000">
                      <a:srgbClr val="7B34D2"/>
                    </a:gs>
                    <a:gs pos="48000">
                      <a:srgbClr val="7330C3"/>
                    </a:gs>
                    <a:gs pos="100000">
                      <a:srgbClr val="3B1A64"/>
                    </a:gs>
                  </a:gsLst>
                  <a:lin ang="5400000" scaled="0"/>
                </a:gradFill>
                <a:latin typeface="+mj-lt"/>
                <a:ea typeface="+mj-ea"/>
                <a:cs typeface="+mj-cs"/>
                <a:sym typeface="Calibri"/>
              </a:defRPr>
            </a:lvl1pPr>
          </a:lstStyle>
          <a:p>
            <a:pPr/>
            <a:r>
              <a:t>Developing  a  secure network protocol for IOT devices in smart homes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5" name="Protocol (2) : Mobile user registration phase of the proposed protocol.…"/>
          <p:cNvSpPr txBox="1"/>
          <p:nvPr>
            <p:ph type="body" idx="4294967295"/>
          </p:nvPr>
        </p:nvSpPr>
        <p:spPr>
          <a:xfrm>
            <a:off x="1045401" y="133282"/>
            <a:ext cx="7641398" cy="6292395"/>
          </a:xfrm>
          <a:prstGeom prst="rect">
            <a:avLst/>
          </a:prstGeom>
        </p:spPr>
        <p:txBody>
          <a:bodyPr anchor="b"/>
          <a:lstStyle/>
          <a:p>
            <a:pPr lvl="1" indent="217170" defTabSz="868680">
              <a:spcBef>
                <a:spcPts val="200"/>
              </a:spcBef>
              <a:defRPr sz="1500"/>
            </a:pPr>
            <a:r>
              <a:t>Username (U_mu)                                                                           Master Key (MK_ra)</a:t>
            </a:r>
          </a:p>
          <a:p>
            <a:pPr lvl="1" indent="217170" defTabSz="868680">
              <a:spcBef>
                <a:spcPts val="200"/>
              </a:spcBef>
              <a:defRPr sz="1500"/>
            </a:pPr>
            <a:r>
              <a:t>Password (Pwd_mu)                                                                X_mu-ra = h(PID_mu||MK_ra)</a:t>
            </a:r>
          </a:p>
          <a:p>
            <a:pPr lvl="1" indent="217170" defTabSz="868680">
              <a:spcBef>
                <a:spcPts val="200"/>
              </a:spcBef>
              <a:defRPr sz="1500"/>
            </a:pPr>
            <a:r>
              <a:t>Biometrics (Bio_mu)                                                            PID_mu-ra = h(PID_mu -xor-X_mu-ra)</a:t>
            </a:r>
          </a:p>
          <a:p>
            <a:pPr lvl="1" indent="217170" defTabSz="868680">
              <a:spcBef>
                <a:spcPts val="200"/>
              </a:spcBef>
              <a:defRPr sz="1500"/>
            </a:pPr>
            <a:r>
              <a:t>Compute:                                                                                [ X_mu-ra, PID_mu-ra: stores in </a:t>
            </a:r>
          </a:p>
          <a:p>
            <a:pPr lvl="1" indent="217170" defTabSz="868680">
              <a:spcBef>
                <a:spcPts val="200"/>
              </a:spcBef>
              <a:defRPr sz="1500"/>
            </a:pPr>
            <a:r>
              <a:t>PID_mu = h(U_mu||P_mu||B_mu)                                      HGW’s database]</a:t>
            </a:r>
          </a:p>
          <a:p>
            <a:pPr lvl="1" indent="217170" defTabSz="868680">
              <a:spcBef>
                <a:spcPts val="200"/>
              </a:spcBef>
              <a:defRPr sz="1500"/>
            </a:pPr>
          </a:p>
          <a:p>
            <a:pPr lvl="1" indent="217170" defTabSz="868680">
              <a:spcBef>
                <a:spcPts val="200"/>
              </a:spcBef>
              <a:defRPr sz="1500"/>
            </a:pPr>
          </a:p>
          <a:p>
            <a:pPr lvl="1" indent="217170" defTabSz="868680">
              <a:spcBef>
                <a:spcPts val="200"/>
              </a:spcBef>
              <a:defRPr sz="1500"/>
            </a:pPr>
          </a:p>
          <a:p>
            <a:pPr lvl="1" indent="217170" defTabSz="868680">
              <a:spcBef>
                <a:spcPts val="200"/>
              </a:spcBef>
              <a:defRPr sz="1500"/>
            </a:pPr>
          </a:p>
          <a:p>
            <a:pPr lvl="1" indent="217170" defTabSz="868680">
              <a:spcBef>
                <a:spcPts val="200"/>
              </a:spcBef>
              <a:defRPr sz="1500"/>
            </a:pPr>
          </a:p>
          <a:p>
            <a:pPr lvl="1" indent="217170" defTabSz="868680">
              <a:spcBef>
                <a:spcPts val="200"/>
              </a:spcBef>
              <a:defRPr sz="1500"/>
            </a:pPr>
          </a:p>
          <a:p>
            <a:pPr lvl="1" indent="217170" defTabSz="868680">
              <a:spcBef>
                <a:spcPts val="200"/>
              </a:spcBef>
              <a:defRPr sz="1500"/>
            </a:pPr>
            <a:r>
              <a:t>B1 = h(PID_mu -xor- X_mu-ra)</a:t>
            </a:r>
          </a:p>
          <a:p>
            <a:pPr lvl="1" indent="217170" defTabSz="868680">
              <a:spcBef>
                <a:spcPts val="200"/>
              </a:spcBef>
              <a:defRPr sz="1500"/>
            </a:pPr>
            <a:r>
              <a:t>B2 = h(PID_mu -xor- PID_mu-ra)</a:t>
            </a:r>
          </a:p>
          <a:p>
            <a:pPr lvl="1" indent="217170" defTabSz="868680">
              <a:spcBef>
                <a:spcPts val="200"/>
              </a:spcBef>
              <a:defRPr sz="1500"/>
            </a:pPr>
            <a:r>
              <a:t>[ B1, B2: stores in Mobile user’s </a:t>
            </a:r>
          </a:p>
          <a:p>
            <a:pPr lvl="1" indent="217170" defTabSz="868680">
              <a:spcBef>
                <a:spcPts val="200"/>
              </a:spcBef>
              <a:defRPr sz="1500"/>
            </a:pPr>
            <a:r>
              <a:t>  database ] </a:t>
            </a:r>
          </a:p>
          <a:p>
            <a:pPr lvl="2" indent="434340" defTabSz="868680">
              <a:spcBef>
                <a:spcPts val="200"/>
              </a:spcBef>
              <a:defRPr sz="1500"/>
            </a:pPr>
            <a:r>
              <a:t>           </a:t>
            </a:r>
          </a:p>
          <a:p>
            <a:pPr algn="ctr" defTabSz="868680">
              <a:spcBef>
                <a:spcPts val="200"/>
              </a:spcBef>
              <a:defRPr b="1" sz="1700" u="sng">
                <a:solidFill>
                  <a:srgbClr val="DE0F1B"/>
                </a:solidFill>
              </a:defRPr>
            </a:pPr>
          </a:p>
          <a:p>
            <a:pPr algn="ctr" defTabSz="868680">
              <a:spcBef>
                <a:spcPts val="200"/>
              </a:spcBef>
              <a:defRPr b="1" sz="1700" u="sng">
                <a:solidFill>
                  <a:srgbClr val="DE0F1B"/>
                </a:solidFill>
              </a:defRPr>
            </a:pPr>
            <a:r>
              <a:t>Protocol (2) :</a:t>
            </a:r>
            <a:r>
              <a:rPr b="0">
                <a:solidFill>
                  <a:srgbClr val="000000"/>
                </a:solidFill>
              </a:rPr>
              <a:t> Mobile user registration phase of the proposed protocol.</a:t>
            </a:r>
          </a:p>
        </p:txBody>
      </p:sp>
      <p:sp>
        <p:nvSpPr>
          <p:cNvPr id="186" name="Rectangle 3"/>
          <p:cNvSpPr/>
          <p:nvPr/>
        </p:nvSpPr>
        <p:spPr>
          <a:xfrm>
            <a:off x="-20109" y="0"/>
            <a:ext cx="1043609"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grpSp>
        <p:nvGrpSpPr>
          <p:cNvPr id="189" name="Mobile User (MU)"/>
          <p:cNvGrpSpPr/>
          <p:nvPr/>
        </p:nvGrpSpPr>
        <p:grpSpPr>
          <a:xfrm>
            <a:off x="1131908" y="572038"/>
            <a:ext cx="2025992" cy="482144"/>
            <a:chOff x="0" y="0"/>
            <a:chExt cx="2025991" cy="482143"/>
          </a:xfrm>
        </p:grpSpPr>
        <p:sp>
          <p:nvSpPr>
            <p:cNvPr id="187" name="Rounded Rectangle"/>
            <p:cNvSpPr/>
            <p:nvPr/>
          </p:nvSpPr>
          <p:spPr>
            <a:xfrm>
              <a:off x="0" y="-1"/>
              <a:ext cx="2025992" cy="482144"/>
            </a:xfrm>
            <a:prstGeom prst="roundRect">
              <a:avLst>
                <a:gd name="adj" fmla="val 39512"/>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mj-lt"/>
                  <a:ea typeface="+mj-ea"/>
                  <a:cs typeface="+mj-cs"/>
                  <a:sym typeface="Calibri"/>
                </a:defRPr>
              </a:pPr>
            </a:p>
          </p:txBody>
        </p:sp>
        <p:sp>
          <p:nvSpPr>
            <p:cNvPr id="188" name="Mobile User (MU)"/>
            <p:cNvSpPr txBox="1"/>
            <p:nvPr/>
          </p:nvSpPr>
          <p:spPr>
            <a:xfrm>
              <a:off x="68491" y="74522"/>
              <a:ext cx="1889005"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latin typeface="+mj-lt"/>
                  <a:ea typeface="+mj-ea"/>
                  <a:cs typeface="+mj-cs"/>
                  <a:sym typeface="Calibri"/>
                </a:defRPr>
              </a:lvl1pPr>
            </a:lstStyle>
            <a:p>
              <a:pPr/>
              <a:r>
                <a:t>Mobile User (MU)</a:t>
              </a:r>
            </a:p>
          </p:txBody>
        </p:sp>
      </p:grpSp>
      <p:grpSp>
        <p:nvGrpSpPr>
          <p:cNvPr id="192" name="Registration Authority (RA)"/>
          <p:cNvGrpSpPr/>
          <p:nvPr/>
        </p:nvGrpSpPr>
        <p:grpSpPr>
          <a:xfrm>
            <a:off x="5404888" y="572038"/>
            <a:ext cx="3047157" cy="482144"/>
            <a:chOff x="-1" y="0"/>
            <a:chExt cx="3047156" cy="482143"/>
          </a:xfrm>
        </p:grpSpPr>
        <p:sp>
          <p:nvSpPr>
            <p:cNvPr id="190" name="Rounded Rectangle"/>
            <p:cNvSpPr/>
            <p:nvPr/>
          </p:nvSpPr>
          <p:spPr>
            <a:xfrm>
              <a:off x="-2" y="-1"/>
              <a:ext cx="3047157" cy="482144"/>
            </a:xfrm>
            <a:prstGeom prst="roundRect">
              <a:avLst>
                <a:gd name="adj" fmla="val 39512"/>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mj-lt"/>
                  <a:ea typeface="+mj-ea"/>
                  <a:cs typeface="+mj-cs"/>
                  <a:sym typeface="Calibri"/>
                </a:defRPr>
              </a:pPr>
            </a:p>
          </p:txBody>
        </p:sp>
        <p:sp>
          <p:nvSpPr>
            <p:cNvPr id="191" name="Registration Authority (RA)"/>
            <p:cNvSpPr txBox="1"/>
            <p:nvPr/>
          </p:nvSpPr>
          <p:spPr>
            <a:xfrm>
              <a:off x="68495" y="74522"/>
              <a:ext cx="2910162"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latin typeface="+mj-lt"/>
                  <a:ea typeface="+mj-ea"/>
                  <a:cs typeface="+mj-cs"/>
                  <a:sym typeface="Calibri"/>
                </a:defRPr>
              </a:lvl1pPr>
            </a:lstStyle>
            <a:p>
              <a:pPr/>
              <a:r>
                <a:t>Registration Authority (RA)</a:t>
              </a:r>
            </a:p>
          </p:txBody>
        </p:sp>
      </p:grpSp>
      <p:sp>
        <p:nvSpPr>
          <p:cNvPr id="193" name="Line"/>
          <p:cNvSpPr/>
          <p:nvPr/>
        </p:nvSpPr>
        <p:spPr>
          <a:xfrm>
            <a:off x="3278894" y="1565910"/>
            <a:ext cx="2046730" cy="798124"/>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94" name="Line"/>
          <p:cNvSpPr/>
          <p:nvPr/>
        </p:nvSpPr>
        <p:spPr>
          <a:xfrm flipH="1">
            <a:off x="3696119" y="3062843"/>
            <a:ext cx="2043912" cy="149056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95" name="PID_mu"/>
          <p:cNvSpPr txBox="1"/>
          <p:nvPr/>
        </p:nvSpPr>
        <p:spPr>
          <a:xfrm>
            <a:off x="4049607" y="1553261"/>
            <a:ext cx="837041"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3297DC"/>
                </a:solidFill>
                <a:latin typeface="+mj-lt"/>
                <a:ea typeface="+mj-ea"/>
                <a:cs typeface="+mj-cs"/>
                <a:sym typeface="Calibri"/>
              </a:defRPr>
            </a:lvl1pPr>
          </a:lstStyle>
          <a:p>
            <a:pPr/>
            <a:r>
              <a:t>PID_mu</a:t>
            </a:r>
          </a:p>
        </p:txBody>
      </p:sp>
      <p:sp>
        <p:nvSpPr>
          <p:cNvPr id="196" name="X_mu-ra,…"/>
          <p:cNvSpPr txBox="1"/>
          <p:nvPr/>
        </p:nvSpPr>
        <p:spPr>
          <a:xfrm>
            <a:off x="3754182" y="2966885"/>
            <a:ext cx="1091537" cy="6251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3297DC"/>
                </a:solidFill>
                <a:latin typeface="+mj-lt"/>
                <a:ea typeface="+mj-ea"/>
                <a:cs typeface="+mj-cs"/>
                <a:sym typeface="Calibri"/>
              </a:defRPr>
            </a:pPr>
            <a:r>
              <a:t>X_mu-ra, </a:t>
            </a:r>
          </a:p>
          <a:p>
            <a:pPr>
              <a:defRPr>
                <a:solidFill>
                  <a:srgbClr val="3297DC"/>
                </a:solidFill>
                <a:latin typeface="+mj-lt"/>
                <a:ea typeface="+mj-ea"/>
                <a:cs typeface="+mj-cs"/>
                <a:sym typeface="Calibri"/>
              </a:defRPr>
            </a:pPr>
            <a:r>
              <a:t>PID_mu-ra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8" name="Protocol (3) : Authentication and key agreement phase.…"/>
          <p:cNvSpPr txBox="1"/>
          <p:nvPr>
            <p:ph type="body" idx="4294967295"/>
          </p:nvPr>
        </p:nvSpPr>
        <p:spPr>
          <a:xfrm>
            <a:off x="1312229" y="84070"/>
            <a:ext cx="7830933" cy="6689860"/>
          </a:xfrm>
          <a:prstGeom prst="rect">
            <a:avLst/>
          </a:prstGeom>
        </p:spPr>
        <p:txBody>
          <a:bodyPr anchor="b"/>
          <a:lstStyle/>
          <a:p>
            <a:pPr defTabSz="676909">
              <a:spcBef>
                <a:spcPts val="200"/>
              </a:spcBef>
              <a:defRPr sz="1200"/>
            </a:pPr>
            <a:r>
              <a:t>I/P :</a:t>
            </a:r>
          </a:p>
          <a:p>
            <a:pPr defTabSz="676909">
              <a:spcBef>
                <a:spcPts val="200"/>
              </a:spcBef>
              <a:defRPr sz="1200"/>
            </a:pPr>
            <a:r>
              <a:t>U_mu,</a:t>
            </a:r>
          </a:p>
          <a:p>
            <a:pPr defTabSz="676909">
              <a:spcBef>
                <a:spcPts val="200"/>
              </a:spcBef>
              <a:defRPr sz="1200"/>
            </a:pPr>
            <a:r>
              <a:t>Pwd_mu,</a:t>
            </a:r>
          </a:p>
          <a:p>
            <a:pPr defTabSz="676909">
              <a:spcBef>
                <a:spcPts val="200"/>
              </a:spcBef>
              <a:defRPr sz="1200"/>
            </a:pPr>
            <a:r>
              <a:t>B_mu</a:t>
            </a:r>
          </a:p>
          <a:p>
            <a:pPr defTabSz="676909">
              <a:spcBef>
                <a:spcPts val="200"/>
              </a:spcBef>
              <a:defRPr sz="1200"/>
            </a:pPr>
            <a:r>
              <a:t>Compute: </a:t>
            </a:r>
          </a:p>
          <a:p>
            <a:pPr defTabSz="676909">
              <a:spcBef>
                <a:spcPts val="200"/>
              </a:spcBef>
              <a:defRPr sz="1200"/>
            </a:pPr>
            <a:r>
              <a:t>PID_mu =</a:t>
            </a:r>
          </a:p>
          <a:p>
            <a:pPr defTabSz="676909">
              <a:spcBef>
                <a:spcPts val="200"/>
              </a:spcBef>
              <a:defRPr sz="1200"/>
            </a:pPr>
            <a:r>
              <a:t>h(U_mu||Pwd_mu||B_mu)</a:t>
            </a:r>
            <a:endParaRPr sz="1100"/>
          </a:p>
          <a:p>
            <a:pPr lvl="8" indent="1353185" defTabSz="676909">
              <a:spcBef>
                <a:spcPts val="200"/>
              </a:spcBef>
              <a:defRPr sz="1100"/>
            </a:pPr>
            <a:r>
              <a:t>                                              Compute: </a:t>
            </a:r>
          </a:p>
          <a:p>
            <a:pPr lvl="8" indent="1353185" defTabSz="676909">
              <a:spcBef>
                <a:spcPts val="200"/>
              </a:spcBef>
              <a:defRPr sz="1100"/>
            </a:pPr>
            <a:r>
              <a:t>                                             *PID_mu-ra = PID_mu-xor-X_mu-ra</a:t>
            </a:r>
          </a:p>
          <a:p>
            <a:pPr lvl="8" indent="1353185" defTabSz="676909">
              <a:spcBef>
                <a:spcPts val="200"/>
              </a:spcBef>
              <a:defRPr sz="1400"/>
            </a:pPr>
            <a:r>
              <a:t>                                    i</a:t>
            </a:r>
            <a:r>
              <a:rPr sz="1100"/>
              <a:t>f *PID_mu-ra == D(PID_mu-ra):</a:t>
            </a:r>
            <a:endParaRPr sz="1100"/>
          </a:p>
          <a:p>
            <a:pPr lvl="8" indent="1353185" defTabSz="676909">
              <a:spcBef>
                <a:spcPts val="200"/>
              </a:spcBef>
              <a:defRPr sz="1100"/>
            </a:pPr>
            <a:r>
              <a:t>                 </a:t>
            </a:r>
            <a:endParaRPr sz="1400" u="sng"/>
          </a:p>
          <a:p>
            <a:pPr lvl="8" indent="1353185" defTabSz="676909">
              <a:spcBef>
                <a:spcPts val="200"/>
              </a:spcBef>
              <a:defRPr sz="1400"/>
            </a:pPr>
            <a:r>
              <a:t>                                                                           </a:t>
            </a:r>
            <a:r>
              <a:rPr sz="1100"/>
              <a:t>                                               *A1 = SK_sd -xor- X_sd-ra</a:t>
            </a:r>
            <a:endParaRPr u="sng"/>
          </a:p>
          <a:p>
            <a:pPr lvl="8" indent="1353185" defTabSz="676909">
              <a:spcBef>
                <a:spcPts val="200"/>
              </a:spcBef>
              <a:defRPr sz="1100"/>
            </a:pPr>
            <a:r>
              <a:t>                                                                                                                                                 if  *A1 == D(A1):</a:t>
            </a:r>
          </a:p>
          <a:p>
            <a:pPr lvl="8" indent="1353185" defTabSz="676909">
              <a:spcBef>
                <a:spcPts val="200"/>
              </a:spcBef>
              <a:defRPr sz="1100"/>
            </a:pPr>
            <a:r>
              <a:t>                                                                                                                                                        Compute:</a:t>
            </a:r>
          </a:p>
          <a:p>
            <a:pPr lvl="8" indent="1353185" defTabSz="676909">
              <a:spcBef>
                <a:spcPts val="200"/>
              </a:spcBef>
              <a:defRPr sz="1100"/>
            </a:pPr>
            <a:r>
              <a:t>                                                                                                                                                        Session key (Flag)</a:t>
            </a:r>
          </a:p>
          <a:p>
            <a:pPr lvl="8" indent="1353185" defTabSz="676909">
              <a:spcBef>
                <a:spcPts val="200"/>
              </a:spcBef>
              <a:defRPr sz="1100"/>
            </a:pPr>
            <a:r>
              <a:t>                                                                                                                                                        Flag = </a:t>
            </a:r>
            <a:r>
              <a:rPr strike="sngStrike"/>
              <a:t>False</a:t>
            </a:r>
            <a:r>
              <a:t>  —&gt; True</a:t>
            </a:r>
            <a:endParaRPr sz="1400" u="sng"/>
          </a:p>
          <a:p>
            <a:pPr lvl="8" indent="1353185" defTabSz="676909">
              <a:spcBef>
                <a:spcPts val="200"/>
              </a:spcBef>
              <a:defRPr sz="1100"/>
            </a:pPr>
            <a:r>
              <a:t>                                                                   </a:t>
            </a:r>
          </a:p>
          <a:p>
            <a:pPr lvl="8" indent="1353185" defTabSz="676909">
              <a:spcBef>
                <a:spcPts val="200"/>
              </a:spcBef>
              <a:defRPr sz="1100"/>
            </a:pPr>
            <a:r>
              <a:t>                                           *PID_sd-ra = D(A2) -xor-ID_sd</a:t>
            </a:r>
          </a:p>
          <a:p>
            <a:pPr lvl="8" indent="1353185" defTabSz="676909">
              <a:spcBef>
                <a:spcPts val="200"/>
              </a:spcBef>
              <a:defRPr sz="1400"/>
            </a:pPr>
            <a:r>
              <a:t>                                   </a:t>
            </a:r>
            <a:r>
              <a:rPr sz="1100"/>
              <a:t>if  *PID_sd-ra == D(PID_sd-ra):</a:t>
            </a:r>
            <a:endParaRPr sz="1100"/>
          </a:p>
          <a:p>
            <a:pPr lvl="8" indent="1353185" defTabSz="676909">
              <a:spcBef>
                <a:spcPts val="200"/>
              </a:spcBef>
              <a:defRPr sz="1100"/>
            </a:pPr>
          </a:p>
          <a:p>
            <a:pPr lvl="8" indent="1353185" defTabSz="676909">
              <a:spcBef>
                <a:spcPts val="200"/>
              </a:spcBef>
              <a:defRPr sz="1100"/>
            </a:pPr>
          </a:p>
          <a:p>
            <a:pPr algn="ctr" defTabSz="676909">
              <a:spcBef>
                <a:spcPts val="200"/>
              </a:spcBef>
              <a:defRPr b="1" sz="1700" u="sng">
                <a:solidFill>
                  <a:srgbClr val="DE0F1B"/>
                </a:solidFill>
              </a:defRPr>
            </a:pPr>
            <a:r>
              <a:t>Protocol (3) :</a:t>
            </a:r>
            <a:r>
              <a:rPr b="0">
                <a:solidFill>
                  <a:srgbClr val="000000"/>
                </a:solidFill>
              </a:rPr>
              <a:t> Authentication and key agreement phase.</a:t>
            </a:r>
          </a:p>
        </p:txBody>
      </p:sp>
      <p:sp>
        <p:nvSpPr>
          <p:cNvPr id="199" name="Rectangle 3"/>
          <p:cNvSpPr/>
          <p:nvPr/>
        </p:nvSpPr>
        <p:spPr>
          <a:xfrm>
            <a:off x="-20109" y="0"/>
            <a:ext cx="1043609"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grpSp>
        <p:nvGrpSpPr>
          <p:cNvPr id="202" name="MU…"/>
          <p:cNvGrpSpPr/>
          <p:nvPr/>
        </p:nvGrpSpPr>
        <p:grpSpPr>
          <a:xfrm>
            <a:off x="1188542" y="153391"/>
            <a:ext cx="1252926" cy="986297"/>
            <a:chOff x="0" y="0"/>
            <a:chExt cx="1252925" cy="986295"/>
          </a:xfrm>
        </p:grpSpPr>
        <p:sp>
          <p:nvSpPr>
            <p:cNvPr id="200" name="Rounded Rectangle"/>
            <p:cNvSpPr/>
            <p:nvPr/>
          </p:nvSpPr>
          <p:spPr>
            <a:xfrm>
              <a:off x="0" y="0"/>
              <a:ext cx="1252926" cy="986297"/>
            </a:xfrm>
            <a:prstGeom prst="roundRect">
              <a:avLst>
                <a:gd name="adj" fmla="val 18340"/>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latin typeface="+mj-lt"/>
                  <a:ea typeface="+mj-ea"/>
                  <a:cs typeface="+mj-cs"/>
                  <a:sym typeface="Calibri"/>
                </a:defRPr>
              </a:pPr>
            </a:p>
          </p:txBody>
        </p:sp>
        <p:sp>
          <p:nvSpPr>
            <p:cNvPr id="201" name="MU…"/>
            <p:cNvSpPr txBox="1"/>
            <p:nvPr/>
          </p:nvSpPr>
          <p:spPr>
            <a:xfrm>
              <a:off x="65678" y="34500"/>
              <a:ext cx="1121568" cy="9172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a:latin typeface="+mj-lt"/>
                  <a:ea typeface="+mj-ea"/>
                  <a:cs typeface="+mj-cs"/>
                  <a:sym typeface="Calibri"/>
                </a:defRPr>
              </a:pPr>
              <a:r>
                <a:t>MU</a:t>
              </a:r>
            </a:p>
            <a:p>
              <a:pPr algn="ctr">
                <a:defRPr>
                  <a:latin typeface="+mj-lt"/>
                  <a:ea typeface="+mj-ea"/>
                  <a:cs typeface="+mj-cs"/>
                  <a:sym typeface="Calibri"/>
                </a:defRPr>
              </a:pPr>
              <a:r>
                <a:t>Stores: </a:t>
              </a:r>
            </a:p>
            <a:p>
              <a:pPr algn="ctr">
                <a:defRPr>
                  <a:latin typeface="+mj-lt"/>
                  <a:ea typeface="+mj-ea"/>
                  <a:cs typeface="+mj-cs"/>
                  <a:sym typeface="Calibri"/>
                </a:defRPr>
              </a:pPr>
              <a:r>
                <a:t>B1, B2</a:t>
              </a:r>
            </a:p>
          </p:txBody>
        </p:sp>
      </p:grpSp>
      <p:grpSp>
        <p:nvGrpSpPr>
          <p:cNvPr id="205" name="HGW…"/>
          <p:cNvGrpSpPr/>
          <p:nvPr/>
        </p:nvGrpSpPr>
        <p:grpSpPr>
          <a:xfrm>
            <a:off x="3514544" y="96685"/>
            <a:ext cx="2732555" cy="1280064"/>
            <a:chOff x="-1" y="0"/>
            <a:chExt cx="2732554" cy="1280063"/>
          </a:xfrm>
        </p:grpSpPr>
        <p:sp>
          <p:nvSpPr>
            <p:cNvPr id="203" name="Rounded Rectangle"/>
            <p:cNvSpPr/>
            <p:nvPr/>
          </p:nvSpPr>
          <p:spPr>
            <a:xfrm>
              <a:off x="-2" y="0"/>
              <a:ext cx="2732556" cy="1280064"/>
            </a:xfrm>
            <a:prstGeom prst="roundRect">
              <a:avLst>
                <a:gd name="adj" fmla="val 25089"/>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mj-lt"/>
                  <a:ea typeface="+mj-ea"/>
                  <a:cs typeface="+mj-cs"/>
                  <a:sym typeface="Calibri"/>
                </a:defRPr>
              </a:pPr>
            </a:p>
          </p:txBody>
        </p:sp>
        <p:sp>
          <p:nvSpPr>
            <p:cNvPr id="204" name="HGW…"/>
            <p:cNvSpPr txBox="1"/>
            <p:nvPr/>
          </p:nvSpPr>
          <p:spPr>
            <a:xfrm>
              <a:off x="106761" y="35337"/>
              <a:ext cx="2519030" cy="1209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a:latin typeface="+mj-lt"/>
                  <a:ea typeface="+mj-ea"/>
                  <a:cs typeface="+mj-cs"/>
                  <a:sym typeface="Calibri"/>
                </a:defRPr>
              </a:pPr>
              <a:r>
                <a:t>HGW</a:t>
              </a:r>
            </a:p>
            <a:p>
              <a:pPr algn="ctr">
                <a:defRPr>
                  <a:latin typeface="+mj-lt"/>
                  <a:ea typeface="+mj-ea"/>
                  <a:cs typeface="+mj-cs"/>
                  <a:sym typeface="Calibri"/>
                </a:defRPr>
              </a:pPr>
              <a:r>
                <a:t>Stores:</a:t>
              </a:r>
            </a:p>
            <a:p>
              <a:pPr algn="ctr">
                <a:defRPr>
                  <a:latin typeface="+mj-lt"/>
                  <a:ea typeface="+mj-ea"/>
                  <a:cs typeface="+mj-cs"/>
                  <a:sym typeface="Calibri"/>
                </a:defRPr>
              </a:pPr>
              <a:r>
                <a:t>PID_mu-ra, X_mu-ra,</a:t>
              </a:r>
            </a:p>
            <a:p>
              <a:pPr algn="ctr">
                <a:defRPr>
                  <a:latin typeface="+mj-lt"/>
                  <a:ea typeface="+mj-ea"/>
                  <a:cs typeface="+mj-cs"/>
                  <a:sym typeface="Calibri"/>
                </a:defRPr>
              </a:pPr>
              <a:r>
                <a:t>PID_sd-ra, X_sd-ra, ID_sd</a:t>
              </a:r>
            </a:p>
          </p:txBody>
        </p:sp>
      </p:grpSp>
      <p:grpSp>
        <p:nvGrpSpPr>
          <p:cNvPr id="208" name="SD…"/>
          <p:cNvGrpSpPr/>
          <p:nvPr/>
        </p:nvGrpSpPr>
        <p:grpSpPr>
          <a:xfrm>
            <a:off x="7437406" y="243569"/>
            <a:ext cx="1043620" cy="986297"/>
            <a:chOff x="0" y="0"/>
            <a:chExt cx="1043618" cy="986295"/>
          </a:xfrm>
        </p:grpSpPr>
        <p:sp>
          <p:nvSpPr>
            <p:cNvPr id="206" name="Rounded Rectangle"/>
            <p:cNvSpPr/>
            <p:nvPr/>
          </p:nvSpPr>
          <p:spPr>
            <a:xfrm>
              <a:off x="-1" y="0"/>
              <a:ext cx="1043619" cy="986297"/>
            </a:xfrm>
            <a:prstGeom prst="roundRect">
              <a:avLst>
                <a:gd name="adj" fmla="val 17507"/>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latin typeface="+mj-lt"/>
                  <a:ea typeface="+mj-ea"/>
                  <a:cs typeface="+mj-cs"/>
                  <a:sym typeface="Calibri"/>
                </a:defRPr>
              </a:pPr>
            </a:p>
          </p:txBody>
        </p:sp>
        <p:sp>
          <p:nvSpPr>
            <p:cNvPr id="207" name="SD…"/>
            <p:cNvSpPr txBox="1"/>
            <p:nvPr/>
          </p:nvSpPr>
          <p:spPr>
            <a:xfrm>
              <a:off x="63273" y="34500"/>
              <a:ext cx="917071" cy="9172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a:latin typeface="+mj-lt"/>
                  <a:ea typeface="+mj-ea"/>
                  <a:cs typeface="+mj-cs"/>
                  <a:sym typeface="Calibri"/>
                </a:defRPr>
              </a:pPr>
              <a:r>
                <a:t>SD</a:t>
              </a:r>
            </a:p>
            <a:p>
              <a:pPr algn="ctr">
                <a:defRPr>
                  <a:latin typeface="+mj-lt"/>
                  <a:ea typeface="+mj-ea"/>
                  <a:cs typeface="+mj-cs"/>
                  <a:sym typeface="Calibri"/>
                </a:defRPr>
              </a:pPr>
              <a:r>
                <a:t>Stores:</a:t>
              </a:r>
            </a:p>
            <a:p>
              <a:pPr algn="ctr">
                <a:defRPr>
                  <a:latin typeface="+mj-lt"/>
                  <a:ea typeface="+mj-ea"/>
                  <a:cs typeface="+mj-cs"/>
                  <a:sym typeface="Calibri"/>
                </a:defRPr>
              </a:pPr>
              <a:r>
                <a:t>A1, A2</a:t>
              </a:r>
            </a:p>
          </p:txBody>
        </p:sp>
      </p:grpSp>
      <p:sp>
        <p:nvSpPr>
          <p:cNvPr id="209" name="Line"/>
          <p:cNvSpPr/>
          <p:nvPr/>
        </p:nvSpPr>
        <p:spPr>
          <a:xfrm>
            <a:off x="2418831" y="2364853"/>
            <a:ext cx="1620005" cy="774240"/>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10" name="Line"/>
          <p:cNvSpPr/>
          <p:nvPr/>
        </p:nvSpPr>
        <p:spPr>
          <a:xfrm>
            <a:off x="6157402" y="3843999"/>
            <a:ext cx="963009" cy="312148"/>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11" name="Line"/>
          <p:cNvSpPr/>
          <p:nvPr/>
        </p:nvSpPr>
        <p:spPr>
          <a:xfrm flipH="1">
            <a:off x="5397404" y="4521165"/>
            <a:ext cx="1772426" cy="78858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12" name="PID_mu"/>
          <p:cNvSpPr txBox="1"/>
          <p:nvPr/>
        </p:nvSpPr>
        <p:spPr>
          <a:xfrm>
            <a:off x="3034364" y="2329314"/>
            <a:ext cx="837041"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3297DC"/>
                </a:solidFill>
                <a:latin typeface="+mj-lt"/>
                <a:ea typeface="+mj-ea"/>
                <a:cs typeface="+mj-cs"/>
                <a:sym typeface="Calibri"/>
              </a:defRPr>
            </a:lvl1pPr>
          </a:lstStyle>
          <a:p>
            <a:pPr/>
            <a:r>
              <a:t>PID_mu</a:t>
            </a:r>
          </a:p>
        </p:txBody>
      </p:sp>
      <p:sp>
        <p:nvSpPr>
          <p:cNvPr id="213" name="X_sd-ra"/>
          <p:cNvSpPr txBox="1"/>
          <p:nvPr/>
        </p:nvSpPr>
        <p:spPr>
          <a:xfrm>
            <a:off x="6470539" y="3621639"/>
            <a:ext cx="800652"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3297DC"/>
                </a:solidFill>
                <a:latin typeface="+mj-lt"/>
                <a:ea typeface="+mj-ea"/>
                <a:cs typeface="+mj-cs"/>
                <a:sym typeface="Calibri"/>
              </a:defRPr>
            </a:lvl1pPr>
          </a:lstStyle>
          <a:p>
            <a:pPr/>
            <a:r>
              <a:t>X_sd-ra</a:t>
            </a:r>
          </a:p>
        </p:txBody>
      </p:sp>
      <p:sp>
        <p:nvSpPr>
          <p:cNvPr id="214" name="A2, Flag"/>
          <p:cNvSpPr txBox="1"/>
          <p:nvPr/>
        </p:nvSpPr>
        <p:spPr>
          <a:xfrm>
            <a:off x="5638162" y="4486900"/>
            <a:ext cx="835590"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3297DC"/>
                </a:solidFill>
                <a:latin typeface="+mj-lt"/>
                <a:ea typeface="+mj-ea"/>
                <a:cs typeface="+mj-cs"/>
                <a:sym typeface="Calibri"/>
              </a:defRPr>
            </a:lvl1pPr>
          </a:lstStyle>
          <a:p>
            <a:pPr/>
            <a:r>
              <a:t>A2, Flag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6" name="*PID_sd-ra = D(A2) -xor-ID_sd…"/>
          <p:cNvSpPr txBox="1"/>
          <p:nvPr>
            <p:ph type="body" idx="4294967295"/>
          </p:nvPr>
        </p:nvSpPr>
        <p:spPr>
          <a:xfrm>
            <a:off x="1062604" y="112189"/>
            <a:ext cx="7831288" cy="6454327"/>
          </a:xfrm>
          <a:prstGeom prst="rect">
            <a:avLst/>
          </a:prstGeom>
        </p:spPr>
        <p:txBody>
          <a:bodyPr/>
          <a:lstStyle/>
          <a:p>
            <a:pPr/>
            <a:r>
              <a:t>                            </a:t>
            </a:r>
          </a:p>
          <a:p>
            <a:pPr lvl="8" indent="1828800">
              <a:defRPr sz="1600"/>
            </a:pPr>
            <a:r>
              <a:t>                  </a:t>
            </a:r>
          </a:p>
          <a:p>
            <a:pPr lvl="8" indent="1828800">
              <a:defRPr sz="1600"/>
            </a:pPr>
            <a:r>
              <a:t>                   </a:t>
            </a:r>
          </a:p>
          <a:p>
            <a:pPr lvl="8" indent="1828800">
              <a:defRPr sz="1600"/>
            </a:pPr>
            <a:r>
              <a:t>                  </a:t>
            </a:r>
          </a:p>
          <a:p>
            <a:pPr lvl="8" indent="1828800">
              <a:defRPr sz="1600"/>
            </a:pPr>
            <a:r>
              <a:t>                   *PID_sd-ra = D(A2) -xor-ID_sd</a:t>
            </a:r>
          </a:p>
          <a:p>
            <a:pPr lvl="8" indent="1828800">
              <a:spcBef>
                <a:spcPts val="300"/>
              </a:spcBef>
              <a:defRPr sz="2000"/>
            </a:pPr>
            <a:r>
              <a:t>               </a:t>
            </a:r>
            <a:r>
              <a:rPr sz="1600"/>
              <a:t>if  *PID_sd-ra == D(PID_sd-ra):</a:t>
            </a:r>
            <a:endParaRPr u="sng"/>
          </a:p>
          <a:p>
            <a:pPr lvl="8" indent="1828800">
              <a:spcBef>
                <a:spcPts val="300"/>
              </a:spcBef>
              <a:defRPr sz="1600"/>
            </a:pPr>
          </a:p>
          <a:p>
            <a:pPr>
              <a:spcBef>
                <a:spcPts val="300"/>
              </a:spcBef>
              <a:defRPr sz="1600"/>
            </a:pPr>
          </a:p>
          <a:p>
            <a:pPr>
              <a:spcBef>
                <a:spcPts val="300"/>
              </a:spcBef>
              <a:defRPr sz="1600"/>
            </a:pPr>
          </a:p>
          <a:p>
            <a:pPr>
              <a:spcBef>
                <a:spcPts val="300"/>
              </a:spcBef>
              <a:defRPr sz="1600"/>
            </a:pPr>
          </a:p>
          <a:p>
            <a:pPr>
              <a:spcBef>
                <a:spcPts val="300"/>
              </a:spcBef>
              <a:defRPr sz="1600"/>
            </a:pPr>
          </a:p>
          <a:p>
            <a:pPr>
              <a:spcBef>
                <a:spcPts val="300"/>
              </a:spcBef>
              <a:defRPr sz="1600"/>
            </a:pPr>
          </a:p>
          <a:p>
            <a:pPr>
              <a:spcBef>
                <a:spcPts val="300"/>
              </a:spcBef>
              <a:defRPr sz="1600"/>
            </a:pPr>
            <a:r>
              <a:t>*B1 = PID_mu -xor- X_mu-ra</a:t>
            </a:r>
          </a:p>
          <a:p>
            <a:pPr>
              <a:spcBef>
                <a:spcPts val="300"/>
              </a:spcBef>
              <a:defRPr sz="1600"/>
            </a:pPr>
            <a:r>
              <a:t>*B2 = PID_mu -xor- PID_mu-ra</a:t>
            </a:r>
          </a:p>
          <a:p>
            <a:pPr>
              <a:spcBef>
                <a:spcPts val="300"/>
              </a:spcBef>
              <a:defRPr sz="1600"/>
            </a:pPr>
            <a:r>
              <a:t>  if *B1 == D(B1) and *B2 == D(B2) and Flag==True:</a:t>
            </a:r>
          </a:p>
          <a:p>
            <a:pPr lvl="3" indent="685800">
              <a:spcBef>
                <a:spcPts val="300"/>
              </a:spcBef>
              <a:defRPr sz="1600">
                <a:solidFill>
                  <a:srgbClr val="20AA3B"/>
                </a:solidFill>
              </a:defRPr>
            </a:pPr>
            <a:r>
              <a:t>(MU) …. Paired …. (SD)</a:t>
            </a:r>
          </a:p>
        </p:txBody>
      </p:sp>
      <p:grpSp>
        <p:nvGrpSpPr>
          <p:cNvPr id="219" name="MU…"/>
          <p:cNvGrpSpPr/>
          <p:nvPr/>
        </p:nvGrpSpPr>
        <p:grpSpPr>
          <a:xfrm>
            <a:off x="1160351" y="218826"/>
            <a:ext cx="1252929" cy="986300"/>
            <a:chOff x="0" y="-1"/>
            <a:chExt cx="1252927" cy="986298"/>
          </a:xfrm>
        </p:grpSpPr>
        <p:sp>
          <p:nvSpPr>
            <p:cNvPr id="217" name="Rounded Rectangle"/>
            <p:cNvSpPr/>
            <p:nvPr/>
          </p:nvSpPr>
          <p:spPr>
            <a:xfrm>
              <a:off x="-1" y="-2"/>
              <a:ext cx="1252929" cy="986300"/>
            </a:xfrm>
            <a:prstGeom prst="roundRect">
              <a:avLst>
                <a:gd name="adj" fmla="val 18340"/>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latin typeface="+mj-lt"/>
                  <a:ea typeface="+mj-ea"/>
                  <a:cs typeface="+mj-cs"/>
                  <a:sym typeface="Calibri"/>
                </a:defRPr>
              </a:pPr>
            </a:p>
          </p:txBody>
        </p:sp>
        <p:sp>
          <p:nvSpPr>
            <p:cNvPr id="218" name="MU…"/>
            <p:cNvSpPr txBox="1"/>
            <p:nvPr/>
          </p:nvSpPr>
          <p:spPr>
            <a:xfrm>
              <a:off x="65678" y="34500"/>
              <a:ext cx="1121569" cy="9172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a:latin typeface="+mj-lt"/>
                  <a:ea typeface="+mj-ea"/>
                  <a:cs typeface="+mj-cs"/>
                  <a:sym typeface="Calibri"/>
                </a:defRPr>
              </a:pPr>
              <a:r>
                <a:t>MU</a:t>
              </a:r>
            </a:p>
            <a:p>
              <a:pPr algn="ctr">
                <a:defRPr>
                  <a:latin typeface="+mj-lt"/>
                  <a:ea typeface="+mj-ea"/>
                  <a:cs typeface="+mj-cs"/>
                  <a:sym typeface="Calibri"/>
                </a:defRPr>
              </a:pPr>
              <a:r>
                <a:t>Stores: </a:t>
              </a:r>
            </a:p>
            <a:p>
              <a:pPr algn="ctr">
                <a:defRPr>
                  <a:latin typeface="+mj-lt"/>
                  <a:ea typeface="+mj-ea"/>
                  <a:cs typeface="+mj-cs"/>
                  <a:sym typeface="Calibri"/>
                </a:defRPr>
              </a:pPr>
              <a:r>
                <a:t>B1, B2</a:t>
              </a:r>
            </a:p>
          </p:txBody>
        </p:sp>
      </p:grpSp>
      <p:grpSp>
        <p:nvGrpSpPr>
          <p:cNvPr id="222" name="HGW…"/>
          <p:cNvGrpSpPr/>
          <p:nvPr/>
        </p:nvGrpSpPr>
        <p:grpSpPr>
          <a:xfrm>
            <a:off x="3611971" y="71941"/>
            <a:ext cx="2732557" cy="1280066"/>
            <a:chOff x="-1" y="0"/>
            <a:chExt cx="2732556" cy="1280065"/>
          </a:xfrm>
        </p:grpSpPr>
        <p:sp>
          <p:nvSpPr>
            <p:cNvPr id="220" name="Rounded Rectangle"/>
            <p:cNvSpPr/>
            <p:nvPr/>
          </p:nvSpPr>
          <p:spPr>
            <a:xfrm>
              <a:off x="-2" y="-1"/>
              <a:ext cx="2732558" cy="1280066"/>
            </a:xfrm>
            <a:prstGeom prst="roundRect">
              <a:avLst>
                <a:gd name="adj" fmla="val 25089"/>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mj-lt"/>
                  <a:ea typeface="+mj-ea"/>
                  <a:cs typeface="+mj-cs"/>
                  <a:sym typeface="Calibri"/>
                </a:defRPr>
              </a:pPr>
            </a:p>
          </p:txBody>
        </p:sp>
        <p:sp>
          <p:nvSpPr>
            <p:cNvPr id="221" name="HGW…"/>
            <p:cNvSpPr txBox="1"/>
            <p:nvPr/>
          </p:nvSpPr>
          <p:spPr>
            <a:xfrm>
              <a:off x="106761" y="35336"/>
              <a:ext cx="2519032" cy="12093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a:latin typeface="+mj-lt"/>
                  <a:ea typeface="+mj-ea"/>
                  <a:cs typeface="+mj-cs"/>
                  <a:sym typeface="Calibri"/>
                </a:defRPr>
              </a:pPr>
              <a:r>
                <a:t>HGW</a:t>
              </a:r>
            </a:p>
            <a:p>
              <a:pPr algn="ctr">
                <a:defRPr>
                  <a:latin typeface="+mj-lt"/>
                  <a:ea typeface="+mj-ea"/>
                  <a:cs typeface="+mj-cs"/>
                  <a:sym typeface="Calibri"/>
                </a:defRPr>
              </a:pPr>
              <a:r>
                <a:t>Stores:</a:t>
              </a:r>
            </a:p>
            <a:p>
              <a:pPr algn="ctr">
                <a:defRPr>
                  <a:latin typeface="+mj-lt"/>
                  <a:ea typeface="+mj-ea"/>
                  <a:cs typeface="+mj-cs"/>
                  <a:sym typeface="Calibri"/>
                </a:defRPr>
              </a:pPr>
              <a:r>
                <a:t>PID_mu-ra, X_mu-ra,</a:t>
              </a:r>
            </a:p>
            <a:p>
              <a:pPr algn="ctr">
                <a:defRPr>
                  <a:latin typeface="+mj-lt"/>
                  <a:ea typeface="+mj-ea"/>
                  <a:cs typeface="+mj-cs"/>
                  <a:sym typeface="Calibri"/>
                </a:defRPr>
              </a:pPr>
              <a:r>
                <a:t>PID_sd-ra, X_sd-ra, ID_sd</a:t>
              </a:r>
            </a:p>
          </p:txBody>
        </p:sp>
      </p:grpSp>
      <p:grpSp>
        <p:nvGrpSpPr>
          <p:cNvPr id="225" name="SD…"/>
          <p:cNvGrpSpPr/>
          <p:nvPr/>
        </p:nvGrpSpPr>
        <p:grpSpPr>
          <a:xfrm>
            <a:off x="7869504" y="218826"/>
            <a:ext cx="1043622" cy="986300"/>
            <a:chOff x="-1" y="-1"/>
            <a:chExt cx="1043620" cy="986298"/>
          </a:xfrm>
        </p:grpSpPr>
        <p:sp>
          <p:nvSpPr>
            <p:cNvPr id="223" name="Rounded Rectangle"/>
            <p:cNvSpPr/>
            <p:nvPr/>
          </p:nvSpPr>
          <p:spPr>
            <a:xfrm>
              <a:off x="-2" y="-2"/>
              <a:ext cx="1043622" cy="986300"/>
            </a:xfrm>
            <a:prstGeom prst="roundRect">
              <a:avLst>
                <a:gd name="adj" fmla="val 17507"/>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latin typeface="+mj-lt"/>
                  <a:ea typeface="+mj-ea"/>
                  <a:cs typeface="+mj-cs"/>
                  <a:sym typeface="Calibri"/>
                </a:defRPr>
              </a:pPr>
            </a:p>
          </p:txBody>
        </p:sp>
        <p:sp>
          <p:nvSpPr>
            <p:cNvPr id="224" name="SD…"/>
            <p:cNvSpPr txBox="1"/>
            <p:nvPr/>
          </p:nvSpPr>
          <p:spPr>
            <a:xfrm>
              <a:off x="63273" y="34500"/>
              <a:ext cx="917072" cy="9172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a:latin typeface="+mj-lt"/>
                  <a:ea typeface="+mj-ea"/>
                  <a:cs typeface="+mj-cs"/>
                  <a:sym typeface="Calibri"/>
                </a:defRPr>
              </a:pPr>
              <a:r>
                <a:t>SD</a:t>
              </a:r>
            </a:p>
            <a:p>
              <a:pPr algn="ctr">
                <a:defRPr>
                  <a:latin typeface="+mj-lt"/>
                  <a:ea typeface="+mj-ea"/>
                  <a:cs typeface="+mj-cs"/>
                  <a:sym typeface="Calibri"/>
                </a:defRPr>
              </a:pPr>
              <a:r>
                <a:t>Stores:</a:t>
              </a:r>
            </a:p>
            <a:p>
              <a:pPr algn="ctr">
                <a:defRPr>
                  <a:latin typeface="+mj-lt"/>
                  <a:ea typeface="+mj-ea"/>
                  <a:cs typeface="+mj-cs"/>
                  <a:sym typeface="Calibri"/>
                </a:defRPr>
              </a:pPr>
              <a:r>
                <a:t>A1, A2</a:t>
              </a:r>
            </a:p>
          </p:txBody>
        </p:sp>
      </p:grpSp>
      <p:sp>
        <p:nvSpPr>
          <p:cNvPr id="226" name="Rectangle 3"/>
          <p:cNvSpPr/>
          <p:nvPr/>
        </p:nvSpPr>
        <p:spPr>
          <a:xfrm>
            <a:off x="-20109" y="0"/>
            <a:ext cx="1043609"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sp>
        <p:nvSpPr>
          <p:cNvPr id="227" name="Line"/>
          <p:cNvSpPr/>
          <p:nvPr/>
        </p:nvSpPr>
        <p:spPr>
          <a:xfrm flipH="1">
            <a:off x="2919233" y="2430039"/>
            <a:ext cx="1910791" cy="1573667"/>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228" name="Flag, PID_mu-ra, X-mu-ra"/>
          <p:cNvSpPr txBox="1"/>
          <p:nvPr/>
        </p:nvSpPr>
        <p:spPr>
          <a:xfrm>
            <a:off x="1809681" y="2877872"/>
            <a:ext cx="2165307" cy="30059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solidFill>
                  <a:srgbClr val="3297DC"/>
                </a:solidFill>
                <a:latin typeface="+mj-lt"/>
                <a:ea typeface="+mj-ea"/>
                <a:cs typeface="+mj-cs"/>
                <a:sym typeface="Calibri"/>
              </a:defRPr>
            </a:lvl1pPr>
          </a:lstStyle>
          <a:p>
            <a:pPr/>
            <a:r>
              <a:t>Flag, PID_mu-ra, X-mu-ra</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0" name="Implementation"/>
          <p:cNvSpPr txBox="1"/>
          <p:nvPr>
            <p:ph type="title"/>
          </p:nvPr>
        </p:nvSpPr>
        <p:spPr>
          <a:xfrm>
            <a:off x="1020160" y="9365"/>
            <a:ext cx="8197240" cy="1289945"/>
          </a:xfrm>
          <a:prstGeom prst="rect">
            <a:avLst/>
          </a:prstGeom>
          <a:blipFill>
            <a:blip r:embed="rId3"/>
          </a:blipFill>
          <a:ln w="25400">
            <a:solidFill>
              <a:srgbClr val="3A5E8A"/>
            </a:solidFill>
            <a:round/>
          </a:ln>
        </p:spPr>
        <p:txBody>
          <a:bodyPr/>
          <a:lstStyle/>
          <a:p>
            <a:pPr lvl="3" algn="l">
              <a:defRPr sz="1800">
                <a:solidFill>
                  <a:srgbClr val="FFFFFF"/>
                </a:solidFill>
              </a:defRPr>
            </a:pPr>
            <a:r>
              <a:t>                                                                                     </a:t>
            </a:r>
            <a:r>
              <a:rPr sz="4000"/>
              <a:t>Implementation</a:t>
            </a:r>
          </a:p>
        </p:txBody>
      </p:sp>
      <p:sp>
        <p:nvSpPr>
          <p:cNvPr id="231" name="Rectangle 3"/>
          <p:cNvSpPr/>
          <p:nvPr/>
        </p:nvSpPr>
        <p:spPr>
          <a:xfrm>
            <a:off x="-20109" y="0"/>
            <a:ext cx="1043609"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sp>
        <p:nvSpPr>
          <p:cNvPr id="232" name="Double-click to edit"/>
          <p:cNvSpPr txBox="1"/>
          <p:nvPr>
            <p:ph type="body" idx="4294967295"/>
          </p:nvPr>
        </p:nvSpPr>
        <p:spPr>
          <a:xfrm>
            <a:off x="1149409" y="1523110"/>
            <a:ext cx="7826345" cy="5434065"/>
          </a:xfrm>
          <a:prstGeom prst="rect">
            <a:avLst/>
          </a:prstGeom>
        </p:spPr>
        <p:txBody>
          <a:bodyPr/>
          <a:lstStyle/>
          <a:p>
            <a:pPr>
              <a:defRPr sz="2100"/>
            </a:pPr>
          </a:p>
        </p:txBody>
      </p:sp>
      <p:pic>
        <p:nvPicPr>
          <p:cNvPr id="233" name="Screenshot from 2024-07-29 15-02-27.png" descr="Screenshot from 2024-07-29 15-02-27.png"/>
          <p:cNvPicPr>
            <a:picLocks noChangeAspect="1"/>
          </p:cNvPicPr>
          <p:nvPr/>
        </p:nvPicPr>
        <p:blipFill>
          <a:blip r:embed="rId4">
            <a:extLst/>
          </a:blip>
          <a:stretch>
            <a:fillRect/>
          </a:stretch>
        </p:blipFill>
        <p:spPr>
          <a:xfrm>
            <a:off x="1149409" y="1523111"/>
            <a:ext cx="7709383" cy="3591806"/>
          </a:xfrm>
          <a:prstGeom prst="rect">
            <a:avLst/>
          </a:prstGeom>
          <a:ln w="25400">
            <a:solidFill>
              <a:srgbClr val="000000"/>
            </a:solidFill>
            <a:miter lim="400000"/>
          </a:ln>
        </p:spPr>
      </p:pic>
      <p:sp>
        <p:nvSpPr>
          <p:cNvPr id="234" name="Fig. Network Model of Smart Home"/>
          <p:cNvSpPr txBox="1"/>
          <p:nvPr/>
        </p:nvSpPr>
        <p:spPr>
          <a:xfrm>
            <a:off x="3525844" y="5652411"/>
            <a:ext cx="3185871" cy="310115"/>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002060"/>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45718" tIns="45718" rIns="45718" bIns="45718">
            <a:spAutoFit/>
          </a:bodyPr>
          <a:lstStyle>
            <a:lvl1pPr algn="ctr">
              <a:defRPr sz="1600">
                <a:latin typeface="+mj-lt"/>
                <a:ea typeface="+mj-ea"/>
                <a:cs typeface="+mj-cs"/>
                <a:sym typeface="Calibri"/>
              </a:defRPr>
            </a:lvl1pPr>
          </a:lstStyle>
          <a:p>
            <a:pPr/>
            <a:r>
              <a:t>Fig 3. Network Model of Smart Home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36" name="mu_ra_regis.mp4" descr="mu_ra_regis.mp4"/>
          <p:cNvPicPr>
            <a:picLocks noChangeAspect="0"/>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1050675" y="1501207"/>
            <a:ext cx="8079286" cy="3547310"/>
          </a:xfrm>
          <a:prstGeom prst="rect">
            <a:avLst/>
          </a:prstGeom>
          <a:ln w="25400">
            <a:solidFill>
              <a:srgbClr val="3A5E8A"/>
            </a:solidFill>
          </a:ln>
          <a:effectLst>
            <a:outerShdw sx="100000" sy="100000" kx="0" ky="0" algn="b" rotWithShape="0" blurRad="254000" dist="127000" dir="16200000">
              <a:srgbClr val="000000">
                <a:alpha val="70000"/>
              </a:srgbClr>
            </a:outerShdw>
          </a:effectLst>
        </p:spPr>
      </p:pic>
      <p:sp>
        <p:nvSpPr>
          <p:cNvPr id="237" name="Rectangle 3"/>
          <p:cNvSpPr/>
          <p:nvPr/>
        </p:nvSpPr>
        <p:spPr>
          <a:xfrm>
            <a:off x="-20109" y="0"/>
            <a:ext cx="1043609" cy="6858000"/>
          </a:xfrm>
          <a:prstGeom prst="rect">
            <a:avLst/>
          </a:prstGeom>
          <a:blipFill>
            <a:blip r:embed="rId6"/>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sp>
        <p:nvSpPr>
          <p:cNvPr id="238" name="Registration between (MU) &amp; (RA)"/>
          <p:cNvSpPr txBox="1"/>
          <p:nvPr/>
        </p:nvSpPr>
        <p:spPr>
          <a:xfrm>
            <a:off x="2528959" y="5822658"/>
            <a:ext cx="5122716" cy="310115"/>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002060"/>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algn="ctr">
              <a:defRPr sz="1600">
                <a:latin typeface="+mj-lt"/>
                <a:ea typeface="+mj-ea"/>
                <a:cs typeface="+mj-cs"/>
                <a:sym typeface="Calibri"/>
              </a:defRPr>
            </a:lvl1pPr>
          </a:lstStyle>
          <a:p>
            <a:pPr/>
            <a:r>
              <a:t>Vid.1 - Registration between (MU) &amp; (RA)</a:t>
            </a:r>
          </a:p>
        </p:txBody>
      </p:sp>
      <p:sp>
        <p:nvSpPr>
          <p:cNvPr id="239" name="Double-click to edit"/>
          <p:cNvSpPr txBox="1"/>
          <p:nvPr>
            <p:ph type="title"/>
          </p:nvPr>
        </p:nvSpPr>
        <p:spPr>
          <a:xfrm>
            <a:off x="1042991" y="-2332"/>
            <a:ext cx="8094651" cy="1494034"/>
          </a:xfrm>
          <a:prstGeom prst="rect">
            <a:avLst/>
          </a:prstGeom>
          <a:blipFill>
            <a:blip r:embed="rId6"/>
          </a:blipFill>
          <a:ln w="25400">
            <a:solidFill>
              <a:srgbClr val="3A5E8A"/>
            </a:solidFill>
            <a:round/>
          </a:ln>
        </p:spPr>
        <p:txBody>
          <a:bodyPr/>
          <a:lstStyle>
            <a:lvl1pPr>
              <a:defRPr>
                <a:solidFill>
                  <a:srgbClr val="FFFFFF"/>
                </a:solidFill>
              </a:defRPr>
            </a:lvl1pPr>
          </a:lstStyle>
          <a:p>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6144" fill="hold"/>
                                        <p:tgtEl>
                                          <p:spTgt spid="236"/>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236"/>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11" fill="hold" display="0">
                  <p:stCondLst>
                    <p:cond delay="indefinite"/>
                  </p:stCondLst>
                </p:cTn>
                <p:tgtEl>
                  <p:spTgt spid="236"/>
                </p:tgtEl>
              </p:cMediaNode>
            </p:video>
            <p:seq concurrent="1" prevAc="none" nextAc="seek">
              <p:cTn id="12" evtFilter="cancelBubble" nodeType="interactiveSeq" restart="whenNotActive" fill="hold">
                <p:stCondLst>
                  <p:cond delay="0" evt="onClick">
                    <p:tgtEl>
                      <p:spTgt spid="236"/>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236"/>
                                        </p:tgtEl>
                                      </p:cBhvr>
                                    </p:cmd>
                                  </p:childTnLst>
                                </p:cTn>
                              </p:par>
                            </p:childTnLst>
                          </p:cTn>
                        </p:par>
                      </p:childTnLst>
                    </p:cTn>
                  </p:par>
                </p:childTnLst>
              </p:cTn>
              <p:nextCondLst>
                <p:cond delay="0" evt="onClick">
                  <p:tgtEl>
                    <p:spTgt spid="236"/>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1" name="Rectangle 3"/>
          <p:cNvSpPr/>
          <p:nvPr/>
        </p:nvSpPr>
        <p:spPr>
          <a:xfrm>
            <a:off x="-20109" y="0"/>
            <a:ext cx="1043609"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sp>
        <p:nvSpPr>
          <p:cNvPr id="242" name="Double-click to edit"/>
          <p:cNvSpPr txBox="1"/>
          <p:nvPr>
            <p:ph type="title" idx="4294967295"/>
          </p:nvPr>
        </p:nvSpPr>
        <p:spPr>
          <a:xfrm>
            <a:off x="1042991" y="-2332"/>
            <a:ext cx="8094651" cy="1494034"/>
          </a:xfrm>
          <a:prstGeom prst="rect">
            <a:avLst/>
          </a:prstGeom>
          <a:blipFill>
            <a:blip r:embed="rId3"/>
          </a:blipFill>
          <a:ln w="25400">
            <a:solidFill>
              <a:srgbClr val="3A5E8A"/>
            </a:solidFill>
            <a:round/>
          </a:ln>
        </p:spPr>
        <p:txBody>
          <a:bodyPr/>
          <a:lstStyle>
            <a:lvl1pPr>
              <a:defRPr>
                <a:solidFill>
                  <a:srgbClr val="FFFFFF"/>
                </a:solidFill>
              </a:defRPr>
            </a:lvl1pPr>
          </a:lstStyle>
          <a:p>
            <a:pPr/>
            <a:r>
              <a:t> </a:t>
            </a:r>
          </a:p>
        </p:txBody>
      </p:sp>
      <p:pic>
        <p:nvPicPr>
          <p:cNvPr id="243" name="iot_ra_regis-2.mp4" descr="iot_ra_regis-2.mp4"/>
          <p:cNvPicPr>
            <a:picLocks noChangeAspect="0"/>
          </p:cNvPicPr>
          <p:nvPr>
            <a:videoFile r:link="rId4"/>
            <p:extLst>
              <p:ext uri="{DAA4B4D4-6D71-4841-9C94-3DE7FCFB9230}">
                <p14:media xmlns:p14="http://schemas.microsoft.com/office/powerpoint/2010/main" r:embed="rId5"/>
              </p:ext>
            </p:extLst>
          </p:nvPr>
        </p:nvPicPr>
        <p:blipFill>
          <a:blip r:embed="rId6">
            <a:extLst/>
          </a:blip>
          <a:stretch>
            <a:fillRect/>
          </a:stretch>
        </p:blipFill>
        <p:spPr>
          <a:xfrm>
            <a:off x="1036512" y="1500317"/>
            <a:ext cx="8107610" cy="3673764"/>
          </a:xfrm>
          <a:prstGeom prst="rect">
            <a:avLst/>
          </a:prstGeom>
          <a:ln w="25400">
            <a:solidFill>
              <a:srgbClr val="3A5E8A"/>
            </a:solidFill>
          </a:ln>
          <a:effectLst>
            <a:outerShdw sx="100000" sy="100000" kx="0" ky="0" algn="b" rotWithShape="0" blurRad="254000" dist="127000" dir="16200000">
              <a:srgbClr val="000000">
                <a:alpha val="70000"/>
              </a:srgbClr>
            </a:outerShdw>
          </a:effectLst>
        </p:spPr>
      </p:pic>
      <p:sp>
        <p:nvSpPr>
          <p:cNvPr id="244" name="Registration between (SD) &amp; (RA)"/>
          <p:cNvSpPr txBox="1"/>
          <p:nvPr/>
        </p:nvSpPr>
        <p:spPr>
          <a:xfrm>
            <a:off x="2528959" y="5822658"/>
            <a:ext cx="5122716" cy="310115"/>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002060"/>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algn="ctr">
              <a:defRPr sz="1600">
                <a:latin typeface="+mj-lt"/>
                <a:ea typeface="+mj-ea"/>
                <a:cs typeface="+mj-cs"/>
                <a:sym typeface="Calibri"/>
              </a:defRPr>
            </a:lvl1pPr>
          </a:lstStyle>
          <a:p>
            <a:pPr/>
            <a:r>
              <a:t>Vid.2 - Registration between (SD) &amp; (RA)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5334" fill="hold"/>
                                        <p:tgtEl>
                                          <p:spTgt spid="243"/>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243"/>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11" fill="hold" display="0">
                  <p:stCondLst>
                    <p:cond delay="indefinite"/>
                  </p:stCondLst>
                </p:cTn>
                <p:tgtEl>
                  <p:spTgt spid="243"/>
                </p:tgtEl>
              </p:cMediaNode>
            </p:video>
            <p:seq concurrent="1" prevAc="none" nextAc="seek">
              <p:cTn id="12" evtFilter="cancelBubble" nodeType="interactiveSeq" restart="whenNotActive" fill="hold">
                <p:stCondLst>
                  <p:cond delay="0" evt="onClick">
                    <p:tgtEl>
                      <p:spTgt spid="243"/>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243"/>
                                        </p:tgtEl>
                                      </p:cBhvr>
                                    </p:cmd>
                                  </p:childTnLst>
                                </p:cTn>
                              </p:par>
                            </p:childTnLst>
                          </p:cTn>
                        </p:par>
                      </p:childTnLst>
                    </p:cTn>
                  </p:par>
                </p:childTnLst>
              </p:cTn>
              <p:nextCondLst>
                <p:cond delay="0" evt="onClick">
                  <p:tgtEl>
                    <p:spTgt spid="243"/>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6" name="Rectangle 3"/>
          <p:cNvSpPr/>
          <p:nvPr/>
        </p:nvSpPr>
        <p:spPr>
          <a:xfrm>
            <a:off x="-20109" y="0"/>
            <a:ext cx="1043609"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sp>
        <p:nvSpPr>
          <p:cNvPr id="247" name="Fig. Panel where the user can manage the IoT devices connected with your Smart Home"/>
          <p:cNvSpPr txBox="1"/>
          <p:nvPr/>
        </p:nvSpPr>
        <p:spPr>
          <a:xfrm>
            <a:off x="2505025" y="5626213"/>
            <a:ext cx="5279889" cy="564115"/>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002060"/>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algn="ctr">
              <a:defRPr sz="1600">
                <a:latin typeface="+mj-lt"/>
                <a:ea typeface="+mj-ea"/>
                <a:cs typeface="+mj-cs"/>
                <a:sym typeface="Calibri"/>
              </a:defRPr>
            </a:lvl1pPr>
          </a:lstStyle>
          <a:p>
            <a:pPr/>
            <a:r>
              <a:t>Fig 4. Panel where the user can manage the IoT devices connected with your Smart Home</a:t>
            </a:r>
          </a:p>
        </p:txBody>
      </p:sp>
      <p:pic>
        <p:nvPicPr>
          <p:cNvPr id="248" name="Screenshot from 2024-07-29 15-03-54.png" descr="Screenshot from 2024-07-29 15-03-54.png"/>
          <p:cNvPicPr>
            <a:picLocks noChangeAspect="1"/>
          </p:cNvPicPr>
          <p:nvPr/>
        </p:nvPicPr>
        <p:blipFill>
          <a:blip r:embed="rId4">
            <a:extLst/>
          </a:blip>
          <a:stretch>
            <a:fillRect/>
          </a:stretch>
        </p:blipFill>
        <p:spPr>
          <a:xfrm>
            <a:off x="1347344" y="797904"/>
            <a:ext cx="7595252" cy="4270246"/>
          </a:xfrm>
          <a:prstGeom prst="rect">
            <a:avLst/>
          </a:prstGeom>
          <a:ln>
            <a:solidFill>
              <a:srgbClr val="002060"/>
            </a:solidFill>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0" name="Title 1"/>
          <p:cNvSpPr txBox="1"/>
          <p:nvPr>
            <p:ph type="title"/>
          </p:nvPr>
        </p:nvSpPr>
        <p:spPr>
          <a:xfrm>
            <a:off x="1021905" y="-6115"/>
            <a:ext cx="8152463" cy="1211735"/>
          </a:xfrm>
          <a:prstGeom prst="rect">
            <a:avLst/>
          </a:prstGeom>
          <a:blipFill>
            <a:blip r:embed="rId3"/>
          </a:blipFill>
          <a:ln w="25400">
            <a:solidFill>
              <a:srgbClr val="3A5E8A"/>
            </a:solidFill>
            <a:round/>
          </a:ln>
        </p:spPr>
        <p:txBody>
          <a:bodyPr/>
          <a:lstStyle>
            <a:lvl1pPr>
              <a:defRPr>
                <a:solidFill>
                  <a:srgbClr val="FFFFFF"/>
                </a:solidFill>
              </a:defRPr>
            </a:lvl1pPr>
          </a:lstStyle>
          <a:p>
            <a:pPr/>
            <a:r>
              <a:t>Conclusion</a:t>
            </a:r>
          </a:p>
        </p:txBody>
      </p:sp>
      <p:sp>
        <p:nvSpPr>
          <p:cNvPr id="251" name="Content Placeholder 2"/>
          <p:cNvSpPr txBox="1"/>
          <p:nvPr>
            <p:ph type="body" idx="1"/>
          </p:nvPr>
        </p:nvSpPr>
        <p:spPr>
          <a:xfrm>
            <a:off x="1187621" y="1600200"/>
            <a:ext cx="7499178" cy="4525963"/>
          </a:xfrm>
          <a:prstGeom prst="rect">
            <a:avLst/>
          </a:prstGeom>
        </p:spPr>
        <p:txBody>
          <a:bodyPr/>
          <a:lstStyle/>
          <a:p>
            <a:pPr lvl="5" marL="160654" indent="-160654" algn="just" defTabSz="457200">
              <a:spcBef>
                <a:spcPts val="0"/>
              </a:spcBef>
              <a:buSzPct val="60000"/>
              <a:buBlip>
                <a:blip r:embed="rId4"/>
              </a:buBlip>
              <a:defRPr sz="1600">
                <a:solidFill>
                  <a:srgbClr val="374151"/>
                </a:solidFill>
                <a:latin typeface="Arial"/>
                <a:ea typeface="Arial"/>
                <a:cs typeface="Arial"/>
                <a:sym typeface="Arial"/>
              </a:defRPr>
            </a:pPr>
            <a:r>
              <a:t> </a:t>
            </a:r>
            <a:r>
              <a:rPr sz="1500"/>
              <a:t>The integration of </a:t>
            </a:r>
            <a:r>
              <a:rPr sz="1500">
                <a:solidFill>
                  <a:srgbClr val="2F2F2F"/>
                </a:solidFill>
              </a:rPr>
              <a:t>IoT</a:t>
            </a:r>
            <a:r>
              <a:rPr sz="1500"/>
              <a:t> devices in </a:t>
            </a:r>
            <a:r>
              <a:rPr sz="1500">
                <a:solidFill>
                  <a:srgbClr val="2F2F2F"/>
                </a:solidFill>
              </a:rPr>
              <a:t>smart</a:t>
            </a:r>
            <a:r>
              <a:rPr sz="1500">
                <a:solidFill>
                  <a:srgbClr val="3286FF"/>
                </a:solidFill>
              </a:rPr>
              <a:t> </a:t>
            </a:r>
            <a:r>
              <a:rPr sz="1500">
                <a:solidFill>
                  <a:srgbClr val="2F2F2F"/>
                </a:solidFill>
              </a:rPr>
              <a:t>homes</a:t>
            </a:r>
            <a:r>
              <a:rPr sz="1500"/>
              <a:t> has undoubtedly brought about numerous conveniences and improvements to our daily lives. </a:t>
            </a:r>
            <a:endParaRPr sz="1500"/>
          </a:p>
          <a:p>
            <a:pPr defTabSz="457200">
              <a:spcBef>
                <a:spcPts val="0"/>
              </a:spcBef>
              <a:defRPr sz="1500">
                <a:solidFill>
                  <a:srgbClr val="374151"/>
                </a:solidFill>
                <a:latin typeface="Arial"/>
                <a:ea typeface="Arial"/>
                <a:cs typeface="Arial"/>
                <a:sym typeface="Arial"/>
              </a:defRPr>
            </a:pPr>
          </a:p>
          <a:p>
            <a:pPr marL="160654" indent="-160654" algn="just" defTabSz="457200">
              <a:spcBef>
                <a:spcPts val="0"/>
              </a:spcBef>
              <a:buSzPct val="60000"/>
              <a:buBlip>
                <a:blip r:embed="rId4"/>
              </a:buBlip>
              <a:defRPr sz="1500">
                <a:solidFill>
                  <a:srgbClr val="374151"/>
                </a:solidFill>
                <a:latin typeface="Arial"/>
                <a:ea typeface="Arial"/>
                <a:cs typeface="Arial"/>
                <a:sym typeface="Arial"/>
              </a:defRPr>
            </a:pPr>
            <a:r>
              <a:t> However, it has also introduced a plethora of security risks that cannot be ignored. The vulnerabilities of IoT devices, combined with the interconnected nature of smart home systems, create a perfect storm of potential security breaches. </a:t>
            </a:r>
          </a:p>
          <a:p>
            <a:pPr defTabSz="457200">
              <a:spcBef>
                <a:spcPts val="0"/>
              </a:spcBef>
              <a:defRPr sz="1500">
                <a:solidFill>
                  <a:srgbClr val="374151"/>
                </a:solidFill>
                <a:latin typeface="Arial"/>
                <a:ea typeface="Arial"/>
                <a:cs typeface="Arial"/>
                <a:sym typeface="Arial"/>
              </a:defRPr>
            </a:pPr>
          </a:p>
          <a:p>
            <a:pPr marL="160654" indent="-160654" algn="just" defTabSz="457200">
              <a:spcBef>
                <a:spcPts val="0"/>
              </a:spcBef>
              <a:buSzPct val="60000"/>
              <a:buBlip>
                <a:blip r:embed="rId4"/>
              </a:buBlip>
              <a:defRPr sz="1500">
                <a:solidFill>
                  <a:srgbClr val="374151"/>
                </a:solidFill>
                <a:latin typeface="Arial"/>
                <a:ea typeface="Arial"/>
                <a:cs typeface="Arial"/>
                <a:sym typeface="Arial"/>
              </a:defRPr>
            </a:pPr>
            <a:r>
              <a:t> It is imperative that manufacturers, policymakers, and consumers alike take proactive steps to address these risks and develop robust security protocols to protect the integrity of home networks and the safety of their occupants. </a:t>
            </a:r>
          </a:p>
          <a:p>
            <a:pPr algn="just" defTabSz="457200">
              <a:spcBef>
                <a:spcPts val="0"/>
              </a:spcBef>
              <a:defRPr sz="1500">
                <a:solidFill>
                  <a:srgbClr val="374151"/>
                </a:solidFill>
                <a:latin typeface="Arial"/>
                <a:ea typeface="Arial"/>
                <a:cs typeface="Arial"/>
                <a:sym typeface="Arial"/>
              </a:defRPr>
            </a:pPr>
          </a:p>
          <a:p>
            <a:pPr marL="160654" indent="-160654" algn="just" defTabSz="457200">
              <a:spcBef>
                <a:spcPts val="0"/>
              </a:spcBef>
              <a:buSzPct val="60000"/>
              <a:buBlip>
                <a:blip r:embed="rId4"/>
              </a:buBlip>
              <a:defRPr sz="1500">
                <a:solidFill>
                  <a:srgbClr val="374151"/>
                </a:solidFill>
                <a:latin typeface="Arial"/>
                <a:ea typeface="Arial"/>
                <a:cs typeface="Arial"/>
                <a:sym typeface="Arial"/>
              </a:defRPr>
            </a:pPr>
            <a:r>
              <a:t> By doing so, we can ensure that the benefits of IoT technology are realized without compromising our privacy, security, and well-being. The future of smart homes depends on it.</a:t>
            </a:r>
          </a:p>
        </p:txBody>
      </p:sp>
      <p:sp>
        <p:nvSpPr>
          <p:cNvPr id="252" name="Rectangle 3"/>
          <p:cNvSpPr/>
          <p:nvPr/>
        </p:nvSpPr>
        <p:spPr>
          <a:xfrm>
            <a:off x="-2" y="0"/>
            <a:ext cx="1043612"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4" name="Title 1"/>
          <p:cNvSpPr txBox="1"/>
          <p:nvPr>
            <p:ph type="title"/>
          </p:nvPr>
        </p:nvSpPr>
        <p:spPr>
          <a:xfrm>
            <a:off x="1027667" y="-18612"/>
            <a:ext cx="8138715" cy="1143007"/>
          </a:xfrm>
          <a:prstGeom prst="rect">
            <a:avLst/>
          </a:prstGeom>
          <a:blipFill>
            <a:blip r:embed="rId3"/>
          </a:blipFill>
          <a:ln w="25400">
            <a:solidFill>
              <a:srgbClr val="3A5E8A"/>
            </a:solidFill>
            <a:round/>
          </a:ln>
        </p:spPr>
        <p:txBody>
          <a:bodyPr/>
          <a:lstStyle>
            <a:lvl1pPr>
              <a:defRPr>
                <a:solidFill>
                  <a:srgbClr val="FFFFFF"/>
                </a:solidFill>
              </a:defRPr>
            </a:lvl1pPr>
          </a:lstStyle>
          <a:p>
            <a:pPr/>
            <a:r>
              <a:t>References</a:t>
            </a:r>
          </a:p>
        </p:txBody>
      </p:sp>
      <p:sp>
        <p:nvSpPr>
          <p:cNvPr id="255" name="Rectangle 3"/>
          <p:cNvSpPr/>
          <p:nvPr/>
        </p:nvSpPr>
        <p:spPr>
          <a:xfrm>
            <a:off x="-2" y="0"/>
            <a:ext cx="1043612"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graphicFrame>
        <p:nvGraphicFramePr>
          <p:cNvPr id="256" name="Table 1"/>
          <p:cNvGraphicFramePr/>
          <p:nvPr/>
        </p:nvGraphicFramePr>
        <p:xfrm>
          <a:off x="1432043" y="1478679"/>
          <a:ext cx="7329966" cy="367132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664982"/>
                <a:gridCol w="3664982"/>
              </a:tblGrid>
              <a:tr h="1734648">
                <a:tc>
                  <a:txBody>
                    <a:bodyPr/>
                    <a:lstStyle/>
                    <a:p>
                      <a:pPr algn="l">
                        <a:spcBef>
                          <a:spcPts val="300"/>
                        </a:spcBef>
                        <a:defRPr>
                          <a:latin typeface="Arial"/>
                          <a:ea typeface="Arial"/>
                          <a:cs typeface="Arial"/>
                          <a:sym typeface="Arial"/>
                        </a:defRPr>
                      </a:pPr>
                    </a:p>
                    <a:p>
                      <a:pPr algn="l">
                        <a:spcBef>
                          <a:spcPts val="300"/>
                        </a:spcBef>
                        <a:defRPr>
                          <a:latin typeface="Arial"/>
                          <a:ea typeface="Arial"/>
                          <a:cs typeface="Arial"/>
                          <a:sym typeface="Arial"/>
                        </a:defRPr>
                      </a:pPr>
                      <a:r>
                        <a:t>Towards a Secure Smart-Home IoT Access Control</a:t>
                      </a:r>
                    </a:p>
                    <a:p>
                      <a:pPr algn="l">
                        <a:spcBef>
                          <a:spcPts val="300"/>
                        </a:spcBef>
                        <a:defRPr>
                          <a:latin typeface="Arial"/>
                          <a:ea typeface="Arial"/>
                          <a:cs typeface="Arial"/>
                          <a:sym typeface="Arial"/>
                        </a:defRPr>
                      </a:pPr>
                      <a:r>
                        <a:t>Scheme Based on Home Registration Approach.</a:t>
                      </a:r>
                    </a:p>
                    <a:p>
                      <a:pPr algn="l">
                        <a:spcBef>
                          <a:spcPts val="300"/>
                        </a:spcBef>
                        <a:defRPr sz="1400"/>
                      </a:pPr>
                    </a:p>
                    <a:p>
                      <a:pPr algn="l">
                        <a:spcBef>
                          <a:spcPts val="300"/>
                        </a:spcBef>
                        <a:defRPr b="1" sz="1100">
                          <a:latin typeface="Arial"/>
                          <a:ea typeface="Arial"/>
                          <a:cs typeface="Arial"/>
                          <a:sym typeface="Arial"/>
                        </a:defRPr>
                      </a:pPr>
                      <a:r>
                        <a:t>Authors</a:t>
                      </a:r>
                      <a:r>
                        <a:rPr b="0"/>
                        <a:t>: Tsu-Yang Wu, Qian Meng, Yeh-Cheng Chen,    Saru Kumari and Chien-Ming Chen</a:t>
                      </a:r>
                    </a:p>
                    <a:p>
                      <a:pPr algn="l">
                        <a:spcBef>
                          <a:spcPts val="300"/>
                        </a:spcBef>
                        <a:defRPr sz="1100">
                          <a:latin typeface="Arial"/>
                          <a:ea typeface="Arial"/>
                          <a:cs typeface="Arial"/>
                          <a:sym typeface="Arial"/>
                        </a:defRPr>
                      </a:pPr>
                    </a:p>
                    <a:p>
                      <a:pPr algn="l">
                        <a:spcBef>
                          <a:spcPts val="300"/>
                        </a:spcBef>
                        <a:defRPr b="1" sz="1100">
                          <a:latin typeface="Arial"/>
                          <a:ea typeface="Arial"/>
                          <a:cs typeface="Arial"/>
                          <a:sym typeface="Arial"/>
                        </a:defRPr>
                      </a:pPr>
                      <a:r>
                        <a:t>Publication</a:t>
                      </a:r>
                      <a:r>
                        <a:rPr b="0"/>
                        <a:t>: MDPI (Academic Open Access Publishing)</a:t>
                      </a:r>
                    </a:p>
                  </a:txBody>
                  <a:tcPr marL="0" marR="0" marT="0" marB="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1" indent="228600" algn="ctr">
                        <a:spcBef>
                          <a:spcPts val="700"/>
                        </a:spcBef>
                        <a:defRPr sz="1300">
                          <a:solidFill>
                            <a:srgbClr val="0000FF"/>
                          </a:solidFill>
                          <a:uFill>
                            <a:solidFill>
                              <a:srgbClr val="0000FF"/>
                            </a:solidFill>
                          </a:uFill>
                        </a:defRPr>
                      </a:pPr>
                    </a:p>
                    <a:p>
                      <a:pPr lvl="1" indent="228600" algn="ctr">
                        <a:spcBef>
                          <a:spcPts val="700"/>
                        </a:spcBef>
                        <a:defRPr sz="1300">
                          <a:solidFill>
                            <a:srgbClr val="0000FF"/>
                          </a:solidFill>
                          <a:uFill>
                            <a:solidFill>
                              <a:srgbClr val="0000FF"/>
                            </a:solidFill>
                          </a:uFill>
                        </a:defRPr>
                      </a:pPr>
                    </a:p>
                    <a:p>
                      <a:pPr lvl="1" indent="228600" algn="ctr">
                        <a:spcBef>
                          <a:spcPts val="700"/>
                        </a:spcBef>
                        <a:defRPr sz="1300">
                          <a:solidFill>
                            <a:srgbClr val="0000FF"/>
                          </a:solidFill>
                          <a:uFill>
                            <a:solidFill>
                              <a:srgbClr val="0000FF"/>
                            </a:solidFill>
                          </a:uFill>
                        </a:defRPr>
                      </a:pPr>
                      <a:r>
                        <a:t>https://www.mdpi.com/2227-7390/11/9/2123</a:t>
                      </a:r>
                    </a:p>
                  </a:txBody>
                  <a:tcPr marL="0" marR="0" marT="0" marB="0" anchor="t"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1936679">
                <a:tc>
                  <a:txBody>
                    <a:bodyPr/>
                    <a:lstStyle/>
                    <a:p>
                      <a:pPr algn="l" defTabSz="457200">
                        <a:spcBef>
                          <a:spcPts val="900"/>
                        </a:spcBef>
                        <a:defRPr>
                          <a:solidFill>
                            <a:srgbClr val="222222"/>
                          </a:solidFill>
                          <a:latin typeface="Arial"/>
                          <a:ea typeface="Arial"/>
                          <a:cs typeface="Arial"/>
                          <a:sym typeface="Arial"/>
                        </a:defRPr>
                      </a:pPr>
                    </a:p>
                    <a:p>
                      <a:pPr algn="l" defTabSz="457200">
                        <a:spcBef>
                          <a:spcPts val="900"/>
                        </a:spcBef>
                        <a:defRPr>
                          <a:solidFill>
                            <a:srgbClr val="222222"/>
                          </a:solidFill>
                          <a:latin typeface="Arial"/>
                          <a:ea typeface="Arial"/>
                          <a:cs typeface="Arial"/>
                          <a:sym typeface="Arial"/>
                        </a:defRPr>
                      </a:pPr>
                      <a:r>
                        <a:t>Smart Assistive Architecture for the Integration of IoT Devices, Robotic Systems, and Multimodal Interfaces in Healthcare Environments</a:t>
                      </a:r>
                    </a:p>
                    <a:p>
                      <a:pPr algn="l" defTabSz="457200">
                        <a:spcBef>
                          <a:spcPts val="900"/>
                        </a:spcBef>
                        <a:defRPr>
                          <a:solidFill>
                            <a:srgbClr val="222222"/>
                          </a:solidFill>
                          <a:latin typeface="Arial"/>
                          <a:ea typeface="Arial"/>
                          <a:cs typeface="Arial"/>
                          <a:sym typeface="Arial"/>
                        </a:defRPr>
                      </a:pPr>
                    </a:p>
                    <a:p>
                      <a:pPr algn="l" defTabSz="457200">
                        <a:spcBef>
                          <a:spcPts val="900"/>
                        </a:spcBef>
                        <a:defRPr b="1" sz="1100">
                          <a:solidFill>
                            <a:srgbClr val="222222"/>
                          </a:solidFill>
                          <a:latin typeface="Arial"/>
                          <a:ea typeface="Arial"/>
                          <a:cs typeface="Arial"/>
                          <a:sym typeface="Arial"/>
                        </a:defRPr>
                      </a:pPr>
                      <a:r>
                        <a:t>Authors: </a:t>
                      </a:r>
                      <a:r>
                        <a:rPr b="0"/>
                        <a:t>Alberto Brunete, Ernesto Gambao, Miguel Hernando and Raquel Cedazo</a:t>
                      </a:r>
                    </a:p>
                    <a:p>
                      <a:pPr algn="l">
                        <a:spcBef>
                          <a:spcPts val="300"/>
                        </a:spcBef>
                        <a:defRPr b="1" sz="1100">
                          <a:latin typeface="Arial"/>
                          <a:ea typeface="Arial"/>
                          <a:cs typeface="Arial"/>
                          <a:sym typeface="Arial"/>
                        </a:defRPr>
                      </a:pPr>
                      <a:r>
                        <a:t>Publication</a:t>
                      </a:r>
                      <a:r>
                        <a:rPr b="0"/>
                        <a:t>: MDPI (Academic Open Access Publishing)</a:t>
                      </a:r>
                    </a:p>
                  </a:txBody>
                  <a:tcPr marL="0" marR="0" marT="0" marB="0" anchor="t" anchorCtr="0" horzOverflow="overflow">
                    <a:lnL w="12700">
                      <a:solidFill>
                        <a:srgbClr val="000000"/>
                      </a:solidFill>
                      <a:miter lim="400000"/>
                    </a:lnL>
                    <a:lnR w="12700">
                      <a:solidFill>
                        <a:srgbClr val="000000"/>
                      </a:solidFill>
                      <a:miter lim="400000"/>
                    </a:lnR>
                    <a:lnT w="12700">
                      <a:solidFill>
                        <a:srgbClr val="000000"/>
                      </a:solidFill>
                      <a:miter lim="400000"/>
                    </a:lnT>
                    <a:lnB w="25400">
                      <a:solidFill>
                        <a:srgbClr val="000000"/>
                      </a:solidFill>
                    </a:lnB>
                  </a:tcPr>
                </a:tc>
                <a:tc>
                  <a:txBody>
                    <a:bodyPr/>
                    <a:lstStyle/>
                    <a:p>
                      <a:pPr algn="ctr">
                        <a:spcBef>
                          <a:spcPts val="700"/>
                        </a:spcBef>
                        <a:defRPr sz="1300">
                          <a:solidFill>
                            <a:srgbClr val="0000FF"/>
                          </a:solidFill>
                          <a:uFill>
                            <a:solidFill>
                              <a:srgbClr val="0000FF"/>
                            </a:solidFill>
                          </a:uFill>
                        </a:defRPr>
                      </a:pPr>
                    </a:p>
                    <a:p>
                      <a:pPr algn="ctr">
                        <a:spcBef>
                          <a:spcPts val="700"/>
                        </a:spcBef>
                        <a:defRPr sz="1300">
                          <a:solidFill>
                            <a:srgbClr val="0000FF"/>
                          </a:solidFill>
                          <a:uFill>
                            <a:solidFill>
                              <a:srgbClr val="0000FF"/>
                            </a:solidFill>
                          </a:uFill>
                        </a:defRPr>
                      </a:pPr>
                    </a:p>
                    <a:p>
                      <a:pPr algn="ctr">
                        <a:spcBef>
                          <a:spcPts val="700"/>
                        </a:spcBef>
                        <a:defRPr sz="1300">
                          <a:solidFill>
                            <a:srgbClr val="0000FF"/>
                          </a:solidFill>
                          <a:uFill>
                            <a:solidFill>
                              <a:srgbClr val="0000FF"/>
                            </a:solidFill>
                          </a:uFill>
                        </a:defRPr>
                      </a:pPr>
                      <a:r>
                        <a:t>https://www.mdpi.com/1424-8220/21/6/2212</a:t>
                      </a:r>
                    </a:p>
                  </a:txBody>
                  <a:tcPr marL="0" marR="0" marT="0" marB="0" anchor="t" anchorCtr="0" horzOverflow="overflow">
                    <a:lnL w="12700">
                      <a:solidFill>
                        <a:srgbClr val="000000"/>
                      </a:solidFill>
                      <a:miter lim="400000"/>
                    </a:lnL>
                    <a:lnR w="12700">
                      <a:solidFill>
                        <a:srgbClr val="000000"/>
                      </a:solidFill>
                      <a:miter lim="400000"/>
                    </a:lnR>
                    <a:lnT w="12700">
                      <a:solidFill>
                        <a:srgbClr val="000000"/>
                      </a:solidFill>
                      <a:miter lim="400000"/>
                    </a:lnT>
                    <a:lnB w="25400">
                      <a:solidFill>
                        <a:srgbClr val="000000"/>
                      </a:solidFill>
                    </a:lnB>
                  </a:tcPr>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8" name="Thank you"/>
          <p:cNvSpPr txBox="1"/>
          <p:nvPr/>
        </p:nvSpPr>
        <p:spPr>
          <a:xfrm>
            <a:off x="3393197" y="3091182"/>
            <a:ext cx="2357605" cy="675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800">
                <a:solidFill>
                  <a:srgbClr val="2F2F2F"/>
                </a:solidFil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6" name="Title 1"/>
          <p:cNvSpPr txBox="1"/>
          <p:nvPr>
            <p:ph type="title"/>
          </p:nvPr>
        </p:nvSpPr>
        <p:spPr>
          <a:xfrm>
            <a:off x="1064080" y="4404"/>
            <a:ext cx="8084009" cy="1223049"/>
          </a:xfrm>
          <a:prstGeom prst="rect">
            <a:avLst/>
          </a:prstGeom>
          <a:blipFill>
            <a:blip r:embed="rId3"/>
          </a:blipFill>
          <a:ln w="25400">
            <a:solidFill>
              <a:srgbClr val="3A5E8A"/>
            </a:solidFill>
            <a:round/>
          </a:ln>
        </p:spPr>
        <p:txBody>
          <a:bodyPr/>
          <a:lstStyle>
            <a:lvl1pPr>
              <a:defRPr>
                <a:solidFill>
                  <a:srgbClr val="FFFFFF"/>
                </a:solidFill>
              </a:defRPr>
            </a:lvl1pPr>
          </a:lstStyle>
          <a:p>
            <a:pPr/>
            <a:r>
              <a:t>Table of Content</a:t>
            </a:r>
          </a:p>
        </p:txBody>
      </p:sp>
      <p:sp>
        <p:nvSpPr>
          <p:cNvPr id="107" name="Rectangle 3"/>
          <p:cNvSpPr/>
          <p:nvPr/>
        </p:nvSpPr>
        <p:spPr>
          <a:xfrm>
            <a:off x="-2" y="0"/>
            <a:ext cx="1043612"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graphicFrame>
        <p:nvGraphicFramePr>
          <p:cNvPr id="108" name="Table 1"/>
          <p:cNvGraphicFramePr/>
          <p:nvPr/>
        </p:nvGraphicFramePr>
        <p:xfrm>
          <a:off x="1070801" y="1250631"/>
          <a:ext cx="8070565" cy="406464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070561"/>
              </a:tblGrid>
              <a:tr h="508639">
                <a:tc>
                  <a:txBody>
                    <a:bodyPr/>
                    <a:lstStyle/>
                    <a:p>
                      <a:pPr algn="ctr">
                        <a:defRPr sz="1800"/>
                      </a:pPr>
                      <a:r>
                        <a:rPr sz="2000"/>
                        <a:t>Introduction</a:t>
                      </a:r>
                    </a:p>
                  </a:txBody>
                  <a:tcPr marL="0" marR="0" marT="0" marB="0" anchor="ctr" anchorCtr="0" horzOverflow="overflow"/>
                </a:tc>
              </a:tr>
              <a:tr h="508000">
                <a:tc>
                  <a:txBody>
                    <a:bodyPr/>
                    <a:lstStyle/>
                    <a:p>
                      <a:pPr algn="ctr">
                        <a:defRPr sz="1800"/>
                      </a:pPr>
                      <a:r>
                        <a:rPr sz="2000"/>
                        <a:t>Identify the Problem</a:t>
                      </a:r>
                    </a:p>
                  </a:txBody>
                  <a:tcPr marL="0" marR="0" marT="0" marB="0" anchor="ctr" anchorCtr="0" horzOverflow="overflow">
                    <a:solidFill>
                      <a:srgbClr val="719ADA"/>
                    </a:solidFill>
                  </a:tcPr>
                </a:tc>
              </a:tr>
              <a:tr h="508000">
                <a:tc>
                  <a:txBody>
                    <a:bodyPr/>
                    <a:lstStyle/>
                    <a:p>
                      <a:pPr algn="ctr">
                        <a:defRPr sz="1800"/>
                      </a:pPr>
                      <a:r>
                        <a:rPr sz="2000"/>
                        <a:t>Root Cause Analysis</a:t>
                      </a:r>
                    </a:p>
                  </a:txBody>
                  <a:tcPr marL="0" marR="0" marT="0" marB="0" anchor="ctr" anchorCtr="0" horzOverflow="overflow"/>
                </a:tc>
              </a:tr>
              <a:tr h="508000">
                <a:tc>
                  <a:txBody>
                    <a:bodyPr/>
                    <a:lstStyle/>
                    <a:p>
                      <a:pPr algn="ctr">
                        <a:defRPr sz="1800"/>
                      </a:pPr>
                      <a:r>
                        <a:rPr sz="2000"/>
                        <a:t>Solution Development</a:t>
                      </a:r>
                    </a:p>
                  </a:txBody>
                  <a:tcPr marL="0" marR="0" marT="0" marB="0" anchor="ctr" anchorCtr="0" horzOverflow="overflow">
                    <a:solidFill>
                      <a:srgbClr val="719ADA"/>
                    </a:solidFill>
                  </a:tcPr>
                </a:tc>
              </a:tr>
              <a:tr h="508000">
                <a:tc>
                  <a:txBody>
                    <a:bodyPr/>
                    <a:lstStyle/>
                    <a:p>
                      <a:pPr algn="ctr">
                        <a:defRPr sz="1800"/>
                      </a:pPr>
                      <a:r>
                        <a:rPr sz="2000"/>
                        <a:t>Result</a:t>
                      </a:r>
                    </a:p>
                  </a:txBody>
                  <a:tcPr marL="0" marR="0" marT="0" marB="0" anchor="ctr" anchorCtr="0" horzOverflow="overflow"/>
                </a:tc>
              </a:tr>
              <a:tr h="508000">
                <a:tc>
                  <a:txBody>
                    <a:bodyPr/>
                    <a:lstStyle/>
                    <a:p>
                      <a:pPr algn="ctr">
                        <a:defRPr sz="1800"/>
                      </a:pPr>
                      <a:r>
                        <a:rPr sz="2000"/>
                        <a:t>Implementation</a:t>
                      </a:r>
                    </a:p>
                  </a:txBody>
                  <a:tcPr marL="0" marR="0" marT="0" marB="0" anchor="ctr" anchorCtr="0" horzOverflow="overflow">
                    <a:solidFill>
                      <a:srgbClr val="719ADA"/>
                    </a:solidFill>
                  </a:tcPr>
                </a:tc>
              </a:tr>
              <a:tr h="508000">
                <a:tc>
                  <a:txBody>
                    <a:bodyPr/>
                    <a:lstStyle/>
                    <a:p>
                      <a:pPr algn="ctr">
                        <a:defRPr sz="1800"/>
                      </a:pPr>
                      <a:r>
                        <a:rPr sz="2000"/>
                        <a:t>Conclusion</a:t>
                      </a:r>
                    </a:p>
                  </a:txBody>
                  <a:tcPr marL="0" marR="0" marT="0" marB="0" anchor="ctr" anchorCtr="0" horzOverflow="overflow"/>
                </a:tc>
              </a:tr>
              <a:tr h="508000">
                <a:tc>
                  <a:txBody>
                    <a:bodyPr/>
                    <a:lstStyle/>
                    <a:p>
                      <a:pPr algn="ctr">
                        <a:defRPr sz="1800"/>
                      </a:pPr>
                      <a:r>
                        <a:rPr sz="2000"/>
                        <a:t>References</a:t>
                      </a:r>
                    </a:p>
                  </a:txBody>
                  <a:tcPr marL="0" marR="0" marT="0" marB="0" anchor="ctr" anchorCtr="0" horzOverflow="overflow">
                    <a:solidFill>
                      <a:srgbClr val="719ADA"/>
                    </a:solidFill>
                  </a:tcPr>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0" name="INTRODUCTION"/>
          <p:cNvSpPr txBox="1"/>
          <p:nvPr>
            <p:ph type="title"/>
          </p:nvPr>
        </p:nvSpPr>
        <p:spPr>
          <a:xfrm>
            <a:off x="1050477" y="-7262"/>
            <a:ext cx="8107055" cy="1215349"/>
          </a:xfrm>
          <a:prstGeom prst="rect">
            <a:avLst/>
          </a:prstGeom>
          <a:blipFill>
            <a:blip r:embed="rId3"/>
          </a:blipFill>
          <a:ln w="25400">
            <a:solidFill>
              <a:srgbClr val="3A5E8A"/>
            </a:solidFill>
            <a:round/>
          </a:ln>
        </p:spPr>
        <p:txBody>
          <a:bodyPr/>
          <a:lstStyle>
            <a:lvl1pPr>
              <a:defRPr>
                <a:solidFill>
                  <a:srgbClr val="FFFFFF"/>
                </a:solidFill>
              </a:defRPr>
            </a:lvl1pPr>
          </a:lstStyle>
          <a:p>
            <a:pPr/>
            <a:r>
              <a:t>INTRODUCTION</a:t>
            </a:r>
          </a:p>
        </p:txBody>
      </p:sp>
      <p:sp>
        <p:nvSpPr>
          <p:cNvPr id="111" name="Rectangle 3"/>
          <p:cNvSpPr/>
          <p:nvPr/>
        </p:nvSpPr>
        <p:spPr>
          <a:xfrm>
            <a:off x="-2" y="0"/>
            <a:ext cx="1043612"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sp>
        <p:nvSpPr>
          <p:cNvPr id="112" name="A typical smart home architecture consists of four entities:…"/>
          <p:cNvSpPr txBox="1"/>
          <p:nvPr>
            <p:ph type="body" idx="4294967295"/>
          </p:nvPr>
        </p:nvSpPr>
        <p:spPr>
          <a:xfrm>
            <a:off x="1269884" y="1671285"/>
            <a:ext cx="5232968" cy="4853062"/>
          </a:xfrm>
          <a:prstGeom prst="rect">
            <a:avLst/>
          </a:prstGeom>
        </p:spPr>
        <p:txBody>
          <a:bodyPr/>
          <a:lstStyle/>
          <a:p>
            <a:pPr defTabSz="347345">
              <a:spcBef>
                <a:spcPts val="900"/>
              </a:spcBef>
              <a:defRPr sz="1400">
                <a:latin typeface="Arial Rounded MT Bold"/>
                <a:ea typeface="Arial Rounded MT Bold"/>
                <a:cs typeface="Arial Rounded MT Bold"/>
                <a:sym typeface="Arial Rounded MT Bold"/>
              </a:defRPr>
            </a:pPr>
            <a:r>
              <a:t>A typical smart home architecture consists of four entities:</a:t>
            </a:r>
            <a:r>
              <a:rPr>
                <a:latin typeface="Helvetica Neue"/>
                <a:ea typeface="Helvetica Neue"/>
                <a:cs typeface="Helvetica Neue"/>
                <a:sym typeface="Helvetica Neue"/>
              </a:rPr>
              <a:t> </a:t>
            </a:r>
            <a:endParaRPr>
              <a:latin typeface="Helvetica Neue"/>
              <a:ea typeface="Helvetica Neue"/>
              <a:cs typeface="Helvetica Neue"/>
              <a:sym typeface="Helvetica Neue"/>
            </a:endParaRPr>
          </a:p>
          <a:p>
            <a:pPr defTabSz="347345">
              <a:spcBef>
                <a:spcPts val="900"/>
              </a:spcBef>
              <a:defRPr sz="1100">
                <a:latin typeface="Helvetica Neue"/>
                <a:ea typeface="Helvetica Neue"/>
                <a:cs typeface="Helvetica Neue"/>
                <a:sym typeface="Helvetica Neue"/>
              </a:defRPr>
            </a:pPr>
          </a:p>
          <a:p>
            <a:pPr marL="127000" indent="-127000" algn="just" defTabSz="347345">
              <a:spcBef>
                <a:spcPts val="900"/>
              </a:spcBef>
              <a:buSzPct val="60000"/>
              <a:buBlip>
                <a:blip r:embed="rId4"/>
              </a:buBlip>
              <a:defRPr b="1" sz="1300" u="sng">
                <a:latin typeface="Arial"/>
                <a:ea typeface="Arial"/>
                <a:cs typeface="Arial"/>
                <a:sym typeface="Arial"/>
              </a:defRPr>
            </a:pPr>
            <a:r>
              <a:t>Registration authority (RA) : </a:t>
            </a:r>
            <a:r>
              <a:rPr b="0" u="none"/>
              <a:t>RA is a trusted entity that mainly authorizes the gateway as the home registration center.</a:t>
            </a:r>
          </a:p>
          <a:p>
            <a:pPr algn="just" defTabSz="347345">
              <a:spcBef>
                <a:spcPts val="900"/>
              </a:spcBef>
              <a:defRPr sz="1300">
                <a:latin typeface="Arial"/>
                <a:ea typeface="Arial"/>
                <a:cs typeface="Arial"/>
                <a:sym typeface="Arial"/>
              </a:defRPr>
            </a:pPr>
          </a:p>
          <a:p>
            <a:pPr marL="130175" indent="-130175" algn="just" defTabSz="347345">
              <a:spcBef>
                <a:spcPts val="900"/>
              </a:spcBef>
              <a:buSzPct val="60000"/>
              <a:buBlip>
                <a:blip r:embed="rId4"/>
              </a:buBlip>
              <a:defRPr b="1" sz="1300" u="sng">
                <a:latin typeface="Arial"/>
                <a:ea typeface="Arial"/>
                <a:cs typeface="Arial"/>
                <a:sym typeface="Arial"/>
              </a:defRPr>
            </a:pPr>
            <a:r>
              <a:t>Gateway : </a:t>
            </a:r>
            <a:r>
              <a:rPr b="0" u="none"/>
              <a:t>Gateway is a semi-trusted entity that helps users to communicate with smart home devices and is responsible for registration.</a:t>
            </a:r>
          </a:p>
          <a:p>
            <a:pPr algn="just" defTabSz="347345">
              <a:spcBef>
                <a:spcPts val="900"/>
              </a:spcBef>
              <a:defRPr sz="1300">
                <a:latin typeface="Arial"/>
                <a:ea typeface="Arial"/>
                <a:cs typeface="Arial"/>
                <a:sym typeface="Arial"/>
              </a:defRPr>
            </a:pPr>
          </a:p>
          <a:p>
            <a:pPr marL="130175" indent="-130175" algn="just" defTabSz="347345">
              <a:spcBef>
                <a:spcPts val="900"/>
              </a:spcBef>
              <a:buSzPct val="60000"/>
              <a:buBlip>
                <a:blip r:embed="rId4"/>
              </a:buBlip>
              <a:defRPr b="1" sz="1300" u="sng">
                <a:latin typeface="Arial"/>
                <a:ea typeface="Arial"/>
                <a:cs typeface="Arial"/>
                <a:sym typeface="Arial"/>
              </a:defRPr>
            </a:pPr>
            <a:r>
              <a:t>Smart devices (IoT devices) :</a:t>
            </a:r>
            <a:r>
              <a:rPr b="0" u="none"/>
              <a:t> Smart device refers to all kinds of smart home appliances in the family, such as smart refrigerators, smart air conditioners, etc., where they are semi-trusted entities, and are connected to the gateway by wireless networks to provide users with various services.</a:t>
            </a:r>
          </a:p>
          <a:p>
            <a:pPr algn="just" defTabSz="347345">
              <a:spcBef>
                <a:spcPts val="900"/>
              </a:spcBef>
              <a:defRPr sz="1300">
                <a:latin typeface="Arial"/>
                <a:ea typeface="Arial"/>
                <a:cs typeface="Arial"/>
                <a:sym typeface="Arial"/>
              </a:defRPr>
            </a:pPr>
          </a:p>
          <a:p>
            <a:pPr marL="130175" indent="-130175" algn="just" defTabSz="347345">
              <a:spcBef>
                <a:spcPts val="900"/>
              </a:spcBef>
              <a:buSzPct val="60000"/>
              <a:buBlip>
                <a:blip r:embed="rId4"/>
              </a:buBlip>
              <a:defRPr b="1" sz="1300" u="sng">
                <a:latin typeface="Arial"/>
                <a:ea typeface="Arial"/>
                <a:cs typeface="Arial"/>
                <a:sym typeface="Arial"/>
              </a:defRPr>
            </a:pPr>
            <a:r>
              <a:t>Users :</a:t>
            </a:r>
            <a:r>
              <a:rPr b="0" u="none"/>
              <a:t> Only family members can register with the gateway to become legal users.</a:t>
            </a:r>
          </a:p>
        </p:txBody>
      </p:sp>
      <p:pic>
        <p:nvPicPr>
          <p:cNvPr id="113" name="cloud-server.png" descr="cloud-server.png"/>
          <p:cNvPicPr>
            <a:picLocks noChangeAspect="1"/>
          </p:cNvPicPr>
          <p:nvPr/>
        </p:nvPicPr>
        <p:blipFill>
          <a:blip r:embed="rId5">
            <a:extLst/>
          </a:blip>
          <a:stretch>
            <a:fillRect/>
          </a:stretch>
        </p:blipFill>
        <p:spPr>
          <a:xfrm>
            <a:off x="7023033" y="1924835"/>
            <a:ext cx="850541" cy="850542"/>
          </a:xfrm>
          <a:prstGeom prst="rect">
            <a:avLst/>
          </a:prstGeom>
          <a:ln w="12700">
            <a:miter lim="400000"/>
          </a:ln>
        </p:spPr>
      </p:pic>
      <p:pic>
        <p:nvPicPr>
          <p:cNvPr id="114" name="wifi-router.png" descr="wifi-router.png"/>
          <p:cNvPicPr>
            <a:picLocks noChangeAspect="1"/>
          </p:cNvPicPr>
          <p:nvPr/>
        </p:nvPicPr>
        <p:blipFill>
          <a:blip r:embed="rId6">
            <a:extLst/>
          </a:blip>
          <a:stretch>
            <a:fillRect/>
          </a:stretch>
        </p:blipFill>
        <p:spPr>
          <a:xfrm>
            <a:off x="7049144" y="3029841"/>
            <a:ext cx="798320" cy="798321"/>
          </a:xfrm>
          <a:prstGeom prst="rect">
            <a:avLst/>
          </a:prstGeom>
          <a:ln w="12700">
            <a:miter lim="400000"/>
          </a:ln>
        </p:spPr>
      </p:pic>
      <p:pic>
        <p:nvPicPr>
          <p:cNvPr id="115" name="internet-of-things.png" descr="internet-of-things.png"/>
          <p:cNvPicPr>
            <a:picLocks noChangeAspect="1"/>
          </p:cNvPicPr>
          <p:nvPr/>
        </p:nvPicPr>
        <p:blipFill>
          <a:blip r:embed="rId7">
            <a:extLst/>
          </a:blip>
          <a:stretch>
            <a:fillRect/>
          </a:stretch>
        </p:blipFill>
        <p:spPr>
          <a:xfrm>
            <a:off x="7064871" y="4221893"/>
            <a:ext cx="766863" cy="766863"/>
          </a:xfrm>
          <a:prstGeom prst="rect">
            <a:avLst/>
          </a:prstGeom>
          <a:ln w="12700">
            <a:miter lim="400000"/>
          </a:ln>
        </p:spPr>
      </p:pic>
      <p:pic>
        <p:nvPicPr>
          <p:cNvPr id="116" name="user.png" descr="user.png"/>
          <p:cNvPicPr>
            <a:picLocks noChangeAspect="1"/>
          </p:cNvPicPr>
          <p:nvPr/>
        </p:nvPicPr>
        <p:blipFill>
          <a:blip r:embed="rId8">
            <a:extLst/>
          </a:blip>
          <a:stretch>
            <a:fillRect/>
          </a:stretch>
        </p:blipFill>
        <p:spPr>
          <a:xfrm>
            <a:off x="7065585" y="5307505"/>
            <a:ext cx="765433" cy="76543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Rectangle 3"/>
          <p:cNvSpPr/>
          <p:nvPr/>
        </p:nvSpPr>
        <p:spPr>
          <a:xfrm>
            <a:off x="-2" y="0"/>
            <a:ext cx="1043612"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sp>
        <p:nvSpPr>
          <p:cNvPr id="119" name="In this architecture, users need to connect the home devices via the gateway, and then operate the home devices through the smart home APP or voice assistant, such as adjusting the indoor temperature, switching lights, adjusting curtains, playing music, "/>
          <p:cNvSpPr txBox="1"/>
          <p:nvPr>
            <p:ph type="body" sz="half" idx="4294967295"/>
          </p:nvPr>
        </p:nvSpPr>
        <p:spPr>
          <a:xfrm>
            <a:off x="1324134" y="3781578"/>
            <a:ext cx="7515970" cy="2733752"/>
          </a:xfrm>
          <a:prstGeom prst="rect">
            <a:avLst/>
          </a:prstGeom>
        </p:spPr>
        <p:txBody>
          <a:bodyPr/>
          <a:lstStyle/>
          <a:p>
            <a:pPr algn="just" defTabSz="425450">
              <a:spcBef>
                <a:spcPts val="1100"/>
              </a:spcBef>
              <a:defRPr sz="1400">
                <a:solidFill>
                  <a:srgbClr val="111827"/>
                </a:solidFill>
                <a:latin typeface="Arial Rounded MT Bold"/>
                <a:ea typeface="Arial Rounded MT Bold"/>
                <a:cs typeface="Arial Rounded MT Bold"/>
                <a:sym typeface="Arial Rounded MT Bold"/>
              </a:defRPr>
            </a:pPr>
          </a:p>
          <a:p>
            <a:pPr algn="just" defTabSz="425450">
              <a:spcBef>
                <a:spcPts val="1100"/>
              </a:spcBef>
              <a:defRPr sz="1400">
                <a:solidFill>
                  <a:srgbClr val="111827"/>
                </a:solidFill>
                <a:latin typeface="Arial"/>
                <a:ea typeface="Arial"/>
                <a:cs typeface="Arial"/>
                <a:sym typeface="Arial"/>
              </a:defRPr>
            </a:pPr>
            <a:r>
              <a:t>In this architecture, users need to connect the home devices via the gateway, and then operate the home devices through the smart home APP or voice assistant, such as adjusting the indoor temperature, switching lights, adjusting curtains, playing music, etc. </a:t>
            </a:r>
          </a:p>
          <a:p>
            <a:pPr algn="just" defTabSz="425450">
              <a:spcBef>
                <a:spcPts val="1100"/>
              </a:spcBef>
              <a:defRPr sz="1400">
                <a:solidFill>
                  <a:srgbClr val="111827"/>
                </a:solidFill>
                <a:latin typeface="Arial"/>
                <a:ea typeface="Arial"/>
                <a:cs typeface="Arial"/>
                <a:sym typeface="Arial"/>
              </a:defRPr>
            </a:pPr>
            <a:r>
              <a:t>Although the smart home has changed people’s lives, it faces many security threats and challenges. For example, since smart home devices are connected to the Internet, malicious attackers can access users’ private information by intercepting transmitted messages via open channels. Therefore, ensuring a secure smart-home IoT access control scheme is very important.</a:t>
            </a:r>
          </a:p>
        </p:txBody>
      </p:sp>
      <p:pic>
        <p:nvPicPr>
          <p:cNvPr id="120" name="Image" descr="Image"/>
          <p:cNvPicPr>
            <a:picLocks noChangeAspect="1"/>
          </p:cNvPicPr>
          <p:nvPr/>
        </p:nvPicPr>
        <p:blipFill>
          <a:blip r:embed="rId4">
            <a:extLst/>
          </a:blip>
          <a:stretch>
            <a:fillRect/>
          </a:stretch>
        </p:blipFill>
        <p:spPr>
          <a:xfrm>
            <a:off x="2357198" y="302785"/>
            <a:ext cx="5143238" cy="2806699"/>
          </a:xfrm>
          <a:prstGeom prst="rect">
            <a:avLst/>
          </a:prstGeom>
          <a:ln w="25400">
            <a:solidFill>
              <a:srgbClr val="2F2F2F"/>
            </a:solidFill>
            <a:miter lim="400000"/>
          </a:ln>
        </p:spPr>
      </p:pic>
      <p:sp>
        <p:nvSpPr>
          <p:cNvPr id="121" name="Fig 1. Smart Home"/>
          <p:cNvSpPr txBox="1"/>
          <p:nvPr/>
        </p:nvSpPr>
        <p:spPr>
          <a:xfrm>
            <a:off x="4113557" y="3272637"/>
            <a:ext cx="1630518" cy="310115"/>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002060"/>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none" lIns="45718" tIns="45718" rIns="45718" bIns="45718">
            <a:spAutoFit/>
          </a:bodyPr>
          <a:lstStyle>
            <a:lvl1pPr algn="ctr">
              <a:defRPr sz="1600">
                <a:latin typeface="+mj-lt"/>
                <a:ea typeface="+mj-ea"/>
                <a:cs typeface="+mj-cs"/>
                <a:sym typeface="Calibri"/>
              </a:defRPr>
            </a:lvl1pPr>
          </a:lstStyle>
          <a:p>
            <a:pPr/>
            <a:r>
              <a:t>Fig 1. Smart Home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3" name="Title 1"/>
          <p:cNvSpPr txBox="1"/>
          <p:nvPr>
            <p:ph type="title"/>
          </p:nvPr>
        </p:nvSpPr>
        <p:spPr>
          <a:xfrm>
            <a:off x="1012638" y="-2610"/>
            <a:ext cx="8148364" cy="1193548"/>
          </a:xfrm>
          <a:prstGeom prst="rect">
            <a:avLst/>
          </a:prstGeom>
          <a:blipFill>
            <a:blip r:embed="rId3"/>
          </a:blipFill>
          <a:ln w="38100">
            <a:solidFill>
              <a:srgbClr val="3A5E8A"/>
            </a:solidFill>
            <a:round/>
          </a:ln>
        </p:spPr>
        <p:txBody>
          <a:bodyPr/>
          <a:lstStyle>
            <a:lvl1pPr>
              <a:defRPr>
                <a:solidFill>
                  <a:srgbClr val="FFFFFF"/>
                </a:solidFill>
              </a:defRPr>
            </a:lvl1pPr>
          </a:lstStyle>
          <a:p>
            <a:pPr/>
            <a:r>
              <a:t>Identify the Problem</a:t>
            </a:r>
          </a:p>
        </p:txBody>
      </p:sp>
      <p:sp>
        <p:nvSpPr>
          <p:cNvPr id="124" name="Content Placeholder 2"/>
          <p:cNvSpPr txBox="1"/>
          <p:nvPr>
            <p:ph type="body" idx="1"/>
          </p:nvPr>
        </p:nvSpPr>
        <p:spPr>
          <a:xfrm>
            <a:off x="1187621" y="1618834"/>
            <a:ext cx="7499178" cy="4498207"/>
          </a:xfrm>
          <a:prstGeom prst="rect">
            <a:avLst/>
          </a:prstGeom>
        </p:spPr>
        <p:txBody>
          <a:bodyPr/>
          <a:lstStyle/>
          <a:p>
            <a:pPr marL="150495" indent="-150495" algn="just" defTabSz="196850">
              <a:spcBef>
                <a:spcPts val="0"/>
              </a:spcBef>
              <a:buSzPct val="60000"/>
              <a:buBlip>
                <a:blip r:embed="rId4"/>
              </a:buBlip>
              <a:defRPr sz="1500" u="sng">
                <a:solidFill>
                  <a:srgbClr val="111827"/>
                </a:solidFill>
                <a:latin typeface="Arial Rounded MT Bold"/>
                <a:ea typeface="Arial Rounded MT Bold"/>
                <a:cs typeface="Arial Rounded MT Bold"/>
                <a:sym typeface="Arial Rounded MT Bold"/>
              </a:defRPr>
            </a:pPr>
            <a:r>
              <a:t>New wave of security risks</a:t>
            </a:r>
            <a:r>
              <a:rPr>
                <a:solidFill>
                  <a:srgbClr val="374151"/>
                </a:solidFill>
              </a:rPr>
              <a:t>: </a:t>
            </a:r>
            <a:r>
              <a:rPr u="none">
                <a:solidFill>
                  <a:srgbClr val="374151"/>
                </a:solidFill>
                <a:latin typeface="Arial"/>
                <a:ea typeface="Arial"/>
                <a:cs typeface="Arial"/>
                <a:sym typeface="Arial"/>
              </a:rPr>
              <a:t>The proliferation of </a:t>
            </a:r>
            <a:r>
              <a:rPr u="none">
                <a:solidFill>
                  <a:srgbClr val="2F2F2F"/>
                </a:solidFill>
                <a:latin typeface="Arial"/>
                <a:ea typeface="Arial"/>
                <a:cs typeface="Arial"/>
                <a:sym typeface="Arial"/>
              </a:rPr>
              <a:t>IoT devices</a:t>
            </a:r>
            <a:r>
              <a:rPr u="none">
                <a:solidFill>
                  <a:srgbClr val="374151"/>
                </a:solidFill>
                <a:latin typeface="Arial"/>
                <a:ea typeface="Arial"/>
                <a:cs typeface="Arial"/>
                <a:sym typeface="Arial"/>
              </a:rPr>
              <a:t> in </a:t>
            </a:r>
            <a:r>
              <a:rPr u="none">
                <a:solidFill>
                  <a:srgbClr val="2F2F2F"/>
                </a:solidFill>
                <a:latin typeface="Arial"/>
                <a:ea typeface="Arial"/>
                <a:cs typeface="Arial"/>
                <a:sym typeface="Arial"/>
              </a:rPr>
              <a:t>smart homes </a:t>
            </a:r>
            <a:r>
              <a:rPr u="none">
                <a:solidFill>
                  <a:srgbClr val="374151"/>
                </a:solidFill>
                <a:latin typeface="Arial"/>
                <a:ea typeface="Arial"/>
                <a:cs typeface="Arial"/>
                <a:sym typeface="Arial"/>
              </a:rPr>
              <a:t>introduces a new wave of security risks that threaten the integrity of home networks and the safety of their occupants.</a:t>
            </a:r>
            <a:endParaRPr>
              <a:solidFill>
                <a:srgbClr val="374151"/>
              </a:solidFill>
              <a:latin typeface="Arial"/>
              <a:ea typeface="Arial"/>
              <a:cs typeface="Arial"/>
              <a:sym typeface="Arial"/>
            </a:endParaRPr>
          </a:p>
          <a:p>
            <a:pPr defTabSz="196850">
              <a:spcBef>
                <a:spcPts val="0"/>
              </a:spcBef>
              <a:defRPr sz="1500">
                <a:solidFill>
                  <a:srgbClr val="374151"/>
                </a:solidFill>
                <a:latin typeface="Arial Rounded MT Bold"/>
                <a:ea typeface="Arial Rounded MT Bold"/>
                <a:cs typeface="Arial Rounded MT Bold"/>
                <a:sym typeface="Arial Rounded MT Bold"/>
              </a:defRPr>
            </a:pPr>
          </a:p>
          <a:p>
            <a:pPr marL="150495" indent="-150495" algn="just" defTabSz="196850">
              <a:spcBef>
                <a:spcPts val="0"/>
              </a:spcBef>
              <a:buSzPct val="60000"/>
              <a:buBlip>
                <a:blip r:embed="rId4"/>
              </a:buBlip>
              <a:defRPr sz="1500" u="sng">
                <a:solidFill>
                  <a:srgbClr val="111827"/>
                </a:solidFill>
                <a:latin typeface="Arial Rounded MT Bold"/>
                <a:ea typeface="Arial Rounded MT Bold"/>
                <a:cs typeface="Arial Rounded MT Bold"/>
                <a:sym typeface="Arial Rounded MT Bold"/>
              </a:defRPr>
            </a:pPr>
            <a:r>
              <a:t>Vulnerabilities due to design</a:t>
            </a:r>
            <a:r>
              <a:rPr>
                <a:solidFill>
                  <a:srgbClr val="374151"/>
                </a:solidFill>
              </a:rPr>
              <a:t>:</a:t>
            </a:r>
            <a:r>
              <a:rPr u="none">
                <a:solidFill>
                  <a:srgbClr val="374151"/>
                </a:solidFill>
              </a:rPr>
              <a:t> </a:t>
            </a:r>
            <a:r>
              <a:rPr u="none">
                <a:solidFill>
                  <a:srgbClr val="374151"/>
                </a:solidFill>
                <a:latin typeface="Arial"/>
                <a:ea typeface="Arial"/>
                <a:cs typeface="Arial"/>
                <a:sym typeface="Arial"/>
              </a:rPr>
              <a:t>Many IoT devices, such as </a:t>
            </a:r>
            <a:r>
              <a:rPr u="none">
                <a:solidFill>
                  <a:srgbClr val="2F2F2F"/>
                </a:solidFill>
                <a:latin typeface="Arial"/>
                <a:ea typeface="Arial"/>
                <a:cs typeface="Arial"/>
                <a:sym typeface="Arial"/>
              </a:rPr>
              <a:t>smart thermostats</a:t>
            </a:r>
            <a:r>
              <a:rPr u="none">
                <a:solidFill>
                  <a:srgbClr val="374151"/>
                </a:solidFill>
                <a:latin typeface="Arial"/>
                <a:ea typeface="Arial"/>
                <a:cs typeface="Arial"/>
                <a:sym typeface="Arial"/>
              </a:rPr>
              <a:t>, lights, and</a:t>
            </a:r>
            <a:r>
              <a:rPr u="none">
                <a:solidFill>
                  <a:srgbClr val="2F2F2F"/>
                </a:solidFill>
                <a:latin typeface="Arial"/>
                <a:ea typeface="Arial"/>
                <a:cs typeface="Arial"/>
                <a:sym typeface="Arial"/>
              </a:rPr>
              <a:t> security cameras</a:t>
            </a:r>
            <a:r>
              <a:rPr u="none">
                <a:solidFill>
                  <a:srgbClr val="374151"/>
                </a:solidFill>
                <a:latin typeface="Arial"/>
                <a:ea typeface="Arial"/>
                <a:cs typeface="Arial"/>
                <a:sym typeface="Arial"/>
              </a:rPr>
              <a:t>, are designed to be low-power and low-cost, but this often comes at the expense of robust security features. </a:t>
            </a:r>
            <a:endParaRPr>
              <a:solidFill>
                <a:srgbClr val="374151"/>
              </a:solidFill>
              <a:latin typeface="Arial"/>
              <a:ea typeface="Arial"/>
              <a:cs typeface="Arial"/>
              <a:sym typeface="Arial"/>
            </a:endParaRPr>
          </a:p>
          <a:p>
            <a:pPr defTabSz="196850">
              <a:spcBef>
                <a:spcPts val="0"/>
              </a:spcBef>
              <a:defRPr sz="1500">
                <a:solidFill>
                  <a:srgbClr val="374151"/>
                </a:solidFill>
                <a:latin typeface="Arial Rounded MT Bold"/>
                <a:ea typeface="Arial Rounded MT Bold"/>
                <a:cs typeface="Arial Rounded MT Bold"/>
                <a:sym typeface="Arial Rounded MT Bold"/>
              </a:defRPr>
            </a:pPr>
          </a:p>
          <a:p>
            <a:pPr marL="150495" indent="-150495" algn="just" defTabSz="196850">
              <a:spcBef>
                <a:spcPts val="0"/>
              </a:spcBef>
              <a:buSzPct val="60000"/>
              <a:buBlip>
                <a:blip r:embed="rId4"/>
              </a:buBlip>
              <a:defRPr sz="1500" u="sng">
                <a:solidFill>
                  <a:srgbClr val="111827"/>
                </a:solidFill>
                <a:latin typeface="Arial Rounded MT Bold"/>
                <a:ea typeface="Arial Rounded MT Bold"/>
                <a:cs typeface="Arial Rounded MT Bold"/>
                <a:sym typeface="Arial Rounded MT Bold"/>
              </a:defRPr>
            </a:pPr>
            <a:r>
              <a:t>"Domino effect" of interconnected devices</a:t>
            </a:r>
            <a:r>
              <a:rPr>
                <a:solidFill>
                  <a:srgbClr val="374151"/>
                </a:solidFill>
              </a:rPr>
              <a:t>:</a:t>
            </a:r>
            <a:r>
              <a:rPr u="none">
                <a:solidFill>
                  <a:srgbClr val="374151"/>
                </a:solidFill>
              </a:rPr>
              <a:t> </a:t>
            </a:r>
            <a:r>
              <a:rPr u="none">
                <a:solidFill>
                  <a:srgbClr val="374151"/>
                </a:solidFill>
                <a:latin typeface="Arial"/>
                <a:ea typeface="Arial"/>
                <a:cs typeface="Arial"/>
                <a:sym typeface="Arial"/>
              </a:rPr>
              <a:t>The interconnected nature of IoT devices in smart homes creates a "domino effect" where a single compromised device can be used as an entry point to attack other devices on the network.</a:t>
            </a:r>
            <a:endParaRPr>
              <a:solidFill>
                <a:srgbClr val="374151"/>
              </a:solidFill>
              <a:latin typeface="Arial"/>
              <a:ea typeface="Arial"/>
              <a:cs typeface="Arial"/>
              <a:sym typeface="Arial"/>
            </a:endParaRPr>
          </a:p>
          <a:p>
            <a:pPr defTabSz="196850">
              <a:spcBef>
                <a:spcPts val="0"/>
              </a:spcBef>
              <a:defRPr sz="1500">
                <a:solidFill>
                  <a:srgbClr val="374151"/>
                </a:solidFill>
                <a:latin typeface="Arial Rounded MT Bold"/>
                <a:ea typeface="Arial Rounded MT Bold"/>
                <a:cs typeface="Arial Rounded MT Bold"/>
                <a:sym typeface="Arial Rounded MT Bold"/>
              </a:defRPr>
            </a:pPr>
          </a:p>
          <a:p>
            <a:pPr marL="150495" indent="-150495" algn="just" defTabSz="196850">
              <a:spcBef>
                <a:spcPts val="0"/>
              </a:spcBef>
              <a:buSzPct val="60000"/>
              <a:buBlip>
                <a:blip r:embed="rId4"/>
              </a:buBlip>
              <a:defRPr sz="1500" u="sng">
                <a:solidFill>
                  <a:srgbClr val="111827"/>
                </a:solidFill>
                <a:latin typeface="Arial Rounded MT Bold"/>
                <a:ea typeface="Arial Rounded MT Bold"/>
                <a:cs typeface="Arial Rounded MT Bold"/>
                <a:sym typeface="Arial Rounded MT Bold"/>
              </a:defRPr>
            </a:pPr>
            <a:r>
              <a:t>Frequent vulnerabilities to hacking and exploitation</a:t>
            </a:r>
            <a:r>
              <a:rPr>
                <a:solidFill>
                  <a:srgbClr val="374151"/>
                </a:solidFill>
              </a:rPr>
              <a:t>:</a:t>
            </a:r>
            <a:r>
              <a:rPr u="none">
                <a:solidFill>
                  <a:srgbClr val="374151"/>
                </a:solidFill>
              </a:rPr>
              <a:t> </a:t>
            </a:r>
            <a:r>
              <a:rPr u="none">
                <a:solidFill>
                  <a:srgbClr val="374151"/>
                </a:solidFill>
                <a:latin typeface="Arial"/>
                <a:ea typeface="Arial"/>
                <a:cs typeface="Arial"/>
                <a:sym typeface="Arial"/>
              </a:rPr>
              <a:t>As a result, these devices are frequently vulnerable to hacking and exploitation, allowing malicious actors to:   </a:t>
            </a:r>
            <a:endParaRPr>
              <a:solidFill>
                <a:srgbClr val="374151"/>
              </a:solidFill>
              <a:latin typeface="Arial"/>
              <a:ea typeface="Arial"/>
              <a:cs typeface="Arial"/>
              <a:sym typeface="Arial"/>
            </a:endParaRPr>
          </a:p>
          <a:p>
            <a:pPr algn="just" defTabSz="196850">
              <a:spcBef>
                <a:spcPts val="0"/>
              </a:spcBef>
              <a:defRPr sz="1500">
                <a:solidFill>
                  <a:srgbClr val="374151"/>
                </a:solidFill>
                <a:latin typeface="Arial"/>
                <a:ea typeface="Arial"/>
                <a:cs typeface="Arial"/>
                <a:sym typeface="Arial"/>
              </a:defRPr>
            </a:pPr>
            <a:r>
              <a:t>                      </a:t>
            </a:r>
            <a:endParaRPr u="sng"/>
          </a:p>
          <a:p>
            <a:pPr lvl="8" indent="786130" algn="just" defTabSz="196850">
              <a:spcBef>
                <a:spcPts val="0"/>
              </a:spcBef>
              <a:defRPr sz="1500">
                <a:solidFill>
                  <a:srgbClr val="374151"/>
                </a:solidFill>
                <a:latin typeface="Arial"/>
                <a:ea typeface="Arial"/>
                <a:cs typeface="Arial"/>
                <a:sym typeface="Arial"/>
              </a:defRPr>
            </a:pPr>
            <a:r>
              <a:t>          • Gain unauthorized access to sensitive information </a:t>
            </a:r>
          </a:p>
          <a:p>
            <a:pPr lvl="8" indent="786130" algn="just" defTabSz="196850">
              <a:spcBef>
                <a:spcPts val="0"/>
              </a:spcBef>
              <a:defRPr sz="1500">
                <a:solidFill>
                  <a:srgbClr val="374151"/>
                </a:solidFill>
                <a:latin typeface="Arial"/>
                <a:ea typeface="Arial"/>
                <a:cs typeface="Arial"/>
                <a:sym typeface="Arial"/>
              </a:defRPr>
            </a:pPr>
            <a:r>
              <a:t>          • Disrupt home systems </a:t>
            </a:r>
          </a:p>
          <a:p>
            <a:pPr lvl="8" indent="786130" algn="just" defTabSz="196850">
              <a:spcBef>
                <a:spcPts val="0"/>
              </a:spcBef>
              <a:defRPr sz="1500">
                <a:solidFill>
                  <a:srgbClr val="374151"/>
                </a:solidFill>
                <a:latin typeface="Arial"/>
                <a:ea typeface="Arial"/>
                <a:cs typeface="Arial"/>
                <a:sym typeface="Arial"/>
              </a:defRPr>
            </a:pPr>
            <a:r>
              <a:t>          • Compromise physical safety</a:t>
            </a:r>
          </a:p>
        </p:txBody>
      </p:sp>
      <p:sp>
        <p:nvSpPr>
          <p:cNvPr id="125" name="Rectangle 3"/>
          <p:cNvSpPr/>
          <p:nvPr/>
        </p:nvSpPr>
        <p:spPr>
          <a:xfrm>
            <a:off x="-2" y="0"/>
            <a:ext cx="1043612"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title"/>
          </p:nvPr>
        </p:nvSpPr>
        <p:spPr>
          <a:xfrm>
            <a:off x="1031972" y="-1011"/>
            <a:ext cx="8118131" cy="1219161"/>
          </a:xfrm>
          <a:prstGeom prst="rect">
            <a:avLst/>
          </a:prstGeom>
          <a:blipFill>
            <a:blip r:embed="rId3"/>
          </a:blipFill>
          <a:ln w="25400">
            <a:solidFill>
              <a:srgbClr val="3A5E8A"/>
            </a:solidFill>
            <a:round/>
          </a:ln>
        </p:spPr>
        <p:txBody>
          <a:bodyPr/>
          <a:lstStyle>
            <a:lvl1pPr>
              <a:defRPr>
                <a:solidFill>
                  <a:srgbClr val="FFFFFF"/>
                </a:solidFill>
              </a:defRPr>
            </a:lvl1pPr>
          </a:lstStyle>
          <a:p>
            <a:pPr/>
            <a:r>
              <a:t>Root Cause Analysis</a:t>
            </a:r>
          </a:p>
        </p:txBody>
      </p:sp>
      <p:sp>
        <p:nvSpPr>
          <p:cNvPr id="128" name="Content Placeholder 2"/>
          <p:cNvSpPr txBox="1"/>
          <p:nvPr>
            <p:ph type="body" idx="1"/>
          </p:nvPr>
        </p:nvSpPr>
        <p:spPr>
          <a:xfrm>
            <a:off x="1187621" y="1600200"/>
            <a:ext cx="7499178" cy="4525963"/>
          </a:xfrm>
          <a:prstGeom prst="rect">
            <a:avLst/>
          </a:prstGeom>
        </p:spPr>
        <p:txBody>
          <a:bodyPr/>
          <a:lstStyle/>
          <a:p>
            <a:pPr marL="140335" indent="-140335" algn="just" defTabSz="182879">
              <a:spcBef>
                <a:spcPts val="300"/>
              </a:spcBef>
              <a:buSzPct val="60000"/>
              <a:buBlip>
                <a:blip r:embed="rId4"/>
              </a:buBlip>
              <a:defRPr sz="1400" u="sng">
                <a:solidFill>
                  <a:srgbClr val="111827"/>
                </a:solidFill>
                <a:latin typeface="Arial Rounded MT Bold"/>
                <a:ea typeface="Arial Rounded MT Bold"/>
                <a:cs typeface="Arial Rounded MT Bold"/>
                <a:sym typeface="Arial Rounded MT Bold"/>
              </a:defRPr>
            </a:pPr>
            <a:r>
              <a:t>Lack of standardized security protocols and regulations:</a:t>
            </a:r>
            <a:r>
              <a:rPr u="none"/>
              <a:t> I</a:t>
            </a:r>
            <a:r>
              <a:rPr u="none">
                <a:latin typeface="Arial"/>
                <a:ea typeface="Arial"/>
                <a:cs typeface="Arial"/>
                <a:sym typeface="Arial"/>
              </a:rPr>
              <a:t>oT device manufacturers are not held to a common set of security standards, leading to a proliferation of devices with inadequate security features.</a:t>
            </a:r>
            <a:endParaRPr>
              <a:latin typeface="Arial"/>
              <a:ea typeface="Arial"/>
              <a:cs typeface="Arial"/>
              <a:sym typeface="Arial"/>
            </a:endParaRPr>
          </a:p>
          <a:p>
            <a:pPr defTabSz="182879">
              <a:spcBef>
                <a:spcPts val="300"/>
              </a:spcBef>
              <a:defRPr sz="1400">
                <a:solidFill>
                  <a:srgbClr val="111827"/>
                </a:solidFill>
                <a:latin typeface="Arial Rounded MT Bold"/>
                <a:ea typeface="Arial Rounded MT Bold"/>
                <a:cs typeface="Arial Rounded MT Bold"/>
                <a:sym typeface="Arial Rounded MT Bold"/>
              </a:defRPr>
            </a:pPr>
          </a:p>
          <a:p>
            <a:pPr marL="140335" indent="-140335" algn="just" defTabSz="182879">
              <a:spcBef>
                <a:spcPts val="300"/>
              </a:spcBef>
              <a:buSzPct val="60000"/>
              <a:buBlip>
                <a:blip r:embed="rId4"/>
              </a:buBlip>
              <a:defRPr sz="1400" u="sng">
                <a:solidFill>
                  <a:srgbClr val="111827"/>
                </a:solidFill>
                <a:latin typeface="Arial Rounded MT Bold"/>
                <a:ea typeface="Arial Rounded MT Bold"/>
                <a:cs typeface="Arial Rounded MT Bold"/>
                <a:sym typeface="Arial Rounded MT Bold"/>
              </a:defRPr>
            </a:pPr>
            <a:r>
              <a:t>Design prioritizing convenience over security:</a:t>
            </a:r>
            <a:r>
              <a:rPr u="none"/>
              <a:t> </a:t>
            </a:r>
            <a:r>
              <a:rPr u="none">
                <a:latin typeface="Arial"/>
                <a:ea typeface="Arial"/>
                <a:cs typeface="Arial"/>
                <a:sym typeface="Arial"/>
              </a:rPr>
              <a:t>Many IoT devices are designed with ease of use in mind, rather than security, resulting in devices with default passwords, open ports, and other vulnerabilities.</a:t>
            </a:r>
            <a:endParaRPr>
              <a:latin typeface="Arial"/>
              <a:ea typeface="Arial"/>
              <a:cs typeface="Arial"/>
              <a:sym typeface="Arial"/>
            </a:endParaRPr>
          </a:p>
          <a:p>
            <a:pPr defTabSz="182879">
              <a:spcBef>
                <a:spcPts val="300"/>
              </a:spcBef>
              <a:defRPr sz="1400">
                <a:solidFill>
                  <a:srgbClr val="111827"/>
                </a:solidFill>
                <a:latin typeface="Arial Rounded MT Bold"/>
                <a:ea typeface="Arial Rounded MT Bold"/>
                <a:cs typeface="Arial Rounded MT Bold"/>
                <a:sym typeface="Arial Rounded MT Bold"/>
              </a:defRPr>
            </a:pPr>
          </a:p>
          <a:p>
            <a:pPr marL="140335" indent="-140335" algn="just" defTabSz="182879">
              <a:spcBef>
                <a:spcPts val="300"/>
              </a:spcBef>
              <a:buSzPct val="60000"/>
              <a:buBlip>
                <a:blip r:embed="rId4"/>
              </a:buBlip>
              <a:defRPr sz="1400" u="sng">
                <a:solidFill>
                  <a:srgbClr val="111827"/>
                </a:solidFill>
                <a:latin typeface="Arial Rounded MT Bold"/>
                <a:ea typeface="Arial Rounded MT Bold"/>
                <a:cs typeface="Arial Rounded MT Bold"/>
                <a:sym typeface="Arial Rounded MT Bold"/>
              </a:defRPr>
            </a:pPr>
            <a:r>
              <a:t>Outdated and legacy operating systems:</a:t>
            </a:r>
            <a:r>
              <a:rPr u="none"/>
              <a:t> </a:t>
            </a:r>
            <a:r>
              <a:rPr u="none">
                <a:latin typeface="Arial"/>
                <a:ea typeface="Arial"/>
                <a:cs typeface="Arial"/>
                <a:sym typeface="Arial"/>
              </a:rPr>
              <a:t>The use of outdated and legacy operating systems on IoT devices makes them more vulnerable to attacks.</a:t>
            </a:r>
            <a:endParaRPr>
              <a:latin typeface="Arial"/>
              <a:ea typeface="Arial"/>
              <a:cs typeface="Arial"/>
              <a:sym typeface="Arial"/>
            </a:endParaRPr>
          </a:p>
          <a:p>
            <a:pPr defTabSz="182879">
              <a:spcBef>
                <a:spcPts val="300"/>
              </a:spcBef>
              <a:defRPr sz="1400">
                <a:solidFill>
                  <a:srgbClr val="111827"/>
                </a:solidFill>
                <a:latin typeface="Arial Rounded MT Bold"/>
                <a:ea typeface="Arial Rounded MT Bold"/>
                <a:cs typeface="Arial Rounded MT Bold"/>
                <a:sym typeface="Arial Rounded MT Bold"/>
              </a:defRPr>
            </a:pPr>
          </a:p>
          <a:p>
            <a:pPr marL="140335" indent="-140335" algn="just" defTabSz="182879">
              <a:spcBef>
                <a:spcPts val="300"/>
              </a:spcBef>
              <a:buSzPct val="60000"/>
              <a:buBlip>
                <a:blip r:embed="rId4"/>
              </a:buBlip>
              <a:defRPr sz="1400" u="sng">
                <a:solidFill>
                  <a:srgbClr val="111827"/>
                </a:solidFill>
                <a:latin typeface="Arial Rounded MT Bold"/>
                <a:ea typeface="Arial Rounded MT Bold"/>
                <a:cs typeface="Arial Rounded MT Bold"/>
                <a:sym typeface="Arial Rounded MT Bold"/>
              </a:defRPr>
            </a:pPr>
            <a:r>
              <a:t>Limited resources and capabilities of IoT devices:</a:t>
            </a:r>
            <a:r>
              <a:rPr u="none"/>
              <a:t> </a:t>
            </a:r>
            <a:r>
              <a:rPr u="none">
                <a:latin typeface="Arial"/>
                <a:ea typeface="Arial"/>
                <a:cs typeface="Arial"/>
                <a:sym typeface="Arial"/>
              </a:rPr>
              <a:t>The limited processing power, memory, and storage capacity of many IoT devices make it challenging to implement robust security measures.</a:t>
            </a:r>
            <a:endParaRPr>
              <a:latin typeface="Arial"/>
              <a:ea typeface="Arial"/>
              <a:cs typeface="Arial"/>
              <a:sym typeface="Arial"/>
            </a:endParaRPr>
          </a:p>
          <a:p>
            <a:pPr defTabSz="182879">
              <a:spcBef>
                <a:spcPts val="300"/>
              </a:spcBef>
              <a:defRPr sz="1400">
                <a:solidFill>
                  <a:srgbClr val="111827"/>
                </a:solidFill>
                <a:latin typeface="Arial Rounded MT Bold"/>
                <a:ea typeface="Arial Rounded MT Bold"/>
                <a:cs typeface="Arial Rounded MT Bold"/>
                <a:sym typeface="Arial Rounded MT Bold"/>
              </a:defRPr>
            </a:pPr>
          </a:p>
          <a:p>
            <a:pPr marL="140335" indent="-140335" algn="just" defTabSz="182879">
              <a:spcBef>
                <a:spcPts val="300"/>
              </a:spcBef>
              <a:buSzPct val="60000"/>
              <a:buBlip>
                <a:blip r:embed="rId4"/>
              </a:buBlip>
              <a:defRPr sz="1400" u="sng">
                <a:solidFill>
                  <a:srgbClr val="111827"/>
                </a:solidFill>
                <a:latin typeface="Arial Rounded MT Bold"/>
                <a:ea typeface="Arial Rounded MT Bold"/>
                <a:cs typeface="Arial Rounded MT Bold"/>
                <a:sym typeface="Arial Rounded MT Bold"/>
              </a:defRPr>
            </a:pPr>
            <a:r>
              <a:t>Lack of awareness and education among consumers: </a:t>
            </a:r>
            <a:r>
              <a:rPr u="none">
                <a:latin typeface="Arial"/>
                <a:ea typeface="Arial"/>
                <a:cs typeface="Arial"/>
                <a:sym typeface="Arial"/>
              </a:rPr>
              <a:t>Consumers are often unaware of the security risks associated with IoT devices and do not follow proper security practices, exacerbating the problem.</a:t>
            </a:r>
          </a:p>
        </p:txBody>
      </p:sp>
      <p:sp>
        <p:nvSpPr>
          <p:cNvPr id="129" name="Rectangle 3"/>
          <p:cNvSpPr/>
          <p:nvPr/>
        </p:nvSpPr>
        <p:spPr>
          <a:xfrm>
            <a:off x="-2" y="0"/>
            <a:ext cx="1043612"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1" name="Title 1"/>
          <p:cNvSpPr txBox="1"/>
          <p:nvPr>
            <p:ph type="title"/>
          </p:nvPr>
        </p:nvSpPr>
        <p:spPr>
          <a:xfrm>
            <a:off x="1016108" y="-21179"/>
            <a:ext cx="8140556" cy="1286468"/>
          </a:xfrm>
          <a:prstGeom prst="rect">
            <a:avLst/>
          </a:prstGeom>
          <a:blipFill>
            <a:blip r:embed="rId3"/>
          </a:blipFill>
          <a:ln w="25400">
            <a:solidFill>
              <a:srgbClr val="3A5E8A"/>
            </a:solidFill>
            <a:round/>
          </a:ln>
        </p:spPr>
        <p:txBody>
          <a:bodyPr/>
          <a:lstStyle>
            <a:lvl1pPr>
              <a:defRPr>
                <a:solidFill>
                  <a:srgbClr val="FFFFFF"/>
                </a:solidFill>
              </a:defRPr>
            </a:lvl1pPr>
          </a:lstStyle>
          <a:p>
            <a:pPr/>
            <a:r>
              <a:t>Solution Development </a:t>
            </a:r>
          </a:p>
        </p:txBody>
      </p:sp>
      <p:sp>
        <p:nvSpPr>
          <p:cNvPr id="132" name="Content Placeholder 2"/>
          <p:cNvSpPr txBox="1"/>
          <p:nvPr>
            <p:ph type="body" idx="1"/>
          </p:nvPr>
        </p:nvSpPr>
        <p:spPr>
          <a:xfrm>
            <a:off x="1187621" y="1600200"/>
            <a:ext cx="7499178" cy="4525963"/>
          </a:xfrm>
          <a:prstGeom prst="rect">
            <a:avLst/>
          </a:prstGeom>
        </p:spPr>
        <p:txBody>
          <a:bodyPr/>
          <a:lstStyle/>
          <a:p>
            <a:pPr algn="just" defTabSz="457200">
              <a:spcBef>
                <a:spcPts val="1200"/>
              </a:spcBef>
              <a:defRPr sz="1300">
                <a:solidFill>
                  <a:srgbClr val="111827"/>
                </a:solidFill>
                <a:latin typeface="Arial"/>
                <a:ea typeface="Arial"/>
                <a:cs typeface="Arial"/>
                <a:sym typeface="Arial"/>
              </a:defRPr>
            </a:pPr>
            <a:r>
              <a:t>The proposed system is composed of a mobile user </a:t>
            </a:r>
            <a:r>
              <a:rPr b="1"/>
              <a:t>(MU)</a:t>
            </a:r>
            <a:r>
              <a:t>, a smart device </a:t>
            </a:r>
            <a:r>
              <a:rPr b="1"/>
              <a:t>(SD)</a:t>
            </a:r>
            <a:r>
              <a:t>, a home gateway (HGW), and a Registration authority </a:t>
            </a:r>
            <a:r>
              <a:rPr b="1"/>
              <a:t>(RA)</a:t>
            </a:r>
            <a:r>
              <a:t>. </a:t>
            </a:r>
          </a:p>
          <a:p>
            <a:pPr algn="just" defTabSz="457200">
              <a:spcBef>
                <a:spcPts val="1200"/>
              </a:spcBef>
              <a:defRPr sz="1300">
                <a:solidFill>
                  <a:srgbClr val="111827"/>
                </a:solidFill>
                <a:latin typeface="Arial Rounded MT Bold"/>
                <a:ea typeface="Arial Rounded MT Bold"/>
                <a:cs typeface="Arial Rounded MT Bold"/>
                <a:sym typeface="Arial Rounded MT Bold"/>
              </a:defRPr>
            </a:pPr>
          </a:p>
          <a:p>
            <a:pPr marL="130175" indent="-130175" algn="just" defTabSz="457200">
              <a:spcBef>
                <a:spcPts val="1200"/>
              </a:spcBef>
              <a:buSzPct val="60000"/>
              <a:buBlip>
                <a:blip r:embed="rId4"/>
              </a:buBlip>
              <a:defRPr sz="1300">
                <a:solidFill>
                  <a:srgbClr val="111827"/>
                </a:solidFill>
                <a:latin typeface="Arial Rounded MT Bold"/>
                <a:ea typeface="Arial Rounded MT Bold"/>
                <a:cs typeface="Arial Rounded MT Bold"/>
                <a:sym typeface="Arial Rounded MT Bold"/>
              </a:defRPr>
            </a:pPr>
            <a:r>
              <a:t> </a:t>
            </a:r>
            <a:r>
              <a:rPr b="1">
                <a:latin typeface="Arial"/>
                <a:ea typeface="Arial"/>
                <a:cs typeface="Arial"/>
                <a:sym typeface="Arial"/>
              </a:rPr>
              <a:t>RA </a:t>
            </a:r>
            <a:r>
              <a:rPr>
                <a:latin typeface="Arial"/>
                <a:ea typeface="Arial"/>
                <a:cs typeface="Arial"/>
                <a:sym typeface="Arial"/>
              </a:rPr>
              <a:t>and </a:t>
            </a:r>
            <a:r>
              <a:rPr b="1">
                <a:latin typeface="Arial"/>
                <a:ea typeface="Arial"/>
                <a:cs typeface="Arial"/>
                <a:sym typeface="Arial"/>
              </a:rPr>
              <a:t>HGW</a:t>
            </a:r>
            <a:r>
              <a:rPr>
                <a:latin typeface="Arial"/>
                <a:ea typeface="Arial"/>
                <a:cs typeface="Arial"/>
                <a:sym typeface="Arial"/>
              </a:rPr>
              <a:t> are trusted entities in smart home environments. </a:t>
            </a:r>
            <a:endParaRPr>
              <a:latin typeface="Arial"/>
              <a:ea typeface="Arial"/>
              <a:cs typeface="Arial"/>
              <a:sym typeface="Arial"/>
            </a:endParaRPr>
          </a:p>
          <a:p>
            <a:pPr marL="130175" indent="-130175" algn="just" defTabSz="457200">
              <a:spcBef>
                <a:spcPts val="1200"/>
              </a:spcBef>
              <a:buSzPct val="60000"/>
              <a:buBlip>
                <a:blip r:embed="rId4"/>
              </a:buBlip>
              <a:defRPr sz="1300">
                <a:solidFill>
                  <a:srgbClr val="111827"/>
                </a:solidFill>
                <a:latin typeface="Arial"/>
                <a:ea typeface="Arial"/>
                <a:cs typeface="Arial"/>
                <a:sym typeface="Arial"/>
              </a:defRPr>
            </a:pPr>
            <a:r>
              <a:t> </a:t>
            </a:r>
            <a:r>
              <a:rPr b="1"/>
              <a:t>RA</a:t>
            </a:r>
            <a:r>
              <a:t> is responsible for initializing the system and registering </a:t>
            </a:r>
            <a:r>
              <a:rPr b="1"/>
              <a:t>MU</a:t>
            </a:r>
            <a:r>
              <a:t> and </a:t>
            </a:r>
            <a:r>
              <a:rPr b="1"/>
              <a:t>SD</a:t>
            </a:r>
            <a:r>
              <a:t>. </a:t>
            </a:r>
            <a:r>
              <a:rPr b="1"/>
              <a:t>MU</a:t>
            </a:r>
            <a:r>
              <a:t> first needs to register at </a:t>
            </a:r>
            <a:r>
              <a:rPr b="1"/>
              <a:t>RA</a:t>
            </a:r>
            <a:r>
              <a:t> to utilize services. </a:t>
            </a:r>
          </a:p>
          <a:p>
            <a:pPr marL="130175" indent="-130175" algn="just" defTabSz="457200">
              <a:spcBef>
                <a:spcPts val="1200"/>
              </a:spcBef>
              <a:buSzPct val="60000"/>
              <a:buBlip>
                <a:blip r:embed="rId4"/>
              </a:buBlip>
              <a:defRPr sz="1300">
                <a:solidFill>
                  <a:srgbClr val="111827"/>
                </a:solidFill>
                <a:latin typeface="Arial"/>
                <a:ea typeface="Arial"/>
                <a:cs typeface="Arial"/>
                <a:sym typeface="Arial"/>
              </a:defRPr>
            </a:pPr>
            <a:r>
              <a:t> </a:t>
            </a:r>
            <a:r>
              <a:rPr b="1"/>
              <a:t>SD</a:t>
            </a:r>
            <a:r>
              <a:t> and </a:t>
            </a:r>
            <a:r>
              <a:rPr b="1"/>
              <a:t>HGW</a:t>
            </a:r>
            <a:r>
              <a:t> also need to register at </a:t>
            </a:r>
            <a:r>
              <a:rPr b="1"/>
              <a:t>RA</a:t>
            </a:r>
            <a:r>
              <a:t> for providing home services. After receiving the registration request message from </a:t>
            </a:r>
            <a:r>
              <a:rPr b="1"/>
              <a:t>MU</a:t>
            </a:r>
            <a:r>
              <a:t> and </a:t>
            </a:r>
            <a:r>
              <a:rPr b="1"/>
              <a:t>SD</a:t>
            </a:r>
            <a:r>
              <a:t>, RA stores the information of each entity in the mobile device of </a:t>
            </a:r>
            <a:r>
              <a:rPr b="1"/>
              <a:t>MU</a:t>
            </a:r>
            <a:r>
              <a:t> and in the memory of </a:t>
            </a:r>
            <a:r>
              <a:rPr b="1"/>
              <a:t>SD</a:t>
            </a:r>
            <a:r>
              <a:t>. </a:t>
            </a:r>
          </a:p>
          <a:p>
            <a:pPr marL="130175" indent="-130175" algn="just" defTabSz="457200">
              <a:spcBef>
                <a:spcPts val="1200"/>
              </a:spcBef>
              <a:buSzPct val="60000"/>
              <a:buBlip>
                <a:blip r:embed="rId4"/>
              </a:buBlip>
              <a:defRPr sz="1300">
                <a:solidFill>
                  <a:srgbClr val="111827"/>
                </a:solidFill>
                <a:latin typeface="Arial"/>
                <a:ea typeface="Arial"/>
                <a:cs typeface="Arial"/>
                <a:sym typeface="Arial"/>
              </a:defRPr>
            </a:pPr>
            <a:r>
              <a:t> </a:t>
            </a:r>
            <a:r>
              <a:rPr b="1"/>
              <a:t>RA</a:t>
            </a:r>
            <a:r>
              <a:t> also stores all information required for the authentication of the </a:t>
            </a:r>
            <a:r>
              <a:rPr b="1"/>
              <a:t>MU</a:t>
            </a:r>
            <a:r>
              <a:t> and </a:t>
            </a:r>
            <a:r>
              <a:rPr b="1"/>
              <a:t>SD</a:t>
            </a:r>
            <a:r>
              <a:t> in </a:t>
            </a:r>
            <a:r>
              <a:rPr b="1"/>
              <a:t>HGW’s</a:t>
            </a:r>
            <a:r>
              <a:t> database. Then, the </a:t>
            </a:r>
            <a:r>
              <a:rPr b="1"/>
              <a:t>MU</a:t>
            </a:r>
            <a:r>
              <a:t> and </a:t>
            </a:r>
            <a:r>
              <a:rPr b="1"/>
              <a:t>SD</a:t>
            </a:r>
            <a:r>
              <a:t> perform the mutual authentication and </a:t>
            </a:r>
            <a:r>
              <a:rPr b="1"/>
              <a:t>session key (Flag) </a:t>
            </a:r>
            <a:r>
              <a:t>agreement with the help of the </a:t>
            </a:r>
            <a:r>
              <a:rPr b="1"/>
              <a:t>HGW</a:t>
            </a:r>
            <a:r>
              <a:t>. With this </a:t>
            </a:r>
            <a:r>
              <a:rPr b="1"/>
              <a:t>session key</a:t>
            </a:r>
            <a:r>
              <a:t>, </a:t>
            </a:r>
            <a:r>
              <a:rPr b="1"/>
              <a:t>MU</a:t>
            </a:r>
            <a:r>
              <a:t> and </a:t>
            </a:r>
            <a:r>
              <a:rPr b="1"/>
              <a:t>SD</a:t>
            </a:r>
            <a:r>
              <a:t> can utilize secure smart home services.</a:t>
            </a:r>
          </a:p>
        </p:txBody>
      </p:sp>
      <p:sp>
        <p:nvSpPr>
          <p:cNvPr id="133" name="Rectangle 3"/>
          <p:cNvSpPr/>
          <p:nvPr/>
        </p:nvSpPr>
        <p:spPr>
          <a:xfrm>
            <a:off x="-2" y="0"/>
            <a:ext cx="1043612"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35" name="wifi-router.png" descr="wifi-router.png"/>
          <p:cNvPicPr>
            <a:picLocks noChangeAspect="1"/>
          </p:cNvPicPr>
          <p:nvPr/>
        </p:nvPicPr>
        <p:blipFill>
          <a:blip r:embed="rId3">
            <a:extLst/>
          </a:blip>
          <a:stretch>
            <a:fillRect/>
          </a:stretch>
        </p:blipFill>
        <p:spPr>
          <a:xfrm>
            <a:off x="5435836" y="1356030"/>
            <a:ext cx="870747" cy="870743"/>
          </a:xfrm>
          <a:prstGeom prst="rect">
            <a:avLst/>
          </a:prstGeom>
          <a:ln w="12700">
            <a:miter lim="400000"/>
          </a:ln>
        </p:spPr>
      </p:pic>
      <p:pic>
        <p:nvPicPr>
          <p:cNvPr id="136" name="cloud-server.png" descr="cloud-server.png"/>
          <p:cNvPicPr>
            <a:picLocks noChangeAspect="1"/>
          </p:cNvPicPr>
          <p:nvPr/>
        </p:nvPicPr>
        <p:blipFill>
          <a:blip r:embed="rId4">
            <a:extLst/>
          </a:blip>
          <a:stretch>
            <a:fillRect/>
          </a:stretch>
        </p:blipFill>
        <p:spPr>
          <a:xfrm>
            <a:off x="7408498" y="72963"/>
            <a:ext cx="1581543" cy="1581537"/>
          </a:xfrm>
          <a:prstGeom prst="rect">
            <a:avLst/>
          </a:prstGeom>
          <a:ln w="12700">
            <a:miter lim="400000"/>
          </a:ln>
        </p:spPr>
      </p:pic>
      <p:pic>
        <p:nvPicPr>
          <p:cNvPr id="137" name="smart-home.png" descr="smart-home.png"/>
          <p:cNvPicPr>
            <a:picLocks noChangeAspect="1"/>
          </p:cNvPicPr>
          <p:nvPr/>
        </p:nvPicPr>
        <p:blipFill>
          <a:blip r:embed="rId5">
            <a:extLst/>
          </a:blip>
          <a:stretch>
            <a:fillRect/>
          </a:stretch>
        </p:blipFill>
        <p:spPr>
          <a:xfrm>
            <a:off x="1623681" y="1575551"/>
            <a:ext cx="431709" cy="431704"/>
          </a:xfrm>
          <a:prstGeom prst="rect">
            <a:avLst/>
          </a:prstGeom>
          <a:ln w="12700">
            <a:miter lim="400000"/>
          </a:ln>
        </p:spPr>
      </p:pic>
      <p:pic>
        <p:nvPicPr>
          <p:cNvPr id="138" name="smart-door.png" descr="smart-door.png"/>
          <p:cNvPicPr>
            <a:picLocks noChangeAspect="1"/>
          </p:cNvPicPr>
          <p:nvPr/>
        </p:nvPicPr>
        <p:blipFill>
          <a:blip r:embed="rId6">
            <a:extLst/>
          </a:blip>
          <a:stretch>
            <a:fillRect/>
          </a:stretch>
        </p:blipFill>
        <p:spPr>
          <a:xfrm>
            <a:off x="1287072" y="23520"/>
            <a:ext cx="798320" cy="798315"/>
          </a:xfrm>
          <a:prstGeom prst="rect">
            <a:avLst/>
          </a:prstGeom>
          <a:ln w="12700">
            <a:miter lim="400000"/>
          </a:ln>
        </p:spPr>
      </p:pic>
      <p:pic>
        <p:nvPicPr>
          <p:cNvPr id="139" name="streaming-tv-app.png" descr="streaming-tv-app.png"/>
          <p:cNvPicPr>
            <a:picLocks noChangeAspect="1"/>
          </p:cNvPicPr>
          <p:nvPr/>
        </p:nvPicPr>
        <p:blipFill>
          <a:blip r:embed="rId7">
            <a:extLst/>
          </a:blip>
          <a:stretch>
            <a:fillRect/>
          </a:stretch>
        </p:blipFill>
        <p:spPr>
          <a:xfrm>
            <a:off x="541551" y="2539473"/>
            <a:ext cx="765431" cy="765437"/>
          </a:xfrm>
          <a:prstGeom prst="rect">
            <a:avLst/>
          </a:prstGeom>
          <a:ln w="12700">
            <a:miter lim="400000"/>
          </a:ln>
        </p:spPr>
      </p:pic>
      <p:pic>
        <p:nvPicPr>
          <p:cNvPr id="140" name="cctv.png" descr="cctv.png"/>
          <p:cNvPicPr>
            <a:picLocks noChangeAspect="1"/>
          </p:cNvPicPr>
          <p:nvPr/>
        </p:nvPicPr>
        <p:blipFill>
          <a:blip r:embed="rId8">
            <a:extLst/>
          </a:blip>
          <a:stretch>
            <a:fillRect/>
          </a:stretch>
        </p:blipFill>
        <p:spPr>
          <a:xfrm>
            <a:off x="488446" y="814424"/>
            <a:ext cx="431704" cy="431710"/>
          </a:xfrm>
          <a:prstGeom prst="rect">
            <a:avLst/>
          </a:prstGeom>
          <a:ln w="12700">
            <a:miter lim="400000"/>
          </a:ln>
        </p:spPr>
      </p:pic>
      <p:pic>
        <p:nvPicPr>
          <p:cNvPr id="141" name="air-conditioner.png" descr="air-conditioner.png"/>
          <p:cNvPicPr>
            <a:picLocks noChangeAspect="1"/>
          </p:cNvPicPr>
          <p:nvPr/>
        </p:nvPicPr>
        <p:blipFill>
          <a:blip r:embed="rId9">
            <a:extLst/>
          </a:blip>
          <a:stretch>
            <a:fillRect/>
          </a:stretch>
        </p:blipFill>
        <p:spPr>
          <a:xfrm>
            <a:off x="2647157" y="631121"/>
            <a:ext cx="798320" cy="798320"/>
          </a:xfrm>
          <a:prstGeom prst="rect">
            <a:avLst/>
          </a:prstGeom>
          <a:ln w="12700">
            <a:miter lim="400000"/>
          </a:ln>
        </p:spPr>
      </p:pic>
      <p:pic>
        <p:nvPicPr>
          <p:cNvPr id="142" name="ceiling-lamp.png" descr="ceiling-lamp.png"/>
          <p:cNvPicPr>
            <a:picLocks noChangeAspect="1"/>
          </p:cNvPicPr>
          <p:nvPr/>
        </p:nvPicPr>
        <p:blipFill>
          <a:blip r:embed="rId10">
            <a:extLst/>
          </a:blip>
          <a:stretch>
            <a:fillRect/>
          </a:stretch>
        </p:blipFill>
        <p:spPr>
          <a:xfrm>
            <a:off x="2474934" y="2523032"/>
            <a:ext cx="798315" cy="798319"/>
          </a:xfrm>
          <a:prstGeom prst="rect">
            <a:avLst/>
          </a:prstGeom>
          <a:ln w="12700">
            <a:miter lim="400000"/>
          </a:ln>
        </p:spPr>
      </p:pic>
      <p:sp>
        <p:nvSpPr>
          <p:cNvPr id="143" name="Line"/>
          <p:cNvSpPr/>
          <p:nvPr/>
        </p:nvSpPr>
        <p:spPr>
          <a:xfrm>
            <a:off x="1975741" y="2036769"/>
            <a:ext cx="665611" cy="66561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4" name="Line"/>
          <p:cNvSpPr/>
          <p:nvPr/>
        </p:nvSpPr>
        <p:spPr>
          <a:xfrm flipV="1">
            <a:off x="2102172" y="1285990"/>
            <a:ext cx="666562" cy="42081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5" name="Line"/>
          <p:cNvSpPr/>
          <p:nvPr/>
        </p:nvSpPr>
        <p:spPr>
          <a:xfrm flipH="1" flipV="1">
            <a:off x="990381" y="1286232"/>
            <a:ext cx="626574" cy="421022"/>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6" name="Line"/>
          <p:cNvSpPr/>
          <p:nvPr/>
        </p:nvSpPr>
        <p:spPr>
          <a:xfrm flipV="1">
            <a:off x="1818350" y="895446"/>
            <a:ext cx="6" cy="67085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7" name="Line"/>
          <p:cNvSpPr/>
          <p:nvPr/>
        </p:nvSpPr>
        <p:spPr>
          <a:xfrm flipH="1">
            <a:off x="1084037" y="2000530"/>
            <a:ext cx="576931" cy="576933"/>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48" name="user-4.png" descr="user-4.png"/>
          <p:cNvPicPr>
            <a:picLocks noChangeAspect="1"/>
          </p:cNvPicPr>
          <p:nvPr/>
        </p:nvPicPr>
        <p:blipFill>
          <a:blip r:embed="rId11">
            <a:extLst/>
          </a:blip>
          <a:stretch>
            <a:fillRect/>
          </a:stretch>
        </p:blipFill>
        <p:spPr>
          <a:xfrm>
            <a:off x="4236577" y="4003730"/>
            <a:ext cx="670850" cy="670850"/>
          </a:xfrm>
          <a:prstGeom prst="rect">
            <a:avLst/>
          </a:prstGeom>
          <a:ln w="12700">
            <a:miter lim="400000"/>
          </a:ln>
        </p:spPr>
      </p:pic>
      <p:pic>
        <p:nvPicPr>
          <p:cNvPr id="149" name="user-5.png" descr="user-5.png"/>
          <p:cNvPicPr>
            <a:picLocks noChangeAspect="1"/>
          </p:cNvPicPr>
          <p:nvPr/>
        </p:nvPicPr>
        <p:blipFill>
          <a:blip r:embed="rId12">
            <a:extLst/>
          </a:blip>
          <a:stretch>
            <a:fillRect/>
          </a:stretch>
        </p:blipFill>
        <p:spPr>
          <a:xfrm>
            <a:off x="4849783" y="4003730"/>
            <a:ext cx="670850" cy="670850"/>
          </a:xfrm>
          <a:prstGeom prst="rect">
            <a:avLst/>
          </a:prstGeom>
          <a:ln w="12700">
            <a:miter lim="400000"/>
          </a:ln>
        </p:spPr>
      </p:pic>
      <p:pic>
        <p:nvPicPr>
          <p:cNvPr id="150" name="user-3.png" descr="user-3.png"/>
          <p:cNvPicPr>
            <a:picLocks noChangeAspect="1"/>
          </p:cNvPicPr>
          <p:nvPr/>
        </p:nvPicPr>
        <p:blipFill>
          <a:blip r:embed="rId13">
            <a:extLst/>
          </a:blip>
          <a:stretch>
            <a:fillRect/>
          </a:stretch>
        </p:blipFill>
        <p:spPr>
          <a:xfrm>
            <a:off x="5550391" y="4003730"/>
            <a:ext cx="670850" cy="670850"/>
          </a:xfrm>
          <a:prstGeom prst="rect">
            <a:avLst/>
          </a:prstGeom>
          <a:ln w="12700">
            <a:miter lim="400000"/>
          </a:ln>
        </p:spPr>
      </p:pic>
      <p:pic>
        <p:nvPicPr>
          <p:cNvPr id="151" name="user-7.png" descr="user-7.png"/>
          <p:cNvPicPr>
            <a:picLocks noChangeAspect="1"/>
          </p:cNvPicPr>
          <p:nvPr/>
        </p:nvPicPr>
        <p:blipFill>
          <a:blip r:embed="rId14">
            <a:extLst/>
          </a:blip>
          <a:stretch>
            <a:fillRect/>
          </a:stretch>
        </p:blipFill>
        <p:spPr>
          <a:xfrm>
            <a:off x="6214928" y="4003730"/>
            <a:ext cx="670844" cy="670850"/>
          </a:xfrm>
          <a:prstGeom prst="rect">
            <a:avLst/>
          </a:prstGeom>
          <a:ln w="12700">
            <a:miter lim="400000"/>
          </a:ln>
        </p:spPr>
      </p:pic>
      <p:pic>
        <p:nvPicPr>
          <p:cNvPr id="152" name="user-6.png" descr="user-6.png"/>
          <p:cNvPicPr>
            <a:picLocks noChangeAspect="1"/>
          </p:cNvPicPr>
          <p:nvPr/>
        </p:nvPicPr>
        <p:blipFill>
          <a:blip r:embed="rId15">
            <a:extLst/>
          </a:blip>
          <a:stretch>
            <a:fillRect/>
          </a:stretch>
        </p:blipFill>
        <p:spPr>
          <a:xfrm>
            <a:off x="6864208" y="4003730"/>
            <a:ext cx="670850" cy="670850"/>
          </a:xfrm>
          <a:prstGeom prst="rect">
            <a:avLst/>
          </a:prstGeom>
          <a:ln w="12700">
            <a:miter lim="400000"/>
          </a:ln>
        </p:spPr>
      </p:pic>
      <p:sp>
        <p:nvSpPr>
          <p:cNvPr id="153" name="Connection Line"/>
          <p:cNvSpPr/>
          <p:nvPr/>
        </p:nvSpPr>
        <p:spPr>
          <a:xfrm>
            <a:off x="4559299" y="3529329"/>
            <a:ext cx="2623825" cy="505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546"/>
                </a:moveTo>
                <a:lnTo>
                  <a:pt x="21600" y="0"/>
                </a:lnTo>
                <a:lnTo>
                  <a:pt x="0" y="0"/>
                </a:lnTo>
                <a:lnTo>
                  <a:pt x="0" y="21600"/>
                </a:lnTo>
              </a:path>
            </a:pathLst>
          </a:cu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defRPr>
                <a:latin typeface="+mj-lt"/>
                <a:ea typeface="+mj-ea"/>
                <a:cs typeface="+mj-cs"/>
                <a:sym typeface="Calibri"/>
              </a:defRPr>
            </a:pPr>
          </a:p>
        </p:txBody>
      </p:sp>
      <p:sp>
        <p:nvSpPr>
          <p:cNvPr id="154" name="Line"/>
          <p:cNvSpPr/>
          <p:nvPr/>
        </p:nvSpPr>
        <p:spPr>
          <a:xfrm flipV="1">
            <a:off x="5871209" y="2156872"/>
            <a:ext cx="7" cy="1258996"/>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5" name="Line"/>
          <p:cNvSpPr/>
          <p:nvPr/>
        </p:nvSpPr>
        <p:spPr>
          <a:xfrm flipH="1" flipV="1">
            <a:off x="2377918" y="2048141"/>
            <a:ext cx="2886855" cy="8"/>
          </a:xfrm>
          <a:prstGeom prst="line">
            <a:avLst/>
          </a:prstGeom>
          <a:ln w="25400">
            <a:solidFill>
              <a:schemeClr val="accent1"/>
            </a:solidFill>
            <a:headEnd type="triangle"/>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6" name="Mobile Users (MU)"/>
          <p:cNvSpPr txBox="1"/>
          <p:nvPr/>
        </p:nvSpPr>
        <p:spPr>
          <a:xfrm>
            <a:off x="4982478" y="4784845"/>
            <a:ext cx="1663161" cy="30059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mj-lt"/>
                <a:ea typeface="+mj-ea"/>
                <a:cs typeface="+mj-cs"/>
                <a:sym typeface="Calibri"/>
              </a:defRPr>
            </a:lvl1pPr>
          </a:lstStyle>
          <a:p>
            <a:pPr/>
            <a:r>
              <a:t>Mobile Users (MU)</a:t>
            </a:r>
          </a:p>
        </p:txBody>
      </p:sp>
      <p:sp>
        <p:nvSpPr>
          <p:cNvPr id="157" name="Registration Authority (RA)"/>
          <p:cNvSpPr txBox="1"/>
          <p:nvPr/>
        </p:nvSpPr>
        <p:spPr>
          <a:xfrm>
            <a:off x="7671905" y="1626791"/>
            <a:ext cx="1522186" cy="5545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latin typeface="+mj-lt"/>
                <a:ea typeface="+mj-ea"/>
                <a:cs typeface="+mj-cs"/>
                <a:sym typeface="Calibri"/>
              </a:defRPr>
            </a:lvl1pPr>
          </a:lstStyle>
          <a:p>
            <a:pPr/>
            <a:r>
              <a:t>Registration Authority (RA)</a:t>
            </a:r>
          </a:p>
        </p:txBody>
      </p:sp>
      <p:sp>
        <p:nvSpPr>
          <p:cNvPr id="158" name="Gateway (HGW)"/>
          <p:cNvSpPr txBox="1"/>
          <p:nvPr/>
        </p:nvSpPr>
        <p:spPr>
          <a:xfrm>
            <a:off x="5172485" y="1080575"/>
            <a:ext cx="1426127" cy="30059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mj-lt"/>
                <a:ea typeface="+mj-ea"/>
                <a:cs typeface="+mj-cs"/>
                <a:sym typeface="Calibri"/>
              </a:defRPr>
            </a:lvl1pPr>
          </a:lstStyle>
          <a:p>
            <a:pPr/>
            <a:r>
              <a:t>Gateway (HGW)</a:t>
            </a:r>
          </a:p>
        </p:txBody>
      </p:sp>
      <p:sp>
        <p:nvSpPr>
          <p:cNvPr id="159" name="Smart devices (SD)"/>
          <p:cNvSpPr txBox="1"/>
          <p:nvPr/>
        </p:nvSpPr>
        <p:spPr>
          <a:xfrm>
            <a:off x="1205245" y="3433588"/>
            <a:ext cx="1641333" cy="30059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mj-lt"/>
                <a:ea typeface="+mj-ea"/>
                <a:cs typeface="+mj-cs"/>
                <a:sym typeface="Calibri"/>
              </a:defRPr>
            </a:lvl1pPr>
          </a:lstStyle>
          <a:p>
            <a:pPr/>
            <a:r>
              <a:t>Smart devices (SD)</a:t>
            </a:r>
          </a:p>
        </p:txBody>
      </p:sp>
      <p:sp>
        <p:nvSpPr>
          <p:cNvPr id="160" name="Line"/>
          <p:cNvSpPr/>
          <p:nvPr/>
        </p:nvSpPr>
        <p:spPr>
          <a:xfrm flipV="1">
            <a:off x="8166206" y="2207715"/>
            <a:ext cx="7" cy="55460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1" name="Line"/>
          <p:cNvSpPr/>
          <p:nvPr/>
        </p:nvSpPr>
        <p:spPr>
          <a:xfrm>
            <a:off x="6312267" y="2786365"/>
            <a:ext cx="1868780" cy="7"/>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2" name="Line"/>
          <p:cNvSpPr/>
          <p:nvPr/>
        </p:nvSpPr>
        <p:spPr>
          <a:xfrm>
            <a:off x="6286713" y="2770290"/>
            <a:ext cx="7" cy="689926"/>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3" name="Line"/>
          <p:cNvSpPr/>
          <p:nvPr/>
        </p:nvSpPr>
        <p:spPr>
          <a:xfrm>
            <a:off x="4600459" y="634337"/>
            <a:ext cx="2754721" cy="10"/>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4" name="Line"/>
          <p:cNvSpPr/>
          <p:nvPr/>
        </p:nvSpPr>
        <p:spPr>
          <a:xfrm>
            <a:off x="4607748" y="624160"/>
            <a:ext cx="8" cy="1090040"/>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5" name="Line"/>
          <p:cNvSpPr/>
          <p:nvPr/>
        </p:nvSpPr>
        <p:spPr>
          <a:xfrm flipH="1" flipV="1">
            <a:off x="2353378" y="1714192"/>
            <a:ext cx="2240648" cy="10"/>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6" name="Protocol (2)"/>
          <p:cNvSpPr txBox="1"/>
          <p:nvPr/>
        </p:nvSpPr>
        <p:spPr>
          <a:xfrm>
            <a:off x="6751808" y="2465982"/>
            <a:ext cx="1067253" cy="30059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solidFill>
                  <a:srgbClr val="DE0F1B"/>
                </a:solidFill>
                <a:latin typeface="+mj-lt"/>
                <a:ea typeface="+mj-ea"/>
                <a:cs typeface="+mj-cs"/>
                <a:sym typeface="Calibri"/>
              </a:defRPr>
            </a:lvl1pPr>
          </a:lstStyle>
          <a:p>
            <a:pPr/>
            <a:r>
              <a:t>Protocol (2)</a:t>
            </a:r>
          </a:p>
        </p:txBody>
      </p:sp>
      <p:sp>
        <p:nvSpPr>
          <p:cNvPr id="167" name="Protocol (1)"/>
          <p:cNvSpPr txBox="1"/>
          <p:nvPr/>
        </p:nvSpPr>
        <p:spPr>
          <a:xfrm>
            <a:off x="5366994" y="324454"/>
            <a:ext cx="1067253" cy="3005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solidFill>
                  <a:srgbClr val="DE0F1B"/>
                </a:solidFill>
                <a:latin typeface="+mj-lt"/>
                <a:ea typeface="+mj-ea"/>
                <a:cs typeface="+mj-cs"/>
                <a:sym typeface="Calibri"/>
              </a:defRPr>
            </a:lvl1pPr>
          </a:lstStyle>
          <a:p>
            <a:pPr/>
            <a:r>
              <a:t>Protocol (1)</a:t>
            </a:r>
          </a:p>
        </p:txBody>
      </p:sp>
      <p:sp>
        <p:nvSpPr>
          <p:cNvPr id="168" name="Protocol (3)"/>
          <p:cNvSpPr txBox="1"/>
          <p:nvPr/>
        </p:nvSpPr>
        <p:spPr>
          <a:xfrm>
            <a:off x="4440654" y="2217434"/>
            <a:ext cx="1187653" cy="3005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DE0F1B"/>
                </a:solidFill>
                <a:latin typeface="+mj-lt"/>
                <a:ea typeface="+mj-ea"/>
                <a:cs typeface="+mj-cs"/>
                <a:sym typeface="Calibri"/>
              </a:defRPr>
            </a:lvl1pPr>
          </a:lstStyle>
          <a:p>
            <a:pPr/>
            <a:r>
              <a:t>Protocol (3)</a:t>
            </a:r>
          </a:p>
        </p:txBody>
      </p:sp>
      <p:sp>
        <p:nvSpPr>
          <p:cNvPr id="169" name="Fig. Network Model of Smart Home"/>
          <p:cNvSpPr txBox="1"/>
          <p:nvPr/>
        </p:nvSpPr>
        <p:spPr>
          <a:xfrm>
            <a:off x="178403" y="6165041"/>
            <a:ext cx="8787194" cy="310115"/>
          </a:xfrm>
          <a:prstGeom prst="rect">
            <a:avLst/>
          </a:prstGeom>
          <a:gradFill>
            <a:gsLst>
              <a:gs pos="0">
                <a:schemeClr val="accent1">
                  <a:hueOff val="357503"/>
                  <a:satOff val="54545"/>
                  <a:lumOff val="29273"/>
                </a:schemeClr>
              </a:gs>
              <a:gs pos="35000">
                <a:srgbClr val="BDD4FF"/>
              </a:gs>
              <a:gs pos="100000">
                <a:schemeClr val="accent1">
                  <a:hueOff val="418253"/>
                  <a:satOff val="54545"/>
                  <a:lumOff val="42493"/>
                </a:schemeClr>
              </a:gs>
            </a:gsLst>
            <a:lin ang="16200000"/>
          </a:gradFill>
          <a:ln>
            <a:solidFill>
              <a:srgbClr val="002060"/>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lvl="6" algn="ctr">
              <a:defRPr sz="1600">
                <a:latin typeface="+mj-lt"/>
                <a:ea typeface="+mj-ea"/>
                <a:cs typeface="+mj-cs"/>
                <a:sym typeface="Calibri"/>
              </a:defRPr>
            </a:pPr>
            <a:r>
              <a:t>Fig 2. Network Model of Smart Home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 name="Title 1"/>
          <p:cNvSpPr txBox="1"/>
          <p:nvPr>
            <p:ph type="title"/>
          </p:nvPr>
        </p:nvSpPr>
        <p:spPr>
          <a:xfrm>
            <a:off x="969687" y="-2330"/>
            <a:ext cx="8167955" cy="1026093"/>
          </a:xfrm>
          <a:prstGeom prst="rect">
            <a:avLst/>
          </a:prstGeom>
          <a:blipFill>
            <a:blip r:embed="rId3"/>
          </a:blipFill>
          <a:ln w="25400">
            <a:solidFill>
              <a:srgbClr val="3A5E8A"/>
            </a:solidFill>
            <a:round/>
          </a:ln>
        </p:spPr>
        <p:txBody>
          <a:bodyPr/>
          <a:lstStyle>
            <a:lvl1pPr>
              <a:defRPr>
                <a:solidFill>
                  <a:srgbClr val="FFFFFF"/>
                </a:solidFill>
              </a:defRPr>
            </a:lvl1pPr>
          </a:lstStyle>
          <a:p>
            <a:pPr/>
            <a:r>
              <a:t>Result</a:t>
            </a:r>
          </a:p>
        </p:txBody>
      </p:sp>
      <p:sp>
        <p:nvSpPr>
          <p:cNvPr id="172" name="Rectangle 3"/>
          <p:cNvSpPr/>
          <p:nvPr/>
        </p:nvSpPr>
        <p:spPr>
          <a:xfrm>
            <a:off x="-2" y="0"/>
            <a:ext cx="1043612" cy="6858000"/>
          </a:xfrm>
          <a:prstGeom prst="rect">
            <a:avLst/>
          </a:prstGeom>
          <a:blipFill>
            <a:blip r:embed="rId3"/>
          </a:blipFill>
          <a:ln w="25400">
            <a:solidFill>
              <a:srgbClr val="3A5E8A"/>
            </a:solidFill>
          </a:ln>
        </p:spPr>
        <p:txBody>
          <a:bodyPr lIns="45718" tIns="45718" rIns="45718" bIns="45718" anchor="ctr"/>
          <a:lstStyle/>
          <a:p>
            <a:pPr algn="ctr">
              <a:defRPr>
                <a:solidFill>
                  <a:srgbClr val="FFFFFF"/>
                </a:solidFill>
                <a:latin typeface="+mj-lt"/>
                <a:ea typeface="+mj-ea"/>
                <a:cs typeface="+mj-cs"/>
                <a:sym typeface="Calibri"/>
              </a:defRPr>
            </a:pPr>
          </a:p>
        </p:txBody>
      </p:sp>
      <p:grpSp>
        <p:nvGrpSpPr>
          <p:cNvPr id="175" name="Smart device (SD)"/>
          <p:cNvGrpSpPr/>
          <p:nvPr/>
        </p:nvGrpSpPr>
        <p:grpSpPr>
          <a:xfrm>
            <a:off x="1207531" y="1435972"/>
            <a:ext cx="2018175" cy="422488"/>
            <a:chOff x="0" y="0"/>
            <a:chExt cx="2018174" cy="422487"/>
          </a:xfrm>
        </p:grpSpPr>
        <p:sp>
          <p:nvSpPr>
            <p:cNvPr id="173" name="Rounded Rectangle"/>
            <p:cNvSpPr/>
            <p:nvPr/>
          </p:nvSpPr>
          <p:spPr>
            <a:xfrm>
              <a:off x="0" y="-1"/>
              <a:ext cx="2018175" cy="422488"/>
            </a:xfrm>
            <a:prstGeom prst="roundRect">
              <a:avLst>
                <a:gd name="adj" fmla="val 45092"/>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mj-lt"/>
                  <a:ea typeface="+mj-ea"/>
                  <a:cs typeface="+mj-cs"/>
                  <a:sym typeface="Calibri"/>
                </a:defRPr>
              </a:pPr>
            </a:p>
          </p:txBody>
        </p:sp>
        <p:sp>
          <p:nvSpPr>
            <p:cNvPr id="174" name="Smart device (SD)"/>
            <p:cNvSpPr txBox="1"/>
            <p:nvPr/>
          </p:nvSpPr>
          <p:spPr>
            <a:xfrm>
              <a:off x="68495" y="44696"/>
              <a:ext cx="1881180"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latin typeface="+mj-lt"/>
                  <a:ea typeface="+mj-ea"/>
                  <a:cs typeface="+mj-cs"/>
                  <a:sym typeface="Calibri"/>
                </a:defRPr>
              </a:lvl1pPr>
            </a:lstStyle>
            <a:p>
              <a:pPr/>
              <a:r>
                <a:t>Smart device (SD)</a:t>
              </a:r>
            </a:p>
          </p:txBody>
        </p:sp>
      </p:grpSp>
      <p:grpSp>
        <p:nvGrpSpPr>
          <p:cNvPr id="178" name="Registration Authority"/>
          <p:cNvGrpSpPr/>
          <p:nvPr/>
        </p:nvGrpSpPr>
        <p:grpSpPr>
          <a:xfrm>
            <a:off x="6487030" y="1435972"/>
            <a:ext cx="2384565" cy="422488"/>
            <a:chOff x="-1" y="0"/>
            <a:chExt cx="2384563" cy="422487"/>
          </a:xfrm>
        </p:grpSpPr>
        <p:sp>
          <p:nvSpPr>
            <p:cNvPr id="176" name="Rounded Rectangle"/>
            <p:cNvSpPr/>
            <p:nvPr/>
          </p:nvSpPr>
          <p:spPr>
            <a:xfrm>
              <a:off x="-2" y="-1"/>
              <a:ext cx="2384565" cy="422488"/>
            </a:xfrm>
            <a:prstGeom prst="roundRect">
              <a:avLst>
                <a:gd name="adj" fmla="val 45092"/>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a:latin typeface="+mj-lt"/>
                  <a:ea typeface="+mj-ea"/>
                  <a:cs typeface="+mj-cs"/>
                  <a:sym typeface="Calibri"/>
                </a:defRPr>
              </a:pPr>
            </a:p>
          </p:txBody>
        </p:sp>
        <p:sp>
          <p:nvSpPr>
            <p:cNvPr id="177" name="Registration Authority"/>
            <p:cNvSpPr txBox="1"/>
            <p:nvPr/>
          </p:nvSpPr>
          <p:spPr>
            <a:xfrm>
              <a:off x="68495" y="44696"/>
              <a:ext cx="2247570"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latin typeface="+mj-lt"/>
                  <a:ea typeface="+mj-ea"/>
                  <a:cs typeface="+mj-cs"/>
                  <a:sym typeface="Calibri"/>
                </a:defRPr>
              </a:lvl1pPr>
            </a:lstStyle>
            <a:p>
              <a:pPr/>
              <a:r>
                <a:t>Registration Authority</a:t>
              </a:r>
            </a:p>
          </p:txBody>
        </p:sp>
      </p:grpSp>
      <p:sp>
        <p:nvSpPr>
          <p:cNvPr id="179" name="Line"/>
          <p:cNvSpPr/>
          <p:nvPr/>
        </p:nvSpPr>
        <p:spPr>
          <a:xfrm>
            <a:off x="3394078" y="2284423"/>
            <a:ext cx="2358470" cy="492890"/>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80" name="PID_sd, ID_sd"/>
          <p:cNvSpPr txBox="1"/>
          <p:nvPr/>
        </p:nvSpPr>
        <p:spPr>
          <a:xfrm>
            <a:off x="3995634" y="2022100"/>
            <a:ext cx="1374161"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j-lt"/>
                <a:ea typeface="+mj-ea"/>
                <a:cs typeface="+mj-cs"/>
                <a:sym typeface="Calibri"/>
              </a:defRPr>
            </a:lvl1pPr>
          </a:lstStyle>
          <a:p>
            <a:pPr/>
            <a:r>
              <a:t>PID_sd, ID_sd</a:t>
            </a:r>
          </a:p>
        </p:txBody>
      </p:sp>
      <p:sp>
        <p:nvSpPr>
          <p:cNvPr id="181" name="Line"/>
          <p:cNvSpPr/>
          <p:nvPr/>
        </p:nvSpPr>
        <p:spPr>
          <a:xfrm flipH="1">
            <a:off x="3892344" y="3541186"/>
            <a:ext cx="1866291" cy="898386"/>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82" name="Content Placeholder 2"/>
          <p:cNvSpPr txBox="1"/>
          <p:nvPr>
            <p:ph type="body" idx="1"/>
          </p:nvPr>
        </p:nvSpPr>
        <p:spPr>
          <a:xfrm>
            <a:off x="1211702" y="1081311"/>
            <a:ext cx="7975801" cy="5474906"/>
          </a:xfrm>
          <a:prstGeom prst="rect">
            <a:avLst/>
          </a:prstGeom>
        </p:spPr>
        <p:txBody>
          <a:bodyPr anchor="b"/>
          <a:lstStyle/>
          <a:p>
            <a:pPr lvl="1" indent="198881" defTabSz="795527">
              <a:spcBef>
                <a:spcPts val="200"/>
              </a:spcBef>
              <a:defRPr sz="1300"/>
            </a:pPr>
            <a:r>
              <a:t>device ID (ID_sd)                                         </a:t>
            </a:r>
            <a:r>
              <a:rPr>
                <a:solidFill>
                  <a:srgbClr val="3297DC"/>
                </a:solidFill>
              </a:rPr>
              <a:t>           </a:t>
            </a:r>
            <a:r>
              <a:t>                                                  Master Key (MK_ra)</a:t>
            </a:r>
          </a:p>
          <a:p>
            <a:pPr lvl="1" indent="198881" defTabSz="795527">
              <a:spcBef>
                <a:spcPts val="200"/>
              </a:spcBef>
              <a:defRPr sz="1300"/>
            </a:pPr>
            <a:r>
              <a:t>Secret key (SK_sd)                                                                                              X_sd-ra = h(PID_sd || MK_ra) </a:t>
            </a:r>
          </a:p>
          <a:p>
            <a:pPr lvl="1" indent="198881" defTabSz="795527">
              <a:spcBef>
                <a:spcPts val="200"/>
              </a:spcBef>
              <a:defRPr sz="1300"/>
            </a:pPr>
            <a:r>
              <a:t>Computes:                                                                                                      PID_sd-ra = h(PID_sd -xor- X_sd-ra)</a:t>
            </a:r>
          </a:p>
          <a:p>
            <a:pPr lvl="1" indent="198881" defTabSz="795527">
              <a:spcBef>
                <a:spcPts val="200"/>
              </a:spcBef>
              <a:defRPr sz="1300"/>
            </a:pPr>
            <a:r>
              <a:t>PID_sd = h(ID_sd || SK_sd)                                                                          [ X_sd-ra, PID_ds-ra, ID_sd : stores</a:t>
            </a:r>
          </a:p>
          <a:p>
            <a:pPr lvl="8" indent="1591055" defTabSz="795527">
              <a:spcBef>
                <a:spcPts val="200"/>
              </a:spcBef>
              <a:defRPr sz="1300"/>
            </a:pPr>
            <a:r>
              <a:t>                                                                                       in the database of HGW ]</a:t>
            </a:r>
          </a:p>
          <a:p>
            <a:pPr lvl="1" indent="198881" defTabSz="795527">
              <a:spcBef>
                <a:spcPts val="200"/>
              </a:spcBef>
              <a:defRPr sz="1300"/>
            </a:pPr>
          </a:p>
          <a:p>
            <a:pPr lvl="1" indent="198881" defTabSz="795527">
              <a:spcBef>
                <a:spcPts val="200"/>
              </a:spcBef>
              <a:defRPr sz="1300"/>
            </a:pPr>
          </a:p>
          <a:p>
            <a:pPr lvl="1" indent="198881" defTabSz="795527">
              <a:spcBef>
                <a:spcPts val="200"/>
              </a:spcBef>
              <a:defRPr sz="1300"/>
            </a:pPr>
          </a:p>
          <a:p>
            <a:pPr lvl="1" indent="198881" defTabSz="795527">
              <a:spcBef>
                <a:spcPts val="200"/>
              </a:spcBef>
              <a:defRPr sz="1300"/>
            </a:pPr>
          </a:p>
          <a:p>
            <a:pPr lvl="1" indent="198881" defTabSz="795527">
              <a:spcBef>
                <a:spcPts val="200"/>
              </a:spcBef>
              <a:defRPr sz="1300"/>
            </a:pPr>
          </a:p>
          <a:p>
            <a:pPr lvl="1" indent="198881" defTabSz="795527">
              <a:spcBef>
                <a:spcPts val="200"/>
              </a:spcBef>
              <a:defRPr sz="1300"/>
            </a:pPr>
            <a:r>
              <a:t>A1 = h(SK_sd -xor-  X_sd-ra)</a:t>
            </a:r>
          </a:p>
          <a:p>
            <a:pPr lvl="1" indent="198881" defTabSz="795527">
              <a:spcBef>
                <a:spcPts val="200"/>
              </a:spcBef>
              <a:defRPr sz="1300"/>
            </a:pPr>
            <a:r>
              <a:t>A2 = h(ID_sd -xor-  PID_sd-ra)</a:t>
            </a:r>
          </a:p>
          <a:p>
            <a:pPr lvl="1" indent="198881" defTabSz="795527">
              <a:spcBef>
                <a:spcPts val="200"/>
              </a:spcBef>
              <a:defRPr sz="1300"/>
            </a:pPr>
            <a:r>
              <a:t>[ A1, A2: stores in the smart device (SD) ]  </a:t>
            </a:r>
          </a:p>
          <a:p>
            <a:pPr lvl="8" indent="1591055" defTabSz="795527">
              <a:spcBef>
                <a:spcPts val="200"/>
              </a:spcBef>
              <a:defRPr sz="1300"/>
            </a:pPr>
            <a:r>
              <a:t>                      </a:t>
            </a:r>
          </a:p>
          <a:p>
            <a:pPr defTabSz="795527">
              <a:spcBef>
                <a:spcPts val="200"/>
              </a:spcBef>
              <a:defRPr b="1" sz="1700" u="sng">
                <a:solidFill>
                  <a:srgbClr val="DE0F1B"/>
                </a:solidFill>
              </a:defRPr>
            </a:pPr>
          </a:p>
          <a:p>
            <a:pPr defTabSz="795527">
              <a:spcBef>
                <a:spcPts val="200"/>
              </a:spcBef>
              <a:defRPr b="1" sz="1700" u="sng">
                <a:solidFill>
                  <a:srgbClr val="DE0F1B"/>
                </a:solidFill>
              </a:defRPr>
            </a:pPr>
          </a:p>
          <a:p>
            <a:pPr algn="ctr" defTabSz="795527">
              <a:spcBef>
                <a:spcPts val="200"/>
              </a:spcBef>
              <a:defRPr b="1" sz="1700" u="sng">
                <a:solidFill>
                  <a:srgbClr val="DE0F1B"/>
                </a:solidFill>
              </a:defRPr>
            </a:pPr>
            <a:r>
              <a:t>Protocol (1) :</a:t>
            </a:r>
            <a:r>
              <a:rPr b="0">
                <a:solidFill>
                  <a:srgbClr val="000000"/>
                </a:solidFill>
              </a:rPr>
              <a:t> Smart device registration phase of the proposed protocol.</a:t>
            </a:r>
          </a:p>
        </p:txBody>
      </p:sp>
      <p:sp>
        <p:nvSpPr>
          <p:cNvPr id="183" name="X_sd-ra,…"/>
          <p:cNvSpPr txBox="1"/>
          <p:nvPr/>
        </p:nvSpPr>
        <p:spPr>
          <a:xfrm>
            <a:off x="4072830" y="3278861"/>
            <a:ext cx="998333" cy="6251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3297DC"/>
                </a:solidFill>
                <a:latin typeface="+mj-lt"/>
                <a:ea typeface="+mj-ea"/>
                <a:cs typeface="+mj-cs"/>
                <a:sym typeface="Calibri"/>
              </a:defRPr>
            </a:pPr>
            <a:r>
              <a:t>X_sd-ra,</a:t>
            </a:r>
          </a:p>
          <a:p>
            <a:pPr>
              <a:defRPr>
                <a:solidFill>
                  <a:srgbClr val="3297DC"/>
                </a:solidFill>
                <a:latin typeface="+mj-lt"/>
                <a:ea typeface="+mj-ea"/>
                <a:cs typeface="+mj-cs"/>
                <a:sym typeface="Calibri"/>
              </a:defRPr>
            </a:pPr>
            <a:r>
              <a:t>PID_sd-ra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