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
  </p:notesMasterIdLst>
  <p:sldIdLst>
    <p:sldId id="256" r:id="rId2"/>
    <p:sldId id="258" r:id="rId3"/>
    <p:sldId id="260" r:id="rId4"/>
    <p:sldId id="263" r:id="rId5"/>
    <p:sldId id="259"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2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9C2894-FB4C-4715-AA69-620E9E3AE55F}" type="datetimeFigureOut">
              <a:rPr lang="en-US" smtClean="0"/>
              <a:t>6/30/2018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55EB20-6BA5-4DE1-949F-5F54611807AC}" type="slidenum">
              <a:rPr lang="en-US" smtClean="0"/>
              <a:t>‹#›</a:t>
            </a:fld>
            <a:endParaRPr lang="en-US"/>
          </a:p>
        </p:txBody>
      </p:sp>
    </p:spTree>
    <p:extLst>
      <p:ext uri="{BB962C8B-B14F-4D97-AF65-F5344CB8AC3E}">
        <p14:creationId xmlns:p14="http://schemas.microsoft.com/office/powerpoint/2010/main" val="1898895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24F51B91-807A-46F1-AC99-25CE3460EB5C}" type="datetimeFigureOut">
              <a:rPr lang="en-US" smtClean="0"/>
              <a:t>6/30/2018</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4C734C43-D631-48A6-8468-05BC0E906FC5}"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4F51B91-807A-46F1-AC99-25CE3460EB5C}" type="datetimeFigureOut">
              <a:rPr lang="en-US" smtClean="0"/>
              <a:t>6/30/2018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C734C43-D631-48A6-8468-05BC0E906FC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4F51B91-807A-46F1-AC99-25CE3460EB5C}" type="datetimeFigureOut">
              <a:rPr lang="en-US" smtClean="0"/>
              <a:t>6/30/2018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C734C43-D631-48A6-8468-05BC0E906FC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4F51B91-807A-46F1-AC99-25CE3460EB5C}" type="datetimeFigureOut">
              <a:rPr lang="en-US" smtClean="0"/>
              <a:t>6/30/2018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C734C43-D631-48A6-8468-05BC0E906FC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4F51B91-807A-46F1-AC99-25CE3460EB5C}" type="datetimeFigureOut">
              <a:rPr lang="en-US" smtClean="0"/>
              <a:t>6/30/2018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C734C43-D631-48A6-8468-05BC0E906FC5}"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4F51B91-807A-46F1-AC99-25CE3460EB5C}" type="datetimeFigureOut">
              <a:rPr lang="en-US" smtClean="0"/>
              <a:t>6/30/2018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C734C43-D631-48A6-8468-05BC0E906FC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4F51B91-807A-46F1-AC99-25CE3460EB5C}" type="datetimeFigureOut">
              <a:rPr lang="en-US" smtClean="0"/>
              <a:t>6/30/2018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C734C43-D631-48A6-8468-05BC0E906FC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24F51B91-807A-46F1-AC99-25CE3460EB5C}" type="datetimeFigureOut">
              <a:rPr lang="en-US" smtClean="0"/>
              <a:t>6/30/2018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C734C43-D631-48A6-8468-05BC0E906FC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24F51B91-807A-46F1-AC99-25CE3460EB5C}" type="datetimeFigureOut">
              <a:rPr lang="en-US" smtClean="0"/>
              <a:t>6/30/2018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C734C43-D631-48A6-8468-05BC0E906FC5}"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4F51B91-807A-46F1-AC99-25CE3460EB5C}" type="datetimeFigureOut">
              <a:rPr lang="en-US" smtClean="0"/>
              <a:t>6/30/2018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C734C43-D631-48A6-8468-05BC0E906FC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24F51B91-807A-46F1-AC99-25CE3460EB5C}" type="datetimeFigureOut">
              <a:rPr lang="en-US" smtClean="0"/>
              <a:t>6/30/2018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C734C43-D631-48A6-8468-05BC0E906FC5}"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24F51B91-807A-46F1-AC99-25CE3460EB5C}" type="datetimeFigureOut">
              <a:rPr lang="en-US" smtClean="0"/>
              <a:t>6/30/2018</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4C734C43-D631-48A6-8468-05BC0E906FC5}"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hyperlink" Target="http://www.espn.in/football/team/squad/_/id/205?src=com" TargetMode="External"/><Relationship Id="rId7" Type="http://schemas.openxmlformats.org/officeDocument/2006/relationships/oleObject" Target="file:///C:\Users\Madhura\Desktop\FIFA%202018%20WC\Final%20Predicting%20data%20FIFA.csv" TargetMode="Externa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file:///C:\Users\Madhura\Desktop\FIFA%202018%20WC\Final%20Train.csv" TargetMode="External"/><Relationship Id="rId4" Type="http://schemas.openxmlformats.org/officeDocument/2006/relationships/hyperlink" Target="https://www.google.co.in/search?q=FIFA&amp;oq=FIFA&amp;aqs=chrome..69i57j69i60l3j69i59l2.896j0j4&amp;sourceid=chrome&amp;ie=UTF-8"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474752"/>
            <a:ext cx="5791200" cy="751362"/>
          </a:xfrm>
        </p:spPr>
        <p:txBody>
          <a:bodyPr>
            <a:normAutofit fontScale="90000"/>
          </a:bodyPr>
          <a:lstStyle/>
          <a:p>
            <a:r>
              <a:rPr lang="en-US" sz="4500" dirty="0" smtClean="0">
                <a:latin typeface="Calibri" pitchFamily="34" charset="0"/>
                <a:cs typeface="Calibri" pitchFamily="34" charset="0"/>
              </a:rPr>
              <a:t>FIFA WC Prediction 2018 </a:t>
            </a:r>
            <a:endParaRPr lang="en-US" sz="4500" dirty="0">
              <a:latin typeface="Calibri" pitchFamily="34" charset="0"/>
              <a:cs typeface="Calibri" pitchFamily="34" charset="0"/>
            </a:endParaRPr>
          </a:p>
        </p:txBody>
      </p:sp>
      <p:sp>
        <p:nvSpPr>
          <p:cNvPr id="3" name="Subtitle 2"/>
          <p:cNvSpPr>
            <a:spLocks noGrp="1"/>
          </p:cNvSpPr>
          <p:nvPr>
            <p:ph type="subTitle" idx="1"/>
          </p:nvPr>
        </p:nvSpPr>
        <p:spPr>
          <a:xfrm>
            <a:off x="990600" y="4572000"/>
            <a:ext cx="4800600" cy="1981200"/>
          </a:xfrm>
        </p:spPr>
        <p:txBody>
          <a:bodyPr>
            <a:normAutofit lnSpcReduction="10000"/>
          </a:bodyPr>
          <a:lstStyle/>
          <a:p>
            <a:r>
              <a:rPr lang="en-US" sz="1800" dirty="0" smtClean="0">
                <a:latin typeface="Calibri" pitchFamily="34" charset="0"/>
                <a:cs typeface="Calibri" pitchFamily="34" charset="0"/>
              </a:rPr>
              <a:t>Team Name : </a:t>
            </a:r>
            <a:r>
              <a:rPr lang="en-US" sz="1800" b="1" dirty="0" smtClean="0">
                <a:latin typeface="Calibri" pitchFamily="34" charset="0"/>
                <a:cs typeface="Calibri" pitchFamily="34" charset="0"/>
              </a:rPr>
              <a:t>Win FIFA</a:t>
            </a:r>
          </a:p>
          <a:p>
            <a:r>
              <a:rPr lang="en-US" sz="1800" dirty="0" smtClean="0">
                <a:latin typeface="Calibri" pitchFamily="34" charset="0"/>
                <a:cs typeface="Calibri" pitchFamily="34" charset="0"/>
              </a:rPr>
              <a:t>Members :</a:t>
            </a:r>
          </a:p>
          <a:p>
            <a:pPr marL="370332" indent="-342900">
              <a:buClrTx/>
              <a:buFont typeface="+mj-lt"/>
              <a:buAutoNum type="arabicPeriod"/>
            </a:pPr>
            <a:r>
              <a:rPr lang="en-US" sz="1800" dirty="0" smtClean="0">
                <a:latin typeface="Calibri" pitchFamily="34" charset="0"/>
                <a:cs typeface="Calibri" pitchFamily="34" charset="0"/>
              </a:rPr>
              <a:t>Debashish Bhattacharya</a:t>
            </a:r>
          </a:p>
          <a:p>
            <a:pPr marL="370332" indent="-342900">
              <a:buClrTx/>
              <a:buFont typeface="+mj-lt"/>
              <a:buAutoNum type="arabicPeriod"/>
            </a:pPr>
            <a:r>
              <a:rPr lang="en-US" sz="1800" dirty="0" smtClean="0">
                <a:latin typeface="Calibri" pitchFamily="34" charset="0"/>
                <a:cs typeface="Calibri" pitchFamily="34" charset="0"/>
              </a:rPr>
              <a:t>Madhura Kelkar</a:t>
            </a:r>
          </a:p>
          <a:p>
            <a:pPr marL="370332" indent="-342900">
              <a:buClrTx/>
              <a:buFont typeface="+mj-lt"/>
              <a:buAutoNum type="arabicPeriod"/>
            </a:pPr>
            <a:r>
              <a:rPr lang="en-US" sz="1800" dirty="0" smtClean="0">
                <a:latin typeface="Calibri" pitchFamily="34" charset="0"/>
                <a:cs typeface="Calibri" pitchFamily="34" charset="0"/>
              </a:rPr>
              <a:t>Aditya Menon</a:t>
            </a:r>
          </a:p>
          <a:p>
            <a:pPr marL="370332" indent="-342900">
              <a:buClrTx/>
              <a:buFont typeface="+mj-lt"/>
              <a:buAutoNum type="arabicPeriod"/>
            </a:pPr>
            <a:r>
              <a:rPr lang="en-US" sz="1800" dirty="0" smtClean="0">
                <a:latin typeface="Calibri" pitchFamily="34" charset="0"/>
                <a:cs typeface="Calibri" pitchFamily="34" charset="0"/>
              </a:rPr>
              <a:t>Jaitra Chakraborti</a:t>
            </a:r>
            <a:endParaRPr lang="en-US" sz="18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3124" y="304800"/>
            <a:ext cx="7337476"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buFont typeface="Wingdings" pitchFamily="2" charset="2"/>
              <a:buChar char="Ø"/>
            </a:pPr>
            <a:r>
              <a:rPr lang="en-US" sz="2400" dirty="0" smtClean="0"/>
              <a:t>  Prediction</a:t>
            </a:r>
            <a:endParaRPr lang="en-US" dirty="0"/>
          </a:p>
        </p:txBody>
      </p:sp>
      <p:pic>
        <p:nvPicPr>
          <p:cNvPr id="1026" name="Picture 2"/>
          <p:cNvPicPr>
            <a:picLocks noChangeAspect="1" noChangeArrowheads="1"/>
          </p:cNvPicPr>
          <p:nvPr/>
        </p:nvPicPr>
        <p:blipFill>
          <a:blip r:embed="rId2"/>
          <a:srcRect/>
          <a:stretch>
            <a:fillRect/>
          </a:stretch>
        </p:blipFill>
        <p:spPr bwMode="auto">
          <a:xfrm>
            <a:off x="1447800" y="1123949"/>
            <a:ext cx="7315200" cy="556804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3124" y="304800"/>
            <a:ext cx="7337476"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buFont typeface="Wingdings" pitchFamily="2" charset="2"/>
              <a:buChar char="Ø"/>
            </a:pPr>
            <a:r>
              <a:rPr lang="en-US" sz="2400" dirty="0" smtClean="0">
                <a:latin typeface="Calibri" pitchFamily="34" charset="0"/>
                <a:cs typeface="Calibri" pitchFamily="34" charset="0"/>
              </a:rPr>
              <a:t>  Driving Factors</a:t>
            </a:r>
            <a:endParaRPr lang="en-US" dirty="0">
              <a:latin typeface="Calibri" pitchFamily="34" charset="0"/>
              <a:cs typeface="Calibri" pitchFamily="34" charset="0"/>
            </a:endParaRPr>
          </a:p>
        </p:txBody>
      </p:sp>
      <p:sp>
        <p:nvSpPr>
          <p:cNvPr id="3" name="TextBox 2"/>
          <p:cNvSpPr txBox="1"/>
          <p:nvPr/>
        </p:nvSpPr>
        <p:spPr>
          <a:xfrm>
            <a:off x="1524000" y="1219200"/>
            <a:ext cx="7086600" cy="4524315"/>
          </a:xfrm>
          <a:prstGeom prst="rect">
            <a:avLst/>
          </a:prstGeom>
          <a:noFill/>
        </p:spPr>
        <p:txBody>
          <a:bodyPr wrap="square" rtlCol="0">
            <a:spAutoFit/>
          </a:bodyPr>
          <a:lstStyle/>
          <a:p>
            <a:pPr marL="342900" indent="-342900">
              <a:buFont typeface="+mj-lt"/>
              <a:buAutoNum type="arabicPeriod"/>
            </a:pPr>
            <a:r>
              <a:rPr lang="en-US" dirty="0" smtClean="0">
                <a:latin typeface="Calibri" pitchFamily="34" charset="0"/>
                <a:cs typeface="Calibri" pitchFamily="34" charset="0"/>
              </a:rPr>
              <a:t>Saves_per_game</a:t>
            </a:r>
          </a:p>
          <a:p>
            <a:pPr marL="342900" indent="-342900">
              <a:buFont typeface="+mj-lt"/>
              <a:buAutoNum type="arabicPeriod"/>
            </a:pPr>
            <a:r>
              <a:rPr lang="en-US" dirty="0" smtClean="0">
                <a:latin typeface="Calibri" pitchFamily="34" charset="0"/>
                <a:cs typeface="Calibri" pitchFamily="34" charset="0"/>
              </a:rPr>
              <a:t>Goals_conceded_per_game</a:t>
            </a:r>
          </a:p>
          <a:p>
            <a:pPr marL="342900" indent="-342900">
              <a:buFont typeface="+mj-lt"/>
              <a:buAutoNum type="arabicPeriod"/>
            </a:pPr>
            <a:r>
              <a:rPr lang="en-US" dirty="0" smtClean="0">
                <a:latin typeface="Calibri" pitchFamily="34" charset="0"/>
                <a:cs typeface="Calibri" pitchFamily="34" charset="0"/>
              </a:rPr>
              <a:t>Goals_per_game</a:t>
            </a:r>
          </a:p>
          <a:p>
            <a:pPr marL="342900" indent="-342900">
              <a:buFont typeface="+mj-lt"/>
              <a:buAutoNum type="arabicPeriod"/>
            </a:pPr>
            <a:r>
              <a:rPr lang="en-US" dirty="0" smtClean="0">
                <a:latin typeface="Calibri" pitchFamily="34" charset="0"/>
                <a:cs typeface="Calibri" pitchFamily="34" charset="0"/>
              </a:rPr>
              <a:t>Shots_per_game</a:t>
            </a:r>
          </a:p>
          <a:p>
            <a:pPr marL="342900" indent="-342900">
              <a:buFont typeface="+mj-lt"/>
              <a:buAutoNum type="arabicPeriod"/>
            </a:pPr>
            <a:r>
              <a:rPr lang="en-US" dirty="0" smtClean="0">
                <a:latin typeface="Calibri" pitchFamily="34" charset="0"/>
                <a:cs typeface="Calibri" pitchFamily="34" charset="0"/>
              </a:rPr>
              <a:t>Shot_on_target_per_game</a:t>
            </a:r>
          </a:p>
          <a:p>
            <a:pPr marL="342900" indent="-342900">
              <a:buFont typeface="+mj-lt"/>
              <a:buAutoNum type="arabicPeriod"/>
            </a:pPr>
            <a:r>
              <a:rPr lang="en-US" dirty="0" smtClean="0">
                <a:latin typeface="Calibri" pitchFamily="34" charset="0"/>
                <a:cs typeface="Calibri" pitchFamily="34" charset="0"/>
              </a:rPr>
              <a:t>Shots_on_target_per_shot</a:t>
            </a:r>
          </a:p>
          <a:p>
            <a:pPr marL="342900" indent="-342900">
              <a:buFont typeface="+mj-lt"/>
              <a:buAutoNum type="arabicPeriod"/>
            </a:pPr>
            <a:r>
              <a:rPr lang="en-US" dirty="0" smtClean="0">
                <a:latin typeface="Calibri" pitchFamily="34" charset="0"/>
                <a:cs typeface="Calibri" pitchFamily="34" charset="0"/>
              </a:rPr>
              <a:t>Fouls_per_game</a:t>
            </a:r>
          </a:p>
          <a:p>
            <a:pPr marL="342900" indent="-342900">
              <a:buFont typeface="+mj-lt"/>
              <a:buAutoNum type="arabicPeriod"/>
            </a:pPr>
            <a:r>
              <a:rPr lang="en-US" dirty="0" smtClean="0">
                <a:latin typeface="Calibri" pitchFamily="34" charset="0"/>
                <a:cs typeface="Calibri" pitchFamily="34" charset="0"/>
              </a:rPr>
              <a:t>Fouls_suffered_per_game</a:t>
            </a:r>
          </a:p>
          <a:p>
            <a:pPr marL="342900" indent="-342900">
              <a:buFont typeface="+mj-lt"/>
              <a:buAutoNum type="arabicPeriod"/>
            </a:pPr>
            <a:r>
              <a:rPr lang="en-US" dirty="0" smtClean="0">
                <a:latin typeface="Calibri" pitchFamily="34" charset="0"/>
                <a:cs typeface="Calibri" pitchFamily="34" charset="0"/>
              </a:rPr>
              <a:t>Avg_substitution_per_game</a:t>
            </a:r>
          </a:p>
          <a:p>
            <a:pPr marL="342900" indent="-342900">
              <a:buFont typeface="+mj-lt"/>
              <a:buAutoNum type="arabicPeriod"/>
            </a:pPr>
            <a:r>
              <a:rPr lang="en-US" dirty="0" smtClean="0">
                <a:latin typeface="Calibri" pitchFamily="34" charset="0"/>
                <a:cs typeface="Calibri" pitchFamily="34" charset="0"/>
              </a:rPr>
              <a:t>Average_half_time_goals</a:t>
            </a:r>
          </a:p>
          <a:p>
            <a:pPr marL="342900" indent="-342900">
              <a:buFont typeface="+mj-lt"/>
              <a:buAutoNum type="arabicPeriod"/>
            </a:pPr>
            <a:r>
              <a:rPr lang="en-US" dirty="0" smtClean="0">
                <a:latin typeface="Calibri" pitchFamily="34" charset="0"/>
                <a:cs typeface="Calibri" pitchFamily="34" charset="0"/>
              </a:rPr>
              <a:t>Avg_red_card_per_game</a:t>
            </a:r>
          </a:p>
          <a:p>
            <a:pPr marL="342900" indent="-342900">
              <a:buFont typeface="+mj-lt"/>
              <a:buAutoNum type="arabicPeriod"/>
            </a:pPr>
            <a:r>
              <a:rPr lang="en-US" dirty="0" smtClean="0">
                <a:latin typeface="Calibri" pitchFamily="34" charset="0"/>
                <a:cs typeface="Calibri" pitchFamily="34" charset="0"/>
              </a:rPr>
              <a:t>Average_yellow_card_per_game</a:t>
            </a:r>
          </a:p>
          <a:p>
            <a:pPr marL="342900" indent="-342900">
              <a:buFont typeface="+mj-lt"/>
              <a:buAutoNum type="arabicPeriod"/>
            </a:pPr>
            <a:r>
              <a:rPr lang="en-US" dirty="0" smtClean="0">
                <a:latin typeface="Calibri" pitchFamily="34" charset="0"/>
                <a:cs typeface="Calibri" pitchFamily="34" charset="0"/>
              </a:rPr>
              <a:t>#_Top_4_finish</a:t>
            </a:r>
          </a:p>
          <a:p>
            <a:pPr marL="342900" indent="-342900">
              <a:buFont typeface="+mj-lt"/>
              <a:buAutoNum type="arabicPeriod"/>
            </a:pPr>
            <a:r>
              <a:rPr lang="en-US" dirty="0" smtClean="0">
                <a:latin typeface="Calibri" pitchFamily="34" charset="0"/>
                <a:cs typeface="Calibri" pitchFamily="34" charset="0"/>
              </a:rPr>
              <a:t>#_Top_2_finish</a:t>
            </a:r>
          </a:p>
          <a:p>
            <a:pPr marL="342900" indent="-342900">
              <a:buFont typeface="+mj-lt"/>
              <a:buAutoNum type="arabicPeriod"/>
            </a:pPr>
            <a:r>
              <a:rPr lang="en-US" dirty="0" smtClean="0">
                <a:latin typeface="Calibri" pitchFamily="34" charset="0"/>
                <a:cs typeface="Calibri" pitchFamily="34" charset="0"/>
              </a:rPr>
              <a:t>#_Winner</a:t>
            </a:r>
          </a:p>
          <a:p>
            <a:pPr marL="342900" indent="-342900">
              <a:buFont typeface="+mj-lt"/>
              <a:buAutoNum type="arabicPeriod"/>
            </a:pPr>
            <a:r>
              <a:rPr lang="en-US" dirty="0" err="1" smtClean="0">
                <a:latin typeface="Calibri" pitchFamily="34" charset="0"/>
                <a:cs typeface="Calibri" pitchFamily="34" charset="0"/>
              </a:rPr>
              <a:t>Points_after_group_stage</a:t>
            </a:r>
            <a:endParaRPr lang="en-US"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49324" y="304800"/>
            <a:ext cx="7337476"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buFont typeface="Wingdings" pitchFamily="2" charset="2"/>
              <a:buChar char="Ø"/>
            </a:pPr>
            <a:r>
              <a:rPr lang="en-US" sz="2400" dirty="0" smtClean="0">
                <a:latin typeface="Calibri" pitchFamily="34" charset="0"/>
                <a:cs typeface="Calibri" pitchFamily="34" charset="0"/>
              </a:rPr>
              <a:t>  Model Creation</a:t>
            </a:r>
            <a:endParaRPr lang="en-US" dirty="0">
              <a:latin typeface="Calibri" pitchFamily="34" charset="0"/>
              <a:cs typeface="Calibri" pitchFamily="34" charset="0"/>
            </a:endParaRPr>
          </a:p>
        </p:txBody>
      </p:sp>
      <p:sp>
        <p:nvSpPr>
          <p:cNvPr id="3" name="TextBox 2"/>
          <p:cNvSpPr txBox="1"/>
          <p:nvPr/>
        </p:nvSpPr>
        <p:spPr>
          <a:xfrm>
            <a:off x="1524000" y="1219200"/>
            <a:ext cx="7086600" cy="6740307"/>
          </a:xfrm>
          <a:prstGeom prst="rect">
            <a:avLst/>
          </a:prstGeom>
          <a:noFill/>
        </p:spPr>
        <p:txBody>
          <a:bodyPr wrap="square" rtlCol="0">
            <a:spAutoFit/>
          </a:bodyPr>
          <a:lstStyle/>
          <a:p>
            <a:pPr marL="342900" indent="-342900">
              <a:buFont typeface="+mj-lt"/>
              <a:buAutoNum type="arabicPeriod"/>
            </a:pPr>
            <a:r>
              <a:rPr lang="en-US" dirty="0" smtClean="0">
                <a:latin typeface="Calibri" pitchFamily="34" charset="0"/>
                <a:cs typeface="Calibri" pitchFamily="34" charset="0"/>
              </a:rPr>
              <a:t>After the variables impacting the result were selected, data for each of these variables were obtained from different sources</a:t>
            </a:r>
          </a:p>
          <a:p>
            <a:pPr marL="342900" indent="-342900">
              <a:buFont typeface="+mj-lt"/>
              <a:buAutoNum type="arabicPeriod"/>
            </a:pPr>
            <a:r>
              <a:rPr lang="en-US" dirty="0" smtClean="0">
                <a:latin typeface="Calibri" pitchFamily="34" charset="0"/>
                <a:cs typeface="Calibri" pitchFamily="34" charset="0"/>
              </a:rPr>
              <a:t>The data was obtained from the FIFA and </a:t>
            </a:r>
            <a:r>
              <a:rPr lang="en-US" dirty="0" err="1" smtClean="0">
                <a:latin typeface="Calibri" pitchFamily="34" charset="0"/>
                <a:cs typeface="Calibri" pitchFamily="34" charset="0"/>
              </a:rPr>
              <a:t>espn</a:t>
            </a:r>
            <a:r>
              <a:rPr lang="en-US" dirty="0" smtClean="0">
                <a:latin typeface="Calibri" pitchFamily="34" charset="0"/>
                <a:cs typeface="Calibri" pitchFamily="34" charset="0"/>
              </a:rPr>
              <a:t> site (sample link for 1 country from the </a:t>
            </a:r>
            <a:r>
              <a:rPr lang="en-US" dirty="0" err="1" smtClean="0">
                <a:latin typeface="Calibri" pitchFamily="34" charset="0"/>
                <a:cs typeface="Calibri" pitchFamily="34" charset="0"/>
              </a:rPr>
              <a:t>espn</a:t>
            </a:r>
            <a:r>
              <a:rPr lang="en-US" dirty="0" smtClean="0">
                <a:latin typeface="Calibri" pitchFamily="34" charset="0"/>
                <a:cs typeface="Calibri" pitchFamily="34" charset="0"/>
              </a:rPr>
              <a:t> site provided in the next site)</a:t>
            </a:r>
          </a:p>
          <a:p>
            <a:pPr marL="342900" indent="-342900">
              <a:buFont typeface="+mj-lt"/>
              <a:buAutoNum type="arabicPeriod"/>
            </a:pPr>
            <a:r>
              <a:rPr lang="en-US" dirty="0" smtClean="0">
                <a:latin typeface="Calibri" pitchFamily="34" charset="0"/>
                <a:cs typeface="Calibri" pitchFamily="34" charset="0"/>
              </a:rPr>
              <a:t>As the data here was at the player level, the result had to be aggregated  to the country level </a:t>
            </a:r>
            <a:r>
              <a:rPr lang="en-US" dirty="0" err="1" smtClean="0">
                <a:latin typeface="Calibri" pitchFamily="34" charset="0"/>
                <a:cs typeface="Calibri" pitchFamily="34" charset="0"/>
              </a:rPr>
              <a:t>eg</a:t>
            </a:r>
            <a:r>
              <a:rPr lang="en-US" dirty="0" smtClean="0">
                <a:latin typeface="Calibri" pitchFamily="34" charset="0"/>
                <a:cs typeface="Calibri" pitchFamily="34" charset="0"/>
              </a:rPr>
              <a:t>: adding the goals, shots, saves, fouls by each player to get the total for the team. </a:t>
            </a:r>
          </a:p>
          <a:p>
            <a:pPr marL="342900" indent="-342900">
              <a:buFont typeface="+mj-lt"/>
              <a:buAutoNum type="arabicPeriod"/>
            </a:pPr>
            <a:r>
              <a:rPr lang="en-US" dirty="0" smtClean="0">
                <a:latin typeface="Calibri" pitchFamily="34" charset="0"/>
                <a:cs typeface="Calibri" pitchFamily="34" charset="0"/>
              </a:rPr>
              <a:t>To verify the correctness of the data, they were tallied from the FIFA site and in case of data not available in the ESPN site, it was searched for in the FIFA site</a:t>
            </a:r>
          </a:p>
          <a:p>
            <a:pPr marL="342900" indent="-342900">
              <a:buFont typeface="+mj-lt"/>
              <a:buAutoNum type="arabicPeriod"/>
            </a:pPr>
            <a:r>
              <a:rPr lang="en-US" dirty="0" smtClean="0">
                <a:latin typeface="Calibri" pitchFamily="34" charset="0"/>
                <a:cs typeface="Calibri" pitchFamily="34" charset="0"/>
              </a:rPr>
              <a:t>The training data for building the model was based on the past World cup records –2014, 2010, 2006, 2002. Details for the editions before these were  not available in these sites</a:t>
            </a:r>
          </a:p>
          <a:p>
            <a:pPr marL="342900" indent="-342900">
              <a:buFont typeface="+mj-lt"/>
              <a:buAutoNum type="arabicPeriod"/>
            </a:pPr>
            <a:r>
              <a:rPr lang="en-US" dirty="0" smtClean="0">
                <a:latin typeface="Calibri" pitchFamily="34" charset="0"/>
                <a:cs typeface="Calibri" pitchFamily="34" charset="0"/>
              </a:rPr>
              <a:t>The model created for Random Forest as it does in-sample testing which is helpful in case of samples with lesser records</a:t>
            </a:r>
          </a:p>
          <a:p>
            <a:pPr marL="342900" indent="-342900">
              <a:buFont typeface="+mj-lt"/>
              <a:buAutoNum type="arabicPeriod"/>
            </a:pPr>
            <a:r>
              <a:rPr lang="en-US" dirty="0" smtClean="0">
                <a:latin typeface="Calibri" pitchFamily="34" charset="0"/>
                <a:cs typeface="Calibri" pitchFamily="34" charset="0"/>
              </a:rPr>
              <a:t>The model was tested on the stats of the team for 1</a:t>
            </a:r>
            <a:r>
              <a:rPr lang="en-US" baseline="30000" dirty="0" smtClean="0">
                <a:latin typeface="Calibri" pitchFamily="34" charset="0"/>
                <a:cs typeface="Calibri" pitchFamily="34" charset="0"/>
              </a:rPr>
              <a:t>st</a:t>
            </a:r>
            <a:r>
              <a:rPr lang="en-US" dirty="0" smtClean="0">
                <a:latin typeface="Calibri" pitchFamily="34" charset="0"/>
                <a:cs typeface="Calibri" pitchFamily="34" charset="0"/>
              </a:rPr>
              <a:t> 3 league stage games and the international friendlies held before the WC, as it provided the most recent trend</a:t>
            </a:r>
          </a:p>
          <a:p>
            <a:pPr marL="342900" indent="-342900">
              <a:buFont typeface="+mj-lt"/>
              <a:buAutoNum type="arabicPeriod"/>
            </a:pPr>
            <a:r>
              <a:rPr lang="en-US" dirty="0" smtClean="0">
                <a:latin typeface="Calibri" pitchFamily="34" charset="0"/>
                <a:cs typeface="Calibri" pitchFamily="34" charset="0"/>
              </a:rPr>
              <a:t>Based on the probabilities provided by the model and the draws of the next rounds, the winner and semi-finalists were predicted</a:t>
            </a:r>
          </a:p>
          <a:p>
            <a:pPr marL="342900" indent="-342900">
              <a:buFont typeface="+mj-lt"/>
              <a:buAutoNum type="arabicPeriod"/>
            </a:pPr>
            <a:endParaRPr lang="en-US" dirty="0" smtClean="0">
              <a:latin typeface="Calibri" pitchFamily="34" charset="0"/>
              <a:cs typeface="Calibri" pitchFamily="34" charset="0"/>
            </a:endParaRPr>
          </a:p>
          <a:p>
            <a:pPr marL="342900" indent="-342900">
              <a:buFont typeface="+mj-lt"/>
              <a:buAutoNum type="arabicPeriod"/>
            </a:pPr>
            <a:endParaRPr lang="en-US" dirty="0" smtClean="0">
              <a:latin typeface="Calibri" pitchFamily="34" charset="0"/>
              <a:cs typeface="Calibri" pitchFamily="34" charset="0"/>
            </a:endParaRPr>
          </a:p>
          <a:p>
            <a:pPr marL="342900" indent="-342900">
              <a:buFont typeface="+mj-lt"/>
              <a:buAutoNum type="arabicPeriod"/>
            </a:pPr>
            <a:endParaRPr lang="en-US" dirty="0" smtClean="0">
              <a:latin typeface="Calibri" pitchFamily="34" charset="0"/>
              <a:cs typeface="Calibri" pitchFamily="34" charset="0"/>
            </a:endParaRPr>
          </a:p>
          <a:p>
            <a:pPr marL="342900" indent="-342900">
              <a:buFont typeface="+mj-lt"/>
              <a:buAutoNum type="arabicPeriod"/>
            </a:pPr>
            <a:endParaRPr lang="en-US" dirty="0" smtClean="0">
              <a:latin typeface="Calibri" pitchFamily="34" charset="0"/>
              <a:cs typeface="Calibri" pitchFamily="34" charset="0"/>
            </a:endParaRPr>
          </a:p>
        </p:txBody>
      </p:sp>
    </p:spTree>
    <p:extLst>
      <p:ext uri="{BB962C8B-B14F-4D97-AF65-F5344CB8AC3E}">
        <p14:creationId xmlns:p14="http://schemas.microsoft.com/office/powerpoint/2010/main" val="21435751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73124" y="304800"/>
            <a:ext cx="7337476"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buFont typeface="Wingdings" pitchFamily="2" charset="2"/>
              <a:buChar char="Ø"/>
            </a:pPr>
            <a:r>
              <a:rPr lang="en-US" sz="2400" dirty="0" smtClean="0">
                <a:latin typeface="Calibri" pitchFamily="34" charset="0"/>
                <a:cs typeface="Calibri" pitchFamily="34" charset="0"/>
              </a:rPr>
              <a:t>  Data Sets </a:t>
            </a:r>
            <a:endParaRPr lang="en-US" dirty="0">
              <a:latin typeface="Calibri" pitchFamily="34" charset="0"/>
              <a:cs typeface="Calibri" pitchFamily="34" charset="0"/>
            </a:endParaRPr>
          </a:p>
        </p:txBody>
      </p:sp>
      <p:sp>
        <p:nvSpPr>
          <p:cNvPr id="4" name="TextBox 3"/>
          <p:cNvSpPr txBox="1"/>
          <p:nvPr/>
        </p:nvSpPr>
        <p:spPr>
          <a:xfrm>
            <a:off x="1371600" y="1524000"/>
            <a:ext cx="7543800" cy="2062103"/>
          </a:xfrm>
          <a:prstGeom prst="rect">
            <a:avLst/>
          </a:prstGeom>
          <a:noFill/>
        </p:spPr>
        <p:txBody>
          <a:bodyPr wrap="square" rtlCol="0">
            <a:spAutoFit/>
          </a:bodyPr>
          <a:lstStyle/>
          <a:p>
            <a:pPr>
              <a:buFont typeface="Wingdings" pitchFamily="2" charset="2"/>
              <a:buChar char="v"/>
            </a:pPr>
            <a:r>
              <a:rPr lang="en-US" b="1" dirty="0" smtClean="0">
                <a:latin typeface="Calibri" pitchFamily="34" charset="0"/>
                <a:cs typeface="Calibri" pitchFamily="34" charset="0"/>
              </a:rPr>
              <a:t> </a:t>
            </a:r>
            <a:r>
              <a:rPr lang="en-US" sz="2000" b="1" dirty="0" smtClean="0">
                <a:latin typeface="Calibri" pitchFamily="34" charset="0"/>
                <a:cs typeface="Calibri" pitchFamily="34" charset="0"/>
              </a:rPr>
              <a:t>Sources</a:t>
            </a:r>
            <a:r>
              <a:rPr lang="en-US" sz="2000" dirty="0" smtClean="0">
                <a:latin typeface="Calibri" pitchFamily="34" charset="0"/>
                <a:cs typeface="Calibri" pitchFamily="34" charset="0"/>
              </a:rPr>
              <a:t> </a:t>
            </a:r>
          </a:p>
          <a:p>
            <a:pPr marL="342900" indent="-342900">
              <a:buFont typeface="Arial" pitchFamily="34" charset="0"/>
              <a:buChar char="•"/>
            </a:pPr>
            <a:r>
              <a:rPr lang="en-US" dirty="0" smtClean="0">
                <a:latin typeface="Calibri" pitchFamily="34" charset="0"/>
                <a:cs typeface="Calibri" pitchFamily="34" charset="0"/>
              </a:rPr>
              <a:t>ESPN - </a:t>
            </a:r>
            <a:r>
              <a:rPr lang="en-US" dirty="0" smtClean="0">
                <a:latin typeface="Calibri" pitchFamily="34" charset="0"/>
                <a:cs typeface="Calibri" pitchFamily="34" charset="0"/>
                <a:hlinkClick r:id="rId3"/>
              </a:rPr>
              <a:t>http://www.espn.in/football/team/squad/_/id/205?src=com</a:t>
            </a:r>
            <a:endParaRPr lang="en-US" dirty="0" smtClean="0">
              <a:latin typeface="Calibri" pitchFamily="34" charset="0"/>
              <a:cs typeface="Calibri" pitchFamily="34" charset="0"/>
            </a:endParaRPr>
          </a:p>
          <a:p>
            <a:pPr marL="342900" indent="-342900">
              <a:buFont typeface="Arial" pitchFamily="34" charset="0"/>
              <a:buChar char="•"/>
            </a:pPr>
            <a:r>
              <a:rPr lang="en-US" dirty="0" smtClean="0">
                <a:latin typeface="Calibri" pitchFamily="34" charset="0"/>
                <a:cs typeface="Calibri" pitchFamily="34" charset="0"/>
              </a:rPr>
              <a:t>FIFA - </a:t>
            </a:r>
            <a:r>
              <a:rPr lang="en-US" dirty="0" smtClean="0">
                <a:latin typeface="Calibri" pitchFamily="34" charset="0"/>
                <a:cs typeface="Calibri" pitchFamily="34" charset="0"/>
                <a:hlinkClick r:id="rId4"/>
              </a:rPr>
              <a:t>https://www.google.co.in/search?q=FIFA&amp;oq=FIFA&amp;aqs=chrome..69i57j69i60l3j69i59l2.896j0j4&amp;sourceid=</a:t>
            </a:r>
            <a:r>
              <a:rPr lang="en-US" dirty="0" err="1" smtClean="0">
                <a:latin typeface="Calibri" pitchFamily="34" charset="0"/>
                <a:cs typeface="Calibri" pitchFamily="34" charset="0"/>
                <a:hlinkClick r:id="rId4"/>
              </a:rPr>
              <a:t>chrome&amp;ie</a:t>
            </a:r>
            <a:r>
              <a:rPr lang="en-US" dirty="0" smtClean="0">
                <a:latin typeface="Calibri" pitchFamily="34" charset="0"/>
                <a:cs typeface="Calibri" pitchFamily="34" charset="0"/>
                <a:hlinkClick r:id="rId4"/>
              </a:rPr>
              <a:t>=UTF-8#sie=</a:t>
            </a:r>
            <a:r>
              <a:rPr lang="en-US" dirty="0" err="1" smtClean="0">
                <a:latin typeface="Calibri" pitchFamily="34" charset="0"/>
                <a:cs typeface="Calibri" pitchFamily="34" charset="0"/>
                <a:hlinkClick r:id="rId4"/>
              </a:rPr>
              <a:t>lg</a:t>
            </a:r>
            <a:r>
              <a:rPr lang="en-US" dirty="0" smtClean="0">
                <a:latin typeface="Calibri" pitchFamily="34" charset="0"/>
                <a:cs typeface="Calibri" pitchFamily="34" charset="0"/>
                <a:hlinkClick r:id="rId4"/>
              </a:rPr>
              <a:t>;/m/06qjc4;2;/m/030q7;mt;fp;1</a:t>
            </a:r>
            <a:endParaRPr lang="en-US" dirty="0" smtClean="0">
              <a:latin typeface="Calibri" pitchFamily="34" charset="0"/>
              <a:cs typeface="Calibri" pitchFamily="34" charset="0"/>
            </a:endParaRPr>
          </a:p>
          <a:p>
            <a:pPr marL="342900" indent="-342900"/>
            <a:r>
              <a:rPr lang="en-US" dirty="0" smtClean="0">
                <a:latin typeface="Calibri" pitchFamily="34" charset="0"/>
                <a:cs typeface="Calibri" pitchFamily="34" charset="0"/>
              </a:rPr>
              <a:t> </a:t>
            </a:r>
            <a:endParaRPr lang="en-US" dirty="0">
              <a:latin typeface="Calibri" pitchFamily="34" charset="0"/>
              <a:cs typeface="Calibri" pitchFamily="34" charset="0"/>
            </a:endParaRPr>
          </a:p>
        </p:txBody>
      </p:sp>
      <p:graphicFrame>
        <p:nvGraphicFramePr>
          <p:cNvPr id="6" name="Object 5"/>
          <p:cNvGraphicFramePr>
            <a:graphicFrameLocks noChangeAspect="1"/>
          </p:cNvGraphicFramePr>
          <p:nvPr/>
        </p:nvGraphicFramePr>
        <p:xfrm>
          <a:off x="2286000" y="4343400"/>
          <a:ext cx="1524000" cy="1285875"/>
        </p:xfrm>
        <a:graphic>
          <a:graphicData uri="http://schemas.openxmlformats.org/presentationml/2006/ole">
            <mc:AlternateContent xmlns:mc="http://schemas.openxmlformats.org/markup-compatibility/2006">
              <mc:Choice xmlns:v="urn:schemas-microsoft-com:vml" Requires="v">
                <p:oleObj spid="_x0000_s2060" name="Macro-Enabled Worksheet" showAsIcon="1" r:id="rId5" imgW="914400" imgH="771480" progId="Excel.SheetMacroEnabled.12">
                  <p:link updateAutomatic="1"/>
                </p:oleObj>
              </mc:Choice>
              <mc:Fallback>
                <p:oleObj name="Macro-Enabled Worksheet" showAsIcon="1" r:id="rId5" imgW="914400" imgH="771480" progId="Excel.SheetMacroEnabled.12">
                  <p:link updateAutomatic="1"/>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4343400"/>
                        <a:ext cx="1524000" cy="1285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nvGraphicFramePr>
        <p:xfrm>
          <a:off x="5486400" y="4343400"/>
          <a:ext cx="1371600" cy="1157288"/>
        </p:xfrm>
        <a:graphic>
          <a:graphicData uri="http://schemas.openxmlformats.org/presentationml/2006/ole">
            <mc:AlternateContent xmlns:mc="http://schemas.openxmlformats.org/markup-compatibility/2006">
              <mc:Choice xmlns:v="urn:schemas-microsoft-com:vml" Requires="v">
                <p:oleObj spid="_x0000_s2061" name="Macro-Enabled Worksheet" showAsIcon="1" r:id="rId7" imgW="914400" imgH="771480" progId="Excel.SheetMacroEnabled.12">
                  <p:link updateAutomatic="1"/>
                </p:oleObj>
              </mc:Choice>
              <mc:Fallback>
                <p:oleObj name="Macro-Enabled Worksheet" showAsIcon="1" r:id="rId7" imgW="914400" imgH="771480" progId="Excel.SheetMacroEnabled.12">
                  <p:link updateAutomatic="1"/>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86400" y="4343400"/>
                        <a:ext cx="1371600" cy="1157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066800" y="1371601"/>
            <a:ext cx="3845181" cy="41910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4876800" y="1447801"/>
            <a:ext cx="4267200" cy="4114800"/>
          </a:xfrm>
          <a:prstGeom prst="rect">
            <a:avLst/>
          </a:prstGeom>
          <a:noFill/>
          <a:ln w="9525">
            <a:noFill/>
            <a:miter lim="800000"/>
            <a:headEnd/>
            <a:tailEnd/>
          </a:ln>
          <a:effectLst/>
        </p:spPr>
      </p:pic>
      <p:sp>
        <p:nvSpPr>
          <p:cNvPr id="4" name="TextBox 3"/>
          <p:cNvSpPr txBox="1"/>
          <p:nvPr/>
        </p:nvSpPr>
        <p:spPr>
          <a:xfrm>
            <a:off x="1273124" y="304800"/>
            <a:ext cx="7337476"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buFont typeface="Wingdings" pitchFamily="2" charset="2"/>
              <a:buChar char="Ø"/>
            </a:pPr>
            <a:r>
              <a:rPr lang="en-US" sz="2400" dirty="0" smtClean="0">
                <a:latin typeface="Calibri" pitchFamily="34" charset="0"/>
                <a:cs typeface="Calibri" pitchFamily="34" charset="0"/>
              </a:rPr>
              <a:t>  Probabilities</a:t>
            </a:r>
            <a:endParaRPr lang="en-US" dirty="0">
              <a:latin typeface="Calibri" pitchFamily="34" charset="0"/>
              <a:cs typeface="Calibri"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56</TotalTime>
  <Words>306</Words>
  <Application>Microsoft Office PowerPoint</Application>
  <PresentationFormat>On-screen Show (4:3)</PresentationFormat>
  <Paragraphs>42</Paragraphs>
  <Slides>6</Slides>
  <Notes>0</Notes>
  <HiddenSlides>0</HiddenSlides>
  <MMClips>0</MMClips>
  <ScaleCrop>false</ScaleCrop>
  <HeadingPairs>
    <vt:vector size="6" baseType="variant">
      <vt:variant>
        <vt:lpstr>Theme</vt:lpstr>
      </vt:variant>
      <vt:variant>
        <vt:i4>1</vt:i4>
      </vt:variant>
      <vt:variant>
        <vt:lpstr>Links</vt:lpstr>
      </vt:variant>
      <vt:variant>
        <vt:i4>2</vt:i4>
      </vt:variant>
      <vt:variant>
        <vt:lpstr>Slide Titles</vt:lpstr>
      </vt:variant>
      <vt:variant>
        <vt:i4>6</vt:i4>
      </vt:variant>
    </vt:vector>
  </HeadingPairs>
  <TitlesOfParts>
    <vt:vector size="9" baseType="lpstr">
      <vt:lpstr>Solstice</vt:lpstr>
      <vt:lpstr>C:\Users\Madhura\Desktop\FIFA 2018 WC\Final Train.csv</vt:lpstr>
      <vt:lpstr>C:\Users\Madhura\Desktop\FIFA 2018 WC\Final Predicting data FIFA.csv</vt:lpstr>
      <vt:lpstr>FIFA WC Prediction 2018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FIFA WC Prediction 2018</dc:title>
  <dc:creator>Madhura</dc:creator>
  <cp:lastModifiedBy>Debashish Bhattacharya</cp:lastModifiedBy>
  <cp:revision>30</cp:revision>
  <dcterms:created xsi:type="dcterms:W3CDTF">2018-06-30T08:21:55Z</dcterms:created>
  <dcterms:modified xsi:type="dcterms:W3CDTF">2018-06-30T12:47:56Z</dcterms:modified>
</cp:coreProperties>
</file>