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147479055" r:id="rId5"/>
    <p:sldId id="2147479080" r:id="rId6"/>
    <p:sldId id="2147479074" r:id="rId7"/>
    <p:sldId id="2147479056" r:id="rId8"/>
    <p:sldId id="2147479057" r:id="rId9"/>
    <p:sldId id="2147479058" r:id="rId10"/>
    <p:sldId id="2147479059" r:id="rId11"/>
    <p:sldId id="2147479075" r:id="rId12"/>
    <p:sldId id="2147479076" r:id="rId13"/>
    <p:sldId id="2147479060" r:id="rId14"/>
    <p:sldId id="2147479061" r:id="rId15"/>
    <p:sldId id="2147479073" r:id="rId16"/>
    <p:sldId id="2147479062" r:id="rId17"/>
    <p:sldId id="2147479063" r:id="rId18"/>
    <p:sldId id="2147479064" r:id="rId19"/>
    <p:sldId id="2147479079" r:id="rId20"/>
    <p:sldId id="2147479065" r:id="rId21"/>
    <p:sldId id="2147479066" r:id="rId22"/>
    <p:sldId id="2147479067" r:id="rId23"/>
    <p:sldId id="2147479078" r:id="rId24"/>
    <p:sldId id="2147479068" r:id="rId25"/>
    <p:sldId id="2147479069" r:id="rId26"/>
    <p:sldId id="2147479077" r:id="rId27"/>
    <p:sldId id="2147479070" r:id="rId28"/>
    <p:sldId id="21474790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95A23-C6E6-4AA5-AAC4-C471A8BCDF0D}" v="1875" dt="2024-09-19T13:06:36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AF302-4D45-4AB1-A363-85FF0E0EA3D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F6CB3-111B-45F9-85E2-1C55E8B4A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61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9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4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F6CB3-111B-45F9-85E2-1C55E8B4A2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6A34-371B-2A15-DE2E-AD2EA740E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E3B72-3FF8-560A-2891-A51E44A7E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63F4-7420-8A08-A94E-C3FF13A6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BDC8-A6A6-B13D-E15F-CA89B3E4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9D09-383E-CC17-4CB0-9AE03FA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3E0-9F61-0C75-79BB-AF1EC3C2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09E7-C5F2-BE03-59C5-874FAA9B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7472-3A5F-7BD8-600F-B2E51D23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D8F2C-B6BA-4054-56B8-BAEB895B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3C76-E29F-70C2-47DE-99E39AE8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2DE30-30C2-B753-6435-008420C92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AC55-54AF-4AB1-75B1-60F6F8A1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C16E-8A11-89F8-3B85-72A206DD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F31A-D5B3-B2AB-58D1-8CDDB4E9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12B7-44CC-F269-E1FC-7D33A1B8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>
            <a:extLst>
              <a:ext uri="{FF2B5EF4-FFF2-40B4-BE49-F238E27FC236}">
                <a16:creationId xmlns:a16="http://schemas.microsoft.com/office/drawing/2014/main" id="{DF2FE585-DEB2-9385-A233-004B9D7FC0B3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20104099" cy="11308556"/>
          </a:xfrm>
        </p:grpSpPr>
        <p:pic>
          <p:nvPicPr>
            <p:cNvPr id="39" name="object 3">
              <a:extLst>
                <a:ext uri="{FF2B5EF4-FFF2-40B4-BE49-F238E27FC236}">
                  <a16:creationId xmlns:a16="http://schemas.microsoft.com/office/drawing/2014/main" id="{5C931129-D884-3125-BA58-033EC34B811E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B18016-7766-3B76-F702-BCA8FBC8BF14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076" y="533547"/>
              <a:ext cx="6592804" cy="732510"/>
            </a:xfrm>
            <a:prstGeom prst="rect">
              <a:avLst/>
            </a:prstGeom>
          </p:spPr>
        </p:pic>
      </p:grpSp>
      <p:pic>
        <p:nvPicPr>
          <p:cNvPr id="38" name="object 9">
            <a:extLst>
              <a:ext uri="{FF2B5EF4-FFF2-40B4-BE49-F238E27FC236}">
                <a16:creationId xmlns:a16="http://schemas.microsoft.com/office/drawing/2014/main" id="{96F89763-5FAC-F534-07B2-89D560CF33DD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85120" y="14818"/>
            <a:ext cx="7843139" cy="68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6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>
            <a:extLst>
              <a:ext uri="{FF2B5EF4-FFF2-40B4-BE49-F238E27FC236}">
                <a16:creationId xmlns:a16="http://schemas.microsoft.com/office/drawing/2014/main" id="{DF2FE585-DEB2-9385-A233-004B9D7FC0B3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20104099" cy="11308556"/>
          </a:xfrm>
        </p:grpSpPr>
        <p:pic>
          <p:nvPicPr>
            <p:cNvPr id="39" name="object 3">
              <a:extLst>
                <a:ext uri="{FF2B5EF4-FFF2-40B4-BE49-F238E27FC236}">
                  <a16:creationId xmlns:a16="http://schemas.microsoft.com/office/drawing/2014/main" id="{5C931129-D884-3125-BA58-033EC34B811E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B18016-7766-3B76-F702-BCA8FBC8BF14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076" y="533547"/>
              <a:ext cx="6592804" cy="732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288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9746-075B-ED24-0635-DCDA256E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6FCA-E23D-16AF-5D60-766CDE47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2336-DCF9-C173-DAB5-00BBFDB7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1776A-1A8D-6805-EDA6-36BF9986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1EDF-A532-15B5-80C1-18B69B05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BECE-560A-D971-E8AC-AFED0CCF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6A375-A1C0-0965-CD8A-1EECD6A3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B51B-782C-A21F-6D33-60F28BC1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903E-D3EA-9F6F-C1BA-FEACD8FB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E93D-66F6-8E16-613C-083CF28E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8AF9-79AC-7B1E-05CD-4A67BF03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5763-9972-B769-71D2-46B470384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85C7-A670-D2FD-4928-702BF4FE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08188-7965-EFD8-096F-1D645E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292CF-3C94-8F92-C97A-A056B036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2381-32BF-2253-ABC9-EAC2961F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BDD8-61F8-07C4-8E2E-8CC452CC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D95E-1C4C-5886-E759-F078A24C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F31F-6F17-E925-859A-E42AB51E2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DA9E8-88D8-2C61-9099-965BA2EAD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8E673-721F-2E03-3C06-268861CDF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DE9D2-F80A-8B7D-672D-29A818E5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2E15A-A00A-E253-0017-E9C7D19F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2A847-E648-A172-351A-0BBA312D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B656-4E31-95C3-C33B-2661C6EF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399AC-900A-6A04-A567-8A036A38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6CBC3-85F9-74C1-1603-38918CB0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C416A-C0C5-313F-836A-9C3CF886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9972-6BBC-9F5A-FD2A-7FC3DF57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25FA3-53E3-9D32-7AF1-872A7812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60A77-0681-10EB-77EF-66C5BA5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458E-F1E3-E75C-1C68-D8E45562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54F2-52F5-5C31-5D3D-899ADEE5F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952A-55CA-5080-040C-9D70F266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87E87-538D-C917-90CC-C90907E8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1AB5A-AF3A-3DE8-F7CE-46F20A49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BA8F4-6BA3-9E02-58BE-9D301FFA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92E-8BB8-0181-1C32-0B75BD6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C53F3-2773-0965-2AEB-24C1D9E8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3B887-1994-F0B5-AB2C-49CD6369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C661-1007-2591-309B-64832A2A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BAF2-D69B-76D6-42A8-F9B19166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B73C-C54A-54CA-DADE-BFE96DC4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8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DDEBF7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C3C94-6C00-BB6A-5A68-D1A519A0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3FFA-6170-35E9-68FB-FE1D7E4B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099C-2031-421E-B22D-5B4159681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80CBE-DCB0-4889-8A20-D93ECFF8644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ECB3-3B90-378F-144F-72E3623AE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D5E6-5ACC-BD86-8A8F-95E5E9E4F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54ECA-36EA-495B-A53F-02D863C0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image" Target="../media/image9.sv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E6C8E-CB21-9059-28D0-17BA61CAD957}"/>
              </a:ext>
            </a:extLst>
          </p:cNvPr>
          <p:cNvSpPr txBox="1"/>
          <p:nvPr/>
        </p:nvSpPr>
        <p:spPr>
          <a:xfrm>
            <a:off x="468992" y="1944914"/>
            <a:ext cx="5921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Pricing Calculator</a:t>
            </a:r>
          </a:p>
          <a:p>
            <a:endParaRPr lang="en-US" sz="4800" b="1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75029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0D0A76-FADE-36D8-B7B7-2EE6CDDAEC14}"/>
              </a:ext>
            </a:extLst>
          </p:cNvPr>
          <p:cNvSpPr txBox="1"/>
          <p:nvPr/>
        </p:nvSpPr>
        <p:spPr>
          <a:xfrm>
            <a:off x="6722227" y="986909"/>
            <a:ext cx="127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Calculation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F16907-18F5-47A2-EEA3-31DE261EF04D}"/>
              </a:ext>
            </a:extLst>
          </p:cNvPr>
          <p:cNvSpPr txBox="1"/>
          <p:nvPr/>
        </p:nvSpPr>
        <p:spPr>
          <a:xfrm>
            <a:off x="564554" y="1534654"/>
            <a:ext cx="272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Lift and Shift your S/4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B023A1-663F-6AA6-F8CF-1FFA9B7EACA1}"/>
              </a:ext>
            </a:extLst>
          </p:cNvPr>
          <p:cNvSpPr txBox="1"/>
          <p:nvPr/>
        </p:nvSpPr>
        <p:spPr>
          <a:xfrm>
            <a:off x="4107668" y="1538570"/>
            <a:ext cx="3890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HCLTech Roobert" pitchFamily="50" charset="0"/>
                <a:ea typeface="Calibri"/>
                <a:cs typeface="HCLTech Roobert" pitchFamily="50" charset="0"/>
              </a:rPr>
              <a:t>Upgrade and Migrate your older S/4 HANA</a:t>
            </a:r>
            <a:endParaRPr lang="en-US" sz="1400" b="1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6E17B-7C97-5F55-DFEF-7B8B9FB1AE9F}"/>
              </a:ext>
            </a:extLst>
          </p:cNvPr>
          <p:cNvSpPr txBox="1"/>
          <p:nvPr/>
        </p:nvSpPr>
        <p:spPr>
          <a:xfrm>
            <a:off x="8314828" y="1523995"/>
            <a:ext cx="370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HCLTech Roobert" pitchFamily="50" charset="0"/>
                <a:ea typeface="Calibri"/>
                <a:cs typeface="HCLTech Roobert" pitchFamily="50" charset="0"/>
              </a:rPr>
              <a:t>Conversion and Migration of ECC</a:t>
            </a:r>
            <a:endParaRPr lang="en-US" sz="1400" b="1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0594" y="1831772"/>
            <a:ext cx="3890811" cy="4452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7378" y="1831772"/>
            <a:ext cx="3931926" cy="4452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775" y="1831771"/>
            <a:ext cx="3932845" cy="4452257"/>
          </a:xfrm>
          <a:prstGeom prst="rect">
            <a:avLst/>
          </a:prstGeom>
        </p:spPr>
      </p:pic>
      <p:pic>
        <p:nvPicPr>
          <p:cNvPr id="3" name="Graphic 2" descr="Caret Right outline">
            <a:extLst>
              <a:ext uri="{FF2B5EF4-FFF2-40B4-BE49-F238E27FC236}">
                <a16:creationId xmlns:a16="http://schemas.microsoft.com/office/drawing/2014/main" id="{16AFB280-35AC-4829-8631-31BA6E54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3888" y="1012180"/>
            <a:ext cx="251014" cy="290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C305D7-0988-4E23-AF15-8BF4E077464D}"/>
              </a:ext>
            </a:extLst>
          </p:cNvPr>
          <p:cNvSpPr txBox="1"/>
          <p:nvPr/>
        </p:nvSpPr>
        <p:spPr>
          <a:xfrm>
            <a:off x="8287761" y="1007336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Calculate and Save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7E361-11AF-2F16-F64E-033A67168D97}"/>
              </a:ext>
            </a:extLst>
          </p:cNvPr>
          <p:cNvSpPr txBox="1"/>
          <p:nvPr/>
        </p:nvSpPr>
        <p:spPr>
          <a:xfrm>
            <a:off x="5115579" y="6314807"/>
            <a:ext cx="2882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Application Page / Screen Image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CDA07-27EA-A24B-8567-B1E507D6D315}"/>
              </a:ext>
            </a:extLst>
          </p:cNvPr>
          <p:cNvSpPr txBox="1"/>
          <p:nvPr/>
        </p:nvSpPr>
        <p:spPr>
          <a:xfrm>
            <a:off x="4894167" y="988162"/>
            <a:ext cx="1672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4" name="Graphic 13" descr="Caret Right outline">
            <a:extLst>
              <a:ext uri="{FF2B5EF4-FFF2-40B4-BE49-F238E27FC236}">
                <a16:creationId xmlns:a16="http://schemas.microsoft.com/office/drawing/2014/main" id="{CB1D262B-F9F9-CBBF-B558-9916ABD25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2448" y="1027092"/>
            <a:ext cx="251014" cy="2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0D0A76-FADE-36D8-B7B7-2EE6CDDAEC14}"/>
              </a:ext>
            </a:extLst>
          </p:cNvPr>
          <p:cNvSpPr txBox="1"/>
          <p:nvPr/>
        </p:nvSpPr>
        <p:spPr>
          <a:xfrm>
            <a:off x="6607617" y="975899"/>
            <a:ext cx="12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E1B97-8603-72BE-0F72-2EE78A7B0981}"/>
              </a:ext>
            </a:extLst>
          </p:cNvPr>
          <p:cNvSpPr txBox="1"/>
          <p:nvPr/>
        </p:nvSpPr>
        <p:spPr>
          <a:xfrm>
            <a:off x="289253" y="1448293"/>
            <a:ext cx="83975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Based on the </a:t>
            </a:r>
            <a:r>
              <a:rPr lang="en-US" sz="105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Source System DB size</a:t>
            </a:r>
            <a:r>
              <a:rPr lang="en-US" sz="105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 input, the system will populate the base line and range value for each input field. 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05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Users must follow those Base line and provide valid input.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On wrong input, input fields will show error, which will be gone once with valid data input.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Each field is equipped with an Information (</a:t>
            </a:r>
            <a:r>
              <a:rPr lang="en-US" sz="1050" err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i</a:t>
            </a:r>
            <a:r>
              <a:rPr lang="en-US" sz="105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) Button adjacent to it. 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05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Clicking on this button will provide guidance on the accepted values and formats for the respective field</a:t>
            </a:r>
            <a:r>
              <a:rPr lang="en-US" sz="11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. 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Utilize this feature to ensure that all the data entered confirms to the required standards.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037" y="2909478"/>
            <a:ext cx="4389406" cy="3613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0558" y="2909478"/>
            <a:ext cx="4445649" cy="3626314"/>
          </a:xfrm>
          <a:prstGeom prst="rect">
            <a:avLst/>
          </a:prstGeom>
        </p:spPr>
      </p:pic>
      <p:pic>
        <p:nvPicPr>
          <p:cNvPr id="8" name="Graphic 7" descr="Caret Right outline">
            <a:extLst>
              <a:ext uri="{FF2B5EF4-FFF2-40B4-BE49-F238E27FC236}">
                <a16:creationId xmlns:a16="http://schemas.microsoft.com/office/drawing/2014/main" id="{9E724F2E-32CB-170F-7CE6-CD5B341D0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1815" y="1008225"/>
            <a:ext cx="251014" cy="290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33CF9B-A5BA-62C0-F936-042D1C8E595A}"/>
              </a:ext>
            </a:extLst>
          </p:cNvPr>
          <p:cNvSpPr txBox="1"/>
          <p:nvPr/>
        </p:nvSpPr>
        <p:spPr>
          <a:xfrm>
            <a:off x="8388350" y="975899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Calculate and Save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574B6-55F7-C80A-A3E2-114196460495}"/>
              </a:ext>
            </a:extLst>
          </p:cNvPr>
          <p:cNvSpPr txBox="1"/>
          <p:nvPr/>
        </p:nvSpPr>
        <p:spPr>
          <a:xfrm>
            <a:off x="4800111" y="998330"/>
            <a:ext cx="160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5" name="Graphic 14" descr="Caret Right outline">
            <a:extLst>
              <a:ext uri="{FF2B5EF4-FFF2-40B4-BE49-F238E27FC236}">
                <a16:creationId xmlns:a16="http://schemas.microsoft.com/office/drawing/2014/main" id="{C8AD03BA-0454-973C-EB82-86C8B976D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2448" y="1027092"/>
            <a:ext cx="251014" cy="2905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CF6E58-590C-08C5-81EB-6781C0BE0EE5}"/>
              </a:ext>
            </a:extLst>
          </p:cNvPr>
          <p:cNvSpPr txBox="1"/>
          <p:nvPr/>
        </p:nvSpPr>
        <p:spPr>
          <a:xfrm>
            <a:off x="4488537" y="6539485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6</a:t>
            </a:r>
          </a:p>
        </p:txBody>
      </p:sp>
    </p:spTree>
    <p:extLst>
      <p:ext uri="{BB962C8B-B14F-4D97-AF65-F5344CB8AC3E}">
        <p14:creationId xmlns:p14="http://schemas.microsoft.com/office/powerpoint/2010/main" val="3545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876" y="1484951"/>
            <a:ext cx="6112222" cy="503159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4376057" y="3484386"/>
            <a:ext cx="942392" cy="1613330"/>
          </a:xfrm>
          <a:prstGeom prst="leftBrace">
            <a:avLst>
              <a:gd name="adj1" fmla="val 178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3580" y="4106385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Numeric Type Input </a:t>
            </a:r>
            <a:endParaRPr lang="en-US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4292082" y="5593105"/>
            <a:ext cx="378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2797" y="5377405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Alpha-Numeric Type Input</a:t>
            </a:r>
            <a:b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</a:br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( </a:t>
            </a: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Maximum length: 250 characters</a:t>
            </a:r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 )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5333" y="313651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Decimal Type (Up to 2 places) </a:t>
            </a:r>
            <a:endParaRPr lang="en-US"/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4292082" y="3274480"/>
            <a:ext cx="2409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4292083" y="2630667"/>
            <a:ext cx="2015115" cy="346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333" y="2425529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Decimal Type (Up to 3 places) 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7DED9-4E1E-1961-6E61-15FC206C8578}"/>
              </a:ext>
            </a:extLst>
          </p:cNvPr>
          <p:cNvSpPr txBox="1"/>
          <p:nvPr/>
        </p:nvSpPr>
        <p:spPr>
          <a:xfrm>
            <a:off x="6607617" y="975899"/>
            <a:ext cx="12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Calculation</a:t>
            </a:r>
          </a:p>
        </p:txBody>
      </p:sp>
      <p:pic>
        <p:nvPicPr>
          <p:cNvPr id="16" name="Graphic 15" descr="Caret Right outline">
            <a:extLst>
              <a:ext uri="{FF2B5EF4-FFF2-40B4-BE49-F238E27FC236}">
                <a16:creationId xmlns:a16="http://schemas.microsoft.com/office/drawing/2014/main" id="{F7D67317-908D-07B7-A58F-E13F21AAE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1815" y="1008225"/>
            <a:ext cx="251014" cy="2905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3E6EE1-D1F4-6A1E-5A4B-3C914B021F7F}"/>
              </a:ext>
            </a:extLst>
          </p:cNvPr>
          <p:cNvSpPr txBox="1"/>
          <p:nvPr/>
        </p:nvSpPr>
        <p:spPr>
          <a:xfrm>
            <a:off x="8388350" y="975899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Calculate and Save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DAA799-1554-BBD1-ABC7-513BD26240A3}"/>
              </a:ext>
            </a:extLst>
          </p:cNvPr>
          <p:cNvSpPr txBox="1"/>
          <p:nvPr/>
        </p:nvSpPr>
        <p:spPr>
          <a:xfrm>
            <a:off x="4800111" y="998330"/>
            <a:ext cx="160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26" name="Graphic 25" descr="Caret Right outline">
            <a:extLst>
              <a:ext uri="{FF2B5EF4-FFF2-40B4-BE49-F238E27FC236}">
                <a16:creationId xmlns:a16="http://schemas.microsoft.com/office/drawing/2014/main" id="{4C48C6FF-9FC0-E2BD-49F1-EFD97CBCE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2448" y="1027092"/>
            <a:ext cx="251014" cy="2905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FC0108-746E-64C0-97D3-4C62FAC3849E}"/>
              </a:ext>
            </a:extLst>
          </p:cNvPr>
          <p:cNvSpPr txBox="1"/>
          <p:nvPr/>
        </p:nvSpPr>
        <p:spPr>
          <a:xfrm>
            <a:off x="4172014" y="6586377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7</a:t>
            </a:r>
          </a:p>
        </p:txBody>
      </p:sp>
    </p:spTree>
    <p:extLst>
      <p:ext uri="{BB962C8B-B14F-4D97-AF65-F5344CB8AC3E}">
        <p14:creationId xmlns:p14="http://schemas.microsoft.com/office/powerpoint/2010/main" val="297140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7D5C78-DB3F-7208-1BB0-1A1352EA75B3}"/>
              </a:ext>
            </a:extLst>
          </p:cNvPr>
          <p:cNvSpPr txBox="1"/>
          <p:nvPr/>
        </p:nvSpPr>
        <p:spPr>
          <a:xfrm>
            <a:off x="397320" y="171410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Base Line Reference for </a:t>
            </a:r>
            <a:r>
              <a:rPr lang="en-US" sz="1600" b="1">
                <a:latin typeface="HCLTech Roobert" pitchFamily="50" charset="0"/>
                <a:cs typeface="HCLTech Roobert" pitchFamily="50" charset="0"/>
              </a:rPr>
              <a:t>Lift and Shift your S/4 System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227B6C-4DAA-60C7-665E-5E1C7923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91574"/>
              </p:ext>
            </p:extLst>
          </p:nvPr>
        </p:nvGraphicFramePr>
        <p:xfrm>
          <a:off x="397320" y="2365516"/>
          <a:ext cx="11464699" cy="820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013">
                  <a:extLst>
                    <a:ext uri="{9D8B030D-6E8A-4147-A177-3AD203B41FA5}">
                      <a16:colId xmlns:a16="http://schemas.microsoft.com/office/drawing/2014/main" val="1178793617"/>
                    </a:ext>
                  </a:extLst>
                </a:gridCol>
                <a:gridCol w="1518699">
                  <a:extLst>
                    <a:ext uri="{9D8B030D-6E8A-4147-A177-3AD203B41FA5}">
                      <a16:colId xmlns:a16="http://schemas.microsoft.com/office/drawing/2014/main" val="2784711413"/>
                    </a:ext>
                  </a:extLst>
                </a:gridCol>
                <a:gridCol w="1701579">
                  <a:extLst>
                    <a:ext uri="{9D8B030D-6E8A-4147-A177-3AD203B41FA5}">
                      <a16:colId xmlns:a16="http://schemas.microsoft.com/office/drawing/2014/main" val="2091515283"/>
                    </a:ext>
                  </a:extLst>
                </a:gridCol>
                <a:gridCol w="1733384">
                  <a:extLst>
                    <a:ext uri="{9D8B030D-6E8A-4147-A177-3AD203B41FA5}">
                      <a16:colId xmlns:a16="http://schemas.microsoft.com/office/drawing/2014/main" val="1712623446"/>
                    </a:ext>
                  </a:extLst>
                </a:gridCol>
                <a:gridCol w="1542553">
                  <a:extLst>
                    <a:ext uri="{9D8B030D-6E8A-4147-A177-3AD203B41FA5}">
                      <a16:colId xmlns:a16="http://schemas.microsoft.com/office/drawing/2014/main" val="1324540793"/>
                    </a:ext>
                  </a:extLst>
                </a:gridCol>
                <a:gridCol w="1486894">
                  <a:extLst>
                    <a:ext uri="{9D8B030D-6E8A-4147-A177-3AD203B41FA5}">
                      <a16:colId xmlns:a16="http://schemas.microsoft.com/office/drawing/2014/main" val="3487401746"/>
                    </a:ext>
                  </a:extLst>
                </a:gridCol>
                <a:gridCol w="1375577">
                  <a:extLst>
                    <a:ext uri="{9D8B030D-6E8A-4147-A177-3AD203B41FA5}">
                      <a16:colId xmlns:a16="http://schemas.microsoft.com/office/drawing/2014/main" val="2661766247"/>
                    </a:ext>
                  </a:extLst>
                </a:gridCol>
              </a:tblGrid>
              <a:tr h="263435">
                <a:tc>
                  <a:txBody>
                    <a:bodyPr/>
                    <a:lstStyle/>
                    <a:p>
                      <a:r>
                        <a:rPr lang="en-US" sz="1100"/>
                        <a:t>Source System DB Size (in TB)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SMALL (1-3)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MEDIUM (4-7)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LARGE (8-10)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08187"/>
                  </a:ext>
                </a:extLst>
              </a:tr>
              <a:tr h="22595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Base Line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Range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Base Line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Range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Base Line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Range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7396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Number of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36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2A5742-FE64-E113-D007-F29F50AF2927}"/>
              </a:ext>
            </a:extLst>
          </p:cNvPr>
          <p:cNvSpPr txBox="1"/>
          <p:nvPr/>
        </p:nvSpPr>
        <p:spPr>
          <a:xfrm>
            <a:off x="289253" y="3380378"/>
            <a:ext cx="11312294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For all the scenarios, logic behind maximum and minimum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The difference between entered value and baseline value should be less than or equal to the range value.</a:t>
            </a:r>
          </a:p>
          <a:p>
            <a:endParaRPr lang="en-US" sz="1400">
              <a:solidFill>
                <a:schemeClr val="bg1"/>
              </a:solidFill>
              <a:latin typeface="HCLTech Roobert"/>
              <a:cs typeface="HCLTech Roobert" pitchFamily="50" charset="0"/>
            </a:endParaRPr>
          </a:p>
          <a:p>
            <a:r>
              <a:rPr lang="en-US" sz="1400">
                <a:solidFill>
                  <a:schemeClr val="bg1"/>
                </a:solidFill>
                <a:latin typeface="HCLTech Roobert"/>
                <a:cs typeface="HCLTech Roobert" pitchFamily="50" charset="0"/>
              </a:rPr>
              <a:t>	e.g. Entered value - Baseline &lt;= Range value</a:t>
            </a:r>
          </a:p>
        </p:txBody>
      </p:sp>
      <p:pic>
        <p:nvPicPr>
          <p:cNvPr id="4" name="Graphic 3" descr="Caret Right outline">
            <a:extLst>
              <a:ext uri="{FF2B5EF4-FFF2-40B4-BE49-F238E27FC236}">
                <a16:creationId xmlns:a16="http://schemas.microsoft.com/office/drawing/2014/main" id="{2F000490-E8A7-6BCA-2908-EC2B1DE4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69FD2C-50DC-73E1-64B0-A91728B4C9E2}"/>
              </a:ext>
            </a:extLst>
          </p:cNvPr>
          <p:cNvSpPr txBox="1"/>
          <p:nvPr/>
        </p:nvSpPr>
        <p:spPr>
          <a:xfrm>
            <a:off x="6607617" y="975899"/>
            <a:ext cx="12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Calculation</a:t>
            </a:r>
          </a:p>
        </p:txBody>
      </p:sp>
      <p:pic>
        <p:nvPicPr>
          <p:cNvPr id="8" name="Graphic 7" descr="Caret Right outline">
            <a:extLst>
              <a:ext uri="{FF2B5EF4-FFF2-40B4-BE49-F238E27FC236}">
                <a16:creationId xmlns:a16="http://schemas.microsoft.com/office/drawing/2014/main" id="{0FB16A50-27AE-1260-3A2F-C79363E0B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1815" y="1008225"/>
            <a:ext cx="251014" cy="290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0250E9-0619-B792-D869-EDE94ABCC7C3}"/>
              </a:ext>
            </a:extLst>
          </p:cNvPr>
          <p:cNvSpPr txBox="1"/>
          <p:nvPr/>
        </p:nvSpPr>
        <p:spPr>
          <a:xfrm>
            <a:off x="8388350" y="975899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Calculate and Save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9E140-E4BF-F1C2-7F5D-EEC5074048B7}"/>
              </a:ext>
            </a:extLst>
          </p:cNvPr>
          <p:cNvSpPr txBox="1"/>
          <p:nvPr/>
        </p:nvSpPr>
        <p:spPr>
          <a:xfrm>
            <a:off x="4800111" y="998330"/>
            <a:ext cx="160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5" name="Graphic 14" descr="Caret Right outline">
            <a:extLst>
              <a:ext uri="{FF2B5EF4-FFF2-40B4-BE49-F238E27FC236}">
                <a16:creationId xmlns:a16="http://schemas.microsoft.com/office/drawing/2014/main" id="{80485B0D-C40C-7716-8644-0C2A3C4AC8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448" y="1027092"/>
            <a:ext cx="251014" cy="2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F28030-60FF-B229-D909-F30440E36271}"/>
              </a:ext>
            </a:extLst>
          </p:cNvPr>
          <p:cNvSpPr txBox="1"/>
          <p:nvPr/>
        </p:nvSpPr>
        <p:spPr>
          <a:xfrm>
            <a:off x="426903" y="1644273"/>
            <a:ext cx="830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Base Line Reference for </a:t>
            </a:r>
            <a:r>
              <a:rPr lang="en-US" sz="1600" b="1">
                <a:latin typeface="HCLTech Roobert" pitchFamily="50" charset="0"/>
                <a:cs typeface="HCLTech Roobert" pitchFamily="50" charset="0"/>
              </a:rPr>
              <a:t>Upgrade and Migrate Your Older S/4 HANA</a:t>
            </a:r>
            <a:endParaRPr lang="en-US" sz="1800" b="1">
              <a:latin typeface="HCLTech Roobert" pitchFamily="50" charset="0"/>
              <a:cs typeface="HCLTech Roobert" pitchFamily="50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D431ED-C113-9DA2-40EB-53C348367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1182"/>
              </p:ext>
            </p:extLst>
          </p:nvPr>
        </p:nvGraphicFramePr>
        <p:xfrm>
          <a:off x="363650" y="2225861"/>
          <a:ext cx="11464699" cy="320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690">
                  <a:extLst>
                    <a:ext uri="{9D8B030D-6E8A-4147-A177-3AD203B41FA5}">
                      <a16:colId xmlns:a16="http://schemas.microsoft.com/office/drawing/2014/main" val="1178793617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784711413"/>
                    </a:ext>
                  </a:extLst>
                </a:gridCol>
                <a:gridCol w="1518699">
                  <a:extLst>
                    <a:ext uri="{9D8B030D-6E8A-4147-A177-3AD203B41FA5}">
                      <a16:colId xmlns:a16="http://schemas.microsoft.com/office/drawing/2014/main" val="2091515283"/>
                    </a:ext>
                  </a:extLst>
                </a:gridCol>
                <a:gridCol w="1582309">
                  <a:extLst>
                    <a:ext uri="{9D8B030D-6E8A-4147-A177-3AD203B41FA5}">
                      <a16:colId xmlns:a16="http://schemas.microsoft.com/office/drawing/2014/main" val="1712623446"/>
                    </a:ext>
                  </a:extLst>
                </a:gridCol>
                <a:gridCol w="1661823">
                  <a:extLst>
                    <a:ext uri="{9D8B030D-6E8A-4147-A177-3AD203B41FA5}">
                      <a16:colId xmlns:a16="http://schemas.microsoft.com/office/drawing/2014/main" val="1324540793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3487401746"/>
                    </a:ext>
                  </a:extLst>
                </a:gridCol>
                <a:gridCol w="1220952">
                  <a:extLst>
                    <a:ext uri="{9D8B030D-6E8A-4147-A177-3AD203B41FA5}">
                      <a16:colId xmlns:a16="http://schemas.microsoft.com/office/drawing/2014/main" val="2661766247"/>
                    </a:ext>
                  </a:extLst>
                </a:gridCol>
              </a:tblGrid>
              <a:tr h="263435">
                <a:tc>
                  <a:txBody>
                    <a:bodyPr/>
                    <a:lstStyle/>
                    <a:p>
                      <a:r>
                        <a:rPr lang="en-US" sz="1100"/>
                        <a:t>Source System DB Size (in TB)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/>
                        <a:t>SMALL (1-3)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/>
                        <a:t>MEDIUM (4-7)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/>
                        <a:t>LARGE (8-10)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08187"/>
                  </a:ext>
                </a:extLst>
              </a:tr>
              <a:tr h="22595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Base Line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Range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Base Line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Range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Base Line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Range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7396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Number of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36834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High Complexity Functional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70911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Medium Complexity Functional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73740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Simple Complexity Functional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56291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ATC Violation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69852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Fiori Standard Apps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60731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Fiori Security Catalog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08962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Security Master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94560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Interface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95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2A5742-FE64-E113-D007-F29F50AF2927}"/>
              </a:ext>
            </a:extLst>
          </p:cNvPr>
          <p:cNvSpPr txBox="1"/>
          <p:nvPr/>
        </p:nvSpPr>
        <p:spPr>
          <a:xfrm>
            <a:off x="363650" y="5553240"/>
            <a:ext cx="11312294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For all the scenarios, logic behind maximum and minimum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The difference between entered value and baseline value should be less than or equal to the range value.</a:t>
            </a:r>
          </a:p>
          <a:p>
            <a:endParaRPr lang="en-US" sz="1400">
              <a:solidFill>
                <a:schemeClr val="bg1"/>
              </a:solidFill>
              <a:latin typeface="HCLTech Roobert"/>
              <a:cs typeface="HCLTech Roobert" pitchFamily="50" charset="0"/>
            </a:endParaRPr>
          </a:p>
          <a:p>
            <a:r>
              <a:rPr lang="en-US" sz="1400">
                <a:solidFill>
                  <a:schemeClr val="bg1"/>
                </a:solidFill>
                <a:latin typeface="HCLTech Roobert"/>
                <a:cs typeface="HCLTech Roobert" pitchFamily="50" charset="0"/>
              </a:rPr>
              <a:t>	e.g. Entered value - Baseline &lt;= Range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77F1E-342C-DC47-EA62-D257003FAE56}"/>
              </a:ext>
            </a:extLst>
          </p:cNvPr>
          <p:cNvSpPr txBox="1"/>
          <p:nvPr/>
        </p:nvSpPr>
        <p:spPr>
          <a:xfrm>
            <a:off x="6607617" y="975899"/>
            <a:ext cx="12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Calculation</a:t>
            </a:r>
          </a:p>
        </p:txBody>
      </p:sp>
      <p:pic>
        <p:nvPicPr>
          <p:cNvPr id="6" name="Graphic 5" descr="Caret Right outline">
            <a:extLst>
              <a:ext uri="{FF2B5EF4-FFF2-40B4-BE49-F238E27FC236}">
                <a16:creationId xmlns:a16="http://schemas.microsoft.com/office/drawing/2014/main" id="{7413C1CD-C34B-D319-89BB-C0C21F10E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1815" y="1008225"/>
            <a:ext cx="251014" cy="290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D4C347-29FF-F477-C072-559B0674B25A}"/>
              </a:ext>
            </a:extLst>
          </p:cNvPr>
          <p:cNvSpPr txBox="1"/>
          <p:nvPr/>
        </p:nvSpPr>
        <p:spPr>
          <a:xfrm>
            <a:off x="8388350" y="988599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Calculate and Save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74AA8-D901-FFB2-6699-FB3A785D6AFD}"/>
              </a:ext>
            </a:extLst>
          </p:cNvPr>
          <p:cNvSpPr txBox="1"/>
          <p:nvPr/>
        </p:nvSpPr>
        <p:spPr>
          <a:xfrm>
            <a:off x="4800111" y="998330"/>
            <a:ext cx="160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4" name="Graphic 13" descr="Caret Right outline">
            <a:extLst>
              <a:ext uri="{FF2B5EF4-FFF2-40B4-BE49-F238E27FC236}">
                <a16:creationId xmlns:a16="http://schemas.microsoft.com/office/drawing/2014/main" id="{3E39D78E-2A32-5A41-1B72-F8BCE8A49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448" y="1027092"/>
            <a:ext cx="251014" cy="2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296271-3136-665D-4BCE-6E48C52A5275}"/>
              </a:ext>
            </a:extLst>
          </p:cNvPr>
          <p:cNvSpPr txBox="1"/>
          <p:nvPr/>
        </p:nvSpPr>
        <p:spPr>
          <a:xfrm>
            <a:off x="362700" y="1710023"/>
            <a:ext cx="6609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Base Line Reference for </a:t>
            </a:r>
            <a:r>
              <a:rPr lang="en-US" sz="1600" b="1">
                <a:latin typeface="HCLTech Roobert" pitchFamily="50" charset="0"/>
                <a:cs typeface="HCLTech Roobert" pitchFamily="50" charset="0"/>
              </a:rPr>
              <a:t>Conversion and Migration of ECC</a:t>
            </a:r>
            <a:endParaRPr lang="en-US" sz="1800" b="1">
              <a:latin typeface="HCLTech Roobert" pitchFamily="50" charset="0"/>
              <a:cs typeface="HCLTech Roobert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FBD29C-71E9-0C96-7AA3-9BF47E166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59643"/>
              </p:ext>
            </p:extLst>
          </p:nvPr>
        </p:nvGraphicFramePr>
        <p:xfrm>
          <a:off x="362701" y="2404018"/>
          <a:ext cx="11464699" cy="320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690">
                  <a:extLst>
                    <a:ext uri="{9D8B030D-6E8A-4147-A177-3AD203B41FA5}">
                      <a16:colId xmlns:a16="http://schemas.microsoft.com/office/drawing/2014/main" val="1178793617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784711413"/>
                    </a:ext>
                  </a:extLst>
                </a:gridCol>
                <a:gridCol w="1518699">
                  <a:extLst>
                    <a:ext uri="{9D8B030D-6E8A-4147-A177-3AD203B41FA5}">
                      <a16:colId xmlns:a16="http://schemas.microsoft.com/office/drawing/2014/main" val="2091515283"/>
                    </a:ext>
                  </a:extLst>
                </a:gridCol>
                <a:gridCol w="1582309">
                  <a:extLst>
                    <a:ext uri="{9D8B030D-6E8A-4147-A177-3AD203B41FA5}">
                      <a16:colId xmlns:a16="http://schemas.microsoft.com/office/drawing/2014/main" val="1712623446"/>
                    </a:ext>
                  </a:extLst>
                </a:gridCol>
                <a:gridCol w="1661823">
                  <a:extLst>
                    <a:ext uri="{9D8B030D-6E8A-4147-A177-3AD203B41FA5}">
                      <a16:colId xmlns:a16="http://schemas.microsoft.com/office/drawing/2014/main" val="1324540793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3487401746"/>
                    </a:ext>
                  </a:extLst>
                </a:gridCol>
                <a:gridCol w="1220952">
                  <a:extLst>
                    <a:ext uri="{9D8B030D-6E8A-4147-A177-3AD203B41FA5}">
                      <a16:colId xmlns:a16="http://schemas.microsoft.com/office/drawing/2014/main" val="2661766247"/>
                    </a:ext>
                  </a:extLst>
                </a:gridCol>
              </a:tblGrid>
              <a:tr h="263435">
                <a:tc>
                  <a:txBody>
                    <a:bodyPr/>
                    <a:lstStyle/>
                    <a:p>
                      <a:r>
                        <a:rPr lang="en-US" sz="1100"/>
                        <a:t>Source System DB Size (in TB)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SMALL (1-3)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MEDIUM (4-7)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LARGE (8-10)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08187"/>
                  </a:ext>
                </a:extLst>
              </a:tr>
              <a:tr h="22595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Base Line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Range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Base Line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Range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Base Line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/>
                        <a:t>Range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07396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Number of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36834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High Complexity Functional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70911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Medium Complexity Functional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73740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Simple Complexity Functional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56291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ATC Violation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69852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Fiori Standard Apps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60731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Fiori Security Catalog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08962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Security Master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94560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r>
                        <a:rPr lang="en-US" sz="1100"/>
                        <a:t>Interface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995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2A5742-FE64-E113-D007-F29F50AF2927}"/>
              </a:ext>
            </a:extLst>
          </p:cNvPr>
          <p:cNvSpPr txBox="1"/>
          <p:nvPr/>
        </p:nvSpPr>
        <p:spPr>
          <a:xfrm>
            <a:off x="289253" y="6322690"/>
            <a:ext cx="11312294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For all the scenarios, logic behind maximum and minimum input –</a:t>
            </a:r>
            <a:br>
              <a:rPr lang="en-US" sz="9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</a:br>
            <a:r>
              <a:rPr lang="en-US" sz="9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The difference between entered value and baseline value should be less than or equal to the range value.</a:t>
            </a:r>
          </a:p>
          <a:p>
            <a:r>
              <a:rPr lang="en-US" sz="900" err="1">
                <a:solidFill>
                  <a:schemeClr val="bg1"/>
                </a:solidFill>
                <a:latin typeface="HCLTech Roobert"/>
                <a:cs typeface="HCLTech Roobert" pitchFamily="50" charset="0"/>
              </a:rPr>
              <a:t>e.g</a:t>
            </a:r>
            <a:r>
              <a:rPr lang="en-US" sz="900">
                <a:solidFill>
                  <a:schemeClr val="bg1"/>
                </a:solidFill>
                <a:latin typeface="HCLTech Roobert"/>
                <a:cs typeface="HCLTech Roobert" pitchFamily="50" charset="0"/>
              </a:rPr>
              <a:t>: Entered value - Baseline &lt;= Range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7985D-7C2E-E0BA-475B-17CECCAD61E1}"/>
              </a:ext>
            </a:extLst>
          </p:cNvPr>
          <p:cNvSpPr txBox="1"/>
          <p:nvPr/>
        </p:nvSpPr>
        <p:spPr>
          <a:xfrm>
            <a:off x="6607617" y="975899"/>
            <a:ext cx="12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Calculation</a:t>
            </a:r>
          </a:p>
        </p:txBody>
      </p:sp>
      <p:pic>
        <p:nvPicPr>
          <p:cNvPr id="4" name="Graphic 3" descr="Caret Right outline">
            <a:extLst>
              <a:ext uri="{FF2B5EF4-FFF2-40B4-BE49-F238E27FC236}">
                <a16:creationId xmlns:a16="http://schemas.microsoft.com/office/drawing/2014/main" id="{C7B48FD1-54CE-0114-5114-50E9E1ABDF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1815" y="1008225"/>
            <a:ext cx="251014" cy="290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2BBED-6644-3F0E-5594-083A4D26EB9C}"/>
              </a:ext>
            </a:extLst>
          </p:cNvPr>
          <p:cNvSpPr txBox="1"/>
          <p:nvPr/>
        </p:nvSpPr>
        <p:spPr>
          <a:xfrm>
            <a:off x="8388350" y="988599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Calculate and Save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28E09-34C5-DB4A-482D-AB261EA1B62B}"/>
              </a:ext>
            </a:extLst>
          </p:cNvPr>
          <p:cNvSpPr txBox="1"/>
          <p:nvPr/>
        </p:nvSpPr>
        <p:spPr>
          <a:xfrm>
            <a:off x="4800111" y="998330"/>
            <a:ext cx="160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4" name="Graphic 13" descr="Caret Right outline">
            <a:extLst>
              <a:ext uri="{FF2B5EF4-FFF2-40B4-BE49-F238E27FC236}">
                <a16:creationId xmlns:a16="http://schemas.microsoft.com/office/drawing/2014/main" id="{29BEBE04-E96E-720F-B935-593805273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448" y="1027092"/>
            <a:ext cx="251014" cy="2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1EED4-E61C-8DD9-1299-EA1C3342B0AC}"/>
              </a:ext>
            </a:extLst>
          </p:cNvPr>
          <p:cNvSpPr txBox="1"/>
          <p:nvPr/>
        </p:nvSpPr>
        <p:spPr>
          <a:xfrm>
            <a:off x="289253" y="1568444"/>
            <a:ext cx="1171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Actions at Version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44DBF-E861-DD3D-5ECB-7248652606E0}"/>
              </a:ext>
            </a:extLst>
          </p:cNvPr>
          <p:cNvSpPr txBox="1"/>
          <p:nvPr/>
        </p:nvSpPr>
        <p:spPr>
          <a:xfrm>
            <a:off x="4920272" y="981053"/>
            <a:ext cx="177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38727" y="6260841"/>
            <a:ext cx="494522" cy="33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43C26E-8F4C-1DCD-906B-F736AD5019F3}"/>
              </a:ext>
            </a:extLst>
          </p:cNvPr>
          <p:cNvSpPr txBox="1"/>
          <p:nvPr/>
        </p:nvSpPr>
        <p:spPr>
          <a:xfrm>
            <a:off x="4781615" y="6574655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11</a:t>
            </a:r>
          </a:p>
        </p:txBody>
      </p:sp>
      <p:pic>
        <p:nvPicPr>
          <p:cNvPr id="3" name="Graphic 2" descr="Caret Right outline">
            <a:extLst>
              <a:ext uri="{FF2B5EF4-FFF2-40B4-BE49-F238E27FC236}">
                <a16:creationId xmlns:a16="http://schemas.microsoft.com/office/drawing/2014/main" id="{50283691-C7AA-EC65-A73B-34BEC97AE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9965" y="1016418"/>
            <a:ext cx="251014" cy="290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0FF87-AB56-C28B-4D45-42B6C6A4F493}"/>
              </a:ext>
            </a:extLst>
          </p:cNvPr>
          <p:cNvSpPr txBox="1"/>
          <p:nvPr/>
        </p:nvSpPr>
        <p:spPr>
          <a:xfrm>
            <a:off x="7060222" y="992400"/>
            <a:ext cx="177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HCLTech Roobert" pitchFamily="50" charset="0"/>
                <a:cs typeface="HCLTech Roobert" pitchFamily="50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20988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94B882-2ABA-82E1-2544-24B4A6540D0C}"/>
              </a:ext>
            </a:extLst>
          </p:cNvPr>
          <p:cNvSpPr txBox="1"/>
          <p:nvPr/>
        </p:nvSpPr>
        <p:spPr>
          <a:xfrm>
            <a:off x="426903" y="1542753"/>
            <a:ext cx="109818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Finalizing and Managing Your Request</a:t>
            </a:r>
            <a:b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</a:br>
            <a:b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</a:b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Once you have completed all fields, you have the following options:</a:t>
            </a: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ea typeface="Calibri Light"/>
              <a:cs typeface="HCLTech Roobert" pitchFamily="50" charset="0"/>
            </a:endParaRP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Calculate &amp; Save</a:t>
            </a: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: By clicking the Submit button, your inputs will be saved, and you will be directed to the Output Screen.</a:t>
            </a:r>
          </a:p>
          <a:p>
            <a:pPr marL="342900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Reset</a:t>
            </a: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: This option clears all current values, allowing you to start afresh.</a:t>
            </a:r>
          </a:p>
          <a:p>
            <a:pPr marL="342900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Home Page</a:t>
            </a: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: Select this to return to the main dashboard at any point in the process.</a:t>
            </a: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b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</a:b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Please note that after submission, you retain the ability to edit your inputs at a later stage if necessary.</a:t>
            </a: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94D21-F073-CC48-69BD-47A11726B5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748" y="2429343"/>
            <a:ext cx="5586402" cy="739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13DE3F-A157-83E5-C18E-C073FCE1D49E}"/>
              </a:ext>
            </a:extLst>
          </p:cNvPr>
          <p:cNvSpPr txBox="1"/>
          <p:nvPr/>
        </p:nvSpPr>
        <p:spPr>
          <a:xfrm>
            <a:off x="6607617" y="975899"/>
            <a:ext cx="12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Calculation</a:t>
            </a:r>
          </a:p>
        </p:txBody>
      </p:sp>
      <p:pic>
        <p:nvPicPr>
          <p:cNvPr id="7" name="Graphic 6" descr="Caret Right outline">
            <a:extLst>
              <a:ext uri="{FF2B5EF4-FFF2-40B4-BE49-F238E27FC236}">
                <a16:creationId xmlns:a16="http://schemas.microsoft.com/office/drawing/2014/main" id="{E12912EE-BEEE-8F27-51F7-E669076C4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1815" y="1008225"/>
            <a:ext cx="251014" cy="290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E3E14-8DC3-3426-1D3D-D90F74DC7FC5}"/>
              </a:ext>
            </a:extLst>
          </p:cNvPr>
          <p:cNvSpPr txBox="1"/>
          <p:nvPr/>
        </p:nvSpPr>
        <p:spPr>
          <a:xfrm>
            <a:off x="8388350" y="988599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915BC-84B0-8338-4E87-B885BB54FFF0}"/>
              </a:ext>
            </a:extLst>
          </p:cNvPr>
          <p:cNvSpPr txBox="1"/>
          <p:nvPr/>
        </p:nvSpPr>
        <p:spPr>
          <a:xfrm>
            <a:off x="4800111" y="998330"/>
            <a:ext cx="160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4" name="Graphic 13" descr="Caret Right outline">
            <a:extLst>
              <a:ext uri="{FF2B5EF4-FFF2-40B4-BE49-F238E27FC236}">
                <a16:creationId xmlns:a16="http://schemas.microsoft.com/office/drawing/2014/main" id="{EE3E9DF6-4C26-45CF-8F67-D599CC1865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448" y="1027092"/>
            <a:ext cx="251014" cy="2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1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9D86BDE2-03F1-C3F0-AF90-D625412E28FC}"/>
              </a:ext>
            </a:extLst>
          </p:cNvPr>
          <p:cNvSpPr txBox="1">
            <a:spLocks/>
          </p:cNvSpPr>
          <p:nvPr/>
        </p:nvSpPr>
        <p:spPr>
          <a:xfrm>
            <a:off x="289253" y="1666848"/>
            <a:ext cx="6644947" cy="1298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Upon pressing the "Calculate and Save“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A save message will be displayed signifying successful entries in the system along with all the corresponding input values provided. </a:t>
            </a:r>
          </a:p>
          <a:p>
            <a:pPr lvl="1"/>
            <a:endParaRPr lang="en-US" sz="1400">
              <a:solidFill>
                <a:schemeClr val="bg1"/>
              </a:solidFill>
              <a:latin typeface="HCLTech Roobert" pitchFamily="50" charset="0"/>
              <a:ea typeface="+mj-lt"/>
              <a:cs typeface="HCLTech Roobert" pitchFamily="50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j-lt"/>
                <a:cs typeface="HCLTech Roobert" pitchFamily="50" charset="0"/>
              </a:rPr>
              <a:t>This entry is now available for subsequent processing and reference.</a:t>
            </a:r>
            <a:endParaRPr lang="en-US" sz="1400">
              <a:solidFill>
                <a:schemeClr val="bg1"/>
              </a:solidFill>
              <a:latin typeface="HCLTech Roobert" pitchFamily="50" charset="0"/>
              <a:ea typeface="Calibri Light"/>
              <a:cs typeface="HCLTech Roobert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1261" y="1666848"/>
            <a:ext cx="3779963" cy="3581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2C4F1-177D-CA92-63D9-61EDEE7DFE4D}"/>
              </a:ext>
            </a:extLst>
          </p:cNvPr>
          <p:cNvSpPr txBox="1"/>
          <p:nvPr/>
        </p:nvSpPr>
        <p:spPr>
          <a:xfrm>
            <a:off x="7956774" y="5425984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4952C-77D0-021C-26F9-7936EA3345FA}"/>
              </a:ext>
            </a:extLst>
          </p:cNvPr>
          <p:cNvSpPr txBox="1"/>
          <p:nvPr/>
        </p:nvSpPr>
        <p:spPr>
          <a:xfrm>
            <a:off x="6607617" y="975899"/>
            <a:ext cx="12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Calculation</a:t>
            </a:r>
          </a:p>
        </p:txBody>
      </p:sp>
      <p:pic>
        <p:nvPicPr>
          <p:cNvPr id="7" name="Graphic 6" descr="Caret Right outline">
            <a:extLst>
              <a:ext uri="{FF2B5EF4-FFF2-40B4-BE49-F238E27FC236}">
                <a16:creationId xmlns:a16="http://schemas.microsoft.com/office/drawing/2014/main" id="{6EB8FF29-8F34-F845-3747-C862250CFF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1815" y="1008225"/>
            <a:ext cx="251014" cy="290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4020F-F8D2-F1EC-28BE-69882D5C1112}"/>
              </a:ext>
            </a:extLst>
          </p:cNvPr>
          <p:cNvSpPr txBox="1"/>
          <p:nvPr/>
        </p:nvSpPr>
        <p:spPr>
          <a:xfrm>
            <a:off x="8388350" y="988599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Calculate and Save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97CC9-72E4-FD89-5461-5B31340A59AE}"/>
              </a:ext>
            </a:extLst>
          </p:cNvPr>
          <p:cNvSpPr txBox="1"/>
          <p:nvPr/>
        </p:nvSpPr>
        <p:spPr>
          <a:xfrm>
            <a:off x="4800111" y="998330"/>
            <a:ext cx="160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4" name="Graphic 13" descr="Caret Right outline">
            <a:extLst>
              <a:ext uri="{FF2B5EF4-FFF2-40B4-BE49-F238E27FC236}">
                <a16:creationId xmlns:a16="http://schemas.microsoft.com/office/drawing/2014/main" id="{D00F08C8-832B-0110-C063-118A51155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448" y="1027092"/>
            <a:ext cx="251014" cy="2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6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8729" y="1030887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BF0241-F9EB-FCF4-2D22-2599A0EFB0C9}"/>
              </a:ext>
            </a:extLst>
          </p:cNvPr>
          <p:cNvSpPr txBox="1"/>
          <p:nvPr/>
        </p:nvSpPr>
        <p:spPr>
          <a:xfrm>
            <a:off x="7915953" y="966211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HCLTech Roobert" pitchFamily="50" charset="0"/>
                <a:cs typeface="HCLTech Roobert" pitchFamily="50" charset="0"/>
              </a:rPr>
              <a:t>Output /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16D55-4C6D-31A9-1161-B995F9CFC9CC}"/>
              </a:ext>
            </a:extLst>
          </p:cNvPr>
          <p:cNvSpPr txBox="1"/>
          <p:nvPr/>
        </p:nvSpPr>
        <p:spPr>
          <a:xfrm>
            <a:off x="465354" y="1523224"/>
            <a:ext cx="992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User can find all the details, that was provided and submitted to the system in the previous screen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242" y="1922208"/>
            <a:ext cx="11646198" cy="4336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05346-6C22-73F8-AFDC-751D729223E1}"/>
              </a:ext>
            </a:extLst>
          </p:cNvPr>
          <p:cNvSpPr txBox="1"/>
          <p:nvPr/>
        </p:nvSpPr>
        <p:spPr>
          <a:xfrm>
            <a:off x="4654550" y="6421277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9</a:t>
            </a:r>
          </a:p>
        </p:txBody>
      </p:sp>
      <p:pic>
        <p:nvPicPr>
          <p:cNvPr id="8" name="Graphic 7" descr="Caret Right outline">
            <a:extLst>
              <a:ext uri="{FF2B5EF4-FFF2-40B4-BE49-F238E27FC236}">
                <a16:creationId xmlns:a16="http://schemas.microsoft.com/office/drawing/2014/main" id="{87630F7B-B1C4-E1C8-2A43-0FAA75E50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6347" y="1012493"/>
            <a:ext cx="251014" cy="290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31E024-D842-35EB-6112-CDECC73231C1}"/>
              </a:ext>
            </a:extLst>
          </p:cNvPr>
          <p:cNvSpPr txBox="1"/>
          <p:nvPr/>
        </p:nvSpPr>
        <p:spPr>
          <a:xfrm>
            <a:off x="5017532" y="974798"/>
            <a:ext cx="1607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B432C-AEEC-4662-6313-8B2CD64E6501}"/>
              </a:ext>
            </a:extLst>
          </p:cNvPr>
          <p:cNvSpPr txBox="1"/>
          <p:nvPr/>
        </p:nvSpPr>
        <p:spPr>
          <a:xfrm>
            <a:off x="6889261" y="984078"/>
            <a:ext cx="965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HCLTech Roobert" pitchFamily="50" charset="0"/>
                <a:cs typeface="HCLTech Roobert" pitchFamily="50" charset="0"/>
              </a:rPr>
              <a:t>Version</a:t>
            </a:r>
          </a:p>
        </p:txBody>
      </p:sp>
      <p:pic>
        <p:nvPicPr>
          <p:cNvPr id="15" name="Graphic 14" descr="Caret Right outline">
            <a:extLst>
              <a:ext uri="{FF2B5EF4-FFF2-40B4-BE49-F238E27FC236}">
                <a16:creationId xmlns:a16="http://schemas.microsoft.com/office/drawing/2014/main" id="{EBA6A514-ECBC-DDB7-1C78-17F84DAAE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9443" y="990229"/>
            <a:ext cx="251014" cy="290518"/>
          </a:xfrm>
          <a:prstGeom prst="rect">
            <a:avLst/>
          </a:prstGeom>
        </p:spPr>
      </p:pic>
      <p:pic>
        <p:nvPicPr>
          <p:cNvPr id="16" name="Graphic 15" descr="Caret Right outline">
            <a:extLst>
              <a:ext uri="{FF2B5EF4-FFF2-40B4-BE49-F238E27FC236}">
                <a16:creationId xmlns:a16="http://schemas.microsoft.com/office/drawing/2014/main" id="{F85C1B64-200B-B0C6-D07B-16C8036FC5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0143" y="1001468"/>
            <a:ext cx="251014" cy="2905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2C0D9F-4A19-E18C-1469-549100112B61}"/>
              </a:ext>
            </a:extLst>
          </p:cNvPr>
          <p:cNvSpPr txBox="1"/>
          <p:nvPr/>
        </p:nvSpPr>
        <p:spPr>
          <a:xfrm>
            <a:off x="9696450" y="966853"/>
            <a:ext cx="219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HCLTech Roobert" pitchFamily="50" charset="0"/>
                <a:cs typeface="HCLTech Roobert" pitchFamily="50" charset="0"/>
              </a:rPr>
              <a:t>Price and Duration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43370-5B41-FED0-D0D9-00FD9EA6F776}"/>
              </a:ext>
            </a:extLst>
          </p:cNvPr>
          <p:cNvSpPr txBox="1"/>
          <p:nvPr/>
        </p:nvSpPr>
        <p:spPr>
          <a:xfrm>
            <a:off x="6163341" y="2414427"/>
            <a:ext cx="1113759" cy="836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endParaRPr lang="en-US" sz="1200">
              <a:solidFill>
                <a:schemeClr val="bg1"/>
              </a:solidFill>
              <a:latin typeface="HCLTech Roobert"/>
              <a:ea typeface="+mn-lt"/>
              <a:cs typeface="HCLTech Roobert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0156D-05F5-387D-F982-DF721B15EA69}"/>
              </a:ext>
            </a:extLst>
          </p:cNvPr>
          <p:cNvSpPr txBox="1"/>
          <p:nvPr/>
        </p:nvSpPr>
        <p:spPr>
          <a:xfrm>
            <a:off x="3323093" y="2776377"/>
            <a:ext cx="607558" cy="4240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endParaRPr lang="en-US" sz="1200">
              <a:solidFill>
                <a:schemeClr val="bg1"/>
              </a:solidFill>
              <a:latin typeface="HCLTech Roobert"/>
              <a:ea typeface="+mn-lt"/>
              <a:cs typeface="HCLTech Roober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7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6F5561D-B593-6C86-66BD-14AE608FFE6F}"/>
              </a:ext>
            </a:extLst>
          </p:cNvPr>
          <p:cNvSpPr txBox="1"/>
          <p:nvPr/>
        </p:nvSpPr>
        <p:spPr>
          <a:xfrm>
            <a:off x="247650" y="1032740"/>
            <a:ext cx="363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HCLTech Roobert" pitchFamily="50" charset="0"/>
                <a:cs typeface="HCLTech Roobert" pitchFamily="50" charset="0"/>
              </a:rPr>
              <a:t>Table of Contents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7D999F-5B14-CE49-17BD-8885A6159302}"/>
              </a:ext>
            </a:extLst>
          </p:cNvPr>
          <p:cNvCxnSpPr/>
          <p:nvPr/>
        </p:nvCxnSpPr>
        <p:spPr>
          <a:xfrm>
            <a:off x="329357" y="1475552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6F1E18-17BB-EE2B-111B-F9512E034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38035"/>
              </p:ext>
            </p:extLst>
          </p:nvPr>
        </p:nvGraphicFramePr>
        <p:xfrm>
          <a:off x="386556" y="1675061"/>
          <a:ext cx="6415087" cy="467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380">
                  <a:extLst>
                    <a:ext uri="{9D8B030D-6E8A-4147-A177-3AD203B41FA5}">
                      <a16:colId xmlns:a16="http://schemas.microsoft.com/office/drawing/2014/main" val="276037749"/>
                    </a:ext>
                  </a:extLst>
                </a:gridCol>
                <a:gridCol w="3130868">
                  <a:extLst>
                    <a:ext uri="{9D8B030D-6E8A-4147-A177-3AD203B41FA5}">
                      <a16:colId xmlns:a16="http://schemas.microsoft.com/office/drawing/2014/main" val="947045252"/>
                    </a:ext>
                  </a:extLst>
                </a:gridCol>
                <a:gridCol w="1132839">
                  <a:extLst>
                    <a:ext uri="{9D8B030D-6E8A-4147-A177-3AD203B41FA5}">
                      <a16:colId xmlns:a16="http://schemas.microsoft.com/office/drawing/2014/main" val="1872383613"/>
                    </a:ext>
                  </a:extLst>
                </a:gridCol>
              </a:tblGrid>
              <a:tr h="215132">
                <a:tc>
                  <a:txBody>
                    <a:bodyPr/>
                    <a:lstStyle/>
                    <a:p>
                      <a:r>
                        <a:rPr lang="en-US" sz="105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Slide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75722"/>
                  </a:ext>
                </a:extLst>
              </a:tr>
              <a:tr h="182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Application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How to access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37905"/>
                  </a:ext>
                </a:extLst>
              </a:tr>
              <a:tr h="599763">
                <a:tc>
                  <a:txBody>
                    <a:bodyPr/>
                    <a:lstStyle/>
                    <a:p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Features / Operations /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Create New Request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1.1 Calculate and Save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1.1.1 Navigation Home , Edit and Search Scree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Search Old Request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2.1     Edit Old Request / Create New Version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Calculate and 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6908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Application landing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Create New Request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Search Old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85634"/>
                  </a:ext>
                </a:extLst>
              </a:tr>
              <a:tr h="182537">
                <a:tc>
                  <a:txBody>
                    <a:bodyPr/>
                    <a:lstStyle/>
                    <a:p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Create New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Initiate a new request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58738"/>
                  </a:ext>
                </a:extLst>
              </a:tr>
              <a:tr h="182537">
                <a:tc>
                  <a:txBody>
                    <a:bodyPr/>
                    <a:lstStyle/>
                    <a:p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Search Old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Retrieve and view previously submitted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1680"/>
                  </a:ext>
                </a:extLst>
              </a:tr>
              <a:tr h="182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Use Case - 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HCLTech Roobert" pitchFamily="50" charset="0"/>
                          <a:cs typeface="HCLTech Roobert" pitchFamily="50" charset="0"/>
                        </a:rPr>
                        <a:t>Lift and Shift your S/4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Generate Opportunity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6- 7 - 8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1689"/>
                  </a:ext>
                </a:extLst>
              </a:tr>
              <a:tr h="182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tx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Use Case - 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HCLTech Roobert" pitchFamily="50" charset="0"/>
                          <a:cs typeface="HCLTech Roobert" pitchFamily="50" charset="0"/>
                        </a:rPr>
                        <a:t>Lift and Shift your S/4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Calculate and 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3732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Input Required for Work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HCLTech Roobert" pitchFamily="50" charset="0"/>
                          <a:cs typeface="HCLTech Roobert" pitchFamily="50" charset="0"/>
                        </a:rPr>
                        <a:t>Lift and Shift your S/4 System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HCLTech Roobert" pitchFamily="50" charset="0"/>
                          <a:ea typeface="Calibri"/>
                          <a:cs typeface="HCLTech Roobert" pitchFamily="50" charset="0"/>
                        </a:rPr>
                        <a:t>Upgrade and Migrate your older S/4 HANA</a:t>
                      </a:r>
                      <a:endParaRPr lang="en-US" sz="800" b="0">
                        <a:solidFill>
                          <a:schemeClr val="tx1"/>
                        </a:solidFill>
                        <a:latin typeface="HCLTech Roobert" pitchFamily="50" charset="0"/>
                        <a:cs typeface="HCLTech Roobert" pitchFamily="50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HCLTech Roobert" pitchFamily="50" charset="0"/>
                          <a:ea typeface="Calibri"/>
                          <a:cs typeface="HCLTech Roobert" pitchFamily="50" charset="0"/>
                        </a:rPr>
                        <a:t>Conversion and Migration of ECC</a:t>
                      </a:r>
                      <a:endParaRPr lang="en-US" sz="800" b="0">
                        <a:solidFill>
                          <a:schemeClr val="tx1"/>
                        </a:solidFill>
                        <a:latin typeface="HCLTech Roobert" pitchFamily="50" charset="0"/>
                        <a:cs typeface="HCLTech Roobert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11740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Guideline for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Lift and Shift your S/4 System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Upgrade and Migrate your older S/4 HANA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Conversion and Migration of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11 -12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20218"/>
                  </a:ext>
                </a:extLst>
              </a:tr>
              <a:tr h="182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Base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Lift and Shift your S/4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10906"/>
                  </a:ext>
                </a:extLst>
              </a:tr>
              <a:tr h="213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Base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Upgrade and Migrate your older S/4 HANA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4238"/>
                  </a:ext>
                </a:extLst>
              </a:tr>
              <a:tr h="182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Base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Conversion and Migration of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58171"/>
                  </a:ext>
                </a:extLst>
              </a:tr>
              <a:tr h="197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Actions at Version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Calculate , Reset and 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16 -17-18-19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1698"/>
                  </a:ext>
                </a:extLst>
              </a:tr>
              <a:tr h="182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Search Previous Requests /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Search Old Request / Opportunity ID /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20-21-22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9955"/>
                  </a:ext>
                </a:extLst>
              </a:tr>
              <a:tr h="182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Edit / New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Edit Old Request / Create New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dk1"/>
                          </a:solidFill>
                          <a:latin typeface="HCLTech Roobert" pitchFamily="50" charset="0"/>
                          <a:ea typeface="+mn-ea"/>
                          <a:cs typeface="HCLTech Roobert" pitchFamily="50" charset="0"/>
                        </a:rPr>
                        <a:t>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9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42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1EED4-E61C-8DD9-1299-EA1C3342B0AC}"/>
              </a:ext>
            </a:extLst>
          </p:cNvPr>
          <p:cNvSpPr txBox="1"/>
          <p:nvPr/>
        </p:nvSpPr>
        <p:spPr>
          <a:xfrm>
            <a:off x="289253" y="1568444"/>
            <a:ext cx="1171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Search Previous 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44DBF-E861-DD3D-5ECB-7248652606E0}"/>
              </a:ext>
            </a:extLst>
          </p:cNvPr>
          <p:cNvSpPr txBox="1"/>
          <p:nvPr/>
        </p:nvSpPr>
        <p:spPr>
          <a:xfrm>
            <a:off x="4920272" y="981053"/>
            <a:ext cx="177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38727" y="6260841"/>
            <a:ext cx="494522" cy="33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43C26E-8F4C-1DCD-906B-F736AD5019F3}"/>
              </a:ext>
            </a:extLst>
          </p:cNvPr>
          <p:cNvSpPr txBox="1"/>
          <p:nvPr/>
        </p:nvSpPr>
        <p:spPr>
          <a:xfrm>
            <a:off x="4781615" y="6574655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11</a:t>
            </a:r>
          </a:p>
        </p:txBody>
      </p:sp>
      <p:pic>
        <p:nvPicPr>
          <p:cNvPr id="3" name="Graphic 2" descr="Caret Right outline">
            <a:extLst>
              <a:ext uri="{FF2B5EF4-FFF2-40B4-BE49-F238E27FC236}">
                <a16:creationId xmlns:a16="http://schemas.microsoft.com/office/drawing/2014/main" id="{50283691-C7AA-EC65-A73B-34BEC97AE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9965" y="1016418"/>
            <a:ext cx="251014" cy="290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0FF87-AB56-C28B-4D45-42B6C6A4F493}"/>
              </a:ext>
            </a:extLst>
          </p:cNvPr>
          <p:cNvSpPr txBox="1"/>
          <p:nvPr/>
        </p:nvSpPr>
        <p:spPr>
          <a:xfrm>
            <a:off x="7060222" y="992400"/>
            <a:ext cx="177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HCLTech Roobert" pitchFamily="50" charset="0"/>
                <a:cs typeface="HCLTech Roobert" pitchFamily="50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016189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EB5F83-4B14-7566-8C8B-9B2A3D0B0BC2}"/>
              </a:ext>
            </a:extLst>
          </p:cNvPr>
          <p:cNvSpPr txBox="1"/>
          <p:nvPr/>
        </p:nvSpPr>
        <p:spPr>
          <a:xfrm>
            <a:off x="7152389" y="1005071"/>
            <a:ext cx="93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HCLTech Roobert" pitchFamily="50" charset="0"/>
                <a:cs typeface="HCLTech Roobert" pitchFamily="50" charset="0"/>
              </a:rPr>
              <a:t>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4DC44-D276-F3F0-7556-7512A5F496CD}"/>
              </a:ext>
            </a:extLst>
          </p:cNvPr>
          <p:cNvSpPr txBox="1"/>
          <p:nvPr/>
        </p:nvSpPr>
        <p:spPr>
          <a:xfrm>
            <a:off x="340242" y="1527149"/>
            <a:ext cx="109133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Users can search their requests by providing customer Id or opportunity Id</a:t>
            </a:r>
          </a:p>
          <a:p>
            <a:pPr marL="342900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Results all versions have been created so far.</a:t>
            </a:r>
          </a:p>
          <a:p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2.     Review a particular version in detail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 the desired version from the list. 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Directed to the Output Screen for the complete detail information view of that version.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21" y="3841046"/>
            <a:ext cx="10831805" cy="2616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AB936-9B1A-F65D-DF5E-690B04FCF92A}"/>
              </a:ext>
            </a:extLst>
          </p:cNvPr>
          <p:cNvSpPr txBox="1"/>
          <p:nvPr/>
        </p:nvSpPr>
        <p:spPr>
          <a:xfrm>
            <a:off x="4359584" y="6457424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10</a:t>
            </a:r>
          </a:p>
        </p:txBody>
      </p:sp>
      <p:pic>
        <p:nvPicPr>
          <p:cNvPr id="7" name="Graphic 6" descr="Caret Right outline">
            <a:extLst>
              <a:ext uri="{FF2B5EF4-FFF2-40B4-BE49-F238E27FC236}">
                <a16:creationId xmlns:a16="http://schemas.microsoft.com/office/drawing/2014/main" id="{B02A3855-5C43-8136-57A1-D710B0FF43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5405" y="1043806"/>
            <a:ext cx="251014" cy="290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87AC5-6DDA-AD60-9201-D8C2448319C9}"/>
              </a:ext>
            </a:extLst>
          </p:cNvPr>
          <p:cNvSpPr txBox="1"/>
          <p:nvPr/>
        </p:nvSpPr>
        <p:spPr>
          <a:xfrm>
            <a:off x="8336419" y="993347"/>
            <a:ext cx="324917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accent3">
                    <a:lumMod val="60000"/>
                    <a:lumOff val="40000"/>
                  </a:schemeClr>
                </a:solidFill>
                <a:latin typeface="HCLTech Roobert"/>
                <a:cs typeface="HCLTech Roobert" pitchFamily="50" charset="0"/>
              </a:rPr>
              <a:t>Customer ID or Opportunity ID</a:t>
            </a:r>
            <a:endParaRPr lang="en-US" sz="1600" b="1">
              <a:solidFill>
                <a:schemeClr val="accent3">
                  <a:lumMod val="60000"/>
                  <a:lumOff val="40000"/>
                </a:schemeClr>
              </a:solidFill>
              <a:latin typeface="HCLTech Roobert" pitchFamily="50" charset="0"/>
              <a:cs typeface="HCLTech Roobert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2ABDF-27D4-6CD3-52A4-52798CC4A87A}"/>
              </a:ext>
            </a:extLst>
          </p:cNvPr>
          <p:cNvSpPr txBox="1"/>
          <p:nvPr/>
        </p:nvSpPr>
        <p:spPr>
          <a:xfrm>
            <a:off x="4920272" y="981053"/>
            <a:ext cx="177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3" name="Graphic 12" descr="Caret Right outline">
            <a:extLst>
              <a:ext uri="{FF2B5EF4-FFF2-40B4-BE49-F238E27FC236}">
                <a16:creationId xmlns:a16="http://schemas.microsoft.com/office/drawing/2014/main" id="{D1DC5B8A-C86E-BB66-4C4A-631C16DE9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9965" y="1016418"/>
            <a:ext cx="251014" cy="2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47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ACDDEC-BF88-3D4A-0DD8-9E577F717503}"/>
              </a:ext>
            </a:extLst>
          </p:cNvPr>
          <p:cNvSpPr txBox="1"/>
          <p:nvPr/>
        </p:nvSpPr>
        <p:spPr>
          <a:xfrm>
            <a:off x="328205" y="1681111"/>
            <a:ext cx="10913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Alternatively, by clicking on the F4 help button, a comprehensive list of all created requests will be displayed.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7640B-9B49-C33F-A768-8BA9B39900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181" y="3063482"/>
            <a:ext cx="4200341" cy="1575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0385" y="2229022"/>
            <a:ext cx="7189685" cy="3571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43232-34CF-75BB-515C-829EF6C13C51}"/>
              </a:ext>
            </a:extLst>
          </p:cNvPr>
          <p:cNvSpPr txBox="1"/>
          <p:nvPr/>
        </p:nvSpPr>
        <p:spPr>
          <a:xfrm>
            <a:off x="4573530" y="6320443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5FB8F-F3D1-9D49-C4C9-B2D9EA2FB824}"/>
              </a:ext>
            </a:extLst>
          </p:cNvPr>
          <p:cNvSpPr txBox="1"/>
          <p:nvPr/>
        </p:nvSpPr>
        <p:spPr>
          <a:xfrm>
            <a:off x="7152389" y="1005071"/>
            <a:ext cx="93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HCLTech Roobert" pitchFamily="50" charset="0"/>
                <a:cs typeface="HCLTech Roobert" pitchFamily="50" charset="0"/>
              </a:rPr>
              <a:t>Search</a:t>
            </a:r>
          </a:p>
        </p:txBody>
      </p:sp>
      <p:pic>
        <p:nvPicPr>
          <p:cNvPr id="8" name="Graphic 7" descr="Caret Right outline">
            <a:extLst>
              <a:ext uri="{FF2B5EF4-FFF2-40B4-BE49-F238E27FC236}">
                <a16:creationId xmlns:a16="http://schemas.microsoft.com/office/drawing/2014/main" id="{616DF0C1-D3EB-EC59-9A5F-0BD8CA3472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5405" y="1043806"/>
            <a:ext cx="251014" cy="290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99519D-B451-F3C3-EA86-69F92D7C8E1E}"/>
              </a:ext>
            </a:extLst>
          </p:cNvPr>
          <p:cNvSpPr txBox="1"/>
          <p:nvPr/>
        </p:nvSpPr>
        <p:spPr>
          <a:xfrm>
            <a:off x="8336419" y="993347"/>
            <a:ext cx="324917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accent3">
                    <a:lumMod val="60000"/>
                    <a:lumOff val="40000"/>
                  </a:schemeClr>
                </a:solidFill>
                <a:latin typeface="HCLTech Roobert"/>
                <a:cs typeface="HCLTech Roobert" pitchFamily="50" charset="0"/>
              </a:rPr>
              <a:t>Customer ID or Opportunity ID</a:t>
            </a:r>
            <a:endParaRPr lang="en-US" sz="1600" b="1">
              <a:solidFill>
                <a:schemeClr val="accent3">
                  <a:lumMod val="60000"/>
                  <a:lumOff val="40000"/>
                </a:schemeClr>
              </a:solidFill>
              <a:latin typeface="HCLTech Roobert" pitchFamily="50" charset="0"/>
              <a:cs typeface="HCLTech Roobert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5ACCA-5774-712F-6B88-F51B87B6B37B}"/>
              </a:ext>
            </a:extLst>
          </p:cNvPr>
          <p:cNvSpPr txBox="1"/>
          <p:nvPr/>
        </p:nvSpPr>
        <p:spPr>
          <a:xfrm>
            <a:off x="4920272" y="981053"/>
            <a:ext cx="177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5" name="Graphic 14" descr="Caret Right outline">
            <a:extLst>
              <a:ext uri="{FF2B5EF4-FFF2-40B4-BE49-F238E27FC236}">
                <a16:creationId xmlns:a16="http://schemas.microsoft.com/office/drawing/2014/main" id="{E26DA572-6552-0A8A-0F08-8427C65237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9965" y="1016418"/>
            <a:ext cx="251014" cy="2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1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1EED4-E61C-8DD9-1299-EA1C3342B0AC}"/>
              </a:ext>
            </a:extLst>
          </p:cNvPr>
          <p:cNvSpPr txBox="1"/>
          <p:nvPr/>
        </p:nvSpPr>
        <p:spPr>
          <a:xfrm>
            <a:off x="289253" y="1568444"/>
            <a:ext cx="1171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EDIT / New Version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44DBF-E861-DD3D-5ECB-7248652606E0}"/>
              </a:ext>
            </a:extLst>
          </p:cNvPr>
          <p:cNvSpPr txBox="1"/>
          <p:nvPr/>
        </p:nvSpPr>
        <p:spPr>
          <a:xfrm>
            <a:off x="4920272" y="981053"/>
            <a:ext cx="177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HCLTech Roobert" pitchFamily="50" charset="0"/>
                <a:cs typeface="HCLTech Roobert" pitchFamily="50" charset="0"/>
              </a:rPr>
              <a:t>Edit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38727" y="6260841"/>
            <a:ext cx="494522" cy="33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43C26E-8F4C-1DCD-906B-F736AD5019F3}"/>
              </a:ext>
            </a:extLst>
          </p:cNvPr>
          <p:cNvSpPr txBox="1"/>
          <p:nvPr/>
        </p:nvSpPr>
        <p:spPr>
          <a:xfrm>
            <a:off x="4781615" y="6574655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11</a:t>
            </a:r>
          </a:p>
        </p:txBody>
      </p:sp>
    </p:spTree>
    <p:extLst>
      <p:ext uri="{BB962C8B-B14F-4D97-AF65-F5344CB8AC3E}">
        <p14:creationId xmlns:p14="http://schemas.microsoft.com/office/powerpoint/2010/main" val="348288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434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6014" y="990545"/>
            <a:ext cx="276117" cy="3195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61EED4-E61C-8DD9-1299-EA1C3342B0AC}"/>
              </a:ext>
            </a:extLst>
          </p:cNvPr>
          <p:cNvSpPr txBox="1"/>
          <p:nvPr/>
        </p:nvSpPr>
        <p:spPr>
          <a:xfrm>
            <a:off x="289253" y="1568444"/>
            <a:ext cx="11716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Provision to edit by creating new version. </a:t>
            </a:r>
          </a:p>
          <a:p>
            <a:pPr marL="342900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Edit option has been provided in the detail page.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On edit click</a:t>
            </a:r>
          </a:p>
          <a:p>
            <a:pPr marL="342900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Navigate to the calculate page with pre-filled existing data. User can modify those and submit.</a:t>
            </a:r>
          </a:p>
          <a:p>
            <a:pPr marL="342900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By editing the existing record, a new version will be generated.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44DBF-E861-DD3D-5ECB-7248652606E0}"/>
              </a:ext>
            </a:extLst>
          </p:cNvPr>
          <p:cNvSpPr txBox="1"/>
          <p:nvPr/>
        </p:nvSpPr>
        <p:spPr>
          <a:xfrm>
            <a:off x="10638581" y="1023255"/>
            <a:ext cx="59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HCLTech Roobert" pitchFamily="50" charset="0"/>
                <a:cs typeface="HCLTech Roobert" pitchFamily="50" charset="0"/>
              </a:rPr>
              <a:t>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0300" y="3679511"/>
            <a:ext cx="7834613" cy="291723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8938727" y="6260841"/>
            <a:ext cx="494522" cy="33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43C26E-8F4C-1DCD-906B-F736AD5019F3}"/>
              </a:ext>
            </a:extLst>
          </p:cNvPr>
          <p:cNvSpPr txBox="1"/>
          <p:nvPr/>
        </p:nvSpPr>
        <p:spPr>
          <a:xfrm>
            <a:off x="4781615" y="6574655"/>
            <a:ext cx="288290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/>
                <a:ea typeface="+mn-lt"/>
                <a:cs typeface="HCLTech Roobert" pitchFamily="50" charset="0"/>
              </a:rPr>
              <a:t>Application Page / Screen Image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DD948-B4C3-32EF-0239-735D0C8B8088}"/>
              </a:ext>
            </a:extLst>
          </p:cNvPr>
          <p:cNvSpPr txBox="1"/>
          <p:nvPr/>
        </p:nvSpPr>
        <p:spPr>
          <a:xfrm>
            <a:off x="6442432" y="998330"/>
            <a:ext cx="93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Search</a:t>
            </a:r>
          </a:p>
        </p:txBody>
      </p:sp>
      <p:pic>
        <p:nvPicPr>
          <p:cNvPr id="7" name="Graphic 6" descr="Caret Right outline">
            <a:extLst>
              <a:ext uri="{FF2B5EF4-FFF2-40B4-BE49-F238E27FC236}">
                <a16:creationId xmlns:a16="http://schemas.microsoft.com/office/drawing/2014/main" id="{146AB689-CB8E-F413-1141-D889E51A5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6193" y="1036060"/>
            <a:ext cx="251014" cy="290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28ECE9-3883-20FF-35CE-5687FA33ECA9}"/>
              </a:ext>
            </a:extLst>
          </p:cNvPr>
          <p:cNvSpPr txBox="1"/>
          <p:nvPr/>
        </p:nvSpPr>
        <p:spPr>
          <a:xfrm>
            <a:off x="7441161" y="995619"/>
            <a:ext cx="324917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/>
                <a:cs typeface="HCLTech Roobert" pitchFamily="50" charset="0"/>
              </a:rPr>
              <a:t>Customer ID or Opportunity ID</a:t>
            </a:r>
            <a:endParaRPr lang="en-US" sz="1600" b="1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5E1AA-3956-7BD4-ED8C-7E1889273198}"/>
              </a:ext>
            </a:extLst>
          </p:cNvPr>
          <p:cNvSpPr txBox="1"/>
          <p:nvPr/>
        </p:nvSpPr>
        <p:spPr>
          <a:xfrm>
            <a:off x="4692074" y="981053"/>
            <a:ext cx="177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pic>
        <p:nvPicPr>
          <p:cNvPr id="15" name="Graphic 14" descr="Caret Right outline">
            <a:extLst>
              <a:ext uri="{FF2B5EF4-FFF2-40B4-BE49-F238E27FC236}">
                <a16:creationId xmlns:a16="http://schemas.microsoft.com/office/drawing/2014/main" id="{7BA4174E-3ADB-7048-8E18-F2E7DF3996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5222" y="1012493"/>
            <a:ext cx="251014" cy="290518"/>
          </a:xfrm>
          <a:prstGeom prst="rect">
            <a:avLst/>
          </a:prstGeom>
        </p:spPr>
      </p:pic>
      <p:pic>
        <p:nvPicPr>
          <p:cNvPr id="16" name="Graphic 15" descr="Caret Right outline">
            <a:extLst>
              <a:ext uri="{FF2B5EF4-FFF2-40B4-BE49-F238E27FC236}">
                <a16:creationId xmlns:a16="http://schemas.microsoft.com/office/drawing/2014/main" id="{D8C91D99-4497-0676-D1BB-D8C8265957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2464" y="1020102"/>
            <a:ext cx="276117" cy="3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4B7285-21A8-F372-8945-44E40E7B697F}"/>
              </a:ext>
            </a:extLst>
          </p:cNvPr>
          <p:cNvSpPr txBox="1"/>
          <p:nvPr/>
        </p:nvSpPr>
        <p:spPr>
          <a:xfrm>
            <a:off x="576942" y="2884714"/>
            <a:ext cx="592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660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177E2-6920-917F-E85A-7A991EA4BE1B}"/>
              </a:ext>
            </a:extLst>
          </p:cNvPr>
          <p:cNvSpPr txBox="1"/>
          <p:nvPr/>
        </p:nvSpPr>
        <p:spPr>
          <a:xfrm>
            <a:off x="375936" y="970347"/>
            <a:ext cx="755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Table of 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A336F5-73CA-68E8-B563-8B79518BB060}"/>
              </a:ext>
            </a:extLst>
          </p:cNvPr>
          <p:cNvCxnSpPr/>
          <p:nvPr/>
        </p:nvCxnSpPr>
        <p:spPr>
          <a:xfrm>
            <a:off x="318470" y="1453785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1897C0-8A84-8CE5-27B7-8CE5760D6ECD}"/>
              </a:ext>
            </a:extLst>
          </p:cNvPr>
          <p:cNvSpPr txBox="1"/>
          <p:nvPr/>
        </p:nvSpPr>
        <p:spPr>
          <a:xfrm>
            <a:off x="856302" y="1716025"/>
            <a:ext cx="404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BTP Application Launchpad / URL</a:t>
            </a:r>
          </a:p>
        </p:txBody>
      </p:sp>
      <p:pic>
        <p:nvPicPr>
          <p:cNvPr id="36" name="Graphic 35" descr="Work from home Wi-Fi outline">
            <a:extLst>
              <a:ext uri="{FF2B5EF4-FFF2-40B4-BE49-F238E27FC236}">
                <a16:creationId xmlns:a16="http://schemas.microsoft.com/office/drawing/2014/main" id="{B9A3D686-9209-D6B8-991B-89A4F6CC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936" y="1686391"/>
            <a:ext cx="428600" cy="4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7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177E2-6920-917F-E85A-7A991EA4BE1B}"/>
              </a:ext>
            </a:extLst>
          </p:cNvPr>
          <p:cNvSpPr txBox="1"/>
          <p:nvPr/>
        </p:nvSpPr>
        <p:spPr>
          <a:xfrm>
            <a:off x="375936" y="970347"/>
            <a:ext cx="755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HCLTech Roobert" pitchFamily="50" charset="0"/>
                <a:cs typeface="HCLTech Roobert" pitchFamily="50" charset="0"/>
              </a:rPr>
              <a:t>Features / Operations / Activities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A336F5-73CA-68E8-B563-8B79518BB060}"/>
              </a:ext>
            </a:extLst>
          </p:cNvPr>
          <p:cNvCxnSpPr/>
          <p:nvPr/>
        </p:nvCxnSpPr>
        <p:spPr>
          <a:xfrm>
            <a:off x="318470" y="1453785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1897C0-8A84-8CE5-27B7-8CE5760D6ECD}"/>
              </a:ext>
            </a:extLst>
          </p:cNvPr>
          <p:cNvSpPr txBox="1"/>
          <p:nvPr/>
        </p:nvSpPr>
        <p:spPr>
          <a:xfrm>
            <a:off x="856303" y="1716025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78DC1-46C5-FC87-45EC-DC77E4F77CE5}"/>
              </a:ext>
            </a:extLst>
          </p:cNvPr>
          <p:cNvSpPr txBox="1"/>
          <p:nvPr/>
        </p:nvSpPr>
        <p:spPr>
          <a:xfrm>
            <a:off x="1332614" y="2195588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1. New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F855D-9D25-8983-954A-A1A7E520F110}"/>
              </a:ext>
            </a:extLst>
          </p:cNvPr>
          <p:cNvSpPr txBox="1"/>
          <p:nvPr/>
        </p:nvSpPr>
        <p:spPr>
          <a:xfrm>
            <a:off x="1725143" y="2642493"/>
            <a:ext cx="42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1.1  Work Package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8A77B-BA45-5FA9-B4EF-34374A711585}"/>
              </a:ext>
            </a:extLst>
          </p:cNvPr>
          <p:cNvSpPr txBox="1"/>
          <p:nvPr/>
        </p:nvSpPr>
        <p:spPr>
          <a:xfrm>
            <a:off x="1725143" y="3059668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1.2 Calculation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E424E-8C34-3DC2-4AF5-92CC1A956BBE}"/>
              </a:ext>
            </a:extLst>
          </p:cNvPr>
          <p:cNvSpPr txBox="1"/>
          <p:nvPr/>
        </p:nvSpPr>
        <p:spPr>
          <a:xfrm>
            <a:off x="1725143" y="3476843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1.3 Detail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E7495-A49D-A19E-C992-BEAF7F9159DB}"/>
              </a:ext>
            </a:extLst>
          </p:cNvPr>
          <p:cNvSpPr txBox="1"/>
          <p:nvPr/>
        </p:nvSpPr>
        <p:spPr>
          <a:xfrm>
            <a:off x="1332614" y="4141073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2. Search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3325A-686C-D6C6-0D98-1A8C27050D42}"/>
              </a:ext>
            </a:extLst>
          </p:cNvPr>
          <p:cNvSpPr txBox="1"/>
          <p:nvPr/>
        </p:nvSpPr>
        <p:spPr>
          <a:xfrm>
            <a:off x="1725143" y="4612654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Search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4EF903-0FBF-A8A7-8F31-898A27E7EE2B}"/>
              </a:ext>
            </a:extLst>
          </p:cNvPr>
          <p:cNvSpPr txBox="1"/>
          <p:nvPr/>
        </p:nvSpPr>
        <p:spPr>
          <a:xfrm>
            <a:off x="1389764" y="5222478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2.1 Edit</a:t>
            </a:r>
          </a:p>
        </p:txBody>
      </p:sp>
      <p:sp>
        <p:nvSpPr>
          <p:cNvPr id="31" name="Graphic 8" descr="Caret Right outline">
            <a:extLst>
              <a:ext uri="{FF2B5EF4-FFF2-40B4-BE49-F238E27FC236}">
                <a16:creationId xmlns:a16="http://schemas.microsoft.com/office/drawing/2014/main" id="{F4B7E1D8-81DD-9E8E-76A7-AF198DBFE864}"/>
              </a:ext>
            </a:extLst>
          </p:cNvPr>
          <p:cNvSpPr/>
          <p:nvPr/>
        </p:nvSpPr>
        <p:spPr>
          <a:xfrm>
            <a:off x="1561181" y="2746337"/>
            <a:ext cx="73528" cy="161643"/>
          </a:xfrm>
          <a:custGeom>
            <a:avLst/>
            <a:gdLst>
              <a:gd name="connsiteX0" fmla="*/ 0 w 73528"/>
              <a:gd name="connsiteY0" fmla="*/ 4279 h 161643"/>
              <a:gd name="connsiteX1" fmla="*/ 66134 w 73528"/>
              <a:gd name="connsiteY1" fmla="*/ 80822 h 161643"/>
              <a:gd name="connsiteX2" fmla="*/ 0 w 73528"/>
              <a:gd name="connsiteY2" fmla="*/ 157364 h 161643"/>
              <a:gd name="connsiteX3" fmla="*/ 3697 w 73528"/>
              <a:gd name="connsiteY3" fmla="*/ 161643 h 161643"/>
              <a:gd name="connsiteX4" fmla="*/ 73529 w 73528"/>
              <a:gd name="connsiteY4" fmla="*/ 80822 h 161643"/>
              <a:gd name="connsiteX5" fmla="*/ 3697 w 73528"/>
              <a:gd name="connsiteY5" fmla="*/ 0 h 161643"/>
              <a:gd name="connsiteX6" fmla="*/ 0 w 73528"/>
              <a:gd name="connsiteY6" fmla="*/ 4279 h 16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28" h="161643">
                <a:moveTo>
                  <a:pt x="0" y="4279"/>
                </a:moveTo>
                <a:lnTo>
                  <a:pt x="66134" y="80822"/>
                </a:lnTo>
                <a:lnTo>
                  <a:pt x="0" y="157364"/>
                </a:lnTo>
                <a:lnTo>
                  <a:pt x="3697" y="161643"/>
                </a:lnTo>
                <a:lnTo>
                  <a:pt x="73529" y="80822"/>
                </a:lnTo>
                <a:lnTo>
                  <a:pt x="3697" y="0"/>
                </a:lnTo>
                <a:lnTo>
                  <a:pt x="0" y="4279"/>
                </a:lnTo>
                <a:close/>
              </a:path>
            </a:pathLst>
          </a:custGeom>
          <a:solidFill>
            <a:schemeClr val="bg1"/>
          </a:solidFill>
          <a:ln w="25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3" descr="Caret Right outline">
            <a:extLst>
              <a:ext uri="{FF2B5EF4-FFF2-40B4-BE49-F238E27FC236}">
                <a16:creationId xmlns:a16="http://schemas.microsoft.com/office/drawing/2014/main" id="{38F12739-B4DA-4ABB-F10E-8EBF38E6AF9F}"/>
              </a:ext>
            </a:extLst>
          </p:cNvPr>
          <p:cNvSpPr/>
          <p:nvPr/>
        </p:nvSpPr>
        <p:spPr>
          <a:xfrm>
            <a:off x="1561182" y="3181767"/>
            <a:ext cx="73528" cy="161643"/>
          </a:xfrm>
          <a:custGeom>
            <a:avLst/>
            <a:gdLst>
              <a:gd name="connsiteX0" fmla="*/ 0 w 73528"/>
              <a:gd name="connsiteY0" fmla="*/ 4279 h 161643"/>
              <a:gd name="connsiteX1" fmla="*/ 66134 w 73528"/>
              <a:gd name="connsiteY1" fmla="*/ 80822 h 161643"/>
              <a:gd name="connsiteX2" fmla="*/ 0 w 73528"/>
              <a:gd name="connsiteY2" fmla="*/ 157364 h 161643"/>
              <a:gd name="connsiteX3" fmla="*/ 3697 w 73528"/>
              <a:gd name="connsiteY3" fmla="*/ 161643 h 161643"/>
              <a:gd name="connsiteX4" fmla="*/ 73529 w 73528"/>
              <a:gd name="connsiteY4" fmla="*/ 80822 h 161643"/>
              <a:gd name="connsiteX5" fmla="*/ 3697 w 73528"/>
              <a:gd name="connsiteY5" fmla="*/ 0 h 161643"/>
              <a:gd name="connsiteX6" fmla="*/ 0 w 73528"/>
              <a:gd name="connsiteY6" fmla="*/ 4279 h 16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28" h="161643">
                <a:moveTo>
                  <a:pt x="0" y="4279"/>
                </a:moveTo>
                <a:lnTo>
                  <a:pt x="66134" y="80822"/>
                </a:lnTo>
                <a:lnTo>
                  <a:pt x="0" y="157364"/>
                </a:lnTo>
                <a:lnTo>
                  <a:pt x="3697" y="161643"/>
                </a:lnTo>
                <a:lnTo>
                  <a:pt x="73529" y="80822"/>
                </a:lnTo>
                <a:lnTo>
                  <a:pt x="3697" y="0"/>
                </a:lnTo>
                <a:lnTo>
                  <a:pt x="0" y="4279"/>
                </a:lnTo>
                <a:close/>
              </a:path>
            </a:pathLst>
          </a:custGeom>
          <a:solidFill>
            <a:schemeClr val="bg1"/>
          </a:solidFill>
          <a:ln w="25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4" descr="Caret Right outline">
            <a:extLst>
              <a:ext uri="{FF2B5EF4-FFF2-40B4-BE49-F238E27FC236}">
                <a16:creationId xmlns:a16="http://schemas.microsoft.com/office/drawing/2014/main" id="{E8A599A6-9F37-2D9D-65CD-97B894C374F0}"/>
              </a:ext>
            </a:extLst>
          </p:cNvPr>
          <p:cNvSpPr/>
          <p:nvPr/>
        </p:nvSpPr>
        <p:spPr>
          <a:xfrm>
            <a:off x="1572070" y="3628077"/>
            <a:ext cx="73528" cy="161643"/>
          </a:xfrm>
          <a:custGeom>
            <a:avLst/>
            <a:gdLst>
              <a:gd name="connsiteX0" fmla="*/ 0 w 73528"/>
              <a:gd name="connsiteY0" fmla="*/ 4279 h 161643"/>
              <a:gd name="connsiteX1" fmla="*/ 66134 w 73528"/>
              <a:gd name="connsiteY1" fmla="*/ 80822 h 161643"/>
              <a:gd name="connsiteX2" fmla="*/ 0 w 73528"/>
              <a:gd name="connsiteY2" fmla="*/ 157364 h 161643"/>
              <a:gd name="connsiteX3" fmla="*/ 3697 w 73528"/>
              <a:gd name="connsiteY3" fmla="*/ 161643 h 161643"/>
              <a:gd name="connsiteX4" fmla="*/ 73529 w 73528"/>
              <a:gd name="connsiteY4" fmla="*/ 80822 h 161643"/>
              <a:gd name="connsiteX5" fmla="*/ 3697 w 73528"/>
              <a:gd name="connsiteY5" fmla="*/ 0 h 161643"/>
              <a:gd name="connsiteX6" fmla="*/ 0 w 73528"/>
              <a:gd name="connsiteY6" fmla="*/ 4279 h 16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28" h="161643">
                <a:moveTo>
                  <a:pt x="0" y="4279"/>
                </a:moveTo>
                <a:lnTo>
                  <a:pt x="66134" y="80822"/>
                </a:lnTo>
                <a:lnTo>
                  <a:pt x="0" y="157364"/>
                </a:lnTo>
                <a:lnTo>
                  <a:pt x="3697" y="161643"/>
                </a:lnTo>
                <a:lnTo>
                  <a:pt x="73529" y="80822"/>
                </a:lnTo>
                <a:lnTo>
                  <a:pt x="3697" y="0"/>
                </a:lnTo>
                <a:lnTo>
                  <a:pt x="0" y="4279"/>
                </a:lnTo>
                <a:close/>
              </a:path>
            </a:pathLst>
          </a:custGeom>
          <a:solidFill>
            <a:schemeClr val="bg1"/>
          </a:solidFill>
          <a:ln w="25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8" descr="Caret Right outline">
            <a:extLst>
              <a:ext uri="{FF2B5EF4-FFF2-40B4-BE49-F238E27FC236}">
                <a16:creationId xmlns:a16="http://schemas.microsoft.com/office/drawing/2014/main" id="{07559BD8-0800-BA9E-4EC3-5EC9649486BC}"/>
              </a:ext>
            </a:extLst>
          </p:cNvPr>
          <p:cNvSpPr/>
          <p:nvPr/>
        </p:nvSpPr>
        <p:spPr>
          <a:xfrm>
            <a:off x="1561184" y="4727538"/>
            <a:ext cx="73528" cy="161643"/>
          </a:xfrm>
          <a:custGeom>
            <a:avLst/>
            <a:gdLst>
              <a:gd name="connsiteX0" fmla="*/ 0 w 73528"/>
              <a:gd name="connsiteY0" fmla="*/ 4279 h 161643"/>
              <a:gd name="connsiteX1" fmla="*/ 66134 w 73528"/>
              <a:gd name="connsiteY1" fmla="*/ 80822 h 161643"/>
              <a:gd name="connsiteX2" fmla="*/ 0 w 73528"/>
              <a:gd name="connsiteY2" fmla="*/ 157364 h 161643"/>
              <a:gd name="connsiteX3" fmla="*/ 3697 w 73528"/>
              <a:gd name="connsiteY3" fmla="*/ 161643 h 161643"/>
              <a:gd name="connsiteX4" fmla="*/ 73529 w 73528"/>
              <a:gd name="connsiteY4" fmla="*/ 80822 h 161643"/>
              <a:gd name="connsiteX5" fmla="*/ 3697 w 73528"/>
              <a:gd name="connsiteY5" fmla="*/ 0 h 161643"/>
              <a:gd name="connsiteX6" fmla="*/ 0 w 73528"/>
              <a:gd name="connsiteY6" fmla="*/ 4279 h 16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28" h="161643">
                <a:moveTo>
                  <a:pt x="0" y="4279"/>
                </a:moveTo>
                <a:lnTo>
                  <a:pt x="66134" y="80822"/>
                </a:lnTo>
                <a:lnTo>
                  <a:pt x="0" y="157364"/>
                </a:lnTo>
                <a:lnTo>
                  <a:pt x="3697" y="161643"/>
                </a:lnTo>
                <a:lnTo>
                  <a:pt x="73529" y="80822"/>
                </a:lnTo>
                <a:lnTo>
                  <a:pt x="3697" y="0"/>
                </a:lnTo>
                <a:lnTo>
                  <a:pt x="0" y="4279"/>
                </a:lnTo>
                <a:close/>
              </a:path>
            </a:pathLst>
          </a:custGeom>
          <a:solidFill>
            <a:schemeClr val="bg1"/>
          </a:solidFill>
          <a:ln w="25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Graphic 35" descr="Work from home Wi-Fi outline">
            <a:extLst>
              <a:ext uri="{FF2B5EF4-FFF2-40B4-BE49-F238E27FC236}">
                <a16:creationId xmlns:a16="http://schemas.microsoft.com/office/drawing/2014/main" id="{B9A3D686-9209-D6B8-991B-89A4F6CC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936" y="1686391"/>
            <a:ext cx="428600" cy="428600"/>
          </a:xfrm>
          <a:prstGeom prst="rect">
            <a:avLst/>
          </a:prstGeom>
        </p:spPr>
      </p:pic>
      <p:pic>
        <p:nvPicPr>
          <p:cNvPr id="38" name="Graphic 37" descr="Right pointing backhand index outline">
            <a:extLst>
              <a:ext uri="{FF2B5EF4-FFF2-40B4-BE49-F238E27FC236}">
                <a16:creationId xmlns:a16="http://schemas.microsoft.com/office/drawing/2014/main" id="{4434B44D-9C8D-8609-5DF3-6DEBF56C4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724" y="2200577"/>
            <a:ext cx="428599" cy="428599"/>
          </a:xfrm>
          <a:prstGeom prst="rect">
            <a:avLst/>
          </a:prstGeom>
        </p:spPr>
      </p:pic>
      <p:pic>
        <p:nvPicPr>
          <p:cNvPr id="39" name="Graphic 38" descr="Right pointing backhand index outline">
            <a:extLst>
              <a:ext uri="{FF2B5EF4-FFF2-40B4-BE49-F238E27FC236}">
                <a16:creationId xmlns:a16="http://schemas.microsoft.com/office/drawing/2014/main" id="{E7F00E55-F8AD-ECBE-50A1-48B6491C3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724" y="4141073"/>
            <a:ext cx="428599" cy="428599"/>
          </a:xfrm>
          <a:prstGeom prst="rect">
            <a:avLst/>
          </a:prstGeom>
        </p:spPr>
      </p:pic>
      <p:pic>
        <p:nvPicPr>
          <p:cNvPr id="40" name="Graphic 39" descr="Right pointing backhand index outline">
            <a:extLst>
              <a:ext uri="{FF2B5EF4-FFF2-40B4-BE49-F238E27FC236}">
                <a16:creationId xmlns:a16="http://schemas.microsoft.com/office/drawing/2014/main" id="{ED4B675C-484D-0CF4-2368-666FBC785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03" y="5174233"/>
            <a:ext cx="428599" cy="4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Work from home Wi-Fi with solid fill">
            <a:extLst>
              <a:ext uri="{FF2B5EF4-FFF2-40B4-BE49-F238E27FC236}">
                <a16:creationId xmlns:a16="http://schemas.microsoft.com/office/drawing/2014/main" id="{C8B042AD-89F1-9E76-D8E6-D3B10F40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000" y="1041873"/>
            <a:ext cx="301297" cy="3012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F5561D-B593-6C86-66BD-14AE608FFE6F}"/>
              </a:ext>
            </a:extLst>
          </p:cNvPr>
          <p:cNvSpPr txBox="1"/>
          <p:nvPr/>
        </p:nvSpPr>
        <p:spPr>
          <a:xfrm>
            <a:off x="776513" y="1030986"/>
            <a:ext cx="363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2A6AB4-00C3-ECA8-9E52-B948902243CE}"/>
              </a:ext>
            </a:extLst>
          </p:cNvPr>
          <p:cNvSpPr txBox="1"/>
          <p:nvPr/>
        </p:nvSpPr>
        <p:spPr>
          <a:xfrm>
            <a:off x="329357" y="1525788"/>
            <a:ext cx="115788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Steps</a:t>
            </a: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Open the Application using Tile or URL shared</a:t>
            </a:r>
          </a:p>
          <a:p>
            <a:pPr marL="342900" indent="-342900">
              <a:buAutoNum type="arabicPeriod"/>
            </a:pPr>
            <a:endParaRPr lang="en-US" sz="1200">
              <a:solidFill>
                <a:schemeClr val="bg1"/>
              </a:solidFill>
              <a:latin typeface="HCLTech Roobert" pitchFamily="50" charset="0"/>
              <a:ea typeface="+mn-lt"/>
              <a:cs typeface="HCLTech Roobert" pitchFamily="50" charset="0"/>
            </a:endParaRPr>
          </a:p>
          <a:p>
            <a:pPr marL="800100" lvl="1" indent="-342900">
              <a:buAutoNum type="arabicPeriod"/>
            </a:pP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Landing Page will be opened as welcome screen. Serves as the starting point for interaction with the platform. </a:t>
            </a:r>
          </a:p>
          <a:p>
            <a:pPr marL="800100" lvl="1" indent="-342900">
              <a:buAutoNum type="arabicPeriod"/>
            </a:pPr>
            <a:endParaRPr lang="en-US" sz="1200">
              <a:solidFill>
                <a:schemeClr val="bg1"/>
              </a:solidFill>
              <a:latin typeface="HCLTech Roobert" pitchFamily="50" charset="0"/>
              <a:ea typeface="+mn-lt"/>
              <a:cs typeface="HCLTech Roobert" pitchFamily="50" charset="0"/>
            </a:endParaRPr>
          </a:p>
          <a:p>
            <a:pPr marL="342900" indent="-342900">
              <a:buAutoNum type="arabicPeriod"/>
            </a:pP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Choose respective option / scenario below .</a:t>
            </a:r>
          </a:p>
          <a:p>
            <a:pPr marL="342900" indent="-342900">
              <a:buAutoNum type="arabicPeriod"/>
            </a:pPr>
            <a:endParaRPr lang="en-US" sz="1200">
              <a:solidFill>
                <a:schemeClr val="bg1"/>
              </a:solidFill>
              <a:latin typeface="HCLTech Roobert" pitchFamily="50" charset="0"/>
              <a:ea typeface="+mn-lt"/>
              <a:cs typeface="HCLTech Roobert" pitchFamily="50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Create New Request</a:t>
            </a: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: Select this option to initiate a new request.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>
              <a:solidFill>
                <a:schemeClr val="bg1"/>
              </a:solidFill>
              <a:latin typeface="HCLTech Roobert" pitchFamily="50" charset="0"/>
              <a:ea typeface="+mn-lt"/>
              <a:cs typeface="HCLTech Roobert" pitchFamily="50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Search Old Request</a:t>
            </a: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: Use this feature to retrieve and view previously submitted requests</a:t>
            </a:r>
            <a:r>
              <a:rPr lang="en-US" sz="11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.</a:t>
            </a:r>
            <a:endParaRPr lang="en-US" sz="1100">
              <a:solidFill>
                <a:schemeClr val="bg1"/>
              </a:solidFill>
              <a:latin typeface="HCLTech Roobert" pitchFamily="50" charset="0"/>
              <a:ea typeface="Calibri"/>
              <a:cs typeface="HCLTech Roobert" pitchFamily="50" charset="0"/>
            </a:endParaRPr>
          </a:p>
        </p:txBody>
      </p:sp>
      <p:pic>
        <p:nvPicPr>
          <p:cNvPr id="25" name="Picture 24" descr="A screenshot of a calculator">
            <a:extLst>
              <a:ext uri="{FF2B5EF4-FFF2-40B4-BE49-F238E27FC236}">
                <a16:creationId xmlns:a16="http://schemas.microsoft.com/office/drawing/2014/main" id="{C7B4B915-1C26-7CDB-8C1A-3D1111B900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5" t="-1574" r="162" b="14986"/>
          <a:stretch/>
        </p:blipFill>
        <p:spPr>
          <a:xfrm>
            <a:off x="3221263" y="3653449"/>
            <a:ext cx="6146314" cy="294744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7D999F-5B14-CE49-17BD-8885A6159302}"/>
              </a:ext>
            </a:extLst>
          </p:cNvPr>
          <p:cNvCxnSpPr/>
          <p:nvPr/>
        </p:nvCxnSpPr>
        <p:spPr>
          <a:xfrm>
            <a:off x="329357" y="1475552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25E168-C913-25CB-CA09-BBD03C0916C7}"/>
              </a:ext>
            </a:extLst>
          </p:cNvPr>
          <p:cNvSpPr txBox="1"/>
          <p:nvPr/>
        </p:nvSpPr>
        <p:spPr>
          <a:xfrm>
            <a:off x="4654550" y="6581001"/>
            <a:ext cx="32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Application Landing Page / Screen Image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011F3-5776-E2C9-467A-AD2E634B2B84}"/>
              </a:ext>
            </a:extLst>
          </p:cNvPr>
          <p:cNvSpPr txBox="1"/>
          <p:nvPr/>
        </p:nvSpPr>
        <p:spPr>
          <a:xfrm>
            <a:off x="3130769" y="1056104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HCLTech Roobert" pitchFamily="50" charset="0"/>
                <a:cs typeface="HCLTech Roobert" pitchFamily="50" charset="0"/>
              </a:rPr>
              <a:t>Landing Page</a:t>
            </a:r>
          </a:p>
        </p:txBody>
      </p:sp>
      <p:pic>
        <p:nvPicPr>
          <p:cNvPr id="5" name="Graphic 4" descr="Caret Right outline">
            <a:extLst>
              <a:ext uri="{FF2B5EF4-FFF2-40B4-BE49-F238E27FC236}">
                <a16:creationId xmlns:a16="http://schemas.microsoft.com/office/drawing/2014/main" id="{B66A48ED-1D9A-E32E-53D3-FCA89734F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4592" y="1062845"/>
            <a:ext cx="251014" cy="2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2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74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1. New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33C2B-A25F-94EB-EB7E-20C3E537168C}"/>
              </a:ext>
            </a:extLst>
          </p:cNvPr>
          <p:cNvSpPr txBox="1"/>
          <p:nvPr/>
        </p:nvSpPr>
        <p:spPr>
          <a:xfrm>
            <a:off x="289252" y="1901526"/>
            <a:ext cx="1071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 Customer ID</a:t>
            </a: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: Enter the unique identifier for the customer. (Max length: 6)</a:t>
            </a:r>
            <a:endParaRPr lang="en-US" sz="1200">
              <a:solidFill>
                <a:schemeClr val="bg1"/>
              </a:solidFill>
              <a:latin typeface="HCLTech Roobert" pitchFamily="50" charset="0"/>
              <a:ea typeface="Calibri"/>
              <a:cs typeface="HCLTech Roobert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 Customer Name</a:t>
            </a: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: Input the registered name of the customer.</a:t>
            </a:r>
            <a:endParaRPr lang="en-US" sz="1200">
              <a:solidFill>
                <a:schemeClr val="bg1"/>
              </a:solidFill>
              <a:latin typeface="HCLTech Roobert" pitchFamily="50" charset="0"/>
              <a:ea typeface="Calibri"/>
              <a:cs typeface="HCLTech Roobert" pitchFamily="50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 Opportunity Name</a:t>
            </a: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: Indicate the name associated with the opportunity.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 Work Package</a:t>
            </a: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 </a:t>
            </a: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Calibri"/>
                <a:cs typeface="HCLTech Roobert" pitchFamily="50" charset="0"/>
              </a:rPr>
              <a:t>Lift and Shift your S/4 HANA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HCLTech Roobert" pitchFamily="50" charset="0"/>
                <a:ea typeface="Calibri"/>
                <a:cs typeface="HCLTech Roobert" pitchFamily="50" charset="0"/>
              </a:rPr>
              <a:t> </a:t>
            </a: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Calibri"/>
                <a:cs typeface="HCLTech Roobert" pitchFamily="50" charset="0"/>
              </a:rPr>
              <a:t>Upgrade and Migrate your older S/4 HANA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Calibri"/>
                <a:cs typeface="HCLTech Roobert" pitchFamily="50" charset="0"/>
              </a:rPr>
              <a:t> Conversion and Migration of ECC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A4D31-0D4C-BFD8-7649-7F9E0FD62CBF}"/>
              </a:ext>
            </a:extLst>
          </p:cNvPr>
          <p:cNvSpPr txBox="1"/>
          <p:nvPr/>
        </p:nvSpPr>
        <p:spPr>
          <a:xfrm>
            <a:off x="289252" y="1532194"/>
            <a:ext cx="716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P</a:t>
            </a:r>
            <a:r>
              <a:rPr lang="en-US" sz="18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rovide the mandatory information in the respective fields:</a:t>
            </a:r>
            <a:r>
              <a:rPr lang="en-US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A75A5-6992-CA10-B028-1115E2FA083D}"/>
              </a:ext>
            </a:extLst>
          </p:cNvPr>
          <p:cNvSpPr txBox="1"/>
          <p:nvPr/>
        </p:nvSpPr>
        <p:spPr>
          <a:xfrm>
            <a:off x="4946192" y="998330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HCLTech Roobert" pitchFamily="50" charset="0"/>
                <a:cs typeface="HCLTech Roobert" pitchFamily="50" charset="0"/>
              </a:rPr>
              <a:t>Generate Opportunity ID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574C46-4DEB-C30D-53EF-0DB5920C7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211" y="3331104"/>
            <a:ext cx="6283326" cy="3201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EB33D-6023-37A1-DC8E-7AEF72AF1D8B}"/>
              </a:ext>
            </a:extLst>
          </p:cNvPr>
          <p:cNvSpPr txBox="1"/>
          <p:nvPr/>
        </p:nvSpPr>
        <p:spPr>
          <a:xfrm>
            <a:off x="7397750" y="6545263"/>
            <a:ext cx="2882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Application Page / Screen Image 2</a:t>
            </a:r>
          </a:p>
        </p:txBody>
      </p:sp>
    </p:spTree>
    <p:extLst>
      <p:ext uri="{BB962C8B-B14F-4D97-AF65-F5344CB8AC3E}">
        <p14:creationId xmlns:p14="http://schemas.microsoft.com/office/powerpoint/2010/main" val="27122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A75A5-6992-CA10-B028-1115E2FA083D}"/>
              </a:ext>
            </a:extLst>
          </p:cNvPr>
          <p:cNvSpPr txBox="1"/>
          <p:nvPr/>
        </p:nvSpPr>
        <p:spPr>
          <a:xfrm>
            <a:off x="4961910" y="986663"/>
            <a:ext cx="192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Package Selection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E6CB96-BF0A-72B4-329C-2AD4A6538596}"/>
              </a:ext>
            </a:extLst>
          </p:cNvPr>
          <p:cNvSpPr txBox="1"/>
          <p:nvPr/>
        </p:nvSpPr>
        <p:spPr>
          <a:xfrm>
            <a:off x="107999" y="1784259"/>
            <a:ext cx="12084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Once successfully  submitted with all the inputs from user, a unique </a:t>
            </a:r>
            <a:r>
              <a:rPr lang="en-US" sz="1400" b="1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Opportunity ID </a:t>
            </a: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will be generated. This Id will be used for future reference. </a:t>
            </a:r>
          </a:p>
          <a:p>
            <a:pPr marL="342900" indent="-342900">
              <a:buFont typeface="+mj-lt"/>
              <a:buAutoNum type="arabicPeriod"/>
            </a:pPr>
            <a:endParaRPr lang="en-US" sz="1400">
              <a:solidFill>
                <a:schemeClr val="bg1"/>
              </a:solidFill>
              <a:latin typeface="HCLTech Roobert" pitchFamily="50" charset="0"/>
              <a:ea typeface="+mn-lt"/>
              <a:cs typeface="HCLTech Roobert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Please make a note of this ID for your records.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38010-B2A6-F93E-A50F-51E23278609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9952" r="16207"/>
          <a:stretch/>
        </p:blipFill>
        <p:spPr>
          <a:xfrm>
            <a:off x="4969584" y="2355805"/>
            <a:ext cx="7006515" cy="40148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435EA-CA33-4D6E-224E-7F780C16C31B}"/>
              </a:ext>
            </a:extLst>
          </p:cNvPr>
          <p:cNvSpPr txBox="1"/>
          <p:nvPr/>
        </p:nvSpPr>
        <p:spPr>
          <a:xfrm>
            <a:off x="7397750" y="6450013"/>
            <a:ext cx="2882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Application Page / Screen Image 3</a:t>
            </a:r>
          </a:p>
        </p:txBody>
      </p:sp>
      <p:pic>
        <p:nvPicPr>
          <p:cNvPr id="4" name="Graphic 3" descr="Caret Right outline">
            <a:extLst>
              <a:ext uri="{FF2B5EF4-FFF2-40B4-BE49-F238E27FC236}">
                <a16:creationId xmlns:a16="http://schemas.microsoft.com/office/drawing/2014/main" id="{B3F87F1F-764C-0037-57F8-FFF0D9046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5215" y="1043807"/>
            <a:ext cx="251014" cy="290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25E2D-50E5-88C3-BE13-B546124EED66}"/>
              </a:ext>
            </a:extLst>
          </p:cNvPr>
          <p:cNvSpPr txBox="1"/>
          <p:nvPr/>
        </p:nvSpPr>
        <p:spPr>
          <a:xfrm>
            <a:off x="7206792" y="1019789"/>
            <a:ext cx="396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Lift and Shift your S/4 System</a:t>
            </a:r>
          </a:p>
        </p:txBody>
      </p:sp>
      <p:pic>
        <p:nvPicPr>
          <p:cNvPr id="6" name="Graphic 5" descr="Caret Right outline">
            <a:extLst>
              <a:ext uri="{FF2B5EF4-FFF2-40B4-BE49-F238E27FC236}">
                <a16:creationId xmlns:a16="http://schemas.microsoft.com/office/drawing/2014/main" id="{138EA3C6-7E7A-4849-763B-D2CAFCC87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5143" y="1068600"/>
            <a:ext cx="251014" cy="290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F4E18-684B-A8C5-B4EC-62355A74897A}"/>
              </a:ext>
            </a:extLst>
          </p:cNvPr>
          <p:cNvSpPr txBox="1"/>
          <p:nvPr/>
        </p:nvSpPr>
        <p:spPr>
          <a:xfrm>
            <a:off x="10382643" y="1032000"/>
            <a:ext cx="1720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FE0A4-95E5-6F59-8E54-5A9DA9E866C8}"/>
              </a:ext>
            </a:extLst>
          </p:cNvPr>
          <p:cNvSpPr txBox="1"/>
          <p:nvPr/>
        </p:nvSpPr>
        <p:spPr>
          <a:xfrm>
            <a:off x="107999" y="270400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*      </a:t>
            </a:r>
            <a:r>
              <a:rPr lang="en-US" sz="1400">
                <a:solidFill>
                  <a:schemeClr val="accent2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Repeat same step for different Work Package.</a:t>
            </a:r>
          </a:p>
        </p:txBody>
      </p:sp>
    </p:spTree>
    <p:extLst>
      <p:ext uri="{BB962C8B-B14F-4D97-AF65-F5344CB8AC3E}">
        <p14:creationId xmlns:p14="http://schemas.microsoft.com/office/powerpoint/2010/main" val="57056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A75A5-6992-CA10-B028-1115E2FA083D}"/>
              </a:ext>
            </a:extLst>
          </p:cNvPr>
          <p:cNvSpPr txBox="1"/>
          <p:nvPr/>
        </p:nvSpPr>
        <p:spPr>
          <a:xfrm>
            <a:off x="4946192" y="998330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Package Selection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F0E114-3178-7873-4EE3-E7EE516A8C8A}"/>
              </a:ext>
            </a:extLst>
          </p:cNvPr>
          <p:cNvSpPr txBox="1"/>
          <p:nvPr/>
        </p:nvSpPr>
        <p:spPr>
          <a:xfrm>
            <a:off x="426903" y="1568444"/>
            <a:ext cx="9326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Users will receive an error message, if there is any duplicate details found in the 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435EA-CA33-4D6E-224E-7F780C16C31B}"/>
              </a:ext>
            </a:extLst>
          </p:cNvPr>
          <p:cNvSpPr txBox="1"/>
          <p:nvPr/>
        </p:nvSpPr>
        <p:spPr>
          <a:xfrm>
            <a:off x="7020722" y="6234685"/>
            <a:ext cx="2882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Application Page / Screen Image 4</a:t>
            </a:r>
          </a:p>
        </p:txBody>
      </p:sp>
      <p:pic>
        <p:nvPicPr>
          <p:cNvPr id="4" name="Graphic 3" descr="Caret Right outline">
            <a:extLst>
              <a:ext uri="{FF2B5EF4-FFF2-40B4-BE49-F238E27FC236}">
                <a16:creationId xmlns:a16="http://schemas.microsoft.com/office/drawing/2014/main" id="{B3F87F1F-764C-0037-57F8-FFF0D9046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5215" y="1043807"/>
            <a:ext cx="251014" cy="290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25E2D-50E5-88C3-BE13-B546124EED66}"/>
              </a:ext>
            </a:extLst>
          </p:cNvPr>
          <p:cNvSpPr txBox="1"/>
          <p:nvPr/>
        </p:nvSpPr>
        <p:spPr>
          <a:xfrm>
            <a:off x="7206792" y="1019789"/>
            <a:ext cx="3962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Lift and Shift your S/4 System</a:t>
            </a:r>
          </a:p>
        </p:txBody>
      </p:sp>
      <p:pic>
        <p:nvPicPr>
          <p:cNvPr id="6" name="Graphic 5" descr="Caret Right outline">
            <a:extLst>
              <a:ext uri="{FF2B5EF4-FFF2-40B4-BE49-F238E27FC236}">
                <a16:creationId xmlns:a16="http://schemas.microsoft.com/office/drawing/2014/main" id="{AEEDEA55-5333-89AB-41E9-C936BA1E2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5143" y="1068600"/>
            <a:ext cx="251014" cy="290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5EBCC1-232C-E490-D990-DE083F028BD9}"/>
              </a:ext>
            </a:extLst>
          </p:cNvPr>
          <p:cNvSpPr txBox="1"/>
          <p:nvPr/>
        </p:nvSpPr>
        <p:spPr>
          <a:xfrm>
            <a:off x="10382643" y="1032000"/>
            <a:ext cx="1720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B07AD-B60D-5F08-3E0B-3C788657EF05}"/>
              </a:ext>
            </a:extLst>
          </p:cNvPr>
          <p:cNvSpPr txBox="1"/>
          <p:nvPr/>
        </p:nvSpPr>
        <p:spPr>
          <a:xfrm>
            <a:off x="426903" y="201264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*      </a:t>
            </a:r>
            <a:r>
              <a:rPr lang="en-US" sz="1400">
                <a:solidFill>
                  <a:schemeClr val="accent2"/>
                </a:solidFill>
                <a:latin typeface="HCLTech Roobert" pitchFamily="50" charset="0"/>
                <a:ea typeface="+mn-lt"/>
                <a:cs typeface="HCLTech Roobert" pitchFamily="50" charset="0"/>
              </a:rPr>
              <a:t>Repeat same step for different Work Package.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A3BACD4-3646-A226-72EC-9BE4AC0CBDD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1537" t="-94" r="11403" b="-291"/>
          <a:stretch/>
        </p:blipFill>
        <p:spPr>
          <a:xfrm>
            <a:off x="5452975" y="2013597"/>
            <a:ext cx="6218451" cy="40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8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6FE191-90FE-BAA2-EF93-8E60246A4B98}"/>
              </a:ext>
            </a:extLst>
          </p:cNvPr>
          <p:cNvSpPr txBox="1"/>
          <p:nvPr/>
        </p:nvSpPr>
        <p:spPr>
          <a:xfrm>
            <a:off x="549725" y="1009214"/>
            <a:ext cx="2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Selection of Choice</a:t>
            </a:r>
          </a:p>
        </p:txBody>
      </p:sp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062B6BF9-5615-A12A-DC90-2885C6C6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253" y="1020102"/>
            <a:ext cx="275301" cy="275301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80DB5480-AEB3-BA64-CC5E-22D84F5E7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2413" y="97655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EF7DE-65CC-4358-6FA6-2379B9B5CAE6}"/>
              </a:ext>
            </a:extLst>
          </p:cNvPr>
          <p:cNvSpPr txBox="1"/>
          <p:nvPr/>
        </p:nvSpPr>
        <p:spPr>
          <a:xfrm>
            <a:off x="3111745" y="998330"/>
            <a:ext cx="1536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New Request</a:t>
            </a:r>
          </a:p>
        </p:txBody>
      </p:sp>
      <p:pic>
        <p:nvPicPr>
          <p:cNvPr id="17" name="Graphic 16" descr="Caret Right outline">
            <a:extLst>
              <a:ext uri="{FF2B5EF4-FFF2-40B4-BE49-F238E27FC236}">
                <a16:creationId xmlns:a16="http://schemas.microsoft.com/office/drawing/2014/main" id="{349961E0-C54F-60E6-1E88-CF9A98682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0015" y="1005071"/>
            <a:ext cx="251014" cy="2905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DA30DC-1890-153D-A5ED-F250FF5E6045}"/>
              </a:ext>
            </a:extLst>
          </p:cNvPr>
          <p:cNvCxnSpPr/>
          <p:nvPr/>
        </p:nvCxnSpPr>
        <p:spPr>
          <a:xfrm>
            <a:off x="340242" y="1432016"/>
            <a:ext cx="11578856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0D0A76-FADE-36D8-B7B7-2EE6CDDAEC14}"/>
              </a:ext>
            </a:extLst>
          </p:cNvPr>
          <p:cNvSpPr txBox="1"/>
          <p:nvPr/>
        </p:nvSpPr>
        <p:spPr>
          <a:xfrm>
            <a:off x="4911029" y="998330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Calculation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C5ACB-1778-182D-2390-975B19771E16}"/>
              </a:ext>
            </a:extLst>
          </p:cNvPr>
          <p:cNvSpPr txBox="1"/>
          <p:nvPr/>
        </p:nvSpPr>
        <p:spPr>
          <a:xfrm>
            <a:off x="198520" y="1464996"/>
            <a:ext cx="1150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Depending on the below work package choice, calculation inputs and screen parameters will be different.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F16907-18F5-47A2-EEA3-31DE261EF04D}"/>
              </a:ext>
            </a:extLst>
          </p:cNvPr>
          <p:cNvSpPr txBox="1"/>
          <p:nvPr/>
        </p:nvSpPr>
        <p:spPr>
          <a:xfrm>
            <a:off x="198520" y="1848282"/>
            <a:ext cx="5324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Lift and Shift your S/4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Calibri"/>
                <a:cs typeface="HCLTech Roobert" pitchFamily="50" charset="0"/>
              </a:rPr>
              <a:t>Upgrade and Migrate your older S/4 HANA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  <a:latin typeface="HCLTech Roobert" pitchFamily="50" charset="0"/>
                <a:ea typeface="Calibri"/>
                <a:cs typeface="HCLTech Roobert" pitchFamily="50" charset="0"/>
              </a:rPr>
              <a:t>Conversion and Migration of ECC</a:t>
            </a:r>
            <a:endParaRPr lang="en-US" sz="1400">
              <a:solidFill>
                <a:schemeClr val="bg1"/>
              </a:solidFill>
              <a:latin typeface="HCLTech Roobert" pitchFamily="50" charset="0"/>
              <a:cs typeface="HCLTech Roobert" pitchFamily="50" charset="0"/>
            </a:endParaRPr>
          </a:p>
        </p:txBody>
      </p:sp>
      <p:pic>
        <p:nvPicPr>
          <p:cNvPr id="3" name="Graphic 2" descr="Caret Right outline">
            <a:extLst>
              <a:ext uri="{FF2B5EF4-FFF2-40B4-BE49-F238E27FC236}">
                <a16:creationId xmlns:a16="http://schemas.microsoft.com/office/drawing/2014/main" id="{05D9EF59-86C1-BF13-3139-DD252B9B2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0400" y="1020102"/>
            <a:ext cx="251014" cy="290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94548-2E5F-23A6-7BF5-A93E3FC9F8B9}"/>
              </a:ext>
            </a:extLst>
          </p:cNvPr>
          <p:cNvSpPr txBox="1"/>
          <p:nvPr/>
        </p:nvSpPr>
        <p:spPr>
          <a:xfrm>
            <a:off x="8594029" y="985633"/>
            <a:ext cx="268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HCLTech Roobert" pitchFamily="50" charset="0"/>
                <a:cs typeface="HCLTech Roobert" pitchFamily="50" charset="0"/>
              </a:rPr>
              <a:t>Calculate and Save</a:t>
            </a:r>
          </a:p>
        </p:txBody>
      </p:sp>
      <p:pic>
        <p:nvPicPr>
          <p:cNvPr id="14" name="Graphic 13" descr="Caret Right outline">
            <a:extLst>
              <a:ext uri="{FF2B5EF4-FFF2-40B4-BE49-F238E27FC236}">
                <a16:creationId xmlns:a16="http://schemas.microsoft.com/office/drawing/2014/main" id="{1A330CFB-5834-73DD-31E0-55FCF35F5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6214" y="1052284"/>
            <a:ext cx="251014" cy="2905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4AE492-390D-0861-4664-993DE0ED076C}"/>
              </a:ext>
            </a:extLst>
          </p:cNvPr>
          <p:cNvSpPr txBox="1"/>
          <p:nvPr/>
        </p:nvSpPr>
        <p:spPr>
          <a:xfrm>
            <a:off x="6504390" y="998330"/>
            <a:ext cx="177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Opportunity ID</a:t>
            </a:r>
          </a:p>
        </p:txBody>
      </p:sp>
    </p:spTree>
    <p:extLst>
      <p:ext uri="{BB962C8B-B14F-4D97-AF65-F5344CB8AC3E}">
        <p14:creationId xmlns:p14="http://schemas.microsoft.com/office/powerpoint/2010/main" val="84701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9A71B687837B4395C4497B026EE347" ma:contentTypeVersion="4" ma:contentTypeDescription="Create a new document." ma:contentTypeScope="" ma:versionID="fe590c82b3c13161b50a199f67a0ec24">
  <xsd:schema xmlns:xsd="http://www.w3.org/2001/XMLSchema" xmlns:xs="http://www.w3.org/2001/XMLSchema" xmlns:p="http://schemas.microsoft.com/office/2006/metadata/properties" xmlns:ns2="a24dbff4-6cf5-448f-a1b3-9751556dd2ff" targetNamespace="http://schemas.microsoft.com/office/2006/metadata/properties" ma:root="true" ma:fieldsID="8649ddfb466c08d14ffb07816e5f2c8d" ns2:_="">
    <xsd:import namespace="a24dbff4-6cf5-448f-a1b3-9751556dd2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dbff4-6cf5-448f-a1b3-9751556dd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92AD6-A842-478F-B8D0-1F2849A8F2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4D1A2-A08C-4BFF-A1D1-39E2795987A4}">
  <ds:schemaRefs>
    <ds:schemaRef ds:uri="a24dbff4-6cf5-448f-a1b3-9751556dd2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0A6FB6-9644-4706-AD7D-5736DE2CD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Das</dc:creator>
  <cp:revision>1</cp:revision>
  <dcterms:created xsi:type="dcterms:W3CDTF">2024-08-08T13:29:18Z</dcterms:created>
  <dcterms:modified xsi:type="dcterms:W3CDTF">2024-09-19T13:07:04Z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ecdbe4bd-58ee-40ad-87f2-0d5129d748cc</vt:lpwstr>
  </property>
  <property fmtid="{D5CDD505-2E9C-101B-9397-08002B2CF9AE}" pid="3" name="HCLClassD6">
    <vt:lpwstr>False</vt:lpwstr>
  </property>
  <property fmtid="{D5CDD505-2E9C-101B-9397-08002B2CF9AE}" pid="4" name="HCLClassification">
    <vt:lpwstr>HCL_Cla5s_Publ1c</vt:lpwstr>
  </property>
  <property fmtid="{D5CDD505-2E9C-101B-9397-08002B2CF9AE}" pid="5" name="ContentTypeId">
    <vt:lpwstr>0x010100E59A71B687837B4395C4497B026EE347</vt:lpwstr>
  </property>
</Properties>
</file>