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12"/>
  </p:notesMasterIdLst>
  <p:sldIdLst>
    <p:sldId id="256" r:id="rId4"/>
    <p:sldId id="355" r:id="rId5"/>
    <p:sldId id="352" r:id="rId6"/>
    <p:sldId id="258" r:id="rId7"/>
    <p:sldId id="260" r:id="rId8"/>
    <p:sldId id="261" r:id="rId9"/>
    <p:sldId id="263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56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96177"/>
            <a:ext cx="13624560" cy="886867"/>
          </a:xfrm>
        </p:spPr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9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96177"/>
            <a:ext cx="12618720" cy="886867"/>
          </a:xfrm>
        </p:spPr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6D102F-F220-4E57-BDD6-CCEBB93D58AF}"/>
              </a:ext>
            </a:extLst>
          </p:cNvPr>
          <p:cNvGrpSpPr/>
          <p:nvPr userDrawn="1"/>
        </p:nvGrpSpPr>
        <p:grpSpPr>
          <a:xfrm>
            <a:off x="15069636" y="2"/>
            <a:ext cx="1972856" cy="2179319"/>
            <a:chOff x="9433981" y="1"/>
            <a:chExt cx="1644047" cy="1816099"/>
          </a:xfrm>
        </p:grpSpPr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8C7E1A5C-1B15-4E0A-8682-D203C7DE6B6B}"/>
                </a:ext>
              </a:extLst>
            </p:cNvPr>
            <p:cNvSpPr/>
            <p:nvPr userDrawn="1"/>
          </p:nvSpPr>
          <p:spPr>
            <a:xfrm>
              <a:off x="9433981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680" dirty="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68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680" b="1" dirty="0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680" dirty="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680" b="1" dirty="0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68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40" i="1" dirty="0">
                  <a:solidFill>
                    <a:schemeClr val="accent2">
                      <a:lumMod val="50000"/>
                    </a:schemeClr>
                  </a:solidFill>
                </a:rPr>
                <a:t>(*Only available to Microsoft 365 subscribers)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830CBBC-4DBF-48F3-A80A-5B9A523158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" b="5479"/>
            <a:stretch/>
          </p:blipFill>
          <p:spPr>
            <a:xfrm>
              <a:off x="10677978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281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196179"/>
            <a:ext cx="12618720" cy="886867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463040"/>
            <a:ext cx="12618720" cy="594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7567094"/>
            <a:ext cx="14630400" cy="66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9728" rtlCol="0" anchor="ctr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40" b="0" i="0" u="none" strike="noStrike" kern="1200" cap="none" spc="18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840" b="0" i="0" u="none" strike="noStrike" kern="1200" cap="none" spc="18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840" b="0" i="0" u="none" strike="noStrike" kern="1200" cap="none" spc="18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241" y="8351521"/>
            <a:ext cx="1955792" cy="295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2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32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32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109414" y="208306"/>
            <a:ext cx="443395" cy="68508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216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985890" y="-19985"/>
            <a:ext cx="1848972" cy="716107"/>
            <a:chOff x="-2096383" y="21447"/>
            <a:chExt cx="1540810" cy="596756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35562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46437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46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lang="en-US" sz="432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j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j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j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j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196179"/>
            <a:ext cx="12618720" cy="886867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463040"/>
            <a:ext cx="12618720" cy="594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7567094"/>
            <a:ext cx="14630400" cy="66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9728" rtlCol="0" anchor="ctr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40" b="0" i="0" u="none" strike="noStrike" kern="1200" cap="none" spc="18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840" b="0" i="0" u="none" strike="noStrike" kern="1200" cap="none" spc="18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840" b="0" i="0" u="none" strike="noStrike" kern="1200" cap="none" spc="18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241" y="8351521"/>
            <a:ext cx="1955792" cy="295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2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32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32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109414" y="208306"/>
            <a:ext cx="443395" cy="68508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216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985890" y="-19985"/>
            <a:ext cx="1848972" cy="716107"/>
            <a:chOff x="-2096383" y="21447"/>
            <a:chExt cx="1540810" cy="596756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35562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46437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63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lang="en-US" sz="432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j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j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j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j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967" y="0"/>
            <a:ext cx="5884433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65512" y="87496"/>
            <a:ext cx="7814452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000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GUI Calculator Project Overview</a:t>
            </a:r>
            <a:endParaRPr lang="en-US" sz="6000" dirty="0"/>
          </a:p>
        </p:txBody>
      </p:sp>
      <p:sp>
        <p:nvSpPr>
          <p:cNvPr id="7" name="Text 3"/>
          <p:cNvSpPr/>
          <p:nvPr/>
        </p:nvSpPr>
        <p:spPr>
          <a:xfrm>
            <a:off x="465511" y="2487181"/>
            <a:ext cx="7814453" cy="431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100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This presentation will walk through </a:t>
            </a:r>
            <a:r>
              <a:rPr lang="en-US" sz="2100" b="1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a GUI Calculator Project </a:t>
            </a:r>
            <a:r>
              <a:rPr lang="en-US" sz="2100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built using </a:t>
            </a:r>
            <a:r>
              <a:rPr lang="en-US" sz="2100" b="1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Python</a:t>
            </a:r>
            <a:r>
              <a:rPr lang="en-US" sz="2100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 and </a:t>
            </a:r>
            <a:r>
              <a:rPr lang="en-US" sz="2100" b="1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Tkinter</a:t>
            </a:r>
            <a:r>
              <a:rPr lang="en-US" sz="2100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, highlighting its key features, code structure, and functionality to demonstrate how the calculator works.</a:t>
            </a:r>
          </a:p>
          <a:p>
            <a:pPr marL="0" indent="0">
              <a:buNone/>
            </a:pPr>
            <a:endParaRPr lang="en-US" sz="2100" dirty="0">
              <a:solidFill>
                <a:srgbClr val="4C4C4D"/>
              </a:solidFill>
              <a:latin typeface="Lexend"/>
              <a:ea typeface="Heebo" pitchFamily="34" charset="-122"/>
              <a:cs typeface="Heebo" pitchFamily="34" charset="-12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The project utilizes the </a:t>
            </a:r>
            <a:r>
              <a:rPr lang="en-US" sz="2100" b="1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Math</a:t>
            </a:r>
            <a:r>
              <a:rPr lang="en-US" sz="2100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 module to extend its capabilities beyond basic arithmetic, allowing for operations like square roots and trigonometric functions. Additionally, the </a:t>
            </a:r>
            <a:r>
              <a:rPr lang="en-US" sz="2100" b="1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Messagebox</a:t>
            </a:r>
            <a:r>
              <a:rPr lang="en-US" sz="2100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 library plays a crucial role in error handling and user feedback, alerting users when they attempt to divide by zero or enter invalid expressions, thus ensuring a smooth user experience.</a:t>
            </a:r>
          </a:p>
          <a:p>
            <a:pPr marL="0" indent="0">
              <a:buNone/>
            </a:pPr>
            <a:endParaRPr lang="en-US" sz="2100" dirty="0">
              <a:solidFill>
                <a:srgbClr val="4C4C4D"/>
              </a:solidFill>
              <a:latin typeface="Lexend"/>
              <a:ea typeface="Heebo" pitchFamily="34" charset="-122"/>
              <a:cs typeface="Heebo" pitchFamily="34" charset="-12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Overall, this project combines these elements to create a powerful and user-friendly calculator application.</a:t>
            </a:r>
            <a:endParaRPr lang="en-US" sz="2100" dirty="0">
              <a:solidFill>
                <a:srgbClr val="4C4C4D"/>
              </a:solidFill>
              <a:latin typeface="Lexend"/>
              <a:cs typeface="Heebo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3854447" y="7437505"/>
            <a:ext cx="483560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40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Debasis Baidya</a:t>
            </a:r>
            <a:endParaRPr lang="en-US" sz="4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215EE0-21F0-2945-BF37-F01874125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21" y="839007"/>
            <a:ext cx="4655124" cy="6422453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C878D289-B68B-B847-CA77-A28D87E46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561" y="7205464"/>
            <a:ext cx="812761" cy="8127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96178"/>
            <a:ext cx="13624560" cy="878830"/>
          </a:xfrm>
        </p:spPr>
        <p:txBody>
          <a:bodyPr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400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Project Structure</a:t>
            </a:r>
            <a:endParaRPr lang="en-US" sz="4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BE02B9-4933-5765-FD98-75759F0FE7F1}"/>
              </a:ext>
            </a:extLst>
          </p:cNvPr>
          <p:cNvGrpSpPr/>
          <p:nvPr/>
        </p:nvGrpSpPr>
        <p:grpSpPr>
          <a:xfrm>
            <a:off x="1207925" y="2756939"/>
            <a:ext cx="12214550" cy="4673581"/>
            <a:chOff x="1207925" y="1778010"/>
            <a:chExt cx="12214550" cy="46735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9FC09B1-E8ED-9C4D-73DE-615FDF4A6613}"/>
                </a:ext>
              </a:extLst>
            </p:cNvPr>
            <p:cNvGrpSpPr/>
            <p:nvPr/>
          </p:nvGrpSpPr>
          <p:grpSpPr>
            <a:xfrm>
              <a:off x="5447899" y="1778010"/>
              <a:ext cx="3734603" cy="4673581"/>
              <a:chOff x="4539915" y="1481674"/>
              <a:chExt cx="3112169" cy="3894651"/>
            </a:xfrm>
          </p:grpSpPr>
          <p:sp>
            <p:nvSpPr>
              <p:cNvPr id="8" name="Shape">
                <a:extLst>
                  <a:ext uri="{FF2B5EF4-FFF2-40B4-BE49-F238E27FC236}">
                    <a16:creationId xmlns:a16="http://schemas.microsoft.com/office/drawing/2014/main" id="{EB7E89A7-1863-6B4B-AEC1-A57A742E37FF}"/>
                  </a:ext>
                </a:extLst>
              </p:cNvPr>
              <p:cNvSpPr/>
              <p:nvPr/>
            </p:nvSpPr>
            <p:spPr>
              <a:xfrm>
                <a:off x="4539915" y="1830890"/>
                <a:ext cx="2674761" cy="3545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81" y="21600"/>
                    </a:moveTo>
                    <a:lnTo>
                      <a:pt x="1219" y="21600"/>
                    </a:lnTo>
                    <a:cubicBezTo>
                      <a:pt x="545" y="21600"/>
                      <a:pt x="0" y="21189"/>
                      <a:pt x="0" y="20680"/>
                    </a:cubicBezTo>
                    <a:lnTo>
                      <a:pt x="0" y="920"/>
                    </a:lnTo>
                    <a:cubicBezTo>
                      <a:pt x="0" y="411"/>
                      <a:pt x="545" y="0"/>
                      <a:pt x="1219" y="0"/>
                    </a:cubicBezTo>
                    <a:lnTo>
                      <a:pt x="20381" y="0"/>
                    </a:lnTo>
                    <a:cubicBezTo>
                      <a:pt x="21055" y="0"/>
                      <a:pt x="21600" y="411"/>
                      <a:pt x="21600" y="920"/>
                    </a:cubicBezTo>
                    <a:lnTo>
                      <a:pt x="21600" y="20680"/>
                    </a:lnTo>
                    <a:cubicBezTo>
                      <a:pt x="21595" y="21189"/>
                      <a:pt x="21050" y="21600"/>
                      <a:pt x="20381" y="2160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Shape">
                <a:extLst>
                  <a:ext uri="{FF2B5EF4-FFF2-40B4-BE49-F238E27FC236}">
                    <a16:creationId xmlns:a16="http://schemas.microsoft.com/office/drawing/2014/main" id="{82D67DB2-0C94-BA65-4649-DB194AC733BA}"/>
                  </a:ext>
                </a:extLst>
              </p:cNvPr>
              <p:cNvSpPr/>
              <p:nvPr/>
            </p:nvSpPr>
            <p:spPr>
              <a:xfrm>
                <a:off x="4634618" y="1830890"/>
                <a:ext cx="2674761" cy="3545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81" y="21600"/>
                    </a:moveTo>
                    <a:lnTo>
                      <a:pt x="1219" y="21600"/>
                    </a:lnTo>
                    <a:cubicBezTo>
                      <a:pt x="545" y="21600"/>
                      <a:pt x="0" y="21189"/>
                      <a:pt x="0" y="20680"/>
                    </a:cubicBezTo>
                    <a:lnTo>
                      <a:pt x="0" y="920"/>
                    </a:lnTo>
                    <a:cubicBezTo>
                      <a:pt x="0" y="411"/>
                      <a:pt x="545" y="0"/>
                      <a:pt x="1219" y="0"/>
                    </a:cubicBezTo>
                    <a:lnTo>
                      <a:pt x="20381" y="0"/>
                    </a:lnTo>
                    <a:cubicBezTo>
                      <a:pt x="21055" y="0"/>
                      <a:pt x="21600" y="411"/>
                      <a:pt x="21600" y="920"/>
                    </a:cubicBezTo>
                    <a:lnTo>
                      <a:pt x="21600" y="20680"/>
                    </a:lnTo>
                    <a:cubicBezTo>
                      <a:pt x="21595" y="21189"/>
                      <a:pt x="21050" y="21600"/>
                      <a:pt x="20381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Shape">
                <a:extLst>
                  <a:ext uri="{FF2B5EF4-FFF2-40B4-BE49-F238E27FC236}">
                    <a16:creationId xmlns:a16="http://schemas.microsoft.com/office/drawing/2014/main" id="{35940893-AC47-9FD1-3019-FE3AE638F8B1}"/>
                  </a:ext>
                </a:extLst>
              </p:cNvPr>
              <p:cNvSpPr/>
              <p:nvPr/>
            </p:nvSpPr>
            <p:spPr>
              <a:xfrm>
                <a:off x="4782591" y="2221539"/>
                <a:ext cx="2745196" cy="3047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7194" y="0"/>
                    </a:lnTo>
                    <a:cubicBezTo>
                      <a:pt x="17194" y="0"/>
                      <a:pt x="17194" y="11652"/>
                      <a:pt x="21600" y="20467"/>
                    </a:cubicBezTo>
                    <a:lnTo>
                      <a:pt x="3498" y="21600"/>
                    </a:lnTo>
                    <a:cubicBezTo>
                      <a:pt x="3493" y="21600"/>
                      <a:pt x="0" y="19456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Shape">
                <a:extLst>
                  <a:ext uri="{FF2B5EF4-FFF2-40B4-BE49-F238E27FC236}">
                    <a16:creationId xmlns:a16="http://schemas.microsoft.com/office/drawing/2014/main" id="{9789C91E-663F-5C08-84EA-D13645188788}"/>
                  </a:ext>
                </a:extLst>
              </p:cNvPr>
              <p:cNvSpPr/>
              <p:nvPr/>
            </p:nvSpPr>
            <p:spPr>
              <a:xfrm>
                <a:off x="4906888" y="2144593"/>
                <a:ext cx="2745196" cy="3047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7194" y="0"/>
                    </a:lnTo>
                    <a:cubicBezTo>
                      <a:pt x="17194" y="0"/>
                      <a:pt x="17194" y="11652"/>
                      <a:pt x="21600" y="20467"/>
                    </a:cubicBezTo>
                    <a:lnTo>
                      <a:pt x="3498" y="21600"/>
                    </a:lnTo>
                    <a:cubicBezTo>
                      <a:pt x="3493" y="21600"/>
                      <a:pt x="0" y="194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Shape">
                <a:extLst>
                  <a:ext uri="{FF2B5EF4-FFF2-40B4-BE49-F238E27FC236}">
                    <a16:creationId xmlns:a16="http://schemas.microsoft.com/office/drawing/2014/main" id="{5744C69C-D1A8-4DD0-76D8-7BD06836154C}"/>
                  </a:ext>
                </a:extLst>
              </p:cNvPr>
              <p:cNvSpPr/>
              <p:nvPr/>
            </p:nvSpPr>
            <p:spPr>
              <a:xfrm>
                <a:off x="5012541" y="1481674"/>
                <a:ext cx="1918915" cy="857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02" extrusionOk="0">
                    <a:moveTo>
                      <a:pt x="14618" y="14788"/>
                    </a:moveTo>
                    <a:cubicBezTo>
                      <a:pt x="13698" y="14641"/>
                      <a:pt x="13738" y="11627"/>
                      <a:pt x="14658" y="11597"/>
                    </a:cubicBezTo>
                    <a:cubicBezTo>
                      <a:pt x="14671" y="11597"/>
                      <a:pt x="14691" y="11597"/>
                      <a:pt x="14704" y="11597"/>
                    </a:cubicBezTo>
                    <a:cubicBezTo>
                      <a:pt x="16303" y="11597"/>
                      <a:pt x="16903" y="8951"/>
                      <a:pt x="16403" y="8510"/>
                    </a:cubicBezTo>
                    <a:cubicBezTo>
                      <a:pt x="15904" y="8069"/>
                      <a:pt x="12805" y="6304"/>
                      <a:pt x="12805" y="3657"/>
                    </a:cubicBezTo>
                    <a:cubicBezTo>
                      <a:pt x="12805" y="2525"/>
                      <a:pt x="12432" y="1584"/>
                      <a:pt x="12013" y="893"/>
                    </a:cubicBezTo>
                    <a:cubicBezTo>
                      <a:pt x="11293" y="-298"/>
                      <a:pt x="10314" y="-298"/>
                      <a:pt x="9594" y="893"/>
                    </a:cubicBezTo>
                    <a:cubicBezTo>
                      <a:pt x="9174" y="1584"/>
                      <a:pt x="8801" y="2525"/>
                      <a:pt x="8801" y="3657"/>
                    </a:cubicBezTo>
                    <a:cubicBezTo>
                      <a:pt x="8801" y="6304"/>
                      <a:pt x="5703" y="8069"/>
                      <a:pt x="5203" y="8510"/>
                    </a:cubicBezTo>
                    <a:cubicBezTo>
                      <a:pt x="4704" y="8951"/>
                      <a:pt x="5303" y="11597"/>
                      <a:pt x="6902" y="11597"/>
                    </a:cubicBezTo>
                    <a:cubicBezTo>
                      <a:pt x="6916" y="11597"/>
                      <a:pt x="6936" y="11597"/>
                      <a:pt x="6949" y="11597"/>
                    </a:cubicBezTo>
                    <a:cubicBezTo>
                      <a:pt x="7868" y="11627"/>
                      <a:pt x="7908" y="14641"/>
                      <a:pt x="6989" y="14788"/>
                    </a:cubicBezTo>
                    <a:cubicBezTo>
                      <a:pt x="5037" y="15097"/>
                      <a:pt x="620" y="16347"/>
                      <a:pt x="0" y="21302"/>
                    </a:cubicBezTo>
                    <a:lnTo>
                      <a:pt x="10800" y="21302"/>
                    </a:lnTo>
                    <a:lnTo>
                      <a:pt x="21600" y="21302"/>
                    </a:lnTo>
                    <a:cubicBezTo>
                      <a:pt x="20980" y="16347"/>
                      <a:pt x="16570" y="15112"/>
                      <a:pt x="14618" y="14788"/>
                    </a:cubicBezTo>
                    <a:close/>
                    <a:moveTo>
                      <a:pt x="10800" y="5025"/>
                    </a:moveTo>
                    <a:cubicBezTo>
                      <a:pt x="10387" y="5025"/>
                      <a:pt x="10047" y="4290"/>
                      <a:pt x="10047" y="3363"/>
                    </a:cubicBezTo>
                    <a:cubicBezTo>
                      <a:pt x="10047" y="2437"/>
                      <a:pt x="10380" y="1702"/>
                      <a:pt x="10800" y="1702"/>
                    </a:cubicBezTo>
                    <a:cubicBezTo>
                      <a:pt x="11220" y="1702"/>
                      <a:pt x="11553" y="2437"/>
                      <a:pt x="11553" y="3363"/>
                    </a:cubicBezTo>
                    <a:cubicBezTo>
                      <a:pt x="11553" y="4290"/>
                      <a:pt x="11213" y="5025"/>
                      <a:pt x="10800" y="502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8D9BC53-33CE-B0A3-58BB-98446D52A1EB}"/>
                </a:ext>
              </a:extLst>
            </p:cNvPr>
            <p:cNvGrpSpPr/>
            <p:nvPr/>
          </p:nvGrpSpPr>
          <p:grpSpPr>
            <a:xfrm>
              <a:off x="9694975" y="1778010"/>
              <a:ext cx="3727500" cy="4673581"/>
              <a:chOff x="8079146" y="1481674"/>
              <a:chExt cx="3106250" cy="3894651"/>
            </a:xfrm>
          </p:grpSpPr>
          <p:sp>
            <p:nvSpPr>
              <p:cNvPr id="13" name="Shape">
                <a:extLst>
                  <a:ext uri="{FF2B5EF4-FFF2-40B4-BE49-F238E27FC236}">
                    <a16:creationId xmlns:a16="http://schemas.microsoft.com/office/drawing/2014/main" id="{A8D33A8B-4F66-0B93-BA57-0159CF4A2250}"/>
                  </a:ext>
                </a:extLst>
              </p:cNvPr>
              <p:cNvSpPr/>
              <p:nvPr/>
            </p:nvSpPr>
            <p:spPr>
              <a:xfrm>
                <a:off x="8079146" y="1830890"/>
                <a:ext cx="2674761" cy="3545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81" y="21600"/>
                    </a:moveTo>
                    <a:lnTo>
                      <a:pt x="1219" y="21600"/>
                    </a:lnTo>
                    <a:cubicBezTo>
                      <a:pt x="545" y="21600"/>
                      <a:pt x="0" y="21189"/>
                      <a:pt x="0" y="20680"/>
                    </a:cubicBezTo>
                    <a:lnTo>
                      <a:pt x="0" y="920"/>
                    </a:lnTo>
                    <a:cubicBezTo>
                      <a:pt x="0" y="411"/>
                      <a:pt x="545" y="0"/>
                      <a:pt x="1219" y="0"/>
                    </a:cubicBezTo>
                    <a:lnTo>
                      <a:pt x="20381" y="0"/>
                    </a:lnTo>
                    <a:cubicBezTo>
                      <a:pt x="21055" y="0"/>
                      <a:pt x="21600" y="411"/>
                      <a:pt x="21600" y="920"/>
                    </a:cubicBezTo>
                    <a:lnTo>
                      <a:pt x="21600" y="20680"/>
                    </a:lnTo>
                    <a:cubicBezTo>
                      <a:pt x="21595" y="21189"/>
                      <a:pt x="21050" y="21600"/>
                      <a:pt x="20381" y="216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3EBCD4F1-8D33-9A56-8619-C41CBDE9A4D8}"/>
                  </a:ext>
                </a:extLst>
              </p:cNvPr>
              <p:cNvSpPr/>
              <p:nvPr/>
            </p:nvSpPr>
            <p:spPr>
              <a:xfrm>
                <a:off x="8173848" y="1830890"/>
                <a:ext cx="2674761" cy="3545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81" y="21600"/>
                    </a:moveTo>
                    <a:lnTo>
                      <a:pt x="1219" y="21600"/>
                    </a:lnTo>
                    <a:cubicBezTo>
                      <a:pt x="545" y="21600"/>
                      <a:pt x="0" y="21189"/>
                      <a:pt x="0" y="20680"/>
                    </a:cubicBezTo>
                    <a:lnTo>
                      <a:pt x="0" y="920"/>
                    </a:lnTo>
                    <a:cubicBezTo>
                      <a:pt x="0" y="411"/>
                      <a:pt x="545" y="0"/>
                      <a:pt x="1219" y="0"/>
                    </a:cubicBezTo>
                    <a:lnTo>
                      <a:pt x="20381" y="0"/>
                    </a:lnTo>
                    <a:cubicBezTo>
                      <a:pt x="21055" y="0"/>
                      <a:pt x="21600" y="411"/>
                      <a:pt x="21600" y="920"/>
                    </a:cubicBezTo>
                    <a:lnTo>
                      <a:pt x="21600" y="20680"/>
                    </a:lnTo>
                    <a:cubicBezTo>
                      <a:pt x="21595" y="21189"/>
                      <a:pt x="21050" y="21600"/>
                      <a:pt x="20381" y="2160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9DD4FD7B-2EC7-CD84-FBDB-7E2D0753E62F}"/>
                  </a:ext>
                </a:extLst>
              </p:cNvPr>
              <p:cNvSpPr/>
              <p:nvPr/>
            </p:nvSpPr>
            <p:spPr>
              <a:xfrm>
                <a:off x="8315902" y="2221539"/>
                <a:ext cx="2745196" cy="3047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7194" y="0"/>
                    </a:lnTo>
                    <a:cubicBezTo>
                      <a:pt x="17194" y="0"/>
                      <a:pt x="17194" y="11652"/>
                      <a:pt x="21600" y="20467"/>
                    </a:cubicBezTo>
                    <a:lnTo>
                      <a:pt x="3498" y="21600"/>
                    </a:lnTo>
                    <a:cubicBezTo>
                      <a:pt x="3493" y="21600"/>
                      <a:pt x="0" y="19456"/>
                      <a:pt x="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7C202E86-D5F1-742D-55F9-98E9D2AED191}"/>
                  </a:ext>
                </a:extLst>
              </p:cNvPr>
              <p:cNvSpPr/>
              <p:nvPr/>
            </p:nvSpPr>
            <p:spPr>
              <a:xfrm>
                <a:off x="8440200" y="2144593"/>
                <a:ext cx="2745196" cy="3047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7194" y="0"/>
                    </a:lnTo>
                    <a:cubicBezTo>
                      <a:pt x="17194" y="0"/>
                      <a:pt x="17194" y="11652"/>
                      <a:pt x="21600" y="20467"/>
                    </a:cubicBezTo>
                    <a:lnTo>
                      <a:pt x="3498" y="21600"/>
                    </a:lnTo>
                    <a:cubicBezTo>
                      <a:pt x="3493" y="21600"/>
                      <a:pt x="0" y="194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Shape">
                <a:extLst>
                  <a:ext uri="{FF2B5EF4-FFF2-40B4-BE49-F238E27FC236}">
                    <a16:creationId xmlns:a16="http://schemas.microsoft.com/office/drawing/2014/main" id="{BFFF016B-F817-7271-3927-F2EE5792AAF0}"/>
                  </a:ext>
                </a:extLst>
              </p:cNvPr>
              <p:cNvSpPr/>
              <p:nvPr/>
            </p:nvSpPr>
            <p:spPr>
              <a:xfrm>
                <a:off x="8551771" y="1481674"/>
                <a:ext cx="1918915" cy="857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02" extrusionOk="0">
                    <a:moveTo>
                      <a:pt x="14618" y="14788"/>
                    </a:moveTo>
                    <a:cubicBezTo>
                      <a:pt x="13698" y="14641"/>
                      <a:pt x="13738" y="11627"/>
                      <a:pt x="14658" y="11597"/>
                    </a:cubicBezTo>
                    <a:cubicBezTo>
                      <a:pt x="14671" y="11597"/>
                      <a:pt x="14691" y="11597"/>
                      <a:pt x="14704" y="11597"/>
                    </a:cubicBezTo>
                    <a:cubicBezTo>
                      <a:pt x="16303" y="11597"/>
                      <a:pt x="16903" y="8951"/>
                      <a:pt x="16403" y="8510"/>
                    </a:cubicBezTo>
                    <a:cubicBezTo>
                      <a:pt x="15904" y="8069"/>
                      <a:pt x="12805" y="6304"/>
                      <a:pt x="12805" y="3657"/>
                    </a:cubicBezTo>
                    <a:cubicBezTo>
                      <a:pt x="12805" y="2525"/>
                      <a:pt x="12432" y="1584"/>
                      <a:pt x="12013" y="893"/>
                    </a:cubicBezTo>
                    <a:cubicBezTo>
                      <a:pt x="11293" y="-298"/>
                      <a:pt x="10314" y="-298"/>
                      <a:pt x="9594" y="893"/>
                    </a:cubicBezTo>
                    <a:cubicBezTo>
                      <a:pt x="9174" y="1584"/>
                      <a:pt x="8801" y="2525"/>
                      <a:pt x="8801" y="3657"/>
                    </a:cubicBezTo>
                    <a:cubicBezTo>
                      <a:pt x="8801" y="6304"/>
                      <a:pt x="5703" y="8069"/>
                      <a:pt x="5203" y="8510"/>
                    </a:cubicBezTo>
                    <a:cubicBezTo>
                      <a:pt x="4704" y="8951"/>
                      <a:pt x="5303" y="11597"/>
                      <a:pt x="6902" y="11597"/>
                    </a:cubicBezTo>
                    <a:cubicBezTo>
                      <a:pt x="6916" y="11597"/>
                      <a:pt x="6936" y="11597"/>
                      <a:pt x="6949" y="11597"/>
                    </a:cubicBezTo>
                    <a:cubicBezTo>
                      <a:pt x="7868" y="11627"/>
                      <a:pt x="7908" y="14641"/>
                      <a:pt x="6989" y="14788"/>
                    </a:cubicBezTo>
                    <a:cubicBezTo>
                      <a:pt x="5037" y="15097"/>
                      <a:pt x="620" y="16347"/>
                      <a:pt x="0" y="21302"/>
                    </a:cubicBezTo>
                    <a:lnTo>
                      <a:pt x="10800" y="21302"/>
                    </a:lnTo>
                    <a:lnTo>
                      <a:pt x="21600" y="21302"/>
                    </a:lnTo>
                    <a:cubicBezTo>
                      <a:pt x="20980" y="16347"/>
                      <a:pt x="16570" y="15112"/>
                      <a:pt x="14618" y="14788"/>
                    </a:cubicBezTo>
                    <a:close/>
                    <a:moveTo>
                      <a:pt x="10800" y="5025"/>
                    </a:moveTo>
                    <a:cubicBezTo>
                      <a:pt x="10387" y="5025"/>
                      <a:pt x="10047" y="4290"/>
                      <a:pt x="10047" y="3363"/>
                    </a:cubicBezTo>
                    <a:cubicBezTo>
                      <a:pt x="10047" y="2437"/>
                      <a:pt x="10380" y="1702"/>
                      <a:pt x="10800" y="1702"/>
                    </a:cubicBezTo>
                    <a:cubicBezTo>
                      <a:pt x="11213" y="1702"/>
                      <a:pt x="11553" y="2437"/>
                      <a:pt x="11553" y="3363"/>
                    </a:cubicBezTo>
                    <a:cubicBezTo>
                      <a:pt x="11553" y="4290"/>
                      <a:pt x="11213" y="5025"/>
                      <a:pt x="10800" y="502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646B8F1-B5B1-D581-86BF-75DE25CEA88E}"/>
                </a:ext>
              </a:extLst>
            </p:cNvPr>
            <p:cNvGrpSpPr/>
            <p:nvPr/>
          </p:nvGrpSpPr>
          <p:grpSpPr>
            <a:xfrm>
              <a:off x="1207925" y="1778010"/>
              <a:ext cx="3727500" cy="4673581"/>
              <a:chOff x="1006604" y="1481674"/>
              <a:chExt cx="3106250" cy="3894651"/>
            </a:xfrm>
          </p:grpSpPr>
          <p:sp>
            <p:nvSpPr>
              <p:cNvPr id="3" name="Shape">
                <a:extLst>
                  <a:ext uri="{FF2B5EF4-FFF2-40B4-BE49-F238E27FC236}">
                    <a16:creationId xmlns:a16="http://schemas.microsoft.com/office/drawing/2014/main" id="{2A005822-52E5-FC59-FD07-C9315499660D}"/>
                  </a:ext>
                </a:extLst>
              </p:cNvPr>
              <p:cNvSpPr/>
              <p:nvPr/>
            </p:nvSpPr>
            <p:spPr>
              <a:xfrm>
                <a:off x="1006604" y="1830890"/>
                <a:ext cx="2674761" cy="3545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81" y="21600"/>
                    </a:moveTo>
                    <a:lnTo>
                      <a:pt x="1219" y="21600"/>
                    </a:lnTo>
                    <a:cubicBezTo>
                      <a:pt x="545" y="21600"/>
                      <a:pt x="0" y="21189"/>
                      <a:pt x="0" y="20680"/>
                    </a:cubicBezTo>
                    <a:lnTo>
                      <a:pt x="0" y="920"/>
                    </a:lnTo>
                    <a:cubicBezTo>
                      <a:pt x="0" y="411"/>
                      <a:pt x="545" y="0"/>
                      <a:pt x="1219" y="0"/>
                    </a:cubicBezTo>
                    <a:lnTo>
                      <a:pt x="20381" y="0"/>
                    </a:lnTo>
                    <a:cubicBezTo>
                      <a:pt x="21055" y="0"/>
                      <a:pt x="21600" y="411"/>
                      <a:pt x="21600" y="920"/>
                    </a:cubicBezTo>
                    <a:lnTo>
                      <a:pt x="21600" y="20680"/>
                    </a:lnTo>
                    <a:cubicBezTo>
                      <a:pt x="21595" y="21189"/>
                      <a:pt x="21050" y="21600"/>
                      <a:pt x="20381" y="2160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Shape">
                <a:extLst>
                  <a:ext uri="{FF2B5EF4-FFF2-40B4-BE49-F238E27FC236}">
                    <a16:creationId xmlns:a16="http://schemas.microsoft.com/office/drawing/2014/main" id="{C6B309AD-92B2-95D8-3F23-6F08A51AD98E}"/>
                  </a:ext>
                </a:extLst>
              </p:cNvPr>
              <p:cNvSpPr/>
              <p:nvPr/>
            </p:nvSpPr>
            <p:spPr>
              <a:xfrm>
                <a:off x="1101307" y="1830890"/>
                <a:ext cx="2674761" cy="3545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81" y="21600"/>
                    </a:moveTo>
                    <a:lnTo>
                      <a:pt x="1219" y="21600"/>
                    </a:lnTo>
                    <a:cubicBezTo>
                      <a:pt x="545" y="21600"/>
                      <a:pt x="0" y="21189"/>
                      <a:pt x="0" y="20680"/>
                    </a:cubicBezTo>
                    <a:lnTo>
                      <a:pt x="0" y="920"/>
                    </a:lnTo>
                    <a:cubicBezTo>
                      <a:pt x="0" y="411"/>
                      <a:pt x="545" y="0"/>
                      <a:pt x="1219" y="0"/>
                    </a:cubicBezTo>
                    <a:lnTo>
                      <a:pt x="20381" y="0"/>
                    </a:lnTo>
                    <a:cubicBezTo>
                      <a:pt x="21055" y="0"/>
                      <a:pt x="21600" y="411"/>
                      <a:pt x="21600" y="920"/>
                    </a:cubicBezTo>
                    <a:lnTo>
                      <a:pt x="21600" y="20680"/>
                    </a:lnTo>
                    <a:cubicBezTo>
                      <a:pt x="21595" y="21189"/>
                      <a:pt x="21050" y="21600"/>
                      <a:pt x="20381" y="2160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Shape">
                <a:extLst>
                  <a:ext uri="{FF2B5EF4-FFF2-40B4-BE49-F238E27FC236}">
                    <a16:creationId xmlns:a16="http://schemas.microsoft.com/office/drawing/2014/main" id="{B26997C7-9C47-B828-C002-91D54ED1F39A}"/>
                  </a:ext>
                </a:extLst>
              </p:cNvPr>
              <p:cNvSpPr/>
              <p:nvPr/>
            </p:nvSpPr>
            <p:spPr>
              <a:xfrm>
                <a:off x="1243361" y="2221539"/>
                <a:ext cx="2745196" cy="3047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7194" y="0"/>
                    </a:lnTo>
                    <a:cubicBezTo>
                      <a:pt x="17194" y="0"/>
                      <a:pt x="17194" y="11652"/>
                      <a:pt x="21600" y="20467"/>
                    </a:cubicBezTo>
                    <a:lnTo>
                      <a:pt x="3498" y="21600"/>
                    </a:lnTo>
                    <a:cubicBezTo>
                      <a:pt x="3493" y="21600"/>
                      <a:pt x="0" y="19456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Shape">
                <a:extLst>
                  <a:ext uri="{FF2B5EF4-FFF2-40B4-BE49-F238E27FC236}">
                    <a16:creationId xmlns:a16="http://schemas.microsoft.com/office/drawing/2014/main" id="{4384BD8F-70AD-E2CE-E699-8E325979C9D6}"/>
                  </a:ext>
                </a:extLst>
              </p:cNvPr>
              <p:cNvSpPr/>
              <p:nvPr/>
            </p:nvSpPr>
            <p:spPr>
              <a:xfrm>
                <a:off x="1367658" y="2144593"/>
                <a:ext cx="2745196" cy="3047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7194" y="0"/>
                    </a:lnTo>
                    <a:cubicBezTo>
                      <a:pt x="17194" y="0"/>
                      <a:pt x="17194" y="11652"/>
                      <a:pt x="21600" y="20467"/>
                    </a:cubicBezTo>
                    <a:lnTo>
                      <a:pt x="3498" y="21600"/>
                    </a:lnTo>
                    <a:cubicBezTo>
                      <a:pt x="3493" y="21600"/>
                      <a:pt x="0" y="194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Shape">
                <a:extLst>
                  <a:ext uri="{FF2B5EF4-FFF2-40B4-BE49-F238E27FC236}">
                    <a16:creationId xmlns:a16="http://schemas.microsoft.com/office/drawing/2014/main" id="{FF64FC9F-B009-9D95-37AF-5F223F3A4236}"/>
                  </a:ext>
                </a:extLst>
              </p:cNvPr>
              <p:cNvSpPr/>
              <p:nvPr/>
            </p:nvSpPr>
            <p:spPr>
              <a:xfrm>
                <a:off x="1479230" y="1481674"/>
                <a:ext cx="1918915" cy="857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02" extrusionOk="0">
                    <a:moveTo>
                      <a:pt x="14618" y="14788"/>
                    </a:moveTo>
                    <a:cubicBezTo>
                      <a:pt x="13698" y="14641"/>
                      <a:pt x="13738" y="11627"/>
                      <a:pt x="14658" y="11597"/>
                    </a:cubicBezTo>
                    <a:cubicBezTo>
                      <a:pt x="14671" y="11597"/>
                      <a:pt x="14691" y="11597"/>
                      <a:pt x="14704" y="11597"/>
                    </a:cubicBezTo>
                    <a:cubicBezTo>
                      <a:pt x="16303" y="11597"/>
                      <a:pt x="16903" y="8951"/>
                      <a:pt x="16403" y="8510"/>
                    </a:cubicBezTo>
                    <a:cubicBezTo>
                      <a:pt x="15904" y="8069"/>
                      <a:pt x="12805" y="6304"/>
                      <a:pt x="12805" y="3657"/>
                    </a:cubicBezTo>
                    <a:cubicBezTo>
                      <a:pt x="12805" y="2525"/>
                      <a:pt x="12432" y="1584"/>
                      <a:pt x="12013" y="893"/>
                    </a:cubicBezTo>
                    <a:cubicBezTo>
                      <a:pt x="11293" y="-298"/>
                      <a:pt x="10314" y="-298"/>
                      <a:pt x="9594" y="893"/>
                    </a:cubicBezTo>
                    <a:cubicBezTo>
                      <a:pt x="9174" y="1584"/>
                      <a:pt x="8801" y="2525"/>
                      <a:pt x="8801" y="3657"/>
                    </a:cubicBezTo>
                    <a:cubicBezTo>
                      <a:pt x="8801" y="6304"/>
                      <a:pt x="5703" y="8069"/>
                      <a:pt x="5203" y="8510"/>
                    </a:cubicBezTo>
                    <a:cubicBezTo>
                      <a:pt x="4704" y="8951"/>
                      <a:pt x="5303" y="11597"/>
                      <a:pt x="6902" y="11597"/>
                    </a:cubicBezTo>
                    <a:cubicBezTo>
                      <a:pt x="6916" y="11597"/>
                      <a:pt x="6936" y="11597"/>
                      <a:pt x="6949" y="11597"/>
                    </a:cubicBezTo>
                    <a:cubicBezTo>
                      <a:pt x="7868" y="11627"/>
                      <a:pt x="7908" y="14641"/>
                      <a:pt x="6989" y="14788"/>
                    </a:cubicBezTo>
                    <a:cubicBezTo>
                      <a:pt x="5037" y="15097"/>
                      <a:pt x="620" y="16347"/>
                      <a:pt x="0" y="21302"/>
                    </a:cubicBezTo>
                    <a:lnTo>
                      <a:pt x="10800" y="21302"/>
                    </a:lnTo>
                    <a:lnTo>
                      <a:pt x="21600" y="21302"/>
                    </a:lnTo>
                    <a:cubicBezTo>
                      <a:pt x="20987" y="16347"/>
                      <a:pt x="16576" y="15112"/>
                      <a:pt x="14618" y="14788"/>
                    </a:cubicBezTo>
                    <a:close/>
                    <a:moveTo>
                      <a:pt x="10807" y="5025"/>
                    </a:moveTo>
                    <a:cubicBezTo>
                      <a:pt x="10394" y="5025"/>
                      <a:pt x="10054" y="4290"/>
                      <a:pt x="10054" y="3363"/>
                    </a:cubicBezTo>
                    <a:cubicBezTo>
                      <a:pt x="10054" y="2437"/>
                      <a:pt x="10387" y="1702"/>
                      <a:pt x="10807" y="1702"/>
                    </a:cubicBezTo>
                    <a:cubicBezTo>
                      <a:pt x="11226" y="1702"/>
                      <a:pt x="11560" y="2437"/>
                      <a:pt x="11560" y="3363"/>
                    </a:cubicBezTo>
                    <a:cubicBezTo>
                      <a:pt x="11560" y="4290"/>
                      <a:pt x="11220" y="5025"/>
                      <a:pt x="10807" y="502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miter lim="400000"/>
              </a:ln>
            </p:spPr>
            <p:txBody>
              <a:bodyPr lIns="45720" tIns="45720" rIns="45720" bIns="4572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58FC53-A340-10C7-5DEF-9D0B15E4BE81}"/>
                </a:ext>
              </a:extLst>
            </p:cNvPr>
            <p:cNvGrpSpPr/>
            <p:nvPr/>
          </p:nvGrpSpPr>
          <p:grpSpPr>
            <a:xfrm>
              <a:off x="10268529" y="3585481"/>
              <a:ext cx="2453306" cy="1916618"/>
              <a:chOff x="-362456" y="2449166"/>
              <a:chExt cx="3944586" cy="1597185"/>
            </a:xfrm>
          </p:grpSpPr>
          <p:sp>
            <p:nvSpPr>
              <p:cNvPr id="31" name="TextBox 19">
                <a:extLst>
                  <a:ext uri="{FF2B5EF4-FFF2-40B4-BE49-F238E27FC236}">
                    <a16:creationId xmlns:a16="http://schemas.microsoft.com/office/drawing/2014/main" id="{DCD78936-84C2-713F-7D32-1329CE9BA42C}"/>
                  </a:ext>
                </a:extLst>
              </p:cNvPr>
              <p:cNvSpPr txBox="1"/>
              <p:nvPr/>
            </p:nvSpPr>
            <p:spPr>
              <a:xfrm>
                <a:off x="-362456" y="2449166"/>
                <a:ext cx="3702430" cy="35394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160" b="1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Math Operations:</a:t>
                </a:r>
              </a:p>
            </p:txBody>
          </p:sp>
          <p:sp>
            <p:nvSpPr>
              <p:cNvPr id="32" name="TextBox 20">
                <a:extLst>
                  <a:ext uri="{FF2B5EF4-FFF2-40B4-BE49-F238E27FC236}">
                    <a16:creationId xmlns:a16="http://schemas.microsoft.com/office/drawing/2014/main" id="{D3898B1D-9AED-C890-AE49-A4413F5E9440}"/>
                  </a:ext>
                </a:extLst>
              </p:cNvPr>
              <p:cNvSpPr txBox="1"/>
              <p:nvPr/>
            </p:nvSpPr>
            <p:spPr>
              <a:xfrm>
                <a:off x="-125158" y="2943483"/>
                <a:ext cx="3707288" cy="110286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Lexend"/>
                  </a:rPr>
                  <a:t>Includes basic operations and functions like sin, cos, tan, square root, square, and cube, all using Python’s math module.</a:t>
                </a:r>
              </a:p>
            </p:txBody>
          </p:sp>
        </p:grpSp>
        <p:sp>
          <p:nvSpPr>
            <p:cNvPr id="23" name="TextBox 29">
              <a:extLst>
                <a:ext uri="{FF2B5EF4-FFF2-40B4-BE49-F238E27FC236}">
                  <a16:creationId xmlns:a16="http://schemas.microsoft.com/office/drawing/2014/main" id="{0276085D-00D8-68BA-EFBF-EA0BF68C2473}"/>
                </a:ext>
              </a:extLst>
            </p:cNvPr>
            <p:cNvSpPr txBox="1"/>
            <p:nvPr/>
          </p:nvSpPr>
          <p:spPr>
            <a:xfrm>
              <a:off x="10475968" y="2581102"/>
              <a:ext cx="11208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03</a:t>
              </a:r>
            </a:p>
          </p:txBody>
        </p:sp>
        <p:pic>
          <p:nvPicPr>
            <p:cNvPr id="24" name="Graphic 30" descr="Bar graph with upward trend with solid fill">
              <a:extLst>
                <a:ext uri="{FF2B5EF4-FFF2-40B4-BE49-F238E27FC236}">
                  <a16:creationId xmlns:a16="http://schemas.microsoft.com/office/drawing/2014/main" id="{76FD2256-5740-DC1C-28EC-EC51FEA7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55132" y="5102511"/>
              <a:ext cx="863200" cy="8632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676180B-91CB-580D-27B9-74087AC3206F}"/>
                </a:ext>
              </a:extLst>
            </p:cNvPr>
            <p:cNvGrpSpPr/>
            <p:nvPr/>
          </p:nvGrpSpPr>
          <p:grpSpPr>
            <a:xfrm>
              <a:off x="5979699" y="3521479"/>
              <a:ext cx="2677912" cy="1831231"/>
              <a:chOff x="-339631" y="2395823"/>
              <a:chExt cx="4305724" cy="1526026"/>
            </a:xfrm>
          </p:grpSpPr>
          <p:sp>
            <p:nvSpPr>
              <p:cNvPr id="29" name="TextBox 22">
                <a:extLst>
                  <a:ext uri="{FF2B5EF4-FFF2-40B4-BE49-F238E27FC236}">
                    <a16:creationId xmlns:a16="http://schemas.microsoft.com/office/drawing/2014/main" id="{207461E7-461C-0C3E-27B3-18DC035793DC}"/>
                  </a:ext>
                </a:extLst>
              </p:cNvPr>
              <p:cNvSpPr txBox="1"/>
              <p:nvPr/>
            </p:nvSpPr>
            <p:spPr>
              <a:xfrm>
                <a:off x="-339631" y="2395823"/>
                <a:ext cx="4157242" cy="559127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160" b="1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Core Functionality:</a:t>
                </a:r>
              </a:p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600" dirty="0">
                    <a:latin typeface="Lexend"/>
                  </a:rPr>
                  <a:t>on_button_click(ch)</a:t>
                </a:r>
                <a:endParaRPr kumimoji="0" lang="en-US" sz="16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exend"/>
                </a:endParaRPr>
              </a:p>
            </p:txBody>
          </p:sp>
          <p:sp>
            <p:nvSpPr>
              <p:cNvPr id="30" name="TextBox 23">
                <a:extLst>
                  <a:ext uri="{FF2B5EF4-FFF2-40B4-BE49-F238E27FC236}">
                    <a16:creationId xmlns:a16="http://schemas.microsoft.com/office/drawing/2014/main" id="{A68C69AE-3383-CAB7-F74A-F840AF266D46}"/>
                  </a:ext>
                </a:extLst>
              </p:cNvPr>
              <p:cNvSpPr txBox="1"/>
              <p:nvPr/>
            </p:nvSpPr>
            <p:spPr>
              <a:xfrm>
                <a:off x="-66530" y="3024167"/>
                <a:ext cx="4032623" cy="897682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>
                    <a:latin typeface="Lexend"/>
                  </a:rPr>
                  <a:t>This function updates the display based on user input, performs calculations, and shows results or errors.</a:t>
                </a:r>
                <a:endParaRPr kumimoji="0" lang="en-US" sz="144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Lexend"/>
                </a:endParaRPr>
              </a:p>
            </p:txBody>
          </p:sp>
        </p:grp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B2C0285A-0497-E259-4272-D41AF9BFB5DF}"/>
                </a:ext>
              </a:extLst>
            </p:cNvPr>
            <p:cNvSpPr txBox="1"/>
            <p:nvPr/>
          </p:nvSpPr>
          <p:spPr>
            <a:xfrm>
              <a:off x="6228037" y="2591854"/>
              <a:ext cx="11208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02</a:t>
              </a:r>
            </a:p>
          </p:txBody>
        </p:sp>
        <p:pic>
          <p:nvPicPr>
            <p:cNvPr id="25" name="Graphic 31" descr="Bullseye with solid fill">
              <a:extLst>
                <a:ext uri="{FF2B5EF4-FFF2-40B4-BE49-F238E27FC236}">
                  <a16:creationId xmlns:a16="http://schemas.microsoft.com/office/drawing/2014/main" id="{105CFA2D-AEC6-AC78-B27D-056A91B46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08056" y="5102511"/>
              <a:ext cx="863200" cy="8632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DAE53FC-22A1-F7CA-2D4A-3EDC838C0650}"/>
                </a:ext>
              </a:extLst>
            </p:cNvPr>
            <p:cNvGrpSpPr/>
            <p:nvPr/>
          </p:nvGrpSpPr>
          <p:grpSpPr>
            <a:xfrm>
              <a:off x="1775076" y="3674636"/>
              <a:ext cx="2477712" cy="1699588"/>
              <a:chOff x="-188741" y="2523455"/>
              <a:chExt cx="3983828" cy="1416324"/>
            </a:xfrm>
          </p:grpSpPr>
          <p:sp>
            <p:nvSpPr>
              <p:cNvPr id="27" name="TextBox 25">
                <a:extLst>
                  <a:ext uri="{FF2B5EF4-FFF2-40B4-BE49-F238E27FC236}">
                    <a16:creationId xmlns:a16="http://schemas.microsoft.com/office/drawing/2014/main" id="{E1308545-74C2-2894-E649-6798BA0BF1F3}"/>
                  </a:ext>
                </a:extLst>
              </p:cNvPr>
              <p:cNvSpPr txBox="1"/>
              <p:nvPr/>
            </p:nvSpPr>
            <p:spPr>
              <a:xfrm>
                <a:off x="-188741" y="2523455"/>
                <a:ext cx="3983828" cy="346249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2100" b="1" dirty="0">
                    <a:latin typeface="Lexend"/>
                  </a:rPr>
                  <a:t>Tkinter Framework</a:t>
                </a:r>
                <a:r>
                  <a:rPr kumimoji="0" lang="en-US" sz="2100" b="1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exend"/>
                  </a:rPr>
                  <a:t>:</a:t>
                </a:r>
              </a:p>
            </p:txBody>
          </p:sp>
          <p:sp>
            <p:nvSpPr>
              <p:cNvPr id="28" name="TextBox 26">
                <a:extLst>
                  <a:ext uri="{FF2B5EF4-FFF2-40B4-BE49-F238E27FC236}">
                    <a16:creationId xmlns:a16="http://schemas.microsoft.com/office/drawing/2014/main" id="{D07A31C5-3064-6C02-E87F-DA6F7C3DBA2B}"/>
                  </a:ext>
                </a:extLst>
              </p:cNvPr>
              <p:cNvSpPr txBox="1"/>
              <p:nvPr/>
            </p:nvSpPr>
            <p:spPr>
              <a:xfrm>
                <a:off x="70273" y="3042097"/>
                <a:ext cx="3724812" cy="897682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972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>
                    <a:latin typeface="Lexend"/>
                  </a:rPr>
                  <a:t>Tkinter is used to build the GUI of the calculator, handling the layout and user interactions.</a:t>
                </a:r>
                <a:endParaRPr kumimoji="0" lang="en-US" sz="144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Lexend"/>
                </a:endParaRPr>
              </a:p>
            </p:txBody>
          </p:sp>
        </p:grp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3DCEADBC-3BA7-B43B-0E8A-D3ED677ECBAB}"/>
                </a:ext>
              </a:extLst>
            </p:cNvPr>
            <p:cNvSpPr txBox="1"/>
            <p:nvPr/>
          </p:nvSpPr>
          <p:spPr>
            <a:xfrm>
              <a:off x="1936169" y="2591854"/>
              <a:ext cx="11208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01</a:t>
              </a:r>
            </a:p>
          </p:txBody>
        </p:sp>
        <p:pic>
          <p:nvPicPr>
            <p:cNvPr id="26" name="Graphic 35" descr="Lightbulb with solid fill">
              <a:extLst>
                <a:ext uri="{FF2B5EF4-FFF2-40B4-BE49-F238E27FC236}">
                  <a16:creationId xmlns:a16="http://schemas.microsoft.com/office/drawing/2014/main" id="{9027E567-EB2D-09ED-B82F-6D6D14D1F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8082" y="5102511"/>
              <a:ext cx="863200" cy="86320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9ACDE3F-5817-5616-9F94-43B1BA10C99E}"/>
              </a:ext>
            </a:extLst>
          </p:cNvPr>
          <p:cNvSpPr txBox="1"/>
          <p:nvPr/>
        </p:nvSpPr>
        <p:spPr>
          <a:xfrm>
            <a:off x="1005840" y="1409252"/>
            <a:ext cx="126886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4C4D"/>
                </a:solidFill>
                <a:latin typeface="Lexend"/>
                <a:ea typeface="Heebo" pitchFamily="34" charset="-122"/>
                <a:cs typeface="Heebo" pitchFamily="34" charset="-120"/>
              </a:rPr>
              <a:t>The project is structured around a Tkinter main window, with an entry widget for input and buttons that trigger calculations through the on_button_click function.</a:t>
            </a:r>
            <a:endParaRPr lang="en-US" sz="2800" b="1" dirty="0">
              <a:latin typeface="Lexend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02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92F8045-D538-BB8F-5961-67EE0A7E9CE2}"/>
              </a:ext>
            </a:extLst>
          </p:cNvPr>
          <p:cNvGrpSpPr/>
          <p:nvPr/>
        </p:nvGrpSpPr>
        <p:grpSpPr>
          <a:xfrm>
            <a:off x="1496291" y="791292"/>
            <a:ext cx="11804073" cy="7102820"/>
            <a:chOff x="3379187" y="1837035"/>
            <a:chExt cx="7872027" cy="4678351"/>
          </a:xfrm>
        </p:grpSpPr>
        <p:sp>
          <p:nvSpPr>
            <p:cNvPr id="3" name="Shape">
              <a:extLst>
                <a:ext uri="{FF2B5EF4-FFF2-40B4-BE49-F238E27FC236}">
                  <a16:creationId xmlns:a16="http://schemas.microsoft.com/office/drawing/2014/main" id="{7B82A6C8-AFF1-AC4A-99A5-156A63E625D6}"/>
                </a:ext>
              </a:extLst>
            </p:cNvPr>
            <p:cNvSpPr/>
            <p:nvPr/>
          </p:nvSpPr>
          <p:spPr>
            <a:xfrm>
              <a:off x="3544005" y="3511175"/>
              <a:ext cx="7542392" cy="1987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474" extrusionOk="0">
                  <a:moveTo>
                    <a:pt x="21516" y="20935"/>
                  </a:moveTo>
                  <a:cubicBezTo>
                    <a:pt x="20945" y="18780"/>
                    <a:pt x="20348" y="16821"/>
                    <a:pt x="19712" y="15107"/>
                  </a:cubicBezTo>
                  <a:cubicBezTo>
                    <a:pt x="19634" y="14911"/>
                    <a:pt x="19608" y="14519"/>
                    <a:pt x="19634" y="14176"/>
                  </a:cubicBezTo>
                  <a:cubicBezTo>
                    <a:pt x="19634" y="14176"/>
                    <a:pt x="19634" y="14176"/>
                    <a:pt x="19634" y="14176"/>
                  </a:cubicBezTo>
                  <a:cubicBezTo>
                    <a:pt x="19673" y="13490"/>
                    <a:pt x="19673" y="12805"/>
                    <a:pt x="19621" y="12070"/>
                  </a:cubicBezTo>
                  <a:cubicBezTo>
                    <a:pt x="19569" y="11384"/>
                    <a:pt x="19478" y="10747"/>
                    <a:pt x="19348" y="10062"/>
                  </a:cubicBezTo>
                  <a:cubicBezTo>
                    <a:pt x="19231" y="9425"/>
                    <a:pt x="19076" y="8837"/>
                    <a:pt x="18894" y="8298"/>
                  </a:cubicBezTo>
                  <a:cubicBezTo>
                    <a:pt x="18531" y="7221"/>
                    <a:pt x="18076" y="6437"/>
                    <a:pt x="17635" y="6094"/>
                  </a:cubicBezTo>
                  <a:cubicBezTo>
                    <a:pt x="17414" y="5898"/>
                    <a:pt x="17193" y="5850"/>
                    <a:pt x="16986" y="5898"/>
                  </a:cubicBezTo>
                  <a:cubicBezTo>
                    <a:pt x="16778" y="5947"/>
                    <a:pt x="16583" y="6094"/>
                    <a:pt x="16415" y="6388"/>
                  </a:cubicBezTo>
                  <a:cubicBezTo>
                    <a:pt x="16285" y="6584"/>
                    <a:pt x="16181" y="6878"/>
                    <a:pt x="16090" y="7172"/>
                  </a:cubicBezTo>
                  <a:cubicBezTo>
                    <a:pt x="16025" y="7417"/>
                    <a:pt x="15934" y="7466"/>
                    <a:pt x="15856" y="7368"/>
                  </a:cubicBezTo>
                  <a:cubicBezTo>
                    <a:pt x="14883" y="6045"/>
                    <a:pt x="13870" y="5115"/>
                    <a:pt x="12832" y="4625"/>
                  </a:cubicBezTo>
                  <a:cubicBezTo>
                    <a:pt x="12741" y="4576"/>
                    <a:pt x="12676" y="4380"/>
                    <a:pt x="12650" y="4037"/>
                  </a:cubicBezTo>
                  <a:cubicBezTo>
                    <a:pt x="12611" y="3547"/>
                    <a:pt x="12533" y="3107"/>
                    <a:pt x="12443" y="2666"/>
                  </a:cubicBezTo>
                  <a:cubicBezTo>
                    <a:pt x="12326" y="2127"/>
                    <a:pt x="12170" y="1637"/>
                    <a:pt x="11988" y="1245"/>
                  </a:cubicBezTo>
                  <a:cubicBezTo>
                    <a:pt x="11806" y="854"/>
                    <a:pt x="11612" y="560"/>
                    <a:pt x="11391" y="364"/>
                  </a:cubicBezTo>
                  <a:cubicBezTo>
                    <a:pt x="10950" y="-77"/>
                    <a:pt x="10444" y="-126"/>
                    <a:pt x="10002" y="266"/>
                  </a:cubicBezTo>
                  <a:cubicBezTo>
                    <a:pt x="9781" y="462"/>
                    <a:pt x="9574" y="707"/>
                    <a:pt x="9392" y="1098"/>
                  </a:cubicBezTo>
                  <a:cubicBezTo>
                    <a:pt x="9197" y="1490"/>
                    <a:pt x="9042" y="1931"/>
                    <a:pt x="8925" y="2421"/>
                  </a:cubicBezTo>
                  <a:cubicBezTo>
                    <a:pt x="8782" y="3009"/>
                    <a:pt x="8704" y="3596"/>
                    <a:pt x="8665" y="4282"/>
                  </a:cubicBezTo>
                  <a:cubicBezTo>
                    <a:pt x="8652" y="4429"/>
                    <a:pt x="8652" y="4576"/>
                    <a:pt x="8652" y="4674"/>
                  </a:cubicBezTo>
                  <a:cubicBezTo>
                    <a:pt x="7627" y="5213"/>
                    <a:pt x="6640" y="6143"/>
                    <a:pt x="5680" y="7417"/>
                  </a:cubicBezTo>
                  <a:cubicBezTo>
                    <a:pt x="5602" y="7515"/>
                    <a:pt x="5511" y="7466"/>
                    <a:pt x="5446" y="7221"/>
                  </a:cubicBezTo>
                  <a:cubicBezTo>
                    <a:pt x="5355" y="6878"/>
                    <a:pt x="5251" y="6633"/>
                    <a:pt x="5121" y="6437"/>
                  </a:cubicBezTo>
                  <a:cubicBezTo>
                    <a:pt x="4953" y="6143"/>
                    <a:pt x="4758" y="5996"/>
                    <a:pt x="4550" y="5947"/>
                  </a:cubicBezTo>
                  <a:cubicBezTo>
                    <a:pt x="4343" y="5898"/>
                    <a:pt x="4135" y="5947"/>
                    <a:pt x="3901" y="6143"/>
                  </a:cubicBezTo>
                  <a:cubicBezTo>
                    <a:pt x="3447" y="6486"/>
                    <a:pt x="2993" y="7270"/>
                    <a:pt x="2642" y="8347"/>
                  </a:cubicBezTo>
                  <a:cubicBezTo>
                    <a:pt x="2460" y="8886"/>
                    <a:pt x="2318" y="9474"/>
                    <a:pt x="2188" y="10111"/>
                  </a:cubicBezTo>
                  <a:cubicBezTo>
                    <a:pt x="2058" y="10747"/>
                    <a:pt x="1967" y="11433"/>
                    <a:pt x="1915" y="12119"/>
                  </a:cubicBezTo>
                  <a:cubicBezTo>
                    <a:pt x="1863" y="12854"/>
                    <a:pt x="1850" y="13588"/>
                    <a:pt x="1902" y="14225"/>
                  </a:cubicBezTo>
                  <a:cubicBezTo>
                    <a:pt x="1902" y="14225"/>
                    <a:pt x="1902" y="14225"/>
                    <a:pt x="1902" y="14225"/>
                  </a:cubicBezTo>
                  <a:cubicBezTo>
                    <a:pt x="1928" y="14568"/>
                    <a:pt x="1902" y="14960"/>
                    <a:pt x="1824" y="15156"/>
                  </a:cubicBezTo>
                  <a:cubicBezTo>
                    <a:pt x="1188" y="16919"/>
                    <a:pt x="578" y="18878"/>
                    <a:pt x="20" y="20984"/>
                  </a:cubicBezTo>
                  <a:cubicBezTo>
                    <a:pt x="-6" y="21082"/>
                    <a:pt x="-6" y="21278"/>
                    <a:pt x="20" y="21376"/>
                  </a:cubicBezTo>
                  <a:cubicBezTo>
                    <a:pt x="46" y="21474"/>
                    <a:pt x="98" y="21474"/>
                    <a:pt x="124" y="21376"/>
                  </a:cubicBezTo>
                  <a:cubicBezTo>
                    <a:pt x="669" y="19319"/>
                    <a:pt x="1253" y="17409"/>
                    <a:pt x="1863" y="15743"/>
                  </a:cubicBezTo>
                  <a:cubicBezTo>
                    <a:pt x="1954" y="15498"/>
                    <a:pt x="2071" y="15498"/>
                    <a:pt x="2149" y="15841"/>
                  </a:cubicBezTo>
                  <a:cubicBezTo>
                    <a:pt x="2162" y="15890"/>
                    <a:pt x="2188" y="15988"/>
                    <a:pt x="2214" y="16037"/>
                  </a:cubicBezTo>
                  <a:cubicBezTo>
                    <a:pt x="2356" y="16527"/>
                    <a:pt x="2551" y="16870"/>
                    <a:pt x="2785" y="17066"/>
                  </a:cubicBezTo>
                  <a:cubicBezTo>
                    <a:pt x="3019" y="17262"/>
                    <a:pt x="3278" y="17311"/>
                    <a:pt x="3551" y="17164"/>
                  </a:cubicBezTo>
                  <a:cubicBezTo>
                    <a:pt x="3836" y="17017"/>
                    <a:pt x="4122" y="16674"/>
                    <a:pt x="4407" y="16184"/>
                  </a:cubicBezTo>
                  <a:cubicBezTo>
                    <a:pt x="4680" y="15694"/>
                    <a:pt x="4940" y="15058"/>
                    <a:pt x="5147" y="14323"/>
                  </a:cubicBezTo>
                  <a:cubicBezTo>
                    <a:pt x="5355" y="13637"/>
                    <a:pt x="5511" y="12854"/>
                    <a:pt x="5615" y="12070"/>
                  </a:cubicBezTo>
                  <a:cubicBezTo>
                    <a:pt x="5719" y="11286"/>
                    <a:pt x="5770" y="10503"/>
                    <a:pt x="5770" y="9768"/>
                  </a:cubicBezTo>
                  <a:cubicBezTo>
                    <a:pt x="5770" y="9425"/>
                    <a:pt x="5757" y="9131"/>
                    <a:pt x="5732" y="8837"/>
                  </a:cubicBezTo>
                  <a:cubicBezTo>
                    <a:pt x="5693" y="8396"/>
                    <a:pt x="5757" y="7956"/>
                    <a:pt x="5874" y="7809"/>
                  </a:cubicBezTo>
                  <a:cubicBezTo>
                    <a:pt x="6718" y="6731"/>
                    <a:pt x="7575" y="5898"/>
                    <a:pt x="8470" y="5409"/>
                  </a:cubicBezTo>
                  <a:cubicBezTo>
                    <a:pt x="8587" y="5360"/>
                    <a:pt x="8691" y="5605"/>
                    <a:pt x="8717" y="6045"/>
                  </a:cubicBezTo>
                  <a:cubicBezTo>
                    <a:pt x="8730" y="6192"/>
                    <a:pt x="8743" y="6339"/>
                    <a:pt x="8756" y="6486"/>
                  </a:cubicBezTo>
                  <a:cubicBezTo>
                    <a:pt x="8834" y="7172"/>
                    <a:pt x="8964" y="7809"/>
                    <a:pt x="9145" y="8347"/>
                  </a:cubicBezTo>
                  <a:cubicBezTo>
                    <a:pt x="9327" y="8935"/>
                    <a:pt x="9561" y="9376"/>
                    <a:pt x="9820" y="9719"/>
                  </a:cubicBezTo>
                  <a:cubicBezTo>
                    <a:pt x="10093" y="10062"/>
                    <a:pt x="10392" y="10258"/>
                    <a:pt x="10690" y="10258"/>
                  </a:cubicBezTo>
                  <a:cubicBezTo>
                    <a:pt x="11002" y="10258"/>
                    <a:pt x="11300" y="10160"/>
                    <a:pt x="11573" y="9817"/>
                  </a:cubicBezTo>
                  <a:cubicBezTo>
                    <a:pt x="11832" y="9523"/>
                    <a:pt x="12066" y="9131"/>
                    <a:pt x="12261" y="8592"/>
                  </a:cubicBezTo>
                  <a:cubicBezTo>
                    <a:pt x="12443" y="8054"/>
                    <a:pt x="12585" y="7466"/>
                    <a:pt x="12663" y="6780"/>
                  </a:cubicBezTo>
                  <a:cubicBezTo>
                    <a:pt x="12689" y="6535"/>
                    <a:pt x="12715" y="6241"/>
                    <a:pt x="12728" y="5996"/>
                  </a:cubicBezTo>
                  <a:cubicBezTo>
                    <a:pt x="12754" y="5556"/>
                    <a:pt x="12858" y="5262"/>
                    <a:pt x="12975" y="5311"/>
                  </a:cubicBezTo>
                  <a:cubicBezTo>
                    <a:pt x="13922" y="5801"/>
                    <a:pt x="14844" y="6682"/>
                    <a:pt x="15740" y="7809"/>
                  </a:cubicBezTo>
                  <a:cubicBezTo>
                    <a:pt x="15856" y="7956"/>
                    <a:pt x="15921" y="8396"/>
                    <a:pt x="15882" y="8837"/>
                  </a:cubicBezTo>
                  <a:cubicBezTo>
                    <a:pt x="15856" y="9131"/>
                    <a:pt x="15844" y="9425"/>
                    <a:pt x="15844" y="9768"/>
                  </a:cubicBezTo>
                  <a:cubicBezTo>
                    <a:pt x="15844" y="10503"/>
                    <a:pt x="15895" y="11286"/>
                    <a:pt x="15999" y="12070"/>
                  </a:cubicBezTo>
                  <a:cubicBezTo>
                    <a:pt x="16103" y="12854"/>
                    <a:pt x="16259" y="13637"/>
                    <a:pt x="16467" y="14323"/>
                  </a:cubicBezTo>
                  <a:cubicBezTo>
                    <a:pt x="16674" y="15058"/>
                    <a:pt x="16934" y="15694"/>
                    <a:pt x="17206" y="16184"/>
                  </a:cubicBezTo>
                  <a:cubicBezTo>
                    <a:pt x="17492" y="16674"/>
                    <a:pt x="17778" y="17017"/>
                    <a:pt x="18063" y="17164"/>
                  </a:cubicBezTo>
                  <a:cubicBezTo>
                    <a:pt x="18336" y="17311"/>
                    <a:pt x="18595" y="17262"/>
                    <a:pt x="18829" y="17066"/>
                  </a:cubicBezTo>
                  <a:cubicBezTo>
                    <a:pt x="19050" y="16870"/>
                    <a:pt x="19244" y="16527"/>
                    <a:pt x="19400" y="16037"/>
                  </a:cubicBezTo>
                  <a:cubicBezTo>
                    <a:pt x="19426" y="15988"/>
                    <a:pt x="19439" y="15890"/>
                    <a:pt x="19465" y="15841"/>
                  </a:cubicBezTo>
                  <a:cubicBezTo>
                    <a:pt x="19543" y="15547"/>
                    <a:pt x="19660" y="15498"/>
                    <a:pt x="19751" y="15743"/>
                  </a:cubicBezTo>
                  <a:cubicBezTo>
                    <a:pt x="20361" y="17458"/>
                    <a:pt x="20945" y="19319"/>
                    <a:pt x="21490" y="21376"/>
                  </a:cubicBezTo>
                  <a:cubicBezTo>
                    <a:pt x="21503" y="21425"/>
                    <a:pt x="21516" y="21474"/>
                    <a:pt x="21542" y="21474"/>
                  </a:cubicBezTo>
                  <a:cubicBezTo>
                    <a:pt x="21568" y="21474"/>
                    <a:pt x="21581" y="21425"/>
                    <a:pt x="21594" y="21376"/>
                  </a:cubicBezTo>
                  <a:cubicBezTo>
                    <a:pt x="21542" y="21180"/>
                    <a:pt x="21542" y="21033"/>
                    <a:pt x="21516" y="20935"/>
                  </a:cubicBezTo>
                  <a:close/>
                  <a:moveTo>
                    <a:pt x="5563" y="9719"/>
                  </a:moveTo>
                  <a:cubicBezTo>
                    <a:pt x="5563" y="10356"/>
                    <a:pt x="5524" y="11041"/>
                    <a:pt x="5420" y="11776"/>
                  </a:cubicBezTo>
                  <a:cubicBezTo>
                    <a:pt x="5316" y="12511"/>
                    <a:pt x="5173" y="13245"/>
                    <a:pt x="4979" y="13882"/>
                  </a:cubicBezTo>
                  <a:cubicBezTo>
                    <a:pt x="4771" y="14568"/>
                    <a:pt x="4537" y="15156"/>
                    <a:pt x="4278" y="15645"/>
                  </a:cubicBezTo>
                  <a:cubicBezTo>
                    <a:pt x="4018" y="16135"/>
                    <a:pt x="3745" y="16429"/>
                    <a:pt x="3473" y="16576"/>
                  </a:cubicBezTo>
                  <a:cubicBezTo>
                    <a:pt x="3213" y="16723"/>
                    <a:pt x="2980" y="16674"/>
                    <a:pt x="2772" y="16478"/>
                  </a:cubicBezTo>
                  <a:cubicBezTo>
                    <a:pt x="2564" y="16282"/>
                    <a:pt x="2395" y="15988"/>
                    <a:pt x="2266" y="15547"/>
                  </a:cubicBezTo>
                  <a:cubicBezTo>
                    <a:pt x="2201" y="15352"/>
                    <a:pt x="2149" y="15107"/>
                    <a:pt x="2110" y="14911"/>
                  </a:cubicBezTo>
                  <a:cubicBezTo>
                    <a:pt x="2084" y="14764"/>
                    <a:pt x="2058" y="14617"/>
                    <a:pt x="2045" y="14421"/>
                  </a:cubicBezTo>
                  <a:cubicBezTo>
                    <a:pt x="2032" y="14323"/>
                    <a:pt x="2019" y="14176"/>
                    <a:pt x="2006" y="14029"/>
                  </a:cubicBezTo>
                  <a:cubicBezTo>
                    <a:pt x="1967" y="13441"/>
                    <a:pt x="1980" y="12854"/>
                    <a:pt x="2019" y="12217"/>
                  </a:cubicBezTo>
                  <a:cubicBezTo>
                    <a:pt x="2071" y="11629"/>
                    <a:pt x="2149" y="10992"/>
                    <a:pt x="2266" y="10405"/>
                  </a:cubicBezTo>
                  <a:cubicBezTo>
                    <a:pt x="2382" y="9817"/>
                    <a:pt x="2525" y="9278"/>
                    <a:pt x="2694" y="8788"/>
                  </a:cubicBezTo>
                  <a:cubicBezTo>
                    <a:pt x="3031" y="7760"/>
                    <a:pt x="3473" y="7025"/>
                    <a:pt x="3888" y="6682"/>
                  </a:cubicBezTo>
                  <a:cubicBezTo>
                    <a:pt x="4096" y="6535"/>
                    <a:pt x="4304" y="6437"/>
                    <a:pt x="4498" y="6486"/>
                  </a:cubicBezTo>
                  <a:cubicBezTo>
                    <a:pt x="4693" y="6535"/>
                    <a:pt x="4875" y="6682"/>
                    <a:pt x="5018" y="6927"/>
                  </a:cubicBezTo>
                  <a:cubicBezTo>
                    <a:pt x="5147" y="7172"/>
                    <a:pt x="5264" y="7466"/>
                    <a:pt x="5342" y="7809"/>
                  </a:cubicBezTo>
                  <a:cubicBezTo>
                    <a:pt x="5355" y="7907"/>
                    <a:pt x="5381" y="7956"/>
                    <a:pt x="5394" y="8054"/>
                  </a:cubicBezTo>
                  <a:cubicBezTo>
                    <a:pt x="5407" y="8103"/>
                    <a:pt x="5420" y="8201"/>
                    <a:pt x="5433" y="8250"/>
                  </a:cubicBezTo>
                  <a:cubicBezTo>
                    <a:pt x="5524" y="8641"/>
                    <a:pt x="5563" y="9180"/>
                    <a:pt x="5563" y="9719"/>
                  </a:cubicBezTo>
                  <a:close/>
                  <a:moveTo>
                    <a:pt x="12468" y="6388"/>
                  </a:moveTo>
                  <a:cubicBezTo>
                    <a:pt x="12391" y="6976"/>
                    <a:pt x="12274" y="7515"/>
                    <a:pt x="12105" y="8005"/>
                  </a:cubicBezTo>
                  <a:cubicBezTo>
                    <a:pt x="11923" y="8494"/>
                    <a:pt x="11716" y="8886"/>
                    <a:pt x="11469" y="9180"/>
                  </a:cubicBezTo>
                  <a:cubicBezTo>
                    <a:pt x="11209" y="9474"/>
                    <a:pt x="10924" y="9621"/>
                    <a:pt x="10638" y="9572"/>
                  </a:cubicBezTo>
                  <a:cubicBezTo>
                    <a:pt x="10340" y="9572"/>
                    <a:pt x="10067" y="9376"/>
                    <a:pt x="9807" y="9033"/>
                  </a:cubicBezTo>
                  <a:cubicBezTo>
                    <a:pt x="9561" y="8739"/>
                    <a:pt x="9353" y="8298"/>
                    <a:pt x="9184" y="7760"/>
                  </a:cubicBezTo>
                  <a:cubicBezTo>
                    <a:pt x="9029" y="7270"/>
                    <a:pt x="8912" y="6731"/>
                    <a:pt x="8834" y="6094"/>
                  </a:cubicBezTo>
                  <a:cubicBezTo>
                    <a:pt x="8795" y="5752"/>
                    <a:pt x="8782" y="5409"/>
                    <a:pt x="8769" y="5066"/>
                  </a:cubicBezTo>
                  <a:cubicBezTo>
                    <a:pt x="8769" y="4870"/>
                    <a:pt x="8769" y="4723"/>
                    <a:pt x="8782" y="4527"/>
                  </a:cubicBezTo>
                  <a:cubicBezTo>
                    <a:pt x="8782" y="4478"/>
                    <a:pt x="8782" y="4380"/>
                    <a:pt x="8795" y="4331"/>
                  </a:cubicBezTo>
                  <a:cubicBezTo>
                    <a:pt x="8834" y="3743"/>
                    <a:pt x="8899" y="3205"/>
                    <a:pt x="9029" y="2715"/>
                  </a:cubicBezTo>
                  <a:cubicBezTo>
                    <a:pt x="9145" y="2225"/>
                    <a:pt x="9288" y="1833"/>
                    <a:pt x="9457" y="1490"/>
                  </a:cubicBezTo>
                  <a:cubicBezTo>
                    <a:pt x="9626" y="1147"/>
                    <a:pt x="9820" y="903"/>
                    <a:pt x="10028" y="707"/>
                  </a:cubicBezTo>
                  <a:cubicBezTo>
                    <a:pt x="10456" y="364"/>
                    <a:pt x="10937" y="413"/>
                    <a:pt x="11352" y="805"/>
                  </a:cubicBezTo>
                  <a:cubicBezTo>
                    <a:pt x="11560" y="1001"/>
                    <a:pt x="11742" y="1294"/>
                    <a:pt x="11910" y="1637"/>
                  </a:cubicBezTo>
                  <a:cubicBezTo>
                    <a:pt x="12079" y="2029"/>
                    <a:pt x="12222" y="2421"/>
                    <a:pt x="12326" y="2911"/>
                  </a:cubicBezTo>
                  <a:cubicBezTo>
                    <a:pt x="12430" y="3352"/>
                    <a:pt x="12494" y="3841"/>
                    <a:pt x="12520" y="4380"/>
                  </a:cubicBezTo>
                  <a:cubicBezTo>
                    <a:pt x="12520" y="4429"/>
                    <a:pt x="12533" y="4478"/>
                    <a:pt x="12533" y="4576"/>
                  </a:cubicBezTo>
                  <a:cubicBezTo>
                    <a:pt x="12533" y="4723"/>
                    <a:pt x="12546" y="4821"/>
                    <a:pt x="12546" y="4919"/>
                  </a:cubicBezTo>
                  <a:cubicBezTo>
                    <a:pt x="12546" y="5507"/>
                    <a:pt x="12533" y="5947"/>
                    <a:pt x="12468" y="6388"/>
                  </a:cubicBezTo>
                  <a:close/>
                  <a:moveTo>
                    <a:pt x="19231" y="15498"/>
                  </a:moveTo>
                  <a:cubicBezTo>
                    <a:pt x="19102" y="15939"/>
                    <a:pt x="18933" y="16233"/>
                    <a:pt x="18725" y="16429"/>
                  </a:cubicBezTo>
                  <a:cubicBezTo>
                    <a:pt x="18505" y="16625"/>
                    <a:pt x="18271" y="16625"/>
                    <a:pt x="18024" y="16527"/>
                  </a:cubicBezTo>
                  <a:cubicBezTo>
                    <a:pt x="17752" y="16380"/>
                    <a:pt x="17479" y="16086"/>
                    <a:pt x="17219" y="15596"/>
                  </a:cubicBezTo>
                  <a:cubicBezTo>
                    <a:pt x="16960" y="15107"/>
                    <a:pt x="16713" y="14519"/>
                    <a:pt x="16518" y="13833"/>
                  </a:cubicBezTo>
                  <a:cubicBezTo>
                    <a:pt x="16324" y="13196"/>
                    <a:pt x="16181" y="12462"/>
                    <a:pt x="16077" y="11727"/>
                  </a:cubicBezTo>
                  <a:cubicBezTo>
                    <a:pt x="15986" y="11041"/>
                    <a:pt x="15934" y="10356"/>
                    <a:pt x="15934" y="9670"/>
                  </a:cubicBezTo>
                  <a:cubicBezTo>
                    <a:pt x="15934" y="9131"/>
                    <a:pt x="15973" y="8641"/>
                    <a:pt x="16051" y="8201"/>
                  </a:cubicBezTo>
                  <a:cubicBezTo>
                    <a:pt x="16064" y="8152"/>
                    <a:pt x="16077" y="8054"/>
                    <a:pt x="16090" y="8005"/>
                  </a:cubicBezTo>
                  <a:cubicBezTo>
                    <a:pt x="16103" y="7907"/>
                    <a:pt x="16129" y="7858"/>
                    <a:pt x="16142" y="7760"/>
                  </a:cubicBezTo>
                  <a:cubicBezTo>
                    <a:pt x="16233" y="7417"/>
                    <a:pt x="16337" y="7123"/>
                    <a:pt x="16467" y="6878"/>
                  </a:cubicBezTo>
                  <a:cubicBezTo>
                    <a:pt x="16622" y="6633"/>
                    <a:pt x="16791" y="6486"/>
                    <a:pt x="16986" y="6437"/>
                  </a:cubicBezTo>
                  <a:cubicBezTo>
                    <a:pt x="17181" y="6388"/>
                    <a:pt x="17375" y="6437"/>
                    <a:pt x="17596" y="6633"/>
                  </a:cubicBezTo>
                  <a:cubicBezTo>
                    <a:pt x="18024" y="6976"/>
                    <a:pt x="18453" y="7711"/>
                    <a:pt x="18790" y="8739"/>
                  </a:cubicBezTo>
                  <a:cubicBezTo>
                    <a:pt x="18959" y="9229"/>
                    <a:pt x="19102" y="9768"/>
                    <a:pt x="19218" y="10356"/>
                  </a:cubicBezTo>
                  <a:cubicBezTo>
                    <a:pt x="19335" y="10943"/>
                    <a:pt x="19413" y="11580"/>
                    <a:pt x="19465" y="12168"/>
                  </a:cubicBezTo>
                  <a:cubicBezTo>
                    <a:pt x="19517" y="12805"/>
                    <a:pt x="19517" y="13441"/>
                    <a:pt x="19478" y="13980"/>
                  </a:cubicBezTo>
                  <a:cubicBezTo>
                    <a:pt x="19465" y="14127"/>
                    <a:pt x="19452" y="14225"/>
                    <a:pt x="19439" y="14372"/>
                  </a:cubicBezTo>
                  <a:cubicBezTo>
                    <a:pt x="19426" y="14519"/>
                    <a:pt x="19400" y="14715"/>
                    <a:pt x="19374" y="14862"/>
                  </a:cubicBezTo>
                  <a:cubicBezTo>
                    <a:pt x="19348" y="15107"/>
                    <a:pt x="19296" y="15303"/>
                    <a:pt x="19231" y="15498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45720" tIns="45720" rIns="45720" bIns="4572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9728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FFE5346C-EA8A-F145-A162-FD79B49DED5B}"/>
                </a:ext>
              </a:extLst>
            </p:cNvPr>
            <p:cNvSpPr/>
            <p:nvPr/>
          </p:nvSpPr>
          <p:spPr>
            <a:xfrm>
              <a:off x="3379187" y="2513681"/>
              <a:ext cx="1587614" cy="123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66" h="19119" extrusionOk="0">
                  <a:moveTo>
                    <a:pt x="6668" y="1966"/>
                  </a:moveTo>
                  <a:cubicBezTo>
                    <a:pt x="11728" y="-1241"/>
                    <a:pt x="17158" y="-441"/>
                    <a:pt x="18795" y="3752"/>
                  </a:cubicBezTo>
                  <a:cubicBezTo>
                    <a:pt x="20433" y="7946"/>
                    <a:pt x="17658" y="13945"/>
                    <a:pt x="12598" y="17152"/>
                  </a:cubicBezTo>
                  <a:cubicBezTo>
                    <a:pt x="7538" y="20359"/>
                    <a:pt x="2108" y="19559"/>
                    <a:pt x="471" y="15366"/>
                  </a:cubicBezTo>
                  <a:cubicBezTo>
                    <a:pt x="-1167" y="11172"/>
                    <a:pt x="1608" y="5173"/>
                    <a:pt x="6668" y="196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20" tIns="45720" rIns="45720" bIns="4572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9728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966112B1-750B-0E48-A12D-98E0D69C70F9}"/>
                </a:ext>
              </a:extLst>
            </p:cNvPr>
            <p:cNvSpPr/>
            <p:nvPr/>
          </p:nvSpPr>
          <p:spPr>
            <a:xfrm>
              <a:off x="3560549" y="3012430"/>
              <a:ext cx="1795303" cy="188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0807" extrusionOk="0">
                  <a:moveTo>
                    <a:pt x="17078" y="37"/>
                  </a:moveTo>
                  <a:cubicBezTo>
                    <a:pt x="16705" y="2793"/>
                    <a:pt x="14205" y="5700"/>
                    <a:pt x="10428" y="7504"/>
                  </a:cubicBezTo>
                  <a:cubicBezTo>
                    <a:pt x="6650" y="9309"/>
                    <a:pt x="2607" y="9359"/>
                    <a:pt x="53" y="7955"/>
                  </a:cubicBezTo>
                  <a:cubicBezTo>
                    <a:pt x="0" y="7955"/>
                    <a:pt x="0" y="7955"/>
                    <a:pt x="0" y="8006"/>
                  </a:cubicBezTo>
                  <a:lnTo>
                    <a:pt x="8832" y="18630"/>
                  </a:lnTo>
                  <a:cubicBezTo>
                    <a:pt x="10481" y="20635"/>
                    <a:pt x="13726" y="21587"/>
                    <a:pt x="17078" y="20033"/>
                  </a:cubicBezTo>
                  <a:cubicBezTo>
                    <a:pt x="20376" y="18480"/>
                    <a:pt x="21600" y="15423"/>
                    <a:pt x="20855" y="13017"/>
                  </a:cubicBezTo>
                  <a:lnTo>
                    <a:pt x="17184" y="37"/>
                  </a:lnTo>
                  <a:cubicBezTo>
                    <a:pt x="17131" y="-13"/>
                    <a:pt x="17078" y="-13"/>
                    <a:pt x="17078" y="3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45720" tIns="45720" rIns="45720" bIns="4572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9728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009737E7-19CC-9F47-AF95-71D2062BA6CE}"/>
                </a:ext>
              </a:extLst>
            </p:cNvPr>
            <p:cNvSpPr/>
            <p:nvPr/>
          </p:nvSpPr>
          <p:spPr>
            <a:xfrm>
              <a:off x="9663600" y="2513681"/>
              <a:ext cx="1587614" cy="1236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66" h="19119" extrusionOk="0">
                  <a:moveTo>
                    <a:pt x="471" y="3752"/>
                  </a:moveTo>
                  <a:cubicBezTo>
                    <a:pt x="2108" y="-441"/>
                    <a:pt x="7538" y="-1241"/>
                    <a:pt x="12598" y="1966"/>
                  </a:cubicBezTo>
                  <a:cubicBezTo>
                    <a:pt x="17658" y="5173"/>
                    <a:pt x="20433" y="11172"/>
                    <a:pt x="18795" y="15366"/>
                  </a:cubicBezTo>
                  <a:cubicBezTo>
                    <a:pt x="17158" y="19559"/>
                    <a:pt x="11728" y="20359"/>
                    <a:pt x="6668" y="17152"/>
                  </a:cubicBezTo>
                  <a:cubicBezTo>
                    <a:pt x="1608" y="13945"/>
                    <a:pt x="-1167" y="7946"/>
                    <a:pt x="471" y="375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45720" tIns="45720" rIns="45720" bIns="4572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9728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0277860E-20FA-4241-A325-BE4CEFDB18E1}"/>
                </a:ext>
              </a:extLst>
            </p:cNvPr>
            <p:cNvSpPr/>
            <p:nvPr/>
          </p:nvSpPr>
          <p:spPr>
            <a:xfrm>
              <a:off x="9273443" y="3012430"/>
              <a:ext cx="1795303" cy="188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0807" extrusionOk="0">
                  <a:moveTo>
                    <a:pt x="3988" y="37"/>
                  </a:moveTo>
                  <a:cubicBezTo>
                    <a:pt x="4361" y="2793"/>
                    <a:pt x="6861" y="5700"/>
                    <a:pt x="10638" y="7504"/>
                  </a:cubicBezTo>
                  <a:cubicBezTo>
                    <a:pt x="14416" y="9309"/>
                    <a:pt x="18459" y="9359"/>
                    <a:pt x="21013" y="7955"/>
                  </a:cubicBezTo>
                  <a:cubicBezTo>
                    <a:pt x="21066" y="7955"/>
                    <a:pt x="21066" y="7955"/>
                    <a:pt x="21066" y="8006"/>
                  </a:cubicBezTo>
                  <a:lnTo>
                    <a:pt x="12234" y="18630"/>
                  </a:lnTo>
                  <a:cubicBezTo>
                    <a:pt x="10585" y="20635"/>
                    <a:pt x="7340" y="21587"/>
                    <a:pt x="3988" y="20033"/>
                  </a:cubicBezTo>
                  <a:cubicBezTo>
                    <a:pt x="690" y="18480"/>
                    <a:pt x="-534" y="15423"/>
                    <a:pt x="211" y="13017"/>
                  </a:cubicBezTo>
                  <a:lnTo>
                    <a:pt x="3882" y="37"/>
                  </a:lnTo>
                  <a:cubicBezTo>
                    <a:pt x="3882" y="-13"/>
                    <a:pt x="3988" y="-13"/>
                    <a:pt x="3988" y="3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45720" tIns="45720" rIns="45720" bIns="4572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9728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325F80A-5A1E-1E40-B528-5EFEDFF983B9}"/>
                </a:ext>
              </a:extLst>
            </p:cNvPr>
            <p:cNvGrpSpPr/>
            <p:nvPr/>
          </p:nvGrpSpPr>
          <p:grpSpPr>
            <a:xfrm>
              <a:off x="6161793" y="4433016"/>
              <a:ext cx="2273231" cy="1345182"/>
              <a:chOff x="25030" y="2700881"/>
              <a:chExt cx="3655049" cy="1120988"/>
            </a:xfrm>
          </p:grpSpPr>
          <p:sp>
            <p:nvSpPr>
              <p:cNvPr id="23" name="TextBox 11">
                <a:extLst>
                  <a:ext uri="{FF2B5EF4-FFF2-40B4-BE49-F238E27FC236}">
                    <a16:creationId xmlns:a16="http://schemas.microsoft.com/office/drawing/2014/main" id="{649DD65B-0B2C-2E4D-8E04-CA7447DB0149}"/>
                  </a:ext>
                </a:extLst>
              </p:cNvPr>
              <p:cNvSpPr txBox="1"/>
              <p:nvPr/>
            </p:nvSpPr>
            <p:spPr>
              <a:xfrm>
                <a:off x="25030" y="2700881"/>
                <a:ext cx="3655049" cy="38854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097280"/>
                <a:r>
                  <a:rPr lang="en-US" sz="4000" b="1" noProof="1">
                    <a:solidFill>
                      <a:prstClr val="black"/>
                    </a:solidFill>
                    <a:latin typeface="Lexend"/>
                  </a:rPr>
                  <a:t>Customization</a:t>
                </a:r>
              </a:p>
            </p:txBody>
          </p:sp>
          <p:sp>
            <p:nvSpPr>
              <p:cNvPr id="24" name="TextBox 12">
                <a:extLst>
                  <a:ext uri="{FF2B5EF4-FFF2-40B4-BE49-F238E27FC236}">
                    <a16:creationId xmlns:a16="http://schemas.microsoft.com/office/drawing/2014/main" id="{E45190A1-9395-414C-B42A-FA321A07DA21}"/>
                  </a:ext>
                </a:extLst>
              </p:cNvPr>
              <p:cNvSpPr txBox="1"/>
              <p:nvPr/>
            </p:nvSpPr>
            <p:spPr>
              <a:xfrm>
                <a:off x="439895" y="3315066"/>
                <a:ext cx="2975111" cy="50680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097280"/>
                <a:r>
                  <a:rPr lang="en-US" noProof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Lexend"/>
                  </a:rPr>
                  <a:t>Button colors and sizes are customized for a better user experience.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58C6A6-80E9-B747-831F-99D840A3B403}"/>
                </a:ext>
              </a:extLst>
            </p:cNvPr>
            <p:cNvGrpSpPr/>
            <p:nvPr/>
          </p:nvGrpSpPr>
          <p:grpSpPr>
            <a:xfrm>
              <a:off x="4003822" y="5130124"/>
              <a:ext cx="1850348" cy="1217412"/>
              <a:chOff x="332936" y="2700878"/>
              <a:chExt cx="2975111" cy="1014509"/>
            </a:xfrm>
          </p:grpSpPr>
          <p:sp>
            <p:nvSpPr>
              <p:cNvPr id="21" name="TextBox 22">
                <a:extLst>
                  <a:ext uri="{FF2B5EF4-FFF2-40B4-BE49-F238E27FC236}">
                    <a16:creationId xmlns:a16="http://schemas.microsoft.com/office/drawing/2014/main" id="{B28EB4AE-F233-9E42-98BC-617BB8EBC597}"/>
                  </a:ext>
                </a:extLst>
              </p:cNvPr>
              <p:cNvSpPr txBox="1"/>
              <p:nvPr/>
            </p:nvSpPr>
            <p:spPr>
              <a:xfrm>
                <a:off x="332936" y="2700878"/>
                <a:ext cx="2926081" cy="388547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097280"/>
                <a:r>
                  <a:rPr lang="en-US" sz="4000" b="1" noProof="1">
                    <a:solidFill>
                      <a:prstClr val="black"/>
                    </a:solidFill>
                    <a:latin typeface="Lexend"/>
                  </a:rPr>
                  <a:t>Tkinter GUI</a:t>
                </a:r>
              </a:p>
            </p:txBody>
          </p:sp>
          <p:sp>
            <p:nvSpPr>
              <p:cNvPr id="22" name="TextBox 23">
                <a:extLst>
                  <a:ext uri="{FF2B5EF4-FFF2-40B4-BE49-F238E27FC236}">
                    <a16:creationId xmlns:a16="http://schemas.microsoft.com/office/drawing/2014/main" id="{38215A1E-CAC1-CE42-9C25-8BB21F007A10}"/>
                  </a:ext>
                </a:extLst>
              </p:cNvPr>
              <p:cNvSpPr txBox="1"/>
              <p:nvPr/>
            </p:nvSpPr>
            <p:spPr>
              <a:xfrm>
                <a:off x="332936" y="3208586"/>
                <a:ext cx="2975111" cy="50680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097280"/>
                <a:r>
                  <a:rPr lang="en-US" noProof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Lexend"/>
                  </a:rPr>
                  <a:t>The interface uses a grid layout with buttons for operations and digits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1D795C-1AC1-2746-8C8D-9AF916C6C719}"/>
                </a:ext>
              </a:extLst>
            </p:cNvPr>
            <p:cNvGrpSpPr/>
            <p:nvPr/>
          </p:nvGrpSpPr>
          <p:grpSpPr>
            <a:xfrm>
              <a:off x="8852051" y="5130127"/>
              <a:ext cx="2062578" cy="1385259"/>
              <a:chOff x="261627" y="2700881"/>
              <a:chExt cx="3316348" cy="1154382"/>
            </a:xfrm>
          </p:grpSpPr>
          <p:sp>
            <p:nvSpPr>
              <p:cNvPr id="19" name="TextBox 25">
                <a:extLst>
                  <a:ext uri="{FF2B5EF4-FFF2-40B4-BE49-F238E27FC236}">
                    <a16:creationId xmlns:a16="http://schemas.microsoft.com/office/drawing/2014/main" id="{C1E402E3-5CCE-7341-A8EA-BA3061CFA73F}"/>
                  </a:ext>
                </a:extLst>
              </p:cNvPr>
              <p:cNvSpPr txBox="1"/>
              <p:nvPr/>
            </p:nvSpPr>
            <p:spPr>
              <a:xfrm>
                <a:off x="261627" y="2700881"/>
                <a:ext cx="3316348" cy="38854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097280"/>
                <a:r>
                  <a:rPr lang="en-US" sz="4000" b="1" noProof="1">
                    <a:solidFill>
                      <a:prstClr val="black"/>
                    </a:solidFill>
                    <a:latin typeface="Lexend"/>
                  </a:rPr>
                  <a:t>Functionality</a:t>
                </a:r>
              </a:p>
            </p:txBody>
          </p:sp>
          <p:sp>
            <p:nvSpPr>
              <p:cNvPr id="20" name="TextBox 26">
                <a:extLst>
                  <a:ext uri="{FF2B5EF4-FFF2-40B4-BE49-F238E27FC236}">
                    <a16:creationId xmlns:a16="http://schemas.microsoft.com/office/drawing/2014/main" id="{77E5E0F1-F77B-514D-A5FB-635D368B55E7}"/>
                  </a:ext>
                </a:extLst>
              </p:cNvPr>
              <p:cNvSpPr txBox="1"/>
              <p:nvPr/>
            </p:nvSpPr>
            <p:spPr>
              <a:xfrm>
                <a:off x="493375" y="3196422"/>
                <a:ext cx="2975111" cy="65884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097280"/>
                <a:r>
                  <a:rPr lang="en-US" noProof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Lexend"/>
                  </a:rPr>
                  <a:t>The calculator supports standard operations, square roots, and trigonometric functions.</a:t>
                </a:r>
              </a:p>
            </p:txBody>
          </p:sp>
        </p:grpSp>
        <p:pic>
          <p:nvPicPr>
            <p:cNvPr id="13" name="Graphic 28" descr="Bullseye with solid fill">
              <a:extLst>
                <a:ext uri="{FF2B5EF4-FFF2-40B4-BE49-F238E27FC236}">
                  <a16:creationId xmlns:a16="http://schemas.microsoft.com/office/drawing/2014/main" id="{A089EF15-577C-8642-A337-66E749CE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17304" y="2791953"/>
              <a:ext cx="680206" cy="6802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Graphic 31" descr="Lightbulb with solid fill">
              <a:extLst>
                <a:ext uri="{FF2B5EF4-FFF2-40B4-BE49-F238E27FC236}">
                  <a16:creationId xmlns:a16="http://schemas.microsoft.com/office/drawing/2014/main" id="{A7699EFE-7416-544B-B037-4A876EBB6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32891" y="2791955"/>
              <a:ext cx="680206" cy="6802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32">
              <a:extLst>
                <a:ext uri="{FF2B5EF4-FFF2-40B4-BE49-F238E27FC236}">
                  <a16:creationId xmlns:a16="http://schemas.microsoft.com/office/drawing/2014/main" id="{FD89A561-EED8-4040-97D2-D89C3DF978C6}"/>
                </a:ext>
              </a:extLst>
            </p:cNvPr>
            <p:cNvSpPr txBox="1"/>
            <p:nvPr/>
          </p:nvSpPr>
          <p:spPr>
            <a:xfrm rot="19959741">
              <a:off x="4362273" y="4077921"/>
              <a:ext cx="714742" cy="54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97280"/>
              <a:r>
                <a:rPr lang="en-US" sz="4800" b="1" dirty="0">
                  <a:solidFill>
                    <a:prstClr val="white"/>
                  </a:solidFill>
                  <a:latin typeface="Lexend"/>
                </a:rPr>
                <a:t>01</a:t>
              </a:r>
            </a:p>
          </p:txBody>
        </p:sp>
        <p:sp>
          <p:nvSpPr>
            <p:cNvPr id="4" name="Oval">
              <a:extLst>
                <a:ext uri="{FF2B5EF4-FFF2-40B4-BE49-F238E27FC236}">
                  <a16:creationId xmlns:a16="http://schemas.microsoft.com/office/drawing/2014/main" id="{90643C24-E1AF-8F43-98F4-8074B779BA11}"/>
                </a:ext>
              </a:extLst>
            </p:cNvPr>
            <p:cNvSpPr/>
            <p:nvPr/>
          </p:nvSpPr>
          <p:spPr>
            <a:xfrm>
              <a:off x="6471867" y="1837035"/>
              <a:ext cx="1686667" cy="1097242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45720" tIns="45720" rIns="45720" bIns="4572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9728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9C9A1DD6-8D1A-E04D-BFA3-71C6693B4968}"/>
                </a:ext>
              </a:extLst>
            </p:cNvPr>
            <p:cNvSpPr/>
            <p:nvPr/>
          </p:nvSpPr>
          <p:spPr>
            <a:xfrm>
              <a:off x="6499073" y="2649702"/>
              <a:ext cx="1632256" cy="162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7" extrusionOk="0">
                  <a:moveTo>
                    <a:pt x="21480" y="148"/>
                  </a:moveTo>
                  <a:cubicBezTo>
                    <a:pt x="19620" y="2915"/>
                    <a:pt x="15540" y="4780"/>
                    <a:pt x="10800" y="4780"/>
                  </a:cubicBezTo>
                  <a:cubicBezTo>
                    <a:pt x="6000" y="4780"/>
                    <a:pt x="1920" y="2855"/>
                    <a:pt x="60" y="27"/>
                  </a:cubicBezTo>
                  <a:cubicBezTo>
                    <a:pt x="60" y="-33"/>
                    <a:pt x="0" y="27"/>
                    <a:pt x="0" y="27"/>
                  </a:cubicBezTo>
                  <a:lnTo>
                    <a:pt x="3240" y="15911"/>
                  </a:lnTo>
                  <a:cubicBezTo>
                    <a:pt x="3840" y="18859"/>
                    <a:pt x="6600" y="21567"/>
                    <a:pt x="10800" y="21567"/>
                  </a:cubicBezTo>
                  <a:cubicBezTo>
                    <a:pt x="15000" y="21567"/>
                    <a:pt x="17820" y="18920"/>
                    <a:pt x="18360" y="15911"/>
                  </a:cubicBezTo>
                  <a:lnTo>
                    <a:pt x="21600" y="148"/>
                  </a:lnTo>
                  <a:cubicBezTo>
                    <a:pt x="21600" y="87"/>
                    <a:pt x="21540" y="87"/>
                    <a:pt x="21480" y="14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45720" tIns="45720" rIns="45720" bIns="4572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9728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/>
              </a:endParaRPr>
            </a:p>
          </p:txBody>
        </p:sp>
        <p:pic>
          <p:nvPicPr>
            <p:cNvPr id="14" name="Graphic 29" descr="Gears with solid fill">
              <a:extLst>
                <a:ext uri="{FF2B5EF4-FFF2-40B4-BE49-F238E27FC236}">
                  <a16:creationId xmlns:a16="http://schemas.microsoft.com/office/drawing/2014/main" id="{9C80CEC7-45AE-2B40-AE5A-DE2FE9409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75097" y="2045553"/>
              <a:ext cx="680206" cy="6802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33">
              <a:extLst>
                <a:ext uri="{FF2B5EF4-FFF2-40B4-BE49-F238E27FC236}">
                  <a16:creationId xmlns:a16="http://schemas.microsoft.com/office/drawing/2014/main" id="{7320A889-7845-B842-A2B6-3BCB8523BE3E}"/>
                </a:ext>
              </a:extLst>
            </p:cNvPr>
            <p:cNvSpPr txBox="1"/>
            <p:nvPr/>
          </p:nvSpPr>
          <p:spPr>
            <a:xfrm>
              <a:off x="6957829" y="3500238"/>
              <a:ext cx="714742" cy="54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97280"/>
              <a:r>
                <a:rPr lang="en-US" sz="4800" b="1" dirty="0">
                  <a:solidFill>
                    <a:prstClr val="white"/>
                  </a:solidFill>
                  <a:latin typeface="Lexend"/>
                </a:rPr>
                <a:t>02</a:t>
              </a:r>
            </a:p>
          </p:txBody>
        </p:sp>
        <p:sp>
          <p:nvSpPr>
            <p:cNvPr id="18" name="TextBox 34">
              <a:extLst>
                <a:ext uri="{FF2B5EF4-FFF2-40B4-BE49-F238E27FC236}">
                  <a16:creationId xmlns:a16="http://schemas.microsoft.com/office/drawing/2014/main" id="{978D65D6-7C54-7540-B87F-BA330A43EAAF}"/>
                </a:ext>
              </a:extLst>
            </p:cNvPr>
            <p:cNvSpPr txBox="1"/>
            <p:nvPr/>
          </p:nvSpPr>
          <p:spPr>
            <a:xfrm rot="1301198">
              <a:off x="9542647" y="4077923"/>
              <a:ext cx="714742" cy="54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97280"/>
              <a:r>
                <a:rPr lang="en-US" sz="4800" b="1" dirty="0">
                  <a:solidFill>
                    <a:prstClr val="white"/>
                  </a:solidFill>
                  <a:latin typeface="Lexend"/>
                </a:rPr>
                <a:t>03</a:t>
              </a:r>
            </a:p>
          </p:txBody>
        </p:sp>
      </p:grpSp>
      <p:sp>
        <p:nvSpPr>
          <p:cNvPr id="27" name="Text 2">
            <a:extLst>
              <a:ext uri="{FF2B5EF4-FFF2-40B4-BE49-F238E27FC236}">
                <a16:creationId xmlns:a16="http://schemas.microsoft.com/office/drawing/2014/main" id="{393B9071-E543-7639-BD00-07B6C19D07FA}"/>
              </a:ext>
            </a:extLst>
          </p:cNvPr>
          <p:cNvSpPr/>
          <p:nvPr/>
        </p:nvSpPr>
        <p:spPr>
          <a:xfrm>
            <a:off x="4625310" y="314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User Interface Design</a:t>
            </a:r>
            <a:endParaRPr lang="en-US" sz="4860" dirty="0"/>
          </a:p>
        </p:txBody>
      </p:sp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50" y="0"/>
            <a:ext cx="618875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04505" y="815340"/>
            <a:ext cx="5746433" cy="718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56"/>
              </a:lnSpc>
              <a:buNone/>
            </a:pPr>
            <a:r>
              <a:rPr lang="en-US" sz="4525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Percentage Calculation</a:t>
            </a:r>
            <a:endParaRPr lang="en-US" sz="4525" dirty="0"/>
          </a:p>
        </p:txBody>
      </p:sp>
      <p:sp>
        <p:nvSpPr>
          <p:cNvPr id="7" name="Shape 3"/>
          <p:cNvSpPr/>
          <p:nvPr/>
        </p:nvSpPr>
        <p:spPr>
          <a:xfrm>
            <a:off x="1133951" y="1878211"/>
            <a:ext cx="30480" cy="5535930"/>
          </a:xfrm>
          <a:prstGeom prst="roundRect">
            <a:avLst>
              <a:gd name="adj" fmla="val 113121"/>
            </a:avLst>
          </a:prstGeom>
          <a:solidFill>
            <a:srgbClr val="D8D4D4"/>
          </a:solidFill>
          <a:ln/>
        </p:spPr>
      </p:sp>
      <p:sp>
        <p:nvSpPr>
          <p:cNvPr id="8" name="Shape 4"/>
          <p:cNvSpPr/>
          <p:nvPr/>
        </p:nvSpPr>
        <p:spPr>
          <a:xfrm>
            <a:off x="1377255" y="2379940"/>
            <a:ext cx="804505" cy="30480"/>
          </a:xfrm>
          <a:prstGeom prst="roundRect">
            <a:avLst>
              <a:gd name="adj" fmla="val 113121"/>
            </a:avLst>
          </a:prstGeom>
          <a:solidFill>
            <a:srgbClr val="D8D4D4"/>
          </a:solidFill>
          <a:ln/>
        </p:spPr>
      </p:sp>
      <p:sp>
        <p:nvSpPr>
          <p:cNvPr id="9" name="Shape 5"/>
          <p:cNvSpPr/>
          <p:nvPr/>
        </p:nvSpPr>
        <p:spPr>
          <a:xfrm>
            <a:off x="890647" y="2136696"/>
            <a:ext cx="517088" cy="51708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0" name="Text 6"/>
          <p:cNvSpPr/>
          <p:nvPr/>
        </p:nvSpPr>
        <p:spPr>
          <a:xfrm>
            <a:off x="1087576" y="2222778"/>
            <a:ext cx="123230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5"/>
              </a:lnSpc>
              <a:buNone/>
            </a:pPr>
            <a:r>
              <a:rPr lang="en-US" sz="2715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715" dirty="0"/>
          </a:p>
        </p:txBody>
      </p:sp>
      <p:sp>
        <p:nvSpPr>
          <p:cNvPr id="11" name="Text 7"/>
          <p:cNvSpPr/>
          <p:nvPr/>
        </p:nvSpPr>
        <p:spPr>
          <a:xfrm>
            <a:off x="2413397" y="2108002"/>
            <a:ext cx="287321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2262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Expression Parsing</a:t>
            </a:r>
            <a:endParaRPr lang="en-US" sz="2262" dirty="0"/>
          </a:p>
        </p:txBody>
      </p:sp>
      <p:sp>
        <p:nvSpPr>
          <p:cNvPr id="12" name="Text 8"/>
          <p:cNvSpPr/>
          <p:nvPr/>
        </p:nvSpPr>
        <p:spPr>
          <a:xfrm>
            <a:off x="2413397" y="2604968"/>
            <a:ext cx="592609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6"/>
              </a:lnSpc>
              <a:buNone/>
            </a:pPr>
            <a:r>
              <a:rPr lang="en-US" sz="181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calculate_percentage function splits the expression based on operators and identifies percentage values.</a:t>
            </a:r>
            <a:endParaRPr lang="en-US" sz="1810" dirty="0"/>
          </a:p>
        </p:txBody>
      </p:sp>
      <p:sp>
        <p:nvSpPr>
          <p:cNvPr id="13" name="Shape 9"/>
          <p:cNvSpPr/>
          <p:nvPr/>
        </p:nvSpPr>
        <p:spPr>
          <a:xfrm>
            <a:off x="1377255" y="4301847"/>
            <a:ext cx="804505" cy="30480"/>
          </a:xfrm>
          <a:prstGeom prst="roundRect">
            <a:avLst>
              <a:gd name="adj" fmla="val 113121"/>
            </a:avLst>
          </a:prstGeom>
          <a:solidFill>
            <a:srgbClr val="D8D4D4"/>
          </a:solidFill>
          <a:ln/>
        </p:spPr>
      </p:sp>
      <p:sp>
        <p:nvSpPr>
          <p:cNvPr id="14" name="Shape 10"/>
          <p:cNvSpPr/>
          <p:nvPr/>
        </p:nvSpPr>
        <p:spPr>
          <a:xfrm>
            <a:off x="890647" y="4058602"/>
            <a:ext cx="517088" cy="51708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5" name="Text 11"/>
          <p:cNvSpPr/>
          <p:nvPr/>
        </p:nvSpPr>
        <p:spPr>
          <a:xfrm>
            <a:off x="1063645" y="4144685"/>
            <a:ext cx="171093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5"/>
              </a:lnSpc>
              <a:buNone/>
            </a:pPr>
            <a:r>
              <a:rPr lang="en-US" sz="2715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715" dirty="0"/>
          </a:p>
        </p:txBody>
      </p:sp>
      <p:sp>
        <p:nvSpPr>
          <p:cNvPr id="16" name="Text 12"/>
          <p:cNvSpPr/>
          <p:nvPr/>
        </p:nvSpPr>
        <p:spPr>
          <a:xfrm>
            <a:off x="2413397" y="4029908"/>
            <a:ext cx="2955131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2262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Percentage Computation</a:t>
            </a:r>
            <a:endParaRPr lang="en-US" sz="2262" dirty="0"/>
          </a:p>
        </p:txBody>
      </p:sp>
      <p:sp>
        <p:nvSpPr>
          <p:cNvPr id="17" name="Text 13"/>
          <p:cNvSpPr/>
          <p:nvPr/>
        </p:nvSpPr>
        <p:spPr>
          <a:xfrm>
            <a:off x="2413397" y="4526875"/>
            <a:ext cx="592609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6"/>
              </a:lnSpc>
              <a:buNone/>
            </a:pPr>
            <a:r>
              <a:rPr lang="en-US" sz="181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function applies the percentage to the base value to compute the final result.</a:t>
            </a:r>
            <a:endParaRPr lang="en-US" sz="1810" dirty="0"/>
          </a:p>
        </p:txBody>
      </p:sp>
      <p:sp>
        <p:nvSpPr>
          <p:cNvPr id="18" name="Shape 14"/>
          <p:cNvSpPr/>
          <p:nvPr/>
        </p:nvSpPr>
        <p:spPr>
          <a:xfrm>
            <a:off x="1377255" y="6223754"/>
            <a:ext cx="804505" cy="30480"/>
          </a:xfrm>
          <a:prstGeom prst="roundRect">
            <a:avLst>
              <a:gd name="adj" fmla="val 113121"/>
            </a:avLst>
          </a:prstGeom>
          <a:solidFill>
            <a:srgbClr val="D8D4D4"/>
          </a:solidFill>
          <a:ln/>
        </p:spPr>
      </p:sp>
      <p:sp>
        <p:nvSpPr>
          <p:cNvPr id="19" name="Shape 15"/>
          <p:cNvSpPr/>
          <p:nvPr/>
        </p:nvSpPr>
        <p:spPr>
          <a:xfrm>
            <a:off x="890647" y="5980509"/>
            <a:ext cx="517088" cy="51708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20" name="Text 16"/>
          <p:cNvSpPr/>
          <p:nvPr/>
        </p:nvSpPr>
        <p:spPr>
          <a:xfrm>
            <a:off x="1066145" y="6066592"/>
            <a:ext cx="165973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5"/>
              </a:lnSpc>
              <a:buNone/>
            </a:pPr>
            <a:r>
              <a:rPr lang="en-US" sz="2715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715" dirty="0"/>
          </a:p>
        </p:txBody>
      </p:sp>
      <p:sp>
        <p:nvSpPr>
          <p:cNvPr id="21" name="Text 17"/>
          <p:cNvSpPr/>
          <p:nvPr/>
        </p:nvSpPr>
        <p:spPr>
          <a:xfrm>
            <a:off x="2413397" y="5951815"/>
            <a:ext cx="287321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2262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Handling Percentages</a:t>
            </a:r>
            <a:endParaRPr lang="en-US" sz="2262" dirty="0"/>
          </a:p>
        </p:txBody>
      </p:sp>
      <p:sp>
        <p:nvSpPr>
          <p:cNvPr id="22" name="Text 18"/>
          <p:cNvSpPr/>
          <p:nvPr/>
        </p:nvSpPr>
        <p:spPr>
          <a:xfrm>
            <a:off x="2413397" y="6448781"/>
            <a:ext cx="5926098" cy="1248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6"/>
              </a:lnSpc>
              <a:buNone/>
            </a:pPr>
            <a:r>
              <a:rPr lang="en-US" sz="181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This allows the calculator to accurately process expressions like GST Calculation "100 + 18% = 118” &amp; Discount Calculation “100-15% = 85”.</a:t>
            </a:r>
            <a:endParaRPr lang="en-US" sz="181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12A0DB-7509-6A15-E4F6-92C1900B8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387" y="1859930"/>
            <a:ext cx="6116791" cy="4334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41148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4397038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Handling User Input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864037" y="550806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8" name="Text 4"/>
          <p:cNvSpPr/>
          <p:nvPr/>
        </p:nvSpPr>
        <p:spPr>
          <a:xfrm>
            <a:off x="1075492" y="5600581"/>
            <a:ext cx="1323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5"/>
          <p:cNvSpPr/>
          <p:nvPr/>
        </p:nvSpPr>
        <p:spPr>
          <a:xfrm>
            <a:off x="1666280" y="5508069"/>
            <a:ext cx="329624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on_button_click Function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1666280" y="6041946"/>
            <a:ext cx="3333988" cy="20150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Manages all user inputs, from clearing the display to computing results.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Backspace &amp; Clear Buttons work to handle typos.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5247084" y="550806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2" name="Text 8"/>
          <p:cNvSpPr/>
          <p:nvPr/>
        </p:nvSpPr>
        <p:spPr>
          <a:xfrm>
            <a:off x="5432941" y="5600581"/>
            <a:ext cx="18371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9"/>
          <p:cNvSpPr/>
          <p:nvPr/>
        </p:nvSpPr>
        <p:spPr>
          <a:xfrm>
            <a:off x="6049328" y="550806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Operations Dictionary</a:t>
            </a:r>
            <a:endParaRPr lang="en-US" sz="2430" dirty="0"/>
          </a:p>
        </p:txBody>
      </p:sp>
      <p:sp>
        <p:nvSpPr>
          <p:cNvPr id="14" name="Text 10"/>
          <p:cNvSpPr/>
          <p:nvPr/>
        </p:nvSpPr>
        <p:spPr>
          <a:xfrm>
            <a:off x="6049328" y="6041946"/>
            <a:ext cx="333398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Advanced operations are mapped in a dictionary for easy reference and execution.</a:t>
            </a:r>
            <a:endParaRPr lang="en-US" sz="1944" dirty="0"/>
          </a:p>
        </p:txBody>
      </p:sp>
      <p:sp>
        <p:nvSpPr>
          <p:cNvPr id="15" name="Shape 11"/>
          <p:cNvSpPr/>
          <p:nvPr/>
        </p:nvSpPr>
        <p:spPr>
          <a:xfrm>
            <a:off x="9630132" y="550806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6" name="Text 12"/>
          <p:cNvSpPr/>
          <p:nvPr/>
        </p:nvSpPr>
        <p:spPr>
          <a:xfrm>
            <a:off x="9818608" y="5600581"/>
            <a:ext cx="17835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916" dirty="0"/>
          </a:p>
        </p:txBody>
      </p:sp>
      <p:sp>
        <p:nvSpPr>
          <p:cNvPr id="17" name="Text 13"/>
          <p:cNvSpPr/>
          <p:nvPr/>
        </p:nvSpPr>
        <p:spPr>
          <a:xfrm>
            <a:off x="10365874" y="5508069"/>
            <a:ext cx="4062805" cy="462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Error Handling &amp; Button Layout</a:t>
            </a:r>
            <a:endParaRPr lang="en-US" sz="2430" dirty="0"/>
          </a:p>
        </p:txBody>
      </p:sp>
      <p:sp>
        <p:nvSpPr>
          <p:cNvPr id="18" name="Text 14"/>
          <p:cNvSpPr/>
          <p:nvPr/>
        </p:nvSpPr>
        <p:spPr>
          <a:xfrm>
            <a:off x="10382500" y="6041946"/>
            <a:ext cx="3932018" cy="2023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Invalid inputs trigger an error message.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Button Layout positions buttons in the Calculator.</a:t>
            </a:r>
            <a:endParaRPr lang="en-US" sz="1944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70F843-3401-1D17-BB28-4FF275846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20" y="172622"/>
            <a:ext cx="6431835" cy="38571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78F3CF-CF3E-0BCF-F4B0-2B9B6B41A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404" y="164030"/>
            <a:ext cx="3900136" cy="38657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C24576-0FCC-3DF0-097B-58B9A982A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889" y="164031"/>
            <a:ext cx="3881291" cy="38657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5029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008725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586464" y="292720"/>
            <a:ext cx="5224105" cy="6530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2"/>
              </a:lnSpc>
              <a:buNone/>
            </a:pPr>
            <a:r>
              <a:rPr lang="en-US" sz="4113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Key Features</a:t>
            </a:r>
            <a:endParaRPr lang="en-US" sz="4113" dirty="0"/>
          </a:p>
        </p:txBody>
      </p:sp>
      <p:sp>
        <p:nvSpPr>
          <p:cNvPr id="7" name="Shape 3"/>
          <p:cNvSpPr/>
          <p:nvPr/>
        </p:nvSpPr>
        <p:spPr>
          <a:xfrm>
            <a:off x="6224844" y="1220214"/>
            <a:ext cx="8073274" cy="1204079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sp>
        <p:nvSpPr>
          <p:cNvPr id="8" name="Text 4"/>
          <p:cNvSpPr/>
          <p:nvPr/>
        </p:nvSpPr>
        <p:spPr>
          <a:xfrm>
            <a:off x="6825635" y="1198977"/>
            <a:ext cx="2611993" cy="326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1"/>
              </a:lnSpc>
              <a:buNone/>
            </a:pPr>
            <a:r>
              <a:rPr lang="en-US" sz="2057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Advanced Mathematical Operations:</a:t>
            </a:r>
            <a:endParaRPr lang="en-US" sz="2057" dirty="0"/>
          </a:p>
        </p:txBody>
      </p:sp>
      <p:sp>
        <p:nvSpPr>
          <p:cNvPr id="9" name="Text 5"/>
          <p:cNvSpPr/>
          <p:nvPr/>
        </p:nvSpPr>
        <p:spPr>
          <a:xfrm>
            <a:off x="6825637" y="1573454"/>
            <a:ext cx="7263527" cy="334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3"/>
              </a:lnSpc>
              <a:buNone/>
            </a:pPr>
            <a:r>
              <a:rPr lang="en-US" sz="1645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Perform complex calculations with ease, including trigonometric functions</a:t>
            </a:r>
          </a:p>
          <a:p>
            <a:pPr marL="0" indent="0">
              <a:lnSpc>
                <a:spcPts val="2633"/>
              </a:lnSpc>
              <a:buNone/>
            </a:pPr>
            <a:r>
              <a:rPr lang="en-US" sz="1645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(sin, cos, tan), Root (√), Square (x)² &amp; Cube (x³).</a:t>
            </a:r>
            <a:endParaRPr lang="en-US" sz="1645" dirty="0"/>
          </a:p>
        </p:txBody>
      </p:sp>
      <p:sp>
        <p:nvSpPr>
          <p:cNvPr id="10" name="Shape 6"/>
          <p:cNvSpPr/>
          <p:nvPr/>
        </p:nvSpPr>
        <p:spPr>
          <a:xfrm>
            <a:off x="6224844" y="2720826"/>
            <a:ext cx="8073274" cy="1204079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sp>
        <p:nvSpPr>
          <p:cNvPr id="11" name="Text 7"/>
          <p:cNvSpPr/>
          <p:nvPr/>
        </p:nvSpPr>
        <p:spPr>
          <a:xfrm>
            <a:off x="6825634" y="2692649"/>
            <a:ext cx="2611993" cy="326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1"/>
              </a:lnSpc>
              <a:buNone/>
            </a:pPr>
            <a:r>
              <a:rPr lang="en-US" sz="2057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Percentage Calculations:</a:t>
            </a:r>
            <a:endParaRPr lang="en-US" sz="2057" dirty="0"/>
          </a:p>
        </p:txBody>
      </p:sp>
      <p:sp>
        <p:nvSpPr>
          <p:cNvPr id="12" name="Text 8"/>
          <p:cNvSpPr/>
          <p:nvPr/>
        </p:nvSpPr>
        <p:spPr>
          <a:xfrm>
            <a:off x="6825634" y="3120310"/>
            <a:ext cx="7263527" cy="334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3"/>
              </a:lnSpc>
              <a:buNone/>
            </a:pPr>
            <a:r>
              <a:rPr lang="en-US" sz="1645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Effortlessly calculate percentages with the dedicated '%' button, supporting</a:t>
            </a:r>
          </a:p>
          <a:p>
            <a:pPr marL="0" indent="0">
              <a:lnSpc>
                <a:spcPts val="2633"/>
              </a:lnSpc>
              <a:buNone/>
            </a:pPr>
            <a:r>
              <a:rPr lang="en-US" sz="1645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addition, subtraction, multiplication, and division operations.</a:t>
            </a:r>
            <a:endParaRPr lang="en-US" sz="1645" dirty="0"/>
          </a:p>
        </p:txBody>
      </p:sp>
      <p:sp>
        <p:nvSpPr>
          <p:cNvPr id="13" name="Shape 9"/>
          <p:cNvSpPr/>
          <p:nvPr/>
        </p:nvSpPr>
        <p:spPr>
          <a:xfrm>
            <a:off x="6224844" y="4264187"/>
            <a:ext cx="8073274" cy="1679921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sp>
        <p:nvSpPr>
          <p:cNvPr id="14" name="Text 10"/>
          <p:cNvSpPr/>
          <p:nvPr/>
        </p:nvSpPr>
        <p:spPr>
          <a:xfrm>
            <a:off x="6825633" y="4242832"/>
            <a:ext cx="2611993" cy="326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1"/>
              </a:lnSpc>
              <a:buNone/>
            </a:pPr>
            <a:r>
              <a:rPr lang="en-US" sz="2057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Intuitive User Interface:</a:t>
            </a:r>
            <a:endParaRPr lang="en-US" sz="2057" dirty="0"/>
          </a:p>
        </p:txBody>
      </p:sp>
      <p:sp>
        <p:nvSpPr>
          <p:cNvPr id="15" name="Text 11"/>
          <p:cNvSpPr/>
          <p:nvPr/>
        </p:nvSpPr>
        <p:spPr>
          <a:xfrm>
            <a:off x="6825636" y="4548228"/>
            <a:ext cx="7263527" cy="334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3"/>
              </a:lnSpc>
              <a:buNone/>
            </a:pPr>
            <a:r>
              <a:rPr lang="en-US" sz="14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- Black background and colorful buttons</a:t>
            </a:r>
          </a:p>
          <a:p>
            <a:pPr marL="0" indent="0">
              <a:lnSpc>
                <a:spcPts val="2633"/>
              </a:lnSpc>
              <a:buNone/>
            </a:pPr>
            <a:r>
              <a:rPr lang="en-US" sz="16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  - Clear typography</a:t>
            </a:r>
          </a:p>
          <a:p>
            <a:pPr marL="0" indent="0">
              <a:lnSpc>
                <a:spcPts val="2633"/>
              </a:lnSpc>
              <a:buNone/>
            </a:pPr>
            <a:r>
              <a:rPr lang="en-US" sz="16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  - Organized button layout</a:t>
            </a:r>
          </a:p>
          <a:p>
            <a:pPr marL="0" indent="0">
              <a:lnSpc>
                <a:spcPts val="2633"/>
              </a:lnSpc>
              <a:buNone/>
            </a:pPr>
            <a:r>
              <a:rPr lang="en-US" sz="16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  - Resizable design</a:t>
            </a:r>
            <a:endParaRPr lang="en-US" sz="1600" dirty="0"/>
          </a:p>
        </p:txBody>
      </p:sp>
      <p:sp>
        <p:nvSpPr>
          <p:cNvPr id="16" name="Shape 12"/>
          <p:cNvSpPr/>
          <p:nvPr/>
        </p:nvSpPr>
        <p:spPr>
          <a:xfrm>
            <a:off x="6224844" y="6257364"/>
            <a:ext cx="8073274" cy="1679516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sp>
        <p:nvSpPr>
          <p:cNvPr id="17" name="Text 13"/>
          <p:cNvSpPr/>
          <p:nvPr/>
        </p:nvSpPr>
        <p:spPr>
          <a:xfrm>
            <a:off x="6825637" y="6218786"/>
            <a:ext cx="2611993" cy="326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1"/>
              </a:lnSpc>
              <a:buNone/>
            </a:pPr>
            <a:r>
              <a:rPr lang="en-US" sz="2057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Comprehensive Functionality:</a:t>
            </a:r>
            <a:endParaRPr lang="en-US" sz="2057" dirty="0"/>
          </a:p>
        </p:txBody>
      </p:sp>
      <p:sp>
        <p:nvSpPr>
          <p:cNvPr id="18" name="Text 14"/>
          <p:cNvSpPr/>
          <p:nvPr/>
        </p:nvSpPr>
        <p:spPr>
          <a:xfrm>
            <a:off x="6825637" y="6537279"/>
            <a:ext cx="7263527" cy="334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3"/>
              </a:lnSpc>
              <a:buNone/>
            </a:pPr>
            <a:r>
              <a:rPr lang="en-US" sz="1645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- Basic arithmetic ( +, -, *, / )</a:t>
            </a:r>
          </a:p>
          <a:p>
            <a:pPr marL="0" indent="0">
              <a:lnSpc>
                <a:spcPts val="2633"/>
              </a:lnSpc>
              <a:buNone/>
            </a:pPr>
            <a:r>
              <a:rPr lang="en-US" sz="1645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- Parentheses and negation (  ), ( ± )</a:t>
            </a:r>
          </a:p>
          <a:p>
            <a:pPr marL="0" indent="0">
              <a:lnSpc>
                <a:spcPts val="2633"/>
              </a:lnSpc>
              <a:buNone/>
            </a:pPr>
            <a:r>
              <a:rPr lang="en-US" sz="1645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- Decimal input ( . )</a:t>
            </a:r>
          </a:p>
          <a:p>
            <a:pPr marL="0" indent="0">
              <a:lnSpc>
                <a:spcPts val="2633"/>
              </a:lnSpc>
              <a:buNone/>
            </a:pPr>
            <a:r>
              <a:rPr lang="en-US" sz="1645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- Dedicated buttons for common operations</a:t>
            </a:r>
            <a:endParaRPr lang="en-US" sz="1645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2C0C671-96A9-8390-6E12-B384DBC41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4264324"/>
            <a:ext cx="2829261" cy="39043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1078D4-C5B0-8944-5E82-CA8BB657D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534" y="175776"/>
            <a:ext cx="2918702" cy="4026794"/>
          </a:xfrm>
          <a:prstGeom prst="rect">
            <a:avLst/>
          </a:prstGeom>
        </p:spPr>
      </p:pic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B6B03675-811F-F386-49B3-BD665E231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075" y="1253464"/>
            <a:ext cx="431959" cy="431959"/>
          </a:xfrm>
          <a:prstGeom prst="rect">
            <a:avLst/>
          </a:prstGeom>
        </p:spPr>
      </p:pic>
      <p:pic>
        <p:nvPicPr>
          <p:cNvPr id="20" name="Image 2" descr="preencoded.png">
            <a:extLst>
              <a:ext uri="{FF2B5EF4-FFF2-40B4-BE49-F238E27FC236}">
                <a16:creationId xmlns:a16="http://schemas.microsoft.com/office/drawing/2014/main" id="{188AA7D5-773A-AE98-A800-E3BA20711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075" y="2720826"/>
            <a:ext cx="431959" cy="431959"/>
          </a:xfrm>
          <a:prstGeom prst="rect">
            <a:avLst/>
          </a:prstGeom>
        </p:spPr>
      </p:pic>
      <p:pic>
        <p:nvPicPr>
          <p:cNvPr id="22" name="Image 3" descr="preencoded.png">
            <a:extLst>
              <a:ext uri="{FF2B5EF4-FFF2-40B4-BE49-F238E27FC236}">
                <a16:creationId xmlns:a16="http://schemas.microsoft.com/office/drawing/2014/main" id="{315ED36C-82AD-6B63-5A7D-E3C17D5981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8075" y="4254688"/>
            <a:ext cx="431959" cy="431959"/>
          </a:xfrm>
          <a:prstGeom prst="rect">
            <a:avLst/>
          </a:prstGeom>
        </p:spPr>
      </p:pic>
      <p:pic>
        <p:nvPicPr>
          <p:cNvPr id="24" name="Image 4" descr="preencoded.png">
            <a:extLst>
              <a:ext uri="{FF2B5EF4-FFF2-40B4-BE49-F238E27FC236}">
                <a16:creationId xmlns:a16="http://schemas.microsoft.com/office/drawing/2014/main" id="{B28FC26E-502A-2951-FCEC-959A1372A1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8075" y="6255861"/>
            <a:ext cx="431959" cy="4319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43677" y="664488"/>
            <a:ext cx="6027063" cy="753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32"/>
              </a:lnSpc>
              <a:buNone/>
            </a:pPr>
            <a:r>
              <a:rPr lang="en-US" sz="4746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</a:t>
            </a:r>
            <a:endParaRPr lang="en-US" sz="47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77" y="1779389"/>
            <a:ext cx="1205389" cy="19285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10658" y="2020372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Efficient Calculations</a:t>
            </a:r>
            <a:endParaRPr lang="en-US" sz="2373" dirty="0"/>
          </a:p>
        </p:txBody>
      </p:sp>
      <p:sp>
        <p:nvSpPr>
          <p:cNvPr id="9" name="Text 4"/>
          <p:cNvSpPr/>
          <p:nvPr/>
        </p:nvSpPr>
        <p:spPr>
          <a:xfrm>
            <a:off x="2410658" y="2541508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calculator handles a variety of mathematical operations.</a:t>
            </a:r>
            <a:endParaRPr lang="en-US" sz="189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77" y="3707963"/>
            <a:ext cx="1205389" cy="19285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10658" y="3948946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User-Friendly Design</a:t>
            </a:r>
            <a:endParaRPr lang="en-US" sz="2373" dirty="0"/>
          </a:p>
        </p:txBody>
      </p:sp>
      <p:sp>
        <p:nvSpPr>
          <p:cNvPr id="12" name="Text 6"/>
          <p:cNvSpPr/>
          <p:nvPr/>
        </p:nvSpPr>
        <p:spPr>
          <a:xfrm>
            <a:off x="2410658" y="4470082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customized Tkinter interface provides a smooth user experience.</a:t>
            </a:r>
            <a:endParaRPr lang="en-US" sz="189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77" y="5636538"/>
            <a:ext cx="1205389" cy="192857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410658" y="5877520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Robust Performance</a:t>
            </a:r>
            <a:endParaRPr lang="en-US" sz="2373" dirty="0"/>
          </a:p>
        </p:txBody>
      </p:sp>
      <p:sp>
        <p:nvSpPr>
          <p:cNvPr id="15" name="Text 8"/>
          <p:cNvSpPr/>
          <p:nvPr/>
        </p:nvSpPr>
        <p:spPr>
          <a:xfrm>
            <a:off x="2410658" y="6398657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app is designed to be reliable and handle user errors.</a:t>
            </a:r>
            <a:endParaRPr lang="en-US" sz="1898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CB4CEE-0254-10E6-E858-3F16BC565B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5070" y="1300626"/>
            <a:ext cx="3839111" cy="52966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997" y="308610"/>
            <a:ext cx="4388406" cy="24688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3795355"/>
            <a:ext cx="966585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 and Future Improvements</a:t>
            </a:r>
            <a:endParaRPr lang="en-US" sz="486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4937165"/>
            <a:ext cx="61722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64037" y="580120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Summary</a:t>
            </a:r>
            <a:endParaRPr lang="en-US" sz="2430" dirty="0"/>
          </a:p>
        </p:txBody>
      </p:sp>
      <p:sp>
        <p:nvSpPr>
          <p:cNvPr id="9" name="Text 4"/>
          <p:cNvSpPr/>
          <p:nvPr/>
        </p:nvSpPr>
        <p:spPr>
          <a:xfrm>
            <a:off x="864037" y="6335078"/>
            <a:ext cx="405384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key points of the calculator project were discussed.</a:t>
            </a:r>
            <a:endParaRPr lang="en-US" sz="1944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8161" y="4937165"/>
            <a:ext cx="617220" cy="617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288161" y="580120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Future Enhancements</a:t>
            </a:r>
            <a:endParaRPr lang="en-US" sz="2430" dirty="0"/>
          </a:p>
        </p:txBody>
      </p:sp>
      <p:sp>
        <p:nvSpPr>
          <p:cNvPr id="12" name="Text 6"/>
          <p:cNvSpPr/>
          <p:nvPr/>
        </p:nvSpPr>
        <p:spPr>
          <a:xfrm>
            <a:off x="5288161" y="6335078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Potential improvements include adding more advanced functions and refining the UI.</a:t>
            </a:r>
            <a:endParaRPr lang="en-US" sz="1944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2404" y="4937165"/>
            <a:ext cx="617220" cy="61722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712404" y="580120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Q&amp;A</a:t>
            </a:r>
            <a:endParaRPr lang="en-US" sz="2430" dirty="0"/>
          </a:p>
        </p:txBody>
      </p:sp>
      <p:sp>
        <p:nvSpPr>
          <p:cNvPr id="15" name="Text 8"/>
          <p:cNvSpPr/>
          <p:nvPr/>
        </p:nvSpPr>
        <p:spPr>
          <a:xfrm>
            <a:off x="9712404" y="6335078"/>
            <a:ext cx="4053840" cy="1329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presentation is open for any questions &amp; suggestions from the reviewer.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654</Words>
  <Application>Microsoft Office PowerPoint</Application>
  <PresentationFormat>Custom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Crimson Pro</vt:lpstr>
      <vt:lpstr>Heebo</vt:lpstr>
      <vt:lpstr>Helvetica</vt:lpstr>
      <vt:lpstr>Lexend</vt:lpstr>
      <vt:lpstr>Open Sans</vt:lpstr>
      <vt:lpstr>Office Theme</vt:lpstr>
      <vt:lpstr>1_Template PresentationGO</vt:lpstr>
      <vt:lpstr>Template PresentationGO</vt:lpstr>
      <vt:lpstr>PowerPoint Presentation</vt:lpstr>
      <vt:lpstr>Project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DEBASIS BAIDYA</cp:lastModifiedBy>
  <cp:revision>4</cp:revision>
  <dcterms:created xsi:type="dcterms:W3CDTF">2024-08-22T11:11:05Z</dcterms:created>
  <dcterms:modified xsi:type="dcterms:W3CDTF">2024-08-28T17:01:35Z</dcterms:modified>
</cp:coreProperties>
</file>