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2" r:id="rId6"/>
    <p:sldId id="261" r:id="rId7"/>
    <p:sldId id="269" r:id="rId8"/>
    <p:sldId id="272" r:id="rId9"/>
    <p:sldId id="267" r:id="rId10"/>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4" d="100"/>
          <a:sy n="54" d="100"/>
        </p:scale>
        <p:origin x="7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000"/>
          </a:xfrm>
          <a:prstGeom prst="rect">
            <a:avLst/>
          </a:prstGeom>
        </p:spPr>
      </p:pic>
      <p:sp>
        <p:nvSpPr>
          <p:cNvPr id="2" name="Holder 2"/>
          <p:cNvSpPr>
            <a:spLocks noGrp="1"/>
          </p:cNvSpPr>
          <p:nvPr>
            <p:ph type="ctrTitle"/>
          </p:nvPr>
        </p:nvSpPr>
        <p:spPr>
          <a:xfrm>
            <a:off x="7001649" y="3293091"/>
            <a:ext cx="4297401" cy="939800"/>
          </a:xfrm>
          <a:prstGeom prst="rect">
            <a:avLst/>
          </a:prstGeom>
        </p:spPr>
        <p:txBody>
          <a:bodyPr wrap="square" lIns="0" tIns="0" rIns="0" bIns="0">
            <a:spAutoFit/>
          </a:bodyPr>
          <a:lstStyle>
            <a:lvl1pPr>
              <a:defRPr sz="5850" b="0" i="0">
                <a:solidFill>
                  <a:srgbClr val="2B563B"/>
                </a:solidFill>
                <a:latin typeface="Georgia" panose="02040502050405020303"/>
                <a:cs typeface="Georgia" panose="02040502050405020303"/>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50" b="0" i="0">
                <a:solidFill>
                  <a:srgbClr val="2B563B"/>
                </a:solidFill>
                <a:latin typeface="Georgia" panose="02040502050405020303"/>
                <a:cs typeface="Georgia" panose="02040502050405020303"/>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50" b="0" i="0">
                <a:solidFill>
                  <a:srgbClr val="2B563B"/>
                </a:solidFill>
                <a:latin typeface="Georgia" panose="02040502050405020303"/>
                <a:cs typeface="Georgia" panose="02040502050405020303"/>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000"/>
          </a:xfrm>
          <a:prstGeom prst="rect">
            <a:avLst/>
          </a:prstGeom>
        </p:spPr>
      </p:pic>
      <p:sp>
        <p:nvSpPr>
          <p:cNvPr id="2" name="Holder 2"/>
          <p:cNvSpPr>
            <a:spLocks noGrp="1"/>
          </p:cNvSpPr>
          <p:nvPr>
            <p:ph type="title"/>
          </p:nvPr>
        </p:nvSpPr>
        <p:spPr/>
        <p:txBody>
          <a:bodyPr lIns="0" tIns="0" rIns="0" bIns="0"/>
          <a:lstStyle>
            <a:lvl1pPr>
              <a:defRPr sz="5850" b="0" i="0">
                <a:solidFill>
                  <a:srgbClr val="2B563B"/>
                </a:solidFill>
                <a:latin typeface="Georgia" panose="02040502050405020303"/>
                <a:cs typeface="Georgia" panose="02040502050405020303"/>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8558" y="963149"/>
            <a:ext cx="14343583" cy="916939"/>
          </a:xfrm>
          <a:prstGeom prst="rect">
            <a:avLst/>
          </a:prstGeom>
        </p:spPr>
        <p:txBody>
          <a:bodyPr wrap="square" lIns="0" tIns="0" rIns="0" bIns="0">
            <a:spAutoFit/>
          </a:bodyPr>
          <a:lstStyle>
            <a:lvl1pPr>
              <a:defRPr sz="5850" b="0" i="0">
                <a:solidFill>
                  <a:srgbClr val="2B563B"/>
                </a:solidFill>
                <a:latin typeface="Georgia" panose="02040502050405020303"/>
                <a:cs typeface="Georgia" panose="02040502050405020303"/>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0116" y="3163938"/>
            <a:ext cx="11966575" cy="3683701"/>
          </a:xfrm>
          <a:prstGeom prst="rect">
            <a:avLst/>
          </a:prstGeom>
          <a:solidFill>
            <a:schemeClr val="accent2"/>
          </a:solidFill>
        </p:spPr>
        <p:txBody>
          <a:bodyPr vert="horz" wrap="square" lIns="0" tIns="28575" rIns="0" bIns="0" rtlCol="0">
            <a:spAutoFit/>
          </a:bodyPr>
          <a:lstStyle/>
          <a:p>
            <a:pPr marL="12700" marR="5080" algn="ctr">
              <a:lnSpc>
                <a:spcPts val="9530"/>
              </a:lnSpc>
              <a:spcBef>
                <a:spcPts val="225"/>
              </a:spcBef>
            </a:pPr>
            <a:r>
              <a:rPr lang="en-IN" sz="7950" i="1" spc="480" dirty="0">
                <a:solidFill>
                  <a:schemeClr val="tx2">
                    <a:lumMod val="50000"/>
                  </a:schemeClr>
                </a:solidFill>
                <a:effectLst>
                  <a:outerShdw blurRad="38100" dist="38100" dir="2700000" algn="tl">
                    <a:srgbClr val="000000">
                      <a:alpha val="43137"/>
                    </a:srgbClr>
                  </a:outerShdw>
                </a:effectLst>
              </a:rPr>
              <a:t>BLOOD MANAGEMENT SYSTEM</a:t>
            </a:r>
            <a:endParaRPr sz="7950" i="1" dirty="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703"/>
            <a:ext cx="18288000" cy="10287000"/>
          </a:xfrm>
          <a:prstGeom prst="rect">
            <a:avLst/>
          </a:prstGeom>
        </p:spPr>
      </p:pic>
      <p:sp>
        <p:nvSpPr>
          <p:cNvPr id="4" name="object 4"/>
          <p:cNvSpPr txBox="1">
            <a:spLocks noGrp="1"/>
          </p:cNvSpPr>
          <p:nvPr>
            <p:ph type="title"/>
          </p:nvPr>
        </p:nvSpPr>
        <p:spPr>
          <a:xfrm>
            <a:off x="1978558" y="963149"/>
            <a:ext cx="14343583" cy="1366400"/>
          </a:xfrm>
          <a:prstGeom prst="rect">
            <a:avLst/>
          </a:prstGeom>
        </p:spPr>
        <p:txBody>
          <a:bodyPr vert="horz" wrap="square" lIns="0" tIns="12065" rIns="0" bIns="0" rtlCol="0">
            <a:spAutoFit/>
          </a:bodyPr>
          <a:lstStyle/>
          <a:p>
            <a:pPr marL="6189345" algn="l">
              <a:lnSpc>
                <a:spcPct val="100000"/>
              </a:lnSpc>
              <a:spcBef>
                <a:spcPts val="95"/>
              </a:spcBef>
            </a:pPr>
            <a:r>
              <a:rPr sz="8800" i="1" u="sng" spc="380" dirty="0">
                <a:effectLst>
                  <a:outerShdw blurRad="38100" dist="38100" dir="2700000" algn="tl">
                    <a:srgbClr val="000000">
                      <a:alpha val="43137"/>
                    </a:srgbClr>
                  </a:outerShdw>
                </a:effectLst>
                <a:latin typeface="Bradley Hand ITC" panose="03070402050302030203" pitchFamily="66" charset="0"/>
              </a:rPr>
              <a:t>Introduction</a:t>
            </a:r>
            <a:endParaRPr sz="8800" i="1" u="sng" dirty="0">
              <a:effectLst>
                <a:outerShdw blurRad="38100" dist="38100" dir="2700000" algn="tl">
                  <a:srgbClr val="000000">
                    <a:alpha val="43137"/>
                  </a:srgbClr>
                </a:outerShdw>
              </a:effectLst>
              <a:latin typeface="Bradley Hand ITC" panose="03070402050302030203" pitchFamily="66" charset="0"/>
            </a:endParaRPr>
          </a:p>
        </p:txBody>
      </p:sp>
      <p:sp>
        <p:nvSpPr>
          <p:cNvPr id="5" name="object 5"/>
          <p:cNvSpPr txBox="1"/>
          <p:nvPr/>
        </p:nvSpPr>
        <p:spPr>
          <a:xfrm>
            <a:off x="6254750" y="2787649"/>
            <a:ext cx="10820401" cy="7380225"/>
          </a:xfrm>
          <a:prstGeom prst="rect">
            <a:avLst/>
          </a:prstGeom>
        </p:spPr>
        <p:txBody>
          <a:bodyPr vert="horz" wrap="square" lIns="0" tIns="19050" rIns="0" bIns="0" rtlCol="0">
            <a:spAutoFit/>
          </a:bodyPr>
          <a:lstStyle/>
          <a:p>
            <a:r>
              <a:rPr lang="en-US" sz="2000" dirty="0">
                <a:solidFill>
                  <a:srgbClr val="000000"/>
                </a:solidFill>
                <a:latin typeface="Times New Roman" panose="02020603050405020304" pitchFamily="18" charset="0"/>
              </a:rPr>
              <a:t>T</a:t>
            </a:r>
            <a:r>
              <a:rPr lang="en-US" sz="2000" dirty="0">
                <a:solidFill>
                  <a:srgbClr val="000000"/>
                </a:solidFill>
                <a:effectLst/>
                <a:latin typeface="Times New Roman" panose="02020603050405020304" pitchFamily="18" charset="0"/>
              </a:rPr>
              <a:t>his project recommends that the system can be expanded by </a:t>
            </a:r>
            <a:endParaRPr lang="en-US" sz="2800" dirty="0"/>
          </a:p>
          <a:p>
            <a:r>
              <a:rPr lang="en-US" sz="2000" dirty="0">
                <a:solidFill>
                  <a:srgbClr val="000000"/>
                </a:solidFill>
                <a:effectLst/>
                <a:latin typeface="Times New Roman" panose="02020603050405020304" pitchFamily="18" charset="0"/>
              </a:rPr>
              <a:t>allowing donors to register online and be a system user, and these donors will </a:t>
            </a:r>
            <a:endParaRPr lang="en-US" sz="2800" dirty="0"/>
          </a:p>
          <a:p>
            <a:r>
              <a:rPr lang="en-US" sz="2000" dirty="0">
                <a:solidFill>
                  <a:srgbClr val="000000"/>
                </a:solidFill>
                <a:effectLst/>
                <a:latin typeface="Times New Roman" panose="02020603050405020304" pitchFamily="18" charset="0"/>
              </a:rPr>
              <a:t>be informed about the planned blood donation activities through the online </a:t>
            </a:r>
            <a:endParaRPr lang="en-US" sz="2800" dirty="0"/>
          </a:p>
          <a:p>
            <a:r>
              <a:rPr lang="en-US" sz="2000" dirty="0">
                <a:solidFill>
                  <a:srgbClr val="000000"/>
                </a:solidFill>
                <a:effectLst/>
                <a:latin typeface="Times New Roman" panose="02020603050405020304" pitchFamily="18" charset="0"/>
              </a:rPr>
              <a:t>system. We will also be looking forward to linking hospitals and their </a:t>
            </a:r>
            <a:endParaRPr lang="en-US" sz="2800" dirty="0"/>
          </a:p>
          <a:p>
            <a:r>
              <a:rPr lang="en-US" sz="2000" dirty="0">
                <a:solidFill>
                  <a:srgbClr val="000000"/>
                </a:solidFill>
                <a:effectLst/>
                <a:latin typeface="Times New Roman" panose="02020603050405020304" pitchFamily="18" charset="0"/>
              </a:rPr>
              <a:t>requirements and availability directly into our system.</a:t>
            </a:r>
            <a:endParaRPr lang="en-US" sz="2000" i="1" dirty="0">
              <a:solidFill>
                <a:srgbClr val="000000"/>
              </a:solidFill>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Traditionally, blood management relied on manual record-keeping systems, which were often prone to errors, inefficiencies, and inconsistencies. However, the advent of Information Technology (IT) solutions, particularly Database Management Systems (DBMS), has revolutionized blood management practices. A DBMS offers a structured and centralized platform for storing, organizing, and managing vast amounts of blood-related data, streamlining operations, enhancing transparency, and improving patient safety.</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14000"/>
              </a:lnSpc>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This paper aims to explore the utilization of DBMS in blood management processes, highlighting its role in optimizing donor management, inventory control, transfusion tracking, quality assurance, and regulatory compliance. By providing a comprehensive overview of DBMS functionalities and their applications in blood management, this paper seeks to underscore the importance of IT solutions in modern healthcare settings and their potential to drive efficiency and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innovation.The</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following sections will delve into the specific aspects of blood management that can benefit from DBMS implementation, including donor management, inventory control, transfusion tracking, quality assurance, and security measures. Each section will discuss the challenges associated with traditional blood management practices, the benefits of using a DBMS, and examples of successful implementation in real-world healthcare settings.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sz="2400" i="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0D80AC0-6269-5C9A-F059-5763533C4F55}"/>
              </a:ext>
            </a:extLst>
          </p:cNvPr>
          <p:cNvSpPr/>
          <p:nvPr/>
        </p:nvSpPr>
        <p:spPr>
          <a:xfrm>
            <a:off x="0" y="12703"/>
            <a:ext cx="6102350" cy="1028699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8288000" cy="10287000"/>
          </a:xfrm>
          <a:prstGeom prst="rect">
            <a:avLst/>
          </a:prstGeom>
        </p:spPr>
      </p:pic>
      <p:sp>
        <p:nvSpPr>
          <p:cNvPr id="3" name="object 3"/>
          <p:cNvSpPr txBox="1">
            <a:spLocks noGrp="1"/>
          </p:cNvSpPr>
          <p:nvPr>
            <p:ph type="title"/>
          </p:nvPr>
        </p:nvSpPr>
        <p:spPr>
          <a:xfrm>
            <a:off x="1149350" y="1030044"/>
            <a:ext cx="14343583" cy="1366400"/>
          </a:xfrm>
          <a:prstGeom prst="rect">
            <a:avLst/>
          </a:prstGeom>
        </p:spPr>
        <p:txBody>
          <a:bodyPr vert="horz" wrap="square" lIns="0" tIns="12065" rIns="0" bIns="0" rtlCol="0">
            <a:spAutoFit/>
          </a:bodyPr>
          <a:lstStyle/>
          <a:p>
            <a:pPr marL="12700" algn="l">
              <a:lnSpc>
                <a:spcPct val="100000"/>
              </a:lnSpc>
              <a:spcBef>
                <a:spcPts val="95"/>
              </a:spcBef>
            </a:pPr>
            <a:r>
              <a:rPr lang="en-US" sz="8800" i="1" u="sng" spc="235" dirty="0">
                <a:effectLst>
                  <a:outerShdw blurRad="38100" dist="38100" dir="2700000" algn="tl">
                    <a:srgbClr val="000000">
                      <a:alpha val="43137"/>
                    </a:srgbClr>
                  </a:outerShdw>
                </a:effectLst>
                <a:latin typeface="Bradley Hand ITC" panose="03070402050302030203" pitchFamily="66" charset="0"/>
              </a:rPr>
              <a:t>Problem Statements</a:t>
            </a:r>
            <a:endParaRPr sz="8800" i="1" u="sng" dirty="0">
              <a:effectLst>
                <a:outerShdw blurRad="38100" dist="38100" dir="2700000" algn="tl">
                  <a:srgbClr val="000000">
                    <a:alpha val="43137"/>
                  </a:srgbClr>
                </a:outerShdw>
              </a:effectLst>
              <a:latin typeface="Bradley Hand ITC" panose="03070402050302030203" pitchFamily="66" charset="0"/>
            </a:endParaRPr>
          </a:p>
        </p:txBody>
      </p:sp>
      <p:sp>
        <p:nvSpPr>
          <p:cNvPr id="7" name="object 7"/>
          <p:cNvSpPr/>
          <p:nvPr/>
        </p:nvSpPr>
        <p:spPr>
          <a:xfrm>
            <a:off x="13345732" y="75"/>
            <a:ext cx="4942840" cy="1029969"/>
          </a:xfrm>
          <a:custGeom>
            <a:avLst/>
            <a:gdLst/>
            <a:ahLst/>
            <a:cxnLst/>
            <a:rect l="l" t="t" r="r" b="b"/>
            <a:pathLst>
              <a:path w="4942840" h="1029969">
                <a:moveTo>
                  <a:pt x="4942256" y="537210"/>
                </a:moveTo>
                <a:lnTo>
                  <a:pt x="4910683" y="556260"/>
                </a:lnTo>
                <a:lnTo>
                  <a:pt x="4888331" y="571500"/>
                </a:lnTo>
                <a:lnTo>
                  <a:pt x="4868088" y="589280"/>
                </a:lnTo>
                <a:lnTo>
                  <a:pt x="4859515" y="594360"/>
                </a:lnTo>
                <a:lnTo>
                  <a:pt x="4851666" y="601980"/>
                </a:lnTo>
                <a:lnTo>
                  <a:pt x="4843932" y="608330"/>
                </a:lnTo>
                <a:lnTo>
                  <a:pt x="4835703" y="614680"/>
                </a:lnTo>
                <a:lnTo>
                  <a:pt x="4822672" y="623570"/>
                </a:lnTo>
                <a:lnTo>
                  <a:pt x="4809782" y="633730"/>
                </a:lnTo>
                <a:lnTo>
                  <a:pt x="4795825" y="645160"/>
                </a:lnTo>
                <a:lnTo>
                  <a:pt x="4779569" y="655320"/>
                </a:lnTo>
                <a:lnTo>
                  <a:pt x="4749978" y="674370"/>
                </a:lnTo>
                <a:lnTo>
                  <a:pt x="4741888" y="678180"/>
                </a:lnTo>
                <a:lnTo>
                  <a:pt x="4735309" y="683260"/>
                </a:lnTo>
                <a:lnTo>
                  <a:pt x="4729404" y="688340"/>
                </a:lnTo>
                <a:lnTo>
                  <a:pt x="4723308" y="697230"/>
                </a:lnTo>
                <a:lnTo>
                  <a:pt x="4706163" y="707390"/>
                </a:lnTo>
                <a:lnTo>
                  <a:pt x="4675390" y="731520"/>
                </a:lnTo>
                <a:lnTo>
                  <a:pt x="4636808" y="749300"/>
                </a:lnTo>
                <a:lnTo>
                  <a:pt x="4612754" y="756920"/>
                </a:lnTo>
                <a:lnTo>
                  <a:pt x="4589665" y="764540"/>
                </a:lnTo>
                <a:lnTo>
                  <a:pt x="4567860" y="772160"/>
                </a:lnTo>
                <a:lnTo>
                  <a:pt x="4552670" y="775970"/>
                </a:lnTo>
                <a:lnTo>
                  <a:pt x="4537926" y="781050"/>
                </a:lnTo>
                <a:lnTo>
                  <a:pt x="4523041" y="787400"/>
                </a:lnTo>
                <a:lnTo>
                  <a:pt x="4507408" y="791210"/>
                </a:lnTo>
                <a:lnTo>
                  <a:pt x="4494885" y="797560"/>
                </a:lnTo>
                <a:lnTo>
                  <a:pt x="4483303" y="801370"/>
                </a:lnTo>
                <a:lnTo>
                  <a:pt x="4472787" y="805180"/>
                </a:lnTo>
                <a:lnTo>
                  <a:pt x="4463466" y="810260"/>
                </a:lnTo>
                <a:lnTo>
                  <a:pt x="4442993" y="814070"/>
                </a:lnTo>
                <a:lnTo>
                  <a:pt x="4403636" y="819150"/>
                </a:lnTo>
                <a:lnTo>
                  <a:pt x="4383583" y="824230"/>
                </a:lnTo>
                <a:lnTo>
                  <a:pt x="4355655" y="828040"/>
                </a:lnTo>
                <a:lnTo>
                  <a:pt x="4327830" y="830580"/>
                </a:lnTo>
                <a:lnTo>
                  <a:pt x="4301261" y="836930"/>
                </a:lnTo>
                <a:lnTo>
                  <a:pt x="4277030" y="847090"/>
                </a:lnTo>
                <a:lnTo>
                  <a:pt x="4257878" y="852170"/>
                </a:lnTo>
                <a:lnTo>
                  <a:pt x="4239933" y="857250"/>
                </a:lnTo>
                <a:lnTo>
                  <a:pt x="4222547" y="864870"/>
                </a:lnTo>
                <a:lnTo>
                  <a:pt x="4205020" y="873760"/>
                </a:lnTo>
                <a:lnTo>
                  <a:pt x="4166489" y="887730"/>
                </a:lnTo>
                <a:lnTo>
                  <a:pt x="4126877" y="899160"/>
                </a:lnTo>
                <a:lnTo>
                  <a:pt x="4086707" y="904240"/>
                </a:lnTo>
                <a:lnTo>
                  <a:pt x="4066616" y="902970"/>
                </a:lnTo>
                <a:lnTo>
                  <a:pt x="4046524" y="901700"/>
                </a:lnTo>
                <a:lnTo>
                  <a:pt x="4035133" y="902970"/>
                </a:lnTo>
                <a:lnTo>
                  <a:pt x="4023322" y="902970"/>
                </a:lnTo>
                <a:lnTo>
                  <a:pt x="4010698" y="901700"/>
                </a:lnTo>
                <a:lnTo>
                  <a:pt x="4003789" y="900430"/>
                </a:lnTo>
                <a:lnTo>
                  <a:pt x="3996867" y="899160"/>
                </a:lnTo>
                <a:lnTo>
                  <a:pt x="3985044" y="899160"/>
                </a:lnTo>
                <a:lnTo>
                  <a:pt x="3973093" y="900430"/>
                </a:lnTo>
                <a:lnTo>
                  <a:pt x="3960622" y="899160"/>
                </a:lnTo>
                <a:lnTo>
                  <a:pt x="3947210" y="896620"/>
                </a:lnTo>
                <a:lnTo>
                  <a:pt x="3928402" y="896620"/>
                </a:lnTo>
                <a:lnTo>
                  <a:pt x="3889705" y="900430"/>
                </a:lnTo>
                <a:lnTo>
                  <a:pt x="3870883" y="901700"/>
                </a:lnTo>
                <a:lnTo>
                  <a:pt x="3859022" y="901700"/>
                </a:lnTo>
                <a:lnTo>
                  <a:pt x="3833723" y="904240"/>
                </a:lnTo>
                <a:lnTo>
                  <a:pt x="3819067" y="906780"/>
                </a:lnTo>
                <a:lnTo>
                  <a:pt x="3799979" y="908050"/>
                </a:lnTo>
                <a:lnTo>
                  <a:pt x="3780993" y="910590"/>
                </a:lnTo>
                <a:lnTo>
                  <a:pt x="3762692" y="914400"/>
                </a:lnTo>
                <a:lnTo>
                  <a:pt x="3745661" y="918210"/>
                </a:lnTo>
                <a:lnTo>
                  <a:pt x="3729571" y="922020"/>
                </a:lnTo>
                <a:lnTo>
                  <a:pt x="3697630" y="928370"/>
                </a:lnTo>
                <a:lnTo>
                  <a:pt x="3681526" y="932180"/>
                </a:lnTo>
                <a:lnTo>
                  <a:pt x="3635425" y="934720"/>
                </a:lnTo>
                <a:lnTo>
                  <a:pt x="3623945" y="935990"/>
                </a:lnTo>
                <a:lnTo>
                  <a:pt x="3597198" y="935990"/>
                </a:lnTo>
                <a:lnTo>
                  <a:pt x="3580053" y="934720"/>
                </a:lnTo>
                <a:lnTo>
                  <a:pt x="3557155" y="937260"/>
                </a:lnTo>
                <a:lnTo>
                  <a:pt x="3487851" y="941070"/>
                </a:lnTo>
                <a:lnTo>
                  <a:pt x="3419805" y="948690"/>
                </a:lnTo>
                <a:lnTo>
                  <a:pt x="3385362" y="951230"/>
                </a:lnTo>
                <a:lnTo>
                  <a:pt x="3349548" y="951230"/>
                </a:lnTo>
                <a:lnTo>
                  <a:pt x="3333826" y="952500"/>
                </a:lnTo>
                <a:lnTo>
                  <a:pt x="3303765" y="953770"/>
                </a:lnTo>
                <a:lnTo>
                  <a:pt x="3288461" y="955040"/>
                </a:lnTo>
                <a:lnTo>
                  <a:pt x="3276041" y="956310"/>
                </a:lnTo>
                <a:lnTo>
                  <a:pt x="3262045" y="957580"/>
                </a:lnTo>
                <a:lnTo>
                  <a:pt x="3247390" y="957580"/>
                </a:lnTo>
                <a:lnTo>
                  <a:pt x="3232962" y="956310"/>
                </a:lnTo>
                <a:lnTo>
                  <a:pt x="3211372" y="960120"/>
                </a:lnTo>
                <a:lnTo>
                  <a:pt x="3169323" y="962660"/>
                </a:lnTo>
                <a:lnTo>
                  <a:pt x="3126219" y="963930"/>
                </a:lnTo>
                <a:lnTo>
                  <a:pt x="3081794" y="963930"/>
                </a:lnTo>
                <a:lnTo>
                  <a:pt x="3035731" y="960120"/>
                </a:lnTo>
                <a:lnTo>
                  <a:pt x="2996222" y="963930"/>
                </a:lnTo>
                <a:lnTo>
                  <a:pt x="2955937" y="963930"/>
                </a:lnTo>
                <a:lnTo>
                  <a:pt x="2915386" y="962660"/>
                </a:lnTo>
                <a:lnTo>
                  <a:pt x="2820568" y="951230"/>
                </a:lnTo>
                <a:lnTo>
                  <a:pt x="2809583" y="949960"/>
                </a:lnTo>
                <a:lnTo>
                  <a:pt x="2776105" y="947420"/>
                </a:lnTo>
                <a:lnTo>
                  <a:pt x="2741980" y="948690"/>
                </a:lnTo>
                <a:lnTo>
                  <a:pt x="2730627" y="948690"/>
                </a:lnTo>
                <a:lnTo>
                  <a:pt x="2719171" y="949960"/>
                </a:lnTo>
                <a:lnTo>
                  <a:pt x="2707602" y="949960"/>
                </a:lnTo>
                <a:lnTo>
                  <a:pt x="2695879" y="951230"/>
                </a:lnTo>
                <a:lnTo>
                  <a:pt x="2678404" y="948690"/>
                </a:lnTo>
                <a:lnTo>
                  <a:pt x="2645346" y="944880"/>
                </a:lnTo>
                <a:lnTo>
                  <a:pt x="2594838" y="941070"/>
                </a:lnTo>
                <a:lnTo>
                  <a:pt x="2578531" y="939800"/>
                </a:lnTo>
                <a:lnTo>
                  <a:pt x="2554554" y="941070"/>
                </a:lnTo>
                <a:lnTo>
                  <a:pt x="2528747" y="939800"/>
                </a:lnTo>
                <a:lnTo>
                  <a:pt x="2500668" y="935990"/>
                </a:lnTo>
                <a:lnTo>
                  <a:pt x="2469819" y="932180"/>
                </a:lnTo>
                <a:lnTo>
                  <a:pt x="2450388" y="928370"/>
                </a:lnTo>
                <a:lnTo>
                  <a:pt x="2399068" y="919480"/>
                </a:lnTo>
                <a:lnTo>
                  <a:pt x="2348674" y="909320"/>
                </a:lnTo>
                <a:lnTo>
                  <a:pt x="2298890" y="897890"/>
                </a:lnTo>
                <a:lnTo>
                  <a:pt x="2249373" y="883920"/>
                </a:lnTo>
                <a:lnTo>
                  <a:pt x="2199817" y="866140"/>
                </a:lnTo>
                <a:lnTo>
                  <a:pt x="2157819" y="855980"/>
                </a:lnTo>
                <a:lnTo>
                  <a:pt x="2136381" y="849630"/>
                </a:lnTo>
                <a:lnTo>
                  <a:pt x="2114854" y="844550"/>
                </a:lnTo>
                <a:lnTo>
                  <a:pt x="2080056" y="835660"/>
                </a:lnTo>
                <a:lnTo>
                  <a:pt x="2044915" y="825500"/>
                </a:lnTo>
                <a:lnTo>
                  <a:pt x="1974392" y="807720"/>
                </a:lnTo>
                <a:lnTo>
                  <a:pt x="1876856" y="775970"/>
                </a:lnTo>
                <a:lnTo>
                  <a:pt x="1833092" y="763270"/>
                </a:lnTo>
                <a:lnTo>
                  <a:pt x="1792274" y="755650"/>
                </a:lnTo>
                <a:lnTo>
                  <a:pt x="1742351" y="742950"/>
                </a:lnTo>
                <a:lnTo>
                  <a:pt x="1693379" y="727710"/>
                </a:lnTo>
                <a:lnTo>
                  <a:pt x="1645386" y="711200"/>
                </a:lnTo>
                <a:lnTo>
                  <a:pt x="1598358" y="692150"/>
                </a:lnTo>
                <a:lnTo>
                  <a:pt x="1552282" y="671830"/>
                </a:lnTo>
                <a:lnTo>
                  <a:pt x="1507159" y="650240"/>
                </a:lnTo>
                <a:lnTo>
                  <a:pt x="1490522" y="642620"/>
                </a:lnTo>
                <a:lnTo>
                  <a:pt x="1457515" y="626110"/>
                </a:lnTo>
                <a:lnTo>
                  <a:pt x="1440865" y="617220"/>
                </a:lnTo>
                <a:lnTo>
                  <a:pt x="1404099" y="598170"/>
                </a:lnTo>
                <a:lnTo>
                  <a:pt x="1367307" y="582930"/>
                </a:lnTo>
                <a:lnTo>
                  <a:pt x="1330744" y="570230"/>
                </a:lnTo>
                <a:lnTo>
                  <a:pt x="1294688" y="560070"/>
                </a:lnTo>
                <a:lnTo>
                  <a:pt x="1273060" y="553720"/>
                </a:lnTo>
                <a:lnTo>
                  <a:pt x="1251153" y="544830"/>
                </a:lnTo>
                <a:lnTo>
                  <a:pt x="1230312" y="537210"/>
                </a:lnTo>
                <a:lnTo>
                  <a:pt x="1211884" y="528320"/>
                </a:lnTo>
                <a:lnTo>
                  <a:pt x="1175296" y="508000"/>
                </a:lnTo>
                <a:lnTo>
                  <a:pt x="1137767" y="488950"/>
                </a:lnTo>
                <a:lnTo>
                  <a:pt x="985037" y="416560"/>
                </a:lnTo>
                <a:lnTo>
                  <a:pt x="945184" y="396240"/>
                </a:lnTo>
                <a:lnTo>
                  <a:pt x="905941" y="373380"/>
                </a:lnTo>
                <a:lnTo>
                  <a:pt x="902385" y="365760"/>
                </a:lnTo>
                <a:lnTo>
                  <a:pt x="856437" y="347980"/>
                </a:lnTo>
                <a:lnTo>
                  <a:pt x="810945" y="327660"/>
                </a:lnTo>
                <a:lnTo>
                  <a:pt x="765949" y="306070"/>
                </a:lnTo>
                <a:lnTo>
                  <a:pt x="721410" y="283210"/>
                </a:lnTo>
                <a:lnTo>
                  <a:pt x="633780" y="234950"/>
                </a:lnTo>
                <a:lnTo>
                  <a:pt x="590689" y="209550"/>
                </a:lnTo>
                <a:lnTo>
                  <a:pt x="548055" y="182880"/>
                </a:lnTo>
                <a:lnTo>
                  <a:pt x="521195" y="167640"/>
                </a:lnTo>
                <a:lnTo>
                  <a:pt x="466280" y="134620"/>
                </a:lnTo>
                <a:lnTo>
                  <a:pt x="439343" y="119380"/>
                </a:lnTo>
                <a:lnTo>
                  <a:pt x="403148" y="104140"/>
                </a:lnTo>
                <a:lnTo>
                  <a:pt x="369900" y="88900"/>
                </a:lnTo>
                <a:lnTo>
                  <a:pt x="337705" y="71120"/>
                </a:lnTo>
                <a:lnTo>
                  <a:pt x="304723" y="54610"/>
                </a:lnTo>
                <a:lnTo>
                  <a:pt x="285661" y="41910"/>
                </a:lnTo>
                <a:lnTo>
                  <a:pt x="265899" y="30480"/>
                </a:lnTo>
                <a:lnTo>
                  <a:pt x="245046" y="19050"/>
                </a:lnTo>
                <a:lnTo>
                  <a:pt x="222681" y="7620"/>
                </a:lnTo>
                <a:lnTo>
                  <a:pt x="198691" y="0"/>
                </a:lnTo>
                <a:lnTo>
                  <a:pt x="0" y="0"/>
                </a:lnTo>
                <a:lnTo>
                  <a:pt x="61023" y="24130"/>
                </a:lnTo>
                <a:lnTo>
                  <a:pt x="88696" y="38100"/>
                </a:lnTo>
                <a:lnTo>
                  <a:pt x="115455" y="50800"/>
                </a:lnTo>
                <a:lnTo>
                  <a:pt x="142278" y="60960"/>
                </a:lnTo>
                <a:lnTo>
                  <a:pt x="168414" y="71120"/>
                </a:lnTo>
                <a:lnTo>
                  <a:pt x="193090" y="80010"/>
                </a:lnTo>
                <a:lnTo>
                  <a:pt x="232295" y="105410"/>
                </a:lnTo>
                <a:lnTo>
                  <a:pt x="252412" y="114300"/>
                </a:lnTo>
                <a:lnTo>
                  <a:pt x="273100" y="121920"/>
                </a:lnTo>
                <a:lnTo>
                  <a:pt x="306197" y="139700"/>
                </a:lnTo>
                <a:lnTo>
                  <a:pt x="339305" y="158750"/>
                </a:lnTo>
                <a:lnTo>
                  <a:pt x="373507" y="176530"/>
                </a:lnTo>
                <a:lnTo>
                  <a:pt x="409879" y="193040"/>
                </a:lnTo>
                <a:lnTo>
                  <a:pt x="437083" y="208280"/>
                </a:lnTo>
                <a:lnTo>
                  <a:pt x="492086" y="241300"/>
                </a:lnTo>
                <a:lnTo>
                  <a:pt x="519353" y="256540"/>
                </a:lnTo>
                <a:lnTo>
                  <a:pt x="561759" y="281940"/>
                </a:lnTo>
                <a:lnTo>
                  <a:pt x="648284" y="332740"/>
                </a:lnTo>
                <a:lnTo>
                  <a:pt x="692365" y="356870"/>
                </a:lnTo>
                <a:lnTo>
                  <a:pt x="736955" y="379730"/>
                </a:lnTo>
                <a:lnTo>
                  <a:pt x="782040" y="401320"/>
                </a:lnTo>
                <a:lnTo>
                  <a:pt x="827582" y="421640"/>
                </a:lnTo>
                <a:lnTo>
                  <a:pt x="873556" y="439420"/>
                </a:lnTo>
                <a:lnTo>
                  <a:pt x="912799" y="463550"/>
                </a:lnTo>
                <a:lnTo>
                  <a:pt x="952639" y="483870"/>
                </a:lnTo>
                <a:lnTo>
                  <a:pt x="1033322" y="521970"/>
                </a:lnTo>
                <a:lnTo>
                  <a:pt x="1070762" y="537210"/>
                </a:lnTo>
                <a:lnTo>
                  <a:pt x="1107516" y="554990"/>
                </a:lnTo>
                <a:lnTo>
                  <a:pt x="1143711" y="574040"/>
                </a:lnTo>
                <a:lnTo>
                  <a:pt x="1179499" y="595630"/>
                </a:lnTo>
                <a:lnTo>
                  <a:pt x="1203058" y="604520"/>
                </a:lnTo>
                <a:lnTo>
                  <a:pt x="1225397" y="610870"/>
                </a:lnTo>
                <a:lnTo>
                  <a:pt x="1268145" y="623570"/>
                </a:lnTo>
                <a:lnTo>
                  <a:pt x="1303769" y="633730"/>
                </a:lnTo>
                <a:lnTo>
                  <a:pt x="1339494" y="646430"/>
                </a:lnTo>
                <a:lnTo>
                  <a:pt x="1373733" y="661670"/>
                </a:lnTo>
                <a:lnTo>
                  <a:pt x="1404924" y="678180"/>
                </a:lnTo>
                <a:lnTo>
                  <a:pt x="1421269" y="687070"/>
                </a:lnTo>
                <a:lnTo>
                  <a:pt x="1454734" y="703580"/>
                </a:lnTo>
                <a:lnTo>
                  <a:pt x="1516951" y="734060"/>
                </a:lnTo>
                <a:lnTo>
                  <a:pt x="1563649" y="754380"/>
                </a:lnTo>
                <a:lnTo>
                  <a:pt x="1611871" y="774700"/>
                </a:lnTo>
                <a:lnTo>
                  <a:pt x="1661541" y="792480"/>
                </a:lnTo>
                <a:lnTo>
                  <a:pt x="1712556" y="807720"/>
                </a:lnTo>
                <a:lnTo>
                  <a:pt x="1805660" y="825500"/>
                </a:lnTo>
                <a:lnTo>
                  <a:pt x="1848599" y="835660"/>
                </a:lnTo>
                <a:lnTo>
                  <a:pt x="1944166" y="864870"/>
                </a:lnTo>
                <a:lnTo>
                  <a:pt x="1981365" y="877570"/>
                </a:lnTo>
                <a:lnTo>
                  <a:pt x="2017610" y="889000"/>
                </a:lnTo>
                <a:lnTo>
                  <a:pt x="2053323" y="899160"/>
                </a:lnTo>
                <a:lnTo>
                  <a:pt x="2130691" y="918210"/>
                </a:lnTo>
                <a:lnTo>
                  <a:pt x="2150872" y="922020"/>
                </a:lnTo>
                <a:lnTo>
                  <a:pt x="2170226" y="924560"/>
                </a:lnTo>
                <a:lnTo>
                  <a:pt x="2220404" y="942340"/>
                </a:lnTo>
                <a:lnTo>
                  <a:pt x="2272093" y="956310"/>
                </a:lnTo>
                <a:lnTo>
                  <a:pt x="2324684" y="969010"/>
                </a:lnTo>
                <a:lnTo>
                  <a:pt x="2377579" y="979170"/>
                </a:lnTo>
                <a:lnTo>
                  <a:pt x="2430195" y="986790"/>
                </a:lnTo>
                <a:lnTo>
                  <a:pt x="2448864" y="991870"/>
                </a:lnTo>
                <a:lnTo>
                  <a:pt x="2482735" y="999490"/>
                </a:lnTo>
                <a:lnTo>
                  <a:pt x="2513876" y="1003300"/>
                </a:lnTo>
                <a:lnTo>
                  <a:pt x="2566974" y="1003300"/>
                </a:lnTo>
                <a:lnTo>
                  <a:pt x="2616631" y="1005840"/>
                </a:lnTo>
                <a:lnTo>
                  <a:pt x="2634107" y="1007110"/>
                </a:lnTo>
                <a:lnTo>
                  <a:pt x="2666860" y="1012190"/>
                </a:lnTo>
                <a:lnTo>
                  <a:pt x="2684322" y="1013460"/>
                </a:lnTo>
                <a:lnTo>
                  <a:pt x="2696667" y="1013460"/>
                </a:lnTo>
                <a:lnTo>
                  <a:pt x="2722410" y="1016000"/>
                </a:lnTo>
                <a:lnTo>
                  <a:pt x="2734741" y="1016000"/>
                </a:lnTo>
                <a:lnTo>
                  <a:pt x="2825940" y="1019810"/>
                </a:lnTo>
                <a:lnTo>
                  <a:pt x="2857804" y="1023620"/>
                </a:lnTo>
                <a:lnTo>
                  <a:pt x="2896844" y="1029970"/>
                </a:lnTo>
                <a:lnTo>
                  <a:pt x="2998025" y="1029970"/>
                </a:lnTo>
                <a:lnTo>
                  <a:pt x="3027730" y="1027430"/>
                </a:lnTo>
                <a:lnTo>
                  <a:pt x="3072320" y="1029970"/>
                </a:lnTo>
                <a:lnTo>
                  <a:pt x="3117037" y="1029970"/>
                </a:lnTo>
                <a:lnTo>
                  <a:pt x="3161195" y="1028700"/>
                </a:lnTo>
                <a:lnTo>
                  <a:pt x="3204133" y="1028700"/>
                </a:lnTo>
                <a:lnTo>
                  <a:pt x="3211118" y="1027430"/>
                </a:lnTo>
                <a:lnTo>
                  <a:pt x="3225088" y="1024890"/>
                </a:lnTo>
                <a:lnTo>
                  <a:pt x="3237763" y="1022350"/>
                </a:lnTo>
                <a:lnTo>
                  <a:pt x="3251682" y="1021080"/>
                </a:lnTo>
                <a:lnTo>
                  <a:pt x="3266148" y="1021080"/>
                </a:lnTo>
                <a:lnTo>
                  <a:pt x="3280460" y="1023620"/>
                </a:lnTo>
                <a:lnTo>
                  <a:pt x="3296221" y="1022350"/>
                </a:lnTo>
                <a:lnTo>
                  <a:pt x="3326688" y="1021080"/>
                </a:lnTo>
                <a:lnTo>
                  <a:pt x="3342436" y="1019810"/>
                </a:lnTo>
                <a:lnTo>
                  <a:pt x="3378085" y="1019810"/>
                </a:lnTo>
                <a:lnTo>
                  <a:pt x="3412337" y="1017270"/>
                </a:lnTo>
                <a:lnTo>
                  <a:pt x="3446183" y="1013460"/>
                </a:lnTo>
                <a:lnTo>
                  <a:pt x="3480612" y="1010920"/>
                </a:lnTo>
                <a:lnTo>
                  <a:pt x="3503269" y="1008380"/>
                </a:lnTo>
                <a:lnTo>
                  <a:pt x="3525748" y="1007110"/>
                </a:lnTo>
                <a:lnTo>
                  <a:pt x="3547821" y="1003300"/>
                </a:lnTo>
                <a:lnTo>
                  <a:pt x="3569258" y="998220"/>
                </a:lnTo>
                <a:lnTo>
                  <a:pt x="3580663" y="996950"/>
                </a:lnTo>
                <a:lnTo>
                  <a:pt x="3592474" y="996950"/>
                </a:lnTo>
                <a:lnTo>
                  <a:pt x="3605085" y="998220"/>
                </a:lnTo>
                <a:lnTo>
                  <a:pt x="3618915" y="1000760"/>
                </a:lnTo>
                <a:lnTo>
                  <a:pt x="3664254" y="998220"/>
                </a:lnTo>
                <a:lnTo>
                  <a:pt x="3682974" y="996950"/>
                </a:lnTo>
                <a:lnTo>
                  <a:pt x="3701618" y="994410"/>
                </a:lnTo>
                <a:lnTo>
                  <a:pt x="3719030" y="988060"/>
                </a:lnTo>
                <a:lnTo>
                  <a:pt x="3734104" y="981710"/>
                </a:lnTo>
                <a:lnTo>
                  <a:pt x="3781933" y="970280"/>
                </a:lnTo>
                <a:lnTo>
                  <a:pt x="3798112" y="967740"/>
                </a:lnTo>
                <a:lnTo>
                  <a:pt x="3810482" y="966470"/>
                </a:lnTo>
                <a:lnTo>
                  <a:pt x="3824084" y="963930"/>
                </a:lnTo>
                <a:lnTo>
                  <a:pt x="3850055" y="961390"/>
                </a:lnTo>
                <a:lnTo>
                  <a:pt x="3867416" y="958850"/>
                </a:lnTo>
                <a:lnTo>
                  <a:pt x="3877246" y="957580"/>
                </a:lnTo>
                <a:lnTo>
                  <a:pt x="3887076" y="956310"/>
                </a:lnTo>
                <a:lnTo>
                  <a:pt x="3907320" y="955040"/>
                </a:lnTo>
                <a:lnTo>
                  <a:pt x="3926382" y="956310"/>
                </a:lnTo>
                <a:lnTo>
                  <a:pt x="3938676" y="956310"/>
                </a:lnTo>
                <a:lnTo>
                  <a:pt x="3964394" y="958850"/>
                </a:lnTo>
                <a:lnTo>
                  <a:pt x="3987939" y="958850"/>
                </a:lnTo>
                <a:lnTo>
                  <a:pt x="3998684" y="957580"/>
                </a:lnTo>
                <a:lnTo>
                  <a:pt x="4008323" y="957580"/>
                </a:lnTo>
                <a:lnTo>
                  <a:pt x="4016298" y="960120"/>
                </a:lnTo>
                <a:lnTo>
                  <a:pt x="4061980" y="961390"/>
                </a:lnTo>
                <a:lnTo>
                  <a:pt x="4088473" y="957580"/>
                </a:lnTo>
                <a:lnTo>
                  <a:pt x="4106138" y="955040"/>
                </a:lnTo>
                <a:lnTo>
                  <a:pt x="4169753" y="935990"/>
                </a:lnTo>
                <a:lnTo>
                  <a:pt x="4190542" y="929640"/>
                </a:lnTo>
                <a:lnTo>
                  <a:pt x="4209211" y="923290"/>
                </a:lnTo>
                <a:lnTo>
                  <a:pt x="4226318" y="915670"/>
                </a:lnTo>
                <a:lnTo>
                  <a:pt x="4243540" y="909320"/>
                </a:lnTo>
                <a:lnTo>
                  <a:pt x="4258754" y="904240"/>
                </a:lnTo>
                <a:lnTo>
                  <a:pt x="4262552" y="902970"/>
                </a:lnTo>
                <a:lnTo>
                  <a:pt x="4287139" y="896620"/>
                </a:lnTo>
                <a:lnTo>
                  <a:pt x="4311637" y="891540"/>
                </a:lnTo>
                <a:lnTo>
                  <a:pt x="4363390" y="883920"/>
                </a:lnTo>
                <a:lnTo>
                  <a:pt x="4386135" y="882650"/>
                </a:lnTo>
                <a:lnTo>
                  <a:pt x="4430814" y="877570"/>
                </a:lnTo>
                <a:lnTo>
                  <a:pt x="4451909" y="872490"/>
                </a:lnTo>
                <a:lnTo>
                  <a:pt x="4466272" y="868680"/>
                </a:lnTo>
                <a:lnTo>
                  <a:pt x="4479048" y="863600"/>
                </a:lnTo>
                <a:lnTo>
                  <a:pt x="4491939" y="859790"/>
                </a:lnTo>
                <a:lnTo>
                  <a:pt x="4506646" y="855980"/>
                </a:lnTo>
                <a:lnTo>
                  <a:pt x="4519333" y="849630"/>
                </a:lnTo>
                <a:lnTo>
                  <a:pt x="4532020" y="845820"/>
                </a:lnTo>
                <a:lnTo>
                  <a:pt x="4545508" y="843280"/>
                </a:lnTo>
                <a:lnTo>
                  <a:pt x="4560621" y="839470"/>
                </a:lnTo>
                <a:lnTo>
                  <a:pt x="4586071" y="831850"/>
                </a:lnTo>
                <a:lnTo>
                  <a:pt x="4612398" y="825500"/>
                </a:lnTo>
                <a:lnTo>
                  <a:pt x="4665777" y="802640"/>
                </a:lnTo>
                <a:lnTo>
                  <a:pt x="4701044" y="781050"/>
                </a:lnTo>
                <a:lnTo>
                  <a:pt x="4734103" y="754380"/>
                </a:lnTo>
                <a:lnTo>
                  <a:pt x="4741824" y="749300"/>
                </a:lnTo>
                <a:lnTo>
                  <a:pt x="4748123" y="745490"/>
                </a:lnTo>
                <a:lnTo>
                  <a:pt x="4753737" y="739140"/>
                </a:lnTo>
                <a:lnTo>
                  <a:pt x="4759376" y="731520"/>
                </a:lnTo>
                <a:lnTo>
                  <a:pt x="4765027" y="727710"/>
                </a:lnTo>
                <a:lnTo>
                  <a:pt x="4778235" y="720090"/>
                </a:lnTo>
                <a:lnTo>
                  <a:pt x="4783887" y="717550"/>
                </a:lnTo>
                <a:lnTo>
                  <a:pt x="4797399" y="707390"/>
                </a:lnTo>
                <a:lnTo>
                  <a:pt x="4811573" y="697230"/>
                </a:lnTo>
                <a:lnTo>
                  <a:pt x="4825758" y="685800"/>
                </a:lnTo>
                <a:lnTo>
                  <a:pt x="4839259" y="676910"/>
                </a:lnTo>
                <a:lnTo>
                  <a:pt x="4847907" y="670560"/>
                </a:lnTo>
                <a:lnTo>
                  <a:pt x="4855794" y="662940"/>
                </a:lnTo>
                <a:lnTo>
                  <a:pt x="4863503" y="655320"/>
                </a:lnTo>
                <a:lnTo>
                  <a:pt x="4892014" y="633730"/>
                </a:lnTo>
                <a:lnTo>
                  <a:pt x="4914620" y="618490"/>
                </a:lnTo>
                <a:lnTo>
                  <a:pt x="4940071" y="601980"/>
                </a:lnTo>
                <a:lnTo>
                  <a:pt x="4942256" y="600710"/>
                </a:lnTo>
                <a:lnTo>
                  <a:pt x="4942256" y="537210"/>
                </a:lnTo>
                <a:close/>
              </a:path>
              <a:path w="4942840" h="1029969">
                <a:moveTo>
                  <a:pt x="4942256" y="250342"/>
                </a:moveTo>
                <a:lnTo>
                  <a:pt x="4902098" y="266852"/>
                </a:lnTo>
                <a:lnTo>
                  <a:pt x="4864671" y="284632"/>
                </a:lnTo>
                <a:lnTo>
                  <a:pt x="4829988" y="306222"/>
                </a:lnTo>
                <a:lnTo>
                  <a:pt x="4818596" y="317652"/>
                </a:lnTo>
                <a:lnTo>
                  <a:pt x="4806607" y="327812"/>
                </a:lnTo>
                <a:lnTo>
                  <a:pt x="4794796" y="337972"/>
                </a:lnTo>
                <a:lnTo>
                  <a:pt x="4783887" y="349402"/>
                </a:lnTo>
                <a:lnTo>
                  <a:pt x="4751171" y="376072"/>
                </a:lnTo>
                <a:lnTo>
                  <a:pt x="4719967" y="405282"/>
                </a:lnTo>
                <a:lnTo>
                  <a:pt x="4690110" y="435762"/>
                </a:lnTo>
                <a:lnTo>
                  <a:pt x="4661459" y="468782"/>
                </a:lnTo>
                <a:lnTo>
                  <a:pt x="4634535" y="503072"/>
                </a:lnTo>
                <a:lnTo>
                  <a:pt x="4624756" y="514502"/>
                </a:lnTo>
                <a:lnTo>
                  <a:pt x="4589094" y="557682"/>
                </a:lnTo>
                <a:lnTo>
                  <a:pt x="4547032" y="599592"/>
                </a:lnTo>
                <a:lnTo>
                  <a:pt x="4498302" y="627532"/>
                </a:lnTo>
                <a:lnTo>
                  <a:pt x="4460545" y="642772"/>
                </a:lnTo>
                <a:lnTo>
                  <a:pt x="4447387" y="649122"/>
                </a:lnTo>
                <a:lnTo>
                  <a:pt x="4434738" y="652932"/>
                </a:lnTo>
                <a:lnTo>
                  <a:pt x="4422229" y="658012"/>
                </a:lnTo>
                <a:lnTo>
                  <a:pt x="4409491" y="664362"/>
                </a:lnTo>
                <a:lnTo>
                  <a:pt x="4385183" y="675792"/>
                </a:lnTo>
                <a:lnTo>
                  <a:pt x="4357802" y="684682"/>
                </a:lnTo>
                <a:lnTo>
                  <a:pt x="4329087" y="691032"/>
                </a:lnTo>
                <a:lnTo>
                  <a:pt x="4288548" y="698652"/>
                </a:lnTo>
                <a:lnTo>
                  <a:pt x="4263568" y="706272"/>
                </a:lnTo>
                <a:lnTo>
                  <a:pt x="4239971" y="711352"/>
                </a:lnTo>
                <a:lnTo>
                  <a:pt x="4215295" y="718972"/>
                </a:lnTo>
                <a:lnTo>
                  <a:pt x="4203496" y="721512"/>
                </a:lnTo>
                <a:lnTo>
                  <a:pt x="4189641" y="727862"/>
                </a:lnTo>
                <a:lnTo>
                  <a:pt x="4175468" y="732942"/>
                </a:lnTo>
                <a:lnTo>
                  <a:pt x="4161815" y="735482"/>
                </a:lnTo>
                <a:lnTo>
                  <a:pt x="4125493" y="739292"/>
                </a:lnTo>
                <a:lnTo>
                  <a:pt x="4100995" y="743102"/>
                </a:lnTo>
                <a:lnTo>
                  <a:pt x="4077716" y="749452"/>
                </a:lnTo>
                <a:lnTo>
                  <a:pt x="4057319" y="758342"/>
                </a:lnTo>
                <a:lnTo>
                  <a:pt x="4046613" y="760882"/>
                </a:lnTo>
                <a:lnTo>
                  <a:pt x="4036847" y="763422"/>
                </a:lnTo>
                <a:lnTo>
                  <a:pt x="4018457" y="773582"/>
                </a:lnTo>
                <a:lnTo>
                  <a:pt x="4006011" y="781202"/>
                </a:lnTo>
                <a:lnTo>
                  <a:pt x="3995077" y="786282"/>
                </a:lnTo>
                <a:lnTo>
                  <a:pt x="3984688" y="790092"/>
                </a:lnTo>
                <a:lnTo>
                  <a:pt x="3973880" y="791362"/>
                </a:lnTo>
                <a:lnTo>
                  <a:pt x="3957510" y="793902"/>
                </a:lnTo>
                <a:lnTo>
                  <a:pt x="3922928" y="796442"/>
                </a:lnTo>
                <a:lnTo>
                  <a:pt x="3906189" y="798982"/>
                </a:lnTo>
                <a:lnTo>
                  <a:pt x="3883914" y="801522"/>
                </a:lnTo>
                <a:lnTo>
                  <a:pt x="3861905" y="806602"/>
                </a:lnTo>
                <a:lnTo>
                  <a:pt x="3839362" y="812952"/>
                </a:lnTo>
                <a:lnTo>
                  <a:pt x="3815511" y="820572"/>
                </a:lnTo>
                <a:lnTo>
                  <a:pt x="3791102" y="825652"/>
                </a:lnTo>
                <a:lnTo>
                  <a:pt x="3767861" y="826922"/>
                </a:lnTo>
                <a:lnTo>
                  <a:pt x="3756164" y="825652"/>
                </a:lnTo>
                <a:lnTo>
                  <a:pt x="3744468" y="824382"/>
                </a:lnTo>
                <a:lnTo>
                  <a:pt x="3719626" y="821842"/>
                </a:lnTo>
                <a:lnTo>
                  <a:pt x="3710355" y="818032"/>
                </a:lnTo>
                <a:lnTo>
                  <a:pt x="3703878" y="821842"/>
                </a:lnTo>
                <a:lnTo>
                  <a:pt x="3700957" y="816762"/>
                </a:lnTo>
                <a:lnTo>
                  <a:pt x="3668687" y="812952"/>
                </a:lnTo>
                <a:lnTo>
                  <a:pt x="3637305" y="811682"/>
                </a:lnTo>
                <a:lnTo>
                  <a:pt x="3606063" y="812952"/>
                </a:lnTo>
                <a:lnTo>
                  <a:pt x="3574211" y="818032"/>
                </a:lnTo>
                <a:lnTo>
                  <a:pt x="3561867" y="819302"/>
                </a:lnTo>
                <a:lnTo>
                  <a:pt x="3534753" y="823112"/>
                </a:lnTo>
                <a:lnTo>
                  <a:pt x="3522395" y="824382"/>
                </a:lnTo>
                <a:lnTo>
                  <a:pt x="3497948" y="824382"/>
                </a:lnTo>
                <a:lnTo>
                  <a:pt x="3485400" y="821842"/>
                </a:lnTo>
                <a:lnTo>
                  <a:pt x="3473500" y="821842"/>
                </a:lnTo>
                <a:lnTo>
                  <a:pt x="3465118" y="820572"/>
                </a:lnTo>
                <a:lnTo>
                  <a:pt x="3446792" y="819302"/>
                </a:lnTo>
                <a:lnTo>
                  <a:pt x="3438829" y="818032"/>
                </a:lnTo>
                <a:lnTo>
                  <a:pt x="3414598" y="816762"/>
                </a:lnTo>
                <a:lnTo>
                  <a:pt x="3392716" y="819302"/>
                </a:lnTo>
                <a:lnTo>
                  <a:pt x="3373386" y="823112"/>
                </a:lnTo>
                <a:lnTo>
                  <a:pt x="3356787" y="826922"/>
                </a:lnTo>
                <a:lnTo>
                  <a:pt x="3345561" y="828192"/>
                </a:lnTo>
                <a:lnTo>
                  <a:pt x="3335629" y="830732"/>
                </a:lnTo>
                <a:lnTo>
                  <a:pt x="3326917" y="832002"/>
                </a:lnTo>
                <a:lnTo>
                  <a:pt x="3319322" y="832002"/>
                </a:lnTo>
                <a:lnTo>
                  <a:pt x="3289058" y="834542"/>
                </a:lnTo>
                <a:lnTo>
                  <a:pt x="3273907" y="834542"/>
                </a:lnTo>
                <a:lnTo>
                  <a:pt x="3258108" y="837082"/>
                </a:lnTo>
                <a:lnTo>
                  <a:pt x="3235121" y="837082"/>
                </a:lnTo>
                <a:lnTo>
                  <a:pt x="3137116" y="847242"/>
                </a:lnTo>
                <a:lnTo>
                  <a:pt x="3114217" y="848512"/>
                </a:lnTo>
                <a:lnTo>
                  <a:pt x="3065043" y="852322"/>
                </a:lnTo>
                <a:lnTo>
                  <a:pt x="3018891" y="851052"/>
                </a:lnTo>
                <a:lnTo>
                  <a:pt x="2975584" y="847242"/>
                </a:lnTo>
                <a:lnTo>
                  <a:pt x="2959303" y="844702"/>
                </a:lnTo>
                <a:lnTo>
                  <a:pt x="2934893" y="840892"/>
                </a:lnTo>
                <a:lnTo>
                  <a:pt x="2880626" y="840892"/>
                </a:lnTo>
                <a:lnTo>
                  <a:pt x="2864281" y="843432"/>
                </a:lnTo>
                <a:lnTo>
                  <a:pt x="2852788" y="844702"/>
                </a:lnTo>
                <a:lnTo>
                  <a:pt x="2840761" y="844702"/>
                </a:lnTo>
                <a:lnTo>
                  <a:pt x="2738615" y="825652"/>
                </a:lnTo>
                <a:lnTo>
                  <a:pt x="2667050" y="807872"/>
                </a:lnTo>
                <a:lnTo>
                  <a:pt x="2615831" y="792632"/>
                </a:lnTo>
                <a:lnTo>
                  <a:pt x="2562453" y="774852"/>
                </a:lnTo>
                <a:lnTo>
                  <a:pt x="2509913" y="753262"/>
                </a:lnTo>
                <a:lnTo>
                  <a:pt x="2461183" y="727862"/>
                </a:lnTo>
                <a:lnTo>
                  <a:pt x="2443911" y="721512"/>
                </a:lnTo>
                <a:lnTo>
                  <a:pt x="2425535" y="715162"/>
                </a:lnTo>
                <a:lnTo>
                  <a:pt x="2407678" y="710082"/>
                </a:lnTo>
                <a:lnTo>
                  <a:pt x="2391968" y="705002"/>
                </a:lnTo>
                <a:lnTo>
                  <a:pt x="2350592" y="693572"/>
                </a:lnTo>
                <a:lnTo>
                  <a:pt x="2313482" y="679602"/>
                </a:lnTo>
                <a:lnTo>
                  <a:pt x="2279700" y="664362"/>
                </a:lnTo>
                <a:lnTo>
                  <a:pt x="2262086" y="659282"/>
                </a:lnTo>
                <a:lnTo>
                  <a:pt x="2213699" y="646582"/>
                </a:lnTo>
                <a:lnTo>
                  <a:pt x="2172068" y="627532"/>
                </a:lnTo>
                <a:lnTo>
                  <a:pt x="2149398" y="617372"/>
                </a:lnTo>
                <a:lnTo>
                  <a:pt x="2099017" y="594512"/>
                </a:lnTo>
                <a:lnTo>
                  <a:pt x="2044242" y="574192"/>
                </a:lnTo>
                <a:lnTo>
                  <a:pt x="2009533" y="564032"/>
                </a:lnTo>
                <a:lnTo>
                  <a:pt x="1975853" y="548792"/>
                </a:lnTo>
                <a:lnTo>
                  <a:pt x="1943811" y="532282"/>
                </a:lnTo>
                <a:lnTo>
                  <a:pt x="1913940" y="514502"/>
                </a:lnTo>
                <a:lnTo>
                  <a:pt x="1898256" y="505612"/>
                </a:lnTo>
                <a:lnTo>
                  <a:pt x="1884121" y="497992"/>
                </a:lnTo>
                <a:lnTo>
                  <a:pt x="1870671" y="490372"/>
                </a:lnTo>
                <a:lnTo>
                  <a:pt x="1857044" y="485292"/>
                </a:lnTo>
                <a:lnTo>
                  <a:pt x="1821002" y="463702"/>
                </a:lnTo>
                <a:lnTo>
                  <a:pt x="1785835" y="443382"/>
                </a:lnTo>
                <a:lnTo>
                  <a:pt x="1752434" y="423062"/>
                </a:lnTo>
                <a:lnTo>
                  <a:pt x="1597723" y="331622"/>
                </a:lnTo>
                <a:lnTo>
                  <a:pt x="1555242" y="307492"/>
                </a:lnTo>
                <a:lnTo>
                  <a:pt x="1511858" y="284632"/>
                </a:lnTo>
                <a:lnTo>
                  <a:pt x="1467408" y="261772"/>
                </a:lnTo>
                <a:lnTo>
                  <a:pt x="1421676" y="241452"/>
                </a:lnTo>
                <a:lnTo>
                  <a:pt x="1374495" y="222402"/>
                </a:lnTo>
                <a:lnTo>
                  <a:pt x="1325676" y="204622"/>
                </a:lnTo>
                <a:lnTo>
                  <a:pt x="1276819" y="190652"/>
                </a:lnTo>
                <a:lnTo>
                  <a:pt x="1250276" y="185572"/>
                </a:lnTo>
                <a:lnTo>
                  <a:pt x="1222044" y="177952"/>
                </a:lnTo>
                <a:lnTo>
                  <a:pt x="1152118" y="160172"/>
                </a:lnTo>
                <a:lnTo>
                  <a:pt x="1068793" y="139852"/>
                </a:lnTo>
                <a:lnTo>
                  <a:pt x="1028369" y="132232"/>
                </a:lnTo>
                <a:lnTo>
                  <a:pt x="969987" y="122072"/>
                </a:lnTo>
                <a:lnTo>
                  <a:pt x="940003" y="115722"/>
                </a:lnTo>
                <a:lnTo>
                  <a:pt x="909497" y="106832"/>
                </a:lnTo>
                <a:lnTo>
                  <a:pt x="866660" y="100482"/>
                </a:lnTo>
                <a:lnTo>
                  <a:pt x="825919" y="90322"/>
                </a:lnTo>
                <a:lnTo>
                  <a:pt x="786117" y="75082"/>
                </a:lnTo>
                <a:lnTo>
                  <a:pt x="722045" y="48412"/>
                </a:lnTo>
                <a:lnTo>
                  <a:pt x="698639" y="39522"/>
                </a:lnTo>
                <a:lnTo>
                  <a:pt x="675919" y="30632"/>
                </a:lnTo>
                <a:lnTo>
                  <a:pt x="653973" y="24282"/>
                </a:lnTo>
                <a:lnTo>
                  <a:pt x="597458" y="152"/>
                </a:lnTo>
                <a:lnTo>
                  <a:pt x="517715" y="152"/>
                </a:lnTo>
                <a:lnTo>
                  <a:pt x="534441" y="7772"/>
                </a:lnTo>
                <a:lnTo>
                  <a:pt x="581926" y="26822"/>
                </a:lnTo>
                <a:lnTo>
                  <a:pt x="605713" y="36982"/>
                </a:lnTo>
                <a:lnTo>
                  <a:pt x="627710" y="43332"/>
                </a:lnTo>
                <a:lnTo>
                  <a:pt x="673531" y="61112"/>
                </a:lnTo>
                <a:lnTo>
                  <a:pt x="697153" y="71272"/>
                </a:lnTo>
                <a:lnTo>
                  <a:pt x="738733" y="87782"/>
                </a:lnTo>
                <a:lnTo>
                  <a:pt x="781989" y="103022"/>
                </a:lnTo>
                <a:lnTo>
                  <a:pt x="826211" y="114452"/>
                </a:lnTo>
                <a:lnTo>
                  <a:pt x="870635" y="122072"/>
                </a:lnTo>
                <a:lnTo>
                  <a:pt x="960081" y="141122"/>
                </a:lnTo>
                <a:lnTo>
                  <a:pt x="989507" y="148742"/>
                </a:lnTo>
                <a:lnTo>
                  <a:pt x="1029868" y="155092"/>
                </a:lnTo>
                <a:lnTo>
                  <a:pt x="1111440" y="172872"/>
                </a:lnTo>
                <a:lnTo>
                  <a:pt x="1151432" y="180492"/>
                </a:lnTo>
                <a:lnTo>
                  <a:pt x="1202855" y="193192"/>
                </a:lnTo>
                <a:lnTo>
                  <a:pt x="1253172" y="208432"/>
                </a:lnTo>
                <a:lnTo>
                  <a:pt x="1323657" y="233832"/>
                </a:lnTo>
                <a:lnTo>
                  <a:pt x="1368094" y="251612"/>
                </a:lnTo>
                <a:lnTo>
                  <a:pt x="1411630" y="271932"/>
                </a:lnTo>
                <a:lnTo>
                  <a:pt x="1496707" y="315112"/>
                </a:lnTo>
                <a:lnTo>
                  <a:pt x="1580184" y="363372"/>
                </a:lnTo>
                <a:lnTo>
                  <a:pt x="1663369" y="414172"/>
                </a:lnTo>
                <a:lnTo>
                  <a:pt x="1699806" y="435762"/>
                </a:lnTo>
                <a:lnTo>
                  <a:pt x="1735315" y="456082"/>
                </a:lnTo>
                <a:lnTo>
                  <a:pt x="1769605" y="477672"/>
                </a:lnTo>
                <a:lnTo>
                  <a:pt x="1802307" y="500532"/>
                </a:lnTo>
                <a:lnTo>
                  <a:pt x="1817484" y="508152"/>
                </a:lnTo>
                <a:lnTo>
                  <a:pt x="1844027" y="523392"/>
                </a:lnTo>
                <a:lnTo>
                  <a:pt x="1859203" y="531012"/>
                </a:lnTo>
                <a:lnTo>
                  <a:pt x="1894890" y="552602"/>
                </a:lnTo>
                <a:lnTo>
                  <a:pt x="1929599" y="571652"/>
                </a:lnTo>
                <a:lnTo>
                  <a:pt x="1965109" y="588162"/>
                </a:lnTo>
                <a:lnTo>
                  <a:pt x="2003221" y="598322"/>
                </a:lnTo>
                <a:lnTo>
                  <a:pt x="2027351" y="603402"/>
                </a:lnTo>
                <a:lnTo>
                  <a:pt x="2050148" y="612292"/>
                </a:lnTo>
                <a:lnTo>
                  <a:pt x="2098217" y="638962"/>
                </a:lnTo>
                <a:lnTo>
                  <a:pt x="2143074" y="659282"/>
                </a:lnTo>
                <a:lnTo>
                  <a:pt x="2202611" y="680872"/>
                </a:lnTo>
                <a:lnTo>
                  <a:pt x="2217610" y="683412"/>
                </a:lnTo>
                <a:lnTo>
                  <a:pt x="2233180" y="687222"/>
                </a:lnTo>
                <a:lnTo>
                  <a:pt x="2247531" y="691032"/>
                </a:lnTo>
                <a:lnTo>
                  <a:pt x="2258872" y="696112"/>
                </a:lnTo>
                <a:lnTo>
                  <a:pt x="2279091" y="707542"/>
                </a:lnTo>
                <a:lnTo>
                  <a:pt x="2300503" y="715162"/>
                </a:lnTo>
                <a:lnTo>
                  <a:pt x="2323960" y="722782"/>
                </a:lnTo>
                <a:lnTo>
                  <a:pt x="2350312" y="730402"/>
                </a:lnTo>
                <a:lnTo>
                  <a:pt x="2366226" y="734212"/>
                </a:lnTo>
                <a:lnTo>
                  <a:pt x="2383688" y="738022"/>
                </a:lnTo>
                <a:lnTo>
                  <a:pt x="2400998" y="743102"/>
                </a:lnTo>
                <a:lnTo>
                  <a:pt x="2416479" y="746912"/>
                </a:lnTo>
                <a:lnTo>
                  <a:pt x="2459634" y="768502"/>
                </a:lnTo>
                <a:lnTo>
                  <a:pt x="2503703" y="787552"/>
                </a:lnTo>
                <a:lnTo>
                  <a:pt x="2547734" y="804062"/>
                </a:lnTo>
                <a:lnTo>
                  <a:pt x="2590736" y="816762"/>
                </a:lnTo>
                <a:lnTo>
                  <a:pt x="2631744" y="828192"/>
                </a:lnTo>
                <a:lnTo>
                  <a:pt x="2669248" y="840892"/>
                </a:lnTo>
                <a:lnTo>
                  <a:pt x="2706992" y="851052"/>
                </a:lnTo>
                <a:lnTo>
                  <a:pt x="2746375" y="858672"/>
                </a:lnTo>
                <a:lnTo>
                  <a:pt x="2788716" y="863752"/>
                </a:lnTo>
                <a:lnTo>
                  <a:pt x="2800718" y="863752"/>
                </a:lnTo>
                <a:lnTo>
                  <a:pt x="2813951" y="865022"/>
                </a:lnTo>
                <a:lnTo>
                  <a:pt x="2828239" y="865022"/>
                </a:lnTo>
                <a:lnTo>
                  <a:pt x="2843453" y="863752"/>
                </a:lnTo>
                <a:lnTo>
                  <a:pt x="2861665" y="863752"/>
                </a:lnTo>
                <a:lnTo>
                  <a:pt x="2878607" y="862482"/>
                </a:lnTo>
                <a:lnTo>
                  <a:pt x="2894355" y="862482"/>
                </a:lnTo>
                <a:lnTo>
                  <a:pt x="2908985" y="865022"/>
                </a:lnTo>
                <a:lnTo>
                  <a:pt x="2950667" y="871372"/>
                </a:lnTo>
                <a:lnTo>
                  <a:pt x="2996133" y="872642"/>
                </a:lnTo>
                <a:lnTo>
                  <a:pt x="3044279" y="872642"/>
                </a:lnTo>
                <a:lnTo>
                  <a:pt x="3094024" y="868832"/>
                </a:lnTo>
                <a:lnTo>
                  <a:pt x="3117240" y="867562"/>
                </a:lnTo>
                <a:lnTo>
                  <a:pt x="3165525" y="862482"/>
                </a:lnTo>
                <a:lnTo>
                  <a:pt x="3191941" y="858672"/>
                </a:lnTo>
                <a:lnTo>
                  <a:pt x="3203206" y="858672"/>
                </a:lnTo>
                <a:lnTo>
                  <a:pt x="3213976" y="857402"/>
                </a:lnTo>
                <a:lnTo>
                  <a:pt x="3223806" y="858672"/>
                </a:lnTo>
                <a:lnTo>
                  <a:pt x="3232200" y="859942"/>
                </a:lnTo>
                <a:lnTo>
                  <a:pt x="3247580" y="857402"/>
                </a:lnTo>
                <a:lnTo>
                  <a:pt x="3277692" y="857402"/>
                </a:lnTo>
                <a:lnTo>
                  <a:pt x="3293414" y="854862"/>
                </a:lnTo>
                <a:lnTo>
                  <a:pt x="3304324" y="853592"/>
                </a:lnTo>
                <a:lnTo>
                  <a:pt x="3309505" y="852322"/>
                </a:lnTo>
                <a:lnTo>
                  <a:pt x="3325063" y="848512"/>
                </a:lnTo>
                <a:lnTo>
                  <a:pt x="3335959" y="845972"/>
                </a:lnTo>
                <a:lnTo>
                  <a:pt x="3355416" y="840892"/>
                </a:lnTo>
                <a:lnTo>
                  <a:pt x="3373475" y="837082"/>
                </a:lnTo>
                <a:lnTo>
                  <a:pt x="3391128" y="834542"/>
                </a:lnTo>
                <a:lnTo>
                  <a:pt x="3409365" y="834542"/>
                </a:lnTo>
                <a:lnTo>
                  <a:pt x="3417316" y="837082"/>
                </a:lnTo>
                <a:lnTo>
                  <a:pt x="3435286" y="838352"/>
                </a:lnTo>
                <a:lnTo>
                  <a:pt x="3443147" y="839622"/>
                </a:lnTo>
                <a:lnTo>
                  <a:pt x="3454895" y="838352"/>
                </a:lnTo>
                <a:lnTo>
                  <a:pt x="3466706" y="838352"/>
                </a:lnTo>
                <a:lnTo>
                  <a:pt x="3479190" y="839622"/>
                </a:lnTo>
                <a:lnTo>
                  <a:pt x="3492931" y="842162"/>
                </a:lnTo>
                <a:lnTo>
                  <a:pt x="3505657" y="840892"/>
                </a:lnTo>
                <a:lnTo>
                  <a:pt x="3519894" y="838352"/>
                </a:lnTo>
                <a:lnTo>
                  <a:pt x="3535222" y="835812"/>
                </a:lnTo>
                <a:lnTo>
                  <a:pt x="3551224" y="832002"/>
                </a:lnTo>
                <a:lnTo>
                  <a:pt x="3578771" y="828192"/>
                </a:lnTo>
                <a:lnTo>
                  <a:pt x="3606381" y="825652"/>
                </a:lnTo>
                <a:lnTo>
                  <a:pt x="3634130" y="825652"/>
                </a:lnTo>
                <a:lnTo>
                  <a:pt x="3662095" y="830732"/>
                </a:lnTo>
                <a:lnTo>
                  <a:pt x="3670731" y="833272"/>
                </a:lnTo>
                <a:lnTo>
                  <a:pt x="3677208" y="829462"/>
                </a:lnTo>
                <a:lnTo>
                  <a:pt x="3680764" y="835812"/>
                </a:lnTo>
                <a:lnTo>
                  <a:pt x="3709390" y="840892"/>
                </a:lnTo>
                <a:lnTo>
                  <a:pt x="3738956" y="843432"/>
                </a:lnTo>
                <a:lnTo>
                  <a:pt x="3769296" y="842162"/>
                </a:lnTo>
                <a:lnTo>
                  <a:pt x="3800271" y="837082"/>
                </a:lnTo>
                <a:lnTo>
                  <a:pt x="3821163" y="830732"/>
                </a:lnTo>
                <a:lnTo>
                  <a:pt x="3826179" y="829462"/>
                </a:lnTo>
                <a:lnTo>
                  <a:pt x="3836200" y="826922"/>
                </a:lnTo>
                <a:lnTo>
                  <a:pt x="3841204" y="825652"/>
                </a:lnTo>
                <a:lnTo>
                  <a:pt x="3859860" y="820572"/>
                </a:lnTo>
                <a:lnTo>
                  <a:pt x="3876598" y="816762"/>
                </a:lnTo>
                <a:lnTo>
                  <a:pt x="3894531" y="816762"/>
                </a:lnTo>
                <a:lnTo>
                  <a:pt x="3911904" y="815492"/>
                </a:lnTo>
                <a:lnTo>
                  <a:pt x="3947210" y="815492"/>
                </a:lnTo>
                <a:lnTo>
                  <a:pt x="3993972" y="802792"/>
                </a:lnTo>
                <a:lnTo>
                  <a:pt x="4025722" y="786282"/>
                </a:lnTo>
                <a:lnTo>
                  <a:pt x="4034040" y="783742"/>
                </a:lnTo>
                <a:lnTo>
                  <a:pt x="4041571" y="785012"/>
                </a:lnTo>
                <a:lnTo>
                  <a:pt x="4046004" y="783742"/>
                </a:lnTo>
                <a:lnTo>
                  <a:pt x="4059288" y="779932"/>
                </a:lnTo>
                <a:lnTo>
                  <a:pt x="4079722" y="774852"/>
                </a:lnTo>
                <a:lnTo>
                  <a:pt x="4100715" y="771042"/>
                </a:lnTo>
                <a:lnTo>
                  <a:pt x="4138638" y="768502"/>
                </a:lnTo>
                <a:lnTo>
                  <a:pt x="4156557" y="763422"/>
                </a:lnTo>
                <a:lnTo>
                  <a:pt x="4173690" y="757072"/>
                </a:lnTo>
                <a:lnTo>
                  <a:pt x="4189907" y="751992"/>
                </a:lnTo>
                <a:lnTo>
                  <a:pt x="4199509" y="748182"/>
                </a:lnTo>
                <a:lnTo>
                  <a:pt x="4209656" y="745642"/>
                </a:lnTo>
                <a:lnTo>
                  <a:pt x="4219803" y="741832"/>
                </a:lnTo>
                <a:lnTo>
                  <a:pt x="4229405" y="738022"/>
                </a:lnTo>
                <a:lnTo>
                  <a:pt x="4241203" y="735482"/>
                </a:lnTo>
                <a:lnTo>
                  <a:pt x="4265879" y="727862"/>
                </a:lnTo>
                <a:lnTo>
                  <a:pt x="4337736" y="712622"/>
                </a:lnTo>
                <a:lnTo>
                  <a:pt x="4365676" y="702462"/>
                </a:lnTo>
                <a:lnTo>
                  <a:pt x="4392854" y="689762"/>
                </a:lnTo>
                <a:lnTo>
                  <a:pt x="4402988" y="684682"/>
                </a:lnTo>
                <a:lnTo>
                  <a:pt x="4427004" y="677062"/>
                </a:lnTo>
                <a:lnTo>
                  <a:pt x="4437558" y="671982"/>
                </a:lnTo>
                <a:lnTo>
                  <a:pt x="4456862" y="665632"/>
                </a:lnTo>
                <a:lnTo>
                  <a:pt x="4473727" y="658012"/>
                </a:lnTo>
                <a:lnTo>
                  <a:pt x="4489780" y="649122"/>
                </a:lnTo>
                <a:lnTo>
                  <a:pt x="4506646" y="640232"/>
                </a:lnTo>
                <a:lnTo>
                  <a:pt x="4530395" y="624992"/>
                </a:lnTo>
                <a:lnTo>
                  <a:pt x="4575708" y="581812"/>
                </a:lnTo>
                <a:lnTo>
                  <a:pt x="4613961" y="537362"/>
                </a:lnTo>
                <a:lnTo>
                  <a:pt x="4621098" y="527202"/>
                </a:lnTo>
                <a:lnTo>
                  <a:pt x="4630128" y="515772"/>
                </a:lnTo>
                <a:lnTo>
                  <a:pt x="4650664" y="490372"/>
                </a:lnTo>
                <a:lnTo>
                  <a:pt x="4676457" y="459892"/>
                </a:lnTo>
                <a:lnTo>
                  <a:pt x="4705439" y="431952"/>
                </a:lnTo>
                <a:lnTo>
                  <a:pt x="4767250" y="376072"/>
                </a:lnTo>
                <a:lnTo>
                  <a:pt x="4778222" y="364642"/>
                </a:lnTo>
                <a:lnTo>
                  <a:pt x="4790071" y="353212"/>
                </a:lnTo>
                <a:lnTo>
                  <a:pt x="4802022" y="343052"/>
                </a:lnTo>
                <a:lnTo>
                  <a:pt x="4813351" y="332892"/>
                </a:lnTo>
                <a:lnTo>
                  <a:pt x="4842954" y="311302"/>
                </a:lnTo>
                <a:lnTo>
                  <a:pt x="4875644" y="294792"/>
                </a:lnTo>
                <a:lnTo>
                  <a:pt x="4911585" y="280822"/>
                </a:lnTo>
                <a:lnTo>
                  <a:pt x="4942256" y="270662"/>
                </a:lnTo>
                <a:lnTo>
                  <a:pt x="4942256" y="250342"/>
                </a:lnTo>
                <a:close/>
              </a:path>
            </a:pathLst>
          </a:custGeom>
          <a:solidFill>
            <a:srgbClr val="BCD0B8"/>
          </a:solidFill>
        </p:spPr>
        <p:txBody>
          <a:bodyPr wrap="square" lIns="0" tIns="0" rIns="0" bIns="0" rtlCol="0"/>
          <a:lstStyle/>
          <a:p>
            <a:endParaRPr/>
          </a:p>
        </p:txBody>
      </p:sp>
      <p:sp>
        <p:nvSpPr>
          <p:cNvPr id="4" name="Text Box 3"/>
          <p:cNvSpPr txBox="1"/>
          <p:nvPr/>
        </p:nvSpPr>
        <p:spPr>
          <a:xfrm>
            <a:off x="2165985" y="2847975"/>
            <a:ext cx="8965565" cy="7108825"/>
          </a:xfrm>
          <a:prstGeom prst="rect">
            <a:avLst/>
          </a:prstGeom>
          <a:noFill/>
        </p:spPr>
        <p:txBody>
          <a:bodyPr wrap="square" rtlCol="0">
            <a:spAutoFit/>
          </a:bodyPr>
          <a:lstStyle/>
          <a:p>
            <a:r>
              <a:rPr lang="en-US" sz="2400"/>
              <a:t>Effective blood management is crucial for healthcare organizations to ensure </a:t>
            </a:r>
          </a:p>
          <a:p>
            <a:r>
              <a:rPr lang="en-US" sz="2400"/>
              <a:t>the availability of safe and adequate blood products for patient care. However, </a:t>
            </a:r>
          </a:p>
          <a:p>
            <a:r>
              <a:rPr lang="en-US" sz="2400"/>
              <a:t>traditional blood management practices often suffer from various inefficiencies </a:t>
            </a:r>
          </a:p>
          <a:p>
            <a:r>
              <a:rPr lang="en-US" sz="2400"/>
              <a:t>and challenges that can impact patient safety, operational efficiency, and </a:t>
            </a:r>
          </a:p>
          <a:p>
            <a:r>
              <a:rPr lang="en-US" sz="2400"/>
              <a:t>regulatory compliance</a:t>
            </a:r>
            <a:r>
              <a:rPr lang="en-IN" altLang="en-US" sz="2400"/>
              <a:t>.</a:t>
            </a:r>
          </a:p>
          <a:p>
            <a:endParaRPr lang="en-IN" altLang="en-US" sz="2400"/>
          </a:p>
          <a:p>
            <a:r>
              <a:rPr lang="en-IN" altLang="en-US" sz="2400"/>
              <a:t>The issues are as follows:-</a:t>
            </a:r>
          </a:p>
          <a:p>
            <a:pPr marL="342900" indent="-342900">
              <a:buFont typeface="Arial" panose="020B0604020202020204" pitchFamily="34" charset="0"/>
              <a:buChar char="•"/>
            </a:pPr>
            <a:r>
              <a:rPr lang="en-IN" altLang="en-US" sz="2400" b="1"/>
              <a:t>Manual Record-Keeping</a:t>
            </a:r>
          </a:p>
          <a:p>
            <a:pPr marL="342900" indent="-342900">
              <a:buFont typeface="Arial" panose="020B0604020202020204" pitchFamily="34" charset="0"/>
              <a:buChar char="•"/>
            </a:pPr>
            <a:r>
              <a:rPr lang="en-IN" altLang="en-US" sz="2400" b="1"/>
              <a:t>Limited Accessibility and Visibility</a:t>
            </a:r>
          </a:p>
          <a:p>
            <a:pPr marL="342900" indent="-342900">
              <a:buFont typeface="Arial" panose="020B0604020202020204" pitchFamily="34" charset="0"/>
              <a:buChar char="•"/>
            </a:pPr>
            <a:r>
              <a:rPr lang="en-IN" altLang="en-US" sz="2400" b="1"/>
              <a:t>Data Analysis Challenges</a:t>
            </a:r>
          </a:p>
          <a:p>
            <a:pPr marL="342900" indent="-342900">
              <a:buFont typeface="Arial" panose="020B0604020202020204" pitchFamily="34" charset="0"/>
              <a:buChar char="•"/>
            </a:pPr>
            <a:r>
              <a:rPr lang="en-IN" altLang="en-US" sz="2400" b="1"/>
              <a:t>Regulatory Compliance Issues</a:t>
            </a:r>
          </a:p>
          <a:p>
            <a:pPr marL="342900" indent="-342900">
              <a:buFont typeface="Arial" panose="020B0604020202020204" pitchFamily="34" charset="0"/>
              <a:buChar char="•"/>
            </a:pPr>
            <a:r>
              <a:rPr lang="en-IN" altLang="en-US" sz="2400" b="1"/>
              <a:t>Security Risks</a:t>
            </a:r>
          </a:p>
          <a:p>
            <a:pPr marL="342900" indent="-342900">
              <a:buFont typeface="Arial" panose="020B0604020202020204" pitchFamily="34" charset="0"/>
              <a:buChar char="•"/>
            </a:pPr>
            <a:r>
              <a:rPr lang="en-IN" altLang="en-US" sz="2400" b="1"/>
              <a:t>Inefficient Donor Management</a:t>
            </a:r>
          </a:p>
          <a:p>
            <a:pPr marL="342900" indent="-342900">
              <a:buFont typeface="Arial" panose="020B0604020202020204" pitchFamily="34" charset="0"/>
              <a:buChar char="•"/>
            </a:pPr>
            <a:r>
              <a:rPr lang="en-IN" altLang="en-US" sz="2400" b="1"/>
              <a:t>Inventory Control Challenges</a:t>
            </a:r>
          </a:p>
          <a:p>
            <a:pPr marL="342900" indent="-342900">
              <a:buFont typeface="Arial" panose="020B0604020202020204" pitchFamily="34" charset="0"/>
              <a:buChar char="•"/>
            </a:pPr>
            <a:r>
              <a:rPr lang="en-IN" altLang="en-US" sz="2400" b="1"/>
              <a:t>Transfusion Tracking Limitations</a:t>
            </a:r>
          </a:p>
        </p:txBody>
      </p:sp>
      <p:sp>
        <p:nvSpPr>
          <p:cNvPr id="5" name="Rectangle 4">
            <a:extLst>
              <a:ext uri="{FF2B5EF4-FFF2-40B4-BE49-F238E27FC236}">
                <a16:creationId xmlns:a16="http://schemas.microsoft.com/office/drawing/2014/main" id="{D8EA85DA-7759-1D10-BEBB-3B4A6CB9E66C}"/>
              </a:ext>
            </a:extLst>
          </p:cNvPr>
          <p:cNvSpPr/>
          <p:nvPr/>
        </p:nvSpPr>
        <p:spPr>
          <a:xfrm>
            <a:off x="11283950" y="0"/>
            <a:ext cx="7016750" cy="1040765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8288000" cy="10287000"/>
          </a:xfrm>
          <a:prstGeom prst="rect">
            <a:avLst/>
          </a:prstGeom>
        </p:spPr>
      </p:pic>
      <p:sp>
        <p:nvSpPr>
          <p:cNvPr id="4" name="object 4"/>
          <p:cNvSpPr txBox="1">
            <a:spLocks noGrp="1"/>
          </p:cNvSpPr>
          <p:nvPr>
            <p:ph type="title"/>
          </p:nvPr>
        </p:nvSpPr>
        <p:spPr>
          <a:xfrm>
            <a:off x="-2051050" y="824046"/>
            <a:ext cx="16349396" cy="1369606"/>
          </a:xfrm>
          <a:prstGeom prst="rect">
            <a:avLst/>
          </a:prstGeom>
        </p:spPr>
        <p:txBody>
          <a:bodyPr vert="horz" wrap="square" lIns="0" tIns="15240" rIns="0" bIns="0" rtlCol="0">
            <a:spAutoFit/>
          </a:bodyPr>
          <a:lstStyle/>
          <a:p>
            <a:pPr marL="6189345" algn="ctr">
              <a:lnSpc>
                <a:spcPct val="100000"/>
              </a:lnSpc>
              <a:spcBef>
                <a:spcPts val="120"/>
              </a:spcBef>
            </a:pPr>
            <a:r>
              <a:rPr lang="en-US" sz="8800" i="1" u="sng" spc="240" dirty="0">
                <a:effectLst>
                  <a:outerShdw blurRad="38100" dist="38100" dir="2700000" algn="tl">
                    <a:srgbClr val="000000">
                      <a:alpha val="43137"/>
                    </a:srgbClr>
                  </a:outerShdw>
                </a:effectLst>
                <a:latin typeface="Bradley Hand ITC" panose="03070402050302030203" pitchFamily="66" charset="0"/>
              </a:rPr>
              <a:t>Proposed Solutions</a:t>
            </a:r>
            <a:endParaRPr sz="8800" i="1" u="sng" dirty="0">
              <a:effectLst>
                <a:outerShdw blurRad="38100" dist="38100" dir="2700000" algn="tl">
                  <a:srgbClr val="000000">
                    <a:alpha val="43137"/>
                  </a:srgbClr>
                </a:outerShdw>
              </a:effectLst>
              <a:latin typeface="Bradley Hand ITC" panose="03070402050302030203" pitchFamily="66" charset="0"/>
            </a:endParaRPr>
          </a:p>
        </p:txBody>
      </p:sp>
      <p:sp>
        <p:nvSpPr>
          <p:cNvPr id="3" name="Text Box 2"/>
          <p:cNvSpPr txBox="1"/>
          <p:nvPr/>
        </p:nvSpPr>
        <p:spPr>
          <a:xfrm>
            <a:off x="4629785" y="2886075"/>
            <a:ext cx="13196570" cy="7252970"/>
          </a:xfrm>
          <a:prstGeom prst="rect">
            <a:avLst/>
          </a:prstGeom>
          <a:noFill/>
        </p:spPr>
        <p:txBody>
          <a:bodyPr wrap="square" rtlCol="0">
            <a:noAutofit/>
          </a:bodyPr>
          <a:lstStyle/>
          <a:p>
            <a:r>
              <a:rPr lang="en-US" sz="2400"/>
              <a:t>To address the challenges faced i</a:t>
            </a:r>
            <a:r>
              <a:rPr lang="en-IN" altLang="en-US" sz="2400"/>
              <a:t>n </a:t>
            </a:r>
            <a:r>
              <a:rPr lang="en-US" sz="2400"/>
              <a:t>traditional blood management practices, the </a:t>
            </a:r>
          </a:p>
          <a:p>
            <a:r>
              <a:rPr lang="en-US" sz="2400"/>
              <a:t>proposed solution involves the implementation of a Database Management </a:t>
            </a:r>
          </a:p>
          <a:p>
            <a:r>
              <a:rPr lang="en-US" sz="2400"/>
              <a:t>System (DBMS) tailored specifically for blood management processes. The </a:t>
            </a:r>
          </a:p>
          <a:p>
            <a:r>
              <a:rPr lang="en-US" sz="2400"/>
              <a:t>DBMS will serve as a centralized, secure, and scalable platform for storing, </a:t>
            </a:r>
          </a:p>
          <a:p>
            <a:r>
              <a:rPr lang="en-US" sz="2400"/>
              <a:t>organizing, and managing blood-related data, offering numerous benefits over </a:t>
            </a:r>
          </a:p>
          <a:p>
            <a:r>
              <a:rPr lang="en-US" sz="2400"/>
              <a:t>traditional paper-based systems</a:t>
            </a:r>
            <a:r>
              <a:rPr lang="en-IN" altLang="en-US" sz="2400"/>
              <a:t>.</a:t>
            </a:r>
          </a:p>
          <a:p>
            <a:endParaRPr lang="en-IN" altLang="en-US" sz="2400"/>
          </a:p>
          <a:p>
            <a:r>
              <a:rPr lang="en-IN" altLang="en-US" sz="2400"/>
              <a:t>The steps involved are:-</a:t>
            </a:r>
          </a:p>
          <a:p>
            <a:pPr marL="342900" indent="-342900">
              <a:buFont typeface="Arial" panose="020B0604020202020204" pitchFamily="34" charset="0"/>
              <a:buChar char="•"/>
            </a:pPr>
            <a:r>
              <a:rPr lang="en-US" sz="2800" b="1"/>
              <a:t>Implementation of a Specialized DBMS</a:t>
            </a:r>
            <a:endParaRPr lang="en-IN" altLang="en-US" sz="2800" b="1"/>
          </a:p>
          <a:p>
            <a:pPr marL="342900" indent="-342900">
              <a:buFont typeface="Arial" panose="020B0604020202020204" pitchFamily="34" charset="0"/>
              <a:buChar char="•"/>
            </a:pPr>
            <a:r>
              <a:rPr lang="en-US" sz="2800" b="1"/>
              <a:t>Comprehensive Data Management</a:t>
            </a:r>
            <a:endParaRPr lang="en-IN" altLang="en-US" sz="2800" b="1"/>
          </a:p>
          <a:p>
            <a:pPr marL="342900" indent="-342900">
              <a:buFont typeface="Arial" panose="020B0604020202020204" pitchFamily="34" charset="0"/>
              <a:buChar char="•"/>
            </a:pPr>
            <a:r>
              <a:rPr lang="en-US" sz="2800" b="1"/>
              <a:t> Donor Management Module</a:t>
            </a:r>
            <a:endParaRPr lang="en-IN" altLang="en-US" sz="2800" b="1"/>
          </a:p>
          <a:p>
            <a:pPr marL="342900" indent="-342900">
              <a:buFont typeface="Arial" panose="020B0604020202020204" pitchFamily="34" charset="0"/>
              <a:buChar char="•"/>
            </a:pPr>
            <a:r>
              <a:rPr lang="en-US" sz="2800" b="1"/>
              <a:t>Inventory Control Module</a:t>
            </a:r>
            <a:endParaRPr lang="en-IN" altLang="en-US" sz="2800" b="1"/>
          </a:p>
          <a:p>
            <a:pPr marL="342900" indent="-342900">
              <a:buFont typeface="Arial" panose="020B0604020202020204" pitchFamily="34" charset="0"/>
              <a:buChar char="•"/>
            </a:pPr>
            <a:r>
              <a:rPr lang="en-US" sz="2800" b="1"/>
              <a:t>Transfusion Tracking Module</a:t>
            </a:r>
            <a:endParaRPr lang="en-IN" altLang="en-US" sz="2800" b="1"/>
          </a:p>
          <a:p>
            <a:pPr marL="342900" indent="-342900">
              <a:buFont typeface="Arial" panose="020B0604020202020204" pitchFamily="34" charset="0"/>
              <a:buChar char="•"/>
            </a:pPr>
            <a:r>
              <a:rPr lang="en-US" sz="2800" b="1"/>
              <a:t>Quality Assurance and Compliance Module</a:t>
            </a:r>
            <a:endParaRPr lang="en-IN" altLang="en-US" sz="2800" b="1"/>
          </a:p>
          <a:p>
            <a:pPr marL="342900" indent="-342900">
              <a:buFont typeface="Arial" panose="020B0604020202020204" pitchFamily="34" charset="0"/>
              <a:buChar char="•"/>
            </a:pPr>
            <a:r>
              <a:rPr lang="en-US" sz="2800" b="1"/>
              <a:t>Security Measures</a:t>
            </a:r>
            <a:endParaRPr lang="en-IN" altLang="en-US" sz="2800" b="1"/>
          </a:p>
          <a:p>
            <a:pPr marL="342900" indent="-342900">
              <a:buFont typeface="Arial" panose="020B0604020202020204" pitchFamily="34" charset="0"/>
              <a:buChar char="•"/>
            </a:pPr>
            <a:r>
              <a:rPr lang="en-US" sz="2800" b="1"/>
              <a:t> User Training and Support</a:t>
            </a:r>
          </a:p>
          <a:p>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1750"/>
            <a:ext cx="18288000" cy="10287000"/>
          </a:xfrm>
          <a:prstGeom prst="rect">
            <a:avLst/>
          </a:prstGeom>
        </p:spPr>
      </p:pic>
      <p:pic>
        <p:nvPicPr>
          <p:cNvPr id="3" name="object 3"/>
          <p:cNvPicPr/>
          <p:nvPr/>
        </p:nvPicPr>
        <p:blipFill>
          <a:blip r:embed="rId3" cstate="print"/>
          <a:stretch>
            <a:fillRect/>
          </a:stretch>
        </p:blipFill>
        <p:spPr>
          <a:xfrm>
            <a:off x="10477386" y="1708772"/>
            <a:ext cx="6477000" cy="6867524"/>
          </a:xfrm>
          <a:prstGeom prst="rect">
            <a:avLst/>
          </a:prstGeom>
        </p:spPr>
      </p:pic>
      <p:sp>
        <p:nvSpPr>
          <p:cNvPr id="6" name="Rectangle 5"/>
          <p:cNvSpPr/>
          <p:nvPr/>
        </p:nvSpPr>
        <p:spPr>
          <a:xfrm>
            <a:off x="774162" y="3321050"/>
            <a:ext cx="8994771" cy="2554545"/>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latin typeface="Bradley Hand ITC" panose="03070402050302030203" pitchFamily="66" charset="0"/>
              </a:rPr>
              <a:t>Explore Our Website:</a:t>
            </a:r>
            <a:br>
              <a:rPr lang="en-US" sz="8000" b="1" cap="none" spc="0" dirty="0">
                <a:ln w="22225">
                  <a:solidFill>
                    <a:schemeClr val="accent2"/>
                  </a:solidFill>
                  <a:prstDash val="solid"/>
                </a:ln>
                <a:solidFill>
                  <a:schemeClr val="accent2">
                    <a:lumMod val="40000"/>
                    <a:lumOff val="60000"/>
                  </a:schemeClr>
                </a:solidFill>
                <a:effectLst/>
                <a:latin typeface="Bradley Hand ITC" panose="03070402050302030203" pitchFamily="66" charset="0"/>
              </a:rPr>
            </a:br>
            <a:endParaRPr lang="en-IN" sz="80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2" name="object 2"/>
          <p:cNvPicPr/>
          <p:nvPr/>
        </p:nvPicPr>
        <p:blipFill>
          <a:blip r:embed="rId2" cstate="print"/>
          <a:stretch>
            <a:fillRect/>
          </a:stretch>
        </p:blipFill>
        <p:spPr>
          <a:xfrm>
            <a:off x="0" y="-1"/>
            <a:ext cx="18288000" cy="10287000"/>
          </a:xfrm>
          <a:prstGeom prst="rect">
            <a:avLst/>
          </a:prstGeom>
        </p:spPr>
      </p:pic>
      <p:sp>
        <p:nvSpPr>
          <p:cNvPr id="10" name="TextBox 9"/>
          <p:cNvSpPr txBox="1"/>
          <p:nvPr/>
        </p:nvSpPr>
        <p:spPr>
          <a:xfrm>
            <a:off x="6407150" y="631149"/>
            <a:ext cx="5181600" cy="769441"/>
          </a:xfrm>
          <a:prstGeom prst="rect">
            <a:avLst/>
          </a:prstGeom>
          <a:noFill/>
        </p:spPr>
        <p:txBody>
          <a:bodyPr wrap="square" rtlCol="0">
            <a:spAutoFit/>
          </a:bodyPr>
          <a:lstStyle/>
          <a:p>
            <a:pPr algn="ctr"/>
            <a:r>
              <a:rPr lang="en-US" sz="4400" b="1" i="1" u="sng" dirty="0">
                <a:solidFill>
                  <a:schemeClr val="accent3">
                    <a:lumMod val="50000"/>
                  </a:schemeClr>
                </a:solidFill>
                <a:latin typeface="Bradley Hand ITC" panose="03070402050302030203" pitchFamily="66" charset="0"/>
              </a:rPr>
              <a:t>The Home Page</a:t>
            </a:r>
            <a:endParaRPr lang="en-IN" sz="4400" dirty="0">
              <a:solidFill>
                <a:schemeClr val="accent3">
                  <a:lumMod val="50000"/>
                </a:schemeClr>
              </a:solidFill>
            </a:endParaRPr>
          </a:p>
        </p:txBody>
      </p:sp>
      <p:pic>
        <p:nvPicPr>
          <p:cNvPr id="3" name="Content Placeholder 2"/>
          <p:cNvPicPr>
            <a:picLocks noGrp="1" noChangeAspect="1"/>
          </p:cNvPicPr>
          <p:nvPr>
            <p:ph sz="half" idx="2"/>
          </p:nvPr>
        </p:nvPicPr>
        <p:blipFill>
          <a:blip r:embed="rId3"/>
          <a:stretch>
            <a:fillRect/>
          </a:stretch>
        </p:blipFill>
        <p:spPr>
          <a:xfrm>
            <a:off x="915034" y="1896110"/>
            <a:ext cx="16693515" cy="8218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4750" y="882650"/>
            <a:ext cx="15076170" cy="923290"/>
          </a:xfrm>
        </p:spPr>
        <p:txBody>
          <a:bodyPr wrap="square"/>
          <a:lstStyle/>
          <a:p>
            <a:pPr algn="ctr"/>
            <a:r>
              <a:rPr lang="en-IN" sz="6000" dirty="0"/>
              <a:t> CONCLUSION </a:t>
            </a:r>
          </a:p>
        </p:txBody>
      </p:sp>
      <p:sp>
        <p:nvSpPr>
          <p:cNvPr id="3" name="Subtitle 2"/>
          <p:cNvSpPr>
            <a:spLocks noGrp="1"/>
          </p:cNvSpPr>
          <p:nvPr>
            <p:ph type="subTitle" idx="4"/>
          </p:nvPr>
        </p:nvSpPr>
        <p:spPr>
          <a:xfrm>
            <a:off x="7245350" y="2025650"/>
            <a:ext cx="10701655" cy="2585323"/>
          </a:xfrm>
        </p:spPr>
        <p:txBody>
          <a:bodyPr wrap="square"/>
          <a:lstStyle/>
          <a:p>
            <a:r>
              <a:rPr lang="en-IN" sz="2800" dirty="0"/>
              <a:t>Based on results, We concluded that online blood bank management system is much better than the manual system. The findings showed that respondents prefer to use online blood bank management system rather than </a:t>
            </a:r>
          </a:p>
          <a:p>
            <a:r>
              <a:rPr lang="en-IN" sz="2800" dirty="0"/>
              <a:t>the manual system because it offers many advantages and benefits that lead to its effectiveness, and efficiency.</a:t>
            </a:r>
          </a:p>
        </p:txBody>
      </p:sp>
      <p:sp>
        <p:nvSpPr>
          <p:cNvPr id="4" name="Rectangle 3">
            <a:extLst>
              <a:ext uri="{FF2B5EF4-FFF2-40B4-BE49-F238E27FC236}">
                <a16:creationId xmlns:a16="http://schemas.microsoft.com/office/drawing/2014/main" id="{6294DB8E-8100-3692-BEBB-D4EB3F0D544B}"/>
              </a:ext>
            </a:extLst>
          </p:cNvPr>
          <p:cNvSpPr/>
          <p:nvPr/>
        </p:nvSpPr>
        <p:spPr>
          <a:xfrm>
            <a:off x="0" y="0"/>
            <a:ext cx="7092950" cy="102997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2350" y="501650"/>
            <a:ext cx="10753725" cy="1511935"/>
          </a:xfrm>
        </p:spPr>
        <p:txBody>
          <a:bodyPr>
            <a:noAutofit/>
          </a:bodyPr>
          <a:lstStyle/>
          <a:p>
            <a:r>
              <a:rPr lang="en-IN" altLang="en-US" dirty="0">
                <a:sym typeface="+mn-ea"/>
              </a:rPr>
              <a:t>FUTURE SCOPE</a:t>
            </a:r>
            <a:endParaRPr lang="en-US" dirty="0"/>
          </a:p>
        </p:txBody>
      </p:sp>
      <p:sp>
        <p:nvSpPr>
          <p:cNvPr id="3" name="Subtitle 2"/>
          <p:cNvSpPr>
            <a:spLocks noGrp="1"/>
          </p:cNvSpPr>
          <p:nvPr>
            <p:ph type="subTitle" idx="4"/>
          </p:nvPr>
        </p:nvSpPr>
        <p:spPr>
          <a:xfrm>
            <a:off x="4044950" y="2330450"/>
            <a:ext cx="10753725" cy="6324600"/>
          </a:xfrm>
        </p:spPr>
        <p:txBody>
          <a:bodyPr>
            <a:noAutofit/>
          </a:bodyPr>
          <a:lstStyle/>
          <a:p>
            <a:r>
              <a:rPr lang="en-US" sz="2800" b="1" dirty="0"/>
              <a:t>In view of the findings, </a:t>
            </a:r>
            <a:r>
              <a:rPr lang="en-IN" altLang="en-US" sz="2800" b="1" dirty="0"/>
              <a:t>we</a:t>
            </a:r>
            <a:r>
              <a:rPr lang="en-US" sz="2800" b="1" dirty="0"/>
              <a:t> recommend that implementation of online blood bank management system</a:t>
            </a:r>
            <a:r>
              <a:rPr lang="en-IN" altLang="en-US" sz="2800" b="1" dirty="0"/>
              <a:t> with the help of DBMS.</a:t>
            </a:r>
            <a:r>
              <a:rPr lang="en-US" sz="2800" b="1" dirty="0"/>
              <a:t> </a:t>
            </a:r>
            <a:r>
              <a:rPr lang="en-IN" altLang="en-US" sz="2800" b="1" dirty="0"/>
              <a:t>T</a:t>
            </a:r>
            <a:r>
              <a:rPr lang="en-US" sz="2800" b="1" dirty="0"/>
              <a:t>his project recommends that the system can be expanded by allowing donors to register online and be a system user, and these donors will be informed about the planned blood donation activities through the online system. We will also be looking forward to linking hospitals and their requirements and availability directly into our system</a:t>
            </a:r>
            <a:r>
              <a:rPr lang="en-IN" altLang="en-US" sz="2800" b="1" dirty="0"/>
              <a:t>. We also want to link this to whole system to the management grid of hospital chains and research chains for further help and growth.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8288000" cy="10287000"/>
          </a:xfrm>
          <a:prstGeom prst="rect">
            <a:avLst/>
          </a:prstGeom>
        </p:spPr>
      </p:pic>
      <p:sp>
        <p:nvSpPr>
          <p:cNvPr id="3" name="object 3"/>
          <p:cNvSpPr txBox="1">
            <a:spLocks noGrp="1"/>
          </p:cNvSpPr>
          <p:nvPr>
            <p:ph type="title"/>
          </p:nvPr>
        </p:nvSpPr>
        <p:spPr>
          <a:xfrm>
            <a:off x="5454624" y="978358"/>
            <a:ext cx="7377430" cy="8996680"/>
          </a:xfrm>
          <a:prstGeom prst="rect">
            <a:avLst/>
          </a:prstGeom>
        </p:spPr>
        <p:txBody>
          <a:bodyPr vert="horz" wrap="square" lIns="0" tIns="1045210" rIns="0" bIns="0" rtlCol="0">
            <a:spAutoFit/>
          </a:bodyPr>
          <a:lstStyle/>
          <a:p>
            <a:pPr algn="ctr">
              <a:lnSpc>
                <a:spcPct val="100000"/>
              </a:lnSpc>
              <a:spcBef>
                <a:spcPts val="8230"/>
              </a:spcBef>
            </a:pPr>
            <a:r>
              <a:rPr sz="14400" i="1" spc="800" dirty="0">
                <a:latin typeface="Bradley Hand ITC" panose="03070402050302030203" pitchFamily="66" charset="0"/>
              </a:rPr>
              <a:t>Thanks!</a:t>
            </a:r>
            <a:endParaRPr sz="14400" i="1" dirty="0">
              <a:latin typeface="Bradley Hand ITC" panose="03070402050302030203" pitchFamily="66" charset="0"/>
            </a:endParaRPr>
          </a:p>
          <a:p>
            <a:pPr algn="ctr">
              <a:lnSpc>
                <a:spcPct val="100000"/>
              </a:lnSpc>
              <a:spcBef>
                <a:spcPts val="1525"/>
              </a:spcBef>
            </a:pPr>
            <a:br>
              <a:rPr lang="en-IN" sz="900" i="1" dirty="0"/>
            </a:br>
            <a:r>
              <a:rPr lang="en-IN" b="1" i="1" dirty="0">
                <a:latin typeface="Bradley Hand ITC" panose="03070402050302030203" pitchFamily="66" charset="0"/>
              </a:rPr>
              <a:t>Any lingering curiosities</a:t>
            </a:r>
            <a:br>
              <a:rPr lang="en-IN" b="1" i="1" dirty="0">
                <a:latin typeface="Bradley Hand ITC" panose="03070402050302030203" pitchFamily="66" charset="0"/>
              </a:rPr>
            </a:br>
            <a:r>
              <a:rPr lang="en-IN" b="1" i="1" dirty="0">
                <a:latin typeface="Bradley Hand ITC" panose="03070402050302030203" pitchFamily="66" charset="0"/>
              </a:rPr>
              <a:t>please mail us at the official mail of </a:t>
            </a:r>
            <a:r>
              <a:rPr lang="en-IN" b="1" i="1" u="sng" dirty="0">
                <a:latin typeface="Bradley Hand ITC" panose="03070402050302030203" pitchFamily="66" charset="0"/>
              </a:rPr>
              <a:t>uppalroy127020027@gmail.com</a:t>
            </a:r>
            <a:endParaRPr lang="en-IN" sz="2700" b="1" i="1" u="sng" dirty="0">
              <a:latin typeface="Bradley Hand ITC" panose="03070402050302030203" pitchFamily="66" charset="0"/>
              <a:cs typeface="Verdana" panose="020B060403050404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B56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650</Words>
  <Application>Microsoft Office PowerPoint</Application>
  <PresentationFormat>Custom</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Bradley Hand ITC</vt:lpstr>
      <vt:lpstr>Calibri</vt:lpstr>
      <vt:lpstr>Georgia</vt:lpstr>
      <vt:lpstr>Times New Roman</vt:lpstr>
      <vt:lpstr>Office Theme</vt:lpstr>
      <vt:lpstr>BLOOD MANAGEMENT SYSTEM</vt:lpstr>
      <vt:lpstr>Introduction</vt:lpstr>
      <vt:lpstr>Problem Statements</vt:lpstr>
      <vt:lpstr>Proposed Solutions</vt:lpstr>
      <vt:lpstr>PowerPoint Presentation</vt:lpstr>
      <vt:lpstr>PowerPoint Presentation</vt:lpstr>
      <vt:lpstr> CONCLUSION </vt:lpstr>
      <vt:lpstr>FUTURE SCOPE</vt:lpstr>
      <vt:lpstr>Thanks!  Any lingering curiosities please mail us at the official mail of uppalroy127020027@gmail.com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Education: Learning Management System</dc:title>
  <dc:creator>Hritam Chakraborty</dc:creator>
  <cp:lastModifiedBy>Debasish Raha</cp:lastModifiedBy>
  <cp:revision>6</cp:revision>
  <dcterms:created xsi:type="dcterms:W3CDTF">2024-04-28T22:28:00Z</dcterms:created>
  <dcterms:modified xsi:type="dcterms:W3CDTF">2024-04-30T08:58:39Z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2024-04-28T05:30:00Z</vt:filetime>
  </property>
  <property fmtid="{D5CDD505-2E9C-101B-9397-08002B2CF9AE}" pid="3" name="Creator">
    <vt:lpwstr>Chromium</vt:lpwstr>
  </property>
  <property fmtid="{D5CDD505-2E9C-101B-9397-08002B2CF9AE}" pid="4" name="LastSaved">
    <vt:filetime>2024-04-28T05:30:00Z</vt:filetime>
  </property>
  <property fmtid="{D5CDD505-2E9C-101B-9397-08002B2CF9AE}" pid="5" name="Producer">
    <vt:lpwstr>GPL Ghostscript 10.02.0</vt:lpwstr>
  </property>
  <property fmtid="{D5CDD505-2E9C-101B-9397-08002B2CF9AE}" pid="6" name="ICV">
    <vt:lpwstr>91EFEA039B4443759FFB35F386674135_13</vt:lpwstr>
  </property>
  <property fmtid="{D5CDD505-2E9C-101B-9397-08002B2CF9AE}" pid="7" name="KSOProductBuildVer">
    <vt:lpwstr>1033-12.2.0.16731</vt:lpwstr>
  </property>
</Properties>
</file>