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3"/>
  </p:notesMasterIdLst>
  <p:sldIdLst>
    <p:sldId id="256" r:id="rId2"/>
    <p:sldId id="257" r:id="rId3"/>
    <p:sldId id="258" r:id="rId4"/>
    <p:sldId id="259" r:id="rId5"/>
    <p:sldId id="260" r:id="rId6"/>
    <p:sldId id="280" r:id="rId7"/>
    <p:sldId id="269" r:id="rId8"/>
    <p:sldId id="270" r:id="rId9"/>
    <p:sldId id="262" r:id="rId10"/>
    <p:sldId id="263" r:id="rId11"/>
    <p:sldId id="264" r:id="rId12"/>
    <p:sldId id="272" r:id="rId13"/>
    <p:sldId id="273" r:id="rId14"/>
    <p:sldId id="274" r:id="rId15"/>
    <p:sldId id="265" r:id="rId16"/>
    <p:sldId id="275" r:id="rId17"/>
    <p:sldId id="266" r:id="rId18"/>
    <p:sldId id="277" r:id="rId19"/>
    <p:sldId id="278" r:id="rId20"/>
    <p:sldId id="279" r:id="rId21"/>
    <p:sldId id="267"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Century Gothic" panose="020B0502020202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9468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9712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0207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9524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0856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3267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765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2"/>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2"/>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2"/>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2"/>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2"/>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11"/>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sp>
      <p:sp>
        <p:nvSpPr>
          <p:cNvPr id="82" name="Google Shape;82;p11"/>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1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12"/>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1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3"/>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13"/>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1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13"/>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13"/>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4"/>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5"/>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15"/>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15"/>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15"/>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6"/>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16"/>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7"/>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8"/>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5"/>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6"/>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6"/>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6"/>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9"/>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sp>
      <p:sp>
        <p:nvSpPr>
          <p:cNvPr id="75" name="Google Shape;75;p10"/>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1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9206969" y="2963333"/>
            <a:ext cx="2981859" cy="3208867"/>
            <a:chOff x="9206969" y="2963333"/>
            <a:chExt cx="2981859" cy="3208867"/>
          </a:xfrm>
        </p:grpSpPr>
        <p:cxnSp>
          <p:nvCxnSpPr>
            <p:cNvPr id="7" name="Google Shape;7;p1"/>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ctrTitle"/>
          </p:nvPr>
        </p:nvSpPr>
        <p:spPr>
          <a:xfrm>
            <a:off x="684212" y="685800"/>
            <a:ext cx="9983788" cy="810492"/>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ct val="100000"/>
              <a:buFont typeface="Century Gothic"/>
              <a:buNone/>
            </a:pPr>
            <a:r>
              <a:rPr lang="en-US" b="1" dirty="0"/>
              <a:t>A PRESENTATION ON CREDIT CARD FRAUD DETECTION </a:t>
            </a:r>
            <a:endParaRPr b="1" dirty="0"/>
          </a:p>
        </p:txBody>
      </p:sp>
      <p:sp>
        <p:nvSpPr>
          <p:cNvPr id="140" name="Google Shape;140;p19"/>
          <p:cNvSpPr txBox="1">
            <a:spLocks noGrp="1"/>
          </p:cNvSpPr>
          <p:nvPr>
            <p:ph type="subTitle" idx="1"/>
          </p:nvPr>
        </p:nvSpPr>
        <p:spPr>
          <a:xfrm>
            <a:off x="684212" y="2161309"/>
            <a:ext cx="6400800" cy="362989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b="1" dirty="0">
                <a:solidFill>
                  <a:schemeClr val="lt1"/>
                </a:solidFill>
              </a:rPr>
              <a:t>Presented By:</a:t>
            </a:r>
            <a:endParaRPr dirty="0"/>
          </a:p>
          <a:p>
            <a:pPr marL="0" lvl="0" indent="0" algn="l" rtl="0">
              <a:spcBef>
                <a:spcPts val="1020"/>
              </a:spcBef>
              <a:spcAft>
                <a:spcPts val="0"/>
              </a:spcAft>
              <a:buSzPts val="1680"/>
              <a:buNone/>
            </a:pPr>
            <a:r>
              <a:rPr lang="en-US" b="1" dirty="0">
                <a:solidFill>
                  <a:schemeClr val="lt1"/>
                </a:solidFill>
              </a:rPr>
              <a:t>        Name : </a:t>
            </a:r>
            <a:r>
              <a:rPr lang="en-US" b="1" dirty="0" err="1">
                <a:solidFill>
                  <a:schemeClr val="lt1"/>
                </a:solidFill>
              </a:rPr>
              <a:t>Avinandan</a:t>
            </a:r>
            <a:r>
              <a:rPr lang="en-US" b="1" dirty="0">
                <a:solidFill>
                  <a:schemeClr val="lt1"/>
                </a:solidFill>
              </a:rPr>
              <a:t> Bose</a:t>
            </a:r>
            <a:endParaRPr dirty="0"/>
          </a:p>
          <a:p>
            <a:pPr marL="0" lvl="0" indent="0" algn="l" rtl="0">
              <a:spcBef>
                <a:spcPts val="1020"/>
              </a:spcBef>
              <a:spcAft>
                <a:spcPts val="0"/>
              </a:spcAft>
              <a:buSzPts val="1680"/>
              <a:buNone/>
            </a:pPr>
            <a:r>
              <a:rPr lang="en-US" b="1" dirty="0">
                <a:solidFill>
                  <a:schemeClr val="lt1"/>
                </a:solidFill>
              </a:rPr>
              <a:t>        Roll No.: 434120010019</a:t>
            </a:r>
            <a:endParaRPr dirty="0"/>
          </a:p>
          <a:p>
            <a:pPr marL="0" lvl="0" indent="0" algn="l" rtl="0">
              <a:spcBef>
                <a:spcPts val="1020"/>
              </a:spcBef>
              <a:spcAft>
                <a:spcPts val="0"/>
              </a:spcAft>
              <a:buSzPts val="1680"/>
              <a:buNone/>
            </a:pPr>
            <a:r>
              <a:rPr lang="en-US" b="1" dirty="0">
                <a:solidFill>
                  <a:schemeClr val="lt1"/>
                </a:solidFill>
              </a:rPr>
              <a:t>	  Name: Debasish Ghosh</a:t>
            </a:r>
            <a:endParaRPr dirty="0"/>
          </a:p>
          <a:p>
            <a:pPr marL="0" lvl="0" indent="0" algn="l" rtl="0">
              <a:spcBef>
                <a:spcPts val="1020"/>
              </a:spcBef>
              <a:spcAft>
                <a:spcPts val="0"/>
              </a:spcAft>
              <a:buSzPts val="1680"/>
              <a:buNone/>
            </a:pPr>
            <a:r>
              <a:rPr lang="en-US" b="1" dirty="0">
                <a:solidFill>
                  <a:schemeClr val="lt1"/>
                </a:solidFill>
              </a:rPr>
              <a:t>        Roll No.:434120010022</a:t>
            </a:r>
            <a:endParaRPr dirty="0"/>
          </a:p>
          <a:p>
            <a:pPr marL="0" lvl="0" indent="0" algn="l" rtl="0">
              <a:spcBef>
                <a:spcPts val="1020"/>
              </a:spcBef>
              <a:spcAft>
                <a:spcPts val="0"/>
              </a:spcAft>
              <a:buSzPts val="1680"/>
              <a:buNone/>
            </a:pPr>
            <a:r>
              <a:rPr lang="en-US" b="1" dirty="0">
                <a:solidFill>
                  <a:schemeClr val="lt1"/>
                </a:solidFill>
              </a:rPr>
              <a:t>        Sec/Course: MCA (2020-2022)</a:t>
            </a:r>
            <a:endParaRPr dirty="0"/>
          </a:p>
          <a:p>
            <a:pPr marL="0" lvl="0" indent="0" algn="l" rtl="0">
              <a:spcBef>
                <a:spcPts val="1020"/>
              </a:spcBef>
              <a:spcAft>
                <a:spcPts val="0"/>
              </a:spcAft>
              <a:buSzPts val="1680"/>
              <a:buNone/>
            </a:pPr>
            <a:r>
              <a:rPr lang="en-US" b="1" dirty="0">
                <a:solidFill>
                  <a:schemeClr val="lt1"/>
                </a:solidFill>
              </a:rPr>
              <a:t>        Year: 2</a:t>
            </a:r>
            <a:r>
              <a:rPr lang="en-US" b="1" baseline="30000" dirty="0">
                <a:solidFill>
                  <a:schemeClr val="lt1"/>
                </a:solidFill>
              </a:rPr>
              <a:t>nd</a:t>
            </a:r>
            <a:endParaRPr b="1" dirty="0">
              <a:solidFill>
                <a:schemeClr val="lt1"/>
              </a:solidFill>
            </a:endParaRPr>
          </a:p>
          <a:p>
            <a:pPr marL="0" lvl="0" indent="0" algn="l" rtl="0">
              <a:spcBef>
                <a:spcPts val="1020"/>
              </a:spcBef>
              <a:spcAft>
                <a:spcPts val="0"/>
              </a:spcAft>
              <a:buSzPts val="1680"/>
              <a:buNone/>
            </a:pPr>
            <a:r>
              <a:rPr lang="en-US" b="1" dirty="0">
                <a:solidFill>
                  <a:schemeClr val="lt1"/>
                </a:solidFill>
              </a:rPr>
              <a:t>	  Semester : 3</a:t>
            </a:r>
            <a:r>
              <a:rPr lang="en-US" b="1" baseline="30000" dirty="0">
                <a:solidFill>
                  <a:schemeClr val="lt1"/>
                </a:solidFill>
              </a:rPr>
              <a:t>rd</a:t>
            </a:r>
            <a:r>
              <a:rPr lang="en-US" b="1" dirty="0">
                <a:solidFill>
                  <a:schemeClr val="lt1"/>
                </a:solidFill>
              </a:rPr>
              <a:t> </a:t>
            </a:r>
            <a:endParaRPr b="1"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a:spLocks noGrp="1"/>
          </p:cNvSpPr>
          <p:nvPr>
            <p:ph type="title"/>
          </p:nvPr>
        </p:nvSpPr>
        <p:spPr>
          <a:xfrm>
            <a:off x="822758" y="576775"/>
            <a:ext cx="8534400" cy="117686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a:buNone/>
            </a:pPr>
            <a:r>
              <a:rPr lang="en-US" b="1" dirty="0"/>
              <a:t>SCALING</a:t>
            </a:r>
            <a:endParaRPr b="1" dirty="0"/>
          </a:p>
        </p:txBody>
      </p:sp>
      <p:sp>
        <p:nvSpPr>
          <p:cNvPr id="182" name="Google Shape;182;p26"/>
          <p:cNvSpPr txBox="1">
            <a:spLocks noGrp="1"/>
          </p:cNvSpPr>
          <p:nvPr>
            <p:ph type="body" idx="1"/>
          </p:nvPr>
        </p:nvSpPr>
        <p:spPr>
          <a:xfrm>
            <a:off x="822758" y="1905000"/>
            <a:ext cx="3439753" cy="3615267"/>
          </a:xfrm>
          <a:prstGeom prst="rect">
            <a:avLst/>
          </a:prstGeom>
          <a:noFill/>
          <a:ln>
            <a:noFill/>
          </a:ln>
        </p:spPr>
        <p:txBody>
          <a:bodyPr spcFirstLastPara="1" wrap="square" lIns="91425" tIns="45700" rIns="91425" bIns="45700" anchor="ctr" anchorCtr="0">
            <a:normAutofit fontScale="85000" lnSpcReduction="10000"/>
          </a:bodyPr>
          <a:lstStyle/>
          <a:p>
            <a:pPr marL="285750" lvl="0" indent="-285750" algn="l" rtl="0">
              <a:spcBef>
                <a:spcPts val="0"/>
              </a:spcBef>
              <a:spcAft>
                <a:spcPts val="0"/>
              </a:spcAft>
              <a:buSzPts val="1600"/>
              <a:buChar char="▶"/>
            </a:pPr>
            <a:r>
              <a:rPr lang="en-US" b="1" dirty="0">
                <a:solidFill>
                  <a:schemeClr val="lt1"/>
                </a:solidFill>
              </a:rPr>
              <a:t>Scaling is a method used to normalize range of independent variables or features of data .</a:t>
            </a:r>
            <a:endParaRPr dirty="0"/>
          </a:p>
          <a:p>
            <a:pPr marL="285750" lvl="0" indent="-285750" algn="l" rtl="0">
              <a:spcBef>
                <a:spcPts val="1000"/>
              </a:spcBef>
              <a:spcAft>
                <a:spcPts val="0"/>
              </a:spcAft>
              <a:buSzPts val="1600"/>
              <a:buChar char="▶"/>
            </a:pPr>
            <a:r>
              <a:rPr lang="en-US" b="1" dirty="0">
                <a:solidFill>
                  <a:schemeClr val="lt1"/>
                </a:solidFill>
              </a:rPr>
              <a:t>Scaling is done for data normalization and data pre-processing.</a:t>
            </a:r>
            <a:endParaRPr dirty="0"/>
          </a:p>
          <a:p>
            <a:pPr marL="285750" lvl="0" indent="-285750" algn="l" rtl="0">
              <a:spcBef>
                <a:spcPts val="1000"/>
              </a:spcBef>
              <a:spcAft>
                <a:spcPts val="0"/>
              </a:spcAft>
              <a:buSzPts val="1600"/>
              <a:buChar char="▶"/>
            </a:pPr>
            <a:r>
              <a:rPr lang="en-US" b="1" dirty="0">
                <a:solidFill>
                  <a:schemeClr val="lt1"/>
                </a:solidFill>
              </a:rPr>
              <a:t>We have applied Standard Scaler , Principal Component Analysis, Robust Scaling , Power Transformer, Quantile Transformer and Mini-Max scaling to the dataset.</a:t>
            </a:r>
            <a:endParaRPr b="1" dirty="0">
              <a:solidFill>
                <a:schemeClr val="lt1"/>
              </a:solidFill>
            </a:endParaRPr>
          </a:p>
        </p:txBody>
      </p:sp>
      <p:pic>
        <p:nvPicPr>
          <p:cNvPr id="4" name="Picture 3">
            <a:extLst>
              <a:ext uri="{FF2B5EF4-FFF2-40B4-BE49-F238E27FC236}">
                <a16:creationId xmlns:a16="http://schemas.microsoft.com/office/drawing/2014/main" id="{460A3822-80B9-45BA-A681-28BB86F93092}"/>
              </a:ext>
            </a:extLst>
          </p:cNvPr>
          <p:cNvPicPr>
            <a:picLocks noChangeAspect="1"/>
          </p:cNvPicPr>
          <p:nvPr/>
        </p:nvPicPr>
        <p:blipFill>
          <a:blip r:embed="rId3"/>
          <a:stretch>
            <a:fillRect/>
          </a:stretch>
        </p:blipFill>
        <p:spPr>
          <a:xfrm>
            <a:off x="4389120" y="928468"/>
            <a:ext cx="7802880" cy="5559741"/>
          </a:xfrm>
          <a:prstGeom prst="rect">
            <a:avLst/>
          </a:prstGeom>
        </p:spPr>
      </p:pic>
      <p:sp>
        <p:nvSpPr>
          <p:cNvPr id="5" name="TextBox 4">
            <a:extLst>
              <a:ext uri="{FF2B5EF4-FFF2-40B4-BE49-F238E27FC236}">
                <a16:creationId xmlns:a16="http://schemas.microsoft.com/office/drawing/2014/main" id="{83AD5828-52A5-4765-BF5A-62F3EC623CA4}"/>
              </a:ext>
            </a:extLst>
          </p:cNvPr>
          <p:cNvSpPr txBox="1"/>
          <p:nvPr/>
        </p:nvSpPr>
        <p:spPr>
          <a:xfrm>
            <a:off x="5570807" y="6521822"/>
            <a:ext cx="6105378" cy="312650"/>
          </a:xfrm>
          <a:prstGeom prst="rect">
            <a:avLst/>
          </a:prstGeom>
          <a:noFill/>
        </p:spPr>
        <p:txBody>
          <a:bodyPr wrap="square">
            <a:spAutoFit/>
          </a:bodyPr>
          <a:lstStyle/>
          <a:p>
            <a:pPr>
              <a:lnSpc>
                <a:spcPct val="107000"/>
              </a:lnSpc>
              <a:spcAft>
                <a:spcPts val="800"/>
              </a:spcAft>
            </a:pPr>
            <a:r>
              <a:rPr lang="en-US" b="1" dirty="0">
                <a:solidFill>
                  <a:schemeClr val="bg1"/>
                </a:solidFill>
                <a:effectLst/>
                <a:latin typeface="Century Gothic" panose="020B0502020202020204" pitchFamily="34" charset="0"/>
                <a:ea typeface="Calibri" panose="020F0502020204030204" pitchFamily="34" charset="0"/>
              </a:rPr>
              <a:t>Fig: Correlation heat map after applying all scaling algorithms.</a:t>
            </a:r>
            <a:endParaRPr lang="en-IN" dirty="0">
              <a:solidFill>
                <a:schemeClr val="bg1"/>
              </a:solidFill>
              <a:effectLst/>
              <a:latin typeface="Century Gothic" panose="020B0502020202020204" pitchFamily="34" charset="0"/>
              <a:ea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title"/>
          </p:nvPr>
        </p:nvSpPr>
        <p:spPr>
          <a:xfrm>
            <a:off x="684211" y="267286"/>
            <a:ext cx="8534400" cy="1427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a:buNone/>
            </a:pPr>
            <a:r>
              <a:rPr lang="en-US" b="1" dirty="0"/>
              <a:t>RESAMPLING</a:t>
            </a:r>
            <a:endParaRPr b="1" dirty="0"/>
          </a:p>
        </p:txBody>
      </p:sp>
      <p:sp>
        <p:nvSpPr>
          <p:cNvPr id="188" name="Google Shape;188;p27"/>
          <p:cNvSpPr txBox="1">
            <a:spLocks noGrp="1"/>
          </p:cNvSpPr>
          <p:nvPr>
            <p:ph type="body" idx="1"/>
          </p:nvPr>
        </p:nvSpPr>
        <p:spPr>
          <a:xfrm>
            <a:off x="684211" y="1976581"/>
            <a:ext cx="9388043" cy="4119419"/>
          </a:xfrm>
          <a:prstGeom prst="rect">
            <a:avLst/>
          </a:prstGeom>
          <a:noFill/>
          <a:ln>
            <a:noFill/>
          </a:ln>
        </p:spPr>
        <p:txBody>
          <a:bodyPr spcFirstLastPara="1" wrap="square" lIns="91425" tIns="45700" rIns="91425" bIns="45700" anchor="ctr" anchorCtr="0">
            <a:normAutofit lnSpcReduction="10000"/>
          </a:bodyPr>
          <a:lstStyle/>
          <a:p>
            <a:pPr marL="285750" lvl="0" indent="-285750" algn="l" rtl="0">
              <a:spcBef>
                <a:spcPts val="0"/>
              </a:spcBef>
              <a:spcAft>
                <a:spcPts val="0"/>
              </a:spcAft>
              <a:buSzPts val="1600"/>
              <a:buChar char="▶"/>
            </a:pPr>
            <a:r>
              <a:rPr lang="en-US" b="1" dirty="0">
                <a:solidFill>
                  <a:schemeClr val="lt1"/>
                </a:solidFill>
              </a:rPr>
              <a:t>Resampling is a technique to handle imbalance data by creating sub-sampled dataset.</a:t>
            </a:r>
            <a:endParaRPr dirty="0"/>
          </a:p>
          <a:p>
            <a:pPr marL="285750" lvl="0" indent="-285750" algn="l" rtl="0">
              <a:spcBef>
                <a:spcPts val="1000"/>
              </a:spcBef>
              <a:spcAft>
                <a:spcPts val="0"/>
              </a:spcAft>
              <a:buSzPts val="1600"/>
              <a:buChar char="▶"/>
            </a:pPr>
            <a:r>
              <a:rPr lang="en-US" b="1" dirty="0">
                <a:solidFill>
                  <a:schemeClr val="lt1"/>
                </a:solidFill>
              </a:rPr>
              <a:t>Subsampling is a method that reduces data size by selecting a subset of the original data.</a:t>
            </a:r>
            <a:endParaRPr dirty="0"/>
          </a:p>
          <a:p>
            <a:pPr marL="285750" lvl="0" indent="-285750" algn="l" rtl="0">
              <a:spcBef>
                <a:spcPts val="1000"/>
              </a:spcBef>
              <a:spcAft>
                <a:spcPts val="0"/>
              </a:spcAft>
              <a:buSzPts val="1600"/>
              <a:buChar char="▶"/>
            </a:pPr>
            <a:r>
              <a:rPr lang="en-US" b="1" dirty="0">
                <a:solidFill>
                  <a:schemeClr val="lt1"/>
                </a:solidFill>
              </a:rPr>
              <a:t>Under sampling is a technique to balance uneven datasets by keeping all the dataset by keeping all of the data in the minority class and decreasing the size of the majority class. Over Sampling randomly selecting dataset from the minority class, with replacement, and adding them to the training dataset.</a:t>
            </a:r>
            <a:endParaRPr dirty="0"/>
          </a:p>
          <a:p>
            <a:pPr marL="285750" lvl="0" indent="-285750" algn="l" rtl="0">
              <a:spcBef>
                <a:spcPts val="1000"/>
              </a:spcBef>
              <a:spcAft>
                <a:spcPts val="0"/>
              </a:spcAft>
              <a:buSzPts val="1600"/>
              <a:buChar char="▶"/>
            </a:pPr>
            <a:r>
              <a:rPr lang="en-US" b="1" dirty="0">
                <a:solidFill>
                  <a:schemeClr val="lt1"/>
                </a:solidFill>
              </a:rPr>
              <a:t>We have used random under sampling, random over sampling , Tomek’s Links under sampling, Synthetic minority over-sampling technique to the dataset.</a:t>
            </a:r>
            <a:endParaRPr b="1" dirty="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BDCBC7-E735-461A-8F19-E8ECCF8090EB}"/>
              </a:ext>
            </a:extLst>
          </p:cNvPr>
          <p:cNvSpPr>
            <a:spLocks noGrp="1"/>
          </p:cNvSpPr>
          <p:nvPr>
            <p:ph type="body" idx="1"/>
          </p:nvPr>
        </p:nvSpPr>
        <p:spPr>
          <a:xfrm>
            <a:off x="487264" y="365760"/>
            <a:ext cx="6419973" cy="1012874"/>
          </a:xfrm>
        </p:spPr>
        <p:txBody>
          <a:bodyPr>
            <a:normAutofit/>
          </a:bodyPr>
          <a:lstStyle/>
          <a:p>
            <a:pPr marL="137160" indent="0">
              <a:buNone/>
            </a:pPr>
            <a:r>
              <a:rPr lang="en-US" sz="3600" b="1" dirty="0">
                <a:solidFill>
                  <a:schemeClr val="lt1"/>
                </a:solidFill>
              </a:rPr>
              <a:t>RANDOM UNDER SAMPLING</a:t>
            </a:r>
            <a:endParaRPr lang="en-IN" sz="3600" b="1" dirty="0"/>
          </a:p>
        </p:txBody>
      </p:sp>
      <p:pic>
        <p:nvPicPr>
          <p:cNvPr id="5" name="Picture 4">
            <a:extLst>
              <a:ext uri="{FF2B5EF4-FFF2-40B4-BE49-F238E27FC236}">
                <a16:creationId xmlns:a16="http://schemas.microsoft.com/office/drawing/2014/main" id="{32B3D79D-5E58-4A40-A261-B894FC299E87}"/>
              </a:ext>
            </a:extLst>
          </p:cNvPr>
          <p:cNvPicPr>
            <a:picLocks noChangeAspect="1"/>
          </p:cNvPicPr>
          <p:nvPr/>
        </p:nvPicPr>
        <p:blipFill>
          <a:blip r:embed="rId2"/>
          <a:stretch>
            <a:fillRect/>
          </a:stretch>
        </p:blipFill>
        <p:spPr>
          <a:xfrm>
            <a:off x="4636510" y="1378634"/>
            <a:ext cx="7555490" cy="5380892"/>
          </a:xfrm>
          <a:prstGeom prst="rect">
            <a:avLst/>
          </a:prstGeom>
        </p:spPr>
      </p:pic>
      <p:sp>
        <p:nvSpPr>
          <p:cNvPr id="7" name="TextBox 6">
            <a:extLst>
              <a:ext uri="{FF2B5EF4-FFF2-40B4-BE49-F238E27FC236}">
                <a16:creationId xmlns:a16="http://schemas.microsoft.com/office/drawing/2014/main" id="{4B30E9D1-68A3-4E73-AA18-46FD389E2754}"/>
              </a:ext>
            </a:extLst>
          </p:cNvPr>
          <p:cNvSpPr txBox="1"/>
          <p:nvPr/>
        </p:nvSpPr>
        <p:spPr>
          <a:xfrm>
            <a:off x="5361566" y="6524248"/>
            <a:ext cx="6105378" cy="312650"/>
          </a:xfrm>
          <a:prstGeom prst="rect">
            <a:avLst/>
          </a:prstGeom>
          <a:noFill/>
        </p:spPr>
        <p:txBody>
          <a:bodyPr wrap="square">
            <a:spAutoFit/>
          </a:bodyPr>
          <a:lstStyle/>
          <a:p>
            <a:pPr>
              <a:lnSpc>
                <a:spcPct val="107000"/>
              </a:lnSpc>
              <a:spcAft>
                <a:spcPts val="800"/>
              </a:spcAft>
            </a:pPr>
            <a:r>
              <a:rPr lang="en-US" sz="1400" b="1" dirty="0">
                <a:solidFill>
                  <a:schemeClr val="bg1"/>
                </a:solidFill>
                <a:effectLst/>
                <a:latin typeface="Century Gothic" panose="020B0502020202020204" pitchFamily="34" charset="0"/>
                <a:ea typeface="Calibri" panose="020F0502020204030204" pitchFamily="34" charset="0"/>
              </a:rPr>
              <a:t>Fig: Correlation for Random Under Sampled data.</a:t>
            </a:r>
            <a:endParaRPr lang="en-IN" sz="1100" dirty="0">
              <a:solidFill>
                <a:schemeClr val="bg1"/>
              </a:solidFill>
              <a:effectLst/>
              <a:latin typeface="Century Gothic" panose="020B0502020202020204" pitchFamily="34" charset="0"/>
              <a:ea typeface="Calibri" panose="020F0502020204030204" pitchFamily="34" charset="0"/>
            </a:endParaRPr>
          </a:p>
        </p:txBody>
      </p:sp>
      <p:sp>
        <p:nvSpPr>
          <p:cNvPr id="9" name="TextBox 8">
            <a:extLst>
              <a:ext uri="{FF2B5EF4-FFF2-40B4-BE49-F238E27FC236}">
                <a16:creationId xmlns:a16="http://schemas.microsoft.com/office/drawing/2014/main" id="{173720D1-925E-4E2A-AB8B-A6AB24C3BFB4}"/>
              </a:ext>
            </a:extLst>
          </p:cNvPr>
          <p:cNvSpPr txBox="1"/>
          <p:nvPr/>
        </p:nvSpPr>
        <p:spPr>
          <a:xfrm>
            <a:off x="642009" y="1942198"/>
            <a:ext cx="4149246" cy="2123658"/>
          </a:xfrm>
          <a:prstGeom prst="rect">
            <a:avLst/>
          </a:prstGeom>
          <a:noFill/>
        </p:spPr>
        <p:txBody>
          <a:bodyPr wrap="square">
            <a:spAutoFit/>
          </a:bodyPr>
          <a:lstStyle/>
          <a:p>
            <a:pPr marL="342900" indent="-342900">
              <a:buClr>
                <a:schemeClr val="bg1"/>
              </a:buClr>
              <a:buFont typeface="Wingdings" panose="05000000000000000000" pitchFamily="2" charset="2"/>
              <a:buChar char="q"/>
            </a:pPr>
            <a:r>
              <a:rPr lang="en-US" sz="2000" b="1" dirty="0">
                <a:solidFill>
                  <a:schemeClr val="bg1"/>
                </a:solidFill>
                <a:effectLst/>
                <a:latin typeface="Century Gothic" panose="020B0502020202020204" pitchFamily="34" charset="0"/>
                <a:ea typeface="Calibri" panose="020F0502020204030204" pitchFamily="34" charset="0"/>
              </a:rPr>
              <a:t>We can see </a:t>
            </a:r>
            <a:r>
              <a:rPr lang="en-US" sz="2000" b="1" dirty="0">
                <a:solidFill>
                  <a:schemeClr val="bg1"/>
                </a:solidFill>
                <a:effectLst/>
                <a:latin typeface="Century Gothic" panose="020B0502020202020204" pitchFamily="34" charset="0"/>
                <a:ea typeface="Noto Sans Symbols"/>
                <a:cs typeface="Noto Sans Symbols"/>
              </a:rPr>
              <a:t>V2,V4,V11 and V19 are positively correlated and V17, V14, V12, V16 and V10  are negatively correlated.</a:t>
            </a:r>
            <a:endParaRPr lang="en-IN" sz="2000" b="1" dirty="0">
              <a:solidFill>
                <a:schemeClr val="bg1"/>
              </a:solidFill>
              <a:effectLst/>
              <a:latin typeface="Century Gothic" panose="020B0502020202020204" pitchFamily="34" charset="0"/>
              <a:ea typeface="Noto Sans Symbols"/>
              <a:cs typeface="Noto Sans Symbols"/>
            </a:endParaRPr>
          </a:p>
          <a:p>
            <a:endParaRPr lang="en-IN" sz="1800" dirty="0">
              <a:effectLst/>
              <a:latin typeface="Noto Sans Symbols"/>
              <a:ea typeface="Noto Sans Symbols"/>
              <a:cs typeface="Noto Sans Symbols"/>
            </a:endParaRPr>
          </a:p>
          <a:p>
            <a:r>
              <a:rPr lang="en-US" sz="1400" dirty="0">
                <a:effectLst/>
                <a:latin typeface="Calibri" panose="020F0502020204030204" pitchFamily="34" charset="0"/>
                <a:ea typeface="Calibri" panose="020F0502020204030204" pitchFamily="34" charset="0"/>
              </a:rPr>
              <a:t> </a:t>
            </a:r>
            <a:endParaRPr lang="en-IN" dirty="0"/>
          </a:p>
        </p:txBody>
      </p:sp>
    </p:spTree>
    <p:extLst>
      <p:ext uri="{BB962C8B-B14F-4D97-AF65-F5344CB8AC3E}">
        <p14:creationId xmlns:p14="http://schemas.microsoft.com/office/powerpoint/2010/main" val="706755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BDCBC7-E735-461A-8F19-E8ECCF8090EB}"/>
              </a:ext>
            </a:extLst>
          </p:cNvPr>
          <p:cNvSpPr>
            <a:spLocks noGrp="1"/>
          </p:cNvSpPr>
          <p:nvPr>
            <p:ph type="body" idx="1"/>
          </p:nvPr>
        </p:nvSpPr>
        <p:spPr>
          <a:xfrm>
            <a:off x="487264" y="647542"/>
            <a:ext cx="6419973" cy="1012874"/>
          </a:xfrm>
        </p:spPr>
        <p:txBody>
          <a:bodyPr>
            <a:noAutofit/>
          </a:bodyPr>
          <a:lstStyle/>
          <a:p>
            <a:pPr marL="137160" indent="0">
              <a:buNone/>
            </a:pPr>
            <a:r>
              <a:rPr lang="en-US" sz="3600" b="1" dirty="0">
                <a:solidFill>
                  <a:schemeClr val="lt1"/>
                </a:solidFill>
              </a:rPr>
              <a:t>TOMEK LINKS UNDER SAMPLING</a:t>
            </a:r>
            <a:endParaRPr lang="en-IN" sz="3600" b="1" dirty="0"/>
          </a:p>
        </p:txBody>
      </p:sp>
      <p:sp>
        <p:nvSpPr>
          <p:cNvPr id="7" name="TextBox 6">
            <a:extLst>
              <a:ext uri="{FF2B5EF4-FFF2-40B4-BE49-F238E27FC236}">
                <a16:creationId xmlns:a16="http://schemas.microsoft.com/office/drawing/2014/main" id="{4B30E9D1-68A3-4E73-AA18-46FD389E2754}"/>
              </a:ext>
            </a:extLst>
          </p:cNvPr>
          <p:cNvSpPr txBox="1"/>
          <p:nvPr/>
        </p:nvSpPr>
        <p:spPr>
          <a:xfrm>
            <a:off x="7570193" y="5719654"/>
            <a:ext cx="3107185" cy="335348"/>
          </a:xfrm>
          <a:prstGeom prst="rect">
            <a:avLst/>
          </a:prstGeom>
          <a:noFill/>
        </p:spPr>
        <p:txBody>
          <a:bodyPr wrap="square">
            <a:spAutoFit/>
          </a:bodyPr>
          <a:lstStyle/>
          <a:p>
            <a:pPr>
              <a:lnSpc>
                <a:spcPct val="107000"/>
              </a:lnSpc>
              <a:spcAft>
                <a:spcPts val="800"/>
              </a:spcAft>
            </a:pPr>
            <a:r>
              <a:rPr lang="en-US" sz="1600" b="1" dirty="0">
                <a:solidFill>
                  <a:schemeClr val="bg1"/>
                </a:solidFill>
                <a:effectLst/>
                <a:latin typeface="Century Gothic" panose="020B0502020202020204" pitchFamily="34" charset="0"/>
                <a:ea typeface="Calibri" panose="020F0502020204030204" pitchFamily="34" charset="0"/>
              </a:rPr>
              <a:t>Fig: PCA plot for Tomek’s Link.</a:t>
            </a:r>
            <a:endParaRPr lang="en-IN" sz="1600" dirty="0">
              <a:solidFill>
                <a:schemeClr val="bg1"/>
              </a:solidFill>
              <a:effectLst/>
              <a:latin typeface="Century Gothic" panose="020B0502020202020204" pitchFamily="34" charset="0"/>
              <a:ea typeface="Calibri" panose="020F0502020204030204" pitchFamily="34" charset="0"/>
            </a:endParaRPr>
          </a:p>
        </p:txBody>
      </p:sp>
      <p:sp>
        <p:nvSpPr>
          <p:cNvPr id="9" name="TextBox 8">
            <a:extLst>
              <a:ext uri="{FF2B5EF4-FFF2-40B4-BE49-F238E27FC236}">
                <a16:creationId xmlns:a16="http://schemas.microsoft.com/office/drawing/2014/main" id="{173720D1-925E-4E2A-AB8B-A6AB24C3BFB4}"/>
              </a:ext>
            </a:extLst>
          </p:cNvPr>
          <p:cNvSpPr txBox="1"/>
          <p:nvPr/>
        </p:nvSpPr>
        <p:spPr>
          <a:xfrm>
            <a:off x="642009" y="2391508"/>
            <a:ext cx="5453991" cy="3077766"/>
          </a:xfrm>
          <a:prstGeom prst="rect">
            <a:avLst/>
          </a:prstGeom>
          <a:noFill/>
        </p:spPr>
        <p:txBody>
          <a:bodyPr wrap="square">
            <a:spAutoFit/>
          </a:bodyPr>
          <a:lstStyle/>
          <a:p>
            <a:pPr marL="342900" indent="-342900">
              <a:buClr>
                <a:schemeClr val="bg1"/>
              </a:buClr>
              <a:buFont typeface="Wingdings" panose="05000000000000000000" pitchFamily="2" charset="2"/>
              <a:buChar char="q"/>
            </a:pPr>
            <a:r>
              <a:rPr lang="en-US" sz="2000" b="1" dirty="0">
                <a:solidFill>
                  <a:schemeClr val="bg1"/>
                </a:solidFill>
                <a:effectLst/>
                <a:latin typeface="Century Gothic" panose="020B0502020202020204" pitchFamily="34" charset="0"/>
                <a:ea typeface="Calibri" panose="020F0502020204030204" pitchFamily="34" charset="0"/>
              </a:rPr>
              <a:t>We only have 62 records like that which can be removed from the dataset.</a:t>
            </a:r>
          </a:p>
          <a:p>
            <a:pPr marL="342900" indent="-342900">
              <a:buClr>
                <a:schemeClr val="bg1"/>
              </a:buClr>
              <a:buFont typeface="Wingdings" panose="05000000000000000000" pitchFamily="2" charset="2"/>
              <a:buChar char="q"/>
            </a:pPr>
            <a:endParaRPr lang="en-US" sz="2000" b="1" dirty="0">
              <a:solidFill>
                <a:schemeClr val="bg1"/>
              </a:solidFill>
              <a:effectLst/>
              <a:latin typeface="Century Gothic" panose="020B0502020202020204" pitchFamily="34" charset="0"/>
              <a:ea typeface="Calibri" panose="020F0502020204030204" pitchFamily="34" charset="0"/>
            </a:endParaRPr>
          </a:p>
          <a:p>
            <a:pPr marL="342900" indent="-342900">
              <a:buClr>
                <a:schemeClr val="bg1"/>
              </a:buClr>
              <a:buFont typeface="Wingdings" panose="05000000000000000000" pitchFamily="2" charset="2"/>
              <a:buChar char="q"/>
            </a:pPr>
            <a:r>
              <a:rPr lang="en-US" sz="2000" b="1" dirty="0">
                <a:solidFill>
                  <a:schemeClr val="bg1"/>
                </a:solidFill>
                <a:effectLst/>
                <a:latin typeface="Century Gothic" panose="020B0502020202020204" pitchFamily="34" charset="0"/>
                <a:ea typeface="Calibri" panose="020F0502020204030204" pitchFamily="34" charset="0"/>
              </a:rPr>
              <a:t>As this is a small number of Tomek’s link, we can remove them so that other algorithms can work better if their algorithms have some effect due to those links. </a:t>
            </a:r>
            <a:endParaRPr lang="en-IN" sz="2000" b="1" dirty="0">
              <a:solidFill>
                <a:schemeClr val="bg1"/>
              </a:solidFill>
              <a:effectLst/>
              <a:latin typeface="Century Gothic" panose="020B0502020202020204" pitchFamily="34" charset="0"/>
              <a:ea typeface="Calibri" panose="020F0502020204030204" pitchFamily="34" charset="0"/>
            </a:endParaRPr>
          </a:p>
          <a:p>
            <a:endParaRPr lang="en-IN" sz="2000" dirty="0">
              <a:solidFill>
                <a:schemeClr val="bg1"/>
              </a:solidFill>
              <a:effectLst/>
              <a:latin typeface="Century Gothic" panose="020B0502020202020204" pitchFamily="34" charset="0"/>
              <a:ea typeface="Noto Sans Symbols"/>
              <a:cs typeface="Noto Sans Symbols"/>
            </a:endParaRPr>
          </a:p>
          <a:p>
            <a:r>
              <a:rPr lang="en-US" sz="1400" dirty="0">
                <a:effectLst/>
                <a:latin typeface="Calibri" panose="020F0502020204030204" pitchFamily="34" charset="0"/>
                <a:ea typeface="Calibri" panose="020F0502020204030204" pitchFamily="34" charset="0"/>
              </a:rPr>
              <a:t> </a:t>
            </a:r>
            <a:endParaRPr lang="en-IN" dirty="0"/>
          </a:p>
        </p:txBody>
      </p:sp>
      <p:pic>
        <p:nvPicPr>
          <p:cNvPr id="4" name="Picture 3">
            <a:extLst>
              <a:ext uri="{FF2B5EF4-FFF2-40B4-BE49-F238E27FC236}">
                <a16:creationId xmlns:a16="http://schemas.microsoft.com/office/drawing/2014/main" id="{550B910E-9A25-4F6E-9155-B6AD5D2B8A92}"/>
              </a:ext>
            </a:extLst>
          </p:cNvPr>
          <p:cNvPicPr>
            <a:picLocks noChangeAspect="1"/>
          </p:cNvPicPr>
          <p:nvPr/>
        </p:nvPicPr>
        <p:blipFill>
          <a:blip r:embed="rId2"/>
          <a:stretch>
            <a:fillRect/>
          </a:stretch>
        </p:blipFill>
        <p:spPr>
          <a:xfrm>
            <a:off x="6096001" y="1378634"/>
            <a:ext cx="5453991" cy="4164036"/>
          </a:xfrm>
          <a:prstGeom prst="rect">
            <a:avLst/>
          </a:prstGeom>
        </p:spPr>
      </p:pic>
    </p:spTree>
    <p:extLst>
      <p:ext uri="{BB962C8B-B14F-4D97-AF65-F5344CB8AC3E}">
        <p14:creationId xmlns:p14="http://schemas.microsoft.com/office/powerpoint/2010/main" val="1060482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BDCBC7-E735-461A-8F19-E8ECCF8090EB}"/>
              </a:ext>
            </a:extLst>
          </p:cNvPr>
          <p:cNvSpPr>
            <a:spLocks noGrp="1"/>
          </p:cNvSpPr>
          <p:nvPr>
            <p:ph type="body" idx="1"/>
          </p:nvPr>
        </p:nvSpPr>
        <p:spPr>
          <a:xfrm>
            <a:off x="473196" y="647542"/>
            <a:ext cx="6419973" cy="1012874"/>
          </a:xfrm>
        </p:spPr>
        <p:txBody>
          <a:bodyPr>
            <a:noAutofit/>
          </a:bodyPr>
          <a:lstStyle/>
          <a:p>
            <a:pPr marL="137160" indent="0">
              <a:buNone/>
            </a:pPr>
            <a:r>
              <a:rPr lang="en-US" sz="3600" b="1" dirty="0">
                <a:solidFill>
                  <a:schemeClr val="bg1"/>
                </a:solidFill>
                <a:effectLst/>
                <a:latin typeface="Century Gothic" panose="020B0502020202020204" pitchFamily="34" charset="0"/>
                <a:ea typeface="Calibri" panose="020F0502020204030204" pitchFamily="34" charset="0"/>
              </a:rPr>
              <a:t>SYNTHETIC MINORITY </a:t>
            </a:r>
          </a:p>
          <a:p>
            <a:pPr marL="137160" indent="0">
              <a:buNone/>
            </a:pPr>
            <a:r>
              <a:rPr lang="en-US" sz="3600" b="1" dirty="0">
                <a:solidFill>
                  <a:schemeClr val="bg1"/>
                </a:solidFill>
                <a:effectLst/>
                <a:latin typeface="Century Gothic" panose="020B0502020202020204" pitchFamily="34" charset="0"/>
                <a:ea typeface="Calibri" panose="020F0502020204030204" pitchFamily="34" charset="0"/>
              </a:rPr>
              <a:t>OVER-</a:t>
            </a:r>
            <a:r>
              <a:rPr lang="en-US" sz="3600" b="1" dirty="0">
                <a:solidFill>
                  <a:schemeClr val="lt1"/>
                </a:solidFill>
              </a:rPr>
              <a:t>SAMPLING</a:t>
            </a:r>
            <a:endParaRPr lang="en-IN" sz="3600" b="1" dirty="0"/>
          </a:p>
        </p:txBody>
      </p:sp>
      <p:sp>
        <p:nvSpPr>
          <p:cNvPr id="7" name="TextBox 6">
            <a:extLst>
              <a:ext uri="{FF2B5EF4-FFF2-40B4-BE49-F238E27FC236}">
                <a16:creationId xmlns:a16="http://schemas.microsoft.com/office/drawing/2014/main" id="{4B30E9D1-68A3-4E73-AA18-46FD389E2754}"/>
              </a:ext>
            </a:extLst>
          </p:cNvPr>
          <p:cNvSpPr txBox="1"/>
          <p:nvPr/>
        </p:nvSpPr>
        <p:spPr>
          <a:xfrm>
            <a:off x="6095999" y="6553045"/>
            <a:ext cx="5907796" cy="304955"/>
          </a:xfrm>
          <a:prstGeom prst="rect">
            <a:avLst/>
          </a:prstGeom>
          <a:noFill/>
        </p:spPr>
        <p:txBody>
          <a:bodyPr wrap="square">
            <a:spAutoFit/>
          </a:bodyPr>
          <a:lstStyle/>
          <a:p>
            <a:pPr>
              <a:lnSpc>
                <a:spcPct val="107000"/>
              </a:lnSpc>
              <a:spcAft>
                <a:spcPts val="800"/>
              </a:spcAft>
            </a:pPr>
            <a:r>
              <a:rPr lang="en-US" b="1" dirty="0">
                <a:solidFill>
                  <a:schemeClr val="bg1"/>
                </a:solidFill>
                <a:effectLst/>
                <a:latin typeface="Century Gothic" panose="020B0502020202020204" pitchFamily="34" charset="0"/>
                <a:ea typeface="Calibri" panose="020F0502020204030204" pitchFamily="34" charset="0"/>
              </a:rPr>
              <a:t>Fig: Correlation Heat map for SMOTE dataset.</a:t>
            </a:r>
            <a:endParaRPr lang="en-IN" dirty="0">
              <a:solidFill>
                <a:schemeClr val="bg1"/>
              </a:solidFill>
              <a:effectLst/>
              <a:latin typeface="Century Gothic" panose="020B0502020202020204" pitchFamily="34" charset="0"/>
              <a:ea typeface="Calibri" panose="020F0502020204030204" pitchFamily="34" charset="0"/>
            </a:endParaRPr>
          </a:p>
        </p:txBody>
      </p:sp>
      <p:sp>
        <p:nvSpPr>
          <p:cNvPr id="9" name="TextBox 8">
            <a:extLst>
              <a:ext uri="{FF2B5EF4-FFF2-40B4-BE49-F238E27FC236}">
                <a16:creationId xmlns:a16="http://schemas.microsoft.com/office/drawing/2014/main" id="{173720D1-925E-4E2A-AB8B-A6AB24C3BFB4}"/>
              </a:ext>
            </a:extLst>
          </p:cNvPr>
          <p:cNvSpPr txBox="1"/>
          <p:nvPr/>
        </p:nvSpPr>
        <p:spPr>
          <a:xfrm>
            <a:off x="642008" y="2375122"/>
            <a:ext cx="4169143" cy="1053878"/>
          </a:xfrm>
          <a:prstGeom prst="rect">
            <a:avLst/>
          </a:prstGeom>
          <a:noFill/>
        </p:spPr>
        <p:txBody>
          <a:bodyPr wrap="square">
            <a:spAutoFit/>
          </a:bodyPr>
          <a:lstStyle/>
          <a:p>
            <a:pPr marL="342900" indent="-342900">
              <a:lnSpc>
                <a:spcPct val="107000"/>
              </a:lnSpc>
              <a:spcAft>
                <a:spcPts val="800"/>
              </a:spcAft>
              <a:buClr>
                <a:schemeClr val="bg1"/>
              </a:buClr>
              <a:buFont typeface="Wingdings" panose="05000000000000000000" pitchFamily="2" charset="2"/>
              <a:buChar char="q"/>
            </a:pPr>
            <a:r>
              <a:rPr lang="en-US" sz="2000" b="1" dirty="0">
                <a:solidFill>
                  <a:schemeClr val="bg1"/>
                </a:solidFill>
                <a:effectLst/>
                <a:latin typeface="Century Gothic" panose="020B0502020202020204" pitchFamily="34" charset="0"/>
                <a:ea typeface="Calibri" panose="020F0502020204030204" pitchFamily="34" charset="0"/>
              </a:rPr>
              <a:t>Interestingly, we can see a similar heat map for Random Oversampling and SMOTE.</a:t>
            </a:r>
            <a:endParaRPr lang="en-IN" sz="2000" b="1" dirty="0">
              <a:solidFill>
                <a:schemeClr val="bg1"/>
              </a:solidFill>
              <a:effectLst/>
              <a:latin typeface="Century Gothic" panose="020B050202020202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00EF4B7E-7E3D-48A4-8951-C339CFB8414A}"/>
              </a:ext>
            </a:extLst>
          </p:cNvPr>
          <p:cNvPicPr>
            <a:picLocks noChangeAspect="1"/>
          </p:cNvPicPr>
          <p:nvPr/>
        </p:nvPicPr>
        <p:blipFill>
          <a:blip r:embed="rId2"/>
          <a:stretch>
            <a:fillRect/>
          </a:stretch>
        </p:blipFill>
        <p:spPr>
          <a:xfrm>
            <a:off x="4474161" y="1173584"/>
            <a:ext cx="7366147" cy="5379461"/>
          </a:xfrm>
          <a:prstGeom prst="rect">
            <a:avLst/>
          </a:prstGeom>
        </p:spPr>
      </p:pic>
    </p:spTree>
    <p:extLst>
      <p:ext uri="{BB962C8B-B14F-4D97-AF65-F5344CB8AC3E}">
        <p14:creationId xmlns:p14="http://schemas.microsoft.com/office/powerpoint/2010/main" val="3323341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933594" y="351693"/>
            <a:ext cx="8534400" cy="11525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a:buNone/>
            </a:pPr>
            <a:r>
              <a:rPr lang="en-US" b="1" dirty="0"/>
              <a:t>DATA REANALYSIS</a:t>
            </a:r>
            <a:endParaRPr b="1" dirty="0"/>
          </a:p>
        </p:txBody>
      </p:sp>
      <p:sp>
        <p:nvSpPr>
          <p:cNvPr id="194" name="Google Shape;194;p28"/>
          <p:cNvSpPr txBox="1">
            <a:spLocks noGrp="1"/>
          </p:cNvSpPr>
          <p:nvPr>
            <p:ph type="body" idx="1"/>
          </p:nvPr>
        </p:nvSpPr>
        <p:spPr>
          <a:xfrm>
            <a:off x="933594" y="2154382"/>
            <a:ext cx="8534400"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600"/>
              <a:buChar char="▶"/>
            </a:pPr>
            <a:r>
              <a:rPr lang="en-US" b="1">
                <a:solidFill>
                  <a:schemeClr val="lt1"/>
                </a:solidFill>
              </a:rPr>
              <a:t>In data reanalysis we have analyzed positive and negative features of the data.</a:t>
            </a:r>
            <a:endParaRPr/>
          </a:p>
          <a:p>
            <a:pPr marL="285750" lvl="0" indent="-285750" algn="l" rtl="0">
              <a:spcBef>
                <a:spcPts val="1000"/>
              </a:spcBef>
              <a:spcAft>
                <a:spcPts val="0"/>
              </a:spcAft>
              <a:buSzPts val="1600"/>
              <a:buChar char="▶"/>
            </a:pPr>
            <a:r>
              <a:rPr lang="en-US" b="1">
                <a:solidFill>
                  <a:schemeClr val="lt1"/>
                </a:solidFill>
              </a:rPr>
              <a:t>Positive features of Under sampling and Over sampling also Negative features of Under Sampling and Over Sampling.</a:t>
            </a:r>
            <a:endParaRPr/>
          </a:p>
          <a:p>
            <a:pPr marL="285750" lvl="0" indent="-285750" algn="l" rtl="0">
              <a:spcBef>
                <a:spcPts val="1000"/>
              </a:spcBef>
              <a:spcAft>
                <a:spcPts val="0"/>
              </a:spcAft>
              <a:buSzPts val="1600"/>
              <a:buChar char="▶"/>
            </a:pPr>
            <a:r>
              <a:rPr lang="en-US" b="1">
                <a:solidFill>
                  <a:schemeClr val="lt1"/>
                </a:solidFill>
              </a:rPr>
              <a:t>Again we have reanalyzed Scaled Features on basis of Amount and Time.</a:t>
            </a:r>
            <a:endParaRPr/>
          </a:p>
          <a:p>
            <a:pPr marL="285750" lvl="0" indent="-285750" algn="l" rtl="0">
              <a:spcBef>
                <a:spcPts val="1000"/>
              </a:spcBef>
              <a:spcAft>
                <a:spcPts val="0"/>
              </a:spcAft>
              <a:buSzPts val="1600"/>
              <a:buChar char="▶"/>
            </a:pPr>
            <a:r>
              <a:rPr lang="en-US" b="1">
                <a:solidFill>
                  <a:schemeClr val="lt1"/>
                </a:solidFill>
              </a:rPr>
              <a:t>Through these analyzing we are able to select the exact model to use in model training.</a:t>
            </a:r>
            <a:endParaRPr b="1">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891390" y="297839"/>
            <a:ext cx="8534400" cy="1050244"/>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a:buNone/>
            </a:pPr>
            <a:r>
              <a:rPr lang="en-US" b="1" dirty="0"/>
              <a:t>DATA REANALYSIS</a:t>
            </a:r>
            <a:endParaRPr b="1" dirty="0"/>
          </a:p>
        </p:txBody>
      </p:sp>
      <p:sp>
        <p:nvSpPr>
          <p:cNvPr id="194" name="Google Shape;194;p28"/>
          <p:cNvSpPr txBox="1">
            <a:spLocks noGrp="1"/>
          </p:cNvSpPr>
          <p:nvPr>
            <p:ph type="body" idx="1"/>
          </p:nvPr>
        </p:nvSpPr>
        <p:spPr>
          <a:xfrm>
            <a:off x="731520" y="1707167"/>
            <a:ext cx="4965895" cy="4496684"/>
          </a:xfrm>
          <a:prstGeom prst="rect">
            <a:avLst/>
          </a:prstGeom>
          <a:noFill/>
          <a:ln>
            <a:noFill/>
          </a:ln>
        </p:spPr>
        <p:txBody>
          <a:bodyPr spcFirstLastPara="1" wrap="square" lIns="91425" tIns="45700" rIns="91425" bIns="45700" anchor="ctr" anchorCtr="0">
            <a:noAutofit/>
          </a:bodyPr>
          <a:lstStyle/>
          <a:p>
            <a:pPr>
              <a:lnSpc>
                <a:spcPct val="107000"/>
              </a:lnSpc>
              <a:spcAft>
                <a:spcPts val="800"/>
              </a:spcAft>
            </a:pPr>
            <a:r>
              <a:rPr lang="en-US" sz="1600" b="1" dirty="0">
                <a:solidFill>
                  <a:schemeClr val="bg1"/>
                </a:solidFill>
                <a:effectLst/>
                <a:latin typeface="Century Gothic" panose="020B0502020202020204" pitchFamily="34" charset="0"/>
                <a:ea typeface="Calibri" panose="020F0502020204030204" pitchFamily="34" charset="0"/>
              </a:rPr>
              <a:t>Finally we will have four </a:t>
            </a:r>
            <a:r>
              <a:rPr lang="en-US" sz="1600" b="1" dirty="0" err="1">
                <a:solidFill>
                  <a:schemeClr val="bg1"/>
                </a:solidFill>
                <a:effectLst/>
                <a:latin typeface="Century Gothic" panose="020B0502020202020204" pitchFamily="34" charset="0"/>
                <a:ea typeface="Calibri" panose="020F0502020204030204" pitchFamily="34" charset="0"/>
              </a:rPr>
              <a:t>dataframe</a:t>
            </a:r>
            <a:r>
              <a:rPr lang="en-US" sz="1600" b="1" dirty="0">
                <a:solidFill>
                  <a:schemeClr val="bg1"/>
                </a:solidFill>
                <a:effectLst/>
                <a:latin typeface="Century Gothic" panose="020B0502020202020204" pitchFamily="34" charset="0"/>
                <a:ea typeface="Calibri" panose="020F0502020204030204" pitchFamily="34" charset="0"/>
              </a:rPr>
              <a:t> to run all the models.</a:t>
            </a:r>
            <a:endParaRPr lang="en-IN" sz="1600" b="1" dirty="0">
              <a:solidFill>
                <a:schemeClr val="bg1"/>
              </a:solidFill>
              <a:effectLst/>
              <a:latin typeface="Century Gothic" panose="020B0502020202020204" pitchFamily="34" charset="0"/>
              <a:ea typeface="Calibri" panose="020F0502020204030204" pitchFamily="34" charset="0"/>
            </a:endParaRPr>
          </a:p>
          <a:p>
            <a:pPr>
              <a:lnSpc>
                <a:spcPct val="107000"/>
              </a:lnSpc>
              <a:spcAft>
                <a:spcPts val="800"/>
              </a:spcAft>
            </a:pPr>
            <a:r>
              <a:rPr lang="en-US" sz="1600" b="1" u="sng" dirty="0">
                <a:solidFill>
                  <a:schemeClr val="bg1"/>
                </a:solidFill>
                <a:effectLst/>
                <a:latin typeface="Century Gothic" panose="020B0502020202020204" pitchFamily="34" charset="0"/>
                <a:ea typeface="Calibri" panose="020F0502020204030204" pitchFamily="34" charset="0"/>
              </a:rPr>
              <a:t>SMOTE Dataset 1 </a:t>
            </a:r>
            <a:r>
              <a:rPr lang="en-US" sz="1600" b="1" dirty="0">
                <a:solidFill>
                  <a:schemeClr val="bg1"/>
                </a:solidFill>
                <a:effectLst/>
                <a:latin typeface="Century Gothic" panose="020B0502020202020204" pitchFamily="34" charset="0"/>
                <a:ea typeface="Calibri" panose="020F0502020204030204" pitchFamily="34" charset="0"/>
              </a:rPr>
              <a:t>-  Robust Scaled Time, Robust Scaled Amount , V2, V4,V11, and V19(Positive), V17,V14,V12, V16 and V10(Negative).</a:t>
            </a:r>
            <a:endParaRPr lang="en-IN" sz="1600" b="1" dirty="0">
              <a:solidFill>
                <a:schemeClr val="bg1"/>
              </a:solidFill>
              <a:effectLst/>
              <a:latin typeface="Century Gothic" panose="020B0502020202020204" pitchFamily="34" charset="0"/>
              <a:ea typeface="Calibri" panose="020F0502020204030204" pitchFamily="34" charset="0"/>
            </a:endParaRPr>
          </a:p>
          <a:p>
            <a:pPr>
              <a:lnSpc>
                <a:spcPct val="107000"/>
              </a:lnSpc>
              <a:spcAft>
                <a:spcPts val="800"/>
              </a:spcAft>
            </a:pPr>
            <a:r>
              <a:rPr lang="en-US" sz="1600" b="1" u="sng" dirty="0">
                <a:solidFill>
                  <a:schemeClr val="bg1"/>
                </a:solidFill>
                <a:effectLst/>
                <a:latin typeface="Century Gothic" panose="020B0502020202020204" pitchFamily="34" charset="0"/>
                <a:ea typeface="Calibri" panose="020F0502020204030204" pitchFamily="34" charset="0"/>
              </a:rPr>
              <a:t>SMOTE Dataset 2 </a:t>
            </a:r>
            <a:r>
              <a:rPr lang="en-US" sz="1600" b="1" dirty="0">
                <a:solidFill>
                  <a:schemeClr val="bg1"/>
                </a:solidFill>
                <a:effectLst/>
                <a:latin typeface="Century Gothic" panose="020B0502020202020204" pitchFamily="34" charset="0"/>
                <a:ea typeface="Calibri" panose="020F0502020204030204" pitchFamily="34" charset="0"/>
              </a:rPr>
              <a:t>-  Power Transformer Time, Power Transformer Amount , V2, V4,V11, and V19(Positive), V17,V14,V12, V16 and V10(Negative).</a:t>
            </a:r>
            <a:endParaRPr lang="en-IN" sz="1600" b="1" dirty="0">
              <a:solidFill>
                <a:schemeClr val="bg1"/>
              </a:solidFill>
              <a:effectLst/>
              <a:latin typeface="Century Gothic" panose="020B0502020202020204" pitchFamily="34" charset="0"/>
              <a:ea typeface="Calibri" panose="020F0502020204030204" pitchFamily="34" charset="0"/>
            </a:endParaRPr>
          </a:p>
          <a:p>
            <a:pPr>
              <a:lnSpc>
                <a:spcPct val="107000"/>
              </a:lnSpc>
              <a:spcAft>
                <a:spcPts val="800"/>
              </a:spcAft>
            </a:pPr>
            <a:r>
              <a:rPr lang="en-US" sz="1600" b="1" u="sng" dirty="0">
                <a:solidFill>
                  <a:schemeClr val="bg1"/>
                </a:solidFill>
                <a:effectLst/>
                <a:latin typeface="Century Gothic" panose="020B0502020202020204" pitchFamily="34" charset="0"/>
                <a:ea typeface="Calibri" panose="020F0502020204030204" pitchFamily="34" charset="0"/>
              </a:rPr>
              <a:t>Random Under-Sample Dataset 1 </a:t>
            </a:r>
            <a:r>
              <a:rPr lang="en-US" sz="1600" b="1" dirty="0">
                <a:solidFill>
                  <a:schemeClr val="bg1"/>
                </a:solidFill>
                <a:effectLst/>
                <a:latin typeface="Century Gothic" panose="020B0502020202020204" pitchFamily="34" charset="0"/>
                <a:ea typeface="Calibri" panose="020F0502020204030204" pitchFamily="34" charset="0"/>
              </a:rPr>
              <a:t>-  Robust Scaled Time, Robust Scaled Amount , V2, V4,V11, and V19(Positive), V17,V14,V12, V16 and V10(Negative).</a:t>
            </a:r>
            <a:endParaRPr lang="en-IN" sz="1600" b="1" dirty="0">
              <a:solidFill>
                <a:schemeClr val="bg1"/>
              </a:solidFill>
              <a:effectLst/>
              <a:latin typeface="Century Gothic" panose="020B0502020202020204" pitchFamily="34" charset="0"/>
              <a:ea typeface="Calibri" panose="020F0502020204030204" pitchFamily="34" charset="0"/>
            </a:endParaRPr>
          </a:p>
          <a:p>
            <a:r>
              <a:rPr lang="en-US" sz="1600" b="1" u="sng" dirty="0">
                <a:solidFill>
                  <a:schemeClr val="bg1"/>
                </a:solidFill>
                <a:effectLst/>
                <a:latin typeface="Century Gothic" panose="020B0502020202020204" pitchFamily="34" charset="0"/>
                <a:ea typeface="Calibri" panose="020F0502020204030204" pitchFamily="34" charset="0"/>
              </a:rPr>
              <a:t>Random Under-Sample Dataset 2 </a:t>
            </a:r>
            <a:r>
              <a:rPr lang="en-US" sz="1600" b="1" dirty="0">
                <a:solidFill>
                  <a:schemeClr val="bg1"/>
                </a:solidFill>
                <a:effectLst/>
                <a:latin typeface="Century Gothic" panose="020B0502020202020204" pitchFamily="34" charset="0"/>
                <a:ea typeface="Calibri" panose="020F0502020204030204" pitchFamily="34" charset="0"/>
              </a:rPr>
              <a:t>-  Power Transformer Time, Power Transformer Amount , V2, V4,V11, and V19(Positive), V17,V14,V12, V16 and V10(Negative).</a:t>
            </a:r>
            <a:endParaRPr sz="1600" b="1" dirty="0">
              <a:solidFill>
                <a:schemeClr val="bg1"/>
              </a:solidFill>
              <a:latin typeface="Century Gothic" panose="020B0502020202020204" pitchFamily="34" charset="0"/>
            </a:endParaRPr>
          </a:p>
        </p:txBody>
      </p:sp>
      <p:pic>
        <p:nvPicPr>
          <p:cNvPr id="3" name="Picture 2">
            <a:extLst>
              <a:ext uri="{FF2B5EF4-FFF2-40B4-BE49-F238E27FC236}">
                <a16:creationId xmlns:a16="http://schemas.microsoft.com/office/drawing/2014/main" id="{CD42EFB0-AFC5-4240-86BA-73C309BEC222}"/>
              </a:ext>
            </a:extLst>
          </p:cNvPr>
          <p:cNvPicPr>
            <a:picLocks noChangeAspect="1"/>
          </p:cNvPicPr>
          <p:nvPr/>
        </p:nvPicPr>
        <p:blipFill>
          <a:blip r:embed="rId3"/>
          <a:stretch>
            <a:fillRect/>
          </a:stretch>
        </p:blipFill>
        <p:spPr>
          <a:xfrm>
            <a:off x="5584874" y="1707167"/>
            <a:ext cx="6494586" cy="3258728"/>
          </a:xfrm>
          <a:prstGeom prst="rect">
            <a:avLst/>
          </a:prstGeom>
        </p:spPr>
      </p:pic>
    </p:spTree>
    <p:extLst>
      <p:ext uri="{BB962C8B-B14F-4D97-AF65-F5344CB8AC3E}">
        <p14:creationId xmlns:p14="http://schemas.microsoft.com/office/powerpoint/2010/main" val="1181380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767340" y="364830"/>
            <a:ext cx="8534400" cy="86898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a:buNone/>
            </a:pPr>
            <a:r>
              <a:rPr lang="en-US" b="1" dirty="0"/>
              <a:t>MODEL TRAINING AND REPORT</a:t>
            </a:r>
            <a:endParaRPr b="1" dirty="0"/>
          </a:p>
        </p:txBody>
      </p:sp>
      <p:sp>
        <p:nvSpPr>
          <p:cNvPr id="200" name="Google Shape;200;p29"/>
          <p:cNvSpPr txBox="1">
            <a:spLocks noGrp="1"/>
          </p:cNvSpPr>
          <p:nvPr>
            <p:ph type="body" idx="1"/>
          </p:nvPr>
        </p:nvSpPr>
        <p:spPr>
          <a:xfrm>
            <a:off x="767340" y="1367461"/>
            <a:ext cx="4578384" cy="5159948"/>
          </a:xfrm>
          <a:prstGeom prst="rect">
            <a:avLst/>
          </a:prstGeom>
          <a:noFill/>
          <a:ln>
            <a:noFill/>
          </a:ln>
        </p:spPr>
        <p:txBody>
          <a:bodyPr spcFirstLastPara="1" wrap="square" lIns="91425" tIns="45700" rIns="91425" bIns="45700" anchor="ctr" anchorCtr="0">
            <a:noAutofit/>
          </a:bodyPr>
          <a:lstStyle/>
          <a:p>
            <a:pPr marL="285750" lvl="0" indent="-285750" algn="l" rtl="0">
              <a:spcBef>
                <a:spcPts val="0"/>
              </a:spcBef>
              <a:spcAft>
                <a:spcPts val="0"/>
              </a:spcAft>
              <a:buSzPts val="1600"/>
              <a:buChar char="▶"/>
            </a:pPr>
            <a:r>
              <a:rPr lang="en-US" sz="1700" b="1" dirty="0">
                <a:solidFill>
                  <a:schemeClr val="bg1"/>
                </a:solidFill>
              </a:rPr>
              <a:t>By machine learning algorithm used to do model training.</a:t>
            </a:r>
            <a:endParaRPr sz="1700" b="1" dirty="0">
              <a:solidFill>
                <a:schemeClr val="bg1"/>
              </a:solidFill>
            </a:endParaRPr>
          </a:p>
          <a:p>
            <a:pPr marL="285750" lvl="0" indent="-285750" algn="l" rtl="0">
              <a:spcBef>
                <a:spcPts val="1000"/>
              </a:spcBef>
              <a:spcAft>
                <a:spcPts val="0"/>
              </a:spcAft>
              <a:buSzPts val="1600"/>
              <a:buChar char="▶"/>
            </a:pPr>
            <a:r>
              <a:rPr lang="en-US" sz="1700" b="1" dirty="0">
                <a:solidFill>
                  <a:schemeClr val="bg1"/>
                </a:solidFill>
              </a:rPr>
              <a:t>We have used Logistic Regression, Decision Tree, and Support Vector Machine in this training.</a:t>
            </a:r>
          </a:p>
          <a:p>
            <a:pPr marL="285750" lvl="0" indent="-285750" algn="l" rtl="0">
              <a:spcBef>
                <a:spcPts val="1000"/>
              </a:spcBef>
              <a:spcAft>
                <a:spcPts val="0"/>
              </a:spcAft>
              <a:buSzPts val="1600"/>
              <a:buChar char="▶"/>
            </a:pPr>
            <a:r>
              <a:rPr lang="en-US" sz="1700" b="1" dirty="0">
                <a:solidFill>
                  <a:schemeClr val="bg1"/>
                </a:solidFill>
                <a:effectLst/>
                <a:latin typeface="Century Gothic" panose="020B0502020202020204" pitchFamily="34" charset="0"/>
                <a:ea typeface="Calibri" panose="020F0502020204030204" pitchFamily="34" charset="0"/>
              </a:rPr>
              <a:t>We have similar result for Robust Scaling and Power Transformer. For a new algorithm, we are using k-NN as well, but we won’t be using it. We can see that k-NN’s accuracy is 100%, and it is highly probable and possible that is suffering from over-fitting.</a:t>
            </a:r>
          </a:p>
          <a:p>
            <a:pPr marL="285750" lvl="0" indent="-285750" algn="l" rtl="0">
              <a:spcBef>
                <a:spcPts val="1000"/>
              </a:spcBef>
              <a:spcAft>
                <a:spcPts val="0"/>
              </a:spcAft>
              <a:buSzPts val="1600"/>
              <a:buChar char="▶"/>
            </a:pPr>
            <a:r>
              <a:rPr lang="en-US" sz="1700" b="1" dirty="0">
                <a:solidFill>
                  <a:schemeClr val="bg1"/>
                </a:solidFill>
                <a:effectLst/>
                <a:latin typeface="Century Gothic" panose="020B0502020202020204" pitchFamily="34" charset="0"/>
                <a:ea typeface="Calibri" panose="020F0502020204030204" pitchFamily="34" charset="0"/>
              </a:rPr>
              <a:t>Random under-sampling has a different result and is not as great as the oversampling results. We can use Decision Tree, Logistic Regression for SMOTE and Support Vector Machine, k-NN for Random Under Sampling.</a:t>
            </a:r>
            <a:endParaRPr lang="en-US" sz="1700" b="1" dirty="0">
              <a:solidFill>
                <a:schemeClr val="bg1"/>
              </a:solidFill>
            </a:endParaRPr>
          </a:p>
        </p:txBody>
      </p:sp>
      <p:pic>
        <p:nvPicPr>
          <p:cNvPr id="4" name="image102.png">
            <a:extLst>
              <a:ext uri="{FF2B5EF4-FFF2-40B4-BE49-F238E27FC236}">
                <a16:creationId xmlns:a16="http://schemas.microsoft.com/office/drawing/2014/main" id="{1B59F3AA-EF65-4440-A203-1A3263FDAC78}"/>
              </a:ext>
            </a:extLst>
          </p:cNvPr>
          <p:cNvPicPr/>
          <p:nvPr/>
        </p:nvPicPr>
        <p:blipFill>
          <a:blip r:embed="rId3"/>
          <a:srcRect/>
          <a:stretch>
            <a:fillRect/>
          </a:stretch>
        </p:blipFill>
        <p:spPr>
          <a:xfrm>
            <a:off x="5500468" y="1367461"/>
            <a:ext cx="6614160" cy="4992066"/>
          </a:xfrm>
          <a:prstGeom prst="rect">
            <a:avLst/>
          </a:prstGeo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767340" y="364830"/>
            <a:ext cx="8534400" cy="86898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a:buNone/>
            </a:pPr>
            <a:r>
              <a:rPr lang="en-US" b="1" dirty="0"/>
              <a:t>MODEL TRAINING AND REPORT</a:t>
            </a:r>
            <a:endParaRPr b="1" dirty="0"/>
          </a:p>
        </p:txBody>
      </p:sp>
      <p:pic>
        <p:nvPicPr>
          <p:cNvPr id="3" name="Picture 2">
            <a:extLst>
              <a:ext uri="{FF2B5EF4-FFF2-40B4-BE49-F238E27FC236}">
                <a16:creationId xmlns:a16="http://schemas.microsoft.com/office/drawing/2014/main" id="{2168B679-E8D6-4B4D-98DF-8939DA4BFCA3}"/>
              </a:ext>
            </a:extLst>
          </p:cNvPr>
          <p:cNvPicPr>
            <a:picLocks noChangeAspect="1"/>
          </p:cNvPicPr>
          <p:nvPr/>
        </p:nvPicPr>
        <p:blipFill>
          <a:blip r:embed="rId3"/>
          <a:stretch>
            <a:fillRect/>
          </a:stretch>
        </p:blipFill>
        <p:spPr>
          <a:xfrm>
            <a:off x="4543866" y="1069145"/>
            <a:ext cx="7628324" cy="5699537"/>
          </a:xfrm>
          <a:prstGeom prst="rect">
            <a:avLst/>
          </a:prstGeom>
        </p:spPr>
      </p:pic>
      <p:sp>
        <p:nvSpPr>
          <p:cNvPr id="4" name="Text Placeholder 3">
            <a:extLst>
              <a:ext uri="{FF2B5EF4-FFF2-40B4-BE49-F238E27FC236}">
                <a16:creationId xmlns:a16="http://schemas.microsoft.com/office/drawing/2014/main" id="{517209ED-B4EE-4310-A1BA-15A8FCF49C0C}"/>
              </a:ext>
            </a:extLst>
          </p:cNvPr>
          <p:cNvSpPr>
            <a:spLocks noGrp="1"/>
          </p:cNvSpPr>
          <p:nvPr>
            <p:ph type="body" idx="1"/>
          </p:nvPr>
        </p:nvSpPr>
        <p:spPr>
          <a:xfrm>
            <a:off x="557602" y="1494070"/>
            <a:ext cx="3986263" cy="5363930"/>
          </a:xfrm>
        </p:spPr>
        <p:txBody>
          <a:bodyPr>
            <a:normAutofit fontScale="70000" lnSpcReduction="20000"/>
          </a:bodyPr>
          <a:lstStyle/>
          <a:p>
            <a:r>
              <a:rPr lang="en-US" sz="2900" b="1" dirty="0">
                <a:solidFill>
                  <a:schemeClr val="lt1"/>
                </a:solidFill>
              </a:rPr>
              <a:t>Next we have generated (Receiver Operating Characteristics ) ROC curve , Precision Curve and Confusion Matrices.</a:t>
            </a:r>
          </a:p>
          <a:p>
            <a:r>
              <a:rPr lang="en-US" sz="2900" b="1" dirty="0">
                <a:solidFill>
                  <a:schemeClr val="bg1"/>
                </a:solidFill>
                <a:effectLst/>
                <a:latin typeface="Century Gothic" panose="020B0502020202020204" pitchFamily="34" charset="0"/>
                <a:ea typeface="Calibri" panose="020F0502020204030204" pitchFamily="34" charset="0"/>
              </a:rPr>
              <a:t>We can see from the score and curve that Decision Tree performed worst hence we can drop that model. The best model as per score is SVC, but we also see a close score to SVC that is of the model Logistic Regression model. Now, both of the models are similar and deciding the right model will be more of a business decision.</a:t>
            </a:r>
            <a:endParaRPr lang="en-IN" sz="2900" b="1" dirty="0">
              <a:solidFill>
                <a:schemeClr val="bg1"/>
              </a:solidFill>
              <a:effectLst/>
              <a:latin typeface="Century Gothic" panose="020B0502020202020204" pitchFamily="34" charset="0"/>
              <a:ea typeface="Calibri" panose="020F0502020204030204" pitchFamily="34" charset="0"/>
            </a:endParaRPr>
          </a:p>
          <a:p>
            <a:endParaRPr lang="en-US" dirty="0"/>
          </a:p>
          <a:p>
            <a:endParaRPr lang="en-IN" dirty="0"/>
          </a:p>
        </p:txBody>
      </p:sp>
    </p:spTree>
    <p:extLst>
      <p:ext uri="{BB962C8B-B14F-4D97-AF65-F5344CB8AC3E}">
        <p14:creationId xmlns:p14="http://schemas.microsoft.com/office/powerpoint/2010/main" val="1659302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767340" y="364830"/>
            <a:ext cx="8534400" cy="86898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a:buNone/>
            </a:pPr>
            <a:r>
              <a:rPr lang="en-US" b="1" dirty="0"/>
              <a:t>MODEL TRAINING AND REPORT</a:t>
            </a:r>
            <a:endParaRPr b="1" dirty="0"/>
          </a:p>
        </p:txBody>
      </p:sp>
      <p:sp>
        <p:nvSpPr>
          <p:cNvPr id="200" name="Google Shape;200;p29"/>
          <p:cNvSpPr txBox="1">
            <a:spLocks noGrp="1"/>
          </p:cNvSpPr>
          <p:nvPr>
            <p:ph type="body" idx="1"/>
          </p:nvPr>
        </p:nvSpPr>
        <p:spPr>
          <a:xfrm>
            <a:off x="767340" y="1367461"/>
            <a:ext cx="4578384" cy="5159948"/>
          </a:xfrm>
          <a:prstGeom prst="rect">
            <a:avLst/>
          </a:prstGeom>
          <a:noFill/>
          <a:ln>
            <a:noFill/>
          </a:ln>
        </p:spPr>
        <p:txBody>
          <a:bodyPr spcFirstLastPara="1" wrap="square" lIns="91425" tIns="45700" rIns="91425" bIns="45700" anchor="ctr" anchorCtr="0">
            <a:normAutofit/>
          </a:bodyPr>
          <a:lstStyle/>
          <a:p>
            <a:pPr marL="285750" indent="-285750">
              <a:spcBef>
                <a:spcPts val="0"/>
              </a:spcBef>
              <a:buSzPts val="1600"/>
            </a:pPr>
            <a:r>
              <a:rPr lang="en-US" b="1" dirty="0">
                <a:solidFill>
                  <a:schemeClr val="bg1"/>
                </a:solidFill>
                <a:effectLst/>
                <a:latin typeface="Century Gothic" panose="020B0502020202020204" pitchFamily="34" charset="0"/>
                <a:ea typeface="Calibri" panose="020F0502020204030204" pitchFamily="34" charset="0"/>
              </a:rPr>
              <a:t>Reading the matrix we can mostly say all the values of Class 1 , are misclassified and the model is extremely biased towards Class 0. Seeing the performance , we will surely drop DT model and not consider it for further re-tuning.</a:t>
            </a:r>
            <a:endParaRPr lang="en-IN" b="1" dirty="0">
              <a:solidFill>
                <a:schemeClr val="bg1"/>
              </a:solidFill>
              <a:effectLst/>
              <a:latin typeface="Century Gothic" panose="020B0502020202020204" pitchFamily="34" charset="0"/>
              <a:ea typeface="Calibri" panose="020F0502020204030204" pitchFamily="34" charset="0"/>
            </a:endParaRPr>
          </a:p>
          <a:p>
            <a:pPr marL="285750" lvl="0" indent="-285750" algn="l" rtl="0">
              <a:spcBef>
                <a:spcPts val="0"/>
              </a:spcBef>
              <a:spcAft>
                <a:spcPts val="0"/>
              </a:spcAft>
              <a:buSzPts val="1600"/>
              <a:buChar char="▶"/>
            </a:pPr>
            <a:r>
              <a:rPr lang="en-US" b="1" dirty="0">
                <a:solidFill>
                  <a:schemeClr val="bg1"/>
                </a:solidFill>
                <a:effectLst/>
                <a:latin typeface="Century Gothic" panose="020B0502020202020204" pitchFamily="34" charset="0"/>
                <a:ea typeface="Calibri" panose="020F0502020204030204" pitchFamily="34" charset="0"/>
              </a:rPr>
              <a:t>k-NN was a similar performing model like Logistic Regression and SVC. </a:t>
            </a:r>
          </a:p>
          <a:p>
            <a:pPr marL="285750" indent="-285750">
              <a:spcBef>
                <a:spcPts val="0"/>
              </a:spcBef>
              <a:buSzPts val="1600"/>
            </a:pPr>
            <a:r>
              <a:rPr lang="en-US" b="1" dirty="0">
                <a:solidFill>
                  <a:schemeClr val="bg1"/>
                </a:solidFill>
                <a:effectLst/>
                <a:latin typeface="Century Gothic" panose="020B0502020202020204" pitchFamily="34" charset="0"/>
                <a:ea typeface="Calibri" panose="020F0502020204030204" pitchFamily="34" charset="0"/>
              </a:rPr>
              <a:t>We will see the last model’s confusion matrix, which we select as one of the best models.</a:t>
            </a:r>
            <a:endParaRPr lang="en-IN" b="1" dirty="0">
              <a:solidFill>
                <a:schemeClr val="bg1"/>
              </a:solidFill>
              <a:effectLst/>
              <a:latin typeface="Century Gothic" panose="020B0502020202020204" pitchFamily="34" charset="0"/>
              <a:ea typeface="Calibri" panose="020F0502020204030204" pitchFamily="34" charset="0"/>
            </a:endParaRPr>
          </a:p>
          <a:p>
            <a:pPr marL="0" lvl="0" indent="0" algn="l" rtl="0">
              <a:spcBef>
                <a:spcPts val="0"/>
              </a:spcBef>
              <a:spcAft>
                <a:spcPts val="0"/>
              </a:spcAft>
              <a:buSzPts val="1600"/>
              <a:buNone/>
            </a:pPr>
            <a:endParaRPr lang="en-US" sz="1800" b="1" dirty="0">
              <a:solidFill>
                <a:schemeClr val="bg1"/>
              </a:solidFill>
              <a:latin typeface="Century Gothic" panose="020B0502020202020204" pitchFamily="34" charset="0"/>
            </a:endParaRPr>
          </a:p>
        </p:txBody>
      </p:sp>
      <p:pic>
        <p:nvPicPr>
          <p:cNvPr id="3" name="Picture 2">
            <a:extLst>
              <a:ext uri="{FF2B5EF4-FFF2-40B4-BE49-F238E27FC236}">
                <a16:creationId xmlns:a16="http://schemas.microsoft.com/office/drawing/2014/main" id="{468A00C2-0EDD-4F7E-B5F8-A76ACAC1474E}"/>
              </a:ext>
            </a:extLst>
          </p:cNvPr>
          <p:cNvPicPr>
            <a:picLocks noChangeAspect="1"/>
          </p:cNvPicPr>
          <p:nvPr/>
        </p:nvPicPr>
        <p:blipFill>
          <a:blip r:embed="rId3"/>
          <a:stretch>
            <a:fillRect/>
          </a:stretch>
        </p:blipFill>
        <p:spPr>
          <a:xfrm>
            <a:off x="5500468" y="1096239"/>
            <a:ext cx="3287611" cy="2528655"/>
          </a:xfrm>
          <a:prstGeom prst="rect">
            <a:avLst/>
          </a:prstGeom>
        </p:spPr>
      </p:pic>
      <p:pic>
        <p:nvPicPr>
          <p:cNvPr id="6" name="Picture 5">
            <a:extLst>
              <a:ext uri="{FF2B5EF4-FFF2-40B4-BE49-F238E27FC236}">
                <a16:creationId xmlns:a16="http://schemas.microsoft.com/office/drawing/2014/main" id="{05346994-E2F8-485A-BB12-6D44F12896DF}"/>
              </a:ext>
            </a:extLst>
          </p:cNvPr>
          <p:cNvPicPr>
            <a:picLocks noChangeAspect="1"/>
          </p:cNvPicPr>
          <p:nvPr/>
        </p:nvPicPr>
        <p:blipFill>
          <a:blip r:embed="rId4"/>
          <a:stretch>
            <a:fillRect/>
          </a:stretch>
        </p:blipFill>
        <p:spPr>
          <a:xfrm>
            <a:off x="8942823" y="1128944"/>
            <a:ext cx="3249175" cy="2528656"/>
          </a:xfrm>
          <a:prstGeom prst="rect">
            <a:avLst/>
          </a:prstGeom>
        </p:spPr>
      </p:pic>
      <p:sp>
        <p:nvSpPr>
          <p:cNvPr id="9" name="TextBox 8">
            <a:extLst>
              <a:ext uri="{FF2B5EF4-FFF2-40B4-BE49-F238E27FC236}">
                <a16:creationId xmlns:a16="http://schemas.microsoft.com/office/drawing/2014/main" id="{9ACF03E4-CE01-4685-B605-F0AF5E91F7A8}"/>
              </a:ext>
            </a:extLst>
          </p:cNvPr>
          <p:cNvSpPr txBox="1"/>
          <p:nvPr/>
        </p:nvSpPr>
        <p:spPr>
          <a:xfrm>
            <a:off x="6255819" y="3624894"/>
            <a:ext cx="5936181" cy="304955"/>
          </a:xfrm>
          <a:prstGeom prst="rect">
            <a:avLst/>
          </a:prstGeom>
          <a:noFill/>
        </p:spPr>
        <p:txBody>
          <a:bodyPr wrap="square">
            <a:spAutoFit/>
          </a:bodyPr>
          <a:lstStyle/>
          <a:p>
            <a:pPr>
              <a:lnSpc>
                <a:spcPct val="107000"/>
              </a:lnSpc>
              <a:spcAft>
                <a:spcPts val="800"/>
              </a:spcAft>
            </a:pPr>
            <a:r>
              <a:rPr lang="en-US" b="1" dirty="0">
                <a:solidFill>
                  <a:schemeClr val="bg1"/>
                </a:solidFill>
                <a:effectLst/>
                <a:latin typeface="Century Gothic" panose="020B0502020202020204" pitchFamily="34" charset="0"/>
                <a:ea typeface="Calibri" panose="020F0502020204030204" pitchFamily="34" charset="0"/>
              </a:rPr>
              <a:t>Fig: </a:t>
            </a:r>
            <a:r>
              <a:rPr lang="en-US" b="1" dirty="0">
                <a:solidFill>
                  <a:schemeClr val="bg1"/>
                </a:solidFill>
                <a:latin typeface="Century Gothic" panose="020B0502020202020204" pitchFamily="34" charset="0"/>
                <a:ea typeface="Calibri" panose="020F0502020204030204" pitchFamily="34" charset="0"/>
              </a:rPr>
              <a:t>Decision Tree                                        Fig: Logistic Regression</a:t>
            </a:r>
            <a:endParaRPr lang="en-IN" dirty="0">
              <a:solidFill>
                <a:schemeClr val="bg1"/>
              </a:solidFill>
              <a:effectLst/>
              <a:latin typeface="Century Gothic" panose="020B0502020202020204" pitchFamily="34" charset="0"/>
              <a:ea typeface="Calibri" panose="020F0502020204030204" pitchFamily="34" charset="0"/>
            </a:endParaRPr>
          </a:p>
        </p:txBody>
      </p:sp>
      <p:pic>
        <p:nvPicPr>
          <p:cNvPr id="8" name="Picture 7">
            <a:extLst>
              <a:ext uri="{FF2B5EF4-FFF2-40B4-BE49-F238E27FC236}">
                <a16:creationId xmlns:a16="http://schemas.microsoft.com/office/drawing/2014/main" id="{62A3269C-5DC6-46FD-9BB4-38E3025E8965}"/>
              </a:ext>
            </a:extLst>
          </p:cNvPr>
          <p:cNvPicPr>
            <a:picLocks noChangeAspect="1"/>
          </p:cNvPicPr>
          <p:nvPr/>
        </p:nvPicPr>
        <p:blipFill>
          <a:blip r:embed="rId5"/>
          <a:stretch>
            <a:fillRect/>
          </a:stretch>
        </p:blipFill>
        <p:spPr>
          <a:xfrm>
            <a:off x="5500468" y="3929849"/>
            <a:ext cx="3287611" cy="2623195"/>
          </a:xfrm>
          <a:prstGeom prst="rect">
            <a:avLst/>
          </a:prstGeom>
        </p:spPr>
      </p:pic>
      <p:pic>
        <p:nvPicPr>
          <p:cNvPr id="11" name="Picture 10">
            <a:extLst>
              <a:ext uri="{FF2B5EF4-FFF2-40B4-BE49-F238E27FC236}">
                <a16:creationId xmlns:a16="http://schemas.microsoft.com/office/drawing/2014/main" id="{40CA9CFE-2E2E-4031-952E-06FEE14C6F60}"/>
              </a:ext>
            </a:extLst>
          </p:cNvPr>
          <p:cNvPicPr>
            <a:picLocks noChangeAspect="1"/>
          </p:cNvPicPr>
          <p:nvPr/>
        </p:nvPicPr>
        <p:blipFill>
          <a:blip r:embed="rId6"/>
          <a:stretch>
            <a:fillRect/>
          </a:stretch>
        </p:blipFill>
        <p:spPr>
          <a:xfrm>
            <a:off x="8942823" y="3929849"/>
            <a:ext cx="3249175" cy="2623195"/>
          </a:xfrm>
          <a:prstGeom prst="rect">
            <a:avLst/>
          </a:prstGeom>
        </p:spPr>
      </p:pic>
      <p:sp>
        <p:nvSpPr>
          <p:cNvPr id="14" name="TextBox 13">
            <a:extLst>
              <a:ext uri="{FF2B5EF4-FFF2-40B4-BE49-F238E27FC236}">
                <a16:creationId xmlns:a16="http://schemas.microsoft.com/office/drawing/2014/main" id="{0F633167-3CF3-4453-AFCD-33DED1CAECC7}"/>
              </a:ext>
            </a:extLst>
          </p:cNvPr>
          <p:cNvSpPr txBox="1"/>
          <p:nvPr/>
        </p:nvSpPr>
        <p:spPr>
          <a:xfrm>
            <a:off x="6255818" y="6553045"/>
            <a:ext cx="5936181" cy="304955"/>
          </a:xfrm>
          <a:prstGeom prst="rect">
            <a:avLst/>
          </a:prstGeom>
          <a:noFill/>
        </p:spPr>
        <p:txBody>
          <a:bodyPr wrap="square">
            <a:spAutoFit/>
          </a:bodyPr>
          <a:lstStyle/>
          <a:p>
            <a:pPr>
              <a:lnSpc>
                <a:spcPct val="107000"/>
              </a:lnSpc>
              <a:spcAft>
                <a:spcPts val="800"/>
              </a:spcAft>
            </a:pPr>
            <a:r>
              <a:rPr lang="en-US" b="1" dirty="0">
                <a:solidFill>
                  <a:schemeClr val="bg1"/>
                </a:solidFill>
                <a:effectLst/>
                <a:latin typeface="Century Gothic" panose="020B0502020202020204" pitchFamily="34" charset="0"/>
                <a:ea typeface="Calibri" panose="020F0502020204030204" pitchFamily="34" charset="0"/>
              </a:rPr>
              <a:t>Fig: </a:t>
            </a:r>
            <a:r>
              <a:rPr lang="en-US" b="1" dirty="0" err="1">
                <a:solidFill>
                  <a:schemeClr val="bg1"/>
                </a:solidFill>
                <a:effectLst/>
                <a:latin typeface="Century Gothic" panose="020B0502020202020204" pitchFamily="34" charset="0"/>
                <a:ea typeface="Calibri" panose="020F0502020204030204" pitchFamily="34" charset="0"/>
              </a:rPr>
              <a:t>kNN</a:t>
            </a:r>
            <a:r>
              <a:rPr lang="en-US" b="1" dirty="0">
                <a:solidFill>
                  <a:schemeClr val="bg1"/>
                </a:solidFill>
                <a:effectLst/>
                <a:latin typeface="Century Gothic" panose="020B0502020202020204" pitchFamily="34" charset="0"/>
                <a:ea typeface="Calibri" panose="020F0502020204030204" pitchFamily="34" charset="0"/>
              </a:rPr>
              <a:t> Classifier</a:t>
            </a:r>
            <a:r>
              <a:rPr lang="en-US" b="1" dirty="0">
                <a:solidFill>
                  <a:schemeClr val="bg1"/>
                </a:solidFill>
                <a:latin typeface="Century Gothic" panose="020B0502020202020204" pitchFamily="34" charset="0"/>
                <a:ea typeface="Calibri" panose="020F0502020204030204" pitchFamily="34" charset="0"/>
              </a:rPr>
              <a:t>                                     Fig: SVM Classifier</a:t>
            </a:r>
            <a:endParaRPr lang="en-IN" dirty="0">
              <a:solidFill>
                <a:schemeClr val="bg1"/>
              </a:solidFill>
              <a:effectLst/>
              <a:latin typeface="Century Gothic" panose="020B0502020202020204" pitchFamily="34" charset="0"/>
              <a:ea typeface="Calibri" panose="020F0502020204030204" pitchFamily="34" charset="0"/>
            </a:endParaRPr>
          </a:p>
        </p:txBody>
      </p:sp>
    </p:spTree>
    <p:extLst>
      <p:ext uri="{BB962C8B-B14F-4D97-AF65-F5344CB8AC3E}">
        <p14:creationId xmlns:p14="http://schemas.microsoft.com/office/powerpoint/2010/main" val="410697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title"/>
          </p:nvPr>
        </p:nvSpPr>
        <p:spPr>
          <a:xfrm>
            <a:off x="808901" y="555721"/>
            <a:ext cx="9221789" cy="15070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a:buNone/>
            </a:pPr>
            <a:r>
              <a:rPr lang="en-US" b="1" dirty="0"/>
              <a:t>WHY CREDIT CARD FRAUD DETECTION?</a:t>
            </a:r>
            <a:endParaRPr b="1" dirty="0"/>
          </a:p>
        </p:txBody>
      </p:sp>
      <p:sp>
        <p:nvSpPr>
          <p:cNvPr id="146" name="Google Shape;146;p20"/>
          <p:cNvSpPr txBox="1">
            <a:spLocks noGrp="1"/>
          </p:cNvSpPr>
          <p:nvPr>
            <p:ph type="body" idx="1"/>
          </p:nvPr>
        </p:nvSpPr>
        <p:spPr>
          <a:xfrm>
            <a:off x="808902" y="2042006"/>
            <a:ext cx="9221788"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920"/>
              <a:buChar char="▶"/>
            </a:pPr>
            <a:r>
              <a:rPr lang="en-US" sz="2400" b="1" dirty="0">
                <a:solidFill>
                  <a:schemeClr val="lt1"/>
                </a:solidFill>
              </a:rPr>
              <a:t>Credit Card Fraud Detection is one of the hottest topic.</a:t>
            </a:r>
            <a:endParaRPr dirty="0"/>
          </a:p>
          <a:p>
            <a:pPr marL="285750" lvl="0" indent="-285750" algn="l" rtl="0">
              <a:spcBef>
                <a:spcPts val="1080"/>
              </a:spcBef>
              <a:spcAft>
                <a:spcPts val="0"/>
              </a:spcAft>
              <a:buSzPts val="1920"/>
              <a:buChar char="▶"/>
            </a:pPr>
            <a:r>
              <a:rPr lang="en-US" sz="2400" b="1" dirty="0">
                <a:solidFill>
                  <a:schemeClr val="lt1"/>
                </a:solidFill>
              </a:rPr>
              <a:t>It is also used in research work , and financial sector.</a:t>
            </a:r>
            <a:endParaRPr dirty="0"/>
          </a:p>
          <a:p>
            <a:pPr marL="285750" lvl="0" indent="-285750" algn="l" rtl="0">
              <a:spcBef>
                <a:spcPts val="1080"/>
              </a:spcBef>
              <a:spcAft>
                <a:spcPts val="0"/>
              </a:spcAft>
              <a:buSzPts val="1920"/>
              <a:buChar char="▶"/>
            </a:pPr>
            <a:r>
              <a:rPr lang="en-US" sz="2400" b="1" dirty="0">
                <a:solidFill>
                  <a:schemeClr val="lt1"/>
                </a:solidFill>
              </a:rPr>
              <a:t>It is valid in todays world as e-commerce and on-line transaction is increasing.</a:t>
            </a:r>
            <a:endParaRPr dirty="0"/>
          </a:p>
          <a:p>
            <a:pPr marL="285750" lvl="0" indent="-285750" algn="l" rtl="0">
              <a:spcBef>
                <a:spcPts val="1080"/>
              </a:spcBef>
              <a:spcAft>
                <a:spcPts val="0"/>
              </a:spcAft>
              <a:buSzPts val="1920"/>
              <a:buChar char="▶"/>
            </a:pPr>
            <a:r>
              <a:rPr lang="en-US" sz="2400" b="1" dirty="0">
                <a:solidFill>
                  <a:schemeClr val="lt1"/>
                </a:solidFill>
              </a:rPr>
              <a:t>It is a type of data analysis to analyze the probability of fraud and generate report.</a:t>
            </a:r>
            <a:endParaRPr sz="2400" b="1"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767340" y="364830"/>
            <a:ext cx="8534400" cy="86898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a:buNone/>
            </a:pPr>
            <a:r>
              <a:rPr lang="en-US" b="1" dirty="0"/>
              <a:t>MODEL TRAINING AND REPORT</a:t>
            </a:r>
            <a:endParaRPr b="1" dirty="0"/>
          </a:p>
        </p:txBody>
      </p:sp>
      <p:sp>
        <p:nvSpPr>
          <p:cNvPr id="200" name="Google Shape;200;p29"/>
          <p:cNvSpPr txBox="1">
            <a:spLocks noGrp="1"/>
          </p:cNvSpPr>
          <p:nvPr>
            <p:ph type="body" idx="1"/>
          </p:nvPr>
        </p:nvSpPr>
        <p:spPr>
          <a:xfrm>
            <a:off x="879880" y="1564720"/>
            <a:ext cx="4786405" cy="4807945"/>
          </a:xfrm>
          <a:prstGeom prst="rect">
            <a:avLst/>
          </a:prstGeom>
          <a:noFill/>
          <a:ln>
            <a:noFill/>
          </a:ln>
        </p:spPr>
        <p:txBody>
          <a:bodyPr spcFirstLastPara="1" wrap="square" lIns="91425" tIns="45700" rIns="91425" bIns="45700" anchor="ctr" anchorCtr="0">
            <a:normAutofit/>
          </a:bodyPr>
          <a:lstStyle/>
          <a:p>
            <a:pPr marL="285750" lvl="0" indent="-285750" algn="l" rtl="0">
              <a:spcBef>
                <a:spcPts val="1000"/>
              </a:spcBef>
              <a:spcAft>
                <a:spcPts val="0"/>
              </a:spcAft>
              <a:buSzPts val="1600"/>
              <a:buChar char="▶"/>
            </a:pPr>
            <a:r>
              <a:rPr lang="en-US" b="1" dirty="0">
                <a:solidFill>
                  <a:schemeClr val="lt1"/>
                </a:solidFill>
              </a:rPr>
              <a:t>Next classifier data report is generated. </a:t>
            </a:r>
          </a:p>
          <a:p>
            <a:pPr marL="285750" indent="-285750">
              <a:spcBef>
                <a:spcPts val="1000"/>
              </a:spcBef>
              <a:buSzPts val="1600"/>
            </a:pPr>
            <a:r>
              <a:rPr lang="en-US" b="1" dirty="0">
                <a:solidFill>
                  <a:schemeClr val="bg1"/>
                </a:solidFill>
                <a:effectLst/>
                <a:latin typeface="Century Gothic" panose="020B0502020202020204" pitchFamily="34" charset="0"/>
                <a:ea typeface="Calibri" panose="020F0502020204030204" pitchFamily="34" charset="0"/>
              </a:rPr>
              <a:t>From the report we can visualize that we need to choose between SVC and Logistic Regression. We can think in the direction of computation time, business logic, convenience and explain-ability to select a model. SVC takes a huge time to compute and it is not advised for extremely large dataset. </a:t>
            </a:r>
            <a:endParaRPr lang="en-IN" b="1" dirty="0">
              <a:solidFill>
                <a:schemeClr val="bg1"/>
              </a:solidFill>
              <a:effectLst/>
              <a:latin typeface="Century Gothic" panose="020B0502020202020204" pitchFamily="34" charset="0"/>
              <a:ea typeface="Calibri" panose="020F0502020204030204" pitchFamily="34" charset="0"/>
            </a:endParaRPr>
          </a:p>
          <a:p>
            <a:pPr marL="285750" lvl="0" indent="-285750" algn="l" rtl="0">
              <a:spcBef>
                <a:spcPts val="1000"/>
              </a:spcBef>
              <a:spcAft>
                <a:spcPts val="0"/>
              </a:spcAft>
              <a:buSzPts val="1600"/>
              <a:buChar char="▶"/>
            </a:pPr>
            <a:endParaRPr dirty="0"/>
          </a:p>
        </p:txBody>
      </p:sp>
      <p:pic>
        <p:nvPicPr>
          <p:cNvPr id="8" name="image57.png">
            <a:extLst>
              <a:ext uri="{FF2B5EF4-FFF2-40B4-BE49-F238E27FC236}">
                <a16:creationId xmlns:a16="http://schemas.microsoft.com/office/drawing/2014/main" id="{FA712EC3-D2EC-4E03-962C-1185D587318D}"/>
              </a:ext>
            </a:extLst>
          </p:cNvPr>
          <p:cNvPicPr/>
          <p:nvPr/>
        </p:nvPicPr>
        <p:blipFill>
          <a:blip r:embed="rId3"/>
          <a:srcRect/>
          <a:stretch>
            <a:fillRect/>
          </a:stretch>
        </p:blipFill>
        <p:spPr>
          <a:xfrm>
            <a:off x="5666286" y="1111348"/>
            <a:ext cx="6305320" cy="5401860"/>
          </a:xfrm>
          <a:prstGeom prst="rect">
            <a:avLst/>
          </a:prstGeom>
          <a:ln/>
        </p:spPr>
      </p:pic>
      <p:sp>
        <p:nvSpPr>
          <p:cNvPr id="10" name="TextBox 9">
            <a:extLst>
              <a:ext uri="{FF2B5EF4-FFF2-40B4-BE49-F238E27FC236}">
                <a16:creationId xmlns:a16="http://schemas.microsoft.com/office/drawing/2014/main" id="{9A3969BB-8764-464F-8FB1-90E4896BA148}"/>
              </a:ext>
            </a:extLst>
          </p:cNvPr>
          <p:cNvSpPr txBox="1"/>
          <p:nvPr/>
        </p:nvSpPr>
        <p:spPr>
          <a:xfrm>
            <a:off x="6879101" y="6513208"/>
            <a:ext cx="6105378" cy="312650"/>
          </a:xfrm>
          <a:prstGeom prst="rect">
            <a:avLst/>
          </a:prstGeom>
          <a:noFill/>
        </p:spPr>
        <p:txBody>
          <a:bodyPr wrap="square">
            <a:spAutoFit/>
          </a:bodyPr>
          <a:lstStyle/>
          <a:p>
            <a:pPr>
              <a:lnSpc>
                <a:spcPct val="107000"/>
              </a:lnSpc>
              <a:spcAft>
                <a:spcPts val="800"/>
              </a:spcAft>
            </a:pPr>
            <a:r>
              <a:rPr lang="en-US" sz="1400" b="1" dirty="0">
                <a:solidFill>
                  <a:schemeClr val="bg1"/>
                </a:solidFill>
                <a:effectLst/>
                <a:latin typeface="Century Gothic" panose="020B0502020202020204" pitchFamily="34" charset="0"/>
                <a:ea typeface="Calibri" panose="020F0502020204030204" pitchFamily="34" charset="0"/>
              </a:rPr>
              <a:t>Fig: Random Sampling Classification Report.</a:t>
            </a:r>
            <a:endParaRPr lang="en-IN" sz="1100" dirty="0">
              <a:solidFill>
                <a:schemeClr val="bg1"/>
              </a:solidFill>
              <a:effectLst/>
              <a:latin typeface="Century Gothic" panose="020B0502020202020204" pitchFamily="34" charset="0"/>
              <a:ea typeface="Calibri" panose="020F0502020204030204" pitchFamily="34" charset="0"/>
            </a:endParaRPr>
          </a:p>
        </p:txBody>
      </p:sp>
    </p:spTree>
    <p:extLst>
      <p:ext uri="{BB962C8B-B14F-4D97-AF65-F5344CB8AC3E}">
        <p14:creationId xmlns:p14="http://schemas.microsoft.com/office/powerpoint/2010/main" val="1530452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0"/>
          <p:cNvSpPr txBox="1">
            <a:spLocks noGrp="1"/>
          </p:cNvSpPr>
          <p:nvPr>
            <p:ph type="title"/>
          </p:nvPr>
        </p:nvSpPr>
        <p:spPr>
          <a:xfrm>
            <a:off x="684212" y="538787"/>
            <a:ext cx="8534400" cy="15070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a:buNone/>
            </a:pPr>
            <a:r>
              <a:rPr lang="en-US" b="1" dirty="0"/>
              <a:t>CONCLUSION</a:t>
            </a:r>
            <a:endParaRPr b="1" dirty="0"/>
          </a:p>
        </p:txBody>
      </p:sp>
      <p:sp>
        <p:nvSpPr>
          <p:cNvPr id="206" name="Google Shape;206;p30"/>
          <p:cNvSpPr txBox="1">
            <a:spLocks noGrp="1"/>
          </p:cNvSpPr>
          <p:nvPr>
            <p:ph type="body" idx="1"/>
          </p:nvPr>
        </p:nvSpPr>
        <p:spPr>
          <a:xfrm>
            <a:off x="684212" y="1808018"/>
            <a:ext cx="8534400"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600"/>
              <a:buChar char="▶"/>
            </a:pPr>
            <a:r>
              <a:rPr lang="en-US" b="1" dirty="0">
                <a:solidFill>
                  <a:schemeClr val="lt1"/>
                </a:solidFill>
              </a:rPr>
              <a:t>This project help us to deal with large imbalanced dataset.</a:t>
            </a:r>
            <a:endParaRPr dirty="0"/>
          </a:p>
          <a:p>
            <a:pPr marL="285750" lvl="0" indent="-285750" algn="l" rtl="0">
              <a:spcBef>
                <a:spcPts val="1000"/>
              </a:spcBef>
              <a:spcAft>
                <a:spcPts val="0"/>
              </a:spcAft>
              <a:buSzPts val="1600"/>
              <a:buChar char="▶"/>
            </a:pPr>
            <a:r>
              <a:rPr lang="en-US" b="1" dirty="0">
                <a:solidFill>
                  <a:schemeClr val="lt1"/>
                </a:solidFill>
              </a:rPr>
              <a:t>This project help us to analyze data fraud or not. The exact model will reduce frauds in Credit Card Transaction which is very valuable for financial services , online transactions , ecommerce etc.</a:t>
            </a:r>
            <a:endParaRPr dirty="0"/>
          </a:p>
          <a:p>
            <a:pPr marL="285750" lvl="0" indent="-184150" algn="l" rtl="0">
              <a:spcBef>
                <a:spcPts val="1000"/>
              </a:spcBef>
              <a:spcAft>
                <a:spcPts val="0"/>
              </a:spcAft>
              <a:buSzPts val="1600"/>
              <a:buNone/>
            </a:pPr>
            <a:endParaRPr b="1" dirty="0">
              <a:solidFill>
                <a:schemeClr val="lt1"/>
              </a:solidFill>
            </a:endParaRPr>
          </a:p>
          <a:p>
            <a:pPr marL="0" lvl="0" indent="0" algn="ctr" rtl="0">
              <a:spcBef>
                <a:spcPts val="1000"/>
              </a:spcBef>
              <a:spcAft>
                <a:spcPts val="0"/>
              </a:spcAft>
              <a:buSzPts val="1600"/>
              <a:buNone/>
            </a:pPr>
            <a:r>
              <a:rPr lang="en-US" b="1" dirty="0">
                <a:solidFill>
                  <a:schemeClr val="lt1"/>
                </a:solidFill>
              </a:rPr>
              <a:t>-Thank You</a:t>
            </a:r>
            <a:endParaRPr b="1" dirty="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725775" y="325582"/>
            <a:ext cx="8534400" cy="15070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a:buNone/>
            </a:pPr>
            <a:r>
              <a:rPr lang="en-US" b="1"/>
              <a:t>WHEN CREDIT CARD FRAUD OCCURS?</a:t>
            </a:r>
            <a:endParaRPr b="1"/>
          </a:p>
        </p:txBody>
      </p:sp>
      <p:sp>
        <p:nvSpPr>
          <p:cNvPr id="152" name="Google Shape;152;p21"/>
          <p:cNvSpPr txBox="1">
            <a:spLocks noGrp="1"/>
          </p:cNvSpPr>
          <p:nvPr>
            <p:ph type="body" idx="1"/>
          </p:nvPr>
        </p:nvSpPr>
        <p:spPr>
          <a:xfrm>
            <a:off x="725775" y="1832649"/>
            <a:ext cx="8534400" cy="3723024"/>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600"/>
              <a:buChar char="▶"/>
            </a:pPr>
            <a:r>
              <a:rPr lang="en-US" b="1">
                <a:solidFill>
                  <a:schemeClr val="lt1"/>
                </a:solidFill>
              </a:rPr>
              <a:t>Un authorized charges to credit card</a:t>
            </a:r>
            <a:endParaRPr/>
          </a:p>
          <a:p>
            <a:pPr marL="285750" lvl="0" indent="-285750" algn="l" rtl="0">
              <a:spcBef>
                <a:spcPts val="1000"/>
              </a:spcBef>
              <a:spcAft>
                <a:spcPts val="0"/>
              </a:spcAft>
              <a:buSzPts val="1600"/>
              <a:buChar char="▶"/>
            </a:pPr>
            <a:r>
              <a:rPr lang="en-US" b="1">
                <a:solidFill>
                  <a:schemeClr val="lt1"/>
                </a:solidFill>
              </a:rPr>
              <a:t>Counter freight cards used.</a:t>
            </a:r>
            <a:endParaRPr/>
          </a:p>
          <a:p>
            <a:pPr marL="285750" lvl="0" indent="-285750" algn="l" rtl="0">
              <a:spcBef>
                <a:spcPts val="1000"/>
              </a:spcBef>
              <a:spcAft>
                <a:spcPts val="0"/>
              </a:spcAft>
              <a:buSzPts val="1600"/>
              <a:buChar char="▶"/>
            </a:pPr>
            <a:r>
              <a:rPr lang="en-US" b="1">
                <a:solidFill>
                  <a:schemeClr val="lt1"/>
                </a:solidFill>
              </a:rPr>
              <a:t>Credit card details known to others.</a:t>
            </a:r>
            <a:endParaRPr/>
          </a:p>
          <a:p>
            <a:pPr marL="285750" lvl="0" indent="-285750" algn="l" rtl="0">
              <a:spcBef>
                <a:spcPts val="1000"/>
              </a:spcBef>
              <a:spcAft>
                <a:spcPts val="0"/>
              </a:spcAft>
              <a:buSzPts val="1600"/>
              <a:buChar char="▶"/>
            </a:pPr>
            <a:r>
              <a:rPr lang="en-US" b="1">
                <a:solidFill>
                  <a:schemeClr val="lt1"/>
                </a:solidFill>
              </a:rPr>
              <a:t>Online payment does not require physical cards. </a:t>
            </a:r>
            <a:endParaRPr/>
          </a:p>
          <a:p>
            <a:pPr marL="285750" lvl="0" indent="-285750" algn="l" rtl="0">
              <a:spcBef>
                <a:spcPts val="1000"/>
              </a:spcBef>
              <a:spcAft>
                <a:spcPts val="0"/>
              </a:spcAft>
              <a:buSzPts val="1600"/>
              <a:buChar char="▶"/>
            </a:pPr>
            <a:r>
              <a:rPr lang="en-US" b="1">
                <a:solidFill>
                  <a:schemeClr val="lt1"/>
                </a:solidFill>
              </a:rPr>
              <a:t>Card Lost or Stolen.</a:t>
            </a:r>
            <a:endParaRPr/>
          </a:p>
          <a:p>
            <a:pPr marL="285750" lvl="0" indent="-184150" algn="l" rtl="0">
              <a:spcBef>
                <a:spcPts val="1000"/>
              </a:spcBef>
              <a:spcAft>
                <a:spcPts val="0"/>
              </a:spcAft>
              <a:buSzPts val="1600"/>
              <a:buNone/>
            </a:pPr>
            <a:endParaRPr b="1">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808902" y="469513"/>
            <a:ext cx="8847715" cy="15070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a:buNone/>
            </a:pPr>
            <a:r>
              <a:rPr lang="en-US" b="1"/>
              <a:t>HARDWARE REQUIREMENTS FOR THE ANALYSIS</a:t>
            </a:r>
            <a:endParaRPr b="1"/>
          </a:p>
        </p:txBody>
      </p:sp>
      <p:sp>
        <p:nvSpPr>
          <p:cNvPr id="158" name="Google Shape;158;p22"/>
          <p:cNvSpPr txBox="1">
            <a:spLocks noGrp="1"/>
          </p:cNvSpPr>
          <p:nvPr>
            <p:ph type="body" idx="1"/>
          </p:nvPr>
        </p:nvSpPr>
        <p:spPr>
          <a:xfrm>
            <a:off x="808903" y="2175164"/>
            <a:ext cx="8534400" cy="3606028"/>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600"/>
              <a:buChar char="▶"/>
            </a:pPr>
            <a:r>
              <a:rPr lang="en-US" b="1">
                <a:solidFill>
                  <a:schemeClr val="lt1"/>
                </a:solidFill>
              </a:rPr>
              <a:t>Pentium i3 or higher(Better to start with i5 ). </a:t>
            </a:r>
            <a:endParaRPr b="1">
              <a:solidFill>
                <a:schemeClr val="lt1"/>
              </a:solidFill>
            </a:endParaRPr>
          </a:p>
          <a:p>
            <a:pPr marL="285750" lvl="0" indent="-285750" algn="l" rtl="0">
              <a:spcBef>
                <a:spcPts val="1000"/>
              </a:spcBef>
              <a:spcAft>
                <a:spcPts val="0"/>
              </a:spcAft>
              <a:buSzPts val="1600"/>
              <a:buChar char="▶"/>
            </a:pPr>
            <a:r>
              <a:rPr lang="en-US" b="1">
                <a:solidFill>
                  <a:schemeClr val="lt1"/>
                </a:solidFill>
              </a:rPr>
              <a:t>4 GB RAM (Better to start with 8gb ram ).</a:t>
            </a:r>
            <a:endParaRPr/>
          </a:p>
          <a:p>
            <a:pPr marL="285750" lvl="0" indent="-285750" algn="l" rtl="0">
              <a:spcBef>
                <a:spcPts val="1000"/>
              </a:spcBef>
              <a:spcAft>
                <a:spcPts val="0"/>
              </a:spcAft>
              <a:buSzPts val="1600"/>
              <a:buChar char="▶"/>
            </a:pPr>
            <a:r>
              <a:rPr lang="en-US" b="1">
                <a:solidFill>
                  <a:schemeClr val="lt1"/>
                </a:solidFill>
              </a:rPr>
              <a:t>20 GB Hard Disk Drive .</a:t>
            </a:r>
            <a:endParaRPr/>
          </a:p>
          <a:p>
            <a:pPr marL="285750" lvl="0" indent="-285750" algn="l" rtl="0">
              <a:spcBef>
                <a:spcPts val="1000"/>
              </a:spcBef>
              <a:spcAft>
                <a:spcPts val="0"/>
              </a:spcAft>
              <a:buSzPts val="1600"/>
              <a:buChar char="▶"/>
            </a:pPr>
            <a:r>
              <a:rPr lang="en-US" b="1">
                <a:solidFill>
                  <a:schemeClr val="lt1"/>
                </a:solidFill>
              </a:rPr>
              <a:t>Monitor, Mouse and Keyboard.</a:t>
            </a:r>
            <a:endParaRPr b="1">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905884" y="259387"/>
            <a:ext cx="8534400" cy="15070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a:buNone/>
            </a:pPr>
            <a:r>
              <a:rPr lang="en-US" b="1" dirty="0"/>
              <a:t>SOFTWARE REQUIREMENTS FOR THE ANALYSIS</a:t>
            </a:r>
            <a:endParaRPr dirty="0"/>
          </a:p>
        </p:txBody>
      </p:sp>
      <p:sp>
        <p:nvSpPr>
          <p:cNvPr id="164" name="Google Shape;164;p23"/>
          <p:cNvSpPr txBox="1">
            <a:spLocks noGrp="1"/>
          </p:cNvSpPr>
          <p:nvPr>
            <p:ph type="body" idx="1"/>
          </p:nvPr>
        </p:nvSpPr>
        <p:spPr>
          <a:xfrm>
            <a:off x="905884" y="2001981"/>
            <a:ext cx="8534400" cy="3650674"/>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600"/>
              <a:buChar char="▶"/>
            </a:pPr>
            <a:r>
              <a:rPr lang="en-US" b="1" dirty="0">
                <a:solidFill>
                  <a:schemeClr val="lt1"/>
                </a:solidFill>
              </a:rPr>
              <a:t>Operating System : Windows 8/10 </a:t>
            </a:r>
            <a:endParaRPr b="1" dirty="0">
              <a:solidFill>
                <a:schemeClr val="lt1"/>
              </a:solidFill>
            </a:endParaRPr>
          </a:p>
          <a:p>
            <a:pPr marL="285750" lvl="0" indent="-285750" algn="l" rtl="0">
              <a:spcBef>
                <a:spcPts val="1000"/>
              </a:spcBef>
              <a:spcAft>
                <a:spcPts val="0"/>
              </a:spcAft>
              <a:buSzPts val="1600"/>
              <a:buChar char="▶"/>
            </a:pPr>
            <a:r>
              <a:rPr lang="en-US" b="1" dirty="0">
                <a:solidFill>
                  <a:schemeClr val="lt1"/>
                </a:solidFill>
              </a:rPr>
              <a:t>IDE Tool : </a:t>
            </a:r>
            <a:r>
              <a:rPr lang="en-US" b="1" dirty="0" err="1">
                <a:solidFill>
                  <a:schemeClr val="lt1"/>
                </a:solidFill>
              </a:rPr>
              <a:t>Jupyter</a:t>
            </a:r>
            <a:r>
              <a:rPr lang="en-US" b="1" dirty="0">
                <a:solidFill>
                  <a:schemeClr val="lt1"/>
                </a:solidFill>
              </a:rPr>
              <a:t> notebook.</a:t>
            </a:r>
            <a:endParaRPr dirty="0"/>
          </a:p>
          <a:p>
            <a:pPr marL="285750" lvl="0" indent="-285750" algn="l" rtl="0">
              <a:spcBef>
                <a:spcPts val="1000"/>
              </a:spcBef>
              <a:spcAft>
                <a:spcPts val="0"/>
              </a:spcAft>
              <a:buSzPts val="1600"/>
              <a:buChar char="▶"/>
            </a:pPr>
            <a:r>
              <a:rPr lang="en-US" b="1" dirty="0">
                <a:solidFill>
                  <a:schemeClr val="lt1"/>
                </a:solidFill>
              </a:rPr>
              <a:t>Coding Language : Python 3.8</a:t>
            </a:r>
            <a:endParaRPr dirty="0"/>
          </a:p>
          <a:p>
            <a:pPr marL="285750" lvl="0" indent="-285750" algn="l" rtl="0">
              <a:spcBef>
                <a:spcPts val="1000"/>
              </a:spcBef>
              <a:spcAft>
                <a:spcPts val="0"/>
              </a:spcAft>
              <a:buSzPts val="1600"/>
              <a:buChar char="▶"/>
            </a:pPr>
            <a:r>
              <a:rPr lang="en-US" b="1" dirty="0">
                <a:solidFill>
                  <a:schemeClr val="lt1"/>
                </a:solidFill>
              </a:rPr>
              <a:t>Tools : </a:t>
            </a:r>
            <a:r>
              <a:rPr lang="en-US" b="1" dirty="0" err="1">
                <a:solidFill>
                  <a:schemeClr val="lt1"/>
                </a:solidFill>
              </a:rPr>
              <a:t>Numpy</a:t>
            </a:r>
            <a:r>
              <a:rPr lang="en-US" b="1" dirty="0">
                <a:solidFill>
                  <a:schemeClr val="lt1"/>
                </a:solidFill>
              </a:rPr>
              <a:t>, Matplotlib, Seaborn, </a:t>
            </a:r>
            <a:r>
              <a:rPr lang="en-US" b="1" dirty="0" err="1">
                <a:solidFill>
                  <a:schemeClr val="lt1"/>
                </a:solidFill>
              </a:rPr>
              <a:t>Pandas,Scikit</a:t>
            </a:r>
            <a:r>
              <a:rPr lang="en-US" b="1" dirty="0">
                <a:solidFill>
                  <a:schemeClr val="lt1"/>
                </a:solidFill>
              </a:rPr>
              <a:t>-learn etc.</a:t>
            </a:r>
            <a:endParaRPr dirty="0"/>
          </a:p>
          <a:p>
            <a:pPr marL="0" lvl="0" indent="0" algn="l" rtl="0">
              <a:spcBef>
                <a:spcPts val="1000"/>
              </a:spcBef>
              <a:spcAft>
                <a:spcPts val="0"/>
              </a:spcAft>
              <a:buSzPts val="16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961303" y="427949"/>
            <a:ext cx="8534400" cy="15070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a:buNone/>
            </a:pPr>
            <a:r>
              <a:rPr lang="en-US" b="1"/>
              <a:t>DATA ANALYSIS OF CREDIT CARD DATASET.</a:t>
            </a:r>
            <a:endParaRPr b="1"/>
          </a:p>
        </p:txBody>
      </p:sp>
      <p:sp>
        <p:nvSpPr>
          <p:cNvPr id="170" name="Google Shape;170;p24"/>
          <p:cNvSpPr txBox="1">
            <a:spLocks noGrp="1"/>
          </p:cNvSpPr>
          <p:nvPr>
            <p:ph type="body" idx="1"/>
          </p:nvPr>
        </p:nvSpPr>
        <p:spPr>
          <a:xfrm>
            <a:off x="862829" y="2230884"/>
            <a:ext cx="8534400" cy="2285293"/>
          </a:xfrm>
          <a:prstGeom prst="rect">
            <a:avLst/>
          </a:prstGeom>
          <a:noFill/>
          <a:ln>
            <a:noFill/>
          </a:ln>
        </p:spPr>
        <p:txBody>
          <a:bodyPr spcFirstLastPara="1" wrap="square" lIns="91425" tIns="45700" rIns="91425" bIns="45700" anchor="ctr" anchorCtr="0">
            <a:normAutofit/>
          </a:bodyPr>
          <a:lstStyle/>
          <a:p>
            <a:pPr>
              <a:lnSpc>
                <a:spcPct val="107000"/>
              </a:lnSpc>
              <a:spcAft>
                <a:spcPts val="800"/>
              </a:spcAft>
              <a:tabLst>
                <a:tab pos="2162175" algn="l"/>
              </a:tabLst>
            </a:pPr>
            <a:r>
              <a:rPr lang="en-US" b="1" dirty="0">
                <a:solidFill>
                  <a:schemeClr val="bg1"/>
                </a:solidFill>
                <a:effectLst/>
                <a:latin typeface="Century Gothic" panose="020B0502020202020204" pitchFamily="34" charset="0"/>
                <a:ea typeface="Calibri" panose="020F0502020204030204" pitchFamily="34" charset="0"/>
              </a:rPr>
              <a:t>In data set when a class is ‘0’ the transaction is non fraudulent and ‘1’ means transaction is fraudulent.</a:t>
            </a:r>
            <a:endParaRPr lang="en-IN" b="1" dirty="0">
              <a:solidFill>
                <a:schemeClr val="bg1"/>
              </a:solidFill>
              <a:effectLst/>
              <a:latin typeface="Century Gothic" panose="020B0502020202020204" pitchFamily="34" charset="0"/>
              <a:ea typeface="Calibri" panose="020F0502020204030204" pitchFamily="34" charset="0"/>
            </a:endParaRPr>
          </a:p>
          <a:p>
            <a:pPr>
              <a:lnSpc>
                <a:spcPct val="107000"/>
              </a:lnSpc>
              <a:spcAft>
                <a:spcPts val="800"/>
              </a:spcAft>
              <a:tabLst>
                <a:tab pos="2162175" algn="l"/>
              </a:tabLst>
            </a:pPr>
            <a:r>
              <a:rPr lang="en-US" b="1" dirty="0">
                <a:solidFill>
                  <a:schemeClr val="bg1"/>
                </a:solidFill>
                <a:effectLst/>
                <a:latin typeface="Century Gothic" panose="020B0502020202020204" pitchFamily="34" charset="0"/>
                <a:ea typeface="Calibri" panose="020F0502020204030204" pitchFamily="34" charset="0"/>
              </a:rPr>
              <a:t>We view such classes in our data set by:</a:t>
            </a:r>
            <a:endParaRPr lang="en-IN" b="1" dirty="0">
              <a:solidFill>
                <a:schemeClr val="bg1"/>
              </a:solidFill>
              <a:effectLst/>
              <a:latin typeface="Century Gothic" panose="020B0502020202020204" pitchFamily="34" charset="0"/>
              <a:ea typeface="Calibri" panose="020F0502020204030204" pitchFamily="34" charset="0"/>
            </a:endParaRPr>
          </a:p>
          <a:p>
            <a:pPr marL="0" lvl="0" indent="0" algn="l" rtl="0">
              <a:spcBef>
                <a:spcPts val="1000"/>
              </a:spcBef>
              <a:spcAft>
                <a:spcPts val="0"/>
              </a:spcAft>
              <a:buSzPts val="1600"/>
              <a:buNone/>
            </a:pPr>
            <a:endParaRPr lang="en-US" dirty="0"/>
          </a:p>
          <a:p>
            <a:pPr marL="285750" lvl="0" indent="-184150" algn="l" rtl="0">
              <a:spcBef>
                <a:spcPts val="1000"/>
              </a:spcBef>
              <a:spcAft>
                <a:spcPts val="0"/>
              </a:spcAft>
              <a:buSzPts val="1600"/>
              <a:buNone/>
            </a:pPr>
            <a:endParaRPr b="1" dirty="0">
              <a:solidFill>
                <a:schemeClr val="lt1"/>
              </a:solidFill>
            </a:endParaRPr>
          </a:p>
        </p:txBody>
      </p:sp>
      <p:pic>
        <p:nvPicPr>
          <p:cNvPr id="4" name="image16.png">
            <a:extLst>
              <a:ext uri="{FF2B5EF4-FFF2-40B4-BE49-F238E27FC236}">
                <a16:creationId xmlns:a16="http://schemas.microsoft.com/office/drawing/2014/main" id="{17C98A4B-F433-4B2E-BC8F-D20B06AC6C17}"/>
              </a:ext>
            </a:extLst>
          </p:cNvPr>
          <p:cNvPicPr/>
          <p:nvPr/>
        </p:nvPicPr>
        <p:blipFill>
          <a:blip r:embed="rId3"/>
          <a:srcRect/>
          <a:stretch>
            <a:fillRect/>
          </a:stretch>
        </p:blipFill>
        <p:spPr>
          <a:xfrm>
            <a:off x="1419059" y="3784209"/>
            <a:ext cx="8988121" cy="1822569"/>
          </a:xfrm>
          <a:prstGeom prst="rect">
            <a:avLst/>
          </a:prstGeom>
          <a:ln/>
        </p:spPr>
      </p:pic>
      <p:sp>
        <p:nvSpPr>
          <p:cNvPr id="5" name="TextBox 4">
            <a:extLst>
              <a:ext uri="{FF2B5EF4-FFF2-40B4-BE49-F238E27FC236}">
                <a16:creationId xmlns:a16="http://schemas.microsoft.com/office/drawing/2014/main" id="{2E0A22CD-5963-40B6-AF99-A7DFA636052F}"/>
              </a:ext>
            </a:extLst>
          </p:cNvPr>
          <p:cNvSpPr txBox="1"/>
          <p:nvPr/>
        </p:nvSpPr>
        <p:spPr>
          <a:xfrm>
            <a:off x="3404381" y="5710869"/>
            <a:ext cx="5373858" cy="830997"/>
          </a:xfrm>
          <a:prstGeom prst="rect">
            <a:avLst/>
          </a:prstGeom>
          <a:noFill/>
        </p:spPr>
        <p:txBody>
          <a:bodyPr wrap="square">
            <a:spAutoFit/>
          </a:bodyPr>
          <a:lstStyle/>
          <a:p>
            <a:pPr marL="622935" marR="674370" algn="ctr">
              <a:spcBef>
                <a:spcPts val="900"/>
              </a:spcBef>
              <a:spcAft>
                <a:spcPts val="0"/>
              </a:spcAft>
            </a:pPr>
            <a:r>
              <a:rPr lang="en-US" sz="2000" b="1" dirty="0">
                <a:solidFill>
                  <a:schemeClr val="bg1"/>
                </a:solidFill>
                <a:effectLst/>
                <a:latin typeface="Century Gothic" panose="020B0502020202020204" pitchFamily="34" charset="0"/>
                <a:ea typeface="Calibri" panose="020F0502020204030204" pitchFamily="34" charset="0"/>
              </a:rPr>
              <a:t>Figure: Class Frequency</a:t>
            </a:r>
            <a:endParaRPr lang="en-IN" sz="2000" dirty="0">
              <a:solidFill>
                <a:schemeClr val="bg1"/>
              </a:solidFill>
              <a:effectLst/>
              <a:latin typeface="Century Gothic" panose="020B0502020202020204" pitchFamily="34" charset="0"/>
              <a:ea typeface="Calibri" panose="020F0502020204030204" pitchFamily="34" charset="0"/>
            </a:endParaRPr>
          </a:p>
          <a:p>
            <a:br>
              <a:rPr lang="en-US" sz="1400" b="1" dirty="0">
                <a:effectLst/>
                <a:latin typeface="Calibri" panose="020F0502020204030204" pitchFamily="34" charset="0"/>
                <a:ea typeface="Calibri" panose="020F0502020204030204" pitchFamily="34" charset="0"/>
              </a:rPr>
            </a:br>
            <a:endParaRPr lang="en-IN" dirty="0"/>
          </a:p>
        </p:txBody>
      </p:sp>
    </p:spTree>
    <p:extLst>
      <p:ext uri="{BB962C8B-B14F-4D97-AF65-F5344CB8AC3E}">
        <p14:creationId xmlns:p14="http://schemas.microsoft.com/office/powerpoint/2010/main" val="2247507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961303" y="427949"/>
            <a:ext cx="8534400" cy="15070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a:buNone/>
            </a:pPr>
            <a:r>
              <a:rPr lang="en-US" b="1" dirty="0"/>
              <a:t>DATA ANALYSIS OF CREDIT CARD DATASET.</a:t>
            </a:r>
            <a:endParaRPr b="1" dirty="0"/>
          </a:p>
        </p:txBody>
      </p:sp>
      <p:pic>
        <p:nvPicPr>
          <p:cNvPr id="3" name="Picture 2">
            <a:extLst>
              <a:ext uri="{FF2B5EF4-FFF2-40B4-BE49-F238E27FC236}">
                <a16:creationId xmlns:a16="http://schemas.microsoft.com/office/drawing/2014/main" id="{D185EFB1-DEAF-4020-A652-4A751B588AB3}"/>
              </a:ext>
            </a:extLst>
          </p:cNvPr>
          <p:cNvPicPr>
            <a:picLocks noChangeAspect="1"/>
          </p:cNvPicPr>
          <p:nvPr/>
        </p:nvPicPr>
        <p:blipFill>
          <a:blip r:embed="rId3"/>
          <a:stretch>
            <a:fillRect/>
          </a:stretch>
        </p:blipFill>
        <p:spPr>
          <a:xfrm>
            <a:off x="7793502" y="1115156"/>
            <a:ext cx="4262511" cy="3758730"/>
          </a:xfrm>
          <a:prstGeom prst="rect">
            <a:avLst/>
          </a:prstGeom>
        </p:spPr>
      </p:pic>
      <p:pic>
        <p:nvPicPr>
          <p:cNvPr id="9" name="image16.png">
            <a:extLst>
              <a:ext uri="{FF2B5EF4-FFF2-40B4-BE49-F238E27FC236}">
                <a16:creationId xmlns:a16="http://schemas.microsoft.com/office/drawing/2014/main" id="{31FB2395-1500-43E8-9D09-09D4D14711AF}"/>
              </a:ext>
            </a:extLst>
          </p:cNvPr>
          <p:cNvPicPr/>
          <p:nvPr/>
        </p:nvPicPr>
        <p:blipFill>
          <a:blip r:embed="rId4"/>
          <a:srcRect/>
          <a:stretch>
            <a:fillRect/>
          </a:stretch>
        </p:blipFill>
        <p:spPr>
          <a:xfrm>
            <a:off x="961303" y="4649808"/>
            <a:ext cx="8042020" cy="1822569"/>
          </a:xfrm>
          <a:prstGeom prst="rect">
            <a:avLst/>
          </a:prstGeom>
          <a:ln/>
        </p:spPr>
      </p:pic>
      <p:sp>
        <p:nvSpPr>
          <p:cNvPr id="6" name="Google Shape;170;p24">
            <a:extLst>
              <a:ext uri="{FF2B5EF4-FFF2-40B4-BE49-F238E27FC236}">
                <a16:creationId xmlns:a16="http://schemas.microsoft.com/office/drawing/2014/main" id="{4156EEF0-6782-4EB0-A9FB-48076DD4BB08}"/>
              </a:ext>
            </a:extLst>
          </p:cNvPr>
          <p:cNvSpPr txBox="1">
            <a:spLocks noGrp="1"/>
          </p:cNvSpPr>
          <p:nvPr>
            <p:ph type="body" idx="1"/>
          </p:nvPr>
        </p:nvSpPr>
        <p:spPr>
          <a:xfrm>
            <a:off x="961303" y="2180492"/>
            <a:ext cx="6944740" cy="2651067"/>
          </a:xfrm>
          <a:prstGeom prst="rect">
            <a:avLst/>
          </a:prstGeom>
          <a:noFill/>
          <a:ln>
            <a:noFill/>
          </a:ln>
        </p:spPr>
        <p:txBody>
          <a:bodyPr spcFirstLastPara="1" wrap="square" lIns="91425" tIns="45700" rIns="91425" bIns="45700" anchor="ctr" anchorCtr="0">
            <a:normAutofit fontScale="92500" lnSpcReduction="20000"/>
          </a:bodyPr>
          <a:lstStyle/>
          <a:p>
            <a:pPr marL="137160" indent="0">
              <a:lnSpc>
                <a:spcPct val="107000"/>
              </a:lnSpc>
              <a:spcAft>
                <a:spcPts val="800"/>
              </a:spcAft>
              <a:buNone/>
            </a:pPr>
            <a:r>
              <a:rPr lang="en-US" sz="2200" b="1" dirty="0">
                <a:solidFill>
                  <a:schemeClr val="bg1"/>
                </a:solidFill>
                <a:effectLst/>
                <a:latin typeface="Century Gothic" panose="020B0502020202020204" pitchFamily="34" charset="0"/>
                <a:ea typeface="Calibri" panose="020F0502020204030204" pitchFamily="34" charset="0"/>
              </a:rPr>
              <a:t>What is an imbalanced dataset?</a:t>
            </a:r>
            <a:endParaRPr lang="en-IN" sz="2200" b="1" dirty="0">
              <a:solidFill>
                <a:schemeClr val="bg1"/>
              </a:solidFill>
              <a:effectLst/>
              <a:latin typeface="Century Gothic" panose="020B0502020202020204" pitchFamily="34" charset="0"/>
              <a:ea typeface="Calibri" panose="020F0502020204030204" pitchFamily="34" charset="0"/>
            </a:endParaRPr>
          </a:p>
          <a:p>
            <a:pPr>
              <a:lnSpc>
                <a:spcPct val="107000"/>
              </a:lnSpc>
              <a:spcAft>
                <a:spcPts val="800"/>
              </a:spcAft>
            </a:pPr>
            <a:r>
              <a:rPr lang="en-US" b="1" dirty="0">
                <a:solidFill>
                  <a:schemeClr val="bg1"/>
                </a:solidFill>
                <a:effectLst/>
                <a:latin typeface="Century Gothic" panose="020B0502020202020204" pitchFamily="34" charset="0"/>
                <a:ea typeface="Calibri" panose="020F0502020204030204" pitchFamily="34" charset="0"/>
              </a:rPr>
              <a:t>An imbalanced dataset is when one </a:t>
            </a:r>
            <a:r>
              <a:rPr lang="en-US" b="1" dirty="0" err="1">
                <a:solidFill>
                  <a:schemeClr val="bg1"/>
                </a:solidFill>
                <a:effectLst/>
                <a:latin typeface="Century Gothic" panose="020B0502020202020204" pitchFamily="34" charset="0"/>
                <a:ea typeface="Calibri" panose="020F0502020204030204" pitchFamily="34" charset="0"/>
              </a:rPr>
              <a:t>ouput</a:t>
            </a:r>
            <a:r>
              <a:rPr lang="en-US" b="1" dirty="0">
                <a:solidFill>
                  <a:schemeClr val="bg1"/>
                </a:solidFill>
                <a:effectLst/>
                <a:latin typeface="Century Gothic" panose="020B0502020202020204" pitchFamily="34" charset="0"/>
                <a:ea typeface="Calibri" panose="020F0502020204030204" pitchFamily="34" charset="0"/>
              </a:rPr>
              <a:t> class has extremely high entries compared to the other output class. In this case , the positive class, i.e. , the fraudulent transaction class , has a few entries compared to the non-fraudulent/normal transaction class. So, the positive class(i.e., frauds) only accounts for 0.172% of the total transactions.</a:t>
            </a:r>
            <a:endParaRPr lang="en-IN" b="1" dirty="0">
              <a:solidFill>
                <a:schemeClr val="bg1"/>
              </a:solidFill>
              <a:effectLst/>
              <a:latin typeface="Century Gothic" panose="020B0502020202020204" pitchFamily="34" charset="0"/>
              <a:ea typeface="Calibri" panose="020F0502020204030204" pitchFamily="34" charset="0"/>
            </a:endParaRPr>
          </a:p>
          <a:p>
            <a:pPr marL="285750" lvl="0" indent="-184150" algn="l" rtl="0">
              <a:spcBef>
                <a:spcPts val="1000"/>
              </a:spcBef>
              <a:spcAft>
                <a:spcPts val="0"/>
              </a:spcAft>
              <a:buSzPts val="1600"/>
              <a:buNone/>
            </a:pPr>
            <a:endParaRPr b="1" dirty="0">
              <a:solidFill>
                <a:schemeClr val="lt1"/>
              </a:solidFill>
            </a:endParaRPr>
          </a:p>
        </p:txBody>
      </p:sp>
    </p:spTree>
    <p:extLst>
      <p:ext uri="{BB962C8B-B14F-4D97-AF65-F5344CB8AC3E}">
        <p14:creationId xmlns:p14="http://schemas.microsoft.com/office/powerpoint/2010/main" val="3603418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961303" y="427949"/>
            <a:ext cx="8534400" cy="15070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a:buNone/>
            </a:pPr>
            <a:r>
              <a:rPr lang="en-US" b="1" dirty="0"/>
              <a:t>DATA ANALYSIS OF CREDIT CARD DATASET.</a:t>
            </a:r>
            <a:endParaRPr b="1" dirty="0"/>
          </a:p>
        </p:txBody>
      </p:sp>
      <p:pic>
        <p:nvPicPr>
          <p:cNvPr id="4" name="Picture 3">
            <a:extLst>
              <a:ext uri="{FF2B5EF4-FFF2-40B4-BE49-F238E27FC236}">
                <a16:creationId xmlns:a16="http://schemas.microsoft.com/office/drawing/2014/main" id="{0FD52292-0A36-4226-9F1E-1FDC5CA9506F}"/>
              </a:ext>
            </a:extLst>
          </p:cNvPr>
          <p:cNvPicPr>
            <a:picLocks noChangeAspect="1"/>
          </p:cNvPicPr>
          <p:nvPr/>
        </p:nvPicPr>
        <p:blipFill>
          <a:blip r:embed="rId3"/>
          <a:stretch>
            <a:fillRect/>
          </a:stretch>
        </p:blipFill>
        <p:spPr>
          <a:xfrm>
            <a:off x="5838092" y="1364566"/>
            <a:ext cx="6217920" cy="4867422"/>
          </a:xfrm>
          <a:prstGeom prst="rect">
            <a:avLst/>
          </a:prstGeom>
        </p:spPr>
      </p:pic>
      <p:sp>
        <p:nvSpPr>
          <p:cNvPr id="6" name="Google Shape;170;p24">
            <a:extLst>
              <a:ext uri="{FF2B5EF4-FFF2-40B4-BE49-F238E27FC236}">
                <a16:creationId xmlns:a16="http://schemas.microsoft.com/office/drawing/2014/main" id="{8BF44BD7-82D7-423F-A28B-AEAFF6C43DA6}"/>
              </a:ext>
            </a:extLst>
          </p:cNvPr>
          <p:cNvSpPr txBox="1">
            <a:spLocks noGrp="1"/>
          </p:cNvSpPr>
          <p:nvPr>
            <p:ph type="body" idx="1"/>
          </p:nvPr>
        </p:nvSpPr>
        <p:spPr>
          <a:xfrm>
            <a:off x="961303" y="2217078"/>
            <a:ext cx="5134697" cy="3143421"/>
          </a:xfrm>
          <a:prstGeom prst="rect">
            <a:avLst/>
          </a:prstGeom>
          <a:noFill/>
          <a:ln>
            <a:noFill/>
          </a:ln>
        </p:spPr>
        <p:txBody>
          <a:bodyPr spcFirstLastPara="1" wrap="square" lIns="91425" tIns="45700" rIns="91425" bIns="45700" anchor="ctr" anchorCtr="0">
            <a:noAutofit/>
          </a:bodyPr>
          <a:lstStyle/>
          <a:p>
            <a:pPr>
              <a:lnSpc>
                <a:spcPct val="107000"/>
              </a:lnSpc>
              <a:spcAft>
                <a:spcPts val="800"/>
              </a:spcAft>
            </a:pPr>
            <a:r>
              <a:rPr lang="en-US" b="1" dirty="0">
                <a:solidFill>
                  <a:schemeClr val="bg1"/>
                </a:solidFill>
                <a:effectLst/>
                <a:latin typeface="Century Gothic" panose="020B0502020202020204" pitchFamily="34" charset="0"/>
                <a:ea typeface="Calibri" panose="020F0502020204030204" pitchFamily="34" charset="0"/>
              </a:rPr>
              <a:t>We will try to see a correlation plot with a heat-map to figure out the highly correlated and non-correlated and non-correlated features.</a:t>
            </a:r>
          </a:p>
          <a:p>
            <a:pPr>
              <a:lnSpc>
                <a:spcPct val="107000"/>
              </a:lnSpc>
              <a:spcAft>
                <a:spcPts val="800"/>
              </a:spcAft>
            </a:pPr>
            <a:r>
              <a:rPr lang="en-US" b="1" dirty="0">
                <a:solidFill>
                  <a:schemeClr val="bg1"/>
                </a:solidFill>
                <a:effectLst/>
                <a:latin typeface="Century Gothic" panose="020B0502020202020204" pitchFamily="34" charset="0"/>
                <a:ea typeface="Calibri" panose="020F0502020204030204" pitchFamily="34" charset="0"/>
              </a:rPr>
              <a:t>Here </a:t>
            </a:r>
            <a:r>
              <a:rPr lang="en-US" sz="2000" b="1" dirty="0">
                <a:solidFill>
                  <a:srgbClr val="FF0000"/>
                </a:solidFill>
                <a:effectLst/>
                <a:latin typeface="Century Gothic" panose="020B0502020202020204" pitchFamily="34" charset="0"/>
                <a:ea typeface="Calibri" panose="020F0502020204030204" pitchFamily="34" charset="0"/>
              </a:rPr>
              <a:t>red</a:t>
            </a:r>
            <a:r>
              <a:rPr lang="en-US" b="1" dirty="0">
                <a:solidFill>
                  <a:schemeClr val="bg1"/>
                </a:solidFill>
                <a:effectLst/>
                <a:latin typeface="Century Gothic" panose="020B0502020202020204" pitchFamily="34" charset="0"/>
                <a:ea typeface="Calibri" panose="020F0502020204030204" pitchFamily="34" charset="0"/>
              </a:rPr>
              <a:t> is </a:t>
            </a:r>
            <a:r>
              <a:rPr lang="en-US" b="1" i="1" dirty="0">
                <a:solidFill>
                  <a:schemeClr val="bg1"/>
                </a:solidFill>
                <a:effectLst/>
                <a:latin typeface="Century Gothic" panose="020B0502020202020204" pitchFamily="34" charset="0"/>
                <a:ea typeface="Calibri" panose="020F0502020204030204" pitchFamily="34" charset="0"/>
              </a:rPr>
              <a:t>negatively</a:t>
            </a:r>
            <a:r>
              <a:rPr lang="en-US" b="1" dirty="0">
                <a:solidFill>
                  <a:schemeClr val="bg1"/>
                </a:solidFill>
                <a:effectLst/>
                <a:latin typeface="Century Gothic" panose="020B0502020202020204" pitchFamily="34" charset="0"/>
                <a:ea typeface="Calibri" panose="020F0502020204030204" pitchFamily="34" charset="0"/>
              </a:rPr>
              <a:t> correlated, and </a:t>
            </a:r>
            <a:r>
              <a:rPr lang="en-US" sz="2000" b="1" dirty="0">
                <a:solidFill>
                  <a:srgbClr val="00B0F0"/>
                </a:solidFill>
                <a:effectLst/>
                <a:latin typeface="Century Gothic" panose="020B0502020202020204" pitchFamily="34" charset="0"/>
                <a:ea typeface="Calibri" panose="020F0502020204030204" pitchFamily="34" charset="0"/>
              </a:rPr>
              <a:t>blue</a:t>
            </a:r>
            <a:r>
              <a:rPr lang="en-US" b="1" dirty="0">
                <a:solidFill>
                  <a:schemeClr val="bg1"/>
                </a:solidFill>
                <a:effectLst/>
                <a:latin typeface="Century Gothic" panose="020B0502020202020204" pitchFamily="34" charset="0"/>
                <a:ea typeface="Calibri" panose="020F0502020204030204" pitchFamily="34" charset="0"/>
              </a:rPr>
              <a:t> is </a:t>
            </a:r>
            <a:r>
              <a:rPr lang="en-US" b="1" i="1" dirty="0">
                <a:solidFill>
                  <a:schemeClr val="bg1"/>
                </a:solidFill>
                <a:effectLst/>
                <a:latin typeface="Century Gothic" panose="020B0502020202020204" pitchFamily="34" charset="0"/>
                <a:ea typeface="Calibri" panose="020F0502020204030204" pitchFamily="34" charset="0"/>
              </a:rPr>
              <a:t>positively</a:t>
            </a:r>
            <a:r>
              <a:rPr lang="en-US" b="1" dirty="0">
                <a:solidFill>
                  <a:schemeClr val="bg1"/>
                </a:solidFill>
                <a:effectLst/>
                <a:latin typeface="Century Gothic" panose="020B0502020202020204" pitchFamily="34" charset="0"/>
                <a:ea typeface="Calibri" panose="020F0502020204030204" pitchFamily="34" charset="0"/>
              </a:rPr>
              <a:t> correlated, and </a:t>
            </a:r>
            <a:r>
              <a:rPr lang="en-US" sz="2000" b="1" dirty="0">
                <a:solidFill>
                  <a:schemeClr val="accent5">
                    <a:lumMod val="60000"/>
                    <a:lumOff val="40000"/>
                  </a:schemeClr>
                </a:solidFill>
                <a:effectLst/>
                <a:latin typeface="Century Gothic" panose="020B0502020202020204" pitchFamily="34" charset="0"/>
                <a:ea typeface="Calibri" panose="020F0502020204030204" pitchFamily="34" charset="0"/>
              </a:rPr>
              <a:t>peach</a:t>
            </a:r>
            <a:r>
              <a:rPr lang="en-US" b="1" dirty="0">
                <a:solidFill>
                  <a:schemeClr val="bg1"/>
                </a:solidFill>
                <a:effectLst/>
                <a:latin typeface="Century Gothic" panose="020B0502020202020204" pitchFamily="34" charset="0"/>
                <a:ea typeface="Calibri" panose="020F0502020204030204" pitchFamily="34" charset="0"/>
              </a:rPr>
              <a:t> represents not correlated.</a:t>
            </a:r>
            <a:endParaRPr lang="en-IN" b="1" dirty="0">
              <a:solidFill>
                <a:schemeClr val="bg1"/>
              </a:solidFill>
              <a:effectLst/>
              <a:latin typeface="Century Gothic" panose="020B0502020202020204" pitchFamily="34" charset="0"/>
              <a:ea typeface="Calibri" panose="020F0502020204030204" pitchFamily="34" charset="0"/>
            </a:endParaRPr>
          </a:p>
        </p:txBody>
      </p:sp>
      <p:sp>
        <p:nvSpPr>
          <p:cNvPr id="8" name="TextBox 7">
            <a:extLst>
              <a:ext uri="{FF2B5EF4-FFF2-40B4-BE49-F238E27FC236}">
                <a16:creationId xmlns:a16="http://schemas.microsoft.com/office/drawing/2014/main" id="{CC031E6C-C14C-411C-A6D1-5343CC4546AF}"/>
              </a:ext>
            </a:extLst>
          </p:cNvPr>
          <p:cNvSpPr txBox="1"/>
          <p:nvPr/>
        </p:nvSpPr>
        <p:spPr>
          <a:xfrm>
            <a:off x="5838092" y="6117401"/>
            <a:ext cx="6105378" cy="312650"/>
          </a:xfrm>
          <a:prstGeom prst="rect">
            <a:avLst/>
          </a:prstGeom>
          <a:noFill/>
        </p:spPr>
        <p:txBody>
          <a:bodyPr wrap="square">
            <a:spAutoFit/>
          </a:bodyPr>
          <a:lstStyle/>
          <a:p>
            <a:pPr algn="ctr">
              <a:lnSpc>
                <a:spcPct val="107000"/>
              </a:lnSpc>
              <a:spcAft>
                <a:spcPts val="800"/>
              </a:spcAft>
            </a:pPr>
            <a:r>
              <a:rPr lang="en-US" sz="1400" b="1" dirty="0">
                <a:solidFill>
                  <a:schemeClr val="bg1"/>
                </a:solidFill>
                <a:effectLst/>
                <a:latin typeface="Century Gothic" panose="020B0502020202020204" pitchFamily="34" charset="0"/>
                <a:ea typeface="Calibri" panose="020F0502020204030204" pitchFamily="34" charset="0"/>
              </a:rPr>
              <a:t>Figure: </a:t>
            </a:r>
            <a:r>
              <a:rPr lang="en-US" sz="1400" b="1" i="1" dirty="0">
                <a:solidFill>
                  <a:schemeClr val="bg1"/>
                </a:solidFill>
                <a:effectLst/>
                <a:latin typeface="Century Gothic" panose="020B0502020202020204" pitchFamily="34" charset="0"/>
                <a:ea typeface="Calibri" panose="020F0502020204030204" pitchFamily="34" charset="0"/>
              </a:rPr>
              <a:t>Correlation of heat map</a:t>
            </a:r>
            <a:endParaRPr lang="en-IN" sz="1000" b="1" dirty="0">
              <a:solidFill>
                <a:schemeClr val="bg1"/>
              </a:solidFill>
              <a:effectLst/>
              <a:latin typeface="Century Gothic" panose="020B0502020202020204" pitchFamily="34" charset="0"/>
              <a:ea typeface="Calibri" panose="020F0502020204030204" pitchFamily="34" charset="0"/>
            </a:endParaRPr>
          </a:p>
        </p:txBody>
      </p:sp>
    </p:spTree>
    <p:extLst>
      <p:ext uri="{BB962C8B-B14F-4D97-AF65-F5344CB8AC3E}">
        <p14:creationId xmlns:p14="http://schemas.microsoft.com/office/powerpoint/2010/main" val="470564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5"/>
          <p:cNvSpPr txBox="1">
            <a:spLocks noGrp="1"/>
          </p:cNvSpPr>
          <p:nvPr>
            <p:ph type="title"/>
          </p:nvPr>
        </p:nvSpPr>
        <p:spPr>
          <a:xfrm>
            <a:off x="933593" y="552641"/>
            <a:ext cx="8534400" cy="15070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a:buNone/>
            </a:pPr>
            <a:r>
              <a:rPr lang="en-US" b="1"/>
              <a:t>DISCUSSION OF TOPIC IN PRESENTATION</a:t>
            </a:r>
            <a:endParaRPr b="1"/>
          </a:p>
        </p:txBody>
      </p:sp>
      <p:sp>
        <p:nvSpPr>
          <p:cNvPr id="176" name="Google Shape;176;p25"/>
          <p:cNvSpPr txBox="1">
            <a:spLocks noGrp="1"/>
          </p:cNvSpPr>
          <p:nvPr>
            <p:ph type="body" idx="1"/>
          </p:nvPr>
        </p:nvSpPr>
        <p:spPr>
          <a:xfrm>
            <a:off x="933593" y="2193634"/>
            <a:ext cx="8534400"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600"/>
              <a:buChar char="▶"/>
            </a:pPr>
            <a:r>
              <a:rPr lang="en-US" b="1">
                <a:solidFill>
                  <a:schemeClr val="lt1"/>
                </a:solidFill>
              </a:rPr>
              <a:t>SCALING</a:t>
            </a:r>
            <a:endParaRPr/>
          </a:p>
          <a:p>
            <a:pPr marL="285750" lvl="0" indent="-285750" algn="l" rtl="0">
              <a:spcBef>
                <a:spcPts val="1000"/>
              </a:spcBef>
              <a:spcAft>
                <a:spcPts val="0"/>
              </a:spcAft>
              <a:buSzPts val="1600"/>
              <a:buChar char="▶"/>
            </a:pPr>
            <a:r>
              <a:rPr lang="en-US" b="1">
                <a:solidFill>
                  <a:schemeClr val="lt1"/>
                </a:solidFill>
              </a:rPr>
              <a:t>Re-Sampling</a:t>
            </a:r>
            <a:endParaRPr/>
          </a:p>
          <a:p>
            <a:pPr marL="285750" lvl="0" indent="-285750" algn="l" rtl="0">
              <a:spcBef>
                <a:spcPts val="1000"/>
              </a:spcBef>
              <a:spcAft>
                <a:spcPts val="0"/>
              </a:spcAft>
              <a:buSzPts val="1600"/>
              <a:buChar char="▶"/>
            </a:pPr>
            <a:r>
              <a:rPr lang="en-US" b="1">
                <a:solidFill>
                  <a:schemeClr val="lt1"/>
                </a:solidFill>
              </a:rPr>
              <a:t>Data Re-analysis</a:t>
            </a:r>
            <a:endParaRPr/>
          </a:p>
          <a:p>
            <a:pPr marL="285750" lvl="0" indent="-285750" algn="l" rtl="0">
              <a:spcBef>
                <a:spcPts val="1000"/>
              </a:spcBef>
              <a:spcAft>
                <a:spcPts val="0"/>
              </a:spcAft>
              <a:buSzPts val="1600"/>
              <a:buChar char="▶"/>
            </a:pPr>
            <a:r>
              <a:rPr lang="en-US" b="1">
                <a:solidFill>
                  <a:schemeClr val="lt1"/>
                </a:solidFill>
              </a:rPr>
              <a:t>Model training and Report </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1364</Words>
  <Application>Microsoft Office PowerPoint</Application>
  <PresentationFormat>Widescreen</PresentationFormat>
  <Paragraphs>107</Paragraphs>
  <Slides>21</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Century Gothic</vt:lpstr>
      <vt:lpstr>Wingdings</vt:lpstr>
      <vt:lpstr>Calibri</vt:lpstr>
      <vt:lpstr>Noto Sans Symbols</vt:lpstr>
      <vt:lpstr>Slice</vt:lpstr>
      <vt:lpstr>A PRESENTATION ON CREDIT CARD FRAUD DETECTION </vt:lpstr>
      <vt:lpstr>WHY CREDIT CARD FRAUD DETECTION?</vt:lpstr>
      <vt:lpstr>WHEN CREDIT CARD FRAUD OCCURS?</vt:lpstr>
      <vt:lpstr>HARDWARE REQUIREMENTS FOR THE ANALYSIS</vt:lpstr>
      <vt:lpstr>SOFTWARE REQUIREMENTS FOR THE ANALYSIS</vt:lpstr>
      <vt:lpstr>DATA ANALYSIS OF CREDIT CARD DATASET.</vt:lpstr>
      <vt:lpstr>DATA ANALYSIS OF CREDIT CARD DATASET.</vt:lpstr>
      <vt:lpstr>DATA ANALYSIS OF CREDIT CARD DATASET.</vt:lpstr>
      <vt:lpstr>DISCUSSION OF TOPIC IN PRESENTATION</vt:lpstr>
      <vt:lpstr>SCALING</vt:lpstr>
      <vt:lpstr>RESAMPLING</vt:lpstr>
      <vt:lpstr>PowerPoint Presentation</vt:lpstr>
      <vt:lpstr>PowerPoint Presentation</vt:lpstr>
      <vt:lpstr>PowerPoint Presentation</vt:lpstr>
      <vt:lpstr>DATA REANALYSIS</vt:lpstr>
      <vt:lpstr>DATA REANALYSIS</vt:lpstr>
      <vt:lpstr>MODEL TRAINING AND REPORT</vt:lpstr>
      <vt:lpstr>MODEL TRAINING AND REPORT</vt:lpstr>
      <vt:lpstr>MODEL TRAINING AND REPORT</vt:lpstr>
      <vt:lpstr>MODEL TRAINING AND REPORT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CREDIT CARD FRAUD DETECTION </dc:title>
  <dc:creator>Debasish Ghosh</dc:creator>
  <cp:lastModifiedBy>Debasish Ghosh</cp:lastModifiedBy>
  <cp:revision>7</cp:revision>
  <dcterms:modified xsi:type="dcterms:W3CDTF">2021-12-07T18:37:12Z</dcterms:modified>
</cp:coreProperties>
</file>