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27" r:id="rId2"/>
    <p:sldId id="304" r:id="rId3"/>
    <p:sldId id="308" r:id="rId4"/>
    <p:sldId id="306" r:id="rId5"/>
    <p:sldId id="307" r:id="rId6"/>
    <p:sldId id="325" r:id="rId7"/>
    <p:sldId id="309" r:id="rId8"/>
    <p:sldId id="315" r:id="rId9"/>
    <p:sldId id="326" r:id="rId10"/>
    <p:sldId id="310" r:id="rId11"/>
    <p:sldId id="320" r:id="rId12"/>
    <p:sldId id="318" r:id="rId13"/>
    <p:sldId id="312" r:id="rId14"/>
    <p:sldId id="313" r:id="rId15"/>
    <p:sldId id="316" r:id="rId16"/>
    <p:sldId id="305" r:id="rId17"/>
    <p:sldId id="317" r:id="rId18"/>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1188">
          <p15:clr>
            <a:srgbClr val="A4A3A4"/>
          </p15:clr>
        </p15:guide>
        <p15:guide id="3" orient="horz" pos="972">
          <p15:clr>
            <a:srgbClr val="A4A3A4"/>
          </p15:clr>
        </p15:guide>
        <p15:guide id="4" orient="horz" pos="756">
          <p15:clr>
            <a:srgbClr val="A4A3A4"/>
          </p15:clr>
        </p15:guide>
        <p15:guide id="5" orient="horz" pos="1080">
          <p15:clr>
            <a:srgbClr val="A4A3A4"/>
          </p15:clr>
        </p15:guide>
        <p15:guide id="6" orient="horz" pos="1404">
          <p15:clr>
            <a:srgbClr val="A4A3A4"/>
          </p15:clr>
        </p15:guide>
        <p15:guide id="7" orient="horz" pos="1296">
          <p15:clr>
            <a:srgbClr val="A4A3A4"/>
          </p15:clr>
        </p15:guide>
        <p15:guide id="8" orient="horz" pos="864">
          <p15:clr>
            <a:srgbClr val="A4A3A4"/>
          </p15:clr>
        </p15:guide>
        <p15:guide id="9" pos="2880">
          <p15:clr>
            <a:srgbClr val="A4A3A4"/>
          </p15:clr>
        </p15:guide>
        <p15:guide id="10" pos="1728">
          <p15:clr>
            <a:srgbClr val="A4A3A4"/>
          </p15:clr>
        </p15:guide>
        <p15:guide id="11" pos="721">
          <p15:clr>
            <a:srgbClr val="A4A3A4"/>
          </p15:clr>
        </p15:guide>
        <p15:guide id="12" pos="1144">
          <p15:clr>
            <a:srgbClr val="A4A3A4"/>
          </p15:clr>
        </p15:guide>
        <p15:guide id="13" pos="3455">
          <p15:clr>
            <a:srgbClr val="A4A3A4"/>
          </p15:clr>
        </p15:guide>
        <p15:guide id="14" pos="5184">
          <p15:clr>
            <a:srgbClr val="A4A3A4"/>
          </p15:clr>
        </p15:guide>
        <p15:guide id="15" pos="2305">
          <p15:clr>
            <a:srgbClr val="A4A3A4"/>
          </p15:clr>
        </p15:guide>
        <p15:guide id="16" pos="40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0FF"/>
    <a:srgbClr val="070707"/>
    <a:srgbClr val="CC0066"/>
    <a:srgbClr val="5B923C"/>
    <a:srgbClr val="0C2344"/>
    <a:srgbClr val="001835"/>
    <a:srgbClr val="121A2C"/>
    <a:srgbClr val="0E1523"/>
    <a:srgbClr val="0B1934"/>
    <a:srgbClr val="253F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63138" autoAdjust="0"/>
  </p:normalViewPr>
  <p:slideViewPr>
    <p:cSldViewPr snapToObjects="1">
      <p:cViewPr varScale="1">
        <p:scale>
          <a:sx n="60" d="100"/>
          <a:sy n="60" d="100"/>
        </p:scale>
        <p:origin x="1476" y="48"/>
      </p:cViewPr>
      <p:guideLst>
        <p:guide orient="horz" pos="1620"/>
        <p:guide orient="horz" pos="1188"/>
        <p:guide orient="horz" pos="972"/>
        <p:guide orient="horz" pos="756"/>
        <p:guide orient="horz" pos="1080"/>
        <p:guide orient="horz" pos="1404"/>
        <p:guide orient="horz" pos="1296"/>
        <p:guide orient="horz" pos="864"/>
        <p:guide pos="2880"/>
        <p:guide pos="1728"/>
        <p:guide pos="721"/>
        <p:guide pos="1144"/>
        <p:guide pos="3455"/>
        <p:guide pos="5184"/>
        <p:guide pos="2305"/>
        <p:guide pos="4035"/>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notesViewPr>
    <p:cSldViewPr snapToObjects="1">
      <p:cViewPr varScale="1">
        <p:scale>
          <a:sx n="100" d="100"/>
          <a:sy n="100" d="100"/>
        </p:scale>
        <p:origin x="-428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980296-758A-47B8-BE91-20A7245D6BC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AABE3A74-E805-48DC-8B94-CD70ECC5AEF0}"/>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2C29822-A2F2-42AF-B672-23330216E535}" type="datetime1">
              <a:rPr lang="en-US" altLang="en-US"/>
              <a:pPr/>
              <a:t>9/18/2019</a:t>
            </a:fld>
            <a:endParaRPr lang="en-US" altLang="en-US"/>
          </a:p>
        </p:txBody>
      </p:sp>
      <p:sp>
        <p:nvSpPr>
          <p:cNvPr id="4" name="Footer Placeholder 3">
            <a:extLst>
              <a:ext uri="{FF2B5EF4-FFF2-40B4-BE49-F238E27FC236}">
                <a16:creationId xmlns:a16="http://schemas.microsoft.com/office/drawing/2014/main" id="{C379443E-4C4F-4E90-83A7-3A3620E7B18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A06F637C-E62C-4D3D-974B-0B0BF8B8FCF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C502CD8-8F1E-41F9-BA82-5BAC6CC034D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CE9F39-0F64-43EC-90F8-39A20C48735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04EF56A3-5521-48E1-B29E-6942801472A9}"/>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251FC7A-4D8C-4340-BE7D-40E6B8C1CEC0}" type="datetime1">
              <a:rPr lang="en-US" altLang="en-US"/>
              <a:pPr/>
              <a:t>9/18/2019</a:t>
            </a:fld>
            <a:endParaRPr lang="en-US" altLang="en-US"/>
          </a:p>
        </p:txBody>
      </p:sp>
      <p:sp>
        <p:nvSpPr>
          <p:cNvPr id="4" name="Slide Image Placeholder 3">
            <a:extLst>
              <a:ext uri="{FF2B5EF4-FFF2-40B4-BE49-F238E27FC236}">
                <a16:creationId xmlns:a16="http://schemas.microsoft.com/office/drawing/2014/main" id="{DF442671-394E-4054-8A13-4F5DB9A35EB9}"/>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799987A-3AEB-4D29-A7EF-A3E935C5C884}"/>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32B8A601-E7AC-4351-8C39-478177239B5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D998F7C4-A713-4377-AD28-E71D03A487F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502EC89-E970-4691-82BF-2297399EA8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Welcome to my talk. I am Deb and a second year master student at the University of British Columbia.</a:t>
            </a:r>
          </a:p>
          <a:p>
            <a:endParaRPr lang="en-CA" dirty="0"/>
          </a:p>
          <a:p>
            <a:r>
              <a:rPr lang="en-CA" dirty="0"/>
              <a:t>In this presentation I would like to introduce a new vocal tract model that might help us in designing a real-time articulatory speech synthesis.</a:t>
            </a:r>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a:t>
            </a:fld>
            <a:endParaRPr lang="en-US" altLang="en-US"/>
          </a:p>
        </p:txBody>
      </p:sp>
    </p:spTree>
    <p:extLst>
      <p:ext uri="{BB962C8B-B14F-4D97-AF65-F5344CB8AC3E}">
        <p14:creationId xmlns:p14="http://schemas.microsoft.com/office/powerpoint/2010/main" val="425013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compute acoustic parameters inside the grid, we first discretized the acoustic wave equation. Here is the discretized wave solver equation for the 2D FDTD. To design 2.5D acoustic wave solver equation, the depth parameters are just mapped to their respective acoustic parameters keeping rest of the equation same.</a:t>
            </a:r>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10</a:t>
            </a:fld>
            <a:endParaRPr lang="en-US" altLang="en-US"/>
          </a:p>
        </p:txBody>
      </p:sp>
    </p:spTree>
    <p:extLst>
      <p:ext uri="{BB962C8B-B14F-4D97-AF65-F5344CB8AC3E}">
        <p14:creationId xmlns:p14="http://schemas.microsoft.com/office/powerpoint/2010/main" val="136360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1. For model assessment, first we constructed 3D tubes for static vowels like: /a/, /</a:t>
            </a:r>
            <a:r>
              <a:rPr lang="en-CA" dirty="0" err="1"/>
              <a:t>i</a:t>
            </a:r>
            <a:r>
              <a:rPr lang="en-CA" dirty="0"/>
              <a:t>/, and /u/ using Story’s area function. </a:t>
            </a:r>
            <a:r>
              <a:rPr lang="en-CA" sz="1200" b="0" i="0" u="none" strike="noStrike" kern="1200" baseline="0" dirty="0">
                <a:solidFill>
                  <a:schemeClr val="tx1"/>
                </a:solidFill>
                <a:latin typeface="+mn-lt"/>
                <a:ea typeface="MS PGothic" panose="020B0600070205080204" pitchFamily="34" charset="-128"/>
                <a:cs typeface="ＭＳ Ｐゴシック"/>
              </a:rPr>
              <a:t>This</a:t>
            </a:r>
          </a:p>
          <a:p>
            <a:r>
              <a:rPr lang="en-US" sz="1200" b="0" i="0" u="none" strike="noStrike" kern="1200" baseline="0" dirty="0">
                <a:solidFill>
                  <a:schemeClr val="tx1"/>
                </a:solidFill>
                <a:latin typeface="+mn-lt"/>
                <a:ea typeface="MS PGothic" panose="020B0600070205080204" pitchFamily="34" charset="-128"/>
                <a:cs typeface="ＭＳ Ｐゴシック"/>
              </a:rPr>
              <a:t>dataset defines a standard in vocal tracts’ acoustic analysis and has been used by many researchers for vocal tract modelling. And it also ideal to work with circular cross-section. The image here shows the discretized tube construction for the vowel sound /a/ from the cross-sectional area function.</a:t>
            </a:r>
          </a:p>
          <a:p>
            <a:endParaRPr lang="en-US" sz="1200" b="0" i="0" u="none" strike="noStrike" kern="1200" baseline="0" dirty="0">
              <a:solidFill>
                <a:schemeClr val="tx1"/>
              </a:solidFill>
              <a:latin typeface="+mn-lt"/>
              <a:ea typeface="MS PGothic" panose="020B0600070205080204" pitchFamily="34" charset="-128"/>
              <a:cs typeface="ＭＳ Ｐゴシック"/>
            </a:endParaRPr>
          </a:p>
          <a:p>
            <a:r>
              <a:rPr lang="en-US" sz="1200" b="0" i="0" u="none" strike="noStrike" kern="1200" baseline="0" dirty="0">
                <a:solidFill>
                  <a:schemeClr val="tx1"/>
                </a:solidFill>
                <a:latin typeface="+mn-lt"/>
                <a:ea typeface="MS PGothic" panose="020B0600070205080204" pitchFamily="34" charset="-128"/>
                <a:cs typeface="ＭＳ Ｐゴシック"/>
              </a:rPr>
              <a:t>2. A band-pass filter function was placed at the start of the tube as an acoustic source and a mic was kept near the end of the tube to record the audio spectrum.</a:t>
            </a:r>
          </a:p>
          <a:p>
            <a:endParaRPr lang="en-US" sz="1200" b="0" i="0" u="none" strike="noStrike" kern="1200" baseline="0" dirty="0">
              <a:solidFill>
                <a:schemeClr val="tx1"/>
              </a:solidFill>
              <a:latin typeface="+mn-lt"/>
              <a:ea typeface="MS PGothic" panose="020B0600070205080204" pitchFamily="34" charset="-128"/>
            </a:endParaRPr>
          </a:p>
          <a:p>
            <a:r>
              <a:rPr lang="en-US" sz="1200" b="0" i="0" u="none" strike="noStrike" kern="1200" baseline="0" dirty="0">
                <a:solidFill>
                  <a:schemeClr val="tx1"/>
                </a:solidFill>
                <a:latin typeface="+mn-lt"/>
                <a:ea typeface="MS PGothic" panose="020B0600070205080204" pitchFamily="34" charset="-128"/>
              </a:rPr>
              <a:t>2. For simulation purpose, we implemented the model in MATLAB environment. For a faster simulation, the grid resolution was set to the best possible minimum value which could </a:t>
            </a:r>
            <a:r>
              <a:rPr lang="en-CA" sz="1200" dirty="0"/>
              <a:t>still preserve the geometrical details of the vocal tract</a:t>
            </a:r>
            <a:endParaRPr lang="en-US" sz="1200" b="0" i="0" u="none" strike="noStrike" kern="1200" baseline="0" dirty="0">
              <a:solidFill>
                <a:schemeClr val="tx1"/>
              </a:solidFill>
              <a:latin typeface="+mn-lt"/>
              <a:ea typeface="MS PGothic" panose="020B0600070205080204" pitchFamily="34" charset="-128"/>
            </a:endParaRPr>
          </a:p>
          <a:p>
            <a:endParaRPr lang="en-US" sz="1200" b="0" i="0" u="none" strike="noStrike" kern="1200" baseline="0" dirty="0">
              <a:solidFill>
                <a:schemeClr val="tx1"/>
              </a:solidFill>
              <a:latin typeface="+mn-lt"/>
              <a:ea typeface="MS PGothic" panose="020B0600070205080204" pitchFamily="34" charset="-128"/>
            </a:endParaRPr>
          </a:p>
          <a:p>
            <a:r>
              <a:rPr lang="en-US" sz="1200" b="0" i="0" u="none" strike="noStrike" kern="1200" baseline="0" dirty="0">
                <a:solidFill>
                  <a:schemeClr val="tx1"/>
                </a:solidFill>
                <a:latin typeface="+mn-lt"/>
                <a:ea typeface="MS PGothic" panose="020B0600070205080204" pitchFamily="34" charset="-128"/>
              </a:rPr>
              <a:t>3. We also simulated a standard symmetric 2D FDTD wave solver as demonstrated by </a:t>
            </a:r>
            <a:r>
              <a:rPr lang="en-US" sz="1200" b="0" i="0" u="none" strike="noStrike" kern="1200" baseline="0" dirty="0" err="1">
                <a:solidFill>
                  <a:schemeClr val="tx1"/>
                </a:solidFill>
                <a:latin typeface="+mn-lt"/>
                <a:ea typeface="MS PGothic" panose="020B0600070205080204" pitchFamily="34" charset="-128"/>
              </a:rPr>
              <a:t>Zappi</a:t>
            </a:r>
            <a:r>
              <a:rPr lang="en-US" sz="1200" b="0" i="0" u="none" strike="noStrike" kern="1200" baseline="0" dirty="0">
                <a:solidFill>
                  <a:schemeClr val="tx1"/>
                </a:solidFill>
                <a:latin typeface="+mn-lt"/>
                <a:ea typeface="MS PGothic" panose="020B0600070205080204" pitchFamily="34" charset="-128"/>
              </a:rPr>
              <a:t> et al. </a:t>
            </a:r>
            <a:r>
              <a:rPr lang="en-CA" sz="1200" b="0" i="0" u="none" strike="noStrike" kern="1200" baseline="0" dirty="0">
                <a:solidFill>
                  <a:schemeClr val="tx1"/>
                </a:solidFill>
                <a:latin typeface="+mn-lt"/>
                <a:ea typeface="MS PGothic" panose="020B0600070205080204" pitchFamily="34" charset="-128"/>
              </a:rPr>
              <a:t>in MATLAB environment with a low grid resolution just like 2.5D. The motive behind this was to compare and understand the time performance of our new model due to the inclusion depth terms. But I would like to recall that, with such a low grid resolution 2D vocal tract does not provide a precise formants.</a:t>
            </a:r>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11</a:t>
            </a:fld>
            <a:endParaRPr lang="en-US" altLang="en-US"/>
          </a:p>
        </p:txBody>
      </p:sp>
    </p:spTree>
    <p:extLst>
      <p:ext uri="{BB962C8B-B14F-4D97-AF65-F5344CB8AC3E}">
        <p14:creationId xmlns:p14="http://schemas.microsoft.com/office/powerpoint/2010/main" val="3098430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So here is our simulation result in terms of precision:</a:t>
            </a:r>
          </a:p>
          <a:p>
            <a:pPr marL="0" indent="0">
              <a:buNone/>
            </a:pPr>
            <a:endParaRPr lang="en-CA" dirty="0"/>
          </a:p>
          <a:p>
            <a:pPr marL="228600" indent="-228600">
              <a:buAutoNum type="arabicPeriod"/>
            </a:pPr>
            <a:r>
              <a:rPr lang="en-CA" dirty="0"/>
              <a:t>As </a:t>
            </a:r>
            <a:r>
              <a:rPr lang="en-CA" dirty="0" err="1"/>
              <a:t>Arnela’s</a:t>
            </a:r>
            <a:r>
              <a:rPr lang="en-CA" dirty="0"/>
              <a:t> 3D FEM model can construct the complex vocal tract geometry and compute the formants quite precisely, we used that as a reference to evaluate our first research objective. The table here, shows the relative percentage error in terms of formants position between 2.5D FDTD and 3D FEM vocal tract model for three different static vowel sounds.</a:t>
            </a:r>
          </a:p>
          <a:p>
            <a:pPr marL="228600" indent="-228600">
              <a:buAutoNum type="arabicPeriod"/>
            </a:pPr>
            <a:endParaRPr lang="en-CA" dirty="0"/>
          </a:p>
          <a:p>
            <a:pPr marL="228600" indent="-228600">
              <a:buAutoNum type="arabicPeriod"/>
            </a:pPr>
            <a:r>
              <a:rPr lang="en-CA" dirty="0"/>
              <a:t>Those with green color have relatively very low percentage error (below 1%) in terms of formant position and almost equivalent with the 3D FEM model. The blue ones have percentage error above 1%.  And we can see here that the higher formants have still a very low percentage error across all the three vowels</a:t>
            </a:r>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12</a:t>
            </a:fld>
            <a:endParaRPr lang="en-US" altLang="en-US"/>
          </a:p>
        </p:txBody>
      </p:sp>
    </p:spTree>
    <p:extLst>
      <p:ext uri="{BB962C8B-B14F-4D97-AF65-F5344CB8AC3E}">
        <p14:creationId xmlns:p14="http://schemas.microsoft.com/office/powerpoint/2010/main" val="290978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this shows the simulation result in terms of performance:</a:t>
            </a:r>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13</a:t>
            </a:fld>
            <a:endParaRPr lang="en-US" altLang="en-US"/>
          </a:p>
        </p:txBody>
      </p:sp>
    </p:spTree>
    <p:extLst>
      <p:ext uri="{BB962C8B-B14F-4D97-AF65-F5344CB8AC3E}">
        <p14:creationId xmlns:p14="http://schemas.microsoft.com/office/powerpoint/2010/main" val="4268083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2.5D is almost as precise as 3D model in a simple scenario and light weight , Has the potential to run close to real-time as our experiment shows</a:t>
            </a:r>
          </a:p>
          <a:p>
            <a:endParaRPr lang="en-CA" dirty="0"/>
          </a:p>
          <a:p>
            <a:r>
              <a:rPr lang="en-CA" dirty="0"/>
              <a:t>2. This point model needs to be tested in more complex scenario </a:t>
            </a:r>
            <a:r>
              <a:rPr lang="en-CA" dirty="0" err="1"/>
              <a:t>i.e</a:t>
            </a:r>
            <a:r>
              <a:rPr lang="en-CA" dirty="0"/>
              <a:t> tube with bend, with realistic irregular cross-section. To test how the introduction of a forced symmetry constraint will affect the precision of the model.</a:t>
            </a:r>
          </a:p>
          <a:p>
            <a:endParaRPr lang="en-CA" dirty="0"/>
          </a:p>
          <a:p>
            <a:r>
              <a:rPr lang="en-CA" dirty="0"/>
              <a:t>3. At this stage of the development, losses are only modeled along the 2D contour but not along z-axis or around the tube depth. This prevents us from simulating realistic cross-section for now.</a:t>
            </a:r>
          </a:p>
          <a:p>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14</a:t>
            </a:fld>
            <a:endParaRPr lang="en-US" altLang="en-US"/>
          </a:p>
        </p:txBody>
      </p:sp>
    </p:spTree>
    <p:extLst>
      <p:ext uri="{BB962C8B-B14F-4D97-AF65-F5344CB8AC3E}">
        <p14:creationId xmlns:p14="http://schemas.microsoft.com/office/powerpoint/2010/main" val="113457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15</a:t>
            </a:fld>
            <a:endParaRPr lang="en-US" altLang="en-US"/>
          </a:p>
        </p:txBody>
      </p:sp>
    </p:spTree>
    <p:extLst>
      <p:ext uri="{BB962C8B-B14F-4D97-AF65-F5344CB8AC3E}">
        <p14:creationId xmlns:p14="http://schemas.microsoft.com/office/powerpoint/2010/main" val="57103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16</a:t>
            </a:fld>
            <a:endParaRPr lang="en-US" altLang="en-US"/>
          </a:p>
        </p:txBody>
      </p:sp>
    </p:spTree>
    <p:extLst>
      <p:ext uri="{BB962C8B-B14F-4D97-AF65-F5344CB8AC3E}">
        <p14:creationId xmlns:p14="http://schemas.microsoft.com/office/powerpoint/2010/main" val="5359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17</a:t>
            </a:fld>
            <a:endParaRPr lang="en-US" altLang="en-US"/>
          </a:p>
        </p:txBody>
      </p:sp>
    </p:spTree>
    <p:extLst>
      <p:ext uri="{BB962C8B-B14F-4D97-AF65-F5344CB8AC3E}">
        <p14:creationId xmlns:p14="http://schemas.microsoft.com/office/powerpoint/2010/main" val="289180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Human speech system is quite complex. And we could analyse it both from physiological as well as acoustic prospective. As our research is focused towards articulatory vocal synthesis, we want to understand and model the intricate structures of human speech anatomy and the acoustic physics behind it.</a:t>
            </a:r>
          </a:p>
          <a:p>
            <a:pPr marL="228600" indent="-228600">
              <a:buAutoNum type="arabicPeriod"/>
            </a:pPr>
            <a:endParaRPr lang="en-CA" dirty="0"/>
          </a:p>
          <a:p>
            <a:pPr marL="228600" indent="-228600">
              <a:buAutoNum type="arabicPeriod"/>
            </a:pPr>
            <a:r>
              <a:rPr lang="en-CA" dirty="0"/>
              <a:t>The articulatory speech synthesis can be divided into three fundamental components…….</a:t>
            </a:r>
          </a:p>
          <a:p>
            <a:pPr marL="228600" indent="-228600">
              <a:buAutoNum type="arabicPeriod"/>
            </a:pPr>
            <a:endParaRPr lang="en-CA" dirty="0"/>
          </a:p>
          <a:p>
            <a:pPr marL="228600" indent="-228600">
              <a:buAutoNum type="arabicPeriod"/>
            </a:pPr>
            <a:r>
              <a:rPr lang="en-CA" dirty="0"/>
              <a:t>(</a:t>
            </a:r>
            <a:r>
              <a:rPr lang="en-CA" dirty="0">
                <a:solidFill>
                  <a:srgbClr val="FF0000"/>
                </a:solidFill>
              </a:rPr>
              <a:t>click</a:t>
            </a:r>
            <a:r>
              <a:rPr lang="en-CA" dirty="0"/>
              <a:t>)And today I will be talking about the modelling of the upper vocal tract/filter model.</a:t>
            </a:r>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2</a:t>
            </a:fld>
            <a:endParaRPr lang="en-US" altLang="en-US"/>
          </a:p>
        </p:txBody>
      </p:sp>
    </p:spTree>
    <p:extLst>
      <p:ext uri="{BB962C8B-B14F-4D97-AF65-F5344CB8AC3E}">
        <p14:creationId xmlns:p14="http://schemas.microsoft.com/office/powerpoint/2010/main" val="1153980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While designing our new vocal tract (which we have named as 2.5D) we have aimed for two research objectives…..</a:t>
            </a:r>
          </a:p>
          <a:p>
            <a:pPr marL="228600" indent="-228600">
              <a:buAutoNum type="arabicPeriod"/>
            </a:pPr>
            <a:endParaRPr lang="en-CA" dirty="0"/>
          </a:p>
          <a:p>
            <a:pPr marL="228600" indent="-228600">
              <a:buAutoNum type="arabicPeriod"/>
            </a:pPr>
            <a:r>
              <a:rPr lang="en-CA" dirty="0"/>
              <a:t>You might think, why should we go for a new VT design when there are few realistic vocal tract models already exist in literature and why are we targeting these two objectives?</a:t>
            </a:r>
          </a:p>
          <a:p>
            <a:pPr marL="228600" indent="-228600">
              <a:buAutoNum type="arabicPeriod"/>
            </a:pPr>
            <a:endParaRPr lang="en-CA" dirty="0"/>
          </a:p>
          <a:p>
            <a:pPr marL="228600" indent="-228600">
              <a:buAutoNum type="arabicPeriod"/>
            </a:pPr>
            <a:r>
              <a:rPr lang="en-CA" dirty="0"/>
              <a:t>To answer that I would like to do a short review of the existing models.</a:t>
            </a:r>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3</a:t>
            </a:fld>
            <a:endParaRPr lang="en-US" altLang="en-US"/>
          </a:p>
        </p:txBody>
      </p:sp>
    </p:spTree>
    <p:extLst>
      <p:ext uri="{BB962C8B-B14F-4D97-AF65-F5344CB8AC3E}">
        <p14:creationId xmlns:p14="http://schemas.microsoft.com/office/powerpoint/2010/main" val="342426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en-CA" dirty="0"/>
              <a:t>Out of all the models that exist in current literature, the 3D models can simulate the </a:t>
            </a:r>
            <a:r>
              <a:rPr lang="en-US" sz="1200" dirty="0"/>
              <a:t>airwaves propagation inside the realistic vocal tract geometry and produce very precise result in terms of formant position and bandwidth same as the modeled vocal tract. Here, one of the key example could be Marc </a:t>
            </a:r>
            <a:r>
              <a:rPr lang="en-US" sz="1200" dirty="0" err="1"/>
              <a:t>Arnela’s</a:t>
            </a:r>
            <a:r>
              <a:rPr lang="en-US" sz="1200" dirty="0"/>
              <a:t> work which is a 3D FEM model</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endParaRPr lang="en-US" sz="1200" dirty="0"/>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en-US" sz="1200" dirty="0"/>
              <a:t>But one of the major drawback in 3D models is the time complexity. Because the simulation of 3D models are extremely slow, it requires several hours of simulation just to produce few milliseconds of audio</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endParaRPr lang="en-US" sz="1200" dirty="0"/>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en-US" sz="1200" dirty="0"/>
              <a:t>Given the fact that it computationally expensive, these techniques might not be convenient for clinical research where we need to simulate different vocal tract structures multiple times. Or this model might not fit for designing a real-time singing synthesis</a:t>
            </a:r>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4</a:t>
            </a:fld>
            <a:endParaRPr lang="en-US" altLang="en-US"/>
          </a:p>
        </p:txBody>
      </p:sp>
    </p:spTree>
    <p:extLst>
      <p:ext uri="{BB962C8B-B14F-4D97-AF65-F5344CB8AC3E}">
        <p14:creationId xmlns:p14="http://schemas.microsoft.com/office/powerpoint/2010/main" val="405822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Now to overcome the time complexity issue of 3D models, we can approach for 1D models. These model simulate acoustic wave propagation in 1D. And due to the reduction in dimensionality, 1D models are computationally much faster and simulate in real time. One example could be </a:t>
            </a:r>
            <a:r>
              <a:rPr lang="en-CA" dirty="0" err="1"/>
              <a:t>Birkholtz’s</a:t>
            </a:r>
            <a:r>
              <a:rPr lang="en-CA" dirty="0"/>
              <a:t> parametric model.</a:t>
            </a:r>
          </a:p>
          <a:p>
            <a:pPr marL="228600" indent="-228600">
              <a:buAutoNum type="arabicPeriod"/>
            </a:pPr>
            <a:endParaRPr lang="en-CA" dirty="0"/>
          </a:p>
          <a:p>
            <a:pPr marL="228600" indent="-228600">
              <a:buAutoNum type="arabicPeriod"/>
            </a:pPr>
            <a:r>
              <a:rPr lang="en-CA" dirty="0"/>
              <a:t>But 1D models are over simplified representation of the actual complex vocal tract structure. And the model could only able to provide formants correctly </a:t>
            </a:r>
            <a:r>
              <a:rPr lang="en-CA" dirty="0" err="1"/>
              <a:t>upto</a:t>
            </a:r>
            <a:r>
              <a:rPr lang="en-CA" dirty="0"/>
              <a:t> 5kHz.</a:t>
            </a:r>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5</a:t>
            </a:fld>
            <a:endParaRPr lang="en-US" altLang="en-US"/>
          </a:p>
        </p:txBody>
      </p:sp>
    </p:spTree>
    <p:extLst>
      <p:ext uri="{BB962C8B-B14F-4D97-AF65-F5344CB8AC3E}">
        <p14:creationId xmlns:p14="http://schemas.microsoft.com/office/powerpoint/2010/main" val="191044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And these constraints of 3D and 1D vocal tract models, motivate us for a new approach i.e. 2.5D vocal tract model. This model is the extension of the 2D FDTD model by </a:t>
            </a:r>
            <a:r>
              <a:rPr lang="en-CA" dirty="0" err="1"/>
              <a:t>Zappi</a:t>
            </a:r>
            <a:r>
              <a:rPr lang="en-CA" dirty="0"/>
              <a:t> et al in the below article. </a:t>
            </a:r>
          </a:p>
          <a:p>
            <a:pPr marL="228600" indent="-228600">
              <a:buAutoNum type="arabicPeriod"/>
            </a:pPr>
            <a:endParaRPr lang="en-CA" dirty="0"/>
          </a:p>
          <a:p>
            <a:pPr marL="228600" indent="-228600">
              <a:buAutoNum type="arabicPeriod"/>
            </a:pPr>
            <a:r>
              <a:rPr lang="en-CA" dirty="0"/>
              <a:t>If we’ll consider 2D vocal tract, it’s the mid-sagittal slice of a 3D tube built from it’s area function. Or in another way, we can say that the 2D vocal tract is represented just by a flat contour.</a:t>
            </a:r>
          </a:p>
          <a:p>
            <a:pPr marL="228600" indent="-228600">
              <a:buAutoNum type="arabicPeriod"/>
            </a:pPr>
            <a:endParaRPr lang="en-CA" dirty="0"/>
          </a:p>
          <a:p>
            <a:pPr marL="228600" indent="-228600">
              <a:buAutoNum type="arabicPeriod"/>
            </a:pPr>
            <a:r>
              <a:rPr lang="en-CA" dirty="0"/>
              <a:t>And at the core of 2.5D approach, we have included another geometrical feature (also known as tube’s depth) to our 2D model as an extra impedance term. This depth could be described as the height of the tube across the mid-sagittal plane. </a:t>
            </a:r>
          </a:p>
          <a:p>
            <a:pPr marL="228600" indent="-228600">
              <a:buAutoNum type="arabicPeriod"/>
            </a:pPr>
            <a:endParaRPr lang="en-CA" dirty="0"/>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6</a:t>
            </a:fld>
            <a:endParaRPr lang="en-US" altLang="en-US"/>
          </a:p>
        </p:txBody>
      </p:sp>
    </p:spTree>
    <p:extLst>
      <p:ext uri="{BB962C8B-B14F-4D97-AF65-F5344CB8AC3E}">
        <p14:creationId xmlns:p14="http://schemas.microsoft.com/office/powerpoint/2010/main" val="265973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demonstrating how do we map the tube depth, to the existing 2D FDTD model, I would like to give a brief overview to the method which represents various acoustic parameters while using finite difference time domain (FDTD) technique:</a:t>
            </a:r>
          </a:p>
          <a:p>
            <a:endParaRPr lang="en-CA" dirty="0"/>
          </a:p>
          <a:p>
            <a:pPr marL="228600" indent="-228600">
              <a:buAutoNum type="arabicPeriod"/>
            </a:pPr>
            <a:r>
              <a:rPr lang="en-CA" dirty="0"/>
              <a:t>First, we used a Yee-grid representation to define the acoustic parameters (also known as pressure and velocity fields). </a:t>
            </a:r>
          </a:p>
          <a:p>
            <a:pPr marL="228600" indent="-228600">
              <a:buAutoNum type="arabicPeriod"/>
            </a:pPr>
            <a:r>
              <a:rPr lang="en-CA" dirty="0"/>
              <a:t>Secondly for each grid cell, we defined the pressure component at the centre of the grid &amp; velocity components </a:t>
            </a:r>
            <a:r>
              <a:rPr lang="en-CA" dirty="0" err="1"/>
              <a:t>Vx</a:t>
            </a:r>
            <a:r>
              <a:rPr lang="en-CA" dirty="0"/>
              <a:t> and </a:t>
            </a:r>
            <a:r>
              <a:rPr lang="en-CA" dirty="0" err="1"/>
              <a:t>Vy</a:t>
            </a:r>
            <a:r>
              <a:rPr lang="en-CA" dirty="0"/>
              <a:t> at the mid-point of the edges the grid.</a:t>
            </a:r>
          </a:p>
          <a:p>
            <a:pPr marL="228600" indent="-228600">
              <a:buAutoNum type="arabicPeriod"/>
            </a:pPr>
            <a:r>
              <a:rPr lang="en-CA" dirty="0"/>
              <a:t>At each time step we computed all three components (p, </a:t>
            </a:r>
            <a:r>
              <a:rPr lang="en-CA" dirty="0" err="1"/>
              <a:t>vx</a:t>
            </a:r>
            <a:r>
              <a:rPr lang="en-CA" dirty="0"/>
              <a:t> and </a:t>
            </a:r>
            <a:r>
              <a:rPr lang="en-CA" dirty="0" err="1"/>
              <a:t>vy</a:t>
            </a:r>
            <a:r>
              <a:rPr lang="en-CA" dirty="0"/>
              <a:t>) for every grid cells</a:t>
            </a:r>
          </a:p>
          <a:p>
            <a:pPr marL="228600" indent="-228600">
              <a:buAutoNum type="arabicPeriod"/>
            </a:pPr>
            <a:r>
              <a:rPr lang="en-CA" dirty="0"/>
              <a:t>While evaluating present value of an acoustic parameter at a certain time-step for a grid-cell, we used the top neighbor cell (red one) and right neighbor cell (blue one), next to the current cell. </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7</a:t>
            </a:fld>
            <a:endParaRPr lang="en-US" altLang="en-US"/>
          </a:p>
        </p:txBody>
      </p:sp>
    </p:spTree>
    <p:extLst>
      <p:ext uri="{BB962C8B-B14F-4D97-AF65-F5344CB8AC3E}">
        <p14:creationId xmlns:p14="http://schemas.microsoft.com/office/powerpoint/2010/main" val="165789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CA" dirty="0"/>
              <a:t>As now we have a general representation of 2D, let’s switch to 2.5D approach: So we’ll be using same 2D Yee-Grid representation with an extra component i.e. depth</a:t>
            </a:r>
          </a:p>
          <a:p>
            <a:pPr marL="0" indent="0">
              <a:buFont typeface="Wingdings" panose="05000000000000000000" pitchFamily="2" charset="2"/>
              <a:buNone/>
            </a:pPr>
            <a:endParaRPr lang="en-CA" dirty="0"/>
          </a:p>
          <a:p>
            <a:pPr marL="228600" indent="-228600">
              <a:buFont typeface="Wingdings" panose="05000000000000000000" pitchFamily="2" charset="2"/>
              <a:buAutoNum type="arabicPeriod"/>
            </a:pPr>
            <a:r>
              <a:rPr lang="en-CA" dirty="0"/>
              <a:t>As now we have three acoustic parameters, we have calculated corresponding three depth components: D bar, Dx and Dy</a:t>
            </a:r>
          </a:p>
          <a:p>
            <a:pPr marL="228600" indent="-228600">
              <a:buFont typeface="Wingdings" panose="05000000000000000000" pitchFamily="2" charset="2"/>
              <a:buAutoNum type="arabicPeriod"/>
            </a:pPr>
            <a:endParaRPr lang="en-CA" dirty="0"/>
          </a:p>
          <a:p>
            <a:pPr marL="228600" indent="-228600">
              <a:buFont typeface="Wingdings" panose="05000000000000000000" pitchFamily="2" charset="2"/>
              <a:buAutoNum type="arabicPeriod"/>
            </a:pPr>
            <a:r>
              <a:rPr lang="en-CA" dirty="0"/>
              <a:t>Each of those depth component will be aligned with their respective acoustic parameters. So, for example:…(as shown in the upper figure)</a:t>
            </a:r>
          </a:p>
          <a:p>
            <a:pPr marL="228600" indent="-228600">
              <a:buFont typeface="Wingdings" panose="05000000000000000000" pitchFamily="2" charset="2"/>
              <a:buAutoNum type="arabicPeriod"/>
            </a:pPr>
            <a:r>
              <a:rPr lang="en-CA" dirty="0"/>
              <a:t>Now if we’ll look at all these depth components from a side-view: It’ll look something like this: The solid line represents </a:t>
            </a:r>
            <a:r>
              <a:rPr lang="en-CA" dirty="0" err="1"/>
              <a:t>depthX</a:t>
            </a:r>
            <a:r>
              <a:rPr lang="en-CA" dirty="0"/>
              <a:t> and the dotted lines </a:t>
            </a:r>
            <a:r>
              <a:rPr lang="en-CA" dirty="0" err="1"/>
              <a:t>depthY</a:t>
            </a:r>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8</a:t>
            </a:fld>
            <a:endParaRPr lang="en-US" altLang="en-US"/>
          </a:p>
        </p:txBody>
      </p:sp>
    </p:spTree>
    <p:extLst>
      <p:ext uri="{BB962C8B-B14F-4D97-AF65-F5344CB8AC3E}">
        <p14:creationId xmlns:p14="http://schemas.microsoft.com/office/powerpoint/2010/main" val="907986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CA" dirty="0"/>
              <a:t>But, here is a fact that I would like to highlight:</a:t>
            </a:r>
          </a:p>
          <a:p>
            <a:pPr marL="0" indent="0">
              <a:buFont typeface="Wingdings" panose="05000000000000000000" pitchFamily="2" charset="2"/>
              <a:buNone/>
            </a:pPr>
            <a:endParaRPr lang="en-CA" dirty="0"/>
          </a:p>
          <a:p>
            <a:pPr marL="0" indent="0">
              <a:buFont typeface="Wingdings" panose="05000000000000000000" pitchFamily="2" charset="2"/>
              <a:buNone/>
            </a:pPr>
            <a:r>
              <a:rPr lang="en-CA" dirty="0"/>
              <a:t>1. The </a:t>
            </a:r>
            <a:r>
              <a:rPr lang="en-CA" sz="1200" dirty="0"/>
              <a:t>depth map introduces a slight variation in the cross-sectional shapes of the original tube geometry. So if there is an irregular cross-sectional shape as shown in the left side of the figure, then the cross-sectional shape will be slightly modulated to have single-axis symmetry keeping it’s cross-sectional area intact. Which means 2.5D FDTD is capable of simulating how pressure propagates in 3D geometries that are symmetric at least in direction, typically along the z-axis.</a:t>
            </a:r>
          </a:p>
          <a:p>
            <a:pPr marL="0" indent="0">
              <a:buFont typeface="Wingdings" panose="05000000000000000000" pitchFamily="2" charset="2"/>
              <a:buNone/>
            </a:pPr>
            <a:endParaRPr lang="en-CA" sz="1200" dirty="0"/>
          </a:p>
          <a:p>
            <a:pPr marL="0" indent="0">
              <a:buFont typeface="Wingdings" panose="05000000000000000000" pitchFamily="2" charset="2"/>
              <a:buNone/>
            </a:pPr>
            <a:r>
              <a:rPr lang="en-CA" sz="1200" dirty="0"/>
              <a:t>2. Because of the change in the cross-sectional shape to the tube geometry, there might be a slight variation in the acoustic between 3D and 2.5D. But model still captures the most of the cross-sectional details</a:t>
            </a:r>
          </a:p>
          <a:p>
            <a:pPr marL="0" indent="0">
              <a:buFont typeface="Wingdings" panose="05000000000000000000" pitchFamily="2" charset="2"/>
              <a:buNone/>
            </a:pPr>
            <a:endParaRPr lang="en-CA" dirty="0"/>
          </a:p>
        </p:txBody>
      </p:sp>
      <p:sp>
        <p:nvSpPr>
          <p:cNvPr id="4" name="Slide Number Placeholder 3"/>
          <p:cNvSpPr>
            <a:spLocks noGrp="1"/>
          </p:cNvSpPr>
          <p:nvPr>
            <p:ph type="sldNum" sz="quarter" idx="5"/>
          </p:nvPr>
        </p:nvSpPr>
        <p:spPr/>
        <p:txBody>
          <a:bodyPr/>
          <a:lstStyle/>
          <a:p>
            <a:fld id="{3502EC89-E970-4691-82BF-2297399EA8DB}" type="slidenum">
              <a:rPr lang="en-US" altLang="en-US" smtClean="0"/>
              <a:pPr/>
              <a:t>9</a:t>
            </a:fld>
            <a:endParaRPr lang="en-US" altLang="en-US"/>
          </a:p>
        </p:txBody>
      </p:sp>
    </p:spTree>
    <p:extLst>
      <p:ext uri="{BB962C8B-B14F-4D97-AF65-F5344CB8AC3E}">
        <p14:creationId xmlns:p14="http://schemas.microsoft.com/office/powerpoint/2010/main" val="4240196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27974C-D810-40AD-B39D-C064503756C5}"/>
              </a:ext>
            </a:extLst>
          </p:cNvPr>
          <p:cNvSpPr/>
          <p:nvPr userDrawn="1"/>
        </p:nvSpPr>
        <p:spPr>
          <a:xfrm>
            <a:off x="8243888" y="1131888"/>
            <a:ext cx="900112" cy="11318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 name="Picture 2">
            <a:extLst>
              <a:ext uri="{FF2B5EF4-FFF2-40B4-BE49-F238E27FC236}">
                <a16:creationId xmlns:a16="http://schemas.microsoft.com/office/drawing/2014/main" id="{844F4BB3-F334-458C-95F2-8553F660F74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18"/>
          <p:cNvSpPr>
            <a:spLocks noGrp="1"/>
          </p:cNvSpPr>
          <p:nvPr>
            <p:ph type="body" sz="quarter" idx="11"/>
          </p:nvPr>
        </p:nvSpPr>
        <p:spPr>
          <a:xfrm>
            <a:off x="365587" y="1131888"/>
            <a:ext cx="5430376" cy="1823086"/>
          </a:xfrm>
          <a:prstGeom prst="rect">
            <a:avLst/>
          </a:prstGeom>
        </p:spPr>
        <p:txBody>
          <a:bodyPr vert="horz" lIns="0" tIns="0" rIns="0" bIns="0" anchor="t" anchorCtr="0"/>
          <a:lstStyle>
            <a:lvl1pPr marL="0" indent="0">
              <a:lnSpc>
                <a:spcPts val="3800"/>
              </a:lnSpc>
              <a:spcBef>
                <a:spcPts val="0"/>
              </a:spcBef>
              <a:buNone/>
              <a:defRPr sz="3400" b="1" i="0" kern="0" cap="all" spc="30" baseline="0">
                <a:solidFill>
                  <a:schemeClr val="tx1"/>
                </a:solidFill>
                <a:latin typeface="Arial"/>
                <a:cs typeface="Arial"/>
              </a:defRPr>
            </a:lvl1pPr>
          </a:lstStyle>
          <a:p>
            <a:pPr lvl="0"/>
            <a:r>
              <a:rPr lang="en-CA" dirty="0"/>
              <a:t>Click to edit Master text styles</a:t>
            </a:r>
          </a:p>
        </p:txBody>
      </p:sp>
      <p:sp>
        <p:nvSpPr>
          <p:cNvPr id="11" name="Text Placeholder 14"/>
          <p:cNvSpPr>
            <a:spLocks noGrp="1"/>
          </p:cNvSpPr>
          <p:nvPr>
            <p:ph type="body" sz="quarter" idx="12"/>
          </p:nvPr>
        </p:nvSpPr>
        <p:spPr>
          <a:xfrm>
            <a:off x="365762" y="3003798"/>
            <a:ext cx="5430203" cy="321394"/>
          </a:xfrm>
          <a:prstGeom prst="rect">
            <a:avLst/>
          </a:prstGeom>
        </p:spPr>
        <p:txBody>
          <a:bodyPr vert="horz" lIns="0" tIns="0" rIns="0" bIns="0"/>
          <a:lstStyle>
            <a:lvl1pPr marL="0" indent="0">
              <a:buNone/>
              <a:defRPr sz="1800" b="0" i="0" kern="0" spc="30" baseline="0">
                <a:solidFill>
                  <a:schemeClr val="tx1"/>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
        <p:nvSpPr>
          <p:cNvPr id="12" name="Text Placeholder 14"/>
          <p:cNvSpPr>
            <a:spLocks noGrp="1"/>
          </p:cNvSpPr>
          <p:nvPr>
            <p:ph type="body" sz="quarter" idx="13"/>
          </p:nvPr>
        </p:nvSpPr>
        <p:spPr>
          <a:xfrm>
            <a:off x="365762" y="3507855"/>
            <a:ext cx="5430203" cy="321394"/>
          </a:xfrm>
          <a:prstGeom prst="rect">
            <a:avLst/>
          </a:prstGeom>
        </p:spPr>
        <p:txBody>
          <a:bodyPr vert="horz" lIns="0" tIns="0" rIns="0" bIns="0"/>
          <a:lstStyle>
            <a:lvl1pPr marL="0" indent="0">
              <a:buNone/>
              <a:defRPr sz="1000" b="1" i="0" kern="0" cap="all" spc="150" normalizeH="0" baseline="0">
                <a:solidFill>
                  <a:srgbClr val="0C2344"/>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Tree>
    <p:extLst>
      <p:ext uri="{BB962C8B-B14F-4D97-AF65-F5344CB8AC3E}">
        <p14:creationId xmlns:p14="http://schemas.microsoft.com/office/powerpoint/2010/main" val="39788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 2">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E3A5A4-32F4-4875-B6D0-99C44E4290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9738" y="1443038"/>
            <a:ext cx="47704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49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705D55-62F9-4FBB-B96B-384739C6ACF5}"/>
              </a:ext>
            </a:extLst>
          </p:cNvPr>
          <p:cNvSpPr/>
          <p:nvPr userDrawn="1"/>
        </p:nvSpPr>
        <p:spPr>
          <a:xfrm>
            <a:off x="8243888" y="1131888"/>
            <a:ext cx="900112" cy="113188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3">
            <a:extLst>
              <a:ext uri="{FF2B5EF4-FFF2-40B4-BE49-F238E27FC236}">
                <a16:creationId xmlns:a16="http://schemas.microsoft.com/office/drawing/2014/main" id="{09C3D766-C2E2-4E37-8969-C9119EB84C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18"/>
          <p:cNvSpPr>
            <a:spLocks noGrp="1"/>
          </p:cNvSpPr>
          <p:nvPr>
            <p:ph type="body" sz="quarter" idx="11"/>
          </p:nvPr>
        </p:nvSpPr>
        <p:spPr>
          <a:xfrm>
            <a:off x="365587" y="1131888"/>
            <a:ext cx="5430376" cy="1823086"/>
          </a:xfrm>
          <a:prstGeom prst="rect">
            <a:avLst/>
          </a:prstGeom>
        </p:spPr>
        <p:txBody>
          <a:bodyPr vert="horz" lIns="0" tIns="0" rIns="0" bIns="0" anchor="t" anchorCtr="0"/>
          <a:lstStyle>
            <a:lvl1pPr marL="0" indent="0">
              <a:lnSpc>
                <a:spcPts val="3800"/>
              </a:lnSpc>
              <a:spcBef>
                <a:spcPts val="0"/>
              </a:spcBef>
              <a:buNone/>
              <a:defRPr sz="3400" b="1" i="0" kern="0" cap="all" spc="30" baseline="0">
                <a:solidFill>
                  <a:srgbClr val="FFFFFF"/>
                </a:solidFill>
                <a:latin typeface="Arial"/>
                <a:cs typeface="Arial"/>
              </a:defRPr>
            </a:lvl1pPr>
          </a:lstStyle>
          <a:p>
            <a:pPr lvl="0"/>
            <a:r>
              <a:rPr lang="en-CA" dirty="0"/>
              <a:t>Click to edit Master text styles</a:t>
            </a:r>
          </a:p>
        </p:txBody>
      </p:sp>
      <p:sp>
        <p:nvSpPr>
          <p:cNvPr id="7" name="Text Placeholder 14"/>
          <p:cNvSpPr>
            <a:spLocks noGrp="1"/>
          </p:cNvSpPr>
          <p:nvPr>
            <p:ph type="body" sz="quarter" idx="12"/>
          </p:nvPr>
        </p:nvSpPr>
        <p:spPr>
          <a:xfrm>
            <a:off x="365762" y="3003798"/>
            <a:ext cx="5430203" cy="321394"/>
          </a:xfrm>
          <a:prstGeom prst="rect">
            <a:avLst/>
          </a:prstGeom>
        </p:spPr>
        <p:txBody>
          <a:bodyPr vert="horz" lIns="0" tIns="0" rIns="0" bIns="0"/>
          <a:lstStyle>
            <a:lvl1pPr marL="0" indent="0">
              <a:buNone/>
              <a:defRPr sz="1800" b="0" i="0" kern="0" spc="30" baseline="0">
                <a:solidFill>
                  <a:srgbClr val="FFFFFF"/>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
        <p:nvSpPr>
          <p:cNvPr id="8" name="Text Placeholder 14"/>
          <p:cNvSpPr>
            <a:spLocks noGrp="1"/>
          </p:cNvSpPr>
          <p:nvPr>
            <p:ph type="body" sz="quarter" idx="13"/>
          </p:nvPr>
        </p:nvSpPr>
        <p:spPr>
          <a:xfrm>
            <a:off x="365762" y="3507855"/>
            <a:ext cx="5430203" cy="321394"/>
          </a:xfrm>
          <a:prstGeom prst="rect">
            <a:avLst/>
          </a:prstGeom>
        </p:spPr>
        <p:txBody>
          <a:bodyPr vert="horz" lIns="0" tIns="0" rIns="0" bIns="0"/>
          <a:lstStyle>
            <a:lvl1pPr marL="0" indent="0">
              <a:buNone/>
              <a:defRPr sz="1000" b="1" i="0" kern="0" cap="all" spc="150" normalizeH="0" baseline="0">
                <a:solidFill>
                  <a:srgbClr val="FFFFFF"/>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Tree>
    <p:extLst>
      <p:ext uri="{BB962C8B-B14F-4D97-AF65-F5344CB8AC3E}">
        <p14:creationId xmlns:p14="http://schemas.microsoft.com/office/powerpoint/2010/main" val="152182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Slide - 2">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5C215AF3-0112-4485-869B-26C7C089517B}"/>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pPr>
            <a:fld id="{C010905D-1FFC-4FED-9D87-83C69B277976}" type="slidenum">
              <a:rPr lang="en-US" altLang="en-US" sz="900">
                <a:solidFill>
                  <a:srgbClr val="FFFFFF"/>
                </a:solidFill>
                <a:latin typeface="Whitney Book" pitchFamily="1" charset="0"/>
              </a:rPr>
              <a:pPr algn="r">
                <a:spcBef>
                  <a:spcPct val="20000"/>
                </a:spcBef>
                <a:buFont typeface="Arial" panose="020B0604020202020204" pitchFamily="34" charset="0"/>
                <a:buNone/>
              </a:pPr>
              <a:t>‹#›</a:t>
            </a:fld>
            <a:endParaRPr lang="en-CA" altLang="en-US" sz="900">
              <a:solidFill>
                <a:srgbClr val="FFFFFF"/>
              </a:solidFill>
              <a:latin typeface="Whitney Book" pitchFamily="1" charset="0"/>
            </a:endParaRPr>
          </a:p>
        </p:txBody>
      </p:sp>
      <p:sp>
        <p:nvSpPr>
          <p:cNvPr id="4" name="Rectangle 3">
            <a:extLst>
              <a:ext uri="{FF2B5EF4-FFF2-40B4-BE49-F238E27FC236}">
                <a16:creationId xmlns:a16="http://schemas.microsoft.com/office/drawing/2014/main" id="{67F751A4-835F-46B5-B63F-EF8CD739E710}"/>
              </a:ext>
            </a:extLst>
          </p:cNvPr>
          <p:cNvSpPr/>
          <p:nvPr userDrawn="1"/>
        </p:nvSpPr>
        <p:spPr>
          <a:xfrm>
            <a:off x="8243888" y="1131888"/>
            <a:ext cx="900112" cy="11318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2">
            <a:extLst>
              <a:ext uri="{FF2B5EF4-FFF2-40B4-BE49-F238E27FC236}">
                <a16:creationId xmlns:a16="http://schemas.microsoft.com/office/drawing/2014/main" id="{24138752-8B92-4ADD-9D32-FCF93AF5B8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8"/>
          <p:cNvSpPr>
            <a:spLocks noGrp="1"/>
          </p:cNvSpPr>
          <p:nvPr>
            <p:ph type="body" sz="quarter" idx="11"/>
          </p:nvPr>
        </p:nvSpPr>
        <p:spPr>
          <a:xfrm>
            <a:off x="365587" y="1131889"/>
            <a:ext cx="5430376" cy="1060178"/>
          </a:xfrm>
          <a:prstGeom prst="rect">
            <a:avLst/>
          </a:prstGeom>
        </p:spPr>
        <p:txBody>
          <a:bodyPr vert="horz" lIns="0" tIns="0" rIns="0" bIns="0" anchor="t" anchorCtr="0"/>
          <a:lstStyle>
            <a:lvl1pPr marL="0" indent="0">
              <a:lnSpc>
                <a:spcPts val="3400"/>
              </a:lnSpc>
              <a:spcBef>
                <a:spcPts val="0"/>
              </a:spcBef>
              <a:buNone/>
              <a:defRPr sz="2800" b="1" i="0" kern="0" cap="all" spc="30" baseline="0">
                <a:solidFill>
                  <a:schemeClr val="tx1"/>
                </a:solidFill>
                <a:latin typeface="Arial"/>
                <a:cs typeface="Arial"/>
              </a:defRPr>
            </a:lvl1pPr>
          </a:lstStyle>
          <a:p>
            <a:pPr lvl="0"/>
            <a:r>
              <a:rPr lang="en-CA" dirty="0"/>
              <a:t>Click to edit Master text styles</a:t>
            </a:r>
          </a:p>
        </p:txBody>
      </p:sp>
    </p:spTree>
    <p:extLst>
      <p:ext uri="{BB962C8B-B14F-4D97-AF65-F5344CB8AC3E}">
        <p14:creationId xmlns:p14="http://schemas.microsoft.com/office/powerpoint/2010/main" val="22574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Slide - 3">
    <p:bg>
      <p:bgPr>
        <a:solidFill>
          <a:schemeClr val="tx1"/>
        </a:solidFill>
        <a:effectLst/>
      </p:bgPr>
    </p:bg>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A7275DEB-42D9-4E9B-AFBC-32F3626F5C73}"/>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pPr>
            <a:fld id="{FFCC68DA-93C5-47D0-89A4-2D3BC0AA855E}" type="slidenum">
              <a:rPr lang="en-US" altLang="en-US" sz="900">
                <a:solidFill>
                  <a:srgbClr val="FFFFFF"/>
                </a:solidFill>
                <a:latin typeface="Whitney Book" pitchFamily="1" charset="0"/>
              </a:rPr>
              <a:pPr algn="r">
                <a:spcBef>
                  <a:spcPct val="20000"/>
                </a:spcBef>
                <a:buFont typeface="Arial" panose="020B0604020202020204" pitchFamily="34" charset="0"/>
                <a:buNone/>
              </a:pPr>
              <a:t>‹#›</a:t>
            </a:fld>
            <a:endParaRPr lang="en-CA" altLang="en-US" sz="900">
              <a:solidFill>
                <a:srgbClr val="FFFFFF"/>
              </a:solidFill>
              <a:latin typeface="Whitney Book" pitchFamily="1" charset="0"/>
            </a:endParaRPr>
          </a:p>
        </p:txBody>
      </p:sp>
      <p:sp>
        <p:nvSpPr>
          <p:cNvPr id="4" name="Rectangle 3">
            <a:extLst>
              <a:ext uri="{FF2B5EF4-FFF2-40B4-BE49-F238E27FC236}">
                <a16:creationId xmlns:a16="http://schemas.microsoft.com/office/drawing/2014/main" id="{589083EB-1DDD-401F-A313-8FFA7BD5AC15}"/>
              </a:ext>
            </a:extLst>
          </p:cNvPr>
          <p:cNvSpPr/>
          <p:nvPr userDrawn="1"/>
        </p:nvSpPr>
        <p:spPr>
          <a:xfrm>
            <a:off x="8243888" y="1131888"/>
            <a:ext cx="900112" cy="113188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3">
            <a:extLst>
              <a:ext uri="{FF2B5EF4-FFF2-40B4-BE49-F238E27FC236}">
                <a16:creationId xmlns:a16="http://schemas.microsoft.com/office/drawing/2014/main" id="{B5EC032B-09A9-4F6E-825C-F1946A567A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8"/>
          <p:cNvSpPr>
            <a:spLocks noGrp="1"/>
          </p:cNvSpPr>
          <p:nvPr>
            <p:ph type="body" sz="quarter" idx="11"/>
          </p:nvPr>
        </p:nvSpPr>
        <p:spPr>
          <a:xfrm>
            <a:off x="365587" y="1131889"/>
            <a:ext cx="5430376" cy="1060178"/>
          </a:xfrm>
          <a:prstGeom prst="rect">
            <a:avLst/>
          </a:prstGeom>
        </p:spPr>
        <p:txBody>
          <a:bodyPr vert="horz" lIns="0" tIns="0" rIns="0" bIns="0" anchor="t" anchorCtr="0"/>
          <a:lstStyle>
            <a:lvl1pPr marL="0" indent="0">
              <a:lnSpc>
                <a:spcPts val="3400"/>
              </a:lnSpc>
              <a:spcBef>
                <a:spcPts val="0"/>
              </a:spcBef>
              <a:buNone/>
              <a:defRPr sz="2800" b="1" i="0" kern="0" cap="all" spc="30" baseline="0">
                <a:solidFill>
                  <a:srgbClr val="FFFFFF"/>
                </a:solidFill>
                <a:latin typeface="Arial"/>
                <a:cs typeface="Arial"/>
              </a:defRPr>
            </a:lvl1pPr>
          </a:lstStyle>
          <a:p>
            <a:pPr lvl="0"/>
            <a:r>
              <a:rPr lang="en-CA" dirty="0"/>
              <a:t>Click to edit Master text styles</a:t>
            </a:r>
          </a:p>
        </p:txBody>
      </p:sp>
    </p:spTree>
    <p:extLst>
      <p:ext uri="{BB962C8B-B14F-4D97-AF65-F5344CB8AC3E}">
        <p14:creationId xmlns:p14="http://schemas.microsoft.com/office/powerpoint/2010/main" val="122625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 Slide - 1">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75386098-F060-456B-B777-73E2AB90D17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E4F51C39-5656-471B-912D-B1511BB527C2}"/>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pPr>
            <a:fld id="{B3C8AD0B-0965-4E82-9703-92675B08C4D6}" type="slidenum">
              <a:rPr lang="en-US" altLang="en-US" sz="900">
                <a:cs typeface="Arial" panose="020B0604020202020204" pitchFamily="34" charset="0"/>
              </a:rPr>
              <a:pPr algn="r">
                <a:spcBef>
                  <a:spcPct val="20000"/>
                </a:spcBef>
                <a:buFont typeface="Arial" panose="020B0604020202020204" pitchFamily="34" charset="0"/>
                <a:buNone/>
              </a:pPr>
              <a:t>‹#›</a:t>
            </a:fld>
            <a:endParaRPr lang="en-CA" altLang="en-US" sz="900">
              <a:cs typeface="Arial" panose="020B0604020202020204" pitchFamily="34" charset="0"/>
            </a:endParaRPr>
          </a:p>
        </p:txBody>
      </p:sp>
      <p:sp>
        <p:nvSpPr>
          <p:cNvPr id="9" name="Text Placeholder 11"/>
          <p:cNvSpPr>
            <a:spLocks noGrp="1"/>
          </p:cNvSpPr>
          <p:nvPr>
            <p:ph type="body" sz="quarter" idx="11"/>
          </p:nvPr>
        </p:nvSpPr>
        <p:spPr>
          <a:xfrm>
            <a:off x="438954" y="411511"/>
            <a:ext cx="7661438" cy="623331"/>
          </a:xfrm>
          <a:prstGeom prst="rect">
            <a:avLst/>
          </a:prstGeom>
        </p:spPr>
        <p:txBody>
          <a:bodyPr lIns="0" tIns="0" rIns="0" bIns="0" anchor="ctr" anchorCtr="0">
            <a:noAutofit/>
          </a:bodyPr>
          <a:lstStyle>
            <a:lvl1pPr marL="0" marR="0" indent="0" algn="l" defTabSz="914400" rtl="0" eaLnBrk="1" fontAlgn="auto" latinLnBrk="0" hangingPunct="1">
              <a:lnSpc>
                <a:spcPts val="2100"/>
              </a:lnSpc>
              <a:spcBef>
                <a:spcPct val="0"/>
              </a:spcBef>
              <a:spcAft>
                <a:spcPts val="0"/>
              </a:spcAft>
              <a:buClrTx/>
              <a:buSzTx/>
              <a:buFontTx/>
              <a:buNone/>
              <a:tabLst/>
              <a:defRPr kumimoji="0" lang="en-US" sz="1800" b="1" i="0" u="none" strike="noStrike" kern="1200" cap="all" spc="30" normalizeH="0" baseline="0" noProof="0">
                <a:ln>
                  <a:noFill/>
                </a:ln>
                <a:solidFill>
                  <a:srgbClr val="0C2344"/>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10"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latin typeface="Arial"/>
                <a:cs typeface="Arial"/>
              </a:defRPr>
            </a:lvl1pPr>
            <a:lvl2pPr marL="0" indent="-180000">
              <a:lnSpc>
                <a:spcPct val="130000"/>
              </a:lnSpc>
              <a:spcBef>
                <a:spcPts val="0"/>
              </a:spcBef>
              <a:buFont typeface="Arial"/>
              <a:buChar char="•"/>
              <a:defRPr sz="1500">
                <a:latin typeface="Arial"/>
                <a:cs typeface="Arial"/>
              </a:defRPr>
            </a:lvl2pPr>
            <a:lvl3pPr marL="540000" indent="-180000">
              <a:lnSpc>
                <a:spcPct val="130000"/>
              </a:lnSpc>
              <a:spcBef>
                <a:spcPts val="0"/>
              </a:spcBef>
              <a:defRPr sz="1500" b="0" i="0">
                <a:latin typeface="Arial"/>
                <a:cs typeface="Arial"/>
              </a:defRPr>
            </a:lvl3pPr>
            <a:lvl4pPr marL="900000" indent="-180000">
              <a:lnSpc>
                <a:spcPct val="130000"/>
              </a:lnSpc>
              <a:spcBef>
                <a:spcPts val="0"/>
              </a:spcBef>
              <a:buFont typeface="Arial"/>
              <a:buChar char="•"/>
              <a:defRPr sz="1500" b="0" i="0">
                <a:latin typeface="Arial"/>
                <a:cs typeface="Arial"/>
              </a:defRPr>
            </a:lvl4pPr>
            <a:lvl5pPr marL="1260000" indent="-180000">
              <a:lnSpc>
                <a:spcPct val="130000"/>
              </a:lnSpc>
              <a:spcBef>
                <a:spcPts val="0"/>
              </a:spcBef>
              <a:buFont typeface="Arial"/>
              <a:buChar char="•"/>
              <a:defRPr sz="1500" b="0" i="0">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29099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Slide - 2">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F0B385E-772E-4219-A618-90C8FCC022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D4AD0CF7-5D71-40DB-98E5-6377619EEC2A}"/>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pPr>
            <a:fld id="{0B41D0F2-4F2F-41AB-A06E-1A7CB4318A03}" type="slidenum">
              <a:rPr lang="en-US" altLang="en-US" sz="900">
                <a:solidFill>
                  <a:srgbClr val="FFFFFF"/>
                </a:solidFill>
                <a:cs typeface="Arial" panose="020B0604020202020204" pitchFamily="34" charset="0"/>
              </a:rPr>
              <a:pPr algn="r">
                <a:spcBef>
                  <a:spcPct val="20000"/>
                </a:spcBef>
                <a:buFont typeface="Arial" panose="020B0604020202020204" pitchFamily="34" charset="0"/>
                <a:buNone/>
              </a:pPr>
              <a:t>‹#›</a:t>
            </a:fld>
            <a:endParaRPr lang="en-CA" altLang="en-US" sz="900">
              <a:solidFill>
                <a:srgbClr val="FFFFFF"/>
              </a:solidFill>
              <a:cs typeface="Arial" panose="020B0604020202020204" pitchFamily="34" charset="0"/>
            </a:endParaRPr>
          </a:p>
        </p:txBody>
      </p:sp>
      <p:sp>
        <p:nvSpPr>
          <p:cNvPr id="9" name="Text Placeholder 11"/>
          <p:cNvSpPr>
            <a:spLocks noGrp="1"/>
          </p:cNvSpPr>
          <p:nvPr>
            <p:ph type="body" sz="quarter" idx="11"/>
          </p:nvPr>
        </p:nvSpPr>
        <p:spPr>
          <a:xfrm>
            <a:off x="438954" y="411511"/>
            <a:ext cx="7661438" cy="623331"/>
          </a:xfrm>
          <a:prstGeom prst="rect">
            <a:avLst/>
          </a:prstGeom>
        </p:spPr>
        <p:txBody>
          <a:bodyPr lIns="0" tIns="0" rIns="0" bIns="0" anchor="ctr" anchorCtr="0">
            <a:noAutofit/>
          </a:bodyPr>
          <a:lstStyle>
            <a:lvl1pPr marL="0" marR="0" indent="0" algn="l" defTabSz="914400" rtl="0" eaLnBrk="1" fontAlgn="auto" latinLnBrk="0" hangingPunct="1">
              <a:lnSpc>
                <a:spcPts val="2100"/>
              </a:lnSpc>
              <a:spcBef>
                <a:spcPct val="0"/>
              </a:spcBef>
              <a:spcAft>
                <a:spcPts val="0"/>
              </a:spcAft>
              <a:buClrTx/>
              <a:buSzTx/>
              <a:buFontTx/>
              <a:buNone/>
              <a:tabLst/>
              <a:defRPr kumimoji="0" lang="en-US" sz="1800" b="1" i="0" u="none" strike="noStrike" kern="1200" cap="all" spc="30" normalizeH="0" baseline="0" noProof="0">
                <a:ln>
                  <a:noFill/>
                </a:ln>
                <a:solidFill>
                  <a:srgbClr val="FFFFFF"/>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6"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solidFill>
                  <a:srgbClr val="FFFFFF"/>
                </a:solidFill>
                <a:latin typeface="Arial"/>
                <a:cs typeface="Arial"/>
              </a:defRPr>
            </a:lvl1pPr>
            <a:lvl2pPr marL="0" indent="-180000">
              <a:lnSpc>
                <a:spcPct val="130000"/>
              </a:lnSpc>
              <a:spcBef>
                <a:spcPts val="0"/>
              </a:spcBef>
              <a:buFont typeface="Arial"/>
              <a:buChar char="•"/>
              <a:defRPr sz="1500">
                <a:solidFill>
                  <a:srgbClr val="FFFFFF"/>
                </a:solidFill>
                <a:latin typeface="Arial"/>
                <a:cs typeface="Arial"/>
              </a:defRPr>
            </a:lvl2pPr>
            <a:lvl3pPr marL="540000" indent="-180000">
              <a:lnSpc>
                <a:spcPct val="130000"/>
              </a:lnSpc>
              <a:spcBef>
                <a:spcPts val="0"/>
              </a:spcBef>
              <a:defRPr sz="1500" b="0" i="0">
                <a:solidFill>
                  <a:srgbClr val="FFFFFF"/>
                </a:solidFill>
                <a:latin typeface="Arial"/>
                <a:cs typeface="Arial"/>
              </a:defRPr>
            </a:lvl3pPr>
            <a:lvl4pPr marL="900000" indent="-180000">
              <a:lnSpc>
                <a:spcPct val="130000"/>
              </a:lnSpc>
              <a:spcBef>
                <a:spcPts val="0"/>
              </a:spcBef>
              <a:buFont typeface="Arial"/>
              <a:buChar char="•"/>
              <a:defRPr sz="1500" b="0" i="0">
                <a:solidFill>
                  <a:srgbClr val="FFFFFF"/>
                </a:solidFill>
                <a:latin typeface="Arial"/>
                <a:cs typeface="Arial"/>
              </a:defRPr>
            </a:lvl4pPr>
            <a:lvl5pPr marL="1260000" indent="-180000">
              <a:lnSpc>
                <a:spcPct val="130000"/>
              </a:lnSpc>
              <a:spcBef>
                <a:spcPts val="0"/>
              </a:spcBef>
              <a:buFont typeface="Arial"/>
              <a:buChar char="•"/>
              <a:defRPr sz="1500" b="0" i="0">
                <a:solidFill>
                  <a:srgbClr val="FFFFFF"/>
                </a:solidFill>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3005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s Slide - 1">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B15D4394-21CE-4D4C-9010-E74EB5F75358}"/>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pPr>
            <a:fld id="{EE920D31-BF7D-4008-A874-49FA340627D1}" type="slidenum">
              <a:rPr lang="en-US" altLang="en-US" sz="900">
                <a:cs typeface="Arial" panose="020B0604020202020204" pitchFamily="34" charset="0"/>
              </a:rPr>
              <a:pPr algn="r">
                <a:spcBef>
                  <a:spcPct val="20000"/>
                </a:spcBef>
                <a:buFont typeface="Arial" panose="020B0604020202020204" pitchFamily="34" charset="0"/>
                <a:buNone/>
              </a:pPr>
              <a:t>‹#›</a:t>
            </a:fld>
            <a:endParaRPr lang="en-CA" altLang="en-US" sz="900">
              <a:cs typeface="Arial" panose="020B0604020202020204" pitchFamily="34" charset="0"/>
            </a:endParaRPr>
          </a:p>
        </p:txBody>
      </p:sp>
      <p:pic>
        <p:nvPicPr>
          <p:cNvPr id="5" name="Picture 3">
            <a:extLst>
              <a:ext uri="{FF2B5EF4-FFF2-40B4-BE49-F238E27FC236}">
                <a16:creationId xmlns:a16="http://schemas.microsoft.com/office/drawing/2014/main" id="{94259516-7429-4F9C-A579-AA39C42D6B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422275"/>
            <a:ext cx="3635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1"/>
          <p:cNvSpPr>
            <a:spLocks noGrp="1"/>
          </p:cNvSpPr>
          <p:nvPr>
            <p:ph type="body" sz="quarter" idx="11"/>
          </p:nvPr>
        </p:nvSpPr>
        <p:spPr>
          <a:xfrm>
            <a:off x="438954" y="411511"/>
            <a:ext cx="7661438" cy="623331"/>
          </a:xfrm>
          <a:prstGeom prst="rect">
            <a:avLst/>
          </a:prstGeom>
        </p:spPr>
        <p:txBody>
          <a:bodyPr lIns="0" tIns="0" rIns="0" bIns="0" anchor="ctr" anchorCtr="0">
            <a:noAutofit/>
          </a:bodyPr>
          <a:lstStyle>
            <a:lvl1pPr marL="0" marR="0" indent="0" algn="l" defTabSz="914400" rtl="0" eaLnBrk="1" fontAlgn="auto" latinLnBrk="0" hangingPunct="1">
              <a:lnSpc>
                <a:spcPts val="2100"/>
              </a:lnSpc>
              <a:spcBef>
                <a:spcPct val="0"/>
              </a:spcBef>
              <a:spcAft>
                <a:spcPts val="0"/>
              </a:spcAft>
              <a:buClrTx/>
              <a:buSzTx/>
              <a:buFontTx/>
              <a:buNone/>
              <a:tabLst/>
              <a:defRPr kumimoji="0" lang="en-US" sz="1800" b="1" i="0" u="none" strike="noStrike" kern="1200" cap="all" spc="30" normalizeH="0" baseline="0" noProof="0">
                <a:ln>
                  <a:noFill/>
                </a:ln>
                <a:solidFill>
                  <a:srgbClr val="0C2344"/>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8"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latin typeface="Arial"/>
                <a:cs typeface="Arial"/>
              </a:defRPr>
            </a:lvl1pPr>
            <a:lvl2pPr marL="0" indent="-180000">
              <a:lnSpc>
                <a:spcPct val="130000"/>
              </a:lnSpc>
              <a:spcBef>
                <a:spcPts val="0"/>
              </a:spcBef>
              <a:buFont typeface="Arial"/>
              <a:buChar char="•"/>
              <a:defRPr sz="1500">
                <a:latin typeface="Arial"/>
                <a:cs typeface="Arial"/>
              </a:defRPr>
            </a:lvl2pPr>
            <a:lvl3pPr marL="540000" indent="-180000">
              <a:lnSpc>
                <a:spcPct val="130000"/>
              </a:lnSpc>
              <a:spcBef>
                <a:spcPts val="0"/>
              </a:spcBef>
              <a:defRPr sz="1500" b="0" i="0">
                <a:latin typeface="Arial"/>
                <a:cs typeface="Arial"/>
              </a:defRPr>
            </a:lvl3pPr>
            <a:lvl4pPr marL="900000" indent="-180000">
              <a:lnSpc>
                <a:spcPct val="130000"/>
              </a:lnSpc>
              <a:spcBef>
                <a:spcPts val="0"/>
              </a:spcBef>
              <a:buFont typeface="Arial"/>
              <a:buChar char="•"/>
              <a:defRPr sz="1500" b="0" i="0">
                <a:latin typeface="Arial"/>
                <a:cs typeface="Arial"/>
              </a:defRPr>
            </a:lvl4pPr>
            <a:lvl5pPr marL="1260000" indent="-180000">
              <a:lnSpc>
                <a:spcPct val="130000"/>
              </a:lnSpc>
              <a:spcBef>
                <a:spcPts val="0"/>
              </a:spcBef>
              <a:buFont typeface="Arial"/>
              <a:buChar char="•"/>
              <a:defRPr sz="1500" b="0" i="0">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108344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s Slide - 2">
    <p:bg>
      <p:bgPr>
        <a:solidFill>
          <a:schemeClr val="tx1"/>
        </a:soli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7BC7FC69-179B-49A0-96C5-CCED9DDE7CF4}"/>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pPr>
            <a:fld id="{4DC1D71D-29F3-4B27-A93F-1EEA3761C19E}" type="slidenum">
              <a:rPr lang="en-US" altLang="en-US" sz="900">
                <a:solidFill>
                  <a:srgbClr val="FFFFFF"/>
                </a:solidFill>
                <a:cs typeface="Arial" panose="020B0604020202020204" pitchFamily="34" charset="0"/>
              </a:rPr>
              <a:pPr algn="r">
                <a:spcBef>
                  <a:spcPct val="20000"/>
                </a:spcBef>
                <a:buFont typeface="Arial" panose="020B0604020202020204" pitchFamily="34" charset="0"/>
                <a:buNone/>
              </a:pPr>
              <a:t>‹#›</a:t>
            </a:fld>
            <a:endParaRPr lang="en-CA" altLang="en-US" sz="900">
              <a:solidFill>
                <a:srgbClr val="FFFFFF"/>
              </a:solidFill>
              <a:cs typeface="Arial" panose="020B0604020202020204" pitchFamily="34" charset="0"/>
            </a:endParaRPr>
          </a:p>
        </p:txBody>
      </p:sp>
      <p:pic>
        <p:nvPicPr>
          <p:cNvPr id="5" name="Picture 2">
            <a:extLst>
              <a:ext uri="{FF2B5EF4-FFF2-40B4-BE49-F238E27FC236}">
                <a16:creationId xmlns:a16="http://schemas.microsoft.com/office/drawing/2014/main" id="{96FAC1D8-EBD2-48DD-9B96-10B44687A12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47307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1"/>
          <p:cNvSpPr>
            <a:spLocks noGrp="1"/>
          </p:cNvSpPr>
          <p:nvPr>
            <p:ph type="body" sz="quarter" idx="11"/>
          </p:nvPr>
        </p:nvSpPr>
        <p:spPr>
          <a:xfrm>
            <a:off x="438954" y="411511"/>
            <a:ext cx="7661438" cy="623331"/>
          </a:xfrm>
          <a:prstGeom prst="rect">
            <a:avLst/>
          </a:prstGeom>
        </p:spPr>
        <p:txBody>
          <a:bodyPr lIns="0" tIns="0" rIns="0" bIns="0" anchor="ctr" anchorCtr="0">
            <a:noAutofit/>
          </a:bodyPr>
          <a:lstStyle>
            <a:lvl1pPr marL="0" marR="0" indent="0" algn="l" defTabSz="914400" rtl="0" eaLnBrk="1" fontAlgn="auto" latinLnBrk="0" hangingPunct="1">
              <a:lnSpc>
                <a:spcPts val="2100"/>
              </a:lnSpc>
              <a:spcBef>
                <a:spcPct val="0"/>
              </a:spcBef>
              <a:spcAft>
                <a:spcPts val="0"/>
              </a:spcAft>
              <a:buClrTx/>
              <a:buSzTx/>
              <a:buFontTx/>
              <a:buNone/>
              <a:tabLst/>
              <a:defRPr kumimoji="0" lang="en-US" sz="1800" b="1" i="0" u="none" strike="noStrike" kern="1200" cap="all" spc="30" normalizeH="0" baseline="0" noProof="0">
                <a:ln>
                  <a:noFill/>
                </a:ln>
                <a:solidFill>
                  <a:srgbClr val="FFFFFF"/>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8"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solidFill>
                  <a:srgbClr val="FFFFFF"/>
                </a:solidFill>
                <a:latin typeface="Arial"/>
                <a:cs typeface="Arial"/>
              </a:defRPr>
            </a:lvl1pPr>
            <a:lvl2pPr marL="0" indent="-180000">
              <a:lnSpc>
                <a:spcPct val="130000"/>
              </a:lnSpc>
              <a:spcBef>
                <a:spcPts val="0"/>
              </a:spcBef>
              <a:buFont typeface="Arial"/>
              <a:buChar char="•"/>
              <a:defRPr sz="1500">
                <a:solidFill>
                  <a:srgbClr val="FFFFFF"/>
                </a:solidFill>
                <a:latin typeface="Arial"/>
                <a:cs typeface="Arial"/>
              </a:defRPr>
            </a:lvl2pPr>
            <a:lvl3pPr marL="540000" indent="-180000">
              <a:lnSpc>
                <a:spcPct val="130000"/>
              </a:lnSpc>
              <a:spcBef>
                <a:spcPts val="0"/>
              </a:spcBef>
              <a:defRPr sz="1500" b="0" i="0">
                <a:solidFill>
                  <a:srgbClr val="FFFFFF"/>
                </a:solidFill>
                <a:latin typeface="Arial"/>
                <a:cs typeface="Arial"/>
              </a:defRPr>
            </a:lvl3pPr>
            <a:lvl4pPr marL="900000" indent="-180000">
              <a:lnSpc>
                <a:spcPct val="130000"/>
              </a:lnSpc>
              <a:spcBef>
                <a:spcPts val="0"/>
              </a:spcBef>
              <a:buFont typeface="Arial"/>
              <a:buChar char="•"/>
              <a:defRPr sz="1500" b="0" i="0">
                <a:solidFill>
                  <a:srgbClr val="FFFFFF"/>
                </a:solidFill>
                <a:latin typeface="Arial"/>
                <a:cs typeface="Arial"/>
              </a:defRPr>
            </a:lvl4pPr>
            <a:lvl5pPr marL="1260000" indent="-180000">
              <a:lnSpc>
                <a:spcPct val="130000"/>
              </a:lnSpc>
              <a:spcBef>
                <a:spcPts val="0"/>
              </a:spcBef>
              <a:buFont typeface="Arial"/>
              <a:buChar char="•"/>
              <a:defRPr sz="1500" b="0" i="0">
                <a:solidFill>
                  <a:srgbClr val="FFFFFF"/>
                </a:solidFill>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250066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D17571-A87E-4F2C-ABEB-8B1252722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9738" y="1439863"/>
            <a:ext cx="4770437"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1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948" r:id="rId1"/>
    <p:sldLayoutId id="2147484949" r:id="rId2"/>
    <p:sldLayoutId id="2147484950" r:id="rId3"/>
    <p:sldLayoutId id="2147484951" r:id="rId4"/>
    <p:sldLayoutId id="2147484952" r:id="rId5"/>
    <p:sldLayoutId id="2147484953" r:id="rId6"/>
    <p:sldLayoutId id="2147484954" r:id="rId7"/>
    <p:sldLayoutId id="2147484955" r:id="rId8"/>
    <p:sldLayoutId id="2147484956" r:id="rId9"/>
    <p:sldLayoutId id="2147484957" r:id="rId10"/>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ＭＳ Ｐゴシック"/>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www.vocaltractlab.de/index.php?page=background-articulatory-synthesis" TargetMode="Externa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64A527-4150-4E77-A458-366AA2F4C1C6}"/>
              </a:ext>
            </a:extLst>
          </p:cNvPr>
          <p:cNvSpPr>
            <a:spLocks noGrp="1"/>
          </p:cNvSpPr>
          <p:nvPr>
            <p:ph type="body" sz="quarter" idx="12"/>
          </p:nvPr>
        </p:nvSpPr>
        <p:spPr>
          <a:xfrm>
            <a:off x="365762" y="3003798"/>
            <a:ext cx="5790414" cy="321394"/>
          </a:xfrm>
        </p:spPr>
        <p:txBody>
          <a:bodyPr/>
          <a:lstStyle/>
          <a:p>
            <a:pPr algn="ctr">
              <a:spcBef>
                <a:spcPts val="0"/>
              </a:spcBef>
            </a:pPr>
            <a:r>
              <a:rPr lang="en-US" dirty="0"/>
              <a:t>Debasish Ray Mohapatra</a:t>
            </a:r>
            <a:r>
              <a:rPr lang="en-US" sz="1600" b="1" baseline="30000" dirty="0">
                <a:solidFill>
                  <a:srgbClr val="FF0000"/>
                </a:solidFill>
              </a:rPr>
              <a:t>1</a:t>
            </a:r>
            <a:r>
              <a:rPr lang="en-US" sz="1600" b="1" dirty="0">
                <a:solidFill>
                  <a:schemeClr val="bg1"/>
                </a:solidFill>
              </a:rPr>
              <a:t>,</a:t>
            </a:r>
            <a:r>
              <a:rPr lang="en-US" sz="1600" b="1" baseline="30000" dirty="0">
                <a:solidFill>
                  <a:srgbClr val="FF0000"/>
                </a:solidFill>
              </a:rPr>
              <a:t>  </a:t>
            </a:r>
            <a:r>
              <a:rPr lang="en-US" dirty="0"/>
              <a:t>Victor Zappi</a:t>
            </a:r>
            <a:r>
              <a:rPr lang="en-US" sz="1600" b="1" baseline="30000" dirty="0">
                <a:solidFill>
                  <a:srgbClr val="FF0000"/>
                </a:solidFill>
              </a:rPr>
              <a:t>2</a:t>
            </a:r>
            <a:r>
              <a:rPr lang="en-US" dirty="0"/>
              <a:t>, Sidney Fels</a:t>
            </a:r>
            <a:r>
              <a:rPr lang="en-US" sz="1600" b="1" baseline="30000" dirty="0">
                <a:solidFill>
                  <a:srgbClr val="FF0000"/>
                </a:solidFill>
              </a:rPr>
              <a:t>1</a:t>
            </a:r>
            <a:endParaRPr lang="en-US" sz="1600" b="1" dirty="0">
              <a:solidFill>
                <a:srgbClr val="FF0000"/>
              </a:solidFill>
            </a:endParaRPr>
          </a:p>
          <a:p>
            <a:endParaRPr lang="en-CA" dirty="0"/>
          </a:p>
        </p:txBody>
      </p:sp>
      <p:sp>
        <p:nvSpPr>
          <p:cNvPr id="7" name="TextBox 6">
            <a:extLst>
              <a:ext uri="{FF2B5EF4-FFF2-40B4-BE49-F238E27FC236}">
                <a16:creationId xmlns:a16="http://schemas.microsoft.com/office/drawing/2014/main" id="{D0559B23-39DB-497C-B689-9354BFF7FEC1}"/>
              </a:ext>
            </a:extLst>
          </p:cNvPr>
          <p:cNvSpPr txBox="1"/>
          <p:nvPr/>
        </p:nvSpPr>
        <p:spPr>
          <a:xfrm>
            <a:off x="251520" y="1097479"/>
            <a:ext cx="7878647" cy="1661993"/>
          </a:xfrm>
          <a:prstGeom prst="rect">
            <a:avLst/>
          </a:prstGeom>
          <a:noFill/>
        </p:spPr>
        <p:txBody>
          <a:bodyPr wrap="square" rtlCol="0">
            <a:spAutoFit/>
          </a:bodyPr>
          <a:lstStyle/>
          <a:p>
            <a:r>
              <a:rPr lang="en-US" sz="2600" dirty="0">
                <a:solidFill>
                  <a:schemeClr val="bg1"/>
                </a:solidFill>
              </a:rPr>
              <a:t>An Extended Two-Dimensional Vocal Tract Model For Fast Acoustic Simulation Of Single-Axis Symmetric Three-Dimensional Tubes</a:t>
            </a:r>
            <a:endParaRPr lang="en-US" sz="2600" spc="100" dirty="0">
              <a:solidFill>
                <a:schemeClr val="bg1"/>
              </a:solidFill>
              <a:ea typeface="ＭＳ Ｐゴシック" charset="-128"/>
            </a:endParaRPr>
          </a:p>
          <a:p>
            <a:endParaRPr lang="en-CA" dirty="0">
              <a:solidFill>
                <a:schemeClr val="bg1"/>
              </a:solidFill>
            </a:endParaRPr>
          </a:p>
        </p:txBody>
      </p:sp>
      <p:sp>
        <p:nvSpPr>
          <p:cNvPr id="15" name="TextBox 14">
            <a:extLst>
              <a:ext uri="{FF2B5EF4-FFF2-40B4-BE49-F238E27FC236}">
                <a16:creationId xmlns:a16="http://schemas.microsoft.com/office/drawing/2014/main" id="{C2D7E131-7728-4451-8F29-7A5B0113079D}"/>
              </a:ext>
            </a:extLst>
          </p:cNvPr>
          <p:cNvSpPr txBox="1"/>
          <p:nvPr/>
        </p:nvSpPr>
        <p:spPr>
          <a:xfrm>
            <a:off x="365762" y="3723878"/>
            <a:ext cx="8094670" cy="1200329"/>
          </a:xfrm>
          <a:prstGeom prst="rect">
            <a:avLst/>
          </a:prstGeom>
          <a:noFill/>
        </p:spPr>
        <p:txBody>
          <a:bodyPr wrap="square" rtlCol="0">
            <a:spAutoFit/>
          </a:bodyPr>
          <a:lstStyle/>
          <a:p>
            <a:r>
              <a:rPr lang="en-CA" sz="1800" b="1" baseline="30000" dirty="0">
                <a:solidFill>
                  <a:srgbClr val="FF0000"/>
                </a:solidFill>
              </a:rPr>
              <a:t>1</a:t>
            </a:r>
            <a:r>
              <a:rPr lang="en-CA" sz="1800" dirty="0">
                <a:solidFill>
                  <a:schemeClr val="bg1"/>
                </a:solidFill>
              </a:rPr>
              <a:t>Human Communication Technologies Lab, The University of British Columbia</a:t>
            </a:r>
          </a:p>
          <a:p>
            <a:r>
              <a:rPr lang="en-CA" sz="1800" b="1" baseline="30000" dirty="0">
                <a:solidFill>
                  <a:srgbClr val="FF0000"/>
                </a:solidFill>
              </a:rPr>
              <a:t>2</a:t>
            </a:r>
            <a:r>
              <a:rPr lang="en-CA" sz="1800" dirty="0">
                <a:solidFill>
                  <a:schemeClr val="bg1"/>
                </a:solidFill>
              </a:rPr>
              <a:t>College of Arts, Media and Design, Northeastern University</a:t>
            </a:r>
          </a:p>
          <a:p>
            <a:endParaRPr lang="en-CA" sz="1800" dirty="0">
              <a:solidFill>
                <a:schemeClr val="bg1"/>
              </a:solidFill>
            </a:endParaRPr>
          </a:p>
          <a:p>
            <a:r>
              <a:rPr lang="en-CA" sz="1800" dirty="0">
                <a:solidFill>
                  <a:schemeClr val="bg1"/>
                </a:solidFill>
              </a:rPr>
              <a:t> </a:t>
            </a:r>
          </a:p>
        </p:txBody>
      </p:sp>
    </p:spTree>
    <p:extLst>
      <p:ext uri="{BB962C8B-B14F-4D97-AF65-F5344CB8AC3E}">
        <p14:creationId xmlns:p14="http://schemas.microsoft.com/office/powerpoint/2010/main" val="292944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47F77A-AB98-425F-9A7B-CE745ADFF1F7}"/>
              </a:ext>
            </a:extLst>
          </p:cNvPr>
          <p:cNvSpPr>
            <a:spLocks noGrp="1"/>
          </p:cNvSpPr>
          <p:nvPr>
            <p:ph type="body" sz="quarter" idx="11"/>
          </p:nvPr>
        </p:nvSpPr>
        <p:spPr/>
        <p:txBody>
          <a:bodyPr/>
          <a:lstStyle/>
          <a:p>
            <a:r>
              <a:rPr lang="en-US" sz="2000" dirty="0">
                <a:solidFill>
                  <a:schemeClr val="accent1">
                    <a:lumMod val="75000"/>
                    <a:lumOff val="25000"/>
                  </a:schemeClr>
                </a:solidFill>
              </a:rPr>
              <a:t>2.5D – Wave Solver Equation </a:t>
            </a:r>
          </a:p>
          <a:p>
            <a:endParaRPr lang="en-CA" dirty="0"/>
          </a:p>
        </p:txBody>
      </p:sp>
      <p:pic>
        <p:nvPicPr>
          <p:cNvPr id="6" name="Picture 5" descr="A screenshot of a cell phone&#10;&#10;Description automatically generated">
            <a:extLst>
              <a:ext uri="{FF2B5EF4-FFF2-40B4-BE49-F238E27FC236}">
                <a16:creationId xmlns:a16="http://schemas.microsoft.com/office/drawing/2014/main" id="{3180E642-FFA2-4CBB-82F3-1D27E7B4F148}"/>
              </a:ext>
            </a:extLst>
          </p:cNvPr>
          <p:cNvPicPr>
            <a:picLocks noChangeAspect="1"/>
          </p:cNvPicPr>
          <p:nvPr/>
        </p:nvPicPr>
        <p:blipFill>
          <a:blip r:embed="rId3"/>
          <a:stretch>
            <a:fillRect/>
          </a:stretch>
        </p:blipFill>
        <p:spPr>
          <a:xfrm>
            <a:off x="2203450" y="1703628"/>
            <a:ext cx="4737100" cy="20701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30DF7CE-D165-4A77-8265-A757549932DA}"/>
              </a:ext>
            </a:extLst>
          </p:cNvPr>
          <p:cNvPicPr>
            <a:picLocks noChangeAspect="1"/>
          </p:cNvPicPr>
          <p:nvPr/>
        </p:nvPicPr>
        <p:blipFill>
          <a:blip r:embed="rId4"/>
          <a:stretch>
            <a:fillRect/>
          </a:stretch>
        </p:blipFill>
        <p:spPr>
          <a:xfrm>
            <a:off x="2203450" y="1734976"/>
            <a:ext cx="4737100" cy="2038751"/>
          </a:xfrm>
          <a:prstGeom prst="rect">
            <a:avLst/>
          </a:prstGeom>
        </p:spPr>
      </p:pic>
    </p:spTree>
    <p:extLst>
      <p:ext uri="{BB962C8B-B14F-4D97-AF65-F5344CB8AC3E}">
        <p14:creationId xmlns:p14="http://schemas.microsoft.com/office/powerpoint/2010/main" val="173647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21D303-FC24-4400-AFEF-0F3E3BA8E21D}"/>
              </a:ext>
            </a:extLst>
          </p:cNvPr>
          <p:cNvPicPr>
            <a:picLocks noChangeAspect="1"/>
          </p:cNvPicPr>
          <p:nvPr/>
        </p:nvPicPr>
        <p:blipFill>
          <a:blip r:embed="rId3"/>
          <a:stretch>
            <a:fillRect/>
          </a:stretch>
        </p:blipFill>
        <p:spPr>
          <a:xfrm>
            <a:off x="5352664" y="1768466"/>
            <a:ext cx="3755839" cy="2171435"/>
          </a:xfrm>
          <a:prstGeom prst="rect">
            <a:avLst/>
          </a:prstGeom>
        </p:spPr>
      </p:pic>
      <p:sp>
        <p:nvSpPr>
          <p:cNvPr id="5" name="TextBox 4">
            <a:extLst>
              <a:ext uri="{FF2B5EF4-FFF2-40B4-BE49-F238E27FC236}">
                <a16:creationId xmlns:a16="http://schemas.microsoft.com/office/drawing/2014/main" id="{6C776CD8-F0CF-4AFB-9C02-5039C93EC56C}"/>
              </a:ext>
            </a:extLst>
          </p:cNvPr>
          <p:cNvSpPr txBox="1"/>
          <p:nvPr/>
        </p:nvSpPr>
        <p:spPr>
          <a:xfrm>
            <a:off x="277809" y="794609"/>
            <a:ext cx="45719" cy="461665"/>
          </a:xfrm>
          <a:prstGeom prst="rect">
            <a:avLst/>
          </a:prstGeom>
          <a:noFill/>
        </p:spPr>
        <p:txBody>
          <a:bodyPr wrap="square" rtlCol="0">
            <a:spAutoFit/>
          </a:bodyPr>
          <a:lstStyle/>
          <a:p>
            <a:endParaRPr lang="en-CA" dirty="0"/>
          </a:p>
        </p:txBody>
      </p:sp>
      <p:sp>
        <p:nvSpPr>
          <p:cNvPr id="6" name="TextBox 5">
            <a:extLst>
              <a:ext uri="{FF2B5EF4-FFF2-40B4-BE49-F238E27FC236}">
                <a16:creationId xmlns:a16="http://schemas.microsoft.com/office/drawing/2014/main" id="{12ECA458-6C00-4D6F-A325-8758A6684BCB}"/>
              </a:ext>
            </a:extLst>
          </p:cNvPr>
          <p:cNvSpPr txBox="1"/>
          <p:nvPr/>
        </p:nvSpPr>
        <p:spPr>
          <a:xfrm>
            <a:off x="151160" y="627534"/>
            <a:ext cx="8165256" cy="5078313"/>
          </a:xfrm>
          <a:prstGeom prst="rect">
            <a:avLst/>
          </a:prstGeom>
          <a:noFill/>
        </p:spPr>
        <p:txBody>
          <a:bodyPr wrap="square" rtlCol="0">
            <a:spAutoFit/>
          </a:bodyPr>
          <a:lstStyle/>
          <a:p>
            <a:pPr marL="285750" indent="-285750">
              <a:buFont typeface="Wingdings" panose="05000000000000000000" pitchFamily="2" charset="2"/>
              <a:buChar char="Ø"/>
            </a:pPr>
            <a:r>
              <a:rPr lang="en-CA" sz="1800" dirty="0"/>
              <a:t>Used Story’s area-function to construct the vocal tract geometry</a:t>
            </a:r>
          </a:p>
          <a:p>
            <a:endParaRPr lang="en-CA" sz="1800" dirty="0"/>
          </a:p>
          <a:p>
            <a:pPr marL="285750" indent="-285750">
              <a:buFont typeface="Wingdings" panose="05000000000000000000" pitchFamily="2" charset="2"/>
              <a:buChar char="Ø"/>
            </a:pPr>
            <a:r>
              <a:rPr lang="en-CA" sz="1800" dirty="0"/>
              <a:t>2.5D FDTD acoustic wave solver was implemented in MATLAB environment</a:t>
            </a:r>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r>
              <a:rPr lang="en-CA" sz="1800" dirty="0"/>
              <a:t>The grid resolution was set to the best possible </a:t>
            </a:r>
          </a:p>
          <a:p>
            <a:r>
              <a:rPr lang="en-CA" sz="1800" dirty="0"/>
              <a:t>     minimum value. </a:t>
            </a:r>
          </a:p>
          <a:p>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r>
              <a:rPr lang="en-CA" sz="1800" dirty="0"/>
              <a:t>2D FDTD (same simulation parameters as 2.5D) </a:t>
            </a:r>
          </a:p>
          <a:p>
            <a:r>
              <a:rPr lang="en-CA" sz="1800" dirty="0"/>
              <a:t>    for time performance comparison.</a:t>
            </a:r>
          </a:p>
          <a:p>
            <a:endParaRPr lang="en-CA" sz="1800" dirty="0"/>
          </a:p>
          <a:p>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p:txBody>
      </p:sp>
      <p:sp>
        <p:nvSpPr>
          <p:cNvPr id="7" name="Content Placeholder 2">
            <a:extLst>
              <a:ext uri="{FF2B5EF4-FFF2-40B4-BE49-F238E27FC236}">
                <a16:creationId xmlns:a16="http://schemas.microsoft.com/office/drawing/2014/main" id="{568A3C23-C18B-42EC-89B1-B53A20494DD4}"/>
              </a:ext>
            </a:extLst>
          </p:cNvPr>
          <p:cNvSpPr txBox="1">
            <a:spLocks/>
          </p:cNvSpPr>
          <p:nvPr/>
        </p:nvSpPr>
        <p:spPr>
          <a:xfrm>
            <a:off x="84510" y="4515966"/>
            <a:ext cx="11304515" cy="55367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i="1" dirty="0">
                <a:solidFill>
                  <a:schemeClr val="accent1">
                    <a:lumMod val="75000"/>
                    <a:lumOff val="25000"/>
                  </a:schemeClr>
                </a:solidFill>
                <a:latin typeface="Times New Roman" panose="02020603050405020304" pitchFamily="18" charset="0"/>
                <a:cs typeface="Times New Roman" panose="02020603050405020304" pitchFamily="18" charset="0"/>
              </a:rPr>
              <a:t>B.H. </a:t>
            </a:r>
            <a:r>
              <a:rPr lang="en-US" sz="1700" i="1" dirty="0" err="1">
                <a:solidFill>
                  <a:schemeClr val="accent1">
                    <a:lumMod val="75000"/>
                    <a:lumOff val="25000"/>
                  </a:schemeClr>
                </a:solidFill>
                <a:latin typeface="Times New Roman" panose="02020603050405020304" pitchFamily="18" charset="0"/>
                <a:cs typeface="Times New Roman" panose="02020603050405020304" pitchFamily="18" charset="0"/>
              </a:rPr>
              <a:t>Story,“Comparison</a:t>
            </a:r>
            <a:r>
              <a:rPr lang="en-US" sz="1700" i="1" dirty="0">
                <a:solidFill>
                  <a:schemeClr val="accent1">
                    <a:lumMod val="75000"/>
                    <a:lumOff val="25000"/>
                  </a:schemeClr>
                </a:solidFill>
                <a:latin typeface="Times New Roman" panose="02020603050405020304" pitchFamily="18" charset="0"/>
                <a:cs typeface="Times New Roman" panose="02020603050405020304" pitchFamily="18" charset="0"/>
              </a:rPr>
              <a:t> of magnetic resonance imaging-based vocal tract area functions obtained from the same speaker </a:t>
            </a:r>
          </a:p>
          <a:p>
            <a:pPr marL="0" indent="0">
              <a:buNone/>
            </a:pPr>
            <a:r>
              <a:rPr lang="en-US" sz="1700" i="1" dirty="0">
                <a:solidFill>
                  <a:schemeClr val="accent1">
                    <a:lumMod val="75000"/>
                    <a:lumOff val="25000"/>
                  </a:schemeClr>
                </a:solidFill>
                <a:latin typeface="Times New Roman" panose="02020603050405020304" pitchFamily="18" charset="0"/>
                <a:cs typeface="Times New Roman" panose="02020603050405020304" pitchFamily="18" charset="0"/>
              </a:rPr>
              <a:t>in 1994 </a:t>
            </a:r>
            <a:r>
              <a:rPr lang="en-CA" sz="1700" i="1" dirty="0">
                <a:solidFill>
                  <a:schemeClr val="accent1">
                    <a:lumMod val="75000"/>
                    <a:lumOff val="25000"/>
                  </a:schemeClr>
                </a:solidFill>
                <a:latin typeface="Times New Roman" panose="02020603050405020304" pitchFamily="18" charset="0"/>
                <a:cs typeface="Times New Roman" panose="02020603050405020304" pitchFamily="18" charset="0"/>
              </a:rPr>
              <a:t>and 2002</a:t>
            </a:r>
            <a:r>
              <a:rPr lang="en-US" sz="1700" i="1" dirty="0">
                <a:solidFill>
                  <a:schemeClr val="accent1">
                    <a:lumMod val="75000"/>
                    <a:lumOff val="25000"/>
                  </a:schemeClr>
                </a:solidFill>
                <a:latin typeface="Times New Roman" panose="02020603050405020304" pitchFamily="18" charset="0"/>
                <a:cs typeface="Times New Roman" panose="02020603050405020304" pitchFamily="18" charset="0"/>
              </a:rPr>
              <a:t>”, 2008</a:t>
            </a:r>
          </a:p>
          <a:p>
            <a:pPr marL="0" inden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8" name="TextBox 7">
            <a:extLst>
              <a:ext uri="{FF2B5EF4-FFF2-40B4-BE49-F238E27FC236}">
                <a16:creationId xmlns:a16="http://schemas.microsoft.com/office/drawing/2014/main" id="{6ED41817-39D7-4629-8726-E7EA80FCF51B}"/>
              </a:ext>
            </a:extLst>
          </p:cNvPr>
          <p:cNvSpPr txBox="1"/>
          <p:nvPr/>
        </p:nvSpPr>
        <p:spPr>
          <a:xfrm>
            <a:off x="5531636" y="3888714"/>
            <a:ext cx="3296095" cy="276999"/>
          </a:xfrm>
          <a:prstGeom prst="rect">
            <a:avLst/>
          </a:prstGeom>
          <a:noFill/>
        </p:spPr>
        <p:txBody>
          <a:bodyPr wrap="none" rtlCol="0">
            <a:spAutoFit/>
          </a:bodyPr>
          <a:lstStyle/>
          <a:p>
            <a:r>
              <a:rPr lang="en-CA" sz="1200" b="1" i="1" dirty="0">
                <a:latin typeface="Times New Roman" panose="02020603050405020304" pitchFamily="18" charset="0"/>
                <a:cs typeface="Times New Roman" panose="02020603050405020304" pitchFamily="18" charset="0"/>
              </a:rPr>
              <a:t>Mid-sagittal contour and depth map for vowel /a/</a:t>
            </a:r>
          </a:p>
        </p:txBody>
      </p:sp>
      <p:sp>
        <p:nvSpPr>
          <p:cNvPr id="2" name="Text Placeholder 1">
            <a:extLst>
              <a:ext uri="{FF2B5EF4-FFF2-40B4-BE49-F238E27FC236}">
                <a16:creationId xmlns:a16="http://schemas.microsoft.com/office/drawing/2014/main" id="{11298248-3F87-4D14-8C8D-3C73331389E6}"/>
              </a:ext>
            </a:extLst>
          </p:cNvPr>
          <p:cNvSpPr>
            <a:spLocks noGrp="1"/>
          </p:cNvSpPr>
          <p:nvPr>
            <p:ph type="body" sz="quarter" idx="11"/>
          </p:nvPr>
        </p:nvSpPr>
        <p:spPr>
          <a:xfrm>
            <a:off x="403069" y="194233"/>
            <a:ext cx="7661438" cy="623331"/>
          </a:xfrm>
        </p:spPr>
        <p:txBody>
          <a:bodyPr/>
          <a:lstStyle/>
          <a:p>
            <a:r>
              <a:rPr lang="en-US" sz="2000" dirty="0">
                <a:solidFill>
                  <a:schemeClr val="accent1">
                    <a:lumMod val="75000"/>
                    <a:lumOff val="25000"/>
                  </a:schemeClr>
                </a:solidFill>
              </a:rPr>
              <a:t>2.5D – Model Validation</a:t>
            </a:r>
          </a:p>
          <a:p>
            <a:endParaRPr lang="en-CA" dirty="0"/>
          </a:p>
        </p:txBody>
      </p:sp>
    </p:spTree>
    <p:extLst>
      <p:ext uri="{BB962C8B-B14F-4D97-AF65-F5344CB8AC3E}">
        <p14:creationId xmlns:p14="http://schemas.microsoft.com/office/powerpoint/2010/main" val="317215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C42DC8-5B37-4044-AA2E-CAE4127E0BD8}"/>
              </a:ext>
            </a:extLst>
          </p:cNvPr>
          <p:cNvSpPr/>
          <p:nvPr/>
        </p:nvSpPr>
        <p:spPr>
          <a:xfrm>
            <a:off x="1522984" y="609495"/>
            <a:ext cx="5976664" cy="307777"/>
          </a:xfrm>
          <a:prstGeom prst="rect">
            <a:avLst/>
          </a:prstGeom>
        </p:spPr>
        <p:txBody>
          <a:bodyPr wrap="square">
            <a:spAutoFit/>
          </a:bodyPr>
          <a:lstStyle/>
          <a:p>
            <a:r>
              <a:rPr lang="en-US" sz="1400" b="1" i="1" dirty="0">
                <a:latin typeface="Times New Roman" panose="02020603050405020304" pitchFamily="18" charset="0"/>
                <a:cs typeface="Times New Roman" panose="02020603050405020304" pitchFamily="18" charset="0"/>
              </a:rPr>
              <a:t>Comparison with slow but precise 3D FEM for static vowel sounds /a/, /</a:t>
            </a:r>
            <a:r>
              <a:rPr lang="en-US" sz="1400" b="1" i="1" dirty="0" err="1">
                <a:latin typeface="Times New Roman" panose="02020603050405020304" pitchFamily="18" charset="0"/>
                <a:cs typeface="Times New Roman" panose="02020603050405020304" pitchFamily="18" charset="0"/>
              </a:rPr>
              <a:t>i</a:t>
            </a:r>
            <a:r>
              <a:rPr lang="en-US" sz="1400" b="1" i="1" dirty="0">
                <a:latin typeface="Times New Roman" panose="02020603050405020304" pitchFamily="18" charset="0"/>
                <a:cs typeface="Times New Roman" panose="02020603050405020304" pitchFamily="18" charset="0"/>
              </a:rPr>
              <a:t>/, /u/</a:t>
            </a:r>
          </a:p>
        </p:txBody>
      </p:sp>
      <p:graphicFrame>
        <p:nvGraphicFramePr>
          <p:cNvPr id="6" name="Table 6">
            <a:extLst>
              <a:ext uri="{FF2B5EF4-FFF2-40B4-BE49-F238E27FC236}">
                <a16:creationId xmlns:a16="http://schemas.microsoft.com/office/drawing/2014/main" id="{783F309B-E733-494F-B98A-0DD26999C9AF}"/>
              </a:ext>
            </a:extLst>
          </p:cNvPr>
          <p:cNvGraphicFramePr>
            <a:graphicFrameLocks noGrp="1"/>
          </p:cNvGraphicFramePr>
          <p:nvPr>
            <p:extLst>
              <p:ext uri="{D42A27DB-BD31-4B8C-83A1-F6EECF244321}">
                <p14:modId xmlns:p14="http://schemas.microsoft.com/office/powerpoint/2010/main" val="1505536234"/>
              </p:ext>
            </p:extLst>
          </p:nvPr>
        </p:nvGraphicFramePr>
        <p:xfrm>
          <a:off x="1403648" y="976028"/>
          <a:ext cx="6096000" cy="37084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781634562"/>
                    </a:ext>
                  </a:extLst>
                </a:gridCol>
                <a:gridCol w="1524000">
                  <a:extLst>
                    <a:ext uri="{9D8B030D-6E8A-4147-A177-3AD203B41FA5}">
                      <a16:colId xmlns:a16="http://schemas.microsoft.com/office/drawing/2014/main" val="2152951732"/>
                    </a:ext>
                  </a:extLst>
                </a:gridCol>
                <a:gridCol w="1524000">
                  <a:extLst>
                    <a:ext uri="{9D8B030D-6E8A-4147-A177-3AD203B41FA5}">
                      <a16:colId xmlns:a16="http://schemas.microsoft.com/office/drawing/2014/main" val="383750170"/>
                    </a:ext>
                  </a:extLst>
                </a:gridCol>
                <a:gridCol w="1524000">
                  <a:extLst>
                    <a:ext uri="{9D8B030D-6E8A-4147-A177-3AD203B41FA5}">
                      <a16:colId xmlns:a16="http://schemas.microsoft.com/office/drawing/2014/main" val="1340001068"/>
                    </a:ext>
                  </a:extLst>
                </a:gridCol>
              </a:tblGrid>
              <a:tr h="370840">
                <a:tc gridSpan="4">
                  <a:txBody>
                    <a:bodyPr/>
                    <a:lstStyle/>
                    <a:p>
                      <a:pPr algn="ctr"/>
                      <a:r>
                        <a:rPr lang="en-CA" b="0" i="1" dirty="0">
                          <a:solidFill>
                            <a:srgbClr val="7030A0"/>
                          </a:solidFill>
                          <a:latin typeface="Times New Roman" panose="02020603050405020304" pitchFamily="18" charset="0"/>
                          <a:cs typeface="Times New Roman" panose="02020603050405020304" pitchFamily="18" charset="0"/>
                        </a:rPr>
                        <a:t>Percentage error in terms of formant positions</a:t>
                      </a:r>
                    </a:p>
                  </a:txBody>
                  <a:tcPr>
                    <a:solidFill>
                      <a:schemeClr val="accent1">
                        <a:lumMod val="10000"/>
                        <a:lumOff val="90000"/>
                      </a:schemeClr>
                    </a:solidFill>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2956783919"/>
                  </a:ext>
                </a:extLst>
              </a:tr>
              <a:tr h="370840">
                <a:tc>
                  <a:txBody>
                    <a:bodyPr/>
                    <a:lstStyle/>
                    <a:p>
                      <a:pPr algn="ctr"/>
                      <a:r>
                        <a:rPr lang="en-CA" dirty="0"/>
                        <a:t>Formants</a:t>
                      </a:r>
                    </a:p>
                  </a:txBody>
                  <a:tcPr/>
                </a:tc>
                <a:tc>
                  <a:txBody>
                    <a:bodyPr/>
                    <a:lstStyle/>
                    <a:p>
                      <a:pPr algn="ctr"/>
                      <a:r>
                        <a:rPr lang="en-CA" i="1" dirty="0">
                          <a:latin typeface="Times New Roman" panose="02020603050405020304" pitchFamily="18" charset="0"/>
                          <a:cs typeface="Times New Roman" panose="02020603050405020304" pitchFamily="18" charset="0"/>
                        </a:rPr>
                        <a:t>/a/</a:t>
                      </a:r>
                    </a:p>
                  </a:txBody>
                  <a:tcPr/>
                </a:tc>
                <a:tc>
                  <a:txBody>
                    <a:bodyPr/>
                    <a:lstStyle/>
                    <a:p>
                      <a:pPr algn="ctr"/>
                      <a:r>
                        <a:rPr lang="en-CA" i="1"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i</a:t>
                      </a:r>
                      <a:r>
                        <a:rPr lang="en-CA" i="1" dirty="0">
                          <a:latin typeface="Times New Roman" panose="02020603050405020304" pitchFamily="18" charset="0"/>
                          <a:cs typeface="Times New Roman" panose="02020603050405020304" pitchFamily="18" charset="0"/>
                        </a:rPr>
                        <a:t>/</a:t>
                      </a:r>
                    </a:p>
                  </a:txBody>
                  <a:tcPr/>
                </a:tc>
                <a:tc>
                  <a:txBody>
                    <a:bodyPr/>
                    <a:lstStyle/>
                    <a:p>
                      <a:pPr algn="ctr"/>
                      <a:r>
                        <a:rPr lang="en-CA" i="1" dirty="0">
                          <a:latin typeface="Times New Roman" panose="02020603050405020304" pitchFamily="18" charset="0"/>
                          <a:cs typeface="Times New Roman" panose="02020603050405020304" pitchFamily="18" charset="0"/>
                        </a:rPr>
                        <a:t>/u/</a:t>
                      </a:r>
                    </a:p>
                  </a:txBody>
                  <a:tcPr/>
                </a:tc>
                <a:extLst>
                  <a:ext uri="{0D108BD9-81ED-4DB2-BD59-A6C34878D82A}">
                    <a16:rowId xmlns:a16="http://schemas.microsoft.com/office/drawing/2014/main" val="2258667219"/>
                  </a:ext>
                </a:extLst>
              </a:tr>
              <a:tr h="370840">
                <a:tc>
                  <a:txBody>
                    <a:bodyPr/>
                    <a:lstStyle/>
                    <a:p>
                      <a:pPr algn="ctr"/>
                      <a:r>
                        <a:rPr lang="en-CA" dirty="0"/>
                        <a:t>f1</a:t>
                      </a:r>
                    </a:p>
                  </a:txBody>
                  <a:tcPr/>
                </a:tc>
                <a:tc>
                  <a:txBody>
                    <a:bodyPr/>
                    <a:lstStyle/>
                    <a:p>
                      <a:pPr algn="ctr"/>
                      <a:r>
                        <a:rPr lang="en-CA" dirty="0">
                          <a:solidFill>
                            <a:srgbClr val="00B050"/>
                          </a:solidFill>
                        </a:rPr>
                        <a:t>0.57</a:t>
                      </a:r>
                    </a:p>
                  </a:txBody>
                  <a:tcPr/>
                </a:tc>
                <a:tc>
                  <a:txBody>
                    <a:bodyPr/>
                    <a:lstStyle/>
                    <a:p>
                      <a:pPr algn="ctr"/>
                      <a:r>
                        <a:rPr lang="en-CA" dirty="0">
                          <a:solidFill>
                            <a:srgbClr val="0680FF"/>
                          </a:solidFill>
                        </a:rPr>
                        <a:t>-1.14</a:t>
                      </a:r>
                    </a:p>
                  </a:txBody>
                  <a:tcPr/>
                </a:tc>
                <a:tc>
                  <a:txBody>
                    <a:bodyPr/>
                    <a:lstStyle/>
                    <a:p>
                      <a:pPr algn="ctr"/>
                      <a:r>
                        <a:rPr lang="en-CA" dirty="0">
                          <a:solidFill>
                            <a:srgbClr val="00B050"/>
                          </a:solidFill>
                        </a:rPr>
                        <a:t>0.38</a:t>
                      </a:r>
                    </a:p>
                  </a:txBody>
                  <a:tcPr/>
                </a:tc>
                <a:extLst>
                  <a:ext uri="{0D108BD9-81ED-4DB2-BD59-A6C34878D82A}">
                    <a16:rowId xmlns:a16="http://schemas.microsoft.com/office/drawing/2014/main" val="2161991815"/>
                  </a:ext>
                </a:extLst>
              </a:tr>
              <a:tr h="370840">
                <a:tc>
                  <a:txBody>
                    <a:bodyPr/>
                    <a:lstStyle/>
                    <a:p>
                      <a:pPr algn="ctr"/>
                      <a:r>
                        <a:rPr lang="en-CA" dirty="0"/>
                        <a:t>f2</a:t>
                      </a:r>
                    </a:p>
                  </a:txBody>
                  <a:tcPr/>
                </a:tc>
                <a:tc>
                  <a:txBody>
                    <a:bodyPr/>
                    <a:lstStyle/>
                    <a:p>
                      <a:pPr algn="ctr"/>
                      <a:r>
                        <a:rPr lang="en-CA" dirty="0">
                          <a:solidFill>
                            <a:schemeClr val="tx1">
                              <a:lumMod val="50000"/>
                              <a:lumOff val="50000"/>
                            </a:schemeClr>
                          </a:solidFill>
                        </a:rPr>
                        <a:t>-2.62</a:t>
                      </a:r>
                    </a:p>
                  </a:txBody>
                  <a:tcPr/>
                </a:tc>
                <a:tc>
                  <a:txBody>
                    <a:bodyPr/>
                    <a:lstStyle/>
                    <a:p>
                      <a:pPr algn="ctr"/>
                      <a:r>
                        <a:rPr lang="en-CA" dirty="0">
                          <a:solidFill>
                            <a:schemeClr val="tx1">
                              <a:lumMod val="50000"/>
                              <a:lumOff val="50000"/>
                            </a:schemeClr>
                          </a:solidFill>
                        </a:rPr>
                        <a:t>2.32</a:t>
                      </a:r>
                    </a:p>
                  </a:txBody>
                  <a:tcPr/>
                </a:tc>
                <a:tc>
                  <a:txBody>
                    <a:bodyPr/>
                    <a:lstStyle/>
                    <a:p>
                      <a:pPr algn="ctr"/>
                      <a:r>
                        <a:rPr lang="en-CA" dirty="0">
                          <a:solidFill>
                            <a:schemeClr val="tx1">
                              <a:lumMod val="50000"/>
                              <a:lumOff val="50000"/>
                            </a:schemeClr>
                          </a:solidFill>
                        </a:rPr>
                        <a:t>-4.88</a:t>
                      </a:r>
                    </a:p>
                  </a:txBody>
                  <a:tcPr/>
                </a:tc>
                <a:extLst>
                  <a:ext uri="{0D108BD9-81ED-4DB2-BD59-A6C34878D82A}">
                    <a16:rowId xmlns:a16="http://schemas.microsoft.com/office/drawing/2014/main" val="1414354263"/>
                  </a:ext>
                </a:extLst>
              </a:tr>
              <a:tr h="370840">
                <a:tc>
                  <a:txBody>
                    <a:bodyPr/>
                    <a:lstStyle/>
                    <a:p>
                      <a:pPr algn="ctr"/>
                      <a:r>
                        <a:rPr lang="en-CA" dirty="0"/>
                        <a:t>f3</a:t>
                      </a:r>
                    </a:p>
                  </a:txBody>
                  <a:tcPr/>
                </a:tc>
                <a:tc>
                  <a:txBody>
                    <a:bodyPr/>
                    <a:lstStyle/>
                    <a:p>
                      <a:pPr algn="ctr"/>
                      <a:r>
                        <a:rPr lang="en-CA" dirty="0">
                          <a:solidFill>
                            <a:srgbClr val="00B050"/>
                          </a:solidFill>
                        </a:rPr>
                        <a:t>-0.36</a:t>
                      </a:r>
                    </a:p>
                  </a:txBody>
                  <a:tcPr/>
                </a:tc>
                <a:tc>
                  <a:txBody>
                    <a:bodyPr/>
                    <a:lstStyle/>
                    <a:p>
                      <a:pPr algn="ctr"/>
                      <a:r>
                        <a:rPr lang="en-CA" dirty="0">
                          <a:solidFill>
                            <a:srgbClr val="0680FF"/>
                          </a:solidFill>
                        </a:rPr>
                        <a:t>1.66</a:t>
                      </a:r>
                    </a:p>
                  </a:txBody>
                  <a:tcPr/>
                </a:tc>
                <a:tc>
                  <a:txBody>
                    <a:bodyPr/>
                    <a:lstStyle/>
                    <a:p>
                      <a:pPr algn="ctr"/>
                      <a:r>
                        <a:rPr lang="en-CA" dirty="0">
                          <a:solidFill>
                            <a:srgbClr val="0680FF"/>
                          </a:solidFill>
                        </a:rPr>
                        <a:t>1.59</a:t>
                      </a:r>
                    </a:p>
                  </a:txBody>
                  <a:tcPr/>
                </a:tc>
                <a:extLst>
                  <a:ext uri="{0D108BD9-81ED-4DB2-BD59-A6C34878D82A}">
                    <a16:rowId xmlns:a16="http://schemas.microsoft.com/office/drawing/2014/main" val="3789785931"/>
                  </a:ext>
                </a:extLst>
              </a:tr>
              <a:tr h="370840">
                <a:tc>
                  <a:txBody>
                    <a:bodyPr/>
                    <a:lstStyle/>
                    <a:p>
                      <a:pPr algn="ctr"/>
                      <a:r>
                        <a:rPr lang="en-CA" dirty="0"/>
                        <a:t>f4</a:t>
                      </a:r>
                    </a:p>
                  </a:txBody>
                  <a:tcPr/>
                </a:tc>
                <a:tc>
                  <a:txBody>
                    <a:bodyPr/>
                    <a:lstStyle/>
                    <a:p>
                      <a:pPr algn="ctr"/>
                      <a:r>
                        <a:rPr lang="en-CA" dirty="0">
                          <a:solidFill>
                            <a:srgbClr val="0680FF"/>
                          </a:solidFill>
                        </a:rPr>
                        <a:t>1.37</a:t>
                      </a:r>
                    </a:p>
                  </a:txBody>
                  <a:tcPr/>
                </a:tc>
                <a:tc>
                  <a:txBody>
                    <a:bodyPr/>
                    <a:lstStyle/>
                    <a:p>
                      <a:pPr algn="ctr"/>
                      <a:r>
                        <a:rPr lang="en-CA" dirty="0">
                          <a:solidFill>
                            <a:srgbClr val="0680FF"/>
                          </a:solidFill>
                        </a:rPr>
                        <a:t>1.98</a:t>
                      </a:r>
                    </a:p>
                  </a:txBody>
                  <a:tcPr/>
                </a:tc>
                <a:tc>
                  <a:txBody>
                    <a:bodyPr/>
                    <a:lstStyle/>
                    <a:p>
                      <a:pPr algn="ctr"/>
                      <a:r>
                        <a:rPr lang="en-CA" dirty="0">
                          <a:solidFill>
                            <a:srgbClr val="00B050"/>
                          </a:solidFill>
                        </a:rPr>
                        <a:t>0.47</a:t>
                      </a:r>
                    </a:p>
                  </a:txBody>
                  <a:tcPr/>
                </a:tc>
                <a:extLst>
                  <a:ext uri="{0D108BD9-81ED-4DB2-BD59-A6C34878D82A}">
                    <a16:rowId xmlns:a16="http://schemas.microsoft.com/office/drawing/2014/main" val="271212910"/>
                  </a:ext>
                </a:extLst>
              </a:tr>
              <a:tr h="370840">
                <a:tc>
                  <a:txBody>
                    <a:bodyPr/>
                    <a:lstStyle/>
                    <a:p>
                      <a:pPr algn="ctr"/>
                      <a:r>
                        <a:rPr lang="en-CA" dirty="0"/>
                        <a:t>f5</a:t>
                      </a:r>
                    </a:p>
                  </a:txBody>
                  <a:tcPr/>
                </a:tc>
                <a:tc>
                  <a:txBody>
                    <a:bodyPr/>
                    <a:lstStyle/>
                    <a:p>
                      <a:pPr algn="ctr"/>
                      <a:r>
                        <a:rPr lang="en-CA" dirty="0">
                          <a:solidFill>
                            <a:srgbClr val="0680FF"/>
                          </a:solidFill>
                        </a:rPr>
                        <a:t>-1.17</a:t>
                      </a:r>
                    </a:p>
                  </a:txBody>
                  <a:tcPr/>
                </a:tc>
                <a:tc>
                  <a:txBody>
                    <a:bodyPr/>
                    <a:lstStyle/>
                    <a:p>
                      <a:pPr algn="ctr"/>
                      <a:r>
                        <a:rPr lang="en-CA" dirty="0">
                          <a:solidFill>
                            <a:srgbClr val="00B050"/>
                          </a:solidFill>
                        </a:rPr>
                        <a:t>0.01</a:t>
                      </a:r>
                    </a:p>
                  </a:txBody>
                  <a:tcPr/>
                </a:tc>
                <a:tc>
                  <a:txBody>
                    <a:bodyPr/>
                    <a:lstStyle/>
                    <a:p>
                      <a:pPr algn="ctr"/>
                      <a:r>
                        <a:rPr lang="en-CA" dirty="0">
                          <a:solidFill>
                            <a:schemeClr val="tx1">
                              <a:lumMod val="50000"/>
                              <a:lumOff val="50000"/>
                            </a:schemeClr>
                          </a:solidFill>
                        </a:rPr>
                        <a:t>2.56</a:t>
                      </a:r>
                    </a:p>
                  </a:txBody>
                  <a:tcPr/>
                </a:tc>
                <a:extLst>
                  <a:ext uri="{0D108BD9-81ED-4DB2-BD59-A6C34878D82A}">
                    <a16:rowId xmlns:a16="http://schemas.microsoft.com/office/drawing/2014/main" val="3155868190"/>
                  </a:ext>
                </a:extLst>
              </a:tr>
              <a:tr h="370840">
                <a:tc>
                  <a:txBody>
                    <a:bodyPr/>
                    <a:lstStyle/>
                    <a:p>
                      <a:pPr algn="ctr"/>
                      <a:r>
                        <a:rPr lang="en-CA" dirty="0"/>
                        <a:t>f6</a:t>
                      </a:r>
                    </a:p>
                  </a:txBody>
                  <a:tcPr/>
                </a:tc>
                <a:tc>
                  <a:txBody>
                    <a:bodyPr/>
                    <a:lstStyle/>
                    <a:p>
                      <a:pPr algn="ctr"/>
                      <a:r>
                        <a:rPr lang="en-CA" dirty="0">
                          <a:solidFill>
                            <a:srgbClr val="00B050"/>
                          </a:solidFill>
                        </a:rPr>
                        <a:t>-0.40</a:t>
                      </a:r>
                    </a:p>
                  </a:txBody>
                  <a:tcPr/>
                </a:tc>
                <a:tc>
                  <a:txBody>
                    <a:bodyPr/>
                    <a:lstStyle/>
                    <a:p>
                      <a:pPr algn="ctr"/>
                      <a:r>
                        <a:rPr lang="en-CA" dirty="0">
                          <a:solidFill>
                            <a:srgbClr val="00B050"/>
                          </a:solidFill>
                        </a:rPr>
                        <a:t>-0.22</a:t>
                      </a:r>
                    </a:p>
                  </a:txBody>
                  <a:tcPr/>
                </a:tc>
                <a:tc>
                  <a:txBody>
                    <a:bodyPr/>
                    <a:lstStyle/>
                    <a:p>
                      <a:pPr algn="ctr"/>
                      <a:r>
                        <a:rPr lang="en-CA" dirty="0">
                          <a:solidFill>
                            <a:schemeClr val="tx1">
                              <a:lumMod val="50000"/>
                              <a:lumOff val="50000"/>
                            </a:schemeClr>
                          </a:solidFill>
                        </a:rPr>
                        <a:t>-2.01</a:t>
                      </a:r>
                    </a:p>
                  </a:txBody>
                  <a:tcPr/>
                </a:tc>
                <a:extLst>
                  <a:ext uri="{0D108BD9-81ED-4DB2-BD59-A6C34878D82A}">
                    <a16:rowId xmlns:a16="http://schemas.microsoft.com/office/drawing/2014/main" val="1705402041"/>
                  </a:ext>
                </a:extLst>
              </a:tr>
              <a:tr h="370840">
                <a:tc>
                  <a:txBody>
                    <a:bodyPr/>
                    <a:lstStyle/>
                    <a:p>
                      <a:pPr algn="ctr"/>
                      <a:r>
                        <a:rPr lang="en-CA" dirty="0"/>
                        <a:t>f7</a:t>
                      </a:r>
                    </a:p>
                  </a:txBody>
                  <a:tcPr/>
                </a:tc>
                <a:tc>
                  <a:txBody>
                    <a:bodyPr/>
                    <a:lstStyle/>
                    <a:p>
                      <a:pPr algn="ctr"/>
                      <a:r>
                        <a:rPr lang="en-CA" dirty="0">
                          <a:solidFill>
                            <a:srgbClr val="00B050"/>
                          </a:solidFill>
                        </a:rPr>
                        <a:t>-0.07</a:t>
                      </a:r>
                    </a:p>
                  </a:txBody>
                  <a:tcPr/>
                </a:tc>
                <a:tc>
                  <a:txBody>
                    <a:bodyPr/>
                    <a:lstStyle/>
                    <a:p>
                      <a:pPr algn="ctr"/>
                      <a:r>
                        <a:rPr lang="en-CA" dirty="0">
                          <a:solidFill>
                            <a:srgbClr val="0680FF"/>
                          </a:solidFill>
                        </a:rPr>
                        <a:t>-1.44</a:t>
                      </a:r>
                    </a:p>
                  </a:txBody>
                  <a:tcPr/>
                </a:tc>
                <a:tc>
                  <a:txBody>
                    <a:bodyPr/>
                    <a:lstStyle/>
                    <a:p>
                      <a:pPr algn="ctr"/>
                      <a:r>
                        <a:rPr lang="en-CA" dirty="0">
                          <a:solidFill>
                            <a:srgbClr val="00B050"/>
                          </a:solidFill>
                        </a:rPr>
                        <a:t>-0.75</a:t>
                      </a:r>
                    </a:p>
                  </a:txBody>
                  <a:tcPr/>
                </a:tc>
                <a:extLst>
                  <a:ext uri="{0D108BD9-81ED-4DB2-BD59-A6C34878D82A}">
                    <a16:rowId xmlns:a16="http://schemas.microsoft.com/office/drawing/2014/main" val="1478826707"/>
                  </a:ext>
                </a:extLst>
              </a:tr>
              <a:tr h="370840">
                <a:tc>
                  <a:txBody>
                    <a:bodyPr/>
                    <a:lstStyle/>
                    <a:p>
                      <a:pPr algn="ctr"/>
                      <a:r>
                        <a:rPr lang="en-CA" dirty="0"/>
                        <a:t>f8</a:t>
                      </a:r>
                    </a:p>
                  </a:txBody>
                  <a:tcPr/>
                </a:tc>
                <a:tc>
                  <a:txBody>
                    <a:bodyPr/>
                    <a:lstStyle/>
                    <a:p>
                      <a:pPr algn="ctr"/>
                      <a:r>
                        <a:rPr lang="en-CA" dirty="0">
                          <a:solidFill>
                            <a:srgbClr val="00B050"/>
                          </a:solidFill>
                        </a:rPr>
                        <a:t>0.32</a:t>
                      </a:r>
                    </a:p>
                  </a:txBody>
                  <a:tcPr/>
                </a:tc>
                <a:tc>
                  <a:txBody>
                    <a:bodyPr/>
                    <a:lstStyle/>
                    <a:p>
                      <a:pPr algn="ctr"/>
                      <a:r>
                        <a:rPr lang="en-CA" dirty="0">
                          <a:solidFill>
                            <a:srgbClr val="00B050"/>
                          </a:solidFill>
                        </a:rPr>
                        <a:t>0.45</a:t>
                      </a:r>
                    </a:p>
                  </a:txBody>
                  <a:tcPr/>
                </a:tc>
                <a:tc>
                  <a:txBody>
                    <a:bodyPr/>
                    <a:lstStyle/>
                    <a:p>
                      <a:pPr algn="ctr"/>
                      <a:r>
                        <a:rPr lang="en-CA" dirty="0">
                          <a:solidFill>
                            <a:srgbClr val="00B050"/>
                          </a:solidFill>
                        </a:rPr>
                        <a:t>0.39</a:t>
                      </a:r>
                    </a:p>
                  </a:txBody>
                  <a:tcPr/>
                </a:tc>
                <a:extLst>
                  <a:ext uri="{0D108BD9-81ED-4DB2-BD59-A6C34878D82A}">
                    <a16:rowId xmlns:a16="http://schemas.microsoft.com/office/drawing/2014/main" val="2907609528"/>
                  </a:ext>
                </a:extLst>
              </a:tr>
            </a:tbl>
          </a:graphicData>
        </a:graphic>
      </p:graphicFrame>
      <p:sp>
        <p:nvSpPr>
          <p:cNvPr id="9" name="Content Placeholder 2">
            <a:extLst>
              <a:ext uri="{FF2B5EF4-FFF2-40B4-BE49-F238E27FC236}">
                <a16:creationId xmlns:a16="http://schemas.microsoft.com/office/drawing/2014/main" id="{07FD31CF-9642-435D-A3C5-220F3B2808F6}"/>
              </a:ext>
            </a:extLst>
          </p:cNvPr>
          <p:cNvSpPr txBox="1">
            <a:spLocks/>
          </p:cNvSpPr>
          <p:nvPr/>
        </p:nvSpPr>
        <p:spPr>
          <a:xfrm>
            <a:off x="107504" y="4743184"/>
            <a:ext cx="11304515" cy="553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a:solidFill>
                  <a:schemeClr val="accent1">
                    <a:lumMod val="75000"/>
                    <a:lumOff val="25000"/>
                  </a:schemeClr>
                </a:solidFill>
                <a:latin typeface="Times New Roman" panose="02020603050405020304" pitchFamily="18" charset="0"/>
                <a:cs typeface="Times New Roman" panose="02020603050405020304" pitchFamily="18" charset="0"/>
              </a:rPr>
              <a:t>Marc </a:t>
            </a:r>
            <a:r>
              <a:rPr lang="en-US" sz="1400" i="1" dirty="0" err="1">
                <a:solidFill>
                  <a:schemeClr val="accent1">
                    <a:lumMod val="75000"/>
                    <a:lumOff val="25000"/>
                  </a:schemeClr>
                </a:solidFill>
                <a:latin typeface="Times New Roman" panose="02020603050405020304" pitchFamily="18" charset="0"/>
                <a:cs typeface="Times New Roman" panose="02020603050405020304" pitchFamily="18" charset="0"/>
              </a:rPr>
              <a:t>Arnela</a:t>
            </a:r>
            <a:r>
              <a:rPr lang="en-US" sz="1400" i="1" dirty="0">
                <a:solidFill>
                  <a:schemeClr val="accent1">
                    <a:lumMod val="75000"/>
                    <a:lumOff val="25000"/>
                  </a:schemeClr>
                </a:solidFill>
                <a:latin typeface="Times New Roman" panose="02020603050405020304" pitchFamily="18" charset="0"/>
                <a:cs typeface="Times New Roman" panose="02020603050405020304" pitchFamily="18" charset="0"/>
              </a:rPr>
              <a:t>,“Numerical production of vowels and diphthongs using finite element methods”, 2016</a:t>
            </a:r>
          </a:p>
          <a:p>
            <a:pPr marL="0" inden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2" name="Text Placeholder 1">
            <a:extLst>
              <a:ext uri="{FF2B5EF4-FFF2-40B4-BE49-F238E27FC236}">
                <a16:creationId xmlns:a16="http://schemas.microsoft.com/office/drawing/2014/main" id="{B198B583-BF3E-4C17-A33F-CF60D1D78273}"/>
              </a:ext>
            </a:extLst>
          </p:cNvPr>
          <p:cNvSpPr>
            <a:spLocks noGrp="1"/>
          </p:cNvSpPr>
          <p:nvPr>
            <p:ph type="body" sz="quarter" idx="11"/>
          </p:nvPr>
        </p:nvSpPr>
        <p:spPr>
          <a:xfrm>
            <a:off x="415830" y="143874"/>
            <a:ext cx="7661438" cy="623331"/>
          </a:xfrm>
        </p:spPr>
        <p:txBody>
          <a:bodyPr/>
          <a:lstStyle/>
          <a:p>
            <a:r>
              <a:rPr lang="en-US" sz="2000" dirty="0">
                <a:solidFill>
                  <a:schemeClr val="accent1">
                    <a:lumMod val="75000"/>
                    <a:lumOff val="25000"/>
                  </a:schemeClr>
                </a:solidFill>
              </a:rPr>
              <a:t>Simulation Result – Precision</a:t>
            </a:r>
          </a:p>
          <a:p>
            <a:endParaRPr lang="en-CA" dirty="0"/>
          </a:p>
        </p:txBody>
      </p:sp>
    </p:spTree>
    <p:extLst>
      <p:ext uri="{BB962C8B-B14F-4D97-AF65-F5344CB8AC3E}">
        <p14:creationId xmlns:p14="http://schemas.microsoft.com/office/powerpoint/2010/main" val="258726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BAD6A2-97B3-44E9-8E90-D28817485280}"/>
              </a:ext>
            </a:extLst>
          </p:cNvPr>
          <p:cNvSpPr txBox="1"/>
          <p:nvPr/>
        </p:nvSpPr>
        <p:spPr>
          <a:xfrm>
            <a:off x="323528" y="1275606"/>
            <a:ext cx="8056884" cy="4801314"/>
          </a:xfrm>
          <a:prstGeom prst="rect">
            <a:avLst/>
          </a:prstGeom>
          <a:noFill/>
        </p:spPr>
        <p:txBody>
          <a:bodyPr wrap="square" rtlCol="0">
            <a:spAutoFit/>
          </a:bodyPr>
          <a:lstStyle/>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r>
              <a:rPr lang="en-CA" sz="1800" dirty="0"/>
              <a:t>MATLAB implementation of 2.5D FDTD proves to be extremely lightweight</a:t>
            </a:r>
          </a:p>
          <a:p>
            <a:endParaRPr lang="en-CA" sz="1800" dirty="0"/>
          </a:p>
          <a:p>
            <a:endParaRPr lang="en-CA" sz="1800" dirty="0"/>
          </a:p>
          <a:p>
            <a:pPr marL="285750" indent="-285750">
              <a:buFont typeface="Wingdings" panose="05000000000000000000" pitchFamily="2" charset="2"/>
              <a:buChar char="Ø"/>
            </a:pPr>
            <a:r>
              <a:rPr lang="en-CA" sz="1800" dirty="0"/>
              <a:t>Both 2D and 2.5D models showcased a comparable time complexity</a:t>
            </a:r>
          </a:p>
          <a:p>
            <a:r>
              <a:rPr lang="en-CA" sz="1800" dirty="0"/>
              <a:t>    (around 15 mins to produce 50 milli-seconds of audio) </a:t>
            </a:r>
          </a:p>
          <a:p>
            <a:endParaRPr lang="en-CA" sz="1800" dirty="0"/>
          </a:p>
          <a:p>
            <a:endParaRPr lang="en-CA" sz="1800" dirty="0"/>
          </a:p>
          <a:p>
            <a:pPr marL="285750" indent="-285750">
              <a:buFont typeface="Wingdings" panose="05000000000000000000" pitchFamily="2" charset="2"/>
              <a:buChar char="Ø"/>
            </a:pPr>
            <a:r>
              <a:rPr lang="en-CA" sz="1800" dirty="0"/>
              <a:t>A highly optimized parallel implementation for the 2D FDTD model in GPU has already been proven to be quasi real-time in terms of time complexity.</a:t>
            </a:r>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endParaRPr lang="en-CA" sz="1800" dirty="0"/>
          </a:p>
          <a:p>
            <a:endParaRPr lang="en-CA" sz="1800" dirty="0"/>
          </a:p>
        </p:txBody>
      </p:sp>
      <p:sp>
        <p:nvSpPr>
          <p:cNvPr id="5" name="Rectangle 4">
            <a:extLst>
              <a:ext uri="{FF2B5EF4-FFF2-40B4-BE49-F238E27FC236}">
                <a16:creationId xmlns:a16="http://schemas.microsoft.com/office/drawing/2014/main" id="{643654DE-344E-4833-A875-1A54016C3897}"/>
              </a:ext>
            </a:extLst>
          </p:cNvPr>
          <p:cNvSpPr/>
          <p:nvPr/>
        </p:nvSpPr>
        <p:spPr>
          <a:xfrm>
            <a:off x="2613991" y="1121717"/>
            <a:ext cx="4176464" cy="307777"/>
          </a:xfrm>
          <a:prstGeom prst="rect">
            <a:avLst/>
          </a:prstGeom>
        </p:spPr>
        <p:txBody>
          <a:bodyPr wrap="square">
            <a:spAutoFit/>
          </a:bodyPr>
          <a:lstStyle/>
          <a:p>
            <a:r>
              <a:rPr lang="en-US" sz="1400" b="1" i="1" dirty="0">
                <a:latin typeface="Times New Roman" panose="02020603050405020304" pitchFamily="18" charset="0"/>
                <a:cs typeface="Times New Roman" panose="02020603050405020304" pitchFamily="18" charset="0"/>
              </a:rPr>
              <a:t>Comparison with fast but unprecise 2D FDTD model</a:t>
            </a:r>
          </a:p>
        </p:txBody>
      </p:sp>
      <p:sp>
        <p:nvSpPr>
          <p:cNvPr id="2" name="Text Placeholder 1">
            <a:extLst>
              <a:ext uri="{FF2B5EF4-FFF2-40B4-BE49-F238E27FC236}">
                <a16:creationId xmlns:a16="http://schemas.microsoft.com/office/drawing/2014/main" id="{DBEA02AF-5015-4226-9E81-117055979E18}"/>
              </a:ext>
            </a:extLst>
          </p:cNvPr>
          <p:cNvSpPr>
            <a:spLocks noGrp="1"/>
          </p:cNvSpPr>
          <p:nvPr>
            <p:ph type="body" sz="quarter" idx="11"/>
          </p:nvPr>
        </p:nvSpPr>
        <p:spPr>
          <a:xfrm>
            <a:off x="385247" y="194656"/>
            <a:ext cx="7661438" cy="623331"/>
          </a:xfrm>
        </p:spPr>
        <p:txBody>
          <a:bodyPr/>
          <a:lstStyle/>
          <a:p>
            <a:r>
              <a:rPr lang="en-US" sz="2000" dirty="0">
                <a:solidFill>
                  <a:schemeClr val="accent1">
                    <a:lumMod val="75000"/>
                    <a:lumOff val="25000"/>
                  </a:schemeClr>
                </a:solidFill>
              </a:rPr>
              <a:t>Simulation Result – </a:t>
            </a:r>
            <a:r>
              <a:rPr lang="en-CA" sz="2000" dirty="0">
                <a:solidFill>
                  <a:srgbClr val="0070C0"/>
                </a:solidFill>
              </a:rPr>
              <a:t>Time Performance</a:t>
            </a:r>
            <a:endParaRPr lang="en-US" sz="2000" dirty="0">
              <a:solidFill>
                <a:schemeClr val="accent1">
                  <a:lumMod val="75000"/>
                  <a:lumOff val="25000"/>
                </a:schemeClr>
              </a:solidFill>
            </a:endParaRPr>
          </a:p>
          <a:p>
            <a:endParaRPr lang="en-CA" dirty="0"/>
          </a:p>
        </p:txBody>
      </p:sp>
    </p:spTree>
    <p:extLst>
      <p:ext uri="{BB962C8B-B14F-4D97-AF65-F5344CB8AC3E}">
        <p14:creationId xmlns:p14="http://schemas.microsoft.com/office/powerpoint/2010/main" val="103904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7787C-CB99-4AD3-AA65-58460289158C}"/>
              </a:ext>
            </a:extLst>
          </p:cNvPr>
          <p:cNvSpPr txBox="1"/>
          <p:nvPr/>
        </p:nvSpPr>
        <p:spPr>
          <a:xfrm>
            <a:off x="251520" y="1131590"/>
            <a:ext cx="7920880" cy="2954655"/>
          </a:xfrm>
          <a:prstGeom prst="rect">
            <a:avLst/>
          </a:prstGeom>
          <a:noFill/>
        </p:spPr>
        <p:txBody>
          <a:bodyPr wrap="square" rtlCol="0">
            <a:spAutoFit/>
          </a:bodyPr>
          <a:lstStyle/>
          <a:p>
            <a:endParaRPr lang="en-CA" dirty="0"/>
          </a:p>
          <a:p>
            <a:pPr marL="285750" indent="-285750">
              <a:buFont typeface="Wingdings" panose="05000000000000000000" pitchFamily="2" charset="2"/>
              <a:buChar char="Ø"/>
            </a:pPr>
            <a:r>
              <a:rPr lang="en-CA" sz="1800" dirty="0"/>
              <a:t>2.5D VT model is as precise as 3D model in a simple scenario. And it has the potential to run close to real-time.</a:t>
            </a:r>
          </a:p>
          <a:p>
            <a:endParaRPr lang="en-CA" sz="1800" dirty="0"/>
          </a:p>
          <a:p>
            <a:endParaRPr lang="en-CA" sz="1800" dirty="0"/>
          </a:p>
          <a:p>
            <a:pPr marL="285750" indent="-285750">
              <a:buFont typeface="Wingdings" panose="05000000000000000000" pitchFamily="2" charset="2"/>
              <a:buChar char="Ø"/>
            </a:pPr>
            <a:r>
              <a:rPr lang="en-CA" sz="1800" dirty="0"/>
              <a:t>The model needs to be tested in more complex scenario</a:t>
            </a:r>
          </a:p>
          <a:p>
            <a:endParaRPr lang="en-CA" sz="1800" dirty="0"/>
          </a:p>
          <a:p>
            <a:endParaRPr lang="en-CA" sz="1800" dirty="0"/>
          </a:p>
          <a:p>
            <a:pPr marL="285750" indent="-285750">
              <a:buFont typeface="Wingdings" panose="05000000000000000000" pitchFamily="2" charset="2"/>
              <a:buChar char="Ø"/>
            </a:pPr>
            <a:r>
              <a:rPr lang="en-CA" sz="1800" dirty="0"/>
              <a:t> Losses are only modeled across the 2D contour but not along z-axis </a:t>
            </a:r>
          </a:p>
          <a:p>
            <a:endParaRPr lang="en-CA" sz="1800" dirty="0"/>
          </a:p>
        </p:txBody>
      </p:sp>
      <p:sp>
        <p:nvSpPr>
          <p:cNvPr id="2" name="Text Placeholder 1">
            <a:extLst>
              <a:ext uri="{FF2B5EF4-FFF2-40B4-BE49-F238E27FC236}">
                <a16:creationId xmlns:a16="http://schemas.microsoft.com/office/drawing/2014/main" id="{4F03E5FA-DBD6-4EA3-8CA3-F7689983AA09}"/>
              </a:ext>
            </a:extLst>
          </p:cNvPr>
          <p:cNvSpPr>
            <a:spLocks noGrp="1"/>
          </p:cNvSpPr>
          <p:nvPr>
            <p:ph type="body" sz="quarter" idx="11"/>
          </p:nvPr>
        </p:nvSpPr>
        <p:spPr/>
        <p:txBody>
          <a:bodyPr/>
          <a:lstStyle/>
          <a:p>
            <a:r>
              <a:rPr lang="en-US" sz="2000" dirty="0">
                <a:solidFill>
                  <a:schemeClr val="accent1">
                    <a:lumMod val="75000"/>
                    <a:lumOff val="25000"/>
                  </a:schemeClr>
                </a:solidFill>
              </a:rPr>
              <a:t>Discussion &amp; Model Limitation</a:t>
            </a:r>
          </a:p>
          <a:p>
            <a:endParaRPr lang="en-CA" dirty="0"/>
          </a:p>
        </p:txBody>
      </p:sp>
    </p:spTree>
    <p:extLst>
      <p:ext uri="{BB962C8B-B14F-4D97-AF65-F5344CB8AC3E}">
        <p14:creationId xmlns:p14="http://schemas.microsoft.com/office/powerpoint/2010/main" val="124889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CEC73-A952-473A-A73B-30E9ED8AB978}"/>
              </a:ext>
            </a:extLst>
          </p:cNvPr>
          <p:cNvSpPr txBox="1"/>
          <p:nvPr/>
        </p:nvSpPr>
        <p:spPr>
          <a:xfrm flipH="1">
            <a:off x="179512" y="1419622"/>
            <a:ext cx="8208912" cy="3231654"/>
          </a:xfrm>
          <a:prstGeom prst="rect">
            <a:avLst/>
          </a:prstGeom>
          <a:noFill/>
        </p:spPr>
        <p:txBody>
          <a:bodyPr wrap="square" rtlCol="0">
            <a:spAutoFit/>
          </a:bodyPr>
          <a:lstStyle/>
          <a:p>
            <a:pPr marL="285750" indent="-285750">
              <a:buFont typeface="Wingdings" panose="05000000000000000000" pitchFamily="2" charset="2"/>
              <a:buChar char="Ø"/>
            </a:pPr>
            <a:r>
              <a:rPr lang="en-CA" sz="1800" dirty="0"/>
              <a:t>Test the precision of the model while simulating bent tube with circular cross-sections</a:t>
            </a:r>
          </a:p>
          <a:p>
            <a:endParaRPr lang="en-CA" sz="1800" dirty="0"/>
          </a:p>
          <a:p>
            <a:pPr marL="285750" indent="-285750">
              <a:buFont typeface="Wingdings" panose="05000000000000000000" pitchFamily="2" charset="2"/>
              <a:buChar char="Ø"/>
            </a:pPr>
            <a:endParaRPr lang="en-CA" sz="1800" dirty="0"/>
          </a:p>
          <a:p>
            <a:pPr marL="285750" indent="-285750">
              <a:buFont typeface="Wingdings" panose="05000000000000000000" pitchFamily="2" charset="2"/>
              <a:buChar char="Ø"/>
            </a:pPr>
            <a:r>
              <a:rPr lang="en-CA" sz="1800" dirty="0"/>
              <a:t>Add boundary condition to test irregular cross-sections.</a:t>
            </a:r>
          </a:p>
          <a:p>
            <a:endParaRPr lang="en-CA" sz="1800" dirty="0"/>
          </a:p>
          <a:p>
            <a:endParaRPr lang="en-CA" sz="1800" dirty="0"/>
          </a:p>
          <a:p>
            <a:pPr marL="285750" indent="-285750">
              <a:buFont typeface="Wingdings" panose="05000000000000000000" pitchFamily="2" charset="2"/>
              <a:buChar char="Ø"/>
            </a:pPr>
            <a:r>
              <a:rPr lang="en-CA" sz="1800" dirty="0"/>
              <a:t>Implementing the model using GPU to target real-time simulation</a:t>
            </a:r>
          </a:p>
          <a:p>
            <a:endParaRPr lang="en-CA" sz="1800" dirty="0"/>
          </a:p>
          <a:p>
            <a:endParaRPr lang="en-CA" sz="1800" dirty="0"/>
          </a:p>
          <a:p>
            <a:pPr marL="285750" indent="-285750">
              <a:buFont typeface="Wingdings" panose="05000000000000000000" pitchFamily="2" charset="2"/>
              <a:buChar char="Ø"/>
            </a:pPr>
            <a:endParaRPr lang="en-CA" dirty="0"/>
          </a:p>
        </p:txBody>
      </p:sp>
      <p:sp>
        <p:nvSpPr>
          <p:cNvPr id="2" name="Text Placeholder 1">
            <a:extLst>
              <a:ext uri="{FF2B5EF4-FFF2-40B4-BE49-F238E27FC236}">
                <a16:creationId xmlns:a16="http://schemas.microsoft.com/office/drawing/2014/main" id="{AC9678D3-A5B9-453D-8C19-AE342ED901A1}"/>
              </a:ext>
            </a:extLst>
          </p:cNvPr>
          <p:cNvSpPr>
            <a:spLocks noGrp="1"/>
          </p:cNvSpPr>
          <p:nvPr>
            <p:ph type="body" sz="quarter" idx="11"/>
          </p:nvPr>
        </p:nvSpPr>
        <p:spPr>
          <a:xfrm>
            <a:off x="438954" y="391632"/>
            <a:ext cx="7661438" cy="623331"/>
          </a:xfrm>
        </p:spPr>
        <p:txBody>
          <a:bodyPr/>
          <a:lstStyle/>
          <a:p>
            <a:r>
              <a:rPr lang="en-US" dirty="0">
                <a:solidFill>
                  <a:schemeClr val="accent1">
                    <a:lumMod val="75000"/>
                    <a:lumOff val="25000"/>
                  </a:schemeClr>
                </a:solidFill>
              </a:rPr>
              <a:t>Future Work</a:t>
            </a:r>
          </a:p>
          <a:p>
            <a:endParaRPr lang="en-CA" dirty="0"/>
          </a:p>
        </p:txBody>
      </p:sp>
    </p:spTree>
    <p:extLst>
      <p:ext uri="{BB962C8B-B14F-4D97-AF65-F5344CB8AC3E}">
        <p14:creationId xmlns:p14="http://schemas.microsoft.com/office/powerpoint/2010/main" val="90361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39895C-4810-4A10-9992-B20DD8F5DA3F}"/>
              </a:ext>
            </a:extLst>
          </p:cNvPr>
          <p:cNvSpPr txBox="1"/>
          <p:nvPr/>
        </p:nvSpPr>
        <p:spPr>
          <a:xfrm>
            <a:off x="2402024" y="195486"/>
            <a:ext cx="5184576" cy="769441"/>
          </a:xfrm>
          <a:prstGeom prst="rect">
            <a:avLst/>
          </a:prstGeom>
          <a:noFill/>
        </p:spPr>
        <p:txBody>
          <a:bodyPr wrap="square" rtlCol="0">
            <a:spAutoFit/>
          </a:bodyPr>
          <a:lstStyle/>
          <a:p>
            <a:pPr algn="ctr"/>
            <a:r>
              <a:rPr lang="en-CA" sz="4400" dirty="0">
                <a:solidFill>
                  <a:schemeClr val="accent1">
                    <a:lumMod val="75000"/>
                    <a:lumOff val="25000"/>
                  </a:schemeClr>
                </a:solidFill>
              </a:rPr>
              <a:t>THANK YOU</a:t>
            </a:r>
          </a:p>
        </p:txBody>
      </p:sp>
      <p:pic>
        <p:nvPicPr>
          <p:cNvPr id="4" name="Picture 4">
            <a:extLst>
              <a:ext uri="{FF2B5EF4-FFF2-40B4-BE49-F238E27FC236}">
                <a16:creationId xmlns:a16="http://schemas.microsoft.com/office/drawing/2014/main" id="{2BCF96B7-2B1E-414E-89A6-793AB6CEA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46" y="2203285"/>
            <a:ext cx="4896544" cy="736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A6F254-5284-4FFE-B6E6-C55BBA9BC3F9}"/>
              </a:ext>
            </a:extLst>
          </p:cNvPr>
          <p:cNvPicPr>
            <a:picLocks noChangeAspect="1"/>
          </p:cNvPicPr>
          <p:nvPr/>
        </p:nvPicPr>
        <p:blipFill>
          <a:blip r:embed="rId3"/>
          <a:stretch>
            <a:fillRect/>
          </a:stretch>
        </p:blipFill>
        <p:spPr>
          <a:xfrm>
            <a:off x="798994" y="3059181"/>
            <a:ext cx="3384376" cy="2069926"/>
          </a:xfrm>
          <a:prstGeom prst="rect">
            <a:avLst/>
          </a:prstGeom>
        </p:spPr>
      </p:pic>
      <p:pic>
        <p:nvPicPr>
          <p:cNvPr id="10" name="Picture 9">
            <a:extLst>
              <a:ext uri="{FF2B5EF4-FFF2-40B4-BE49-F238E27FC236}">
                <a16:creationId xmlns:a16="http://schemas.microsoft.com/office/drawing/2014/main" id="{AE3B54E5-08C6-4088-8B38-1CFDA8527039}"/>
              </a:ext>
            </a:extLst>
          </p:cNvPr>
          <p:cNvPicPr>
            <a:picLocks noChangeAspect="1"/>
          </p:cNvPicPr>
          <p:nvPr/>
        </p:nvPicPr>
        <p:blipFill>
          <a:blip r:embed="rId4"/>
          <a:stretch>
            <a:fillRect/>
          </a:stretch>
        </p:blipFill>
        <p:spPr>
          <a:xfrm>
            <a:off x="438954" y="838317"/>
            <a:ext cx="3744416" cy="2257425"/>
          </a:xfrm>
          <a:prstGeom prst="rect">
            <a:avLst/>
          </a:prstGeom>
        </p:spPr>
      </p:pic>
      <p:sp>
        <p:nvSpPr>
          <p:cNvPr id="2" name="Text Placeholder 1">
            <a:extLst>
              <a:ext uri="{FF2B5EF4-FFF2-40B4-BE49-F238E27FC236}">
                <a16:creationId xmlns:a16="http://schemas.microsoft.com/office/drawing/2014/main" id="{62BC0727-D6B4-42AA-9235-16FCCB1B04F3}"/>
              </a:ext>
            </a:extLst>
          </p:cNvPr>
          <p:cNvSpPr>
            <a:spLocks noGrp="1"/>
          </p:cNvSpPr>
          <p:nvPr>
            <p:ph type="body" sz="quarter" idx="11"/>
          </p:nvPr>
        </p:nvSpPr>
        <p:spPr/>
        <p:txBody>
          <a:bodyPr/>
          <a:lstStyle/>
          <a:p>
            <a:r>
              <a:rPr lang="en-US" dirty="0">
                <a:solidFill>
                  <a:schemeClr val="accent1">
                    <a:lumMod val="75000"/>
                    <a:lumOff val="25000"/>
                  </a:schemeClr>
                </a:solidFill>
              </a:rPr>
              <a:t>Questions Please </a:t>
            </a:r>
          </a:p>
          <a:p>
            <a:endParaRPr lang="en-CA" dirty="0"/>
          </a:p>
        </p:txBody>
      </p:sp>
      <p:pic>
        <p:nvPicPr>
          <p:cNvPr id="5" name="Picture 4">
            <a:extLst>
              <a:ext uri="{FF2B5EF4-FFF2-40B4-BE49-F238E27FC236}">
                <a16:creationId xmlns:a16="http://schemas.microsoft.com/office/drawing/2014/main" id="{5E36B9CA-ECFB-4584-BC50-B094E9E4A4A6}"/>
              </a:ext>
            </a:extLst>
          </p:cNvPr>
          <p:cNvPicPr>
            <a:picLocks noChangeAspect="1"/>
          </p:cNvPicPr>
          <p:nvPr/>
        </p:nvPicPr>
        <p:blipFill>
          <a:blip r:embed="rId5"/>
          <a:stretch>
            <a:fillRect/>
          </a:stretch>
        </p:blipFill>
        <p:spPr>
          <a:xfrm>
            <a:off x="5245525" y="1034842"/>
            <a:ext cx="2736304" cy="3426905"/>
          </a:xfrm>
          <a:prstGeom prst="rect">
            <a:avLst/>
          </a:prstGeom>
        </p:spPr>
      </p:pic>
    </p:spTree>
    <p:extLst>
      <p:ext uri="{BB962C8B-B14F-4D97-AF65-F5344CB8AC3E}">
        <p14:creationId xmlns:p14="http://schemas.microsoft.com/office/powerpoint/2010/main" val="49962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381284-4B36-4476-96B5-DAA0BE70BE0D}"/>
              </a:ext>
            </a:extLst>
          </p:cNvPr>
          <p:cNvSpPr txBox="1">
            <a:spLocks/>
          </p:cNvSpPr>
          <p:nvPr/>
        </p:nvSpPr>
        <p:spPr>
          <a:xfrm>
            <a:off x="-217040" y="20771"/>
            <a:ext cx="9361040" cy="716850"/>
          </a:xfrm>
          <a:prstGeom prst="rect">
            <a:avLst/>
          </a:prstGeom>
        </p:spPr>
        <p:txBody>
          <a:bodyPr>
            <a:normAutofit/>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endParaRPr lang="en-US" sz="2400" b="1" dirty="0">
              <a:solidFill>
                <a:schemeClr val="accent1">
                  <a:lumMod val="75000"/>
                  <a:lumOff val="25000"/>
                </a:schemeClr>
              </a:solidFill>
            </a:endParaRPr>
          </a:p>
        </p:txBody>
      </p:sp>
      <p:pic>
        <p:nvPicPr>
          <p:cNvPr id="7" name="Content Placeholder 5">
            <a:extLst>
              <a:ext uri="{FF2B5EF4-FFF2-40B4-BE49-F238E27FC236}">
                <a16:creationId xmlns:a16="http://schemas.microsoft.com/office/drawing/2014/main" id="{F90ACBF5-973A-411A-9809-61C43CC749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069" y="1161672"/>
            <a:ext cx="1547235" cy="1581684"/>
          </a:xfrm>
          <a:prstGeom prst="rect">
            <a:avLst/>
          </a:prstGeom>
        </p:spPr>
      </p:pic>
      <p:pic>
        <p:nvPicPr>
          <p:cNvPr id="3" name="Picture 2" descr="A picture containing person, holding, tennis&#10;&#10;Description automatically generated">
            <a:extLst>
              <a:ext uri="{FF2B5EF4-FFF2-40B4-BE49-F238E27FC236}">
                <a16:creationId xmlns:a16="http://schemas.microsoft.com/office/drawing/2014/main" id="{8EF66B68-15C2-4F42-A0DB-1672E4F8A0CD}"/>
              </a:ext>
            </a:extLst>
          </p:cNvPr>
          <p:cNvPicPr>
            <a:picLocks noChangeAspect="1"/>
          </p:cNvPicPr>
          <p:nvPr/>
        </p:nvPicPr>
        <p:blipFill>
          <a:blip r:embed="rId4"/>
          <a:stretch>
            <a:fillRect/>
          </a:stretch>
        </p:blipFill>
        <p:spPr>
          <a:xfrm>
            <a:off x="5767484" y="2852679"/>
            <a:ext cx="1603787" cy="1519272"/>
          </a:xfrm>
          <a:prstGeom prst="rect">
            <a:avLst/>
          </a:prstGeom>
        </p:spPr>
      </p:pic>
      <p:sp>
        <p:nvSpPr>
          <p:cNvPr id="2" name="Text Placeholder 1">
            <a:extLst>
              <a:ext uri="{FF2B5EF4-FFF2-40B4-BE49-F238E27FC236}">
                <a16:creationId xmlns:a16="http://schemas.microsoft.com/office/drawing/2014/main" id="{D2252829-93ED-4E3A-90DB-92673142EC08}"/>
              </a:ext>
            </a:extLst>
          </p:cNvPr>
          <p:cNvSpPr>
            <a:spLocks noGrp="1"/>
          </p:cNvSpPr>
          <p:nvPr>
            <p:ph type="body" sz="quarter" idx="11"/>
          </p:nvPr>
        </p:nvSpPr>
        <p:spPr>
          <a:xfrm>
            <a:off x="438954" y="295273"/>
            <a:ext cx="7661438" cy="819478"/>
          </a:xfrm>
        </p:spPr>
        <p:txBody>
          <a:bodyPr/>
          <a:lstStyle/>
          <a:p>
            <a:r>
              <a:rPr lang="en-US" sz="2000" dirty="0">
                <a:solidFill>
                  <a:schemeClr val="accent1">
                    <a:lumMod val="75000"/>
                    <a:lumOff val="25000"/>
                  </a:schemeClr>
                </a:solidFill>
              </a:rPr>
              <a:t>Fundamental Components In Articulatory Vocal Synthesis</a:t>
            </a:r>
          </a:p>
          <a:p>
            <a:r>
              <a:rPr lang="en-CA" dirty="0"/>
              <a:t>	</a:t>
            </a:r>
          </a:p>
        </p:txBody>
      </p:sp>
      <p:sp>
        <p:nvSpPr>
          <p:cNvPr id="4" name="Text Placeholder 3">
            <a:extLst>
              <a:ext uri="{FF2B5EF4-FFF2-40B4-BE49-F238E27FC236}">
                <a16:creationId xmlns:a16="http://schemas.microsoft.com/office/drawing/2014/main" id="{1348011F-03FA-4C1E-AF49-0698990E7F9A}"/>
              </a:ext>
            </a:extLst>
          </p:cNvPr>
          <p:cNvSpPr>
            <a:spLocks noGrp="1"/>
          </p:cNvSpPr>
          <p:nvPr>
            <p:ph type="body" sz="quarter" idx="13"/>
          </p:nvPr>
        </p:nvSpPr>
        <p:spPr>
          <a:xfrm>
            <a:off x="438954" y="1151766"/>
            <a:ext cx="7661438" cy="3697288"/>
          </a:xfrm>
        </p:spPr>
        <p:txBody>
          <a:bodyPr/>
          <a:lstStyle/>
          <a:p>
            <a:pPr>
              <a:buFont typeface="Wingdings" panose="05000000000000000000" pitchFamily="2" charset="2"/>
              <a:buChar char="Ø"/>
            </a:pPr>
            <a:endParaRPr lang="en-CA" sz="1600" dirty="0"/>
          </a:p>
          <a:p>
            <a:endParaRPr lang="en-CA" dirty="0"/>
          </a:p>
        </p:txBody>
      </p:sp>
      <p:sp>
        <p:nvSpPr>
          <p:cNvPr id="9" name="Content Placeholder 2">
            <a:extLst>
              <a:ext uri="{FF2B5EF4-FFF2-40B4-BE49-F238E27FC236}">
                <a16:creationId xmlns:a16="http://schemas.microsoft.com/office/drawing/2014/main" id="{3430049F-5A93-4247-B44B-F0B7730949D0}"/>
              </a:ext>
            </a:extLst>
          </p:cNvPr>
          <p:cNvSpPr txBox="1">
            <a:spLocks/>
          </p:cNvSpPr>
          <p:nvPr/>
        </p:nvSpPr>
        <p:spPr>
          <a:xfrm>
            <a:off x="468313" y="1703985"/>
            <a:ext cx="10304462" cy="2160587"/>
          </a:xfrm>
          <a:prstGeom prst="rect">
            <a:avLst/>
          </a:prstGeom>
        </p:spPr>
        <p:txBody>
          <a:bodyPr>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ＭＳ Ｐゴシック"/>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800" dirty="0"/>
              <a:t> Source Model - Vocal Fold</a:t>
            </a:r>
          </a:p>
          <a:p>
            <a:pPr>
              <a:defRPr/>
            </a:pPr>
            <a:endParaRPr lang="en-US" sz="1800" dirty="0"/>
          </a:p>
          <a:p>
            <a:pPr>
              <a:buFont typeface="Wingdings" panose="05000000000000000000" pitchFamily="2" charset="2"/>
              <a:buChar char="Ø"/>
              <a:defRPr/>
            </a:pPr>
            <a:r>
              <a:rPr lang="en-US" sz="1800" dirty="0"/>
              <a:t> </a:t>
            </a:r>
            <a:r>
              <a:rPr lang="en-US" sz="1800" dirty="0">
                <a:solidFill>
                  <a:srgbClr val="FF0000"/>
                </a:solidFill>
              </a:rPr>
              <a:t>Filter Model - Upper Vocal Tract </a:t>
            </a:r>
          </a:p>
          <a:p>
            <a:pPr>
              <a:defRPr/>
            </a:pPr>
            <a:endParaRPr lang="en-US" sz="1800" dirty="0"/>
          </a:p>
          <a:p>
            <a:pPr>
              <a:buFont typeface="Wingdings" panose="05000000000000000000" pitchFamily="2" charset="2"/>
              <a:buChar char="Ø"/>
              <a:defRPr/>
            </a:pPr>
            <a:r>
              <a:rPr lang="en-US" sz="1800" dirty="0"/>
              <a:t> Coupling of Vocal fold &amp; Vocal tract</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xEl>
                                              <p:pRg st="0" end="0"/>
                                            </p:txEl>
                                          </p:spTgt>
                                        </p:tgtEl>
                                        <p:attrNameLst>
                                          <p:attrName>style.opacity</p:attrName>
                                        </p:attrNameLst>
                                      </p:cBhvr>
                                      <p:to>
                                        <p:strVal val="0.5"/>
                                      </p:to>
                                    </p:set>
                                    <p:animEffect filter="image" prLst="opacity: 0.5">
                                      <p:cBhvr rctx="IE">
                                        <p:cTn id="7" dur="indefinite"/>
                                        <p:tgtEl>
                                          <p:spTgt spid="9">
                                            <p:txEl>
                                              <p:pRg st="0" end="0"/>
                                            </p:txEl>
                                          </p:spTgt>
                                        </p:tgtEl>
                                      </p:cBhvr>
                                    </p:animEffect>
                                  </p:childTnLst>
                                </p:cTn>
                              </p:par>
                              <p:par>
                                <p:cTn id="8" presetID="9" presetClass="emph" presetSubtype="0" nodeType="withEffect">
                                  <p:stCondLst>
                                    <p:cond delay="0"/>
                                  </p:stCondLst>
                                  <p:childTnLst>
                                    <p:set>
                                      <p:cBhvr>
                                        <p:cTn id="9" dur="indefinite"/>
                                        <p:tgtEl>
                                          <p:spTgt spid="9">
                                            <p:txEl>
                                              <p:pRg st="4" end="4"/>
                                            </p:txEl>
                                          </p:spTgt>
                                        </p:tgtEl>
                                        <p:attrNameLst>
                                          <p:attrName>style.opacity</p:attrName>
                                        </p:attrNameLst>
                                      </p:cBhvr>
                                      <p:to>
                                        <p:strVal val="0.5"/>
                                      </p:to>
                                    </p:set>
                                    <p:animEffect filter="image" prLst="opacity: 0.5">
                                      <p:cBhvr rctx="IE">
                                        <p:cTn id="10" dur="indefinite"/>
                                        <p:tgtEl>
                                          <p:spTgt spid="9">
                                            <p:txEl>
                                              <p:pRg st="4" end="4"/>
                                            </p:txEl>
                                          </p:spTgt>
                                        </p:tgtEl>
                                      </p:cBhvr>
                                    </p:animEffect>
                                  </p:childTnLst>
                                </p:cTn>
                              </p:par>
                              <p:par>
                                <p:cTn id="11" presetID="15" presetClass="emph" presetSubtype="0" nodeType="withEffect">
                                  <p:stCondLst>
                                    <p:cond delay="0"/>
                                  </p:stCondLst>
                                  <p:iterate type="lt">
                                    <p:tmAbs val="25"/>
                                  </p:iterate>
                                  <p:childTnLst>
                                    <p:set>
                                      <p:cBhvr override="childStyle">
                                        <p:cTn id="12" dur="indefinite"/>
                                        <p:tgtEl>
                                          <p:spTgt spid="9">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16D5A-9C73-4FA0-AEF2-C37BF407BB0A}"/>
              </a:ext>
            </a:extLst>
          </p:cNvPr>
          <p:cNvSpPr txBox="1"/>
          <p:nvPr/>
        </p:nvSpPr>
        <p:spPr>
          <a:xfrm flipH="1">
            <a:off x="314355" y="1688622"/>
            <a:ext cx="7956071" cy="2308324"/>
          </a:xfrm>
          <a:prstGeom prst="rect">
            <a:avLst/>
          </a:prstGeom>
          <a:noFill/>
        </p:spPr>
        <p:txBody>
          <a:bodyPr wrap="square" rtlCol="0">
            <a:spAutoFit/>
          </a:bodyPr>
          <a:lstStyle/>
          <a:p>
            <a:r>
              <a:rPr lang="en-CA" sz="1800" dirty="0">
                <a:solidFill>
                  <a:srgbClr val="FF0000"/>
                </a:solidFill>
              </a:rPr>
              <a:t>Presenting a new vocal tract model (2.5D) that targets:</a:t>
            </a:r>
          </a:p>
          <a:p>
            <a:endParaRPr lang="en-CA" sz="1800" dirty="0"/>
          </a:p>
          <a:p>
            <a:endParaRPr lang="en-CA" sz="1800" dirty="0"/>
          </a:p>
          <a:p>
            <a:r>
              <a:rPr lang="en-CA" sz="1800" b="1" dirty="0">
                <a:solidFill>
                  <a:srgbClr val="0070C0"/>
                </a:solidFill>
              </a:rPr>
              <a:t>Precision: </a:t>
            </a:r>
            <a:r>
              <a:rPr lang="en-CA" sz="1800" dirty="0"/>
              <a:t>Precise simulation of formants of realistic vocal tract</a:t>
            </a:r>
          </a:p>
          <a:p>
            <a:endParaRPr lang="en-CA" sz="1800" dirty="0"/>
          </a:p>
          <a:p>
            <a:endParaRPr lang="en-CA" sz="1800" dirty="0"/>
          </a:p>
          <a:p>
            <a:r>
              <a:rPr lang="en-CA" sz="1800" b="1" dirty="0">
                <a:solidFill>
                  <a:srgbClr val="0070C0"/>
                </a:solidFill>
              </a:rPr>
              <a:t>Time Performance: </a:t>
            </a:r>
            <a:r>
              <a:rPr lang="en-CA" sz="1800" dirty="0"/>
              <a:t>Computationally light-weight model which could achieve real-time/quasi real-time performance</a:t>
            </a:r>
          </a:p>
        </p:txBody>
      </p:sp>
      <p:sp>
        <p:nvSpPr>
          <p:cNvPr id="4" name="Text Placeholder 3">
            <a:extLst>
              <a:ext uri="{FF2B5EF4-FFF2-40B4-BE49-F238E27FC236}">
                <a16:creationId xmlns:a16="http://schemas.microsoft.com/office/drawing/2014/main" id="{E60D7A21-7F0C-41AD-B68B-F77510CA96FC}"/>
              </a:ext>
            </a:extLst>
          </p:cNvPr>
          <p:cNvSpPr>
            <a:spLocks noGrp="1"/>
          </p:cNvSpPr>
          <p:nvPr>
            <p:ph type="body" sz="quarter" idx="11"/>
          </p:nvPr>
        </p:nvSpPr>
        <p:spPr>
          <a:xfrm>
            <a:off x="461671" y="101853"/>
            <a:ext cx="7661438" cy="623331"/>
          </a:xfrm>
        </p:spPr>
        <p:txBody>
          <a:bodyPr/>
          <a:lstStyle/>
          <a:p>
            <a:r>
              <a:rPr lang="en-US" sz="2000" dirty="0">
                <a:solidFill>
                  <a:schemeClr val="accent1">
                    <a:lumMod val="75000"/>
                    <a:lumOff val="25000"/>
                  </a:schemeClr>
                </a:solidFill>
              </a:rPr>
              <a:t>Research Objectives</a:t>
            </a:r>
          </a:p>
        </p:txBody>
      </p:sp>
    </p:spTree>
    <p:extLst>
      <p:ext uri="{BB962C8B-B14F-4D97-AF65-F5344CB8AC3E}">
        <p14:creationId xmlns:p14="http://schemas.microsoft.com/office/powerpoint/2010/main" val="227892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0BC454B-7D77-4A53-8AB6-5F087A62A053}"/>
              </a:ext>
            </a:extLst>
          </p:cNvPr>
          <p:cNvSpPr txBox="1">
            <a:spLocks/>
          </p:cNvSpPr>
          <p:nvPr/>
        </p:nvSpPr>
        <p:spPr>
          <a:xfrm>
            <a:off x="323528" y="4866663"/>
            <a:ext cx="11304515" cy="553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a:solidFill>
                  <a:schemeClr val="accent1">
                    <a:lumMod val="75000"/>
                    <a:lumOff val="25000"/>
                  </a:schemeClr>
                </a:solidFill>
                <a:latin typeface="Times New Roman" panose="02020603050405020304" pitchFamily="18" charset="0"/>
                <a:cs typeface="Times New Roman" panose="02020603050405020304" pitchFamily="18" charset="0"/>
              </a:rPr>
              <a:t>Marc </a:t>
            </a:r>
            <a:r>
              <a:rPr lang="en-US" sz="1400" i="1" dirty="0" err="1">
                <a:solidFill>
                  <a:schemeClr val="accent1">
                    <a:lumMod val="75000"/>
                    <a:lumOff val="25000"/>
                  </a:schemeClr>
                </a:solidFill>
                <a:latin typeface="Times New Roman" panose="02020603050405020304" pitchFamily="18" charset="0"/>
                <a:cs typeface="Times New Roman" panose="02020603050405020304" pitchFamily="18" charset="0"/>
              </a:rPr>
              <a:t>Arnela</a:t>
            </a:r>
            <a:r>
              <a:rPr lang="en-US" sz="1400" i="1" dirty="0">
                <a:solidFill>
                  <a:schemeClr val="accent1">
                    <a:lumMod val="75000"/>
                    <a:lumOff val="25000"/>
                  </a:schemeClr>
                </a:solidFill>
                <a:latin typeface="Times New Roman" panose="02020603050405020304" pitchFamily="18" charset="0"/>
                <a:cs typeface="Times New Roman" panose="02020603050405020304" pitchFamily="18" charset="0"/>
              </a:rPr>
              <a:t>,“Numerical production of vowels and diphthongs using finite element methods”, 2016</a:t>
            </a:r>
          </a:p>
          <a:p>
            <a:pPr marL="0" inden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7" name="Picture 6">
            <a:extLst>
              <a:ext uri="{FF2B5EF4-FFF2-40B4-BE49-F238E27FC236}">
                <a16:creationId xmlns:a16="http://schemas.microsoft.com/office/drawing/2014/main" id="{FC1D91D4-5AC5-4D0F-8B46-027E6C53B14F}"/>
              </a:ext>
            </a:extLst>
          </p:cNvPr>
          <p:cNvPicPr>
            <a:picLocks noChangeAspect="1"/>
          </p:cNvPicPr>
          <p:nvPr/>
        </p:nvPicPr>
        <p:blipFill>
          <a:blip r:embed="rId3"/>
          <a:stretch>
            <a:fillRect/>
          </a:stretch>
        </p:blipFill>
        <p:spPr>
          <a:xfrm>
            <a:off x="6623519" y="1188812"/>
            <a:ext cx="2421063" cy="3171582"/>
          </a:xfrm>
          <a:prstGeom prst="rect">
            <a:avLst/>
          </a:prstGeom>
        </p:spPr>
      </p:pic>
      <p:sp>
        <p:nvSpPr>
          <p:cNvPr id="3" name="Text Placeholder 2">
            <a:extLst>
              <a:ext uri="{FF2B5EF4-FFF2-40B4-BE49-F238E27FC236}">
                <a16:creationId xmlns:a16="http://schemas.microsoft.com/office/drawing/2014/main" id="{029408BB-963F-454A-A12A-E133A10EC312}"/>
              </a:ext>
            </a:extLst>
          </p:cNvPr>
          <p:cNvSpPr>
            <a:spLocks noGrp="1"/>
          </p:cNvSpPr>
          <p:nvPr>
            <p:ph type="body" sz="quarter" idx="11"/>
          </p:nvPr>
        </p:nvSpPr>
        <p:spPr>
          <a:xfrm>
            <a:off x="323528" y="105512"/>
            <a:ext cx="7661438" cy="623331"/>
          </a:xfrm>
        </p:spPr>
        <p:txBody>
          <a:bodyPr/>
          <a:lstStyle/>
          <a:p>
            <a:r>
              <a:rPr lang="en-US" sz="2000" dirty="0">
                <a:solidFill>
                  <a:schemeClr val="accent1">
                    <a:lumMod val="75000"/>
                    <a:lumOff val="25000"/>
                  </a:schemeClr>
                </a:solidFill>
              </a:rPr>
              <a:t>3D Vocal Tract Model</a:t>
            </a:r>
          </a:p>
        </p:txBody>
      </p:sp>
      <p:sp>
        <p:nvSpPr>
          <p:cNvPr id="5" name="Text Placeholder 4">
            <a:extLst>
              <a:ext uri="{FF2B5EF4-FFF2-40B4-BE49-F238E27FC236}">
                <a16:creationId xmlns:a16="http://schemas.microsoft.com/office/drawing/2014/main" id="{12DF80DE-FA8C-4D1B-A916-64AB8170C7FD}"/>
              </a:ext>
            </a:extLst>
          </p:cNvPr>
          <p:cNvSpPr>
            <a:spLocks noGrp="1"/>
          </p:cNvSpPr>
          <p:nvPr>
            <p:ph type="body" sz="quarter" idx="13"/>
          </p:nvPr>
        </p:nvSpPr>
        <p:spPr>
          <a:xfrm>
            <a:off x="320890" y="738782"/>
            <a:ext cx="6221278" cy="3921199"/>
          </a:xfrm>
        </p:spPr>
        <p:txBody>
          <a:bodyPr/>
          <a:lstStyle/>
          <a:p>
            <a:pPr>
              <a:lnSpc>
                <a:spcPct val="100000"/>
              </a:lnSpc>
              <a:spcAft>
                <a:spcPts val="0"/>
              </a:spcAft>
            </a:pPr>
            <a:r>
              <a:rPr lang="en-US" sz="1800" b="1" dirty="0">
                <a:solidFill>
                  <a:srgbClr val="00B050"/>
                </a:solidFill>
              </a:rPr>
              <a:t>Advantage:</a:t>
            </a:r>
          </a:p>
          <a:p>
            <a:pPr>
              <a:lnSpc>
                <a:spcPct val="100000"/>
              </a:lnSpc>
              <a:spcAft>
                <a:spcPts val="0"/>
              </a:spcAft>
            </a:pPr>
            <a:endParaRPr lang="en-US" sz="1800" b="1" dirty="0">
              <a:solidFill>
                <a:srgbClr val="FF0000"/>
              </a:solidFill>
            </a:endParaRPr>
          </a:p>
          <a:p>
            <a:pPr>
              <a:lnSpc>
                <a:spcPct val="100000"/>
              </a:lnSpc>
              <a:spcAft>
                <a:spcPts val="0"/>
              </a:spcAft>
              <a:buFont typeface="Wingdings" panose="05000000000000000000" pitchFamily="2" charset="2"/>
              <a:buChar char="Ø"/>
            </a:pPr>
            <a:r>
              <a:rPr lang="en-US" sz="1800" dirty="0"/>
              <a:t> Simulate airwaves propagation inside the realistic vocal tract geometry</a:t>
            </a:r>
          </a:p>
          <a:p>
            <a:pPr>
              <a:lnSpc>
                <a:spcPct val="100000"/>
              </a:lnSpc>
              <a:spcAft>
                <a:spcPts val="0"/>
              </a:spcAft>
              <a:buFont typeface="Wingdings" panose="05000000000000000000" pitchFamily="2" charset="2"/>
              <a:buChar char="Ø"/>
            </a:pPr>
            <a:endParaRPr lang="en-US" sz="1800" dirty="0"/>
          </a:p>
          <a:p>
            <a:pPr>
              <a:lnSpc>
                <a:spcPct val="100000"/>
              </a:lnSpc>
              <a:spcAft>
                <a:spcPts val="0"/>
              </a:spcAft>
              <a:buFont typeface="Wingdings" panose="05000000000000000000" pitchFamily="2" charset="2"/>
              <a:buChar char="Ø"/>
            </a:pPr>
            <a:r>
              <a:rPr lang="en-US" sz="1800" dirty="0"/>
              <a:t> Produce very precise results</a:t>
            </a:r>
          </a:p>
          <a:p>
            <a:pPr>
              <a:lnSpc>
                <a:spcPct val="100000"/>
              </a:lnSpc>
              <a:spcAft>
                <a:spcPts val="0"/>
              </a:spcAft>
            </a:pPr>
            <a:endParaRPr lang="en-US" sz="1800" dirty="0"/>
          </a:p>
          <a:p>
            <a:pPr>
              <a:lnSpc>
                <a:spcPct val="100000"/>
              </a:lnSpc>
              <a:spcAft>
                <a:spcPts val="0"/>
              </a:spcAft>
            </a:pPr>
            <a:r>
              <a:rPr lang="en-US" sz="1800" b="1" dirty="0">
                <a:solidFill>
                  <a:srgbClr val="FF0000"/>
                </a:solidFill>
              </a:rPr>
              <a:t>Drawbacks:</a:t>
            </a:r>
          </a:p>
          <a:p>
            <a:pPr>
              <a:lnSpc>
                <a:spcPct val="100000"/>
              </a:lnSpc>
              <a:spcAft>
                <a:spcPts val="0"/>
              </a:spcAft>
            </a:pPr>
            <a:endParaRPr lang="en-US" sz="1800" dirty="0"/>
          </a:p>
          <a:p>
            <a:pPr marL="342900" indent="-342900">
              <a:lnSpc>
                <a:spcPct val="100000"/>
              </a:lnSpc>
              <a:spcAft>
                <a:spcPts val="0"/>
              </a:spcAft>
              <a:buFont typeface="Wingdings" panose="05000000000000000000" pitchFamily="2" charset="2"/>
              <a:buChar char="Ø"/>
            </a:pPr>
            <a:r>
              <a:rPr lang="en-US" sz="1800" dirty="0"/>
              <a:t>Simulation is extremely slow - </a:t>
            </a:r>
            <a:r>
              <a:rPr lang="en-US" sz="1800" u="sng" dirty="0"/>
              <a:t>Requires several hours to simulate few milliseconds of audio</a:t>
            </a:r>
          </a:p>
          <a:p>
            <a:pPr>
              <a:lnSpc>
                <a:spcPct val="100000"/>
              </a:lnSpc>
              <a:spcAft>
                <a:spcPts val="0"/>
              </a:spcAft>
            </a:pPr>
            <a:endParaRPr lang="en-US" sz="1800" dirty="0"/>
          </a:p>
          <a:p>
            <a:pPr marL="342900" indent="-342900">
              <a:lnSpc>
                <a:spcPct val="100000"/>
              </a:lnSpc>
              <a:spcAft>
                <a:spcPts val="0"/>
              </a:spcAft>
              <a:buFont typeface="Wingdings" panose="05000000000000000000" pitchFamily="2" charset="2"/>
              <a:buChar char="Ø"/>
            </a:pPr>
            <a:r>
              <a:rPr lang="en-CA" sz="1800" dirty="0"/>
              <a:t>Not convenient for many applications like clinical research or designing singing synthesis</a:t>
            </a:r>
            <a:endParaRPr lang="en-US" sz="1800" dirty="0"/>
          </a:p>
        </p:txBody>
      </p:sp>
    </p:spTree>
    <p:extLst>
      <p:ext uri="{BB962C8B-B14F-4D97-AF65-F5344CB8AC3E}">
        <p14:creationId xmlns:p14="http://schemas.microsoft.com/office/powerpoint/2010/main" val="150985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796BB7D7-D7B1-4B54-BA13-E55EF7EFB84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43" b="96850" l="10000" r="90000">
                        <a14:foregroundMark x1="57822" y1="91732" x2="57846" y2="92520"/>
                        <a14:foregroundMark x1="57787" y1="90551" x2="57822" y2="91732"/>
                        <a14:foregroundMark x1="57692" y1="87402" x2="57787" y2="90551"/>
                        <a14:foregroundMark x1="52462" y1="92913" x2="52462" y2="96457"/>
                        <a14:foregroundMark x1="52923" y1="96850" x2="56000" y2="96850"/>
                        <a14:foregroundMark x1="55538" y1="96063" x2="55538" y2="93701"/>
                        <a14:foregroundMark x1="56154" y1="93701" x2="56154" y2="93701"/>
                        <a14:foregroundMark x1="56154" y1="93701" x2="56154" y2="93701"/>
                        <a14:foregroundMark x1="56615" y1="94094" x2="56615" y2="94094"/>
                        <a14:foregroundMark x1="56615" y1="94094" x2="58000" y2="90157"/>
                        <a14:foregroundMark x1="57692" y1="91732" x2="57692" y2="91732"/>
                        <a14:foregroundMark x1="57692" y1="91732" x2="57385" y2="94094"/>
                        <a14:foregroundMark x1="58615" y1="87402" x2="60206" y2="87130"/>
                        <a14:foregroundMark x1="63660" y1="82783" x2="65385" y2="81102"/>
                        <a14:foregroundMark x1="65077" y1="75795" x2="65077" y2="79921"/>
                        <a14:foregroundMark x1="65077" y1="61811" x2="65077" y2="62054"/>
                        <a14:foregroundMark x1="65077" y1="63386" x2="65077" y2="63386"/>
                        <a14:foregroundMark x1="64923" y1="65748" x2="64923" y2="65748"/>
                        <a14:foregroundMark x1="64923" y1="68110" x2="64923" y2="68110"/>
                        <a14:foregroundMark x1="64923" y1="66535" x2="64923" y2="66535"/>
                        <a14:foregroundMark x1="64923" y1="64567" x2="64923" y2="64567"/>
                        <a14:foregroundMark x1="64923" y1="67323" x2="64923" y2="67323"/>
                        <a14:foregroundMark x1="64923" y1="69685" x2="64923" y2="69685"/>
                        <a14:foregroundMark x1="64923" y1="72047" x2="64923" y2="72047"/>
                        <a14:foregroundMark x1="64923" y1="73622" x2="64923" y2="73622"/>
                        <a14:foregroundMark x1="64923" y1="74016" x2="64923" y2="74016"/>
                        <a14:foregroundMark x1="64923" y1="74016" x2="64923" y2="74016"/>
                        <a14:foregroundMark x1="64923" y1="70472" x2="64923" y2="70472"/>
                        <a14:foregroundMark x1="64615" y1="61811" x2="64615" y2="61811"/>
                        <a14:foregroundMark x1="63846" y1="61811" x2="63846" y2="61811"/>
                        <a14:foregroundMark x1="63077" y1="61811" x2="63077" y2="61811"/>
                        <a14:foregroundMark x1="62615" y1="61811" x2="62615" y2="61811"/>
                        <a14:foregroundMark x1="62615" y1="60236" x2="62615" y2="60236"/>
                        <a14:foregroundMark x1="62462" y1="59449" x2="62462" y2="59449"/>
                        <a14:foregroundMark x1="62308" y1="59055" x2="62308" y2="59055"/>
                        <a14:foregroundMark x1="61538" y1="58661" x2="61538" y2="58661"/>
                        <a14:foregroundMark x1="61846" y1="58661" x2="61846" y2="58661"/>
                        <a14:foregroundMark x1="60462" y1="58661" x2="60462" y2="58661"/>
                        <a14:foregroundMark x1="61231" y1="59055" x2="61231" y2="59055"/>
                        <a14:foregroundMark x1="59846" y1="56299" x2="59846" y2="56299"/>
                        <a14:foregroundMark x1="60000" y1="57087" x2="60000" y2="57087"/>
                        <a14:foregroundMark x1="60000" y1="56299" x2="60000" y2="56299"/>
                        <a14:foregroundMark x1="59231" y1="55906" x2="59231" y2="55906"/>
                        <a14:foregroundMark x1="58462" y1="55906" x2="58462" y2="55906"/>
                        <a14:foregroundMark x1="57692" y1="55512" x2="57692" y2="55512"/>
                        <a14:foregroundMark x1="64923" y1="68898" x2="64923" y2="68898"/>
                        <a14:foregroundMark x1="57692" y1="55118" x2="57692" y2="55118"/>
                        <a14:foregroundMark x1="57538" y1="54331" x2="57538" y2="54331"/>
                        <a14:foregroundMark x1="57692" y1="52756" x2="57692" y2="52756"/>
                        <a14:foregroundMark x1="57846" y1="53150" x2="57846" y2="53150"/>
                        <a14:foregroundMark x1="57692" y1="52362" x2="57692" y2="52362"/>
                        <a14:foregroundMark x1="57692" y1="50787" x2="57692" y2="50787"/>
                        <a14:foregroundMark x1="57692" y1="50000" x2="57692" y2="50000"/>
                        <a14:foregroundMark x1="57538" y1="49606" x2="57538" y2="49606"/>
                        <a14:foregroundMark x1="57385" y1="49606" x2="57385" y2="49606"/>
                        <a14:foregroundMark x1="57231" y1="49606" x2="57231" y2="49606"/>
                        <a14:foregroundMark x1="56462" y1="49213" x2="56462" y2="49213"/>
                        <a14:foregroundMark x1="56154" y1="49213" x2="56154" y2="49213"/>
                        <a14:foregroundMark x1="55692" y1="49213" x2="55692" y2="49213"/>
                        <a14:foregroundMark x1="55385" y1="48425" x2="55385" y2="48425"/>
                        <a14:foregroundMark x1="55385" y1="47638" x2="55385" y2="47638"/>
                        <a14:foregroundMark x1="58154" y1="55512" x2="58154" y2="55512"/>
                        <a14:foregroundMark x1="58615" y1="55512" x2="58615" y2="55512"/>
                        <a14:foregroundMark x1="59077" y1="55512" x2="59077" y2="55512"/>
                        <a14:foregroundMark x1="59538" y1="55512" x2="59538" y2="55512"/>
                        <a14:foregroundMark x1="60000" y1="55512" x2="60000" y2="55512"/>
                        <a14:foregroundMark x1="59846" y1="55512" x2="59846" y2="55512"/>
                        <a14:foregroundMark x1="52769" y1="46063" x2="52769" y2="46063"/>
                        <a14:foregroundMark x1="52769" y1="46063" x2="55077" y2="46457"/>
                        <a14:foregroundMark x1="40615" y1="61811" x2="40615" y2="61811"/>
                        <a14:foregroundMark x1="41385" y1="61417" x2="41385" y2="61417"/>
                        <a14:foregroundMark x1="42462" y1="61811" x2="42462" y2="61811"/>
                        <a14:foregroundMark x1="42000" y1="61811" x2="42000" y2="61811"/>
                        <a14:foregroundMark x1="42769" y1="56299" x2="42769" y2="56299"/>
                        <a14:foregroundMark x1="43231" y1="55512" x2="43231" y2="55512"/>
                        <a14:foregroundMark x1="44000" y1="55512" x2="44000" y2="55512"/>
                        <a14:foregroundMark x1="44615" y1="55512" x2="44615" y2="55512"/>
                        <a14:foregroundMark x1="45077" y1="55512" x2="45077" y2="55512"/>
                        <a14:foregroundMark x1="43538" y1="55512" x2="43538" y2="55512"/>
                        <a14:foregroundMark x1="43846" y1="55512" x2="43846" y2="55512"/>
                        <a14:foregroundMark x1="44769" y1="55512" x2="44769" y2="55512"/>
                        <a14:foregroundMark x1="40462" y1="62598" x2="40462" y2="62598"/>
                        <a14:foregroundMark x1="40462" y1="63780" x2="40462" y2="63780"/>
                        <a14:foregroundMark x1="40308" y1="65354" x2="40308" y2="65354"/>
                        <a14:foregroundMark x1="40308" y1="67323" x2="40308" y2="67323"/>
                        <a14:foregroundMark x1="38000" y1="64961" x2="38000" y2="64961"/>
                        <a14:foregroundMark x1="36923" y1="64961" x2="36923" y2="64961"/>
                        <a14:foregroundMark x1="36308" y1="64961" x2="36308" y2="64961"/>
                        <a14:foregroundMark x1="37538" y1="64961" x2="37538" y2="64961"/>
                        <a14:foregroundMark x1="35846" y1="64173" x2="35846" y2="64173"/>
                        <a14:foregroundMark x1="35846" y1="64173" x2="35846" y2="64173"/>
                        <a14:foregroundMark x1="36000" y1="62205" x2="36000" y2="62205"/>
                        <a14:foregroundMark x1="33538" y1="58661" x2="33538" y2="58661"/>
                        <a14:foregroundMark x1="34308" y1="58661" x2="34308" y2="58661"/>
                        <a14:foregroundMark x1="35538" y1="58661" x2="35538" y2="58661"/>
                        <a14:foregroundMark x1="34769" y1="58661" x2="34769" y2="58661"/>
                        <a14:foregroundMark x1="32923" y1="55906" x2="32923" y2="55906"/>
                        <a14:foregroundMark x1="32000" y1="55906" x2="32000" y2="55906"/>
                        <a14:foregroundMark x1="31538" y1="55512" x2="31538" y2="55512"/>
                        <a14:foregroundMark x1="31231" y1="55512" x2="31231" y2="55512"/>
                        <a14:foregroundMark x1="32000" y1="55512" x2="32000" y2="55512"/>
                        <a14:foregroundMark x1="32923" y1="55512" x2="32923" y2="55512"/>
                        <a14:foregroundMark x1="33538" y1="55512" x2="33538" y2="55512"/>
                        <a14:foregroundMark x1="32615" y1="55118" x2="32615" y2="55118"/>
                        <a14:foregroundMark x1="31846" y1="55512" x2="31846" y2="55512"/>
                        <a14:foregroundMark x1="30769" y1="55512" x2="30769" y2="55512"/>
                        <a14:foregroundMark x1="30769" y1="57087" x2="30769" y2="57087"/>
                        <a14:foregroundMark x1="30769" y1="58268" x2="30769" y2="58268"/>
                        <a14:foregroundMark x1="30769" y1="59055" x2="30769" y2="59055"/>
                        <a14:foregroundMark x1="30769" y1="59843" x2="30769" y2="59843"/>
                        <a14:foregroundMark x1="30769" y1="61024" x2="30769" y2="61024"/>
                        <a14:foregroundMark x1="29692" y1="61417" x2="29692" y2="61417"/>
                        <a14:foregroundMark x1="29077" y1="61811" x2="29077" y2="61811"/>
                        <a14:foregroundMark x1="28923" y1="61811" x2="28923" y2="61811"/>
                        <a14:foregroundMark x1="28923" y1="61811" x2="28923" y2="61811"/>
                        <a14:foregroundMark x1="28462" y1="62598" x2="28462" y2="62598"/>
                        <a14:foregroundMark x1="28462" y1="64567" x2="28462" y2="64567"/>
                        <a14:foregroundMark x1="28308" y1="65748" x2="28308" y2="65748"/>
                        <a14:foregroundMark x1="28154" y1="63780" x2="28154" y2="63780"/>
                        <a14:foregroundMark x1="28462" y1="62205" x2="28462" y2="62205"/>
                        <a14:foregroundMark x1="28308" y1="61811" x2="28308" y2="61811"/>
                        <a14:foregroundMark x1="24154" y1="64961" x2="24154" y2="64961"/>
                        <a14:foregroundMark x1="24462" y1="64961" x2="24462" y2="64961"/>
                        <a14:foregroundMark x1="24769" y1="64961" x2="24769" y2="64961"/>
                        <a14:foregroundMark x1="24923" y1="64961" x2="24923" y2="64961"/>
                        <a14:foregroundMark x1="25231" y1="64961" x2="25231" y2="64961"/>
                        <a14:foregroundMark x1="25231" y1="64961" x2="25231" y2="64961"/>
                        <a14:foregroundMark x1="25385" y1="64961" x2="25385" y2="64961"/>
                        <a14:foregroundMark x1="25692" y1="64961" x2="25692" y2="64961"/>
                        <a14:foregroundMark x1="26000" y1="64961" x2="26000" y2="64961"/>
                        <a14:foregroundMark x1="26154" y1="64961" x2="26154" y2="64961"/>
                        <a14:foregroundMark x1="26308" y1="66142" x2="26308" y2="66142"/>
                        <a14:foregroundMark x1="23846" y1="65354" x2="23846" y2="65354"/>
                        <a14:foregroundMark x1="23538" y1="65354" x2="23538" y2="65354"/>
                        <a14:foregroundMark x1="23538" y1="67323" x2="23538" y2="67323"/>
                        <a14:foregroundMark x1="23538" y1="68898" x2="23538" y2="68898"/>
                        <a14:foregroundMark x1="23538" y1="69291" x2="23538" y2="69291"/>
                        <a14:foregroundMark x1="23385" y1="70472" x2="23385" y2="70472"/>
                        <a14:foregroundMark x1="23385" y1="71260" x2="23385" y2="71260"/>
                        <a14:foregroundMark x1="23385" y1="73228" x2="23385" y2="73228"/>
                        <a14:foregroundMark x1="23385" y1="75984" x2="23385" y2="75984"/>
                        <a14:foregroundMark x1="26308" y1="76772" x2="26308" y2="76772"/>
                        <a14:foregroundMark x1="26923" y1="76378" x2="26923" y2="76378"/>
                        <a14:foregroundMark x1="27692" y1="76378" x2="27692" y2="76378"/>
                        <a14:foregroundMark x1="27846" y1="76378" x2="27846" y2="76378"/>
                        <a14:foregroundMark x1="23538" y1="76772" x2="23538" y2="76772"/>
                        <a14:foregroundMark x1="23692" y1="77953" x2="23692" y2="77953"/>
                        <a14:foregroundMark x1="24154" y1="77953" x2="24154" y2="77953"/>
                        <a14:foregroundMark x1="24923" y1="77953" x2="24923" y2="77953"/>
                        <a14:foregroundMark x1="25692" y1="77953" x2="25692" y2="77953"/>
                        <a14:foregroundMark x1="26154" y1="77953" x2="26154" y2="77953"/>
                        <a14:foregroundMark x1="28308" y1="76772" x2="28308" y2="76772"/>
                        <a14:foregroundMark x1="28462" y1="79921" x2="28462" y2="79921"/>
                        <a14:foregroundMark x1="28462" y1="81102" x2="28462" y2="81102"/>
                        <a14:foregroundMark x1="29385" y1="81102" x2="29385" y2="81102"/>
                        <a14:foregroundMark x1="30308" y1="81102" x2="30308" y2="81102"/>
                        <a14:foregroundMark x1="29077" y1="81102" x2="29077" y2="81102"/>
                        <a14:foregroundMark x1="30154" y1="81102" x2="30154" y2="81102"/>
                        <a14:foregroundMark x1="30923" y1="82283" x2="30923" y2="82283"/>
                        <a14:foregroundMark x1="30769" y1="83858" x2="30769" y2="83858"/>
                        <a14:foregroundMark x1="30769" y1="84646" x2="30769" y2="84646"/>
                        <a14:foregroundMark x1="30769" y1="86220" x2="30769" y2="86220"/>
                        <a14:foregroundMark x1="30923" y1="87008" x2="30923" y2="87008"/>
                        <a14:foregroundMark x1="31385" y1="87402" x2="31385" y2="87402"/>
                        <a14:foregroundMark x1="32462" y1="87402" x2="32462" y2="87402"/>
                        <a14:foregroundMark x1="33385" y1="87008" x2="33385" y2="87008"/>
                        <a14:foregroundMark x1="33538" y1="87008" x2="33538" y2="87008"/>
                        <a14:foregroundMark x1="33538" y1="85433" x2="33538" y2="85433"/>
                        <a14:foregroundMark x1="33692" y1="84252" x2="33692" y2="84252"/>
                        <a14:foregroundMark x1="34308" y1="84252" x2="34308" y2="84252"/>
                        <a14:foregroundMark x1="35231" y1="84252" x2="35231" y2="84252"/>
                        <a14:foregroundMark x1="36000" y1="84252" x2="36000" y2="84252"/>
                        <a14:foregroundMark x1="36000" y1="78740" x2="36000" y2="78740"/>
                        <a14:foregroundMark x1="36000" y1="80315" x2="36000" y2="80315"/>
                        <a14:foregroundMark x1="36000" y1="82283" x2="36000" y2="82283"/>
                        <a14:foregroundMark x1="36769" y1="77953" x2="36769" y2="77953"/>
                        <a14:foregroundMark x1="37692" y1="77953" x2="37692" y2="77953"/>
                        <a14:foregroundMark x1="38154" y1="77953" x2="38154" y2="77953"/>
                        <a14:backgroundMark x1="32923" y1="13386" x2="74462" y2="37402"/>
                        <a14:backgroundMark x1="74462" y1="37402" x2="59846" y2="43701"/>
                        <a14:backgroundMark x1="54251" y1="40360" x2="46000" y2="35433"/>
                        <a14:backgroundMark x1="59846" y1="43701" x2="56337" y2="41606"/>
                        <a14:backgroundMark x1="46000" y1="35433" x2="30923" y2="11417"/>
                        <a14:backgroundMark x1="66000" y1="83465" x2="65385" y2="97244"/>
                        <a14:backgroundMark x1="64769" y1="88976" x2="64769" y2="88976"/>
                        <a14:backgroundMark x1="63231" y1="88976" x2="63231" y2="88976"/>
                        <a14:backgroundMark x1="64308" y1="87402" x2="64308" y2="87402"/>
                        <a14:backgroundMark x1="64462" y1="86220" x2="63538" y2="93307"/>
                        <a14:backgroundMark x1="67963" y1="73622" x2="68000" y2="74016"/>
                        <a14:backgroundMark x1="67814" y1="72047" x2="67963" y2="73622"/>
                        <a14:backgroundMark x1="67665" y1="70472" x2="67814" y2="72047"/>
                        <a14:backgroundMark x1="67590" y1="69685" x2="67665" y2="70472"/>
                        <a14:backgroundMark x1="67516" y1="68898" x2="67590" y2="69685"/>
                        <a14:backgroundMark x1="67441" y1="68110" x2="67516" y2="68898"/>
                        <a14:backgroundMark x1="67367" y1="67323" x2="67441" y2="68110"/>
                        <a14:backgroundMark x1="67292" y1="66535" x2="67367" y2="67323"/>
                        <a14:backgroundMark x1="67217" y1="65748" x2="67292" y2="66535"/>
                        <a14:backgroundMark x1="67105" y1="64567" x2="67217" y2="65748"/>
                        <a14:backgroundMark x1="66993" y1="63386" x2="67105" y2="64567"/>
                        <a14:backgroundMark x1="66844" y1="61811" x2="66993" y2="63386"/>
                        <a14:backgroundMark x1="66769" y1="61024" x2="66844" y2="61811"/>
                        <a14:backgroundMark x1="38615" y1="44488" x2="44000" y2="42520"/>
                        <a14:backgroundMark x1="20462" y1="81890" x2="20462" y2="81890"/>
                        <a14:backgroundMark x1="20462" y1="81890" x2="20308" y2="82677"/>
                        <a14:backgroundMark x1="27846" y1="86220" x2="21077" y2="82677"/>
                        <a14:backgroundMark x1="21077" y1="82677" x2="19538" y2="86614"/>
                      </a14:backgroundRemoval>
                    </a14:imgEffect>
                  </a14:imgLayer>
                </a14:imgProps>
              </a:ext>
            </a:extLst>
          </a:blip>
          <a:stretch>
            <a:fillRect/>
          </a:stretch>
        </p:blipFill>
        <p:spPr>
          <a:xfrm>
            <a:off x="6030062" y="1601502"/>
            <a:ext cx="4140659" cy="2028307"/>
          </a:xfrm>
          <a:prstGeom prst="rect">
            <a:avLst/>
          </a:prstGeom>
        </p:spPr>
      </p:pic>
      <p:sp>
        <p:nvSpPr>
          <p:cNvPr id="5" name="TextBox 4">
            <a:extLst>
              <a:ext uri="{FF2B5EF4-FFF2-40B4-BE49-F238E27FC236}">
                <a16:creationId xmlns:a16="http://schemas.microsoft.com/office/drawing/2014/main" id="{D5FA491C-D9D9-43F6-8402-698665EF3FE6}"/>
              </a:ext>
            </a:extLst>
          </p:cNvPr>
          <p:cNvSpPr txBox="1"/>
          <p:nvPr/>
        </p:nvSpPr>
        <p:spPr>
          <a:xfrm>
            <a:off x="323528" y="4713341"/>
            <a:ext cx="8172732" cy="338554"/>
          </a:xfrm>
          <a:prstGeom prst="rect">
            <a:avLst/>
          </a:prstGeom>
          <a:noFill/>
        </p:spPr>
        <p:txBody>
          <a:bodyPr wrap="square" rtlCol="0">
            <a:spAutoFit/>
          </a:bodyPr>
          <a:lstStyle/>
          <a:p>
            <a:r>
              <a:rPr lang="en-CA" sz="1600" i="1" dirty="0">
                <a:latin typeface="Times New Roman" panose="02020603050405020304" pitchFamily="18" charset="0"/>
                <a:cs typeface="Times New Roman" panose="02020603050405020304" pitchFamily="18" charset="0"/>
                <a:hlinkClick r:id="rId5"/>
              </a:rPr>
              <a:t>http://www.vocaltractlab.de/index.php?page=background-articulatory-synthesis</a:t>
            </a:r>
            <a:endParaRPr lang="en-CA" sz="1600" i="1"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097BFC0-FD3F-4ED4-9144-18DAD3CAE06D}"/>
              </a:ext>
            </a:extLst>
          </p:cNvPr>
          <p:cNvSpPr>
            <a:spLocks noGrp="1"/>
          </p:cNvSpPr>
          <p:nvPr>
            <p:ph type="body" sz="quarter" idx="11"/>
          </p:nvPr>
        </p:nvSpPr>
        <p:spPr>
          <a:xfrm>
            <a:off x="438953" y="124740"/>
            <a:ext cx="7661438" cy="623331"/>
          </a:xfrm>
        </p:spPr>
        <p:txBody>
          <a:bodyPr/>
          <a:lstStyle/>
          <a:p>
            <a:r>
              <a:rPr lang="en-US" sz="2000" dirty="0">
                <a:solidFill>
                  <a:schemeClr val="accent1">
                    <a:lumMod val="75000"/>
                    <a:lumOff val="25000"/>
                  </a:schemeClr>
                </a:solidFill>
              </a:rPr>
              <a:t>1D Vocal Tract Model</a:t>
            </a:r>
          </a:p>
          <a:p>
            <a:endParaRPr lang="en-CA" dirty="0"/>
          </a:p>
        </p:txBody>
      </p:sp>
      <p:sp>
        <p:nvSpPr>
          <p:cNvPr id="7" name="Text Placeholder 6">
            <a:extLst>
              <a:ext uri="{FF2B5EF4-FFF2-40B4-BE49-F238E27FC236}">
                <a16:creationId xmlns:a16="http://schemas.microsoft.com/office/drawing/2014/main" id="{7B3882D0-2B81-43CA-A36B-2808209F8829}"/>
              </a:ext>
            </a:extLst>
          </p:cNvPr>
          <p:cNvSpPr>
            <a:spLocks noGrp="1"/>
          </p:cNvSpPr>
          <p:nvPr>
            <p:ph type="body" sz="quarter" idx="13"/>
          </p:nvPr>
        </p:nvSpPr>
        <p:spPr>
          <a:xfrm>
            <a:off x="438954" y="1131888"/>
            <a:ext cx="8453526" cy="3697288"/>
          </a:xfrm>
        </p:spPr>
        <p:txBody>
          <a:bodyPr/>
          <a:lstStyle/>
          <a:p>
            <a:pPr>
              <a:lnSpc>
                <a:spcPct val="100000"/>
              </a:lnSpc>
            </a:pPr>
            <a:r>
              <a:rPr lang="en-US" sz="1800" b="1" dirty="0">
                <a:solidFill>
                  <a:srgbClr val="00B050"/>
                </a:solidFill>
              </a:rPr>
              <a:t>Advantage</a:t>
            </a:r>
            <a:r>
              <a:rPr lang="en-US" sz="1800" b="1" dirty="0">
                <a:solidFill>
                  <a:srgbClr val="0070C0"/>
                </a:solidFill>
              </a:rPr>
              <a:t>:</a:t>
            </a:r>
          </a:p>
          <a:p>
            <a:pPr>
              <a:lnSpc>
                <a:spcPct val="100000"/>
              </a:lnSpc>
            </a:pPr>
            <a:endParaRPr lang="en-US" sz="1800" dirty="0"/>
          </a:p>
          <a:p>
            <a:pPr marL="285750" indent="-285750">
              <a:lnSpc>
                <a:spcPct val="100000"/>
              </a:lnSpc>
              <a:buFont typeface="Wingdings" panose="05000000000000000000" pitchFamily="2" charset="2"/>
              <a:buChar char="Ø"/>
            </a:pPr>
            <a:r>
              <a:rPr lang="en-US" sz="1800" dirty="0"/>
              <a:t>Simulate acoustic wave propagation in 1D</a:t>
            </a:r>
          </a:p>
          <a:p>
            <a:pPr marL="285750" indent="-285750">
              <a:lnSpc>
                <a:spcPct val="100000"/>
              </a:lnSpc>
              <a:buFont typeface="Wingdings" panose="05000000000000000000" pitchFamily="2" charset="2"/>
              <a:buChar char="Ø"/>
            </a:pPr>
            <a:endParaRPr lang="en-US" sz="1800" dirty="0"/>
          </a:p>
          <a:p>
            <a:pPr marL="285750" indent="-285750">
              <a:lnSpc>
                <a:spcPct val="100000"/>
              </a:lnSpc>
              <a:buFont typeface="Wingdings" panose="05000000000000000000" pitchFamily="2" charset="2"/>
              <a:buChar char="Ø"/>
            </a:pPr>
            <a:r>
              <a:rPr lang="en-US" sz="1800" dirty="0"/>
              <a:t>1D models are computationally much faster and can be simulated in real-time.</a:t>
            </a:r>
          </a:p>
          <a:p>
            <a:pPr>
              <a:lnSpc>
                <a:spcPct val="100000"/>
              </a:lnSpc>
            </a:pPr>
            <a:endParaRPr lang="en-US" sz="1800" dirty="0"/>
          </a:p>
          <a:p>
            <a:pPr>
              <a:lnSpc>
                <a:spcPct val="100000"/>
              </a:lnSpc>
            </a:pPr>
            <a:r>
              <a:rPr lang="en-US" sz="1800" b="1" dirty="0">
                <a:solidFill>
                  <a:srgbClr val="FF0000"/>
                </a:solidFill>
              </a:rPr>
              <a:t>Drawbacks:</a:t>
            </a:r>
          </a:p>
          <a:p>
            <a:pPr>
              <a:lnSpc>
                <a:spcPct val="100000"/>
              </a:lnSpc>
            </a:pPr>
            <a:endParaRPr lang="en-US" sz="1800" dirty="0"/>
          </a:p>
          <a:p>
            <a:pPr marL="285750" indent="-285750">
              <a:lnSpc>
                <a:spcPct val="100000"/>
              </a:lnSpc>
              <a:buFont typeface="Wingdings" panose="05000000000000000000" pitchFamily="2" charset="2"/>
              <a:buChar char="Ø"/>
            </a:pPr>
            <a:r>
              <a:rPr lang="en-US" sz="1800" dirty="0"/>
              <a:t>Oversimplified representation of the actual vocal tract geometry</a:t>
            </a:r>
          </a:p>
          <a:p>
            <a:pPr marL="285750" indent="-285750">
              <a:lnSpc>
                <a:spcPct val="100000"/>
              </a:lnSpc>
              <a:buFont typeface="Wingdings" panose="05000000000000000000" pitchFamily="2" charset="2"/>
              <a:buChar char="Ø"/>
            </a:pPr>
            <a:endParaRPr lang="en-US" sz="1800" dirty="0"/>
          </a:p>
          <a:p>
            <a:pPr marL="285750" indent="-285750">
              <a:lnSpc>
                <a:spcPct val="100000"/>
              </a:lnSpc>
              <a:buFont typeface="Wingdings" panose="05000000000000000000" pitchFamily="2" charset="2"/>
              <a:buChar char="Ø"/>
            </a:pPr>
            <a:r>
              <a:rPr lang="en-US" sz="1800" dirty="0"/>
              <a:t>Model can correctly simulate the formants up to 5kHz</a:t>
            </a:r>
          </a:p>
          <a:p>
            <a:endParaRPr lang="en-CA" dirty="0"/>
          </a:p>
        </p:txBody>
      </p:sp>
    </p:spTree>
    <p:extLst>
      <p:ext uri="{BB962C8B-B14F-4D97-AF65-F5344CB8AC3E}">
        <p14:creationId xmlns:p14="http://schemas.microsoft.com/office/powerpoint/2010/main" val="52060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7A7060-ACB5-4729-BF84-3C225EB9F36A}"/>
              </a:ext>
            </a:extLst>
          </p:cNvPr>
          <p:cNvPicPr>
            <a:picLocks noChangeAspect="1"/>
          </p:cNvPicPr>
          <p:nvPr/>
        </p:nvPicPr>
        <p:blipFill>
          <a:blip r:embed="rId3"/>
          <a:stretch>
            <a:fillRect/>
          </a:stretch>
        </p:blipFill>
        <p:spPr>
          <a:xfrm>
            <a:off x="1115616" y="1341264"/>
            <a:ext cx="2232248" cy="2768203"/>
          </a:xfrm>
          <a:prstGeom prst="rect">
            <a:avLst/>
          </a:prstGeom>
        </p:spPr>
      </p:pic>
      <p:pic>
        <p:nvPicPr>
          <p:cNvPr id="7" name="Picture 6">
            <a:extLst>
              <a:ext uri="{FF2B5EF4-FFF2-40B4-BE49-F238E27FC236}">
                <a16:creationId xmlns:a16="http://schemas.microsoft.com/office/drawing/2014/main" id="{F1E0B78A-F9AA-4268-9D5E-F6E113DB500E}"/>
              </a:ext>
            </a:extLst>
          </p:cNvPr>
          <p:cNvPicPr>
            <a:picLocks noChangeAspect="1"/>
          </p:cNvPicPr>
          <p:nvPr/>
        </p:nvPicPr>
        <p:blipFill>
          <a:blip r:embed="rId4"/>
          <a:stretch>
            <a:fillRect/>
          </a:stretch>
        </p:blipFill>
        <p:spPr>
          <a:xfrm>
            <a:off x="1115616" y="1341264"/>
            <a:ext cx="2232248" cy="2768203"/>
          </a:xfrm>
          <a:prstGeom prst="rect">
            <a:avLst/>
          </a:prstGeom>
        </p:spPr>
      </p:pic>
      <p:pic>
        <p:nvPicPr>
          <p:cNvPr id="5" name="Picture 4">
            <a:extLst>
              <a:ext uri="{FF2B5EF4-FFF2-40B4-BE49-F238E27FC236}">
                <a16:creationId xmlns:a16="http://schemas.microsoft.com/office/drawing/2014/main" id="{2AE87DEA-3194-4E79-BB8E-89AAAFEB1F50}"/>
              </a:ext>
            </a:extLst>
          </p:cNvPr>
          <p:cNvPicPr>
            <a:picLocks noChangeAspect="1"/>
          </p:cNvPicPr>
          <p:nvPr/>
        </p:nvPicPr>
        <p:blipFill>
          <a:blip r:embed="rId5"/>
          <a:stretch>
            <a:fillRect/>
          </a:stretch>
        </p:blipFill>
        <p:spPr>
          <a:xfrm>
            <a:off x="1115616" y="1347614"/>
            <a:ext cx="2232248" cy="2768203"/>
          </a:xfrm>
          <a:prstGeom prst="rect">
            <a:avLst/>
          </a:prstGeom>
        </p:spPr>
      </p:pic>
      <p:sp>
        <p:nvSpPr>
          <p:cNvPr id="8" name="Title 1">
            <a:extLst>
              <a:ext uri="{FF2B5EF4-FFF2-40B4-BE49-F238E27FC236}">
                <a16:creationId xmlns:a16="http://schemas.microsoft.com/office/drawing/2014/main" id="{30450327-0A96-48E0-844F-32FC28F2C502}"/>
              </a:ext>
            </a:extLst>
          </p:cNvPr>
          <p:cNvSpPr txBox="1">
            <a:spLocks/>
          </p:cNvSpPr>
          <p:nvPr/>
        </p:nvSpPr>
        <p:spPr>
          <a:xfrm>
            <a:off x="-108520" y="123478"/>
            <a:ext cx="9361040" cy="716850"/>
          </a:xfrm>
          <a:prstGeom prst="rect">
            <a:avLst/>
          </a:prstGeom>
        </p:spPr>
        <p:txBody>
          <a:bodyPr>
            <a:normAutofit/>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endParaRPr lang="en-US" sz="2400" b="1" dirty="0">
              <a:solidFill>
                <a:schemeClr val="accent1">
                  <a:lumMod val="75000"/>
                  <a:lumOff val="25000"/>
                </a:schemeClr>
              </a:solidFill>
            </a:endParaRPr>
          </a:p>
        </p:txBody>
      </p:sp>
      <p:sp>
        <p:nvSpPr>
          <p:cNvPr id="9" name="TextBox 8">
            <a:extLst>
              <a:ext uri="{FF2B5EF4-FFF2-40B4-BE49-F238E27FC236}">
                <a16:creationId xmlns:a16="http://schemas.microsoft.com/office/drawing/2014/main" id="{CC1E5B7A-C3F4-43B0-A0E5-B0676E7DB164}"/>
              </a:ext>
            </a:extLst>
          </p:cNvPr>
          <p:cNvSpPr txBox="1"/>
          <p:nvPr/>
        </p:nvSpPr>
        <p:spPr>
          <a:xfrm>
            <a:off x="1239595" y="840328"/>
            <a:ext cx="2108269" cy="369332"/>
          </a:xfrm>
          <a:prstGeom prst="rect">
            <a:avLst/>
          </a:prstGeom>
          <a:noFill/>
        </p:spPr>
        <p:txBody>
          <a:bodyPr wrap="none" rtlCol="0">
            <a:spAutoFit/>
          </a:bodyPr>
          <a:lstStyle/>
          <a:p>
            <a:r>
              <a:rPr lang="en-CA" sz="1800" dirty="0"/>
              <a:t>2D Representation</a:t>
            </a:r>
          </a:p>
        </p:txBody>
      </p:sp>
      <p:pic>
        <p:nvPicPr>
          <p:cNvPr id="10" name="Picture 9">
            <a:extLst>
              <a:ext uri="{FF2B5EF4-FFF2-40B4-BE49-F238E27FC236}">
                <a16:creationId xmlns:a16="http://schemas.microsoft.com/office/drawing/2014/main" id="{79B74C21-AB86-447A-9872-2DCB9FB0C568}"/>
              </a:ext>
            </a:extLst>
          </p:cNvPr>
          <p:cNvPicPr>
            <a:picLocks noChangeAspect="1"/>
          </p:cNvPicPr>
          <p:nvPr/>
        </p:nvPicPr>
        <p:blipFill>
          <a:blip r:embed="rId6"/>
          <a:stretch>
            <a:fillRect/>
          </a:stretch>
        </p:blipFill>
        <p:spPr>
          <a:xfrm>
            <a:off x="4283968" y="1334914"/>
            <a:ext cx="2232248" cy="2774553"/>
          </a:xfrm>
          <a:prstGeom prst="rect">
            <a:avLst/>
          </a:prstGeom>
        </p:spPr>
      </p:pic>
      <p:sp>
        <p:nvSpPr>
          <p:cNvPr id="11" name="TextBox 10">
            <a:extLst>
              <a:ext uri="{FF2B5EF4-FFF2-40B4-BE49-F238E27FC236}">
                <a16:creationId xmlns:a16="http://schemas.microsoft.com/office/drawing/2014/main" id="{E8AA33DC-0A7B-4073-9CDC-2C7E1071CED5}"/>
              </a:ext>
            </a:extLst>
          </p:cNvPr>
          <p:cNvSpPr txBox="1"/>
          <p:nvPr/>
        </p:nvSpPr>
        <p:spPr>
          <a:xfrm>
            <a:off x="3942000" y="840328"/>
            <a:ext cx="2916183" cy="369332"/>
          </a:xfrm>
          <a:prstGeom prst="rect">
            <a:avLst/>
          </a:prstGeom>
          <a:noFill/>
        </p:spPr>
        <p:txBody>
          <a:bodyPr wrap="none" rtlCol="0">
            <a:spAutoFit/>
          </a:bodyPr>
          <a:lstStyle/>
          <a:p>
            <a:r>
              <a:rPr lang="en-CA" sz="1800" dirty="0"/>
              <a:t>Inclusion of Depth for 2.5D</a:t>
            </a:r>
          </a:p>
        </p:txBody>
      </p:sp>
      <p:cxnSp>
        <p:nvCxnSpPr>
          <p:cNvPr id="15" name="Straight Connector 14">
            <a:extLst>
              <a:ext uri="{FF2B5EF4-FFF2-40B4-BE49-F238E27FC236}">
                <a16:creationId xmlns:a16="http://schemas.microsoft.com/office/drawing/2014/main" id="{8BF63F0A-ABC2-4B27-A8B3-70EB933D86AB}"/>
              </a:ext>
            </a:extLst>
          </p:cNvPr>
          <p:cNvCxnSpPr/>
          <p:nvPr/>
        </p:nvCxnSpPr>
        <p:spPr>
          <a:xfrm>
            <a:off x="5508104" y="2139702"/>
            <a:ext cx="0" cy="708099"/>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5463739-3FCC-4B52-B5C0-947D3757DE13}"/>
              </a:ext>
            </a:extLst>
          </p:cNvPr>
          <p:cNvCxnSpPr/>
          <p:nvPr/>
        </p:nvCxnSpPr>
        <p:spPr>
          <a:xfrm>
            <a:off x="5508104" y="2841526"/>
            <a:ext cx="1440160"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B7CC5BC-FEC6-40FA-8E96-CCA1DA22D75F}"/>
              </a:ext>
            </a:extLst>
          </p:cNvPr>
          <p:cNvSpPr txBox="1"/>
          <p:nvPr/>
        </p:nvSpPr>
        <p:spPr>
          <a:xfrm>
            <a:off x="6948264" y="2374110"/>
            <a:ext cx="1944216" cy="646331"/>
          </a:xfrm>
          <a:prstGeom prst="rect">
            <a:avLst/>
          </a:prstGeom>
          <a:noFill/>
        </p:spPr>
        <p:txBody>
          <a:bodyPr wrap="square" rtlCol="0">
            <a:spAutoFit/>
          </a:bodyPr>
          <a:lstStyle/>
          <a:p>
            <a:r>
              <a:rPr lang="en-CA" sz="1800" dirty="0">
                <a:latin typeface="Times New Roman" panose="02020603050405020304" pitchFamily="18" charset="0"/>
                <a:cs typeface="Times New Roman" panose="02020603050405020304" pitchFamily="18" charset="0"/>
              </a:rPr>
              <a:t>Depth across mid-sagittal plane</a:t>
            </a:r>
          </a:p>
        </p:txBody>
      </p:sp>
      <p:sp>
        <p:nvSpPr>
          <p:cNvPr id="12" name="Content Placeholder 2">
            <a:extLst>
              <a:ext uri="{FF2B5EF4-FFF2-40B4-BE49-F238E27FC236}">
                <a16:creationId xmlns:a16="http://schemas.microsoft.com/office/drawing/2014/main" id="{0D896BA0-A810-4E83-A2F8-281830C72699}"/>
              </a:ext>
            </a:extLst>
          </p:cNvPr>
          <p:cNvSpPr txBox="1">
            <a:spLocks/>
          </p:cNvSpPr>
          <p:nvPr/>
        </p:nvSpPr>
        <p:spPr>
          <a:xfrm>
            <a:off x="124339" y="4731989"/>
            <a:ext cx="11304515" cy="553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err="1">
                <a:solidFill>
                  <a:schemeClr val="accent1">
                    <a:lumMod val="75000"/>
                    <a:lumOff val="25000"/>
                  </a:schemeClr>
                </a:solidFill>
                <a:latin typeface="Times New Roman" panose="02020603050405020304" pitchFamily="18" charset="0"/>
                <a:cs typeface="Times New Roman" panose="02020603050405020304" pitchFamily="18" charset="0"/>
              </a:rPr>
              <a:t>Zappi</a:t>
            </a:r>
            <a:r>
              <a:rPr lang="en-US" sz="1400" i="1" dirty="0">
                <a:solidFill>
                  <a:schemeClr val="accent1">
                    <a:lumMod val="75000"/>
                    <a:lumOff val="25000"/>
                  </a:schemeClr>
                </a:solidFill>
                <a:latin typeface="Times New Roman" panose="02020603050405020304" pitchFamily="18" charset="0"/>
                <a:cs typeface="Times New Roman" panose="02020603050405020304" pitchFamily="18" charset="0"/>
              </a:rPr>
              <a:t> et </a:t>
            </a:r>
            <a:r>
              <a:rPr lang="en-US" sz="1400" i="1" dirty="0" err="1">
                <a:solidFill>
                  <a:schemeClr val="accent1">
                    <a:lumMod val="75000"/>
                    <a:lumOff val="25000"/>
                  </a:schemeClr>
                </a:solidFill>
                <a:latin typeface="Times New Roman" panose="02020603050405020304" pitchFamily="18" charset="0"/>
                <a:cs typeface="Times New Roman" panose="02020603050405020304" pitchFamily="18" charset="0"/>
              </a:rPr>
              <a:t>al.,“Towards</a:t>
            </a:r>
            <a:r>
              <a:rPr lang="en-US" sz="1400" i="1" dirty="0">
                <a:solidFill>
                  <a:schemeClr val="accent1">
                    <a:lumMod val="75000"/>
                    <a:lumOff val="25000"/>
                  </a:schemeClr>
                </a:solidFill>
                <a:latin typeface="Times New Roman" panose="02020603050405020304" pitchFamily="18" charset="0"/>
                <a:cs typeface="Times New Roman" panose="02020603050405020304" pitchFamily="18" charset="0"/>
              </a:rPr>
              <a:t> real-time two-dimensional wave propagation for articulatory speech synthesis”, 2016</a:t>
            </a:r>
          </a:p>
          <a:p>
            <a:pPr marL="0" inden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2" name="Text Placeholder 1">
            <a:extLst>
              <a:ext uri="{FF2B5EF4-FFF2-40B4-BE49-F238E27FC236}">
                <a16:creationId xmlns:a16="http://schemas.microsoft.com/office/drawing/2014/main" id="{92F011EF-A80B-475E-9015-2CEC4265087A}"/>
              </a:ext>
            </a:extLst>
          </p:cNvPr>
          <p:cNvSpPr>
            <a:spLocks noGrp="1"/>
          </p:cNvSpPr>
          <p:nvPr>
            <p:ph type="body" sz="quarter" idx="11"/>
          </p:nvPr>
        </p:nvSpPr>
        <p:spPr>
          <a:xfrm>
            <a:off x="438954" y="252438"/>
            <a:ext cx="7661438" cy="623331"/>
          </a:xfrm>
        </p:spPr>
        <p:txBody>
          <a:bodyPr/>
          <a:lstStyle/>
          <a:p>
            <a:r>
              <a:rPr lang="en-US" sz="2000" dirty="0">
                <a:solidFill>
                  <a:schemeClr val="accent1">
                    <a:lumMod val="75000"/>
                    <a:lumOff val="25000"/>
                  </a:schemeClr>
                </a:solidFill>
              </a:rPr>
              <a:t>2.5D – An Extension Of 2D</a:t>
            </a:r>
          </a:p>
          <a:p>
            <a:endParaRPr lang="en-CA" dirty="0"/>
          </a:p>
        </p:txBody>
      </p:sp>
    </p:spTree>
    <p:extLst>
      <p:ext uri="{BB962C8B-B14F-4D97-AF65-F5344CB8AC3E}">
        <p14:creationId xmlns:p14="http://schemas.microsoft.com/office/powerpoint/2010/main" val="257531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85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D637175-2850-4276-87D1-4B52BC473EA7}"/>
              </a:ext>
            </a:extLst>
          </p:cNvPr>
          <p:cNvGrpSpPr/>
          <p:nvPr/>
        </p:nvGrpSpPr>
        <p:grpSpPr>
          <a:xfrm>
            <a:off x="1948876" y="1978238"/>
            <a:ext cx="2623124" cy="2066491"/>
            <a:chOff x="8061821" y="1578615"/>
            <a:chExt cx="3129092" cy="2593596"/>
          </a:xfrm>
        </p:grpSpPr>
        <p:cxnSp>
          <p:nvCxnSpPr>
            <p:cNvPr id="8" name="Straight Connector 7">
              <a:extLst>
                <a:ext uri="{FF2B5EF4-FFF2-40B4-BE49-F238E27FC236}">
                  <a16:creationId xmlns:a16="http://schemas.microsoft.com/office/drawing/2014/main" id="{892C1DBD-8F7E-4167-9E23-652E8BCE7F72}"/>
                </a:ext>
              </a:extLst>
            </p:cNvPr>
            <p:cNvCxnSpPr/>
            <p:nvPr/>
          </p:nvCxnSpPr>
          <p:spPr>
            <a:xfrm>
              <a:off x="8070209" y="1578615"/>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749B92-E08B-46C8-B2EF-47DEF3B1592B}"/>
                </a:ext>
              </a:extLst>
            </p:cNvPr>
            <p:cNvCxnSpPr/>
            <p:nvPr/>
          </p:nvCxnSpPr>
          <p:spPr>
            <a:xfrm>
              <a:off x="8070209" y="1932351"/>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C227162-5030-4B69-96FA-EC45B66E20AD}"/>
                </a:ext>
              </a:extLst>
            </p:cNvPr>
            <p:cNvCxnSpPr/>
            <p:nvPr/>
          </p:nvCxnSpPr>
          <p:spPr>
            <a:xfrm>
              <a:off x="8070209" y="2309855"/>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2E06DF-CF5D-475B-930C-09A344B4F788}"/>
                </a:ext>
              </a:extLst>
            </p:cNvPr>
            <p:cNvCxnSpPr/>
            <p:nvPr/>
          </p:nvCxnSpPr>
          <p:spPr>
            <a:xfrm>
              <a:off x="8070209" y="2697147"/>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5CB1C1-2895-4D94-881E-E23C9A6251BC}"/>
                </a:ext>
              </a:extLst>
            </p:cNvPr>
            <p:cNvCxnSpPr/>
            <p:nvPr/>
          </p:nvCxnSpPr>
          <p:spPr>
            <a:xfrm>
              <a:off x="8070209" y="3043107"/>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A2AF58-F3AA-49B4-A6EE-97A102B177C9}"/>
                </a:ext>
              </a:extLst>
            </p:cNvPr>
            <p:cNvCxnSpPr/>
            <p:nvPr/>
          </p:nvCxnSpPr>
          <p:spPr>
            <a:xfrm>
              <a:off x="8070209" y="3425591"/>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643B56-33E6-46D7-8CEC-1A4250789BDA}"/>
                </a:ext>
              </a:extLst>
            </p:cNvPr>
            <p:cNvCxnSpPr/>
            <p:nvPr/>
          </p:nvCxnSpPr>
          <p:spPr>
            <a:xfrm flipH="1">
              <a:off x="8061821"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D3708D-AEB1-4F8A-9799-55A50A8CBD29}"/>
                </a:ext>
              </a:extLst>
            </p:cNvPr>
            <p:cNvCxnSpPr/>
            <p:nvPr/>
          </p:nvCxnSpPr>
          <p:spPr>
            <a:xfrm>
              <a:off x="8070209" y="3794707"/>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6D6374-1C3D-42D3-864C-CF9AB1FF3C69}"/>
                </a:ext>
              </a:extLst>
            </p:cNvPr>
            <p:cNvCxnSpPr/>
            <p:nvPr/>
          </p:nvCxnSpPr>
          <p:spPr>
            <a:xfrm>
              <a:off x="8070209" y="4172211"/>
              <a:ext cx="3120704" cy="0"/>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FB475F-D386-4E1E-AD5D-BA809B997CA9}"/>
                </a:ext>
              </a:extLst>
            </p:cNvPr>
            <p:cNvCxnSpPr/>
            <p:nvPr/>
          </p:nvCxnSpPr>
          <p:spPr>
            <a:xfrm flipH="1">
              <a:off x="11182525"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750F023-D587-45CD-A98A-7212668A392B}"/>
                </a:ext>
              </a:extLst>
            </p:cNvPr>
            <p:cNvCxnSpPr/>
            <p:nvPr/>
          </p:nvCxnSpPr>
          <p:spPr>
            <a:xfrm flipH="1">
              <a:off x="8457502"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8ED9DF-A5DF-4E2F-AB31-1E280F9AC7FB}"/>
                </a:ext>
              </a:extLst>
            </p:cNvPr>
            <p:cNvCxnSpPr/>
            <p:nvPr/>
          </p:nvCxnSpPr>
          <p:spPr>
            <a:xfrm flipH="1">
              <a:off x="8855981"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5035B4-39D6-4CA7-B9E7-0A47315DCD94}"/>
                </a:ext>
              </a:extLst>
            </p:cNvPr>
            <p:cNvCxnSpPr/>
            <p:nvPr/>
          </p:nvCxnSpPr>
          <p:spPr>
            <a:xfrm flipH="1">
              <a:off x="9254460"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D06A8D-B15C-44D2-8473-591F993C6ECA}"/>
                </a:ext>
              </a:extLst>
            </p:cNvPr>
            <p:cNvCxnSpPr/>
            <p:nvPr/>
          </p:nvCxnSpPr>
          <p:spPr>
            <a:xfrm flipH="1">
              <a:off x="9652939"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98BA14-2A55-441A-9AFB-AD0F09BD4380}"/>
                </a:ext>
              </a:extLst>
            </p:cNvPr>
            <p:cNvCxnSpPr/>
            <p:nvPr/>
          </p:nvCxnSpPr>
          <p:spPr>
            <a:xfrm flipH="1">
              <a:off x="10051418"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E3BDB0-EDA2-4CCB-BD0F-2261A2F567DC}"/>
                </a:ext>
              </a:extLst>
            </p:cNvPr>
            <p:cNvCxnSpPr/>
            <p:nvPr/>
          </p:nvCxnSpPr>
          <p:spPr>
            <a:xfrm flipH="1">
              <a:off x="10449897"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E0D6E0-FF69-43E7-B198-75EA8C2D79AB}"/>
                </a:ext>
              </a:extLst>
            </p:cNvPr>
            <p:cNvCxnSpPr/>
            <p:nvPr/>
          </p:nvCxnSpPr>
          <p:spPr>
            <a:xfrm flipH="1">
              <a:off x="10807823" y="1578615"/>
              <a:ext cx="8388" cy="2593596"/>
            </a:xfrm>
            <a:prstGeom prst="line">
              <a:avLst/>
            </a:prstGeom>
            <a:ln w="12700">
              <a:solidFill>
                <a:srgbClr val="7030A0"/>
              </a:solidFill>
              <a:prstDash val="lgDash"/>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EE9EF650-F357-49A4-80BD-E158D75C34A5}"/>
              </a:ext>
            </a:extLst>
          </p:cNvPr>
          <p:cNvSpPr txBox="1"/>
          <p:nvPr/>
        </p:nvSpPr>
        <p:spPr>
          <a:xfrm>
            <a:off x="7021229" y="2893126"/>
            <a:ext cx="542305" cy="769441"/>
          </a:xfrm>
          <a:prstGeom prst="rect">
            <a:avLst/>
          </a:prstGeom>
          <a:noFill/>
        </p:spPr>
        <p:txBody>
          <a:bodyPr wrap="square" rtlCol="0">
            <a:spAutoFit/>
          </a:bodyPr>
          <a:lstStyle/>
          <a:p>
            <a:r>
              <a:rPr lang="en-US" sz="2000" dirty="0" err="1"/>
              <a:t>v</a:t>
            </a:r>
            <a:r>
              <a:rPr lang="en-US" sz="2000" i="1" baseline="-25000" dirty="0" err="1">
                <a:latin typeface="Times New Roman" panose="02020603050405020304" pitchFamily="18" charset="0"/>
                <a:cs typeface="Times New Roman" panose="02020603050405020304" pitchFamily="18" charset="0"/>
              </a:rPr>
              <a:t>x</a:t>
            </a:r>
            <a:endParaRPr lang="en-US" sz="2000" i="1" baseline="-25000" dirty="0">
              <a:latin typeface="Times New Roman" panose="02020603050405020304" pitchFamily="18" charset="0"/>
              <a:cs typeface="Times New Roman" panose="02020603050405020304" pitchFamily="18" charset="0"/>
            </a:endParaRPr>
          </a:p>
          <a:p>
            <a:endParaRPr lang="en-US" dirty="0"/>
          </a:p>
        </p:txBody>
      </p:sp>
      <p:sp>
        <p:nvSpPr>
          <p:cNvPr id="59" name="Rectangle 58">
            <a:extLst>
              <a:ext uri="{FF2B5EF4-FFF2-40B4-BE49-F238E27FC236}">
                <a16:creationId xmlns:a16="http://schemas.microsoft.com/office/drawing/2014/main" id="{CA1ED07D-60B1-4F3A-A5FA-A7B82012F7F0}"/>
              </a:ext>
            </a:extLst>
          </p:cNvPr>
          <p:cNvSpPr/>
          <p:nvPr/>
        </p:nvSpPr>
        <p:spPr>
          <a:xfrm>
            <a:off x="2980009" y="2907123"/>
            <a:ext cx="258463" cy="227008"/>
          </a:xfrm>
          <a:prstGeom prst="rect">
            <a:avLst/>
          </a:prstGeom>
          <a:solidFill>
            <a:srgbClr val="92D050">
              <a:alpha val="4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C9C7854-5790-4651-AFA3-0E80A51342B1}"/>
              </a:ext>
            </a:extLst>
          </p:cNvPr>
          <p:cNvSpPr txBox="1"/>
          <p:nvPr/>
        </p:nvSpPr>
        <p:spPr>
          <a:xfrm>
            <a:off x="3443895" y="1171979"/>
            <a:ext cx="2864951" cy="369332"/>
          </a:xfrm>
          <a:prstGeom prst="rect">
            <a:avLst/>
          </a:prstGeom>
          <a:noFill/>
        </p:spPr>
        <p:txBody>
          <a:bodyPr wrap="none" rtlCol="0">
            <a:spAutoFit/>
          </a:bodyPr>
          <a:lstStyle/>
          <a:p>
            <a:r>
              <a:rPr lang="en-US" sz="1800" b="1" dirty="0"/>
              <a:t>Yee Grid Representation</a:t>
            </a:r>
          </a:p>
        </p:txBody>
      </p:sp>
      <p:sp>
        <p:nvSpPr>
          <p:cNvPr id="63" name="TextBox 62">
            <a:extLst>
              <a:ext uri="{FF2B5EF4-FFF2-40B4-BE49-F238E27FC236}">
                <a16:creationId xmlns:a16="http://schemas.microsoft.com/office/drawing/2014/main" id="{86031BA5-4185-4A22-8BDC-C2A73BD3532F}"/>
              </a:ext>
            </a:extLst>
          </p:cNvPr>
          <p:cNvSpPr txBox="1"/>
          <p:nvPr/>
        </p:nvSpPr>
        <p:spPr>
          <a:xfrm>
            <a:off x="6222674" y="2146140"/>
            <a:ext cx="542305" cy="769441"/>
          </a:xfrm>
          <a:prstGeom prst="rect">
            <a:avLst/>
          </a:prstGeom>
          <a:noFill/>
        </p:spPr>
        <p:txBody>
          <a:bodyPr wrap="square" rtlCol="0">
            <a:spAutoFit/>
          </a:bodyPr>
          <a:lstStyle/>
          <a:p>
            <a:r>
              <a:rPr lang="en-US" sz="2000" dirty="0" err="1"/>
              <a:t>v</a:t>
            </a:r>
            <a:r>
              <a:rPr lang="en-US" sz="2000" i="1" baseline="-25000" dirty="0" err="1">
                <a:latin typeface="Times New Roman" panose="02020603050405020304" pitchFamily="18" charset="0"/>
                <a:cs typeface="Times New Roman" panose="02020603050405020304" pitchFamily="18" charset="0"/>
              </a:rPr>
              <a:t>y</a:t>
            </a:r>
            <a:endParaRPr lang="en-US" sz="2000" i="1" baseline="-25000" dirty="0">
              <a:latin typeface="Times New Roman" panose="02020603050405020304" pitchFamily="18" charset="0"/>
              <a:cs typeface="Times New Roman" panose="02020603050405020304" pitchFamily="18" charset="0"/>
            </a:endParaRPr>
          </a:p>
          <a:p>
            <a:endParaRPr lang="en-US" dirty="0"/>
          </a:p>
        </p:txBody>
      </p:sp>
      <p:sp>
        <p:nvSpPr>
          <p:cNvPr id="53" name="Rectangle 52">
            <a:extLst>
              <a:ext uri="{FF2B5EF4-FFF2-40B4-BE49-F238E27FC236}">
                <a16:creationId xmlns:a16="http://schemas.microsoft.com/office/drawing/2014/main" id="{6E469A0A-D792-418B-B8C4-3D3CBFBC26C6}"/>
              </a:ext>
            </a:extLst>
          </p:cNvPr>
          <p:cNvSpPr/>
          <p:nvPr/>
        </p:nvSpPr>
        <p:spPr>
          <a:xfrm>
            <a:off x="6180196" y="2620126"/>
            <a:ext cx="835968" cy="760590"/>
          </a:xfrm>
          <a:prstGeom prst="rect">
            <a:avLst/>
          </a:prstGeom>
          <a:solidFill>
            <a:schemeClr val="bg1"/>
          </a:solidFill>
          <a:ln w="285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1" name="Rectangle 60">
            <a:extLst>
              <a:ext uri="{FF2B5EF4-FFF2-40B4-BE49-F238E27FC236}">
                <a16:creationId xmlns:a16="http://schemas.microsoft.com/office/drawing/2014/main" id="{4626B6AF-B86D-48B0-88DA-499EF4F598ED}"/>
              </a:ext>
            </a:extLst>
          </p:cNvPr>
          <p:cNvSpPr/>
          <p:nvPr/>
        </p:nvSpPr>
        <p:spPr>
          <a:xfrm>
            <a:off x="6238140" y="2665840"/>
            <a:ext cx="720080" cy="662736"/>
          </a:xfrm>
          <a:prstGeom prst="rect">
            <a:avLst/>
          </a:prstGeom>
          <a:solidFill>
            <a:srgbClr val="92D050">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44ECE312-8DBA-4E33-9475-0F023E534018}"/>
              </a:ext>
            </a:extLst>
          </p:cNvPr>
          <p:cNvSpPr/>
          <p:nvPr/>
        </p:nvSpPr>
        <p:spPr>
          <a:xfrm>
            <a:off x="6528156" y="2929190"/>
            <a:ext cx="144016" cy="147781"/>
          </a:xfrm>
          <a:prstGeom prst="ellipse">
            <a:avLst/>
          </a:prstGeom>
          <a:solidFill>
            <a:schemeClr val="accent1">
              <a:lumMod val="25000"/>
              <a:lumOff val="75000"/>
            </a:schemeClr>
          </a:solid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52" name="Straight Arrow Connector 51">
            <a:extLst>
              <a:ext uri="{FF2B5EF4-FFF2-40B4-BE49-F238E27FC236}">
                <a16:creationId xmlns:a16="http://schemas.microsoft.com/office/drawing/2014/main" id="{919DF46A-39A1-4D9E-91CE-8AE3D40C3EC0}"/>
              </a:ext>
            </a:extLst>
          </p:cNvPr>
          <p:cNvCxnSpPr>
            <a:cxnSpLocks/>
          </p:cNvCxnSpPr>
          <p:nvPr/>
        </p:nvCxnSpPr>
        <p:spPr>
          <a:xfrm>
            <a:off x="3152234" y="3027942"/>
            <a:ext cx="2505805" cy="4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EA6C804D-3CDD-4518-AB27-F68DA3FF4583}"/>
              </a:ext>
            </a:extLst>
          </p:cNvPr>
          <p:cNvSpPr txBox="1"/>
          <p:nvPr/>
        </p:nvSpPr>
        <p:spPr>
          <a:xfrm>
            <a:off x="6264747" y="2837592"/>
            <a:ext cx="338554" cy="461665"/>
          </a:xfrm>
          <a:prstGeom prst="rect">
            <a:avLst/>
          </a:prstGeom>
          <a:noFill/>
        </p:spPr>
        <p:txBody>
          <a:bodyPr wrap="none" rtlCol="0">
            <a:spAutoFit/>
          </a:bodyPr>
          <a:lstStyle/>
          <a:p>
            <a:r>
              <a:rPr lang="en-CA" i="1" dirty="0">
                <a:latin typeface="Times New Roman" panose="02020603050405020304" pitchFamily="18" charset="0"/>
                <a:cs typeface="Times New Roman" panose="02020603050405020304" pitchFamily="18" charset="0"/>
              </a:rPr>
              <a:t>p</a:t>
            </a:r>
          </a:p>
        </p:txBody>
      </p:sp>
      <p:cxnSp>
        <p:nvCxnSpPr>
          <p:cNvPr id="57" name="Straight Arrow Connector 56">
            <a:extLst>
              <a:ext uri="{FF2B5EF4-FFF2-40B4-BE49-F238E27FC236}">
                <a16:creationId xmlns:a16="http://schemas.microsoft.com/office/drawing/2014/main" id="{AC17C90B-DDDD-443D-9452-AB41D34BF8CA}"/>
              </a:ext>
            </a:extLst>
          </p:cNvPr>
          <p:cNvCxnSpPr/>
          <p:nvPr/>
        </p:nvCxnSpPr>
        <p:spPr>
          <a:xfrm flipV="1">
            <a:off x="6598180" y="2360345"/>
            <a:ext cx="0" cy="5688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913EAC7F-09DB-4759-AA90-D9B4FAB4937B}"/>
              </a:ext>
            </a:extLst>
          </p:cNvPr>
          <p:cNvSpPr/>
          <p:nvPr/>
        </p:nvSpPr>
        <p:spPr>
          <a:xfrm>
            <a:off x="3314664" y="2893126"/>
            <a:ext cx="258463" cy="227008"/>
          </a:xfrm>
          <a:prstGeom prst="rect">
            <a:avLst/>
          </a:prstGeom>
          <a:solidFill>
            <a:schemeClr val="tx1">
              <a:lumMod val="90000"/>
              <a:lumOff val="10000"/>
              <a:alpha val="48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C185F978-F7D4-4EB2-95F4-16584D37FDAD}"/>
              </a:ext>
            </a:extLst>
          </p:cNvPr>
          <p:cNvCxnSpPr>
            <a:cxnSpLocks/>
          </p:cNvCxnSpPr>
          <p:nvPr/>
        </p:nvCxnSpPr>
        <p:spPr>
          <a:xfrm flipV="1">
            <a:off x="6682695" y="2998522"/>
            <a:ext cx="72008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214A4924-CE4B-4AB9-811C-73F2DF96C9C3}"/>
              </a:ext>
            </a:extLst>
          </p:cNvPr>
          <p:cNvSpPr/>
          <p:nvPr/>
        </p:nvSpPr>
        <p:spPr>
          <a:xfrm>
            <a:off x="2986683" y="2608862"/>
            <a:ext cx="258463" cy="227008"/>
          </a:xfrm>
          <a:prstGeom prst="rect">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0F9C558-5851-4C11-B1C7-9E7026B489CB}"/>
              </a:ext>
            </a:extLst>
          </p:cNvPr>
          <p:cNvSpPr>
            <a:spLocks noGrp="1"/>
          </p:cNvSpPr>
          <p:nvPr>
            <p:ph type="body" sz="quarter" idx="11"/>
          </p:nvPr>
        </p:nvSpPr>
        <p:spPr>
          <a:xfrm>
            <a:off x="417691" y="211724"/>
            <a:ext cx="7661438" cy="623331"/>
          </a:xfrm>
        </p:spPr>
        <p:txBody>
          <a:bodyPr/>
          <a:lstStyle/>
          <a:p>
            <a:r>
              <a:rPr lang="en-US" sz="2000" dirty="0">
                <a:solidFill>
                  <a:schemeClr val="accent1">
                    <a:lumMod val="75000"/>
                    <a:lumOff val="25000"/>
                  </a:schemeClr>
                </a:solidFill>
              </a:rPr>
              <a:t>2D FDTD – Acoustic Parameters Representation</a:t>
            </a:r>
          </a:p>
          <a:p>
            <a:endParaRPr lang="en-CA" dirty="0"/>
          </a:p>
        </p:txBody>
      </p:sp>
    </p:spTree>
    <p:extLst>
      <p:ext uri="{BB962C8B-B14F-4D97-AF65-F5344CB8AC3E}">
        <p14:creationId xmlns:p14="http://schemas.microsoft.com/office/powerpoint/2010/main" val="219417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3" grpId="0"/>
      <p:bldP spid="53" grpId="0" animBg="1"/>
      <p:bldP spid="61" grpId="0" animBg="1"/>
      <p:bldP spid="54" grpId="0" animBg="1"/>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FFFC7C-3E1D-4905-9DF9-4C1E1A90A8A2}"/>
                  </a:ext>
                </a:extLst>
              </p:cNvPr>
              <p:cNvSpPr txBox="1"/>
              <p:nvPr/>
            </p:nvSpPr>
            <p:spPr>
              <a:xfrm flipH="1">
                <a:off x="281753" y="1708130"/>
                <a:ext cx="7020782" cy="2953181"/>
              </a:xfrm>
              <a:prstGeom prst="rect">
                <a:avLst/>
              </a:prstGeom>
              <a:noFill/>
            </p:spPr>
            <p:txBody>
              <a:bodyPr wrap="square" rtlCol="0">
                <a:spAutoFit/>
              </a:bodyPr>
              <a:lstStyle/>
              <a:p>
                <a:pPr marL="342900" indent="-342900">
                  <a:buFont typeface="Wingdings" panose="05000000000000000000" pitchFamily="2" charset="2"/>
                  <a:buChar char="Ø"/>
                </a:pPr>
                <a:r>
                  <a:rPr lang="en-CA" sz="1800" dirty="0"/>
                  <a:t>Three depth components (</a:t>
                </a:r>
                <a14:m>
                  <m:oMath xmlns:m="http://schemas.openxmlformats.org/officeDocument/2006/math">
                    <m:acc>
                      <m:accPr>
                        <m:chr m:val="̅"/>
                        <m:ctrlPr>
                          <a:rPr lang="en-CA" sz="2100" i="1" smtClean="0">
                            <a:solidFill>
                              <a:srgbClr val="FF0000"/>
                            </a:solidFill>
                            <a:latin typeface="Cambria Math" panose="02040503050406030204" pitchFamily="18" charset="0"/>
                          </a:rPr>
                        </m:ctrlPr>
                      </m:accPr>
                      <m:e>
                        <m:r>
                          <a:rPr lang="en-CA" sz="2100" b="0" i="1" smtClean="0">
                            <a:solidFill>
                              <a:srgbClr val="FF0000"/>
                            </a:solidFill>
                            <a:latin typeface="Cambria Math" panose="02040503050406030204" pitchFamily="18" charset="0"/>
                          </a:rPr>
                          <m:t>𝐷</m:t>
                        </m:r>
                      </m:e>
                    </m:acc>
                    <m:r>
                      <a:rPr lang="en-CA" sz="2100" b="0" i="0" smtClean="0">
                        <a:solidFill>
                          <a:srgbClr val="FF0000"/>
                        </a:solidFill>
                        <a:latin typeface="Cambria Math" panose="02040503050406030204" pitchFamily="18" charset="0"/>
                      </a:rPr>
                      <m:t>,</m:t>
                    </m:r>
                  </m:oMath>
                </a14:m>
                <a:r>
                  <a:rPr lang="en-CA" sz="1800" i="1" dirty="0">
                    <a:solidFill>
                      <a:srgbClr val="FF0000"/>
                    </a:solidFill>
                  </a:rPr>
                  <a:t>D</a:t>
                </a:r>
                <a:r>
                  <a:rPr lang="en-CA" sz="1800" i="1" baseline="-25000" dirty="0">
                    <a:solidFill>
                      <a:srgbClr val="FF0000"/>
                    </a:solidFill>
                  </a:rPr>
                  <a:t>(</a:t>
                </a:r>
                <a:r>
                  <a:rPr lang="en-CA" sz="1800" i="1" baseline="-25000" dirty="0">
                    <a:solidFill>
                      <a:srgbClr val="FF0000"/>
                    </a:solidFill>
                    <a:latin typeface="Times New Roman" panose="02020603050405020304" pitchFamily="18" charset="0"/>
                    <a:cs typeface="Times New Roman" panose="02020603050405020304" pitchFamily="18" charset="0"/>
                  </a:rPr>
                  <a:t>x</a:t>
                </a:r>
                <a:r>
                  <a:rPr lang="en-CA" sz="1800" i="1" baseline="-25000" dirty="0">
                    <a:solidFill>
                      <a:srgbClr val="FF0000"/>
                    </a:solidFill>
                  </a:rPr>
                  <a:t>)</a:t>
                </a:r>
                <a:r>
                  <a:rPr lang="en-CA" sz="1800" i="1" dirty="0">
                    <a:solidFill>
                      <a:srgbClr val="FF0000"/>
                    </a:solidFill>
                  </a:rPr>
                  <a:t> </a:t>
                </a:r>
                <a:r>
                  <a:rPr lang="en-CA" sz="1800" dirty="0"/>
                  <a:t>and </a:t>
                </a:r>
                <a:r>
                  <a:rPr lang="en-CA" sz="1800" i="1" dirty="0">
                    <a:solidFill>
                      <a:srgbClr val="FF0000"/>
                    </a:solidFill>
                  </a:rPr>
                  <a:t>D</a:t>
                </a:r>
                <a:r>
                  <a:rPr lang="en-CA" sz="1800" i="1" baseline="-25000" dirty="0">
                    <a:solidFill>
                      <a:srgbClr val="FF0000"/>
                    </a:solidFill>
                  </a:rPr>
                  <a:t>(</a:t>
                </a:r>
                <a:r>
                  <a:rPr lang="en-CA" sz="1800" i="1" baseline="-25000" dirty="0">
                    <a:solidFill>
                      <a:srgbClr val="FF0000"/>
                    </a:solidFill>
                    <a:latin typeface="Times New Roman" panose="02020603050405020304" pitchFamily="18" charset="0"/>
                    <a:cs typeface="Times New Roman" panose="02020603050405020304" pitchFamily="18" charset="0"/>
                  </a:rPr>
                  <a:t>y</a:t>
                </a:r>
                <a:r>
                  <a:rPr lang="en-CA" sz="1800" i="1" baseline="-25000" dirty="0">
                    <a:solidFill>
                      <a:srgbClr val="FF0000"/>
                    </a:solidFill>
                  </a:rPr>
                  <a:t>)</a:t>
                </a:r>
                <a:r>
                  <a:rPr lang="en-CA" sz="1800" dirty="0"/>
                  <a:t> ) are computed</a:t>
                </a:r>
              </a:p>
              <a:p>
                <a:endParaRPr lang="en-CA" sz="1800" dirty="0"/>
              </a:p>
              <a:p>
                <a:pPr marL="342900" indent="-342900">
                  <a:buFont typeface="Wingdings" panose="05000000000000000000" pitchFamily="2" charset="2"/>
                  <a:buChar char="Ø"/>
                </a:pPr>
                <a:endParaRPr lang="en-CA" sz="1800" dirty="0"/>
              </a:p>
              <a:p>
                <a:pPr marL="342900" indent="-342900">
                  <a:buFont typeface="Wingdings" panose="05000000000000000000" pitchFamily="2" charset="2"/>
                  <a:buChar char="Ø"/>
                </a:pPr>
                <a:r>
                  <a:rPr lang="en-CA" sz="1800" i="1" dirty="0"/>
                  <a:t>D</a:t>
                </a:r>
                <a:r>
                  <a:rPr lang="en-CA" sz="2000" i="1" baseline="-25000" dirty="0"/>
                  <a:t>(</a:t>
                </a:r>
                <a:r>
                  <a:rPr lang="en-CA" sz="2000" i="1" baseline="-25000" dirty="0">
                    <a:latin typeface="Times New Roman" panose="02020603050405020304" pitchFamily="18" charset="0"/>
                    <a:cs typeface="Times New Roman" panose="02020603050405020304" pitchFamily="18" charset="0"/>
                  </a:rPr>
                  <a:t>x</a:t>
                </a:r>
                <a:r>
                  <a:rPr lang="en-CA" sz="2000" i="1" baseline="-25000" dirty="0"/>
                  <a:t>)</a:t>
                </a:r>
                <a:r>
                  <a:rPr lang="en-CA" sz="1800" i="1" dirty="0">
                    <a:solidFill>
                      <a:srgbClr val="FF0000"/>
                    </a:solidFill>
                  </a:rPr>
                  <a:t> </a:t>
                </a:r>
                <a:r>
                  <a:rPr lang="en-CA" sz="1800" dirty="0"/>
                  <a:t> and </a:t>
                </a:r>
                <a:r>
                  <a:rPr lang="en-CA" sz="1600" i="1" dirty="0"/>
                  <a:t>D</a:t>
                </a:r>
                <a:r>
                  <a:rPr lang="en-CA" sz="1800" i="1" baseline="-25000" dirty="0"/>
                  <a:t>(</a:t>
                </a:r>
                <a:r>
                  <a:rPr lang="en-CA" sz="1800" i="1" baseline="-25000" dirty="0">
                    <a:latin typeface="Times New Roman" panose="02020603050405020304" pitchFamily="18" charset="0"/>
                    <a:cs typeface="Times New Roman" panose="02020603050405020304" pitchFamily="18" charset="0"/>
                  </a:rPr>
                  <a:t>y</a:t>
                </a:r>
                <a:r>
                  <a:rPr lang="en-CA" sz="1800" i="1" baseline="-25000" dirty="0"/>
                  <a:t>)</a:t>
                </a:r>
                <a:r>
                  <a:rPr lang="en-CA" sz="1800" i="1" baseline="-25000" dirty="0">
                    <a:solidFill>
                      <a:srgbClr val="FF0000"/>
                    </a:solidFill>
                  </a:rPr>
                  <a:t> </a:t>
                </a:r>
                <a:r>
                  <a:rPr lang="en-CA" sz="1800" i="1" dirty="0">
                    <a:solidFill>
                      <a:srgbClr val="FF0000"/>
                    </a:solidFill>
                  </a:rPr>
                  <a:t> </a:t>
                </a:r>
                <a:r>
                  <a:rPr lang="en-CA" sz="1800" dirty="0"/>
                  <a:t>are aligned with velocity components</a:t>
                </a:r>
              </a:p>
              <a:p>
                <a:pPr marL="342900" indent="-342900">
                  <a:buFont typeface="Wingdings" panose="05000000000000000000" pitchFamily="2" charset="2"/>
                  <a:buChar char="Ø"/>
                </a:pPr>
                <a:endParaRPr lang="en-CA" sz="1800" dirty="0"/>
              </a:p>
              <a:p>
                <a:endParaRPr lang="en-CA" sz="1800" dirty="0"/>
              </a:p>
              <a:p>
                <a:pPr marL="342900" indent="-342900">
                  <a:buFont typeface="Wingdings" panose="05000000000000000000" pitchFamily="2" charset="2"/>
                  <a:buChar char="Ø"/>
                </a:pPr>
                <a14:m>
                  <m:oMath xmlns:m="http://schemas.openxmlformats.org/officeDocument/2006/math">
                    <m:acc>
                      <m:accPr>
                        <m:chr m:val="̅"/>
                        <m:ctrlPr>
                          <a:rPr lang="en-CA" sz="2100" i="1" smtClean="0">
                            <a:solidFill>
                              <a:schemeClr val="tx1"/>
                            </a:solidFill>
                            <a:latin typeface="Cambria Math" panose="02040503050406030204" pitchFamily="18" charset="0"/>
                          </a:rPr>
                        </m:ctrlPr>
                      </m:accPr>
                      <m:e>
                        <m:r>
                          <a:rPr lang="en-CA" sz="2100" b="0" i="1" smtClean="0">
                            <a:solidFill>
                              <a:schemeClr val="tx1"/>
                            </a:solidFill>
                            <a:latin typeface="Cambria Math" panose="02040503050406030204" pitchFamily="18" charset="0"/>
                          </a:rPr>
                          <m:t>𝐷</m:t>
                        </m:r>
                      </m:e>
                    </m:acc>
                  </m:oMath>
                </a14:m>
                <a:r>
                  <a:rPr lang="en-CA" sz="2100" dirty="0"/>
                  <a:t> </a:t>
                </a:r>
                <a:r>
                  <a:rPr lang="en-CA" sz="1800" dirty="0"/>
                  <a:t>is aligned with the pressure field</a:t>
                </a:r>
              </a:p>
              <a:p>
                <a:pPr marL="342900" indent="-342900">
                  <a:buFont typeface="Wingdings" panose="05000000000000000000" pitchFamily="2" charset="2"/>
                  <a:buChar char="Ø"/>
                </a:pPr>
                <a:endParaRPr lang="en-CA" sz="1800" dirty="0"/>
              </a:p>
              <a:p>
                <a:pPr marL="342900" indent="-342900">
                  <a:buFont typeface="Wingdings" panose="05000000000000000000" pitchFamily="2" charset="2"/>
                  <a:buChar char="Ø"/>
                </a:pPr>
                <a:endParaRPr lang="en-CA" sz="1800" dirty="0"/>
              </a:p>
              <a:p>
                <a:pPr marL="342900" indent="-342900">
                  <a:buFont typeface="Wingdings" panose="05000000000000000000" pitchFamily="2" charset="2"/>
                  <a:buChar char="Ø"/>
                </a:pPr>
                <a:endParaRPr lang="en-CA" sz="1800" dirty="0"/>
              </a:p>
            </p:txBody>
          </p:sp>
        </mc:Choice>
        <mc:Fallback xmlns="">
          <p:sp>
            <p:nvSpPr>
              <p:cNvPr id="6" name="TextBox 5">
                <a:extLst>
                  <a:ext uri="{FF2B5EF4-FFF2-40B4-BE49-F238E27FC236}">
                    <a16:creationId xmlns:a16="http://schemas.microsoft.com/office/drawing/2014/main" id="{98FFFC7C-3E1D-4905-9DF9-4C1E1A90A8A2}"/>
                  </a:ext>
                </a:extLst>
              </p:cNvPr>
              <p:cNvSpPr txBox="1">
                <a:spLocks noRot="1" noChangeAspect="1" noMove="1" noResize="1" noEditPoints="1" noAdjustHandles="1" noChangeArrowheads="1" noChangeShapeType="1" noTextEdit="1"/>
              </p:cNvSpPr>
              <p:nvPr/>
            </p:nvSpPr>
            <p:spPr>
              <a:xfrm flipH="1">
                <a:off x="281753" y="1708130"/>
                <a:ext cx="7020782" cy="2953181"/>
              </a:xfrm>
              <a:prstGeom prst="rect">
                <a:avLst/>
              </a:prstGeom>
              <a:blipFill>
                <a:blip r:embed="rId3"/>
                <a:stretch>
                  <a:fillRect l="-868"/>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3F4A2236-E9A8-4ED6-B744-BBE7A24B770C}"/>
              </a:ext>
            </a:extLst>
          </p:cNvPr>
          <p:cNvSpPr txBox="1"/>
          <p:nvPr/>
        </p:nvSpPr>
        <p:spPr>
          <a:xfrm>
            <a:off x="8666387" y="1892021"/>
            <a:ext cx="542305" cy="769441"/>
          </a:xfrm>
          <a:prstGeom prst="rect">
            <a:avLst/>
          </a:prstGeom>
          <a:noFill/>
        </p:spPr>
        <p:txBody>
          <a:bodyPr wrap="square" rtlCol="0">
            <a:spAutoFit/>
          </a:bodyPr>
          <a:lstStyle/>
          <a:p>
            <a:r>
              <a:rPr lang="en-US" sz="2000" dirty="0" err="1"/>
              <a:t>v</a:t>
            </a:r>
            <a:r>
              <a:rPr lang="en-US" sz="2000" i="1" baseline="-25000" dirty="0" err="1">
                <a:latin typeface="Times New Roman" panose="02020603050405020304" pitchFamily="18" charset="0"/>
                <a:cs typeface="Times New Roman" panose="02020603050405020304" pitchFamily="18" charset="0"/>
              </a:rPr>
              <a:t>x</a:t>
            </a:r>
            <a:endParaRPr lang="en-US" sz="2000" i="1" baseline="-25000" dirty="0">
              <a:latin typeface="Times New Roman" panose="02020603050405020304" pitchFamily="18" charset="0"/>
              <a:cs typeface="Times New Roman" panose="02020603050405020304" pitchFamily="18" charset="0"/>
            </a:endParaRPr>
          </a:p>
          <a:p>
            <a:endParaRPr lang="en-US" dirty="0"/>
          </a:p>
        </p:txBody>
      </p:sp>
      <p:sp>
        <p:nvSpPr>
          <p:cNvPr id="9" name="Rectangle 8">
            <a:extLst>
              <a:ext uri="{FF2B5EF4-FFF2-40B4-BE49-F238E27FC236}">
                <a16:creationId xmlns:a16="http://schemas.microsoft.com/office/drawing/2014/main" id="{021F8323-136F-4764-BCC8-188F15BFF70A}"/>
              </a:ext>
            </a:extLst>
          </p:cNvPr>
          <p:cNvSpPr/>
          <p:nvPr/>
        </p:nvSpPr>
        <p:spPr>
          <a:xfrm>
            <a:off x="7277492" y="1501825"/>
            <a:ext cx="966916" cy="925893"/>
          </a:xfrm>
          <a:prstGeom prst="rect">
            <a:avLst/>
          </a:prstGeom>
          <a:solidFill>
            <a:schemeClr val="bg1"/>
          </a:solidFill>
          <a:ln w="285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F2668453-9E5E-4D59-97E1-4D26F409CFDA}"/>
              </a:ext>
            </a:extLst>
          </p:cNvPr>
          <p:cNvSpPr/>
          <p:nvPr/>
        </p:nvSpPr>
        <p:spPr>
          <a:xfrm>
            <a:off x="7380665" y="1614860"/>
            <a:ext cx="739438" cy="700453"/>
          </a:xfrm>
          <a:prstGeom prst="rect">
            <a:avLst/>
          </a:prstGeom>
          <a:solidFill>
            <a:srgbClr val="92D050">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89DF580-5516-48B8-9FD6-D9A6B6442D16}"/>
              </a:ext>
            </a:extLst>
          </p:cNvPr>
          <p:cNvSpPr/>
          <p:nvPr/>
        </p:nvSpPr>
        <p:spPr>
          <a:xfrm>
            <a:off x="7658665" y="1896950"/>
            <a:ext cx="144016" cy="147781"/>
          </a:xfrm>
          <a:prstGeom prst="ellipse">
            <a:avLst/>
          </a:prstGeom>
          <a:solidFill>
            <a:schemeClr val="accent1">
              <a:lumMod val="25000"/>
              <a:lumOff val="75000"/>
            </a:schemeClr>
          </a:solid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0CA2BF4-3EFB-49F4-8FAF-202B1216ADDD}"/>
              </a:ext>
            </a:extLst>
          </p:cNvPr>
          <p:cNvSpPr txBox="1"/>
          <p:nvPr/>
        </p:nvSpPr>
        <p:spPr>
          <a:xfrm>
            <a:off x="7405708" y="1636874"/>
            <a:ext cx="312906" cy="400110"/>
          </a:xfrm>
          <a:prstGeom prst="rect">
            <a:avLst/>
          </a:prstGeom>
          <a:noFill/>
        </p:spPr>
        <p:txBody>
          <a:bodyPr wrap="none" rtlCol="0">
            <a:spAutoFit/>
          </a:bodyPr>
          <a:lstStyle/>
          <a:p>
            <a:r>
              <a:rPr lang="en-CA" sz="2000" i="1" dirty="0">
                <a:latin typeface="Times New Roman" panose="02020603050405020304" pitchFamily="18" charset="0"/>
                <a:cs typeface="Times New Roman" panose="02020603050405020304" pitchFamily="18" charset="0"/>
              </a:rPr>
              <a:t>p</a:t>
            </a:r>
          </a:p>
        </p:txBody>
      </p:sp>
      <p:cxnSp>
        <p:nvCxnSpPr>
          <p:cNvPr id="13" name="Straight Arrow Connector 12">
            <a:extLst>
              <a:ext uri="{FF2B5EF4-FFF2-40B4-BE49-F238E27FC236}">
                <a16:creationId xmlns:a16="http://schemas.microsoft.com/office/drawing/2014/main" id="{14AEEBBE-89B1-432C-A34A-3AB6A72AB77D}"/>
              </a:ext>
            </a:extLst>
          </p:cNvPr>
          <p:cNvCxnSpPr>
            <a:cxnSpLocks/>
          </p:cNvCxnSpPr>
          <p:nvPr/>
        </p:nvCxnSpPr>
        <p:spPr>
          <a:xfrm flipV="1">
            <a:off x="7712249" y="987574"/>
            <a:ext cx="0" cy="909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9307333-AA20-4CB8-BD08-BE4EA68E2F02}"/>
              </a:ext>
            </a:extLst>
          </p:cNvPr>
          <p:cNvCxnSpPr>
            <a:cxnSpLocks/>
          </p:cNvCxnSpPr>
          <p:nvPr/>
        </p:nvCxnSpPr>
        <p:spPr>
          <a:xfrm>
            <a:off x="7802681" y="1964771"/>
            <a:ext cx="9457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27772BF-9108-468D-8E61-8DEE543ACAF4}"/>
              </a:ext>
            </a:extLst>
          </p:cNvPr>
          <p:cNvSpPr txBox="1"/>
          <p:nvPr/>
        </p:nvSpPr>
        <p:spPr>
          <a:xfrm>
            <a:off x="7658665" y="589834"/>
            <a:ext cx="394721" cy="769441"/>
          </a:xfrm>
          <a:prstGeom prst="rect">
            <a:avLst/>
          </a:prstGeom>
          <a:noFill/>
        </p:spPr>
        <p:txBody>
          <a:bodyPr wrap="square" rtlCol="0">
            <a:spAutoFit/>
          </a:bodyPr>
          <a:lstStyle/>
          <a:p>
            <a:r>
              <a:rPr lang="en-US" sz="2000" dirty="0" err="1"/>
              <a:t>v</a:t>
            </a:r>
            <a:r>
              <a:rPr lang="en-US" sz="2000" i="1" baseline="-25000" dirty="0" err="1">
                <a:latin typeface="Times New Roman" panose="02020603050405020304" pitchFamily="18" charset="0"/>
                <a:cs typeface="Times New Roman" panose="02020603050405020304" pitchFamily="18" charset="0"/>
              </a:rPr>
              <a:t>y</a:t>
            </a:r>
            <a:endParaRPr lang="en-US" sz="2000" i="1" baseline="-25000" dirty="0">
              <a:latin typeface="Times New Roman" panose="02020603050405020304" pitchFamily="18" charset="0"/>
              <a:cs typeface="Times New Roman" panose="02020603050405020304" pitchFamily="18" charset="0"/>
            </a:endParaRPr>
          </a:p>
          <a:p>
            <a:endParaRPr lang="en-US" dirty="0"/>
          </a:p>
        </p:txBody>
      </p:sp>
      <p:sp>
        <p:nvSpPr>
          <p:cNvPr id="2" name="Text Placeholder 1">
            <a:extLst>
              <a:ext uri="{FF2B5EF4-FFF2-40B4-BE49-F238E27FC236}">
                <a16:creationId xmlns:a16="http://schemas.microsoft.com/office/drawing/2014/main" id="{82598C5C-49CD-4570-9D06-816B844AF332}"/>
              </a:ext>
            </a:extLst>
          </p:cNvPr>
          <p:cNvSpPr>
            <a:spLocks noGrp="1"/>
          </p:cNvSpPr>
          <p:nvPr>
            <p:ph type="body" sz="quarter" idx="11"/>
          </p:nvPr>
        </p:nvSpPr>
        <p:spPr>
          <a:xfrm>
            <a:off x="438954" y="210835"/>
            <a:ext cx="7661438" cy="623331"/>
          </a:xfrm>
        </p:spPr>
        <p:txBody>
          <a:bodyPr/>
          <a:lstStyle/>
          <a:p>
            <a:r>
              <a:rPr lang="en-US" sz="2000" dirty="0">
                <a:solidFill>
                  <a:schemeClr val="accent1">
                    <a:lumMod val="75000"/>
                    <a:lumOff val="25000"/>
                  </a:schemeClr>
                </a:solidFill>
              </a:rPr>
              <a:t>2.5D – Depth Representation </a:t>
            </a:r>
          </a:p>
          <a:p>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61B0010-CE8D-4C05-BA51-695DB3538371}"/>
                  </a:ext>
                </a:extLst>
              </p:cNvPr>
              <p:cNvSpPr txBox="1"/>
              <p:nvPr/>
            </p:nvSpPr>
            <p:spPr>
              <a:xfrm>
                <a:off x="7318651" y="1956972"/>
                <a:ext cx="47368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sz="2000" i="1">
                              <a:solidFill>
                                <a:srgbClr val="FF0000"/>
                              </a:solidFill>
                              <a:latin typeface="Cambria Math" panose="02040503050406030204" pitchFamily="18" charset="0"/>
                            </a:rPr>
                          </m:ctrlPr>
                        </m:accPr>
                        <m:e>
                          <m:r>
                            <a:rPr lang="en-CA" sz="2000" i="1">
                              <a:solidFill>
                                <a:srgbClr val="FF0000"/>
                              </a:solidFill>
                              <a:latin typeface="Cambria Math" panose="02040503050406030204" pitchFamily="18" charset="0"/>
                            </a:rPr>
                            <m:t>𝐷</m:t>
                          </m:r>
                        </m:e>
                      </m:acc>
                    </m:oMath>
                  </m:oMathPara>
                </a14:m>
                <a:endParaRPr lang="en-CA" sz="2000" dirty="0"/>
              </a:p>
            </p:txBody>
          </p:sp>
        </mc:Choice>
        <mc:Fallback xmlns="">
          <p:sp>
            <p:nvSpPr>
              <p:cNvPr id="17" name="TextBox 16">
                <a:extLst>
                  <a:ext uri="{FF2B5EF4-FFF2-40B4-BE49-F238E27FC236}">
                    <a16:creationId xmlns:a16="http://schemas.microsoft.com/office/drawing/2014/main" id="{561B0010-CE8D-4C05-BA51-695DB3538371}"/>
                  </a:ext>
                </a:extLst>
              </p:cNvPr>
              <p:cNvSpPr txBox="1">
                <a:spLocks noRot="1" noChangeAspect="1" noMove="1" noResize="1" noEditPoints="1" noAdjustHandles="1" noChangeArrowheads="1" noChangeShapeType="1" noTextEdit="1"/>
              </p:cNvSpPr>
              <p:nvPr/>
            </p:nvSpPr>
            <p:spPr>
              <a:xfrm>
                <a:off x="7318651" y="1956972"/>
                <a:ext cx="473682" cy="400110"/>
              </a:xfrm>
              <a:prstGeom prst="rect">
                <a:avLst/>
              </a:prstGeom>
              <a:blipFill>
                <a:blip r:embed="rId4"/>
                <a:stretch>
                  <a:fillRect r="-389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1170C2-18B7-4B47-A006-1B496A3CBA30}"/>
                  </a:ext>
                </a:extLst>
              </p:cNvPr>
              <p:cNvSpPr txBox="1"/>
              <p:nvPr/>
            </p:nvSpPr>
            <p:spPr>
              <a:xfrm>
                <a:off x="8210555" y="1548567"/>
                <a:ext cx="4736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CA" sz="1800" i="1" dirty="0">
                          <a:solidFill>
                            <a:srgbClr val="FF0000"/>
                          </a:solidFill>
                        </a:rPr>
                        <m:t>D</m:t>
                      </m:r>
                      <m:r>
                        <m:rPr>
                          <m:nor/>
                        </m:rPr>
                        <a:rPr lang="en-CA" sz="1800" i="1" baseline="-25000" dirty="0">
                          <a:solidFill>
                            <a:srgbClr val="FF0000"/>
                          </a:solidFill>
                        </a:rPr>
                        <m:t>(</m:t>
                      </m:r>
                      <m:r>
                        <m:rPr>
                          <m:nor/>
                        </m:rPr>
                        <a:rPr lang="en-CA" sz="1800" i="1" baseline="-25000" dirty="0">
                          <a:solidFill>
                            <a:srgbClr val="FF0000"/>
                          </a:solidFill>
                          <a:latin typeface="Times New Roman" panose="02020603050405020304" pitchFamily="18" charset="0"/>
                          <a:cs typeface="Times New Roman" panose="02020603050405020304" pitchFamily="18" charset="0"/>
                        </a:rPr>
                        <m:t>x</m:t>
                      </m:r>
                      <m:r>
                        <m:rPr>
                          <m:nor/>
                        </m:rPr>
                        <a:rPr lang="en-CA" sz="1800" i="1" baseline="-25000" dirty="0">
                          <a:solidFill>
                            <a:srgbClr val="FF0000"/>
                          </a:solidFill>
                        </a:rPr>
                        <m:t>)</m:t>
                      </m:r>
                    </m:oMath>
                  </m:oMathPara>
                </a14:m>
                <a:endParaRPr lang="en-CA" sz="1800" dirty="0"/>
              </a:p>
            </p:txBody>
          </p:sp>
        </mc:Choice>
        <mc:Fallback xmlns="">
          <p:sp>
            <p:nvSpPr>
              <p:cNvPr id="18" name="TextBox 17">
                <a:extLst>
                  <a:ext uri="{FF2B5EF4-FFF2-40B4-BE49-F238E27FC236}">
                    <a16:creationId xmlns:a16="http://schemas.microsoft.com/office/drawing/2014/main" id="{A91170C2-18B7-4B47-A006-1B496A3CBA30}"/>
                  </a:ext>
                </a:extLst>
              </p:cNvPr>
              <p:cNvSpPr txBox="1">
                <a:spLocks noRot="1" noChangeAspect="1" noMove="1" noResize="1" noEditPoints="1" noAdjustHandles="1" noChangeArrowheads="1" noChangeShapeType="1" noTextEdit="1"/>
              </p:cNvSpPr>
              <p:nvPr/>
            </p:nvSpPr>
            <p:spPr>
              <a:xfrm>
                <a:off x="8210555" y="1548567"/>
                <a:ext cx="473682" cy="369332"/>
              </a:xfrm>
              <a:prstGeom prst="rect">
                <a:avLst/>
              </a:prstGeom>
              <a:blipFill>
                <a:blip r:embed="rId5"/>
                <a:stretch>
                  <a:fillRect r="-3846" b="-131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0A4789-48D8-4B72-AF9A-B7E3C9180F6D}"/>
                  </a:ext>
                </a:extLst>
              </p:cNvPr>
              <p:cNvSpPr txBox="1"/>
              <p:nvPr/>
            </p:nvSpPr>
            <p:spPr>
              <a:xfrm>
                <a:off x="7224293" y="1022248"/>
                <a:ext cx="47368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CA" sz="1800" i="1" dirty="0">
                          <a:solidFill>
                            <a:srgbClr val="FF0000"/>
                          </a:solidFill>
                        </a:rPr>
                        <m:t>D</m:t>
                      </m:r>
                      <m:r>
                        <m:rPr>
                          <m:nor/>
                        </m:rPr>
                        <a:rPr lang="en-CA" sz="2000" i="1" baseline="-25000" dirty="0">
                          <a:solidFill>
                            <a:srgbClr val="FF0000"/>
                          </a:solidFill>
                        </a:rPr>
                        <m:t>(</m:t>
                      </m:r>
                      <m:r>
                        <m:rPr>
                          <m:nor/>
                        </m:rPr>
                        <a:rPr lang="en-CA" sz="2000" i="1" baseline="-25000" dirty="0">
                          <a:solidFill>
                            <a:srgbClr val="FF0000"/>
                          </a:solidFill>
                          <a:latin typeface="Times New Roman" panose="02020603050405020304" pitchFamily="18" charset="0"/>
                          <a:cs typeface="Times New Roman" panose="02020603050405020304" pitchFamily="18" charset="0"/>
                        </a:rPr>
                        <m:t>y</m:t>
                      </m:r>
                      <m:r>
                        <m:rPr>
                          <m:nor/>
                        </m:rPr>
                        <a:rPr lang="en-CA" sz="2000" i="1" baseline="-25000" dirty="0">
                          <a:solidFill>
                            <a:srgbClr val="FF0000"/>
                          </a:solidFill>
                        </a:rPr>
                        <m:t>)</m:t>
                      </m:r>
                    </m:oMath>
                  </m:oMathPara>
                </a14:m>
                <a:endParaRPr lang="en-CA" sz="2000" dirty="0"/>
              </a:p>
            </p:txBody>
          </p:sp>
        </mc:Choice>
        <mc:Fallback xmlns="">
          <p:sp>
            <p:nvSpPr>
              <p:cNvPr id="19" name="TextBox 18">
                <a:extLst>
                  <a:ext uri="{FF2B5EF4-FFF2-40B4-BE49-F238E27FC236}">
                    <a16:creationId xmlns:a16="http://schemas.microsoft.com/office/drawing/2014/main" id="{6C0A4789-48D8-4B72-AF9A-B7E3C9180F6D}"/>
                  </a:ext>
                </a:extLst>
              </p:cNvPr>
              <p:cNvSpPr txBox="1">
                <a:spLocks noRot="1" noChangeAspect="1" noMove="1" noResize="1" noEditPoints="1" noAdjustHandles="1" noChangeArrowheads="1" noChangeShapeType="1" noTextEdit="1"/>
              </p:cNvSpPr>
              <p:nvPr/>
            </p:nvSpPr>
            <p:spPr>
              <a:xfrm>
                <a:off x="7224293" y="1022248"/>
                <a:ext cx="473682" cy="400110"/>
              </a:xfrm>
              <a:prstGeom prst="rect">
                <a:avLst/>
              </a:prstGeom>
              <a:blipFill>
                <a:blip r:embed="rId6"/>
                <a:stretch>
                  <a:fillRect r="-8974" b="-15385"/>
                </a:stretch>
              </a:blipFill>
            </p:spPr>
            <p:txBody>
              <a:bodyPr/>
              <a:lstStyle/>
              <a:p>
                <a:r>
                  <a:rPr lang="en-CA">
                    <a:noFill/>
                  </a:rPr>
                  <a:t> </a:t>
                </a:r>
              </a:p>
            </p:txBody>
          </p:sp>
        </mc:Fallback>
      </mc:AlternateContent>
      <p:grpSp>
        <p:nvGrpSpPr>
          <p:cNvPr id="16" name="Group 15">
            <a:extLst>
              <a:ext uri="{FF2B5EF4-FFF2-40B4-BE49-F238E27FC236}">
                <a16:creationId xmlns:a16="http://schemas.microsoft.com/office/drawing/2014/main" id="{AFFCA01F-6C5A-485C-8AC5-07E99B8464A2}"/>
              </a:ext>
            </a:extLst>
          </p:cNvPr>
          <p:cNvGrpSpPr/>
          <p:nvPr/>
        </p:nvGrpSpPr>
        <p:grpSpPr>
          <a:xfrm flipH="1">
            <a:off x="7756962" y="2682501"/>
            <a:ext cx="45719" cy="2160240"/>
            <a:chOff x="3851920" y="1779662"/>
            <a:chExt cx="0" cy="2592288"/>
          </a:xfrm>
        </p:grpSpPr>
        <p:cxnSp>
          <p:nvCxnSpPr>
            <p:cNvPr id="20" name="Straight Connector 19">
              <a:extLst>
                <a:ext uri="{FF2B5EF4-FFF2-40B4-BE49-F238E27FC236}">
                  <a16:creationId xmlns:a16="http://schemas.microsoft.com/office/drawing/2014/main" id="{3BEA2D01-AABC-463A-B2ED-E62DAF4D8385}"/>
                </a:ext>
              </a:extLst>
            </p:cNvPr>
            <p:cNvCxnSpPr>
              <a:cxnSpLocks/>
            </p:cNvCxnSpPr>
            <p:nvPr/>
          </p:nvCxnSpPr>
          <p:spPr>
            <a:xfrm>
              <a:off x="3851920" y="1779662"/>
              <a:ext cx="0" cy="43204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A08582E-10DA-436A-855C-A1FEFEFE44C7}"/>
                </a:ext>
              </a:extLst>
            </p:cNvPr>
            <p:cNvCxnSpPr>
              <a:cxnSpLocks/>
            </p:cNvCxnSpPr>
            <p:nvPr/>
          </p:nvCxnSpPr>
          <p:spPr>
            <a:xfrm>
              <a:off x="3851920" y="2211710"/>
              <a:ext cx="0" cy="4320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BD0B73E-71DE-4FCF-BD98-634D654FD5DC}"/>
                </a:ext>
              </a:extLst>
            </p:cNvPr>
            <p:cNvCxnSpPr>
              <a:cxnSpLocks/>
            </p:cNvCxnSpPr>
            <p:nvPr/>
          </p:nvCxnSpPr>
          <p:spPr>
            <a:xfrm>
              <a:off x="3851920" y="2643758"/>
              <a:ext cx="0" cy="43204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D00B5FC-2A15-42E9-A16D-DF1BAF14509C}"/>
                </a:ext>
              </a:extLst>
            </p:cNvPr>
            <p:cNvCxnSpPr>
              <a:cxnSpLocks/>
            </p:cNvCxnSpPr>
            <p:nvPr/>
          </p:nvCxnSpPr>
          <p:spPr>
            <a:xfrm>
              <a:off x="3851920" y="3075806"/>
              <a:ext cx="0" cy="4320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14FBF03-C025-4473-923B-5C2903305C74}"/>
                </a:ext>
              </a:extLst>
            </p:cNvPr>
            <p:cNvCxnSpPr>
              <a:cxnSpLocks/>
            </p:cNvCxnSpPr>
            <p:nvPr/>
          </p:nvCxnSpPr>
          <p:spPr>
            <a:xfrm>
              <a:off x="3851920" y="3507854"/>
              <a:ext cx="0" cy="43204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27C4C97-DFBB-4430-BDE3-B708F8FB2CB9}"/>
                </a:ext>
              </a:extLst>
            </p:cNvPr>
            <p:cNvCxnSpPr>
              <a:cxnSpLocks/>
            </p:cNvCxnSpPr>
            <p:nvPr/>
          </p:nvCxnSpPr>
          <p:spPr>
            <a:xfrm>
              <a:off x="3851920" y="3939902"/>
              <a:ext cx="0" cy="4320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26" name="Straight Connector 25">
            <a:extLst>
              <a:ext uri="{FF2B5EF4-FFF2-40B4-BE49-F238E27FC236}">
                <a16:creationId xmlns:a16="http://schemas.microsoft.com/office/drawing/2014/main" id="{C0047B00-7698-4C62-BA52-A695DAD2CA25}"/>
              </a:ext>
            </a:extLst>
          </p:cNvPr>
          <p:cNvCxnSpPr>
            <a:cxnSpLocks/>
          </p:cNvCxnSpPr>
          <p:nvPr/>
        </p:nvCxnSpPr>
        <p:spPr>
          <a:xfrm>
            <a:off x="7252907" y="2849428"/>
            <a:ext cx="1106410"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E04E0A98-814C-402A-9C0B-151DA45DE9E5}"/>
              </a:ext>
            </a:extLst>
          </p:cNvPr>
          <p:cNvCxnSpPr>
            <a:cxnSpLocks/>
          </p:cNvCxnSpPr>
          <p:nvPr/>
        </p:nvCxnSpPr>
        <p:spPr>
          <a:xfrm>
            <a:off x="6997448" y="3040953"/>
            <a:ext cx="1610466" cy="0"/>
          </a:xfrm>
          <a:prstGeom prst="line">
            <a:avLst/>
          </a:prstGeom>
          <a:ln>
            <a:solidFill>
              <a:schemeClr val="tx1"/>
            </a:solidFill>
            <a:prstDash val="sysDash"/>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5E1069B8-5FA0-4878-869D-FD6DB53938A1}"/>
              </a:ext>
            </a:extLst>
          </p:cNvPr>
          <p:cNvCxnSpPr>
            <a:cxnSpLocks/>
          </p:cNvCxnSpPr>
          <p:nvPr/>
        </p:nvCxnSpPr>
        <p:spPr>
          <a:xfrm>
            <a:off x="7416198" y="3219905"/>
            <a:ext cx="795519"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F651A770-D10D-4E98-A40F-D7B48246FEF1}"/>
              </a:ext>
            </a:extLst>
          </p:cNvPr>
          <p:cNvCxnSpPr>
            <a:cxnSpLocks/>
          </p:cNvCxnSpPr>
          <p:nvPr/>
        </p:nvCxnSpPr>
        <p:spPr>
          <a:xfrm flipV="1">
            <a:off x="7294745" y="3402581"/>
            <a:ext cx="1008112" cy="2117"/>
          </a:xfrm>
          <a:prstGeom prst="line">
            <a:avLst/>
          </a:prstGeom>
          <a:ln>
            <a:solidFill>
              <a:schemeClr val="tx1"/>
            </a:solidFill>
            <a:prstDash val="sysDash"/>
          </a:ln>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023A836F-3C0B-4F1D-B585-06C3D10D2455}"/>
              </a:ext>
            </a:extLst>
          </p:cNvPr>
          <p:cNvCxnSpPr>
            <a:cxnSpLocks/>
          </p:cNvCxnSpPr>
          <p:nvPr/>
        </p:nvCxnSpPr>
        <p:spPr>
          <a:xfrm>
            <a:off x="7050596" y="3591047"/>
            <a:ext cx="1504170"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67B18510-3A5D-40E1-ADBB-FC0ABE1F7465}"/>
              </a:ext>
            </a:extLst>
          </p:cNvPr>
          <p:cNvCxnSpPr>
            <a:cxnSpLocks/>
          </p:cNvCxnSpPr>
          <p:nvPr/>
        </p:nvCxnSpPr>
        <p:spPr>
          <a:xfrm>
            <a:off x="7158936" y="3757328"/>
            <a:ext cx="1305858" cy="13717"/>
          </a:xfrm>
          <a:prstGeom prst="line">
            <a:avLst/>
          </a:prstGeom>
          <a:ln>
            <a:solidFill>
              <a:schemeClr val="tx1"/>
            </a:solidFill>
            <a:prstDash val="sysDash"/>
          </a:ln>
        </p:spPr>
        <p:style>
          <a:lnRef idx="1">
            <a:schemeClr val="accent3"/>
          </a:lnRef>
          <a:fillRef idx="0">
            <a:schemeClr val="accent3"/>
          </a:fillRef>
          <a:effectRef idx="0">
            <a:schemeClr val="accent3"/>
          </a:effectRef>
          <a:fontRef idx="minor">
            <a:schemeClr val="tx1"/>
          </a:fontRef>
        </p:style>
      </p:cxnSp>
      <p:cxnSp>
        <p:nvCxnSpPr>
          <p:cNvPr id="32" name="Straight Connector 31">
            <a:extLst>
              <a:ext uri="{FF2B5EF4-FFF2-40B4-BE49-F238E27FC236}">
                <a16:creationId xmlns:a16="http://schemas.microsoft.com/office/drawing/2014/main" id="{057E2977-D814-4104-8040-7D913A6131B2}"/>
              </a:ext>
            </a:extLst>
          </p:cNvPr>
          <p:cNvCxnSpPr>
            <a:cxnSpLocks/>
          </p:cNvCxnSpPr>
          <p:nvPr/>
        </p:nvCxnSpPr>
        <p:spPr>
          <a:xfrm>
            <a:off x="6933071" y="3946392"/>
            <a:ext cx="1800200"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a:extLst>
              <a:ext uri="{FF2B5EF4-FFF2-40B4-BE49-F238E27FC236}">
                <a16:creationId xmlns:a16="http://schemas.microsoft.com/office/drawing/2014/main" id="{84FDDE24-CF4C-40C2-8773-0D7A82D0ACAE}"/>
              </a:ext>
            </a:extLst>
          </p:cNvPr>
          <p:cNvCxnSpPr>
            <a:cxnSpLocks/>
          </p:cNvCxnSpPr>
          <p:nvPr/>
        </p:nvCxnSpPr>
        <p:spPr>
          <a:xfrm>
            <a:off x="7161668" y="4129341"/>
            <a:ext cx="1315375" cy="0"/>
          </a:xfrm>
          <a:prstGeom prst="line">
            <a:avLst/>
          </a:prstGeom>
          <a:ln>
            <a:solidFill>
              <a:schemeClr val="tx1"/>
            </a:solidFill>
            <a:prstDash val="sysDash"/>
          </a:ln>
        </p:spPr>
        <p:style>
          <a:lnRef idx="1">
            <a:schemeClr val="accent3"/>
          </a:lnRef>
          <a:fillRef idx="0">
            <a:schemeClr val="accent3"/>
          </a:fillRef>
          <a:effectRef idx="0">
            <a:schemeClr val="accent3"/>
          </a:effectRef>
          <a:fontRef idx="minor">
            <a:schemeClr val="tx1"/>
          </a:fontRef>
        </p:style>
      </p:cxnSp>
      <p:cxnSp>
        <p:nvCxnSpPr>
          <p:cNvPr id="34" name="Straight Connector 33">
            <a:extLst>
              <a:ext uri="{FF2B5EF4-FFF2-40B4-BE49-F238E27FC236}">
                <a16:creationId xmlns:a16="http://schemas.microsoft.com/office/drawing/2014/main" id="{60FCF9E7-E135-465B-8DD8-996F4C933193}"/>
              </a:ext>
            </a:extLst>
          </p:cNvPr>
          <p:cNvCxnSpPr>
            <a:cxnSpLocks/>
          </p:cNvCxnSpPr>
          <p:nvPr/>
        </p:nvCxnSpPr>
        <p:spPr>
          <a:xfrm>
            <a:off x="6933071" y="4302681"/>
            <a:ext cx="1800200"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a:extLst>
              <a:ext uri="{FF2B5EF4-FFF2-40B4-BE49-F238E27FC236}">
                <a16:creationId xmlns:a16="http://schemas.microsoft.com/office/drawing/2014/main" id="{97E06375-1AFB-4AAA-B691-4BE9EDCF9E70}"/>
              </a:ext>
            </a:extLst>
          </p:cNvPr>
          <p:cNvCxnSpPr>
            <a:cxnSpLocks/>
          </p:cNvCxnSpPr>
          <p:nvPr/>
        </p:nvCxnSpPr>
        <p:spPr>
          <a:xfrm>
            <a:off x="7157067" y="4482385"/>
            <a:ext cx="1315375" cy="0"/>
          </a:xfrm>
          <a:prstGeom prst="line">
            <a:avLst/>
          </a:prstGeom>
          <a:ln>
            <a:solidFill>
              <a:schemeClr val="tx1"/>
            </a:solidFill>
            <a:prstDash val="sysDash"/>
          </a:ln>
        </p:spPr>
        <p:style>
          <a:lnRef idx="1">
            <a:schemeClr val="accent3"/>
          </a:lnRef>
          <a:fillRef idx="0">
            <a:schemeClr val="accent3"/>
          </a:fillRef>
          <a:effectRef idx="0">
            <a:schemeClr val="accent3"/>
          </a:effectRef>
          <a:fontRef idx="minor">
            <a:schemeClr val="tx1"/>
          </a:fontRef>
        </p:style>
      </p:cxnSp>
      <p:cxnSp>
        <p:nvCxnSpPr>
          <p:cNvPr id="36" name="Straight Connector 35">
            <a:extLst>
              <a:ext uri="{FF2B5EF4-FFF2-40B4-BE49-F238E27FC236}">
                <a16:creationId xmlns:a16="http://schemas.microsoft.com/office/drawing/2014/main" id="{C58BB1EB-A63E-4E8F-8EDC-FA0F55D86C17}"/>
              </a:ext>
            </a:extLst>
          </p:cNvPr>
          <p:cNvCxnSpPr>
            <a:cxnSpLocks/>
          </p:cNvCxnSpPr>
          <p:nvPr/>
        </p:nvCxnSpPr>
        <p:spPr>
          <a:xfrm>
            <a:off x="7290886" y="4660984"/>
            <a:ext cx="1008112"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8CBA605-6A18-4D73-A66C-31569BB005E8}"/>
                  </a:ext>
                </a:extLst>
              </p:cNvPr>
              <p:cNvSpPr txBox="1"/>
              <p:nvPr/>
            </p:nvSpPr>
            <p:spPr>
              <a:xfrm>
                <a:off x="6654154" y="2908866"/>
                <a:ext cx="377743"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CA" sz="1100" i="1" dirty="0">
                          <a:solidFill>
                            <a:srgbClr val="FF0000"/>
                          </a:solidFill>
                        </a:rPr>
                        <m:t>D</m:t>
                      </m:r>
                      <m:r>
                        <m:rPr>
                          <m:nor/>
                        </m:rPr>
                        <a:rPr lang="en-CA" sz="1100" i="1" baseline="-25000" dirty="0">
                          <a:solidFill>
                            <a:srgbClr val="FF0000"/>
                          </a:solidFill>
                        </a:rPr>
                        <m:t>(</m:t>
                      </m:r>
                      <m:r>
                        <m:rPr>
                          <m:nor/>
                        </m:rPr>
                        <a:rPr lang="en-CA" sz="1100" i="1" baseline="-25000" dirty="0">
                          <a:solidFill>
                            <a:srgbClr val="FF0000"/>
                          </a:solidFill>
                          <a:latin typeface="Times New Roman" panose="02020603050405020304" pitchFamily="18" charset="0"/>
                          <a:cs typeface="Times New Roman" panose="02020603050405020304" pitchFamily="18" charset="0"/>
                        </a:rPr>
                        <m:t>y</m:t>
                      </m:r>
                      <m:r>
                        <m:rPr>
                          <m:nor/>
                        </m:rPr>
                        <a:rPr lang="en-CA" sz="1100" i="1" baseline="-25000" dirty="0">
                          <a:solidFill>
                            <a:srgbClr val="FF0000"/>
                          </a:solidFill>
                        </a:rPr>
                        <m:t>)</m:t>
                      </m:r>
                    </m:oMath>
                  </m:oMathPara>
                </a14:m>
                <a:endParaRPr lang="en-CA" sz="1100" dirty="0"/>
              </a:p>
            </p:txBody>
          </p:sp>
        </mc:Choice>
        <mc:Fallback xmlns="">
          <p:sp>
            <p:nvSpPr>
              <p:cNvPr id="37" name="TextBox 36">
                <a:extLst>
                  <a:ext uri="{FF2B5EF4-FFF2-40B4-BE49-F238E27FC236}">
                    <a16:creationId xmlns:a16="http://schemas.microsoft.com/office/drawing/2014/main" id="{D8CBA605-6A18-4D73-A66C-31569BB005E8}"/>
                  </a:ext>
                </a:extLst>
              </p:cNvPr>
              <p:cNvSpPr txBox="1">
                <a:spLocks noRot="1" noChangeAspect="1" noMove="1" noResize="1" noEditPoints="1" noAdjustHandles="1" noChangeArrowheads="1" noChangeShapeType="1" noTextEdit="1"/>
              </p:cNvSpPr>
              <p:nvPr/>
            </p:nvSpPr>
            <p:spPr>
              <a:xfrm>
                <a:off x="6654154" y="2908866"/>
                <a:ext cx="377743" cy="261610"/>
              </a:xfrm>
              <a:prstGeom prst="rect">
                <a:avLst/>
              </a:prstGeom>
              <a:blipFill>
                <a:blip r:embed="rId7"/>
                <a:stretch>
                  <a:fillRect b="-465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025205-0D8E-4F7B-BB59-62EA4C2CDC19}"/>
                  </a:ext>
                </a:extLst>
              </p:cNvPr>
              <p:cNvSpPr txBox="1"/>
              <p:nvPr/>
            </p:nvSpPr>
            <p:spPr>
              <a:xfrm>
                <a:off x="6672853" y="3425738"/>
                <a:ext cx="377743"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CA" sz="1100" i="1" dirty="0">
                          <a:solidFill>
                            <a:srgbClr val="FF0000"/>
                          </a:solidFill>
                        </a:rPr>
                        <m:t>D</m:t>
                      </m:r>
                      <m:r>
                        <m:rPr>
                          <m:nor/>
                        </m:rPr>
                        <a:rPr lang="en-CA" sz="1100" i="1" baseline="-25000" dirty="0">
                          <a:solidFill>
                            <a:srgbClr val="FF0000"/>
                          </a:solidFill>
                        </a:rPr>
                        <m:t>(</m:t>
                      </m:r>
                      <m:r>
                        <m:rPr>
                          <m:nor/>
                        </m:rPr>
                        <a:rPr lang="en-CA" sz="1100" b="0" i="1" baseline="-25000" dirty="0" smtClean="0">
                          <a:solidFill>
                            <a:srgbClr val="FF0000"/>
                          </a:solidFill>
                          <a:latin typeface="Times New Roman" panose="02020603050405020304" pitchFamily="18" charset="0"/>
                          <a:cs typeface="Times New Roman" panose="02020603050405020304" pitchFamily="18" charset="0"/>
                        </a:rPr>
                        <m:t>x</m:t>
                      </m:r>
                      <m:r>
                        <m:rPr>
                          <m:nor/>
                        </m:rPr>
                        <a:rPr lang="en-CA" sz="1100" i="1" baseline="-25000" dirty="0">
                          <a:solidFill>
                            <a:srgbClr val="FF0000"/>
                          </a:solidFill>
                        </a:rPr>
                        <m:t>)</m:t>
                      </m:r>
                    </m:oMath>
                  </m:oMathPara>
                </a14:m>
                <a:endParaRPr lang="en-CA" sz="1100" dirty="0"/>
              </a:p>
            </p:txBody>
          </p:sp>
        </mc:Choice>
        <mc:Fallback xmlns="">
          <p:sp>
            <p:nvSpPr>
              <p:cNvPr id="39" name="TextBox 38">
                <a:extLst>
                  <a:ext uri="{FF2B5EF4-FFF2-40B4-BE49-F238E27FC236}">
                    <a16:creationId xmlns:a16="http://schemas.microsoft.com/office/drawing/2014/main" id="{70025205-0D8E-4F7B-BB59-62EA4C2CDC19}"/>
                  </a:ext>
                </a:extLst>
              </p:cNvPr>
              <p:cNvSpPr txBox="1">
                <a:spLocks noRot="1" noChangeAspect="1" noMove="1" noResize="1" noEditPoints="1" noAdjustHandles="1" noChangeArrowheads="1" noChangeShapeType="1" noTextEdit="1"/>
              </p:cNvSpPr>
              <p:nvPr/>
            </p:nvSpPr>
            <p:spPr>
              <a:xfrm>
                <a:off x="6672853" y="3425738"/>
                <a:ext cx="377743" cy="261610"/>
              </a:xfrm>
              <a:prstGeom prst="rect">
                <a:avLst/>
              </a:prstGeom>
              <a:blipFill>
                <a:blip r:embed="rId8"/>
                <a:stretch>
                  <a:fillRect b="-4651"/>
                </a:stretch>
              </a:blipFill>
            </p:spPr>
            <p:txBody>
              <a:bodyPr/>
              <a:lstStyle/>
              <a:p>
                <a:r>
                  <a:rPr lang="en-CA">
                    <a:noFill/>
                  </a:rPr>
                  <a:t> </a:t>
                </a:r>
              </a:p>
            </p:txBody>
          </p:sp>
        </mc:Fallback>
      </mc:AlternateContent>
    </p:spTree>
    <p:extLst>
      <p:ext uri="{BB962C8B-B14F-4D97-AF65-F5344CB8AC3E}">
        <p14:creationId xmlns:p14="http://schemas.microsoft.com/office/powerpoint/2010/main" val="400634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p:bldP spid="15" grpId="0"/>
      <p:bldP spid="17" grpId="0"/>
      <p:bldP spid="18" grpId="0"/>
      <p:bldP spid="19" grpId="0"/>
      <p:bldP spid="37"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8112AE-1C49-49F9-9ADA-F90417AABECB}"/>
              </a:ext>
            </a:extLst>
          </p:cNvPr>
          <p:cNvPicPr>
            <a:picLocks noChangeAspect="1"/>
          </p:cNvPicPr>
          <p:nvPr/>
        </p:nvPicPr>
        <p:blipFill>
          <a:blip r:embed="rId3"/>
          <a:stretch>
            <a:fillRect/>
          </a:stretch>
        </p:blipFill>
        <p:spPr>
          <a:xfrm>
            <a:off x="1907704" y="2355727"/>
            <a:ext cx="5184576" cy="2664296"/>
          </a:xfrm>
          <a:prstGeom prst="rect">
            <a:avLst/>
          </a:prstGeom>
        </p:spPr>
      </p:pic>
      <p:sp>
        <p:nvSpPr>
          <p:cNvPr id="6" name="TextBox 5">
            <a:extLst>
              <a:ext uri="{FF2B5EF4-FFF2-40B4-BE49-F238E27FC236}">
                <a16:creationId xmlns:a16="http://schemas.microsoft.com/office/drawing/2014/main" id="{98FFFC7C-3E1D-4905-9DF9-4C1E1A90A8A2}"/>
              </a:ext>
            </a:extLst>
          </p:cNvPr>
          <p:cNvSpPr txBox="1"/>
          <p:nvPr/>
        </p:nvSpPr>
        <p:spPr>
          <a:xfrm flipH="1">
            <a:off x="251520" y="601401"/>
            <a:ext cx="7848872" cy="1754326"/>
          </a:xfrm>
          <a:prstGeom prst="rect">
            <a:avLst/>
          </a:prstGeom>
          <a:noFill/>
        </p:spPr>
        <p:txBody>
          <a:bodyPr wrap="square" rtlCol="0">
            <a:spAutoFit/>
          </a:bodyPr>
          <a:lstStyle/>
          <a:p>
            <a:pPr marL="342900" indent="-342900">
              <a:buFont typeface="Wingdings" panose="05000000000000000000" pitchFamily="2" charset="2"/>
              <a:buChar char="Ø"/>
            </a:pPr>
            <a:endParaRPr lang="en-CA" sz="1800" dirty="0"/>
          </a:p>
          <a:p>
            <a:r>
              <a:rPr lang="en-CA" sz="1800" u="sng" dirty="0"/>
              <a:t>Single-Axis Symmetrical Representation</a:t>
            </a:r>
          </a:p>
          <a:p>
            <a:endParaRPr lang="en-CA" sz="1800" dirty="0"/>
          </a:p>
          <a:p>
            <a:pPr marL="285750" indent="-285750">
              <a:buFont typeface="Wingdings" panose="05000000000000000000" pitchFamily="2" charset="2"/>
              <a:buChar char="Ø"/>
            </a:pPr>
            <a:r>
              <a:rPr lang="en-CA" sz="1800" dirty="0"/>
              <a:t>Depth map introduces a single-axis symmetry</a:t>
            </a:r>
          </a:p>
          <a:p>
            <a:endParaRPr lang="en-CA" sz="1800" dirty="0"/>
          </a:p>
          <a:p>
            <a:pPr marL="285750" indent="-285750">
              <a:buFont typeface="Wingdings" panose="05000000000000000000" pitchFamily="2" charset="2"/>
              <a:buChar char="Ø"/>
            </a:pPr>
            <a:r>
              <a:rPr lang="en-CA" sz="1800" dirty="0"/>
              <a:t>Curvature is preserved and most of the cross sectional details</a:t>
            </a:r>
          </a:p>
        </p:txBody>
      </p:sp>
      <p:sp>
        <p:nvSpPr>
          <p:cNvPr id="2" name="Text Placeholder 1">
            <a:extLst>
              <a:ext uri="{FF2B5EF4-FFF2-40B4-BE49-F238E27FC236}">
                <a16:creationId xmlns:a16="http://schemas.microsoft.com/office/drawing/2014/main" id="{6A84D400-61F2-4A75-B906-AE9F4B990121}"/>
              </a:ext>
            </a:extLst>
          </p:cNvPr>
          <p:cNvSpPr>
            <a:spLocks noGrp="1"/>
          </p:cNvSpPr>
          <p:nvPr>
            <p:ph type="body" sz="quarter" idx="11"/>
          </p:nvPr>
        </p:nvSpPr>
        <p:spPr>
          <a:xfrm>
            <a:off x="345237" y="127484"/>
            <a:ext cx="7661438" cy="623331"/>
          </a:xfrm>
        </p:spPr>
        <p:txBody>
          <a:bodyPr/>
          <a:lstStyle/>
          <a:p>
            <a:r>
              <a:rPr lang="en-US" sz="2000" dirty="0">
                <a:solidFill>
                  <a:schemeClr val="accent1">
                    <a:lumMod val="75000"/>
                    <a:lumOff val="25000"/>
                  </a:schemeClr>
                </a:solidFill>
              </a:rPr>
              <a:t>2.5D – Depth Representation </a:t>
            </a:r>
          </a:p>
          <a:p>
            <a:endParaRPr lang="en-CA" dirty="0"/>
          </a:p>
        </p:txBody>
      </p:sp>
    </p:spTree>
    <p:extLst>
      <p:ext uri="{BB962C8B-B14F-4D97-AF65-F5344CB8AC3E}">
        <p14:creationId xmlns:p14="http://schemas.microsoft.com/office/powerpoint/2010/main" val="2997112573"/>
      </p:ext>
    </p:extLst>
  </p:cSld>
  <p:clrMapOvr>
    <a:masterClrMapping/>
  </p:clrMapOvr>
</p:sld>
</file>

<file path=ppt/theme/theme1.xml><?xml version="1.0" encoding="utf-8"?>
<a:theme xmlns:a="http://schemas.openxmlformats.org/drawingml/2006/main" name="Office Theme">
  <a:themeElements>
    <a:clrScheme name="UBC Brand 1">
      <a:dk1>
        <a:srgbClr val="002040"/>
      </a:dk1>
      <a:lt1>
        <a:sysClr val="window" lastClr="FFFFFF"/>
      </a:lt1>
      <a:dk2>
        <a:srgbClr val="486B7F"/>
      </a:dk2>
      <a:lt2>
        <a:srgbClr val="EEECE1"/>
      </a:lt2>
      <a:accent1>
        <a:srgbClr val="002040"/>
      </a:accent1>
      <a:accent2>
        <a:srgbClr val="2E526B"/>
      </a:accent2>
      <a:accent3>
        <a:srgbClr val="6A8999"/>
      </a:accent3>
      <a:accent4>
        <a:srgbClr val="A7B9C1"/>
      </a:accent4>
      <a:accent5>
        <a:srgbClr val="BECBD0"/>
      </a:accent5>
      <a:accent6>
        <a:srgbClr val="D0DCD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11615</TotalTime>
  <Words>2238</Words>
  <Application>Microsoft Office PowerPoint</Application>
  <PresentationFormat>On-screen Show (16:9)</PresentationFormat>
  <Paragraphs>264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Times New Roman</vt:lpstr>
      <vt:lpstr>Whitney Book</vt:lpstr>
      <vt:lpstr>WhitneyHTF-Bold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 Goncalves</dc:creator>
  <cp:lastModifiedBy>Debasish Mohapatra</cp:lastModifiedBy>
  <cp:revision>456</cp:revision>
  <cp:lastPrinted>2016-07-11T18:15:24Z</cp:lastPrinted>
  <dcterms:created xsi:type="dcterms:W3CDTF">2010-06-15T20:07:28Z</dcterms:created>
  <dcterms:modified xsi:type="dcterms:W3CDTF">2019-09-19T05:02:41Z</dcterms:modified>
</cp:coreProperties>
</file>