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8" r:id="rId3"/>
    <p:sldId id="257" r:id="rId4"/>
    <p:sldId id="259" r:id="rId5"/>
    <p:sldId id="275" r:id="rId6"/>
    <p:sldId id="262"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7" r:id="rId22"/>
    <p:sldId id="278" r:id="rId23"/>
    <p:sldId id="27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C18AD7B-720D-47B4-A7EC-47F3A0F87FE1}" type="datetimeFigureOut">
              <a:rPr lang="en-US" smtClean="0"/>
              <a:t>3/17/2025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3C9BB1-BCC7-4367-AAB8-745AB82ED48C}" type="slidenum">
              <a:rPr lang="en-US" smtClean="0"/>
              <a:t>‹#›</a:t>
            </a:fld>
            <a:endParaRPr lang="en-US"/>
          </a:p>
        </p:txBody>
      </p:sp>
    </p:spTree>
    <p:extLst>
      <p:ext uri="{BB962C8B-B14F-4D97-AF65-F5344CB8AC3E}">
        <p14:creationId xmlns:p14="http://schemas.microsoft.com/office/powerpoint/2010/main" val="3484210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18AD7B-720D-47B4-A7EC-47F3A0F87FE1}" type="datetimeFigureOut">
              <a:rPr lang="en-US" smtClean="0"/>
              <a:t>3/17/2025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3C9BB1-BCC7-4367-AAB8-745AB82ED48C}" type="slidenum">
              <a:rPr lang="en-US" smtClean="0"/>
              <a:t>‹#›</a:t>
            </a:fld>
            <a:endParaRPr lang="en-US"/>
          </a:p>
        </p:txBody>
      </p:sp>
    </p:spTree>
    <p:extLst>
      <p:ext uri="{BB962C8B-B14F-4D97-AF65-F5344CB8AC3E}">
        <p14:creationId xmlns:p14="http://schemas.microsoft.com/office/powerpoint/2010/main" val="1103156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C18AD7B-720D-47B4-A7EC-47F3A0F87FE1}" type="datetimeFigureOut">
              <a:rPr lang="en-US" smtClean="0"/>
              <a:t>3/17/2025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3C9BB1-BCC7-4367-AAB8-745AB82ED48C}" type="slidenum">
              <a:rPr lang="en-US" smtClean="0"/>
              <a:t>‹#›</a:t>
            </a:fld>
            <a:endParaRPr lang="en-US"/>
          </a:p>
        </p:txBody>
      </p:sp>
    </p:spTree>
    <p:extLst>
      <p:ext uri="{BB962C8B-B14F-4D97-AF65-F5344CB8AC3E}">
        <p14:creationId xmlns:p14="http://schemas.microsoft.com/office/powerpoint/2010/main" val="20861470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C18AD7B-720D-47B4-A7EC-47F3A0F87FE1}" type="datetimeFigureOut">
              <a:rPr lang="en-US" smtClean="0"/>
              <a:t>3/17/2025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3C9BB1-BCC7-4367-AAB8-745AB82ED48C}" type="slidenum">
              <a:rPr lang="en-US" smtClean="0"/>
              <a:t>‹#›</a:t>
            </a:fld>
            <a:endParaRPr lang="en-US"/>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6730397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18AD7B-720D-47B4-A7EC-47F3A0F87FE1}" type="datetimeFigureOut">
              <a:rPr lang="en-US" smtClean="0"/>
              <a:t>3/17/2025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3C9BB1-BCC7-4367-AAB8-745AB82ED48C}" type="slidenum">
              <a:rPr lang="en-US" smtClean="0"/>
              <a:t>‹#›</a:t>
            </a:fld>
            <a:endParaRPr lang="en-US"/>
          </a:p>
        </p:txBody>
      </p:sp>
    </p:spTree>
    <p:extLst>
      <p:ext uri="{BB962C8B-B14F-4D97-AF65-F5344CB8AC3E}">
        <p14:creationId xmlns:p14="http://schemas.microsoft.com/office/powerpoint/2010/main" val="31602197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C18AD7B-720D-47B4-A7EC-47F3A0F87FE1}" type="datetimeFigureOut">
              <a:rPr lang="en-US" smtClean="0"/>
              <a:t>3/17/2025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3C9BB1-BCC7-4367-AAB8-745AB82ED48C}" type="slidenum">
              <a:rPr lang="en-US" smtClean="0"/>
              <a:t>‹#›</a:t>
            </a:fld>
            <a:endParaRPr lang="en-US"/>
          </a:p>
        </p:txBody>
      </p:sp>
    </p:spTree>
    <p:extLst>
      <p:ext uri="{BB962C8B-B14F-4D97-AF65-F5344CB8AC3E}">
        <p14:creationId xmlns:p14="http://schemas.microsoft.com/office/powerpoint/2010/main" val="35042945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C18AD7B-720D-47B4-A7EC-47F3A0F87FE1}" type="datetimeFigureOut">
              <a:rPr lang="en-US" smtClean="0"/>
              <a:t>3/17/2025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3C9BB1-BCC7-4367-AAB8-745AB82ED48C}" type="slidenum">
              <a:rPr lang="en-US" smtClean="0"/>
              <a:t>‹#›</a:t>
            </a:fld>
            <a:endParaRPr lang="en-US"/>
          </a:p>
        </p:txBody>
      </p:sp>
    </p:spTree>
    <p:extLst>
      <p:ext uri="{BB962C8B-B14F-4D97-AF65-F5344CB8AC3E}">
        <p14:creationId xmlns:p14="http://schemas.microsoft.com/office/powerpoint/2010/main" val="24141419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18AD7B-720D-47B4-A7EC-47F3A0F87FE1}" type="datetimeFigureOut">
              <a:rPr lang="en-US" smtClean="0"/>
              <a:t>3/17/2025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3C9BB1-BCC7-4367-AAB8-745AB82ED48C}" type="slidenum">
              <a:rPr lang="en-US" smtClean="0"/>
              <a:t>‹#›</a:t>
            </a:fld>
            <a:endParaRPr lang="en-US"/>
          </a:p>
        </p:txBody>
      </p:sp>
    </p:spTree>
    <p:extLst>
      <p:ext uri="{BB962C8B-B14F-4D97-AF65-F5344CB8AC3E}">
        <p14:creationId xmlns:p14="http://schemas.microsoft.com/office/powerpoint/2010/main" val="34460526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18AD7B-720D-47B4-A7EC-47F3A0F87FE1}" type="datetimeFigureOut">
              <a:rPr lang="en-US" smtClean="0"/>
              <a:t>3/17/2025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3C9BB1-BCC7-4367-AAB8-745AB82ED48C}" type="slidenum">
              <a:rPr lang="en-US" smtClean="0"/>
              <a:t>‹#›</a:t>
            </a:fld>
            <a:endParaRPr lang="en-US"/>
          </a:p>
        </p:txBody>
      </p:sp>
    </p:spTree>
    <p:extLst>
      <p:ext uri="{BB962C8B-B14F-4D97-AF65-F5344CB8AC3E}">
        <p14:creationId xmlns:p14="http://schemas.microsoft.com/office/powerpoint/2010/main" val="4280401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18AD7B-720D-47B4-A7EC-47F3A0F87FE1}" type="datetimeFigureOut">
              <a:rPr lang="en-US" smtClean="0"/>
              <a:t>3/17/2025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3C9BB1-BCC7-4367-AAB8-745AB82ED48C}" type="slidenum">
              <a:rPr lang="en-US" smtClean="0"/>
              <a:t>‹#›</a:t>
            </a:fld>
            <a:endParaRPr lang="en-US"/>
          </a:p>
        </p:txBody>
      </p:sp>
    </p:spTree>
    <p:extLst>
      <p:ext uri="{BB962C8B-B14F-4D97-AF65-F5344CB8AC3E}">
        <p14:creationId xmlns:p14="http://schemas.microsoft.com/office/powerpoint/2010/main" val="1991131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18AD7B-720D-47B4-A7EC-47F3A0F87FE1}" type="datetimeFigureOut">
              <a:rPr lang="en-US" smtClean="0"/>
              <a:t>3/17/2025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3C9BB1-BCC7-4367-AAB8-745AB82ED48C}" type="slidenum">
              <a:rPr lang="en-US" smtClean="0"/>
              <a:t>‹#›</a:t>
            </a:fld>
            <a:endParaRPr lang="en-US"/>
          </a:p>
        </p:txBody>
      </p:sp>
    </p:spTree>
    <p:extLst>
      <p:ext uri="{BB962C8B-B14F-4D97-AF65-F5344CB8AC3E}">
        <p14:creationId xmlns:p14="http://schemas.microsoft.com/office/powerpoint/2010/main" val="30281863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C18AD7B-720D-47B4-A7EC-47F3A0F87FE1}" type="datetimeFigureOut">
              <a:rPr lang="en-US" smtClean="0"/>
              <a:t>3/17/2025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3C9BB1-BCC7-4367-AAB8-745AB82ED48C}" type="slidenum">
              <a:rPr lang="en-US" smtClean="0"/>
              <a:t>‹#›</a:t>
            </a:fld>
            <a:endParaRPr lang="en-US"/>
          </a:p>
        </p:txBody>
      </p:sp>
    </p:spTree>
    <p:extLst>
      <p:ext uri="{BB962C8B-B14F-4D97-AF65-F5344CB8AC3E}">
        <p14:creationId xmlns:p14="http://schemas.microsoft.com/office/powerpoint/2010/main" val="167903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18AD7B-720D-47B4-A7EC-47F3A0F87FE1}" type="datetimeFigureOut">
              <a:rPr lang="en-US" smtClean="0"/>
              <a:t>3/17/2025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3C9BB1-BCC7-4367-AAB8-745AB82ED48C}" type="slidenum">
              <a:rPr lang="en-US" smtClean="0"/>
              <a:t>‹#›</a:t>
            </a:fld>
            <a:endParaRPr lang="en-US"/>
          </a:p>
        </p:txBody>
      </p:sp>
    </p:spTree>
    <p:extLst>
      <p:ext uri="{BB962C8B-B14F-4D97-AF65-F5344CB8AC3E}">
        <p14:creationId xmlns:p14="http://schemas.microsoft.com/office/powerpoint/2010/main" val="1381249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C18AD7B-720D-47B4-A7EC-47F3A0F87FE1}" type="datetimeFigureOut">
              <a:rPr lang="en-US" smtClean="0"/>
              <a:t>3/17/2025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023C9BB1-BCC7-4367-AAB8-745AB82ED48C}" type="slidenum">
              <a:rPr lang="en-US" smtClean="0"/>
              <a:t>‹#›</a:t>
            </a:fld>
            <a:endParaRPr lang="en-US"/>
          </a:p>
        </p:txBody>
      </p:sp>
    </p:spTree>
    <p:extLst>
      <p:ext uri="{BB962C8B-B14F-4D97-AF65-F5344CB8AC3E}">
        <p14:creationId xmlns:p14="http://schemas.microsoft.com/office/powerpoint/2010/main" val="1121658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C18AD7B-720D-47B4-A7EC-47F3A0F87FE1}" type="datetimeFigureOut">
              <a:rPr lang="en-US" smtClean="0"/>
              <a:t>3/17/2025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023C9BB1-BCC7-4367-AAB8-745AB82ED48C}" type="slidenum">
              <a:rPr lang="en-US" smtClean="0"/>
              <a:t>‹#›</a:t>
            </a:fld>
            <a:endParaRPr lang="en-US"/>
          </a:p>
        </p:txBody>
      </p:sp>
    </p:spTree>
    <p:extLst>
      <p:ext uri="{BB962C8B-B14F-4D97-AF65-F5344CB8AC3E}">
        <p14:creationId xmlns:p14="http://schemas.microsoft.com/office/powerpoint/2010/main" val="3643104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2C18AD7B-720D-47B4-A7EC-47F3A0F87FE1}" type="datetimeFigureOut">
              <a:rPr lang="en-US" smtClean="0"/>
              <a:t>3/17/2025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023C9BB1-BCC7-4367-AAB8-745AB82ED48C}" type="slidenum">
              <a:rPr lang="en-US" smtClean="0"/>
              <a:t>‹#›</a:t>
            </a:fld>
            <a:endParaRPr lang="en-US"/>
          </a:p>
        </p:txBody>
      </p:sp>
    </p:spTree>
    <p:extLst>
      <p:ext uri="{BB962C8B-B14F-4D97-AF65-F5344CB8AC3E}">
        <p14:creationId xmlns:p14="http://schemas.microsoft.com/office/powerpoint/2010/main" val="1300546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18AD7B-720D-47B4-A7EC-47F3A0F87FE1}" type="datetimeFigureOut">
              <a:rPr lang="en-US" smtClean="0"/>
              <a:t>3/17/2025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3C9BB1-BCC7-4367-AAB8-745AB82ED48C}" type="slidenum">
              <a:rPr lang="en-US" smtClean="0"/>
              <a:t>‹#›</a:t>
            </a:fld>
            <a:endParaRPr lang="en-US"/>
          </a:p>
        </p:txBody>
      </p:sp>
    </p:spTree>
    <p:extLst>
      <p:ext uri="{BB962C8B-B14F-4D97-AF65-F5344CB8AC3E}">
        <p14:creationId xmlns:p14="http://schemas.microsoft.com/office/powerpoint/2010/main" val="719079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C18AD7B-720D-47B4-A7EC-47F3A0F87FE1}" type="datetimeFigureOut">
              <a:rPr lang="en-US" smtClean="0"/>
              <a:t>3/17/2025</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23C9BB1-BCC7-4367-AAB8-745AB82ED48C}" type="slidenum">
              <a:rPr lang="en-US" smtClean="0"/>
              <a:t>‹#›</a:t>
            </a:fld>
            <a:endParaRPr lang="en-US"/>
          </a:p>
        </p:txBody>
      </p:sp>
    </p:spTree>
    <p:extLst>
      <p:ext uri="{BB962C8B-B14F-4D97-AF65-F5344CB8AC3E}">
        <p14:creationId xmlns:p14="http://schemas.microsoft.com/office/powerpoint/2010/main" val="4282409755"/>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81D2496-EB10-D794-C99A-1FAB6887D517}"/>
              </a:ext>
            </a:extLst>
          </p:cNvPr>
          <p:cNvPicPr>
            <a:picLocks noChangeAspect="1"/>
          </p:cNvPicPr>
          <p:nvPr/>
        </p:nvPicPr>
        <p:blipFill>
          <a:blip r:embed="rId2"/>
          <a:stretch>
            <a:fillRect/>
          </a:stretch>
        </p:blipFill>
        <p:spPr>
          <a:xfrm>
            <a:off x="0" y="0"/>
            <a:ext cx="12192000" cy="6857999"/>
          </a:xfrm>
          <a:prstGeom prst="rect">
            <a:avLst/>
          </a:prstGeom>
        </p:spPr>
      </p:pic>
      <p:sp>
        <p:nvSpPr>
          <p:cNvPr id="4" name="TextBox 3">
            <a:extLst>
              <a:ext uri="{FF2B5EF4-FFF2-40B4-BE49-F238E27FC236}">
                <a16:creationId xmlns:a16="http://schemas.microsoft.com/office/drawing/2014/main" id="{3EB89849-7BA6-9F0F-BD32-CCC4E9E0CD6C}"/>
              </a:ext>
            </a:extLst>
          </p:cNvPr>
          <p:cNvSpPr txBox="1"/>
          <p:nvPr/>
        </p:nvSpPr>
        <p:spPr>
          <a:xfrm>
            <a:off x="2752629" y="4666267"/>
            <a:ext cx="7022968" cy="1692771"/>
          </a:xfrm>
          <a:prstGeom prst="rect">
            <a:avLst/>
          </a:prstGeom>
          <a:noFill/>
        </p:spPr>
        <p:txBody>
          <a:bodyPr wrap="square" rtlCol="0">
            <a:spAutoFit/>
          </a:bodyPr>
          <a:lstStyle/>
          <a:p>
            <a:r>
              <a:rPr lang="en-US" sz="6000" b="1" dirty="0">
                <a:solidFill>
                  <a:srgbClr val="FFC000"/>
                </a:solidFill>
                <a:effectLst>
                  <a:outerShdw blurRad="38100" dist="38100" dir="2700000" algn="tl">
                    <a:srgbClr val="000000">
                      <a:alpha val="43137"/>
                    </a:srgbClr>
                  </a:outerShdw>
                </a:effectLst>
                <a:latin typeface="Baskerville Old Face" panose="02020602080505020303" pitchFamily="18" charset="0"/>
              </a:rPr>
              <a:t>Diwali Sales Analysis</a:t>
            </a:r>
          </a:p>
          <a:p>
            <a:r>
              <a:rPr lang="en-US" sz="4400" b="1" dirty="0">
                <a:solidFill>
                  <a:srgbClr val="FFC000"/>
                </a:solidFill>
                <a:effectLst>
                  <a:outerShdw blurRad="38100" dist="38100" dir="2700000" algn="tl">
                    <a:srgbClr val="000000">
                      <a:alpha val="43137"/>
                    </a:srgbClr>
                  </a:outerShdw>
                </a:effectLst>
                <a:latin typeface="Baskerville Old Face" panose="02020602080505020303" pitchFamily="18" charset="0"/>
              </a:rPr>
              <a:t>A project by Debasmita Paul</a:t>
            </a:r>
          </a:p>
        </p:txBody>
      </p:sp>
    </p:spTree>
    <p:extLst>
      <p:ext uri="{BB962C8B-B14F-4D97-AF65-F5344CB8AC3E}">
        <p14:creationId xmlns:p14="http://schemas.microsoft.com/office/powerpoint/2010/main" val="3527064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4C08EEF-5653-1827-CE62-E9115A32A7F0}"/>
              </a:ext>
            </a:extLst>
          </p:cNvPr>
          <p:cNvPicPr>
            <a:picLocks noChangeAspect="1"/>
          </p:cNvPicPr>
          <p:nvPr/>
        </p:nvPicPr>
        <p:blipFill>
          <a:blip r:embed="rId2"/>
          <a:srcRect l="4493" t="7581" r="5344" b="6447"/>
          <a:stretch/>
        </p:blipFill>
        <p:spPr>
          <a:xfrm>
            <a:off x="4901938" y="1861174"/>
            <a:ext cx="6655325" cy="4393511"/>
          </a:xfrm>
          <a:prstGeom prst="rect">
            <a:avLst/>
          </a:prstGeom>
        </p:spPr>
      </p:pic>
      <p:sp>
        <p:nvSpPr>
          <p:cNvPr id="5" name="TextBox 4">
            <a:extLst>
              <a:ext uri="{FF2B5EF4-FFF2-40B4-BE49-F238E27FC236}">
                <a16:creationId xmlns:a16="http://schemas.microsoft.com/office/drawing/2014/main" id="{6D91A949-02F7-D73C-5D44-99F6773B7360}"/>
              </a:ext>
            </a:extLst>
          </p:cNvPr>
          <p:cNvSpPr txBox="1"/>
          <p:nvPr/>
        </p:nvSpPr>
        <p:spPr>
          <a:xfrm>
            <a:off x="634737" y="2011215"/>
            <a:ext cx="3956118" cy="4093428"/>
          </a:xfrm>
          <a:prstGeom prst="rect">
            <a:avLst/>
          </a:prstGeom>
          <a:noFill/>
        </p:spPr>
        <p:txBody>
          <a:bodyPr wrap="square">
            <a:spAutoFit/>
          </a:bodyPr>
          <a:lstStyle/>
          <a:p>
            <a:pPr>
              <a:buNone/>
            </a:pPr>
            <a:r>
              <a:rPr lang="en-US" sz="2000" dirty="0">
                <a:solidFill>
                  <a:srgbClr val="FFC000"/>
                </a:solidFill>
                <a:latin typeface="Baskerville Old Face" panose="02020602080505020303" pitchFamily="18" charset="0"/>
              </a:rPr>
              <a:t>The chart shows that customers aged 26-35 are the highest spenders, contributing over 40 million in sales. This is followed by the 36-45 and 18-25 age groups, indicating that young and middle-aged adults are key contributors to sales. Spending significantly decreases in older (46+) and younger (0-17) age groups. It suggests that </a:t>
            </a:r>
            <a:r>
              <a:rPr lang="en-US" sz="2000" b="1" dirty="0">
                <a:solidFill>
                  <a:srgbClr val="FFC000"/>
                </a:solidFill>
                <a:latin typeface="Baskerville Old Face" panose="02020602080505020303" pitchFamily="18" charset="0"/>
              </a:rPr>
              <a:t>26-35 age group is the most valuable customer segment</a:t>
            </a:r>
            <a:r>
              <a:rPr lang="en-US" sz="2000" dirty="0">
                <a:solidFill>
                  <a:srgbClr val="FFC000"/>
                </a:solidFill>
                <a:latin typeface="Baskerville Old Face" panose="02020602080505020303" pitchFamily="18" charset="0"/>
              </a:rPr>
              <a:t> during Diwali sales, as they contribute the highest total spending.</a:t>
            </a:r>
          </a:p>
        </p:txBody>
      </p:sp>
      <p:sp>
        <p:nvSpPr>
          <p:cNvPr id="7" name="TextBox 6">
            <a:extLst>
              <a:ext uri="{FF2B5EF4-FFF2-40B4-BE49-F238E27FC236}">
                <a16:creationId xmlns:a16="http://schemas.microsoft.com/office/drawing/2014/main" id="{2335289A-431B-F944-64F0-E2697B5FDC41}"/>
              </a:ext>
            </a:extLst>
          </p:cNvPr>
          <p:cNvSpPr txBox="1"/>
          <p:nvPr/>
        </p:nvSpPr>
        <p:spPr>
          <a:xfrm>
            <a:off x="3117915" y="603315"/>
            <a:ext cx="5956170" cy="584775"/>
          </a:xfrm>
          <a:prstGeom prst="rect">
            <a:avLst/>
          </a:prstGeom>
          <a:noFill/>
        </p:spPr>
        <p:txBody>
          <a:bodyPr wrap="square">
            <a:spAutoFit/>
          </a:bodyPr>
          <a:lstStyle/>
          <a:p>
            <a:r>
              <a:rPr lang="en-US" sz="3200" b="1" dirty="0">
                <a:solidFill>
                  <a:srgbClr val="FFC000"/>
                </a:solidFill>
                <a:effectLst>
                  <a:outerShdw blurRad="38100" dist="38100" dir="2700000" algn="tl">
                    <a:srgbClr val="000000">
                      <a:alpha val="43137"/>
                    </a:srgbClr>
                  </a:outerShdw>
                </a:effectLst>
                <a:latin typeface="Baskerville Old Face" panose="02020602080505020303" pitchFamily="18" charset="0"/>
              </a:rPr>
              <a:t>Total Amount Spent by Age Group</a:t>
            </a:r>
          </a:p>
        </p:txBody>
      </p:sp>
    </p:spTree>
    <p:extLst>
      <p:ext uri="{BB962C8B-B14F-4D97-AF65-F5344CB8AC3E}">
        <p14:creationId xmlns:p14="http://schemas.microsoft.com/office/powerpoint/2010/main" val="42784225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5A5CC92-CDCC-694A-1082-2ED732D0C351}"/>
              </a:ext>
            </a:extLst>
          </p:cNvPr>
          <p:cNvSpPr txBox="1"/>
          <p:nvPr/>
        </p:nvSpPr>
        <p:spPr>
          <a:xfrm>
            <a:off x="587605" y="1570878"/>
            <a:ext cx="4097517" cy="4708981"/>
          </a:xfrm>
          <a:prstGeom prst="rect">
            <a:avLst/>
          </a:prstGeom>
          <a:noFill/>
        </p:spPr>
        <p:txBody>
          <a:bodyPr wrap="square">
            <a:spAutoFit/>
          </a:bodyPr>
          <a:lstStyle/>
          <a:p>
            <a:r>
              <a:rPr lang="en-US" sz="2000" dirty="0">
                <a:solidFill>
                  <a:srgbClr val="FFC000"/>
                </a:solidFill>
                <a:latin typeface="Baskerville Old Face" panose="02020602080505020303" pitchFamily="18" charset="0"/>
              </a:rPr>
              <a:t>The bar chart shows the Total Number of Orders from the Top 10 States during Diwali. Uttar Pradesh leads with the highest number of orders, followed by Maharashtra and Karnataka. Northern and Western states dominate the top positions, indicating a strong consumer demand in these regions. It suggests that </a:t>
            </a:r>
            <a:r>
              <a:rPr lang="en-US" sz="2000" b="1" dirty="0">
                <a:solidFill>
                  <a:srgbClr val="FFC000"/>
                </a:solidFill>
                <a:latin typeface="Baskerville Old Face" panose="02020602080505020303" pitchFamily="18" charset="0"/>
              </a:rPr>
              <a:t>Uttar Pradesh, Maharashtra, and Karnataka</a:t>
            </a:r>
            <a:r>
              <a:rPr lang="en-US" sz="2000" dirty="0">
                <a:solidFill>
                  <a:srgbClr val="FFC000"/>
                </a:solidFill>
                <a:latin typeface="Baskerville Old Face" panose="02020602080505020303" pitchFamily="18" charset="0"/>
              </a:rPr>
              <a:t> are the top-performing states in terms of Diwali orders. This indicates a </a:t>
            </a:r>
            <a:r>
              <a:rPr lang="en-US" sz="2000" b="1" dirty="0">
                <a:solidFill>
                  <a:srgbClr val="FFC000"/>
                </a:solidFill>
                <a:latin typeface="Baskerville Old Face" panose="02020602080505020303" pitchFamily="18" charset="0"/>
              </a:rPr>
              <a:t>higher consumer demand and purchasing power</a:t>
            </a:r>
            <a:r>
              <a:rPr lang="en-US" sz="2000" dirty="0">
                <a:solidFill>
                  <a:srgbClr val="FFC000"/>
                </a:solidFill>
                <a:latin typeface="Baskerville Old Face" panose="02020602080505020303" pitchFamily="18" charset="0"/>
              </a:rPr>
              <a:t> in these regions during the festive season. </a:t>
            </a:r>
          </a:p>
        </p:txBody>
      </p:sp>
      <p:pic>
        <p:nvPicPr>
          <p:cNvPr id="5" name="Picture 4">
            <a:extLst>
              <a:ext uri="{FF2B5EF4-FFF2-40B4-BE49-F238E27FC236}">
                <a16:creationId xmlns:a16="http://schemas.microsoft.com/office/drawing/2014/main" id="{4443F94F-F37E-122B-61DB-CFC3D12237A6}"/>
              </a:ext>
            </a:extLst>
          </p:cNvPr>
          <p:cNvPicPr>
            <a:picLocks noChangeAspect="1"/>
          </p:cNvPicPr>
          <p:nvPr/>
        </p:nvPicPr>
        <p:blipFill>
          <a:blip r:embed="rId2"/>
          <a:srcRect l="2427" t="6922" b="7466"/>
          <a:stretch/>
        </p:blipFill>
        <p:spPr>
          <a:xfrm>
            <a:off x="4958499" y="1570878"/>
            <a:ext cx="6532775" cy="4693593"/>
          </a:xfrm>
          <a:prstGeom prst="rect">
            <a:avLst/>
          </a:prstGeom>
        </p:spPr>
      </p:pic>
      <p:sp>
        <p:nvSpPr>
          <p:cNvPr id="7" name="TextBox 6">
            <a:extLst>
              <a:ext uri="{FF2B5EF4-FFF2-40B4-BE49-F238E27FC236}">
                <a16:creationId xmlns:a16="http://schemas.microsoft.com/office/drawing/2014/main" id="{6075BC52-A274-72F5-3403-8E0E21E83885}"/>
              </a:ext>
            </a:extLst>
          </p:cNvPr>
          <p:cNvSpPr txBox="1"/>
          <p:nvPr/>
        </p:nvSpPr>
        <p:spPr>
          <a:xfrm>
            <a:off x="2488872" y="578141"/>
            <a:ext cx="7214255" cy="584775"/>
          </a:xfrm>
          <a:prstGeom prst="rect">
            <a:avLst/>
          </a:prstGeom>
          <a:noFill/>
        </p:spPr>
        <p:txBody>
          <a:bodyPr wrap="square">
            <a:spAutoFit/>
          </a:bodyPr>
          <a:lstStyle/>
          <a:p>
            <a:r>
              <a:rPr lang="en-US" sz="3200" b="1" dirty="0">
                <a:solidFill>
                  <a:srgbClr val="FFC000"/>
                </a:solidFill>
                <a:effectLst>
                  <a:outerShdw blurRad="38100" dist="38100" dir="2700000" algn="tl">
                    <a:srgbClr val="000000">
                      <a:alpha val="43137"/>
                    </a:srgbClr>
                  </a:outerShdw>
                </a:effectLst>
                <a:latin typeface="Baskerville Old Face" panose="02020602080505020303" pitchFamily="18" charset="0"/>
              </a:rPr>
              <a:t>Top Performing States Driving Diwali Sales</a:t>
            </a:r>
          </a:p>
        </p:txBody>
      </p:sp>
    </p:spTree>
    <p:extLst>
      <p:ext uri="{BB962C8B-B14F-4D97-AF65-F5344CB8AC3E}">
        <p14:creationId xmlns:p14="http://schemas.microsoft.com/office/powerpoint/2010/main" val="3470594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462D293-1ECD-F829-F5FF-F0630B68D7A9}"/>
              </a:ext>
            </a:extLst>
          </p:cNvPr>
          <p:cNvPicPr>
            <a:picLocks noChangeAspect="1"/>
          </p:cNvPicPr>
          <p:nvPr/>
        </p:nvPicPr>
        <p:blipFill>
          <a:blip r:embed="rId2"/>
          <a:srcRect l="4229" t="7385" b="8407"/>
          <a:stretch/>
        </p:blipFill>
        <p:spPr>
          <a:xfrm>
            <a:off x="4506012" y="1659118"/>
            <a:ext cx="7004466" cy="4506012"/>
          </a:xfrm>
          <a:prstGeom prst="rect">
            <a:avLst/>
          </a:prstGeom>
        </p:spPr>
      </p:pic>
      <p:sp>
        <p:nvSpPr>
          <p:cNvPr id="5" name="TextBox 4">
            <a:extLst>
              <a:ext uri="{FF2B5EF4-FFF2-40B4-BE49-F238E27FC236}">
                <a16:creationId xmlns:a16="http://schemas.microsoft.com/office/drawing/2014/main" id="{A4D7CCFC-469E-36BC-976C-1AB71510B532}"/>
              </a:ext>
            </a:extLst>
          </p:cNvPr>
          <p:cNvSpPr txBox="1"/>
          <p:nvPr/>
        </p:nvSpPr>
        <p:spPr>
          <a:xfrm>
            <a:off x="1263192" y="574192"/>
            <a:ext cx="8681301" cy="584775"/>
          </a:xfrm>
          <a:prstGeom prst="rect">
            <a:avLst/>
          </a:prstGeom>
          <a:noFill/>
        </p:spPr>
        <p:txBody>
          <a:bodyPr wrap="square">
            <a:spAutoFit/>
          </a:bodyPr>
          <a:lstStyle/>
          <a:p>
            <a:r>
              <a:rPr lang="en-US" sz="3200" b="1" dirty="0">
                <a:solidFill>
                  <a:srgbClr val="FFC000"/>
                </a:solidFill>
                <a:effectLst>
                  <a:outerShdw blurRad="38100" dist="38100" dir="2700000" algn="tl">
                    <a:srgbClr val="000000">
                      <a:alpha val="43137"/>
                    </a:srgbClr>
                  </a:outerShdw>
                </a:effectLst>
                <a:latin typeface="Baskerville Old Face" panose="02020602080505020303" pitchFamily="18" charset="0"/>
              </a:rPr>
              <a:t>State-wise Contribution to Total Sales During Diwali</a:t>
            </a:r>
          </a:p>
        </p:txBody>
      </p:sp>
      <p:sp>
        <p:nvSpPr>
          <p:cNvPr id="7" name="TextBox 6">
            <a:extLst>
              <a:ext uri="{FF2B5EF4-FFF2-40B4-BE49-F238E27FC236}">
                <a16:creationId xmlns:a16="http://schemas.microsoft.com/office/drawing/2014/main" id="{EDB06A48-4AD4-A640-3B89-81A87CB56118}"/>
              </a:ext>
            </a:extLst>
          </p:cNvPr>
          <p:cNvSpPr txBox="1"/>
          <p:nvPr/>
        </p:nvSpPr>
        <p:spPr>
          <a:xfrm>
            <a:off x="615101" y="1711521"/>
            <a:ext cx="3532693" cy="4401205"/>
          </a:xfrm>
          <a:prstGeom prst="rect">
            <a:avLst/>
          </a:prstGeom>
          <a:noFill/>
        </p:spPr>
        <p:txBody>
          <a:bodyPr wrap="square">
            <a:spAutoFit/>
          </a:bodyPr>
          <a:lstStyle/>
          <a:p>
            <a:r>
              <a:rPr lang="en-US" sz="2000" dirty="0">
                <a:solidFill>
                  <a:srgbClr val="FFC000"/>
                </a:solidFill>
                <a:latin typeface="Baskerville Old Face" panose="02020602080505020303" pitchFamily="18" charset="0"/>
              </a:rPr>
              <a:t>The bar chart presents the total sales across various Indian states. Uttar Pradesh leads significantly with the highest sales figures, followed by Maharashtra and Karnataka. These three states contribute a major portion of the overall sales. States like Delhi, Madhya Pradesh, and Andhra Pradesh show moderate sales, while Himachal Pradesh, Haryana, Bihar, and Gujarat are at the lower end in terms of sales contribution.</a:t>
            </a:r>
          </a:p>
        </p:txBody>
      </p:sp>
    </p:spTree>
    <p:extLst>
      <p:ext uri="{BB962C8B-B14F-4D97-AF65-F5344CB8AC3E}">
        <p14:creationId xmlns:p14="http://schemas.microsoft.com/office/powerpoint/2010/main" val="18903740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AB04A42-9A8C-4143-A4A9-9EBE182A8B37}"/>
              </a:ext>
            </a:extLst>
          </p:cNvPr>
          <p:cNvPicPr>
            <a:picLocks noChangeAspect="1"/>
          </p:cNvPicPr>
          <p:nvPr/>
        </p:nvPicPr>
        <p:blipFill>
          <a:blip r:embed="rId2"/>
          <a:srcRect l="4074" t="9230" r="2784" b="7418"/>
          <a:stretch/>
        </p:blipFill>
        <p:spPr>
          <a:xfrm>
            <a:off x="4949073" y="1649692"/>
            <a:ext cx="6476214" cy="4524866"/>
          </a:xfrm>
          <a:prstGeom prst="rect">
            <a:avLst/>
          </a:prstGeom>
        </p:spPr>
      </p:pic>
      <p:sp>
        <p:nvSpPr>
          <p:cNvPr id="5" name="TextBox 4">
            <a:extLst>
              <a:ext uri="{FF2B5EF4-FFF2-40B4-BE49-F238E27FC236}">
                <a16:creationId xmlns:a16="http://schemas.microsoft.com/office/drawing/2014/main" id="{3DBA35AF-A869-74C4-FBFF-5ACEFC4A8E21}"/>
              </a:ext>
            </a:extLst>
          </p:cNvPr>
          <p:cNvSpPr txBox="1"/>
          <p:nvPr/>
        </p:nvSpPr>
        <p:spPr>
          <a:xfrm>
            <a:off x="492551" y="1911744"/>
            <a:ext cx="4183144" cy="4093428"/>
          </a:xfrm>
          <a:prstGeom prst="rect">
            <a:avLst/>
          </a:prstGeom>
          <a:noFill/>
        </p:spPr>
        <p:txBody>
          <a:bodyPr wrap="square">
            <a:spAutoFit/>
          </a:bodyPr>
          <a:lstStyle/>
          <a:p>
            <a:r>
              <a:rPr lang="en-US" sz="2000" dirty="0">
                <a:solidFill>
                  <a:srgbClr val="FFC000"/>
                </a:solidFill>
                <a:latin typeface="Baskerville Old Face" panose="02020602080505020303" pitchFamily="18" charset="0"/>
              </a:rPr>
              <a:t>The bar chart illustrates the distribution of customers categorized by their marital status. A higher proportion of customers, 6518, are unmarried (denoted by 0), compared to 4721 married customers (denoted by 1). This indicates that the unmarried segment forms the majority of the customer base. It suggests that marketing strategies could be tailored more towards unmarried individuals, as they represent a larger portion of the customer demographic.</a:t>
            </a:r>
          </a:p>
        </p:txBody>
      </p:sp>
      <p:sp>
        <p:nvSpPr>
          <p:cNvPr id="7" name="TextBox 6">
            <a:extLst>
              <a:ext uri="{FF2B5EF4-FFF2-40B4-BE49-F238E27FC236}">
                <a16:creationId xmlns:a16="http://schemas.microsoft.com/office/drawing/2014/main" id="{9850FB60-3848-6489-9A30-7AF4FDA3B892}"/>
              </a:ext>
            </a:extLst>
          </p:cNvPr>
          <p:cNvSpPr txBox="1"/>
          <p:nvPr/>
        </p:nvSpPr>
        <p:spPr>
          <a:xfrm>
            <a:off x="2550072" y="752090"/>
            <a:ext cx="6655324" cy="584775"/>
          </a:xfrm>
          <a:prstGeom prst="rect">
            <a:avLst/>
          </a:prstGeom>
          <a:noFill/>
        </p:spPr>
        <p:txBody>
          <a:bodyPr wrap="square">
            <a:spAutoFit/>
          </a:bodyPr>
          <a:lstStyle/>
          <a:p>
            <a:r>
              <a:rPr lang="en-US" sz="3200" b="1" dirty="0">
                <a:solidFill>
                  <a:srgbClr val="FFC000"/>
                </a:solidFill>
                <a:effectLst>
                  <a:outerShdw blurRad="38100" dist="38100" dir="2700000" algn="tl">
                    <a:srgbClr val="000000">
                      <a:alpha val="43137"/>
                    </a:srgbClr>
                  </a:outerShdw>
                </a:effectLst>
                <a:latin typeface="Baskerville Old Face" panose="02020602080505020303" pitchFamily="18" charset="0"/>
              </a:rPr>
              <a:t>Customer Distribution by Marital Status</a:t>
            </a:r>
          </a:p>
        </p:txBody>
      </p:sp>
    </p:spTree>
    <p:extLst>
      <p:ext uri="{BB962C8B-B14F-4D97-AF65-F5344CB8AC3E}">
        <p14:creationId xmlns:p14="http://schemas.microsoft.com/office/powerpoint/2010/main" val="392074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AC0C7A-2986-D2A1-6188-0B9015E3D16D}"/>
              </a:ext>
            </a:extLst>
          </p:cNvPr>
          <p:cNvSpPr txBox="1"/>
          <p:nvPr/>
        </p:nvSpPr>
        <p:spPr>
          <a:xfrm>
            <a:off x="633951" y="1878601"/>
            <a:ext cx="3325307" cy="4093428"/>
          </a:xfrm>
          <a:prstGeom prst="rect">
            <a:avLst/>
          </a:prstGeom>
          <a:noFill/>
        </p:spPr>
        <p:txBody>
          <a:bodyPr wrap="square">
            <a:spAutoFit/>
          </a:bodyPr>
          <a:lstStyle/>
          <a:p>
            <a:r>
              <a:rPr lang="en-US" sz="2000" dirty="0">
                <a:solidFill>
                  <a:srgbClr val="FFC000"/>
                </a:solidFill>
                <a:latin typeface="Baskerville Old Face" panose="02020602080505020303" pitchFamily="18" charset="0"/>
              </a:rPr>
              <a:t>The bar chart shows that unmarried females (</a:t>
            </a:r>
            <a:r>
              <a:rPr lang="en-US" sz="2000" dirty="0" err="1">
                <a:solidFill>
                  <a:srgbClr val="FFC000"/>
                </a:solidFill>
                <a:latin typeface="Baskerville Old Face" panose="02020602080505020303" pitchFamily="18" charset="0"/>
              </a:rPr>
              <a:t>Marital_Status</a:t>
            </a:r>
            <a:r>
              <a:rPr lang="en-US" sz="2000" dirty="0">
                <a:solidFill>
                  <a:srgbClr val="FFC000"/>
                </a:solidFill>
                <a:latin typeface="Baskerville Old Face" panose="02020602080505020303" pitchFamily="18" charset="0"/>
              </a:rPr>
              <a:t> 0, Gender F) contribute the highest to total sales, followed by married females. Males contribute comparatively less in both marital status categories. It suggests that businesses should focus more on targeting female customers, particularly those who are unmarried, to maximize sales opportunities.</a:t>
            </a:r>
          </a:p>
        </p:txBody>
      </p:sp>
      <p:sp>
        <p:nvSpPr>
          <p:cNvPr id="5" name="TextBox 4">
            <a:extLst>
              <a:ext uri="{FF2B5EF4-FFF2-40B4-BE49-F238E27FC236}">
                <a16:creationId xmlns:a16="http://schemas.microsoft.com/office/drawing/2014/main" id="{BDE3AD6B-90FC-48DB-AFDA-2270392D0A1C}"/>
              </a:ext>
            </a:extLst>
          </p:cNvPr>
          <p:cNvSpPr txBox="1"/>
          <p:nvPr/>
        </p:nvSpPr>
        <p:spPr>
          <a:xfrm>
            <a:off x="1623374" y="581647"/>
            <a:ext cx="8719008" cy="584775"/>
          </a:xfrm>
          <a:prstGeom prst="rect">
            <a:avLst/>
          </a:prstGeom>
          <a:noFill/>
        </p:spPr>
        <p:txBody>
          <a:bodyPr wrap="square">
            <a:spAutoFit/>
          </a:bodyPr>
          <a:lstStyle/>
          <a:p>
            <a:r>
              <a:rPr lang="en-US" sz="3200" b="1" dirty="0">
                <a:solidFill>
                  <a:srgbClr val="FFC000"/>
                </a:solidFill>
                <a:effectLst>
                  <a:outerShdw blurRad="38100" dist="38100" dir="2700000" algn="tl">
                    <a:srgbClr val="000000">
                      <a:alpha val="43137"/>
                    </a:srgbClr>
                  </a:outerShdw>
                </a:effectLst>
                <a:latin typeface="Baskerville Old Face" panose="02020602080505020303" pitchFamily="18" charset="0"/>
              </a:rPr>
              <a:t>Impact of Marital Status and Gender on Total Sales</a:t>
            </a:r>
          </a:p>
        </p:txBody>
      </p:sp>
      <p:pic>
        <p:nvPicPr>
          <p:cNvPr id="7" name="Picture 6">
            <a:extLst>
              <a:ext uri="{FF2B5EF4-FFF2-40B4-BE49-F238E27FC236}">
                <a16:creationId xmlns:a16="http://schemas.microsoft.com/office/drawing/2014/main" id="{5795E474-4939-A2E2-B86D-625489D2FB81}"/>
              </a:ext>
            </a:extLst>
          </p:cNvPr>
          <p:cNvPicPr>
            <a:picLocks noChangeAspect="1"/>
          </p:cNvPicPr>
          <p:nvPr/>
        </p:nvPicPr>
        <p:blipFill>
          <a:blip r:embed="rId2"/>
          <a:srcRect l="4347" t="9201" r="7880" b="6645"/>
          <a:stretch/>
        </p:blipFill>
        <p:spPr>
          <a:xfrm>
            <a:off x="4194928" y="1659118"/>
            <a:ext cx="7230359" cy="4532394"/>
          </a:xfrm>
          <a:prstGeom prst="rect">
            <a:avLst/>
          </a:prstGeom>
        </p:spPr>
      </p:pic>
    </p:spTree>
    <p:extLst>
      <p:ext uri="{BB962C8B-B14F-4D97-AF65-F5344CB8AC3E}">
        <p14:creationId xmlns:p14="http://schemas.microsoft.com/office/powerpoint/2010/main" val="8384507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4F03959-F90D-0A80-C3CE-0414C334B245}"/>
              </a:ext>
            </a:extLst>
          </p:cNvPr>
          <p:cNvPicPr>
            <a:picLocks noChangeAspect="1"/>
          </p:cNvPicPr>
          <p:nvPr/>
        </p:nvPicPr>
        <p:blipFill>
          <a:blip r:embed="rId2"/>
          <a:srcRect l="2109" t="9043" b="6177"/>
          <a:stretch/>
        </p:blipFill>
        <p:spPr>
          <a:xfrm>
            <a:off x="4251489" y="1715680"/>
            <a:ext cx="7220931" cy="4430596"/>
          </a:xfrm>
          <a:prstGeom prst="rect">
            <a:avLst/>
          </a:prstGeom>
        </p:spPr>
      </p:pic>
      <p:sp>
        <p:nvSpPr>
          <p:cNvPr id="5" name="TextBox 4">
            <a:extLst>
              <a:ext uri="{FF2B5EF4-FFF2-40B4-BE49-F238E27FC236}">
                <a16:creationId xmlns:a16="http://schemas.microsoft.com/office/drawing/2014/main" id="{9012657C-3286-4CC5-FF18-640C92D9AAA5}"/>
              </a:ext>
            </a:extLst>
          </p:cNvPr>
          <p:cNvSpPr txBox="1"/>
          <p:nvPr/>
        </p:nvSpPr>
        <p:spPr>
          <a:xfrm>
            <a:off x="785569" y="1715680"/>
            <a:ext cx="3154836" cy="4401205"/>
          </a:xfrm>
          <a:prstGeom prst="rect">
            <a:avLst/>
          </a:prstGeom>
          <a:noFill/>
        </p:spPr>
        <p:txBody>
          <a:bodyPr wrap="square">
            <a:spAutoFit/>
          </a:bodyPr>
          <a:lstStyle/>
          <a:p>
            <a:r>
              <a:rPr lang="en-US" sz="2000" dirty="0">
                <a:solidFill>
                  <a:srgbClr val="FFC000"/>
                </a:solidFill>
                <a:latin typeface="Baskerville Old Face" panose="02020602080505020303" pitchFamily="18" charset="0"/>
              </a:rPr>
              <a:t>The bar chart reveals that the IT Sector has the highest customer count (1583), followed by Healthcare (1408) and Aviation (1310). Occupations like Agriculture, Textile, and Construction show significantly lower customer counts. It suggests that marketing strategies could prioritize the IT, Healthcare, and Aviation sectors to target a larger customer base effectively.</a:t>
            </a:r>
          </a:p>
        </p:txBody>
      </p:sp>
      <p:sp>
        <p:nvSpPr>
          <p:cNvPr id="7" name="TextBox 6">
            <a:extLst>
              <a:ext uri="{FF2B5EF4-FFF2-40B4-BE49-F238E27FC236}">
                <a16:creationId xmlns:a16="http://schemas.microsoft.com/office/drawing/2014/main" id="{5C860642-8782-7280-CD15-A2024101CD12}"/>
              </a:ext>
            </a:extLst>
          </p:cNvPr>
          <p:cNvSpPr txBox="1"/>
          <p:nvPr/>
        </p:nvSpPr>
        <p:spPr>
          <a:xfrm>
            <a:off x="2717668" y="711724"/>
            <a:ext cx="6756663" cy="584775"/>
          </a:xfrm>
          <a:prstGeom prst="rect">
            <a:avLst/>
          </a:prstGeom>
          <a:noFill/>
        </p:spPr>
        <p:txBody>
          <a:bodyPr wrap="square">
            <a:spAutoFit/>
          </a:bodyPr>
          <a:lstStyle/>
          <a:p>
            <a:r>
              <a:rPr lang="en-US" sz="3200" b="1" dirty="0">
                <a:solidFill>
                  <a:srgbClr val="FFC000"/>
                </a:solidFill>
                <a:effectLst>
                  <a:outerShdw blurRad="38100" dist="38100" dir="2700000" algn="tl">
                    <a:srgbClr val="000000">
                      <a:alpha val="43137"/>
                    </a:srgbClr>
                  </a:outerShdw>
                </a:effectLst>
                <a:latin typeface="Baskerville Old Face" panose="02020602080505020303" pitchFamily="18" charset="0"/>
              </a:rPr>
              <a:t>Customer Distribution by Occupation</a:t>
            </a:r>
          </a:p>
        </p:txBody>
      </p:sp>
    </p:spTree>
    <p:extLst>
      <p:ext uri="{BB962C8B-B14F-4D97-AF65-F5344CB8AC3E}">
        <p14:creationId xmlns:p14="http://schemas.microsoft.com/office/powerpoint/2010/main" val="16722719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3AC89F-1969-28D4-C8CE-EB442AB27F69}"/>
              </a:ext>
            </a:extLst>
          </p:cNvPr>
          <p:cNvSpPr txBox="1"/>
          <p:nvPr/>
        </p:nvSpPr>
        <p:spPr>
          <a:xfrm>
            <a:off x="586819" y="1878366"/>
            <a:ext cx="2901100" cy="4401205"/>
          </a:xfrm>
          <a:prstGeom prst="rect">
            <a:avLst/>
          </a:prstGeom>
          <a:noFill/>
        </p:spPr>
        <p:txBody>
          <a:bodyPr wrap="square">
            <a:spAutoFit/>
          </a:bodyPr>
          <a:lstStyle/>
          <a:p>
            <a:r>
              <a:rPr lang="en-US" sz="2000" dirty="0">
                <a:solidFill>
                  <a:srgbClr val="FFC000"/>
                </a:solidFill>
                <a:latin typeface="Baskerville Old Face" panose="02020602080505020303" pitchFamily="18" charset="0"/>
              </a:rPr>
              <a:t>The bar chart shows that the IT Sector leads in total sales, followed by Healthcare and Aviation. Occupations like Agriculture, Textile, and Construction contribute the least. This suggests a strong correlation between professional sectors and higher purchasing power, with IT and Healthcare being key drivers of revenue.</a:t>
            </a:r>
          </a:p>
        </p:txBody>
      </p:sp>
      <p:sp>
        <p:nvSpPr>
          <p:cNvPr id="5" name="TextBox 4">
            <a:extLst>
              <a:ext uri="{FF2B5EF4-FFF2-40B4-BE49-F238E27FC236}">
                <a16:creationId xmlns:a16="http://schemas.microsoft.com/office/drawing/2014/main" id="{D898C6A6-CE95-198A-F516-4B8077ED86FB}"/>
              </a:ext>
            </a:extLst>
          </p:cNvPr>
          <p:cNvSpPr txBox="1"/>
          <p:nvPr/>
        </p:nvSpPr>
        <p:spPr>
          <a:xfrm>
            <a:off x="3877166" y="465782"/>
            <a:ext cx="4437667" cy="584775"/>
          </a:xfrm>
          <a:prstGeom prst="rect">
            <a:avLst/>
          </a:prstGeom>
          <a:noFill/>
        </p:spPr>
        <p:txBody>
          <a:bodyPr wrap="square">
            <a:spAutoFit/>
          </a:bodyPr>
          <a:lstStyle/>
          <a:p>
            <a:r>
              <a:rPr lang="en-US" sz="3200" b="1" dirty="0">
                <a:solidFill>
                  <a:srgbClr val="FFC000"/>
                </a:solidFill>
                <a:effectLst>
                  <a:outerShdw blurRad="38100" dist="38100" dir="2700000" algn="tl">
                    <a:srgbClr val="000000">
                      <a:alpha val="43137"/>
                    </a:srgbClr>
                  </a:outerShdw>
                </a:effectLst>
                <a:latin typeface="Baskerville Old Face" panose="02020602080505020303" pitchFamily="18" charset="0"/>
              </a:rPr>
              <a:t>Total Sales by Occupation</a:t>
            </a:r>
          </a:p>
        </p:txBody>
      </p:sp>
      <p:pic>
        <p:nvPicPr>
          <p:cNvPr id="6" name="Picture 5">
            <a:extLst>
              <a:ext uri="{FF2B5EF4-FFF2-40B4-BE49-F238E27FC236}">
                <a16:creationId xmlns:a16="http://schemas.microsoft.com/office/drawing/2014/main" id="{4BDD1BCC-CDE4-AC37-4677-840B9A417A7D}"/>
              </a:ext>
            </a:extLst>
          </p:cNvPr>
          <p:cNvPicPr>
            <a:picLocks noChangeAspect="1"/>
          </p:cNvPicPr>
          <p:nvPr/>
        </p:nvPicPr>
        <p:blipFill>
          <a:blip r:embed="rId2"/>
          <a:srcRect l="1747" t="6727" r="1078" b="6353"/>
          <a:stretch/>
        </p:blipFill>
        <p:spPr>
          <a:xfrm>
            <a:off x="3751869" y="1811059"/>
            <a:ext cx="7853314" cy="4401205"/>
          </a:xfrm>
          <a:prstGeom prst="rect">
            <a:avLst/>
          </a:prstGeom>
        </p:spPr>
      </p:pic>
    </p:spTree>
    <p:extLst>
      <p:ext uri="{BB962C8B-B14F-4D97-AF65-F5344CB8AC3E}">
        <p14:creationId xmlns:p14="http://schemas.microsoft.com/office/powerpoint/2010/main" val="3346151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D5F3711-99F1-A4DA-32DC-28DD36D9856F}"/>
              </a:ext>
            </a:extLst>
          </p:cNvPr>
          <p:cNvSpPr txBox="1"/>
          <p:nvPr/>
        </p:nvSpPr>
        <p:spPr>
          <a:xfrm>
            <a:off x="539684" y="1746392"/>
            <a:ext cx="2948233" cy="4401205"/>
          </a:xfrm>
          <a:prstGeom prst="rect">
            <a:avLst/>
          </a:prstGeom>
          <a:noFill/>
        </p:spPr>
        <p:txBody>
          <a:bodyPr wrap="square">
            <a:spAutoFit/>
          </a:bodyPr>
          <a:lstStyle/>
          <a:p>
            <a:r>
              <a:rPr lang="en-US" sz="2000" dirty="0">
                <a:solidFill>
                  <a:srgbClr val="FFC000"/>
                </a:solidFill>
                <a:latin typeface="Baskerville Old Face" panose="02020602080505020303" pitchFamily="18" charset="0"/>
              </a:rPr>
              <a:t>The chart shows that Clothing &amp; Apparel and Food categories have the highest customer counts, followed by Electronics &amp; Gadgets. Categories like Hand &amp; Power Tools, Veterinary, and Decor have the lowest customer engagement. This indicates that everyday essentials and technology-related products have a broader customer appeal.</a:t>
            </a:r>
          </a:p>
        </p:txBody>
      </p:sp>
      <p:pic>
        <p:nvPicPr>
          <p:cNvPr id="5" name="Picture 4">
            <a:extLst>
              <a:ext uri="{FF2B5EF4-FFF2-40B4-BE49-F238E27FC236}">
                <a16:creationId xmlns:a16="http://schemas.microsoft.com/office/drawing/2014/main" id="{B9DD75A2-AE77-BA86-3697-AA41ECD1BBD0}"/>
              </a:ext>
            </a:extLst>
          </p:cNvPr>
          <p:cNvPicPr>
            <a:picLocks noChangeAspect="1"/>
          </p:cNvPicPr>
          <p:nvPr/>
        </p:nvPicPr>
        <p:blipFill>
          <a:blip r:embed="rId2"/>
          <a:srcRect l="1210" t="8024" r="1061" b="9628"/>
          <a:stretch/>
        </p:blipFill>
        <p:spPr>
          <a:xfrm>
            <a:off x="3836708" y="1746392"/>
            <a:ext cx="7748833" cy="4494152"/>
          </a:xfrm>
          <a:prstGeom prst="rect">
            <a:avLst/>
          </a:prstGeom>
        </p:spPr>
      </p:pic>
      <p:sp>
        <p:nvSpPr>
          <p:cNvPr id="7" name="TextBox 6">
            <a:extLst>
              <a:ext uri="{FF2B5EF4-FFF2-40B4-BE49-F238E27FC236}">
                <a16:creationId xmlns:a16="http://schemas.microsoft.com/office/drawing/2014/main" id="{AAC5B56F-97D7-2202-88AC-41517C838603}"/>
              </a:ext>
            </a:extLst>
          </p:cNvPr>
          <p:cNvSpPr txBox="1"/>
          <p:nvPr/>
        </p:nvSpPr>
        <p:spPr>
          <a:xfrm>
            <a:off x="2439578" y="525737"/>
            <a:ext cx="7312844" cy="584775"/>
          </a:xfrm>
          <a:prstGeom prst="rect">
            <a:avLst/>
          </a:prstGeom>
          <a:noFill/>
        </p:spPr>
        <p:txBody>
          <a:bodyPr wrap="square">
            <a:spAutoFit/>
          </a:bodyPr>
          <a:lstStyle/>
          <a:p>
            <a:r>
              <a:rPr lang="en-US" sz="3200" b="1" dirty="0">
                <a:solidFill>
                  <a:srgbClr val="FFC000"/>
                </a:solidFill>
                <a:effectLst>
                  <a:outerShdw blurRad="38100" dist="38100" dir="2700000" algn="tl">
                    <a:srgbClr val="000000">
                      <a:alpha val="43137"/>
                    </a:srgbClr>
                  </a:outerShdw>
                </a:effectLst>
                <a:latin typeface="Baskerville Old Face" panose="02020602080505020303" pitchFamily="18" charset="0"/>
              </a:rPr>
              <a:t>Customer Distribution by Product Category</a:t>
            </a:r>
          </a:p>
        </p:txBody>
      </p:sp>
    </p:spTree>
    <p:extLst>
      <p:ext uri="{BB962C8B-B14F-4D97-AF65-F5344CB8AC3E}">
        <p14:creationId xmlns:p14="http://schemas.microsoft.com/office/powerpoint/2010/main" val="29023624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730416A-46D9-C12F-3F5F-03F0A4E7E8E7}"/>
              </a:ext>
            </a:extLst>
          </p:cNvPr>
          <p:cNvSpPr txBox="1"/>
          <p:nvPr/>
        </p:nvSpPr>
        <p:spPr>
          <a:xfrm>
            <a:off x="662235" y="1811059"/>
            <a:ext cx="3353585" cy="4401205"/>
          </a:xfrm>
          <a:prstGeom prst="rect">
            <a:avLst/>
          </a:prstGeom>
          <a:noFill/>
        </p:spPr>
        <p:txBody>
          <a:bodyPr wrap="square">
            <a:spAutoFit/>
          </a:bodyPr>
          <a:lstStyle/>
          <a:p>
            <a:r>
              <a:rPr lang="en-US" sz="2000" dirty="0">
                <a:solidFill>
                  <a:srgbClr val="FFC000"/>
                </a:solidFill>
                <a:latin typeface="Baskerville Old Face" panose="02020602080505020303" pitchFamily="18" charset="0"/>
              </a:rPr>
              <a:t>The chart shows that the Food category leads in total sales, significantly surpassing all other categories. Clothing &amp; Apparel, Electronics &amp; Gadgets, and Footwear &amp; Shoes follow with moderate sales figures. Categories like Beauty, Auto, and Stationery contribute the least to total sales revenue. This indicates that essential and frequently purchased items like food drive the highest revenue streams.</a:t>
            </a:r>
          </a:p>
        </p:txBody>
      </p:sp>
      <p:sp>
        <p:nvSpPr>
          <p:cNvPr id="5" name="TextBox 4">
            <a:extLst>
              <a:ext uri="{FF2B5EF4-FFF2-40B4-BE49-F238E27FC236}">
                <a16:creationId xmlns:a16="http://schemas.microsoft.com/office/drawing/2014/main" id="{514B81EC-BF87-0338-8CB0-CC5809F7F788}"/>
              </a:ext>
            </a:extLst>
          </p:cNvPr>
          <p:cNvSpPr txBox="1"/>
          <p:nvPr/>
        </p:nvSpPr>
        <p:spPr>
          <a:xfrm>
            <a:off x="3405826" y="522343"/>
            <a:ext cx="5380348" cy="584775"/>
          </a:xfrm>
          <a:prstGeom prst="rect">
            <a:avLst/>
          </a:prstGeom>
          <a:noFill/>
        </p:spPr>
        <p:txBody>
          <a:bodyPr wrap="square">
            <a:spAutoFit/>
          </a:bodyPr>
          <a:lstStyle/>
          <a:p>
            <a:r>
              <a:rPr lang="en-US" sz="3200" b="1" dirty="0">
                <a:solidFill>
                  <a:srgbClr val="FFC000"/>
                </a:solidFill>
                <a:effectLst>
                  <a:outerShdw blurRad="38100" dist="38100" dir="2700000" algn="tl">
                    <a:srgbClr val="000000">
                      <a:alpha val="43137"/>
                    </a:srgbClr>
                  </a:outerShdw>
                </a:effectLst>
                <a:latin typeface="Baskerville Old Face" panose="02020602080505020303" pitchFamily="18" charset="0"/>
              </a:rPr>
              <a:t>Total Sales by Product Category</a:t>
            </a:r>
          </a:p>
        </p:txBody>
      </p:sp>
      <p:pic>
        <p:nvPicPr>
          <p:cNvPr id="7" name="Picture 6">
            <a:extLst>
              <a:ext uri="{FF2B5EF4-FFF2-40B4-BE49-F238E27FC236}">
                <a16:creationId xmlns:a16="http://schemas.microsoft.com/office/drawing/2014/main" id="{B50EED8A-357B-E69A-6B8C-C915968015C0}"/>
              </a:ext>
            </a:extLst>
          </p:cNvPr>
          <p:cNvPicPr>
            <a:picLocks noChangeAspect="1"/>
          </p:cNvPicPr>
          <p:nvPr/>
        </p:nvPicPr>
        <p:blipFill>
          <a:blip r:embed="rId2"/>
          <a:srcRect l="1637" t="8071" r="1131" b="9078"/>
          <a:stretch/>
        </p:blipFill>
        <p:spPr>
          <a:xfrm>
            <a:off x="4260914" y="1811058"/>
            <a:ext cx="7268851" cy="4401206"/>
          </a:xfrm>
          <a:prstGeom prst="rect">
            <a:avLst/>
          </a:prstGeom>
        </p:spPr>
      </p:pic>
    </p:spTree>
    <p:extLst>
      <p:ext uri="{BB962C8B-B14F-4D97-AF65-F5344CB8AC3E}">
        <p14:creationId xmlns:p14="http://schemas.microsoft.com/office/powerpoint/2010/main" val="106581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A29320A-7734-07FD-ED85-FD5887D982CF}"/>
              </a:ext>
            </a:extLst>
          </p:cNvPr>
          <p:cNvSpPr txBox="1"/>
          <p:nvPr/>
        </p:nvSpPr>
        <p:spPr>
          <a:xfrm>
            <a:off x="2623401" y="526213"/>
            <a:ext cx="6945197" cy="584775"/>
          </a:xfrm>
          <a:prstGeom prst="rect">
            <a:avLst/>
          </a:prstGeom>
          <a:noFill/>
        </p:spPr>
        <p:txBody>
          <a:bodyPr wrap="square">
            <a:spAutoFit/>
          </a:bodyPr>
          <a:lstStyle/>
          <a:p>
            <a:r>
              <a:rPr lang="en-US" sz="3200" b="1" dirty="0">
                <a:solidFill>
                  <a:srgbClr val="FFC000"/>
                </a:solidFill>
                <a:effectLst>
                  <a:outerShdw blurRad="38100" dist="38100" dir="2700000" algn="tl">
                    <a:srgbClr val="000000">
                      <a:alpha val="43137"/>
                    </a:srgbClr>
                  </a:outerShdw>
                </a:effectLst>
                <a:latin typeface="Baskerville Old Face" panose="02020602080505020303" pitchFamily="18" charset="0"/>
              </a:rPr>
              <a:t>Top-Selling Products During Diwali Sales</a:t>
            </a:r>
          </a:p>
        </p:txBody>
      </p:sp>
      <p:pic>
        <p:nvPicPr>
          <p:cNvPr id="5" name="Picture 4">
            <a:extLst>
              <a:ext uri="{FF2B5EF4-FFF2-40B4-BE49-F238E27FC236}">
                <a16:creationId xmlns:a16="http://schemas.microsoft.com/office/drawing/2014/main" id="{78E2A0AA-6712-0ECF-6173-9C1DFAC0EAC0}"/>
              </a:ext>
            </a:extLst>
          </p:cNvPr>
          <p:cNvPicPr>
            <a:picLocks noChangeAspect="1"/>
          </p:cNvPicPr>
          <p:nvPr/>
        </p:nvPicPr>
        <p:blipFill>
          <a:blip r:embed="rId2"/>
          <a:srcRect l="2220" t="9420" r="827" b="9274"/>
          <a:stretch/>
        </p:blipFill>
        <p:spPr>
          <a:xfrm>
            <a:off x="4204355" y="1800520"/>
            <a:ext cx="7381188" cy="4440023"/>
          </a:xfrm>
          <a:prstGeom prst="rect">
            <a:avLst/>
          </a:prstGeom>
        </p:spPr>
      </p:pic>
      <p:sp>
        <p:nvSpPr>
          <p:cNvPr id="7" name="TextBox 6">
            <a:extLst>
              <a:ext uri="{FF2B5EF4-FFF2-40B4-BE49-F238E27FC236}">
                <a16:creationId xmlns:a16="http://schemas.microsoft.com/office/drawing/2014/main" id="{73CD4E16-B3F4-C3C8-0E4E-2409EC4B75D7}"/>
              </a:ext>
            </a:extLst>
          </p:cNvPr>
          <p:cNvSpPr txBox="1"/>
          <p:nvPr/>
        </p:nvSpPr>
        <p:spPr>
          <a:xfrm>
            <a:off x="606457" y="1930582"/>
            <a:ext cx="3267959" cy="4093428"/>
          </a:xfrm>
          <a:prstGeom prst="rect">
            <a:avLst/>
          </a:prstGeom>
          <a:noFill/>
        </p:spPr>
        <p:txBody>
          <a:bodyPr wrap="square">
            <a:spAutoFit/>
          </a:bodyPr>
          <a:lstStyle/>
          <a:p>
            <a:r>
              <a:rPr lang="en-US" sz="2000" dirty="0">
                <a:solidFill>
                  <a:srgbClr val="FFC000"/>
                </a:solidFill>
                <a:latin typeface="Baskerville Old Face" panose="02020602080505020303" pitchFamily="18" charset="0"/>
              </a:rPr>
              <a:t>The chart highlights that products with IDs P00265242, P00110942, and P00237542 recorded the highest number of orders during the Diwali sales period.</a:t>
            </a:r>
            <a:r>
              <a:rPr lang="en-US" sz="2000" b="1" dirty="0">
                <a:solidFill>
                  <a:srgbClr val="FFC000"/>
                </a:solidFill>
                <a:latin typeface="Baskerville Old Face" panose="02020602080505020303" pitchFamily="18" charset="0"/>
              </a:rPr>
              <a:t> </a:t>
            </a:r>
            <a:r>
              <a:rPr lang="en-US" sz="2000" dirty="0">
                <a:solidFill>
                  <a:srgbClr val="FFC000"/>
                </a:solidFill>
                <a:latin typeface="Baskerville Old Face" panose="02020602080505020303" pitchFamily="18" charset="0"/>
              </a:rPr>
              <a:t>It suggests that businesses should focus on stocking and promoting products that are traditionally in high demand during Diwali to maximize sales opportunities during the festive season.</a:t>
            </a:r>
          </a:p>
        </p:txBody>
      </p:sp>
    </p:spTree>
    <p:extLst>
      <p:ext uri="{BB962C8B-B14F-4D97-AF65-F5344CB8AC3E}">
        <p14:creationId xmlns:p14="http://schemas.microsoft.com/office/powerpoint/2010/main" val="889506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8170C4-EFC8-71A3-E69F-E45B69A5BD5F}"/>
              </a:ext>
            </a:extLst>
          </p:cNvPr>
          <p:cNvSpPr txBox="1"/>
          <p:nvPr/>
        </p:nvSpPr>
        <p:spPr>
          <a:xfrm>
            <a:off x="2547593" y="644891"/>
            <a:ext cx="6907491" cy="830997"/>
          </a:xfrm>
          <a:prstGeom prst="rect">
            <a:avLst/>
          </a:prstGeom>
          <a:noFill/>
        </p:spPr>
        <p:txBody>
          <a:bodyPr wrap="square">
            <a:spAutoFit/>
          </a:bodyPr>
          <a:lstStyle/>
          <a:p>
            <a:r>
              <a:rPr lang="en-US" sz="4800" b="1" dirty="0">
                <a:solidFill>
                  <a:srgbClr val="FFC000"/>
                </a:solidFill>
                <a:effectLst>
                  <a:outerShdw blurRad="38100" dist="38100" dir="2700000" algn="tl">
                    <a:srgbClr val="000000">
                      <a:alpha val="43137"/>
                    </a:srgbClr>
                  </a:outerShdw>
                </a:effectLst>
                <a:latin typeface="Baskerville Old Face" panose="02020602080505020303" pitchFamily="18" charset="0"/>
              </a:rPr>
              <a:t>Data Analysis Project Steps</a:t>
            </a:r>
          </a:p>
        </p:txBody>
      </p:sp>
      <p:sp>
        <p:nvSpPr>
          <p:cNvPr id="3" name="TextBox 2">
            <a:extLst>
              <a:ext uri="{FF2B5EF4-FFF2-40B4-BE49-F238E27FC236}">
                <a16:creationId xmlns:a16="http://schemas.microsoft.com/office/drawing/2014/main" id="{38DE6BC1-478A-91F3-01E9-E6E35C024615}"/>
              </a:ext>
            </a:extLst>
          </p:cNvPr>
          <p:cNvSpPr txBox="1"/>
          <p:nvPr/>
        </p:nvSpPr>
        <p:spPr>
          <a:xfrm>
            <a:off x="676347" y="2623630"/>
            <a:ext cx="5141170" cy="2308324"/>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rgbClr val="FFC000"/>
                </a:solidFill>
                <a:latin typeface="Baskerville Old Face" panose="02020602080505020303" pitchFamily="18" charset="0"/>
              </a:rPr>
              <a:t>Create a Problem Statement.</a:t>
            </a:r>
          </a:p>
          <a:p>
            <a:pPr marL="285750" indent="-285750">
              <a:buFont typeface="Arial" panose="020B0604020202020204" pitchFamily="34" charset="0"/>
              <a:buChar char="•"/>
            </a:pPr>
            <a:r>
              <a:rPr lang="en-US" sz="2400" dirty="0">
                <a:solidFill>
                  <a:srgbClr val="FFC000"/>
                </a:solidFill>
                <a:latin typeface="Baskerville Old Face" panose="02020602080505020303" pitchFamily="18" charset="0"/>
              </a:rPr>
              <a:t>Identify the data you want to analyze.</a:t>
            </a:r>
          </a:p>
          <a:p>
            <a:pPr marL="285750" indent="-285750">
              <a:buFont typeface="Arial" panose="020B0604020202020204" pitchFamily="34" charset="0"/>
              <a:buChar char="•"/>
            </a:pPr>
            <a:r>
              <a:rPr lang="en-US" sz="2400" dirty="0">
                <a:solidFill>
                  <a:srgbClr val="FFC000"/>
                </a:solidFill>
                <a:latin typeface="Baskerville Old Face" panose="02020602080505020303" pitchFamily="18" charset="0"/>
              </a:rPr>
              <a:t>Explore and Clean the data.</a:t>
            </a:r>
          </a:p>
          <a:p>
            <a:pPr marL="285750" indent="-285750">
              <a:buFont typeface="Arial" panose="020B0604020202020204" pitchFamily="34" charset="0"/>
              <a:buChar char="•"/>
            </a:pPr>
            <a:r>
              <a:rPr lang="en-US" sz="2400" dirty="0">
                <a:solidFill>
                  <a:srgbClr val="FFC000"/>
                </a:solidFill>
                <a:latin typeface="Baskerville Old Face" panose="02020602080505020303" pitchFamily="18" charset="0"/>
              </a:rPr>
              <a:t>Analyze the data to get useful insights.</a:t>
            </a:r>
          </a:p>
          <a:p>
            <a:pPr marL="285750" indent="-285750">
              <a:buFont typeface="Arial" panose="020B0604020202020204" pitchFamily="34" charset="0"/>
              <a:buChar char="•"/>
            </a:pPr>
            <a:r>
              <a:rPr lang="en-US" sz="2400" dirty="0">
                <a:solidFill>
                  <a:srgbClr val="FFC000"/>
                </a:solidFill>
                <a:latin typeface="Baskerville Old Face" panose="02020602080505020303" pitchFamily="18" charset="0"/>
              </a:rPr>
              <a:t>Present the data in terms of reports or dashboards using visualization.</a:t>
            </a:r>
          </a:p>
        </p:txBody>
      </p:sp>
      <p:pic>
        <p:nvPicPr>
          <p:cNvPr id="4" name="Picture 3">
            <a:extLst>
              <a:ext uri="{FF2B5EF4-FFF2-40B4-BE49-F238E27FC236}">
                <a16:creationId xmlns:a16="http://schemas.microsoft.com/office/drawing/2014/main" id="{148CD728-D236-6DE4-A0F9-EF4A9036FB51}"/>
              </a:ext>
            </a:extLst>
          </p:cNvPr>
          <p:cNvPicPr>
            <a:picLocks noChangeAspect="1"/>
          </p:cNvPicPr>
          <p:nvPr/>
        </p:nvPicPr>
        <p:blipFill>
          <a:blip r:embed="rId2"/>
          <a:stretch>
            <a:fillRect/>
          </a:stretch>
        </p:blipFill>
        <p:spPr>
          <a:xfrm>
            <a:off x="6167513" y="2274838"/>
            <a:ext cx="5348140" cy="3733014"/>
          </a:xfrm>
          <a:prstGeom prst="rect">
            <a:avLst/>
          </a:prstGeom>
        </p:spPr>
      </p:pic>
    </p:spTree>
    <p:extLst>
      <p:ext uri="{BB962C8B-B14F-4D97-AF65-F5344CB8AC3E}">
        <p14:creationId xmlns:p14="http://schemas.microsoft.com/office/powerpoint/2010/main" val="15664308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A8DC8B6-9486-56CC-0847-DB8368BB02F2}"/>
              </a:ext>
            </a:extLst>
          </p:cNvPr>
          <p:cNvSpPr txBox="1"/>
          <p:nvPr/>
        </p:nvSpPr>
        <p:spPr>
          <a:xfrm>
            <a:off x="1084082" y="2129268"/>
            <a:ext cx="9926425" cy="3108543"/>
          </a:xfrm>
          <a:prstGeom prst="rect">
            <a:avLst/>
          </a:prstGeom>
          <a:noFill/>
        </p:spPr>
        <p:txBody>
          <a:bodyPr wrap="square">
            <a:spAutoFit/>
          </a:bodyPr>
          <a:lstStyle/>
          <a:p>
            <a:r>
              <a:rPr lang="en-US" sz="2800" dirty="0">
                <a:solidFill>
                  <a:srgbClr val="FFC000"/>
                </a:solidFill>
                <a:latin typeface="Baskerville Old Face" panose="02020602080505020303" pitchFamily="18" charset="0"/>
              </a:rPr>
              <a:t>The Diwali Sales Analysis provided valuable insights into customer demographics, regional performance, and product preferences during the festive season. By analyzing customer purchase behavior, we identified key customer segments, top-selling products, and high-performing regions. These findings can help businesses optimize their marketing strategies, inventory management, and customer targeting for future Diwali sales campaigns.</a:t>
            </a:r>
          </a:p>
        </p:txBody>
      </p:sp>
      <p:sp>
        <p:nvSpPr>
          <p:cNvPr id="4" name="TextBox 3">
            <a:extLst>
              <a:ext uri="{FF2B5EF4-FFF2-40B4-BE49-F238E27FC236}">
                <a16:creationId xmlns:a16="http://schemas.microsoft.com/office/drawing/2014/main" id="{21A5C51C-4849-73E5-789D-608816E799D4}"/>
              </a:ext>
            </a:extLst>
          </p:cNvPr>
          <p:cNvSpPr txBox="1"/>
          <p:nvPr/>
        </p:nvSpPr>
        <p:spPr>
          <a:xfrm>
            <a:off x="4562571" y="659877"/>
            <a:ext cx="2969445" cy="830997"/>
          </a:xfrm>
          <a:prstGeom prst="rect">
            <a:avLst/>
          </a:prstGeom>
          <a:noFill/>
        </p:spPr>
        <p:txBody>
          <a:bodyPr wrap="square" rtlCol="0">
            <a:spAutoFit/>
          </a:bodyPr>
          <a:lstStyle/>
          <a:p>
            <a:r>
              <a:rPr lang="en-US" sz="4800" b="1" dirty="0">
                <a:solidFill>
                  <a:srgbClr val="FFC000"/>
                </a:solidFill>
                <a:effectLst>
                  <a:outerShdw blurRad="38100" dist="38100" dir="2700000" algn="tl">
                    <a:srgbClr val="000000">
                      <a:alpha val="43137"/>
                    </a:srgbClr>
                  </a:outerShdw>
                </a:effectLst>
                <a:latin typeface="Baskerville Old Face" panose="02020602080505020303" pitchFamily="18" charset="0"/>
              </a:rPr>
              <a:t>Conclusion</a:t>
            </a:r>
          </a:p>
        </p:txBody>
      </p:sp>
    </p:spTree>
    <p:extLst>
      <p:ext uri="{BB962C8B-B14F-4D97-AF65-F5344CB8AC3E}">
        <p14:creationId xmlns:p14="http://schemas.microsoft.com/office/powerpoint/2010/main" val="37201429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06E899-6098-DCE5-5B2D-6A4CFB9C445B}"/>
              </a:ext>
            </a:extLst>
          </p:cNvPr>
          <p:cNvSpPr txBox="1"/>
          <p:nvPr/>
        </p:nvSpPr>
        <p:spPr>
          <a:xfrm>
            <a:off x="4100658" y="480766"/>
            <a:ext cx="3667028" cy="830997"/>
          </a:xfrm>
          <a:prstGeom prst="rect">
            <a:avLst/>
          </a:prstGeom>
          <a:noFill/>
        </p:spPr>
        <p:txBody>
          <a:bodyPr wrap="square" rtlCol="0">
            <a:spAutoFit/>
          </a:bodyPr>
          <a:lstStyle/>
          <a:p>
            <a:r>
              <a:rPr lang="en-US" sz="4800" b="1" dirty="0">
                <a:solidFill>
                  <a:srgbClr val="FFC000"/>
                </a:solidFill>
                <a:effectLst>
                  <a:outerShdw blurRad="38100" dist="38100" dir="2700000" algn="tl">
                    <a:srgbClr val="000000">
                      <a:alpha val="43137"/>
                    </a:srgbClr>
                  </a:outerShdw>
                </a:effectLst>
                <a:latin typeface="Baskerville Old Face" panose="02020602080505020303" pitchFamily="18" charset="0"/>
              </a:rPr>
              <a:t>Key Insights</a:t>
            </a:r>
          </a:p>
        </p:txBody>
      </p:sp>
      <p:sp>
        <p:nvSpPr>
          <p:cNvPr id="6" name="Rectangle 3">
            <a:extLst>
              <a:ext uri="{FF2B5EF4-FFF2-40B4-BE49-F238E27FC236}">
                <a16:creationId xmlns:a16="http://schemas.microsoft.com/office/drawing/2014/main" id="{19338955-73B1-AD35-92FE-28E06DA79B84}"/>
              </a:ext>
            </a:extLst>
          </p:cNvPr>
          <p:cNvSpPr>
            <a:spLocks noChangeArrowheads="1"/>
          </p:cNvSpPr>
          <p:nvPr/>
        </p:nvSpPr>
        <p:spPr bwMode="auto">
          <a:xfrm rot="10800000" flipV="1">
            <a:off x="725686" y="1779841"/>
            <a:ext cx="10740627"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rgbClr val="FFC000"/>
                </a:solidFill>
                <a:effectLst/>
                <a:latin typeface="Baskerville Old Face" panose="02020602080505020303" pitchFamily="18" charset="0"/>
              </a:rPr>
              <a:t>Male customers contributed a larger share of total sales compared to females.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rgbClr val="FFC000"/>
                </a:solidFill>
                <a:effectLst/>
                <a:latin typeface="Baskerville Old Face" panose="02020602080505020303" pitchFamily="18" charset="0"/>
              </a:rPr>
              <a:t>The </a:t>
            </a:r>
            <a:r>
              <a:rPr kumimoji="0" lang="en-US" altLang="en-US" sz="2200" b="1" i="0" u="none" strike="noStrike" cap="none" normalizeH="0" baseline="0" dirty="0">
                <a:ln>
                  <a:noFill/>
                </a:ln>
                <a:solidFill>
                  <a:srgbClr val="FFC000"/>
                </a:solidFill>
                <a:effectLst/>
                <a:latin typeface="Baskerville Old Face" panose="02020602080505020303" pitchFamily="18" charset="0"/>
              </a:rPr>
              <a:t>26-35 age group</a:t>
            </a:r>
            <a:r>
              <a:rPr kumimoji="0" lang="en-US" altLang="en-US" sz="2200" b="0" i="0" u="none" strike="noStrike" cap="none" normalizeH="0" baseline="0" dirty="0">
                <a:ln>
                  <a:noFill/>
                </a:ln>
                <a:solidFill>
                  <a:srgbClr val="FFC000"/>
                </a:solidFill>
                <a:effectLst/>
                <a:latin typeface="Baskerville Old Face" panose="02020602080505020303" pitchFamily="18" charset="0"/>
              </a:rPr>
              <a:t> was the most active and highest-spending demographic.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rgbClr val="FFC000"/>
                </a:solidFill>
                <a:effectLst/>
                <a:latin typeface="Baskerville Old Face" panose="02020602080505020303" pitchFamily="18" charset="0"/>
              </a:rPr>
              <a:t>Married individuals contributed more to total sales than unmarried ones.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1" i="0" u="none" strike="noStrike" cap="none" normalizeH="0" baseline="0" dirty="0">
                <a:ln>
                  <a:noFill/>
                </a:ln>
                <a:solidFill>
                  <a:srgbClr val="FFC000"/>
                </a:solidFill>
                <a:effectLst/>
                <a:latin typeface="Baskerville Old Face" panose="02020602080505020303" pitchFamily="18" charset="0"/>
              </a:rPr>
              <a:t>Uttar Pradesh</a:t>
            </a:r>
            <a:r>
              <a:rPr kumimoji="0" lang="en-US" altLang="en-US" sz="2200" b="0" i="0" u="none" strike="noStrike" cap="none" normalizeH="0" baseline="0" dirty="0">
                <a:ln>
                  <a:noFill/>
                </a:ln>
                <a:solidFill>
                  <a:srgbClr val="FFC000"/>
                </a:solidFill>
                <a:effectLst/>
                <a:latin typeface="Baskerville Old Face" panose="02020602080505020303" pitchFamily="18" charset="0"/>
              </a:rPr>
              <a:t>, </a:t>
            </a:r>
            <a:r>
              <a:rPr kumimoji="0" lang="en-US" altLang="en-US" sz="2200" b="1" i="0" u="none" strike="noStrike" cap="none" normalizeH="0" baseline="0" dirty="0">
                <a:ln>
                  <a:noFill/>
                </a:ln>
                <a:solidFill>
                  <a:srgbClr val="FFC000"/>
                </a:solidFill>
                <a:effectLst/>
                <a:latin typeface="Baskerville Old Face" panose="02020602080505020303" pitchFamily="18" charset="0"/>
              </a:rPr>
              <a:t>Maharashtra</a:t>
            </a:r>
            <a:r>
              <a:rPr kumimoji="0" lang="en-US" altLang="en-US" sz="2200" b="0" i="0" u="none" strike="noStrike" cap="none" normalizeH="0" baseline="0" dirty="0">
                <a:ln>
                  <a:noFill/>
                </a:ln>
                <a:solidFill>
                  <a:srgbClr val="FFC000"/>
                </a:solidFill>
                <a:effectLst/>
                <a:latin typeface="Baskerville Old Face" panose="02020602080505020303" pitchFamily="18" charset="0"/>
              </a:rPr>
              <a:t>, and </a:t>
            </a:r>
            <a:r>
              <a:rPr kumimoji="0" lang="en-US" altLang="en-US" sz="2200" b="1" i="0" u="none" strike="noStrike" cap="none" normalizeH="0" baseline="0" dirty="0">
                <a:ln>
                  <a:noFill/>
                </a:ln>
                <a:solidFill>
                  <a:srgbClr val="FFC000"/>
                </a:solidFill>
                <a:effectLst/>
                <a:latin typeface="Baskerville Old Face" panose="02020602080505020303" pitchFamily="18" charset="0"/>
              </a:rPr>
              <a:t>Karnataka</a:t>
            </a:r>
            <a:r>
              <a:rPr kumimoji="0" lang="en-US" altLang="en-US" sz="2200" b="0" i="0" u="none" strike="noStrike" cap="none" normalizeH="0" baseline="0" dirty="0">
                <a:ln>
                  <a:noFill/>
                </a:ln>
                <a:solidFill>
                  <a:srgbClr val="FFC000"/>
                </a:solidFill>
                <a:effectLst/>
                <a:latin typeface="Baskerville Old Face" panose="02020602080505020303" pitchFamily="18" charset="0"/>
              </a:rPr>
              <a:t> recorded the highest sales. North and West zones showed strong sales performance.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rgbClr val="FFC000"/>
                </a:solidFill>
                <a:effectLst/>
                <a:latin typeface="Baskerville Old Face" panose="02020602080505020303" pitchFamily="18" charset="0"/>
              </a:rPr>
              <a:t>Products with </a:t>
            </a:r>
            <a:r>
              <a:rPr kumimoji="0" lang="en-US" altLang="en-US" sz="2200" b="0" i="0" u="none" strike="noStrike" cap="none" normalizeH="0" baseline="0" dirty="0" err="1">
                <a:ln>
                  <a:noFill/>
                </a:ln>
                <a:solidFill>
                  <a:srgbClr val="FFC000"/>
                </a:solidFill>
                <a:effectLst/>
                <a:latin typeface="Baskerville Old Face" panose="02020602080505020303" pitchFamily="18" charset="0"/>
              </a:rPr>
              <a:t>Product_IDs</a:t>
            </a:r>
            <a:r>
              <a:rPr kumimoji="0" lang="en-US" altLang="en-US" sz="2200" b="0" i="0" u="none" strike="noStrike" cap="none" normalizeH="0" baseline="0" dirty="0">
                <a:ln>
                  <a:noFill/>
                </a:ln>
                <a:solidFill>
                  <a:srgbClr val="FFC000"/>
                </a:solidFill>
                <a:effectLst/>
                <a:latin typeface="Baskerville Old Face" panose="02020602080505020303" pitchFamily="18" charset="0"/>
              </a:rPr>
              <a:t> like </a:t>
            </a:r>
            <a:r>
              <a:rPr kumimoji="0" lang="en-US" altLang="en-US" sz="2200" b="1" i="0" u="none" strike="noStrike" cap="none" normalizeH="0" baseline="0" dirty="0">
                <a:ln>
                  <a:noFill/>
                </a:ln>
                <a:solidFill>
                  <a:srgbClr val="FFC000"/>
                </a:solidFill>
                <a:effectLst/>
                <a:latin typeface="Baskerville Old Face" panose="02020602080505020303" pitchFamily="18" charset="0"/>
              </a:rPr>
              <a:t>P00265242</a:t>
            </a:r>
            <a:r>
              <a:rPr kumimoji="0" lang="en-US" altLang="en-US" sz="2200" b="0" i="0" u="none" strike="noStrike" cap="none" normalizeH="0" baseline="0" dirty="0">
                <a:ln>
                  <a:noFill/>
                </a:ln>
                <a:solidFill>
                  <a:srgbClr val="FFC000"/>
                </a:solidFill>
                <a:effectLst/>
                <a:latin typeface="Baskerville Old Face" panose="02020602080505020303" pitchFamily="18" charset="0"/>
              </a:rPr>
              <a:t>, </a:t>
            </a:r>
            <a:r>
              <a:rPr kumimoji="0" lang="en-US" altLang="en-US" sz="2200" b="1" i="0" u="none" strike="noStrike" cap="none" normalizeH="0" baseline="0" dirty="0">
                <a:ln>
                  <a:noFill/>
                </a:ln>
                <a:solidFill>
                  <a:srgbClr val="FFC000"/>
                </a:solidFill>
                <a:effectLst/>
                <a:latin typeface="Baskerville Old Face" panose="02020602080505020303" pitchFamily="18" charset="0"/>
              </a:rPr>
              <a:t>P00110942</a:t>
            </a:r>
            <a:r>
              <a:rPr kumimoji="0" lang="en-US" altLang="en-US" sz="2200" b="0" i="0" u="none" strike="noStrike" cap="none" normalizeH="0" baseline="0" dirty="0">
                <a:ln>
                  <a:noFill/>
                </a:ln>
                <a:solidFill>
                  <a:srgbClr val="FFC000"/>
                </a:solidFill>
                <a:effectLst/>
                <a:latin typeface="Baskerville Old Face" panose="02020602080505020303" pitchFamily="18" charset="0"/>
              </a:rPr>
              <a:t>, and </a:t>
            </a:r>
            <a:r>
              <a:rPr kumimoji="0" lang="en-US" altLang="en-US" sz="2200" b="1" i="0" u="none" strike="noStrike" cap="none" normalizeH="0" baseline="0" dirty="0">
                <a:ln>
                  <a:noFill/>
                </a:ln>
                <a:solidFill>
                  <a:srgbClr val="FFC000"/>
                </a:solidFill>
                <a:effectLst/>
                <a:latin typeface="Baskerville Old Face" panose="02020602080505020303" pitchFamily="18" charset="0"/>
              </a:rPr>
              <a:t>P00237542</a:t>
            </a:r>
            <a:r>
              <a:rPr kumimoji="0" lang="en-US" altLang="en-US" sz="2200" b="0" i="0" u="none" strike="noStrike" cap="none" normalizeH="0" baseline="0" dirty="0">
                <a:ln>
                  <a:noFill/>
                </a:ln>
                <a:solidFill>
                  <a:srgbClr val="FFC000"/>
                </a:solidFill>
                <a:effectLst/>
                <a:latin typeface="Baskerville Old Face" panose="02020602080505020303" pitchFamily="18" charset="0"/>
              </a:rPr>
              <a:t> were best sellers, indicating customer preference for specific product categories.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rgbClr val="FFC000"/>
                </a:solidFill>
                <a:effectLst/>
                <a:latin typeface="Baskerville Old Face" panose="02020602080505020303" pitchFamily="18" charset="0"/>
              </a:rPr>
              <a:t>Categories like </a:t>
            </a:r>
            <a:r>
              <a:rPr kumimoji="0" lang="en-US" altLang="en-US" sz="2200" b="1" i="0" u="none" strike="noStrike" cap="none" normalizeH="0" baseline="0" dirty="0">
                <a:ln>
                  <a:noFill/>
                </a:ln>
                <a:solidFill>
                  <a:srgbClr val="FFC000"/>
                </a:solidFill>
                <a:effectLst/>
                <a:latin typeface="Baskerville Old Face" panose="02020602080505020303" pitchFamily="18" charset="0"/>
              </a:rPr>
              <a:t>Clothing</a:t>
            </a:r>
            <a:r>
              <a:rPr kumimoji="0" lang="en-US" altLang="en-US" sz="2200" b="0" i="0" u="none" strike="noStrike" cap="none" normalizeH="0" baseline="0" dirty="0">
                <a:ln>
                  <a:noFill/>
                </a:ln>
                <a:solidFill>
                  <a:srgbClr val="FFC000"/>
                </a:solidFill>
                <a:effectLst/>
                <a:latin typeface="Baskerville Old Face" panose="02020602080505020303" pitchFamily="18" charset="0"/>
              </a:rPr>
              <a:t>, </a:t>
            </a:r>
            <a:r>
              <a:rPr kumimoji="0" lang="en-US" altLang="en-US" sz="2200" b="1" i="0" u="none" strike="noStrike" cap="none" normalizeH="0" baseline="0" dirty="0">
                <a:ln>
                  <a:noFill/>
                </a:ln>
                <a:solidFill>
                  <a:srgbClr val="FFC000"/>
                </a:solidFill>
                <a:effectLst/>
                <a:latin typeface="Baskerville Old Face" panose="02020602080505020303" pitchFamily="18" charset="0"/>
              </a:rPr>
              <a:t>Electronics</a:t>
            </a:r>
            <a:r>
              <a:rPr kumimoji="0" lang="en-US" altLang="en-US" sz="2200" b="0" i="0" u="none" strike="noStrike" cap="none" normalizeH="0" baseline="0" dirty="0">
                <a:ln>
                  <a:noFill/>
                </a:ln>
                <a:solidFill>
                  <a:srgbClr val="FFC000"/>
                </a:solidFill>
                <a:effectLst/>
                <a:latin typeface="Baskerville Old Face" panose="02020602080505020303" pitchFamily="18" charset="0"/>
              </a:rPr>
              <a:t>, and </a:t>
            </a:r>
            <a:r>
              <a:rPr kumimoji="0" lang="en-US" altLang="en-US" sz="2200" b="1" i="0" u="none" strike="noStrike" cap="none" normalizeH="0" baseline="0" dirty="0">
                <a:ln>
                  <a:noFill/>
                </a:ln>
                <a:solidFill>
                  <a:srgbClr val="FFC000"/>
                </a:solidFill>
                <a:effectLst/>
                <a:latin typeface="Baskerville Old Face" panose="02020602080505020303" pitchFamily="18" charset="0"/>
              </a:rPr>
              <a:t>Home Appliances</a:t>
            </a:r>
            <a:r>
              <a:rPr kumimoji="0" lang="en-US" altLang="en-US" sz="2200" b="0" i="0" u="none" strike="noStrike" cap="none" normalizeH="0" baseline="0" dirty="0">
                <a:ln>
                  <a:noFill/>
                </a:ln>
                <a:solidFill>
                  <a:srgbClr val="FFC000"/>
                </a:solidFill>
                <a:effectLst/>
                <a:latin typeface="Baskerville Old Face" panose="02020602080505020303" pitchFamily="18" charset="0"/>
              </a:rPr>
              <a:t> were among the most popular and profitable.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rgbClr val="FFC000"/>
                </a:solidFill>
                <a:effectLst/>
                <a:latin typeface="Baskerville Old Face" panose="02020602080505020303" pitchFamily="18" charset="0"/>
              </a:rPr>
              <a:t>Higher spending was observed among male customers aged 26-35, particularly those who are married.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rgbClr val="FFC000"/>
                </a:solidFill>
                <a:effectLst/>
                <a:latin typeface="Baskerville Old Face" panose="02020602080505020303" pitchFamily="18" charset="0"/>
              </a:rPr>
              <a:t>Occupations such as IT professionals and executives showed higher average order values.</a:t>
            </a:r>
          </a:p>
        </p:txBody>
      </p:sp>
    </p:spTree>
    <p:extLst>
      <p:ext uri="{BB962C8B-B14F-4D97-AF65-F5344CB8AC3E}">
        <p14:creationId xmlns:p14="http://schemas.microsoft.com/office/powerpoint/2010/main" val="12532077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0C3D298-AB53-4210-BF8E-7B41CC200317}"/>
              </a:ext>
            </a:extLst>
          </p:cNvPr>
          <p:cNvSpPr txBox="1"/>
          <p:nvPr/>
        </p:nvSpPr>
        <p:spPr>
          <a:xfrm>
            <a:off x="3308807" y="480765"/>
            <a:ext cx="4798244" cy="830997"/>
          </a:xfrm>
          <a:prstGeom prst="rect">
            <a:avLst/>
          </a:prstGeom>
          <a:noFill/>
        </p:spPr>
        <p:txBody>
          <a:bodyPr wrap="square" rtlCol="0">
            <a:spAutoFit/>
          </a:bodyPr>
          <a:lstStyle/>
          <a:p>
            <a:r>
              <a:rPr lang="en-US" sz="4800" b="1" dirty="0">
                <a:solidFill>
                  <a:srgbClr val="FFC000"/>
                </a:solidFill>
                <a:effectLst>
                  <a:outerShdw blurRad="38100" dist="38100" dir="2700000" algn="tl">
                    <a:srgbClr val="000000">
                      <a:alpha val="43137"/>
                    </a:srgbClr>
                  </a:outerShdw>
                </a:effectLst>
                <a:latin typeface="Baskerville Old Face" panose="02020602080505020303" pitchFamily="18" charset="0"/>
              </a:rPr>
              <a:t>Recommendations</a:t>
            </a:r>
            <a:endParaRPr lang="en-US" sz="4800" dirty="0">
              <a:solidFill>
                <a:srgbClr val="FFC000"/>
              </a:solidFill>
              <a:effectLst>
                <a:outerShdw blurRad="38100" dist="38100" dir="2700000" algn="tl">
                  <a:srgbClr val="000000">
                    <a:alpha val="43137"/>
                  </a:srgbClr>
                </a:outerShdw>
              </a:effectLst>
              <a:latin typeface="Baskerville Old Face" panose="02020602080505020303" pitchFamily="18" charset="0"/>
            </a:endParaRPr>
          </a:p>
        </p:txBody>
      </p:sp>
      <p:sp>
        <p:nvSpPr>
          <p:cNvPr id="4" name="TextBox 3">
            <a:extLst>
              <a:ext uri="{FF2B5EF4-FFF2-40B4-BE49-F238E27FC236}">
                <a16:creationId xmlns:a16="http://schemas.microsoft.com/office/drawing/2014/main" id="{00827037-A846-1E18-E67E-1287F48CDA80}"/>
              </a:ext>
            </a:extLst>
          </p:cNvPr>
          <p:cNvSpPr txBox="1"/>
          <p:nvPr/>
        </p:nvSpPr>
        <p:spPr>
          <a:xfrm>
            <a:off x="812276" y="1453164"/>
            <a:ext cx="10567447" cy="4693593"/>
          </a:xfrm>
          <a:prstGeom prst="rect">
            <a:avLst/>
          </a:prstGeom>
          <a:noFill/>
        </p:spPr>
        <p:txBody>
          <a:bodyPr wrap="square">
            <a:spAutoFit/>
          </a:bodyPr>
          <a:lstStyle/>
          <a:p>
            <a:pPr marL="285750" indent="-285750">
              <a:buFont typeface="Arial" panose="020B0604020202020204" pitchFamily="34" charset="0"/>
              <a:buChar char="•"/>
            </a:pPr>
            <a:r>
              <a:rPr lang="en-US" sz="2300" dirty="0">
                <a:solidFill>
                  <a:srgbClr val="FFC000"/>
                </a:solidFill>
                <a:latin typeface="Baskerville Old Face" panose="02020602080505020303" pitchFamily="18" charset="0"/>
              </a:rPr>
              <a:t>Focus marketing efforts on </a:t>
            </a:r>
            <a:r>
              <a:rPr lang="en-US" sz="2300" b="1" dirty="0">
                <a:solidFill>
                  <a:srgbClr val="FFC000"/>
                </a:solidFill>
                <a:latin typeface="Baskerville Old Face" panose="02020602080505020303" pitchFamily="18" charset="0"/>
              </a:rPr>
              <a:t>male customers aged 26-35</a:t>
            </a:r>
            <a:r>
              <a:rPr lang="en-US" sz="2300" dirty="0">
                <a:solidFill>
                  <a:srgbClr val="FFC000"/>
                </a:solidFill>
                <a:latin typeface="Baskerville Old Face" panose="02020602080505020303" pitchFamily="18" charset="0"/>
              </a:rPr>
              <a:t>, as they are the highest spenders.</a:t>
            </a:r>
          </a:p>
          <a:p>
            <a:pPr marL="285750" indent="-285750">
              <a:buFont typeface="Arial" panose="020B0604020202020204" pitchFamily="34" charset="0"/>
              <a:buChar char="•"/>
            </a:pPr>
            <a:r>
              <a:rPr lang="en-US" sz="2300" dirty="0">
                <a:solidFill>
                  <a:srgbClr val="FFC000"/>
                </a:solidFill>
                <a:latin typeface="Baskerville Old Face" panose="02020602080505020303" pitchFamily="18" charset="0"/>
              </a:rPr>
              <a:t>Create personalized campaigns for </a:t>
            </a:r>
            <a:r>
              <a:rPr lang="en-US" sz="2300" b="1" dirty="0">
                <a:solidFill>
                  <a:srgbClr val="FFC000"/>
                </a:solidFill>
                <a:latin typeface="Baskerville Old Face" panose="02020602080505020303" pitchFamily="18" charset="0"/>
              </a:rPr>
              <a:t>married customers</a:t>
            </a:r>
            <a:r>
              <a:rPr lang="en-US" sz="2300" dirty="0">
                <a:solidFill>
                  <a:srgbClr val="FFC000"/>
                </a:solidFill>
                <a:latin typeface="Baskerville Old Face" panose="02020602080505020303" pitchFamily="18" charset="0"/>
              </a:rPr>
              <a:t>, offering exclusive Diwali deals.</a:t>
            </a:r>
          </a:p>
          <a:p>
            <a:pPr marL="285750" indent="-285750">
              <a:buFont typeface="Arial" panose="020B0604020202020204" pitchFamily="34" charset="0"/>
              <a:buChar char="•"/>
            </a:pPr>
            <a:r>
              <a:rPr lang="en-US" sz="2300" dirty="0">
                <a:solidFill>
                  <a:srgbClr val="FFC000"/>
                </a:solidFill>
                <a:latin typeface="Baskerville Old Face" panose="02020602080505020303" pitchFamily="18" charset="0"/>
              </a:rPr>
              <a:t>Invest in marketing and logistics in </a:t>
            </a:r>
            <a:r>
              <a:rPr lang="en-US" sz="2300" b="1" dirty="0">
                <a:solidFill>
                  <a:srgbClr val="FFC000"/>
                </a:solidFill>
                <a:latin typeface="Baskerville Old Face" panose="02020602080505020303" pitchFamily="18" charset="0"/>
              </a:rPr>
              <a:t>high-performing states</a:t>
            </a:r>
            <a:r>
              <a:rPr lang="en-US" sz="2300" dirty="0">
                <a:solidFill>
                  <a:srgbClr val="FFC000"/>
                </a:solidFill>
                <a:latin typeface="Baskerville Old Face" panose="02020602080505020303" pitchFamily="18" charset="0"/>
              </a:rPr>
              <a:t> like Uttar Pradesh and Maharashtra to maximize revenue.</a:t>
            </a:r>
          </a:p>
          <a:p>
            <a:pPr marL="285750" indent="-285750">
              <a:buFont typeface="Arial" panose="020B0604020202020204" pitchFamily="34" charset="0"/>
              <a:buChar char="•"/>
            </a:pPr>
            <a:r>
              <a:rPr lang="en-US" sz="2300" dirty="0">
                <a:solidFill>
                  <a:srgbClr val="FFC000"/>
                </a:solidFill>
                <a:latin typeface="Baskerville Old Face" panose="02020602080505020303" pitchFamily="18" charset="0"/>
              </a:rPr>
              <a:t>Offer region-specific products and promotions, considering local preferences.</a:t>
            </a:r>
          </a:p>
          <a:p>
            <a:pPr marL="285750" indent="-285750">
              <a:buFont typeface="Arial" panose="020B0604020202020204" pitchFamily="34" charset="0"/>
              <a:buChar char="•"/>
            </a:pPr>
            <a:r>
              <a:rPr lang="en-US" sz="2300" dirty="0">
                <a:solidFill>
                  <a:srgbClr val="FFC000"/>
                </a:solidFill>
                <a:latin typeface="Baskerville Old Face" panose="02020602080505020303" pitchFamily="18" charset="0"/>
              </a:rPr>
              <a:t>Stock up on </a:t>
            </a:r>
            <a:r>
              <a:rPr lang="en-US" sz="2300" b="1" dirty="0">
                <a:solidFill>
                  <a:srgbClr val="FFC000"/>
                </a:solidFill>
                <a:latin typeface="Baskerville Old Face" panose="02020602080505020303" pitchFamily="18" charset="0"/>
              </a:rPr>
              <a:t>top-selling products</a:t>
            </a:r>
            <a:r>
              <a:rPr lang="en-US" sz="2300" dirty="0">
                <a:solidFill>
                  <a:srgbClr val="FFC000"/>
                </a:solidFill>
                <a:latin typeface="Baskerville Old Face" panose="02020602080505020303" pitchFamily="18" charset="0"/>
              </a:rPr>
              <a:t> before Diwali and offer bundle deals to increase basket size.</a:t>
            </a:r>
          </a:p>
          <a:p>
            <a:pPr marL="285750" indent="-285750">
              <a:buFont typeface="Arial" panose="020B0604020202020204" pitchFamily="34" charset="0"/>
              <a:buChar char="•"/>
            </a:pPr>
            <a:r>
              <a:rPr lang="en-US" sz="2300" dirty="0">
                <a:solidFill>
                  <a:srgbClr val="FFC000"/>
                </a:solidFill>
                <a:latin typeface="Baskerville Old Face" panose="02020602080505020303" pitchFamily="18" charset="0"/>
              </a:rPr>
              <a:t>Launch new product lines in popular categories like </a:t>
            </a:r>
            <a:r>
              <a:rPr lang="en-US" sz="2300" b="1" dirty="0">
                <a:solidFill>
                  <a:srgbClr val="FFC000"/>
                </a:solidFill>
                <a:latin typeface="Baskerville Old Face" panose="02020602080505020303" pitchFamily="18" charset="0"/>
              </a:rPr>
              <a:t>Electronics</a:t>
            </a:r>
            <a:r>
              <a:rPr lang="en-US" sz="2300" dirty="0">
                <a:solidFill>
                  <a:srgbClr val="FFC000"/>
                </a:solidFill>
                <a:latin typeface="Baskerville Old Face" panose="02020602080505020303" pitchFamily="18" charset="0"/>
              </a:rPr>
              <a:t> and </a:t>
            </a:r>
            <a:r>
              <a:rPr lang="en-US" sz="2300" b="1" dirty="0">
                <a:solidFill>
                  <a:srgbClr val="FFC000"/>
                </a:solidFill>
                <a:latin typeface="Baskerville Old Face" panose="02020602080505020303" pitchFamily="18" charset="0"/>
              </a:rPr>
              <a:t>Home Decor</a:t>
            </a:r>
            <a:r>
              <a:rPr lang="en-US" sz="2300" dirty="0">
                <a:solidFill>
                  <a:srgbClr val="FFC000"/>
                </a:solidFill>
                <a:latin typeface="Baskerville Old Face" panose="02020602080505020303" pitchFamily="18" charset="0"/>
              </a:rPr>
              <a:t> to meet demand.</a:t>
            </a:r>
          </a:p>
          <a:p>
            <a:pPr marL="285750" indent="-285750">
              <a:buFont typeface="Arial" panose="020B0604020202020204" pitchFamily="34" charset="0"/>
              <a:buChar char="•"/>
            </a:pPr>
            <a:r>
              <a:rPr lang="en-US" sz="2300" dirty="0">
                <a:solidFill>
                  <a:srgbClr val="FFC000"/>
                </a:solidFill>
                <a:latin typeface="Baskerville Old Face" panose="02020602080505020303" pitchFamily="18" charset="0"/>
              </a:rPr>
              <a:t>Provide loyalty rewards or discounts for frequent shoppers in key segments.</a:t>
            </a:r>
          </a:p>
          <a:p>
            <a:pPr marL="285750" indent="-285750">
              <a:buFont typeface="Arial" panose="020B0604020202020204" pitchFamily="34" charset="0"/>
              <a:buChar char="•"/>
            </a:pPr>
            <a:r>
              <a:rPr lang="en-US" sz="2300" dirty="0">
                <a:solidFill>
                  <a:srgbClr val="FFC000"/>
                </a:solidFill>
                <a:latin typeface="Baskerville Old Face" panose="02020602080505020303" pitchFamily="18" charset="0"/>
              </a:rPr>
              <a:t>Enhance customer service post-purchase to encourage repeat business.</a:t>
            </a:r>
          </a:p>
          <a:p>
            <a:pPr marL="285750" indent="-285750">
              <a:buFont typeface="Arial" panose="020B0604020202020204" pitchFamily="34" charset="0"/>
              <a:buChar char="•"/>
            </a:pPr>
            <a:r>
              <a:rPr lang="en-US" sz="2300" dirty="0">
                <a:solidFill>
                  <a:srgbClr val="FFC000"/>
                </a:solidFill>
                <a:latin typeface="Baskerville Old Face" panose="02020602080505020303" pitchFamily="18" charset="0"/>
              </a:rPr>
              <a:t>Collect feedback to improve future campaigns and product offerings.</a:t>
            </a:r>
          </a:p>
        </p:txBody>
      </p:sp>
    </p:spTree>
    <p:extLst>
      <p:ext uri="{BB962C8B-B14F-4D97-AF65-F5344CB8AC3E}">
        <p14:creationId xmlns:p14="http://schemas.microsoft.com/office/powerpoint/2010/main" val="2582591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297E3A8-B3C5-4B89-1C29-32AD3CF6D7C6}"/>
              </a:ext>
            </a:extLst>
          </p:cNvPr>
          <p:cNvSpPr txBox="1"/>
          <p:nvPr/>
        </p:nvSpPr>
        <p:spPr>
          <a:xfrm>
            <a:off x="3630890" y="2921168"/>
            <a:ext cx="4930220" cy="1015663"/>
          </a:xfrm>
          <a:prstGeom prst="rect">
            <a:avLst/>
          </a:prstGeom>
          <a:noFill/>
        </p:spPr>
        <p:txBody>
          <a:bodyPr wrap="square" rtlCol="0">
            <a:spAutoFit/>
          </a:bodyPr>
          <a:lstStyle/>
          <a:p>
            <a:r>
              <a:rPr lang="en-US" sz="6000" b="1" dirty="0">
                <a:solidFill>
                  <a:srgbClr val="FFC000"/>
                </a:solidFill>
                <a:effectLst>
                  <a:outerShdw blurRad="38100" dist="38100" dir="2700000" algn="tl">
                    <a:srgbClr val="000000">
                      <a:alpha val="43137"/>
                    </a:srgbClr>
                  </a:outerShdw>
                </a:effectLst>
                <a:latin typeface="Baskerville Old Face" panose="02020602080505020303" pitchFamily="18" charset="0"/>
              </a:rPr>
              <a:t>THANK YOU</a:t>
            </a:r>
          </a:p>
        </p:txBody>
      </p:sp>
    </p:spTree>
    <p:extLst>
      <p:ext uri="{BB962C8B-B14F-4D97-AF65-F5344CB8AC3E}">
        <p14:creationId xmlns:p14="http://schemas.microsoft.com/office/powerpoint/2010/main" val="3597957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EB3528-CB13-6734-F0CA-8FD21F4A08C2}"/>
              </a:ext>
            </a:extLst>
          </p:cNvPr>
          <p:cNvSpPr txBox="1"/>
          <p:nvPr/>
        </p:nvSpPr>
        <p:spPr>
          <a:xfrm>
            <a:off x="3318234" y="527901"/>
            <a:ext cx="4553147" cy="830997"/>
          </a:xfrm>
          <a:prstGeom prst="rect">
            <a:avLst/>
          </a:prstGeom>
          <a:noFill/>
        </p:spPr>
        <p:txBody>
          <a:bodyPr wrap="square" rtlCol="0">
            <a:spAutoFit/>
          </a:bodyPr>
          <a:lstStyle/>
          <a:p>
            <a:r>
              <a:rPr lang="en-US" sz="4800" b="1" dirty="0">
                <a:solidFill>
                  <a:srgbClr val="FFC000"/>
                </a:solidFill>
                <a:effectLst>
                  <a:outerShdw blurRad="38100" dist="38100" dir="2700000" algn="tl">
                    <a:srgbClr val="000000">
                      <a:alpha val="43137"/>
                    </a:srgbClr>
                  </a:outerShdw>
                </a:effectLst>
                <a:latin typeface="Baskerville Old Face" panose="02020602080505020303" pitchFamily="18" charset="0"/>
              </a:rPr>
              <a:t>Business Problem</a:t>
            </a:r>
          </a:p>
        </p:txBody>
      </p:sp>
      <p:sp>
        <p:nvSpPr>
          <p:cNvPr id="4" name="TextBox 3">
            <a:extLst>
              <a:ext uri="{FF2B5EF4-FFF2-40B4-BE49-F238E27FC236}">
                <a16:creationId xmlns:a16="http://schemas.microsoft.com/office/drawing/2014/main" id="{44AB4F6B-E64E-7EEC-B007-F2AB1C611D90}"/>
              </a:ext>
            </a:extLst>
          </p:cNvPr>
          <p:cNvSpPr txBox="1"/>
          <p:nvPr/>
        </p:nvSpPr>
        <p:spPr>
          <a:xfrm>
            <a:off x="1222343" y="2057476"/>
            <a:ext cx="9747314" cy="3416320"/>
          </a:xfrm>
          <a:prstGeom prst="rect">
            <a:avLst/>
          </a:prstGeom>
          <a:noFill/>
        </p:spPr>
        <p:txBody>
          <a:bodyPr wrap="square">
            <a:spAutoFit/>
          </a:bodyPr>
          <a:lstStyle/>
          <a:p>
            <a:r>
              <a:rPr lang="en-US" sz="3600" dirty="0">
                <a:solidFill>
                  <a:srgbClr val="FFC000"/>
                </a:solidFill>
                <a:latin typeface="Baskerville Old Face" panose="02020602080505020303" pitchFamily="18" charset="0"/>
              </a:rPr>
              <a:t>During the Diwali season, customer behavior changes significantly. The company wants to understand purchasing patterns across customer segments, regions, and product categories. The goal is to use these insights to optimize marketing strategies and boost sales in future festive campaigns.</a:t>
            </a:r>
          </a:p>
        </p:txBody>
      </p:sp>
    </p:spTree>
    <p:extLst>
      <p:ext uri="{BB962C8B-B14F-4D97-AF65-F5344CB8AC3E}">
        <p14:creationId xmlns:p14="http://schemas.microsoft.com/office/powerpoint/2010/main" val="864840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3957AF-FE4A-952D-36C6-9153653FD47F}"/>
              </a:ext>
            </a:extLst>
          </p:cNvPr>
          <p:cNvSpPr txBox="1"/>
          <p:nvPr/>
        </p:nvSpPr>
        <p:spPr>
          <a:xfrm>
            <a:off x="3048784" y="748587"/>
            <a:ext cx="6396874" cy="830997"/>
          </a:xfrm>
          <a:prstGeom prst="rect">
            <a:avLst/>
          </a:prstGeom>
          <a:noFill/>
        </p:spPr>
        <p:txBody>
          <a:bodyPr wrap="square">
            <a:spAutoFit/>
          </a:bodyPr>
          <a:lstStyle/>
          <a:p>
            <a:r>
              <a:rPr lang="en-US" sz="4800" b="1" dirty="0">
                <a:solidFill>
                  <a:srgbClr val="FFC000"/>
                </a:solidFill>
                <a:effectLst>
                  <a:outerShdw blurRad="38100" dist="38100" dir="2700000" algn="tl">
                    <a:srgbClr val="000000">
                      <a:alpha val="43137"/>
                    </a:srgbClr>
                  </a:outerShdw>
                </a:effectLst>
                <a:latin typeface="Baskerville Old Face" panose="02020602080505020303" pitchFamily="18" charset="0"/>
              </a:rPr>
              <a:t>Objective of the Analysis</a:t>
            </a:r>
          </a:p>
        </p:txBody>
      </p:sp>
      <p:sp>
        <p:nvSpPr>
          <p:cNvPr id="3" name="TextBox 2">
            <a:extLst>
              <a:ext uri="{FF2B5EF4-FFF2-40B4-BE49-F238E27FC236}">
                <a16:creationId xmlns:a16="http://schemas.microsoft.com/office/drawing/2014/main" id="{AB792D8E-10B9-D42B-AFA3-30996FE00F15}"/>
              </a:ext>
            </a:extLst>
          </p:cNvPr>
          <p:cNvSpPr txBox="1"/>
          <p:nvPr/>
        </p:nvSpPr>
        <p:spPr>
          <a:xfrm>
            <a:off x="939538" y="1862096"/>
            <a:ext cx="10312923" cy="4247317"/>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FFC000"/>
                </a:solidFill>
                <a:latin typeface="Baskerville Old Face" panose="02020602080505020303" pitchFamily="18" charset="0"/>
              </a:rPr>
              <a:t>Identify key customer segments based on </a:t>
            </a:r>
            <a:r>
              <a:rPr lang="en-US" sz="2800" b="1" dirty="0">
                <a:solidFill>
                  <a:srgbClr val="FFC000"/>
                </a:solidFill>
                <a:latin typeface="Baskerville Old Face" panose="02020602080505020303" pitchFamily="18" charset="0"/>
              </a:rPr>
              <a:t>gender</a:t>
            </a:r>
            <a:r>
              <a:rPr lang="en-US" sz="2800" dirty="0">
                <a:solidFill>
                  <a:srgbClr val="FFC000"/>
                </a:solidFill>
                <a:latin typeface="Baskerville Old Face" panose="02020602080505020303" pitchFamily="18" charset="0"/>
              </a:rPr>
              <a:t>, </a:t>
            </a:r>
            <a:r>
              <a:rPr lang="en-US" sz="2800" b="1" dirty="0">
                <a:solidFill>
                  <a:srgbClr val="FFC000"/>
                </a:solidFill>
                <a:latin typeface="Baskerville Old Face" panose="02020602080505020303" pitchFamily="18" charset="0"/>
              </a:rPr>
              <a:t>age group</a:t>
            </a:r>
            <a:r>
              <a:rPr lang="en-US" sz="2800" dirty="0">
                <a:solidFill>
                  <a:srgbClr val="FFC000"/>
                </a:solidFill>
                <a:latin typeface="Baskerville Old Face" panose="02020602080505020303" pitchFamily="18" charset="0"/>
              </a:rPr>
              <a:t>, and </a:t>
            </a:r>
            <a:r>
              <a:rPr lang="en-US" sz="2800" b="1" dirty="0">
                <a:solidFill>
                  <a:srgbClr val="FFC000"/>
                </a:solidFill>
                <a:latin typeface="Baskerville Old Face" panose="02020602080505020303" pitchFamily="18" charset="0"/>
              </a:rPr>
              <a:t>occupation</a:t>
            </a:r>
            <a:r>
              <a:rPr lang="en-US" sz="2800" dirty="0">
                <a:solidFill>
                  <a:srgbClr val="FFC000"/>
                </a:solidFill>
                <a:latin typeface="Baskerville Old Face" panose="02020602080505020303" pitchFamily="18" charset="0"/>
              </a:rPr>
              <a:t> that contribute the most to sales during the Diwali season.</a:t>
            </a:r>
          </a:p>
          <a:p>
            <a:pPr marL="285750" indent="-285750">
              <a:buFont typeface="Arial" panose="020B0604020202020204" pitchFamily="34" charset="0"/>
              <a:buChar char="•"/>
            </a:pPr>
            <a:r>
              <a:rPr lang="en-US" sz="2800" dirty="0">
                <a:solidFill>
                  <a:srgbClr val="FFC000"/>
                </a:solidFill>
                <a:latin typeface="Baskerville Old Face" panose="02020602080505020303" pitchFamily="18" charset="0"/>
              </a:rPr>
              <a:t>Examine </a:t>
            </a:r>
            <a:r>
              <a:rPr lang="en-US" sz="2800" b="1" dirty="0">
                <a:solidFill>
                  <a:srgbClr val="FFC000"/>
                </a:solidFill>
                <a:latin typeface="Baskerville Old Face" panose="02020602080505020303" pitchFamily="18" charset="0"/>
              </a:rPr>
              <a:t>state-wise</a:t>
            </a:r>
            <a:r>
              <a:rPr lang="en-US" sz="2800" dirty="0">
                <a:solidFill>
                  <a:srgbClr val="FFC000"/>
                </a:solidFill>
                <a:latin typeface="Baskerville Old Face" panose="02020602080505020303" pitchFamily="18" charset="0"/>
              </a:rPr>
              <a:t> and </a:t>
            </a:r>
            <a:r>
              <a:rPr lang="en-US" sz="2800" b="1" dirty="0">
                <a:solidFill>
                  <a:srgbClr val="FFC000"/>
                </a:solidFill>
                <a:latin typeface="Baskerville Old Face" panose="02020602080505020303" pitchFamily="18" charset="0"/>
              </a:rPr>
              <a:t>zone-wise</a:t>
            </a:r>
            <a:r>
              <a:rPr lang="en-US" sz="2800" dirty="0">
                <a:solidFill>
                  <a:srgbClr val="FFC000"/>
                </a:solidFill>
                <a:latin typeface="Baskerville Old Face" panose="02020602080505020303" pitchFamily="18" charset="0"/>
              </a:rPr>
              <a:t> sales performance to determine high-potential geographic regions.</a:t>
            </a:r>
          </a:p>
          <a:p>
            <a:pPr marL="285750" indent="-285750">
              <a:buFont typeface="Arial" panose="020B0604020202020204" pitchFamily="34" charset="0"/>
              <a:buChar char="•"/>
            </a:pPr>
            <a:r>
              <a:rPr lang="en-US" sz="2800" dirty="0">
                <a:solidFill>
                  <a:srgbClr val="FFC000"/>
                </a:solidFill>
                <a:latin typeface="Baskerville Old Face" panose="02020602080505020303" pitchFamily="18" charset="0"/>
              </a:rPr>
              <a:t>Analyze product category preferences to understand which </a:t>
            </a:r>
            <a:r>
              <a:rPr lang="en-US" sz="2800" b="1" dirty="0">
                <a:solidFill>
                  <a:srgbClr val="FFC000"/>
                </a:solidFill>
                <a:latin typeface="Baskerville Old Face" panose="02020602080505020303" pitchFamily="18" charset="0"/>
              </a:rPr>
              <a:t>products</a:t>
            </a:r>
            <a:r>
              <a:rPr lang="en-US" sz="2800" dirty="0">
                <a:solidFill>
                  <a:srgbClr val="FFC000"/>
                </a:solidFill>
                <a:latin typeface="Baskerville Old Face" panose="02020602080505020303" pitchFamily="18" charset="0"/>
              </a:rPr>
              <a:t> drive the highest sales during Diwali.</a:t>
            </a:r>
          </a:p>
          <a:p>
            <a:pPr marL="285750" indent="-285750">
              <a:buFont typeface="Arial" panose="020B0604020202020204" pitchFamily="34" charset="0"/>
              <a:buChar char="•"/>
            </a:pPr>
            <a:r>
              <a:rPr lang="en-US" sz="2800" dirty="0">
                <a:solidFill>
                  <a:srgbClr val="FFC000"/>
                </a:solidFill>
                <a:latin typeface="Baskerville Old Face" panose="02020602080505020303" pitchFamily="18" charset="0"/>
              </a:rPr>
              <a:t>Provide data-driven recommendations to </a:t>
            </a:r>
            <a:r>
              <a:rPr lang="en-US" sz="2800" b="1" dirty="0">
                <a:solidFill>
                  <a:srgbClr val="FFC000"/>
                </a:solidFill>
                <a:latin typeface="Baskerville Old Face" panose="02020602080505020303" pitchFamily="18" charset="0"/>
              </a:rPr>
              <a:t>optimize marketing campaigns</a:t>
            </a:r>
            <a:r>
              <a:rPr lang="en-US" sz="2800" dirty="0">
                <a:solidFill>
                  <a:srgbClr val="FFC000"/>
                </a:solidFill>
                <a:latin typeface="Baskerville Old Face" panose="02020602080505020303" pitchFamily="18" charset="0"/>
              </a:rPr>
              <a:t>, </a:t>
            </a:r>
            <a:r>
              <a:rPr lang="en-US" sz="2800" b="1" dirty="0">
                <a:solidFill>
                  <a:srgbClr val="FFC000"/>
                </a:solidFill>
                <a:latin typeface="Baskerville Old Face" panose="02020602080505020303" pitchFamily="18" charset="0"/>
              </a:rPr>
              <a:t>target high-value customers</a:t>
            </a:r>
            <a:r>
              <a:rPr lang="en-US" sz="2800" dirty="0">
                <a:solidFill>
                  <a:srgbClr val="FFC000"/>
                </a:solidFill>
                <a:latin typeface="Baskerville Old Face" panose="02020602080505020303" pitchFamily="18" charset="0"/>
              </a:rPr>
              <a:t>, and </a:t>
            </a:r>
            <a:r>
              <a:rPr lang="en-US" sz="2800" b="1" dirty="0">
                <a:solidFill>
                  <a:srgbClr val="FFC000"/>
                </a:solidFill>
                <a:latin typeface="Baskerville Old Face" panose="02020602080505020303" pitchFamily="18" charset="0"/>
              </a:rPr>
              <a:t>increase sales</a:t>
            </a:r>
            <a:r>
              <a:rPr lang="en-US" sz="2800" dirty="0">
                <a:solidFill>
                  <a:srgbClr val="FFC000"/>
                </a:solidFill>
                <a:latin typeface="Baskerville Old Face" panose="02020602080505020303" pitchFamily="18" charset="0"/>
              </a:rPr>
              <a:t> during future festive seasons.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656253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BEC30E-A02B-2F33-D56F-59DDF4A2565D}"/>
              </a:ext>
            </a:extLst>
          </p:cNvPr>
          <p:cNvSpPr txBox="1"/>
          <p:nvPr/>
        </p:nvSpPr>
        <p:spPr>
          <a:xfrm>
            <a:off x="907722" y="1406032"/>
            <a:ext cx="10376556" cy="4708981"/>
          </a:xfrm>
          <a:prstGeom prst="rect">
            <a:avLst/>
          </a:prstGeom>
          <a:noFill/>
        </p:spPr>
        <p:txBody>
          <a:bodyPr wrap="square">
            <a:spAutoFit/>
          </a:bodyPr>
          <a:lstStyle/>
          <a:p>
            <a:pPr marL="457200" indent="-457200">
              <a:buFont typeface="+mj-lt"/>
              <a:buAutoNum type="arabicPeriod"/>
            </a:pPr>
            <a:r>
              <a:rPr lang="en-US" sz="2000" dirty="0">
                <a:solidFill>
                  <a:srgbClr val="FFC000"/>
                </a:solidFill>
                <a:latin typeface="Baskerville Old Face" panose="02020602080505020303" pitchFamily="18" charset="0"/>
              </a:rPr>
              <a:t>What is the gender distribution of customers?</a:t>
            </a:r>
          </a:p>
          <a:p>
            <a:pPr marL="457200" indent="-457200">
              <a:buFont typeface="+mj-lt"/>
              <a:buAutoNum type="arabicPeriod"/>
            </a:pPr>
            <a:r>
              <a:rPr lang="en-US" sz="2000" dirty="0">
                <a:solidFill>
                  <a:srgbClr val="FFC000"/>
                </a:solidFill>
                <a:latin typeface="Baskerville Old Face" panose="02020602080505020303" pitchFamily="18" charset="0"/>
              </a:rPr>
              <a:t>Which age group spends the most during Diwali sales?</a:t>
            </a:r>
          </a:p>
          <a:p>
            <a:pPr marL="457200" indent="-457200">
              <a:buFont typeface="+mj-lt"/>
              <a:buAutoNum type="arabicPeriod"/>
            </a:pPr>
            <a:r>
              <a:rPr lang="en-US" sz="2000" dirty="0">
                <a:solidFill>
                  <a:srgbClr val="FFC000"/>
                </a:solidFill>
                <a:latin typeface="Baskerville Old Face" panose="02020602080505020303" pitchFamily="18" charset="0"/>
              </a:rPr>
              <a:t>How does customer gender influence total spending during the Diwali sales period?</a:t>
            </a:r>
          </a:p>
          <a:p>
            <a:pPr marL="457200" indent="-457200">
              <a:buFont typeface="+mj-lt"/>
              <a:buAutoNum type="arabicPeriod"/>
            </a:pPr>
            <a:r>
              <a:rPr lang="en-US" sz="2000" dirty="0">
                <a:solidFill>
                  <a:srgbClr val="FFC000"/>
                </a:solidFill>
                <a:latin typeface="Baskerville Old Face" panose="02020602080505020303" pitchFamily="18" charset="0"/>
              </a:rPr>
              <a:t>How do different age groups and genders contribute to customer demographics and sales during the Diwali sales period?</a:t>
            </a:r>
          </a:p>
          <a:p>
            <a:pPr marL="457200" indent="-457200">
              <a:buFont typeface="+mj-lt"/>
              <a:buAutoNum type="arabicPeriod"/>
            </a:pPr>
            <a:r>
              <a:rPr lang="en-US" sz="2000" dirty="0">
                <a:solidFill>
                  <a:srgbClr val="FFC000"/>
                </a:solidFill>
                <a:latin typeface="Baskerville Old Face" panose="02020602080505020303" pitchFamily="18" charset="0"/>
              </a:rPr>
              <a:t>Which age group spends the most during Diwali sales?</a:t>
            </a:r>
          </a:p>
          <a:p>
            <a:pPr marL="457200" indent="-457200">
              <a:buFont typeface="+mj-lt"/>
              <a:buAutoNum type="arabicPeriod"/>
            </a:pPr>
            <a:r>
              <a:rPr lang="en-US" sz="2000" dirty="0">
                <a:solidFill>
                  <a:srgbClr val="FFC000"/>
                </a:solidFill>
                <a:latin typeface="Baskerville Old Face" panose="02020602080505020303" pitchFamily="18" charset="0"/>
              </a:rPr>
              <a:t>Which states have the highest number of orders during Diwali?</a:t>
            </a:r>
          </a:p>
          <a:p>
            <a:pPr marL="457200" indent="-457200">
              <a:buFont typeface="+mj-lt"/>
              <a:buAutoNum type="arabicPeriod"/>
            </a:pPr>
            <a:r>
              <a:rPr lang="en-US" sz="2000" dirty="0">
                <a:solidFill>
                  <a:srgbClr val="FFC000"/>
                </a:solidFill>
                <a:latin typeface="Baskerville Old Face" panose="02020602080505020303" pitchFamily="18" charset="0"/>
              </a:rPr>
              <a:t>Which states have the highest contribution to total sales during the Diwali season?</a:t>
            </a:r>
          </a:p>
          <a:p>
            <a:pPr marL="457200" indent="-457200">
              <a:buFont typeface="+mj-lt"/>
              <a:buAutoNum type="arabicPeriod"/>
            </a:pPr>
            <a:r>
              <a:rPr lang="en-US" sz="2000" dirty="0">
                <a:solidFill>
                  <a:srgbClr val="FFC000"/>
                </a:solidFill>
                <a:latin typeface="Baskerville Old Face" panose="02020602080505020303" pitchFamily="18" charset="0"/>
              </a:rPr>
              <a:t>What is the distribution of customers based on their marital status?</a:t>
            </a:r>
          </a:p>
          <a:p>
            <a:pPr marL="457200" indent="-457200">
              <a:buFont typeface="+mj-lt"/>
              <a:buAutoNum type="arabicPeriod"/>
            </a:pPr>
            <a:r>
              <a:rPr lang="en-US" sz="2000" dirty="0">
                <a:solidFill>
                  <a:srgbClr val="FFC000"/>
                </a:solidFill>
                <a:latin typeface="Baskerville Old Face" panose="02020602080505020303" pitchFamily="18" charset="0"/>
              </a:rPr>
              <a:t>How do marital status and gender influence total sales?</a:t>
            </a:r>
          </a:p>
          <a:p>
            <a:pPr marL="457200" indent="-457200">
              <a:buFont typeface="+mj-lt"/>
              <a:buAutoNum type="arabicPeriod"/>
            </a:pPr>
            <a:r>
              <a:rPr lang="en-US" sz="2000" dirty="0">
                <a:solidFill>
                  <a:srgbClr val="FFC000"/>
                </a:solidFill>
                <a:latin typeface="Baskerville Old Face" panose="02020602080505020303" pitchFamily="18" charset="0"/>
              </a:rPr>
              <a:t>Which occupational groups have the highest representation among customers?</a:t>
            </a:r>
          </a:p>
          <a:p>
            <a:pPr marL="457200" indent="-457200">
              <a:buFont typeface="+mj-lt"/>
              <a:buAutoNum type="arabicPeriod"/>
            </a:pPr>
            <a:r>
              <a:rPr lang="en-US" sz="2000" dirty="0">
                <a:solidFill>
                  <a:srgbClr val="FFC000"/>
                </a:solidFill>
                <a:latin typeface="Baskerville Old Face" panose="02020602080505020303" pitchFamily="18" charset="0"/>
              </a:rPr>
              <a:t>Which occupations contribute the most to total sales?</a:t>
            </a:r>
          </a:p>
          <a:p>
            <a:pPr marL="457200" indent="-457200">
              <a:buFont typeface="+mj-lt"/>
              <a:buAutoNum type="arabicPeriod"/>
            </a:pPr>
            <a:r>
              <a:rPr lang="en-US" sz="2000" dirty="0">
                <a:solidFill>
                  <a:srgbClr val="FFC000"/>
                </a:solidFill>
                <a:latin typeface="Baskerville Old Face" panose="02020602080505020303" pitchFamily="18" charset="0"/>
              </a:rPr>
              <a:t>Which product categories attract the highest number of customers?</a:t>
            </a:r>
          </a:p>
          <a:p>
            <a:pPr marL="457200" indent="-457200">
              <a:buFont typeface="+mj-lt"/>
              <a:buAutoNum type="arabicPeriod"/>
            </a:pPr>
            <a:r>
              <a:rPr lang="en-US" sz="2000" dirty="0">
                <a:solidFill>
                  <a:srgbClr val="FFC000"/>
                </a:solidFill>
                <a:latin typeface="Baskerville Old Face" panose="02020602080505020303" pitchFamily="18" charset="0"/>
              </a:rPr>
              <a:t>Which product categories generate the highest total sales revenue?</a:t>
            </a:r>
          </a:p>
          <a:p>
            <a:pPr marL="457200" indent="-457200">
              <a:buFont typeface="+mj-lt"/>
              <a:buAutoNum type="arabicPeriod"/>
            </a:pPr>
            <a:r>
              <a:rPr lang="en-US" sz="2000" dirty="0">
                <a:solidFill>
                  <a:srgbClr val="FFC000"/>
                </a:solidFill>
                <a:latin typeface="Baskerville Old Face" panose="02020602080505020303" pitchFamily="18" charset="0"/>
              </a:rPr>
              <a:t>Which products achieved the highest sales volumes during the Diwali season?</a:t>
            </a:r>
          </a:p>
        </p:txBody>
      </p:sp>
      <p:sp>
        <p:nvSpPr>
          <p:cNvPr id="4" name="TextBox 3">
            <a:extLst>
              <a:ext uri="{FF2B5EF4-FFF2-40B4-BE49-F238E27FC236}">
                <a16:creationId xmlns:a16="http://schemas.microsoft.com/office/drawing/2014/main" id="{5C7415F6-9464-43B7-2464-385CEC8BA639}"/>
              </a:ext>
            </a:extLst>
          </p:cNvPr>
          <p:cNvSpPr txBox="1"/>
          <p:nvPr/>
        </p:nvSpPr>
        <p:spPr>
          <a:xfrm>
            <a:off x="3355943" y="435210"/>
            <a:ext cx="5184742" cy="830997"/>
          </a:xfrm>
          <a:prstGeom prst="rect">
            <a:avLst/>
          </a:prstGeom>
          <a:noFill/>
        </p:spPr>
        <p:txBody>
          <a:bodyPr wrap="square" rtlCol="0">
            <a:spAutoFit/>
          </a:bodyPr>
          <a:lstStyle/>
          <a:p>
            <a:r>
              <a:rPr lang="en-US" sz="4800" b="1" dirty="0">
                <a:solidFill>
                  <a:srgbClr val="FFC000"/>
                </a:solidFill>
                <a:effectLst>
                  <a:outerShdw blurRad="38100" dist="38100" dir="2700000" algn="tl">
                    <a:srgbClr val="000000">
                      <a:alpha val="43137"/>
                    </a:srgbClr>
                  </a:outerShdw>
                </a:effectLst>
                <a:latin typeface="Baskerville Old Face" panose="02020602080505020303" pitchFamily="18" charset="0"/>
              </a:rPr>
              <a:t>Research Questions</a:t>
            </a:r>
            <a:endParaRPr lang="en-US" sz="4800" dirty="0">
              <a:solidFill>
                <a:srgbClr val="FFC000"/>
              </a:solidFill>
              <a:effectLst>
                <a:outerShdw blurRad="38100" dist="38100" dir="2700000" algn="tl">
                  <a:srgbClr val="000000">
                    <a:alpha val="43137"/>
                  </a:srgbClr>
                </a:outerShdw>
              </a:effectLst>
              <a:latin typeface="Baskerville Old Face" panose="02020602080505020303" pitchFamily="18" charset="0"/>
            </a:endParaRPr>
          </a:p>
        </p:txBody>
      </p:sp>
    </p:spTree>
    <p:extLst>
      <p:ext uri="{BB962C8B-B14F-4D97-AF65-F5344CB8AC3E}">
        <p14:creationId xmlns:p14="http://schemas.microsoft.com/office/powerpoint/2010/main" val="3536322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F6762B-74E9-E344-F56D-0BABD7955321}"/>
              </a:ext>
            </a:extLst>
          </p:cNvPr>
          <p:cNvSpPr txBox="1"/>
          <p:nvPr/>
        </p:nvSpPr>
        <p:spPr>
          <a:xfrm>
            <a:off x="3659171" y="348792"/>
            <a:ext cx="4476161" cy="830997"/>
          </a:xfrm>
          <a:prstGeom prst="rect">
            <a:avLst/>
          </a:prstGeom>
          <a:noFill/>
        </p:spPr>
        <p:txBody>
          <a:bodyPr wrap="square" rtlCol="0">
            <a:spAutoFit/>
          </a:bodyPr>
          <a:lstStyle/>
          <a:p>
            <a:r>
              <a:rPr lang="en-US" sz="4800" b="1" dirty="0">
                <a:solidFill>
                  <a:srgbClr val="FFC000"/>
                </a:solidFill>
                <a:effectLst>
                  <a:outerShdw blurRad="38100" dist="38100" dir="2700000" algn="tl">
                    <a:srgbClr val="000000">
                      <a:alpha val="43137"/>
                    </a:srgbClr>
                  </a:outerShdw>
                </a:effectLst>
                <a:latin typeface="Baskerville Old Face" panose="02020602080505020303" pitchFamily="18" charset="0"/>
              </a:rPr>
              <a:t>Dataset Overview</a:t>
            </a:r>
          </a:p>
        </p:txBody>
      </p:sp>
      <p:graphicFrame>
        <p:nvGraphicFramePr>
          <p:cNvPr id="17" name="Table 16">
            <a:extLst>
              <a:ext uri="{FF2B5EF4-FFF2-40B4-BE49-F238E27FC236}">
                <a16:creationId xmlns:a16="http://schemas.microsoft.com/office/drawing/2014/main" id="{15E8C40D-87CB-07EE-7C4A-448147913607}"/>
              </a:ext>
            </a:extLst>
          </p:cNvPr>
          <p:cNvGraphicFramePr>
            <a:graphicFrameLocks noGrp="1"/>
          </p:cNvGraphicFramePr>
          <p:nvPr>
            <p:extLst>
              <p:ext uri="{D42A27DB-BD31-4B8C-83A1-F6EECF244321}">
                <p14:modId xmlns:p14="http://schemas.microsoft.com/office/powerpoint/2010/main" val="554095215"/>
              </p:ext>
            </p:extLst>
          </p:nvPr>
        </p:nvGraphicFramePr>
        <p:xfrm>
          <a:off x="812276" y="1341484"/>
          <a:ext cx="10567448" cy="4846320"/>
        </p:xfrm>
        <a:graphic>
          <a:graphicData uri="http://schemas.openxmlformats.org/drawingml/2006/table">
            <a:tbl>
              <a:tblPr/>
              <a:tblGrid>
                <a:gridCol w="10567448">
                  <a:extLst>
                    <a:ext uri="{9D8B030D-6E8A-4147-A177-3AD203B41FA5}">
                      <a16:colId xmlns:a16="http://schemas.microsoft.com/office/drawing/2014/main" val="2121932843"/>
                    </a:ext>
                  </a:extLst>
                </a:gridCol>
              </a:tblGrid>
              <a:tr h="0">
                <a:tc>
                  <a:txBody>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b="0" dirty="0" err="1">
                          <a:solidFill>
                            <a:srgbClr val="FFC000"/>
                          </a:solidFill>
                          <a:latin typeface="Baskerville Old Face" panose="02020602080505020303" pitchFamily="18" charset="0"/>
                        </a:rPr>
                        <a:t>User_ID</a:t>
                      </a:r>
                      <a:r>
                        <a:rPr lang="en-US" sz="2400" b="0" dirty="0">
                          <a:solidFill>
                            <a:srgbClr val="FFC000"/>
                          </a:solidFill>
                          <a:latin typeface="Baskerville Old Face" panose="02020602080505020303" pitchFamily="18" charset="0"/>
                        </a:rPr>
                        <a:t>: Unique  identifier assigned to each customer.</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b="0" dirty="0" err="1">
                          <a:solidFill>
                            <a:srgbClr val="FFC000"/>
                          </a:solidFill>
                          <a:latin typeface="Baskerville Old Face" panose="02020602080505020303" pitchFamily="18" charset="0"/>
                        </a:rPr>
                        <a:t>Cust_name</a:t>
                      </a:r>
                      <a:r>
                        <a:rPr lang="en-US" sz="2400" b="0" dirty="0">
                          <a:solidFill>
                            <a:srgbClr val="FFC000"/>
                          </a:solidFill>
                          <a:latin typeface="Baskerville Old Face" panose="02020602080505020303" pitchFamily="18" charset="0"/>
                        </a:rPr>
                        <a:t>: Name of the customer.</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b="0" dirty="0" err="1">
                          <a:solidFill>
                            <a:srgbClr val="FFC000"/>
                          </a:solidFill>
                          <a:latin typeface="Baskerville Old Face" panose="02020602080505020303" pitchFamily="18" charset="0"/>
                        </a:rPr>
                        <a:t>Product_ID</a:t>
                      </a:r>
                      <a:r>
                        <a:rPr lang="en-US" sz="2400" b="0" dirty="0">
                          <a:solidFill>
                            <a:srgbClr val="FFC000"/>
                          </a:solidFill>
                          <a:latin typeface="Baskerville Old Face" panose="02020602080505020303" pitchFamily="18" charset="0"/>
                        </a:rPr>
                        <a:t>: Unique identifier assigned to each purchased product.</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b="0" dirty="0">
                          <a:solidFill>
                            <a:srgbClr val="FFC000"/>
                          </a:solidFill>
                          <a:latin typeface="Baskerville Old Face" panose="02020602080505020303" pitchFamily="18" charset="0"/>
                        </a:rPr>
                        <a:t>Gender: Gender of the customer (Male/Female).</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b="0" dirty="0">
                          <a:solidFill>
                            <a:srgbClr val="FFC000"/>
                          </a:solidFill>
                          <a:latin typeface="Baskerville Old Face" panose="02020602080505020303" pitchFamily="18" charset="0"/>
                        </a:rPr>
                        <a:t>Age Group: Age category of the customer (e.g., 0-17, 18-25, 26-35, etc.).</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b="0" dirty="0">
                          <a:solidFill>
                            <a:srgbClr val="FFC000"/>
                          </a:solidFill>
                          <a:latin typeface="Baskerville Old Face" panose="02020602080505020303" pitchFamily="18" charset="0"/>
                        </a:rPr>
                        <a:t>Age: Exact age of the customer in years.</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b="0" dirty="0" err="1">
                          <a:solidFill>
                            <a:srgbClr val="FFC000"/>
                          </a:solidFill>
                          <a:latin typeface="Baskerville Old Face" panose="02020602080505020303" pitchFamily="18" charset="0"/>
                        </a:rPr>
                        <a:t>Marital_Status</a:t>
                      </a:r>
                      <a:r>
                        <a:rPr lang="en-US" sz="2400" b="0" dirty="0">
                          <a:solidFill>
                            <a:srgbClr val="FFC000"/>
                          </a:solidFill>
                          <a:latin typeface="Baskerville Old Face" panose="02020602080505020303" pitchFamily="18" charset="0"/>
                        </a:rPr>
                        <a:t>: Marital status of the customer (Married/Unmarried).</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b="0" dirty="0">
                          <a:solidFill>
                            <a:srgbClr val="FFC000"/>
                          </a:solidFill>
                          <a:latin typeface="Baskerville Old Face" panose="02020602080505020303" pitchFamily="18" charset="0"/>
                        </a:rPr>
                        <a:t>State: State from which the customer made the purchase.</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b="0" dirty="0">
                          <a:solidFill>
                            <a:srgbClr val="FFC000"/>
                          </a:solidFill>
                          <a:latin typeface="Baskerville Old Face" panose="02020602080505020303" pitchFamily="18" charset="0"/>
                        </a:rPr>
                        <a:t>Zone: Geographical zone associated with the state.</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b="0" dirty="0">
                          <a:solidFill>
                            <a:srgbClr val="FFC000"/>
                          </a:solidFill>
                          <a:latin typeface="Baskerville Old Face" panose="02020602080505020303" pitchFamily="18" charset="0"/>
                        </a:rPr>
                        <a:t>Occupation: Occupation of the customer.</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b="0" dirty="0" err="1">
                          <a:solidFill>
                            <a:srgbClr val="FFC000"/>
                          </a:solidFill>
                          <a:latin typeface="Baskerville Old Face" panose="02020602080505020303" pitchFamily="18" charset="0"/>
                        </a:rPr>
                        <a:t>Product_Category</a:t>
                      </a:r>
                      <a:r>
                        <a:rPr lang="en-US" sz="2400" b="0" dirty="0">
                          <a:solidFill>
                            <a:srgbClr val="FFC000"/>
                          </a:solidFill>
                          <a:latin typeface="Baskerville Old Face" panose="02020602080505020303" pitchFamily="18" charset="0"/>
                        </a:rPr>
                        <a:t>: Category of the product purchased.</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b="0" dirty="0">
                          <a:solidFill>
                            <a:srgbClr val="FFC000"/>
                          </a:solidFill>
                          <a:latin typeface="Baskerville Old Face" panose="02020602080505020303" pitchFamily="18" charset="0"/>
                        </a:rPr>
                        <a:t>Orders: Number of orders placed by the customer.</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b="0" dirty="0">
                          <a:solidFill>
                            <a:srgbClr val="FFC000"/>
                          </a:solidFill>
                          <a:latin typeface="Baskerville Old Face" panose="02020602080505020303" pitchFamily="18" charset="0"/>
                        </a:rPr>
                        <a:t>Amount: Total amount spent by the customer.</a:t>
                      </a:r>
                    </a:p>
                  </a:txBody>
                  <a:tcPr anchor="ctr">
                    <a:lnL>
                      <a:noFill/>
                    </a:lnL>
                    <a:lnR>
                      <a:noFill/>
                    </a:lnR>
                    <a:lnT>
                      <a:noFill/>
                    </a:lnT>
                    <a:lnB>
                      <a:noFill/>
                    </a:lnB>
                    <a:noFill/>
                  </a:tcPr>
                </a:tc>
                <a:extLst>
                  <a:ext uri="{0D108BD9-81ED-4DB2-BD59-A6C34878D82A}">
                    <a16:rowId xmlns:a16="http://schemas.microsoft.com/office/drawing/2014/main" val="3443820122"/>
                  </a:ext>
                </a:extLst>
              </a:tr>
            </a:tbl>
          </a:graphicData>
        </a:graphic>
      </p:graphicFrame>
    </p:spTree>
    <p:extLst>
      <p:ext uri="{BB962C8B-B14F-4D97-AF65-F5344CB8AC3E}">
        <p14:creationId xmlns:p14="http://schemas.microsoft.com/office/powerpoint/2010/main" val="226466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447CD49-C2E2-C437-C68C-E71BC7B3FA94}"/>
              </a:ext>
            </a:extLst>
          </p:cNvPr>
          <p:cNvPicPr>
            <a:picLocks noChangeAspect="1"/>
          </p:cNvPicPr>
          <p:nvPr/>
        </p:nvPicPr>
        <p:blipFill>
          <a:blip r:embed="rId2"/>
          <a:srcRect l="4237" t="9154" r="5689" b="8297"/>
          <a:stretch/>
        </p:blipFill>
        <p:spPr>
          <a:xfrm>
            <a:off x="5071622" y="2036969"/>
            <a:ext cx="6429080" cy="4184722"/>
          </a:xfrm>
          <a:prstGeom prst="rect">
            <a:avLst/>
          </a:prstGeom>
          <a:solidFill>
            <a:schemeClr val="accent2"/>
          </a:solidFill>
        </p:spPr>
      </p:pic>
      <p:sp>
        <p:nvSpPr>
          <p:cNvPr id="5" name="TextBox 4">
            <a:extLst>
              <a:ext uri="{FF2B5EF4-FFF2-40B4-BE49-F238E27FC236}">
                <a16:creationId xmlns:a16="http://schemas.microsoft.com/office/drawing/2014/main" id="{83E67E09-1354-85B2-6FEA-9E661F2E7CBB}"/>
              </a:ext>
            </a:extLst>
          </p:cNvPr>
          <p:cNvSpPr txBox="1"/>
          <p:nvPr/>
        </p:nvSpPr>
        <p:spPr>
          <a:xfrm>
            <a:off x="697681" y="2225342"/>
            <a:ext cx="3856545" cy="3477875"/>
          </a:xfrm>
          <a:prstGeom prst="rect">
            <a:avLst/>
          </a:prstGeom>
          <a:noFill/>
        </p:spPr>
        <p:txBody>
          <a:bodyPr wrap="square">
            <a:spAutoFit/>
          </a:bodyPr>
          <a:lstStyle/>
          <a:p>
            <a:r>
              <a:rPr lang="en-US" sz="2000" dirty="0">
                <a:solidFill>
                  <a:srgbClr val="FFC000"/>
                </a:solidFill>
                <a:latin typeface="Baskerville Old Face" panose="02020602080505020303" pitchFamily="18" charset="0"/>
              </a:rPr>
              <a:t>This bar chart represents the distribution of customers based on gender during Diwali sales. It shows that female customers account for a significantly higher number of purchases (7832) compared to male customers (3407).The data suggests that women are more active shoppers during the Diwali season, contributing to a larger share of sales.</a:t>
            </a:r>
          </a:p>
        </p:txBody>
      </p:sp>
      <p:sp>
        <p:nvSpPr>
          <p:cNvPr id="6" name="TextBox 5">
            <a:extLst>
              <a:ext uri="{FF2B5EF4-FFF2-40B4-BE49-F238E27FC236}">
                <a16:creationId xmlns:a16="http://schemas.microsoft.com/office/drawing/2014/main" id="{5BC3F4D3-CC1F-4EE6-5421-98965DBCF6B5}"/>
              </a:ext>
            </a:extLst>
          </p:cNvPr>
          <p:cNvSpPr txBox="1"/>
          <p:nvPr/>
        </p:nvSpPr>
        <p:spPr>
          <a:xfrm>
            <a:off x="3003026" y="323786"/>
            <a:ext cx="5462244" cy="830997"/>
          </a:xfrm>
          <a:prstGeom prst="rect">
            <a:avLst/>
          </a:prstGeom>
          <a:noFill/>
        </p:spPr>
        <p:txBody>
          <a:bodyPr wrap="square">
            <a:spAutoFit/>
          </a:bodyPr>
          <a:lstStyle/>
          <a:p>
            <a:r>
              <a:rPr lang="en-US" sz="4800" b="1" dirty="0">
                <a:solidFill>
                  <a:srgbClr val="FFC000"/>
                </a:solidFill>
                <a:effectLst>
                  <a:outerShdw blurRad="38100" dist="38100" dir="2700000" algn="tl">
                    <a:srgbClr val="000000">
                      <a:alpha val="43137"/>
                    </a:srgbClr>
                  </a:outerShdw>
                </a:effectLst>
                <a:latin typeface="Baskerville Old Face" panose="02020602080505020303" pitchFamily="18" charset="0"/>
              </a:rPr>
              <a:t>Analysis and Findings</a:t>
            </a:r>
          </a:p>
        </p:txBody>
      </p:sp>
      <p:sp>
        <p:nvSpPr>
          <p:cNvPr id="7" name="TextBox 6">
            <a:extLst>
              <a:ext uri="{FF2B5EF4-FFF2-40B4-BE49-F238E27FC236}">
                <a16:creationId xmlns:a16="http://schemas.microsoft.com/office/drawing/2014/main" id="{B0708B9A-0EED-DC2F-D5C6-DCDE67360AFC}"/>
              </a:ext>
            </a:extLst>
          </p:cNvPr>
          <p:cNvSpPr txBox="1"/>
          <p:nvPr/>
        </p:nvSpPr>
        <p:spPr>
          <a:xfrm>
            <a:off x="2625954" y="1154783"/>
            <a:ext cx="6563020" cy="646331"/>
          </a:xfrm>
          <a:prstGeom prst="rect">
            <a:avLst/>
          </a:prstGeom>
          <a:noFill/>
        </p:spPr>
        <p:txBody>
          <a:bodyPr wrap="square">
            <a:spAutoFit/>
          </a:bodyPr>
          <a:lstStyle/>
          <a:p>
            <a:r>
              <a:rPr lang="en-US" sz="3600" b="1" dirty="0">
                <a:solidFill>
                  <a:srgbClr val="FFC000"/>
                </a:solidFill>
                <a:effectLst>
                  <a:outerShdw blurRad="38100" dist="38100" dir="2700000" algn="tl">
                    <a:srgbClr val="000000">
                      <a:alpha val="43137"/>
                    </a:srgbClr>
                  </a:outerShdw>
                </a:effectLst>
                <a:latin typeface="Baskerville Old Face" panose="02020602080505020303" pitchFamily="18" charset="0"/>
              </a:rPr>
              <a:t>Gender Distribution of Customers</a:t>
            </a:r>
          </a:p>
        </p:txBody>
      </p:sp>
    </p:spTree>
    <p:extLst>
      <p:ext uri="{BB962C8B-B14F-4D97-AF65-F5344CB8AC3E}">
        <p14:creationId xmlns:p14="http://schemas.microsoft.com/office/powerpoint/2010/main" val="4113100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B5F78B-4860-C267-29C0-07652F160FED}"/>
              </a:ext>
            </a:extLst>
          </p:cNvPr>
          <p:cNvSpPr txBox="1"/>
          <p:nvPr/>
        </p:nvSpPr>
        <p:spPr>
          <a:xfrm>
            <a:off x="712510" y="1892225"/>
            <a:ext cx="3636388" cy="4093428"/>
          </a:xfrm>
          <a:prstGeom prst="rect">
            <a:avLst/>
          </a:prstGeom>
          <a:noFill/>
        </p:spPr>
        <p:txBody>
          <a:bodyPr wrap="square">
            <a:spAutoFit/>
          </a:bodyPr>
          <a:lstStyle/>
          <a:p>
            <a:r>
              <a:rPr lang="en-US" sz="2000" dirty="0">
                <a:solidFill>
                  <a:srgbClr val="FFC000"/>
                </a:solidFill>
                <a:latin typeface="Baskerville Old Face" panose="02020602080505020303" pitchFamily="18" charset="0"/>
              </a:rPr>
              <a:t>This bar chart represents the total purchase amount spent by each gender during the Diwali sales period. Female customers spent a significantly higher total amount (over ₹7 crore) compared to male customers (around ₹3 crore).This suggests that women are not only more frequent buyers but also tend to spend more per transaction or overall, making them the key contributors to Diwali sales revenue.</a:t>
            </a:r>
          </a:p>
        </p:txBody>
      </p:sp>
      <p:pic>
        <p:nvPicPr>
          <p:cNvPr id="5" name="Picture 4">
            <a:extLst>
              <a:ext uri="{FF2B5EF4-FFF2-40B4-BE49-F238E27FC236}">
                <a16:creationId xmlns:a16="http://schemas.microsoft.com/office/drawing/2014/main" id="{F7D14321-63D4-222B-5A76-DAD12F6E71A1}"/>
              </a:ext>
            </a:extLst>
          </p:cNvPr>
          <p:cNvPicPr>
            <a:picLocks noChangeAspect="1"/>
          </p:cNvPicPr>
          <p:nvPr/>
        </p:nvPicPr>
        <p:blipFill>
          <a:blip r:embed="rId2"/>
          <a:srcRect l="4660" t="8926" r="8415" b="6403"/>
          <a:stretch/>
        </p:blipFill>
        <p:spPr>
          <a:xfrm>
            <a:off x="4949072" y="1676782"/>
            <a:ext cx="6476215" cy="4524315"/>
          </a:xfrm>
          <a:prstGeom prst="rect">
            <a:avLst/>
          </a:prstGeom>
        </p:spPr>
      </p:pic>
      <p:sp>
        <p:nvSpPr>
          <p:cNvPr id="7" name="TextBox 6">
            <a:extLst>
              <a:ext uri="{FF2B5EF4-FFF2-40B4-BE49-F238E27FC236}">
                <a16:creationId xmlns:a16="http://schemas.microsoft.com/office/drawing/2014/main" id="{2DB9CDD5-2F48-AC1A-BCDD-D561435219D8}"/>
              </a:ext>
            </a:extLst>
          </p:cNvPr>
          <p:cNvSpPr txBox="1"/>
          <p:nvPr/>
        </p:nvSpPr>
        <p:spPr>
          <a:xfrm>
            <a:off x="3292312" y="656903"/>
            <a:ext cx="6002517" cy="646331"/>
          </a:xfrm>
          <a:prstGeom prst="rect">
            <a:avLst/>
          </a:prstGeom>
          <a:noFill/>
        </p:spPr>
        <p:txBody>
          <a:bodyPr wrap="square">
            <a:spAutoFit/>
          </a:bodyPr>
          <a:lstStyle/>
          <a:p>
            <a:r>
              <a:rPr lang="en-US" sz="3600" b="1" dirty="0">
                <a:solidFill>
                  <a:srgbClr val="FFC000"/>
                </a:solidFill>
                <a:effectLst>
                  <a:outerShdw blurRad="38100" dist="38100" dir="2700000" algn="tl">
                    <a:srgbClr val="000000">
                      <a:alpha val="43137"/>
                    </a:srgbClr>
                  </a:outerShdw>
                </a:effectLst>
                <a:latin typeface="Baskerville Old Face" panose="02020602080505020303" pitchFamily="18" charset="0"/>
              </a:rPr>
              <a:t>Total Amount Spent by Gender</a:t>
            </a:r>
          </a:p>
        </p:txBody>
      </p:sp>
    </p:spTree>
    <p:extLst>
      <p:ext uri="{BB962C8B-B14F-4D97-AF65-F5344CB8AC3E}">
        <p14:creationId xmlns:p14="http://schemas.microsoft.com/office/powerpoint/2010/main" val="3240780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433A7F4-E51E-3B9F-6302-AFB0FB7981F9}"/>
              </a:ext>
            </a:extLst>
          </p:cNvPr>
          <p:cNvPicPr>
            <a:picLocks noChangeAspect="1"/>
          </p:cNvPicPr>
          <p:nvPr/>
        </p:nvPicPr>
        <p:blipFill>
          <a:blip r:embed="rId2"/>
          <a:srcRect l="3639" t="6550" r="9065" b="7065"/>
          <a:stretch/>
        </p:blipFill>
        <p:spPr>
          <a:xfrm>
            <a:off x="5137608" y="1857081"/>
            <a:ext cx="6419654" cy="4383464"/>
          </a:xfrm>
          <a:prstGeom prst="rect">
            <a:avLst/>
          </a:prstGeom>
        </p:spPr>
      </p:pic>
      <p:sp>
        <p:nvSpPr>
          <p:cNvPr id="5" name="TextBox 4">
            <a:extLst>
              <a:ext uri="{FF2B5EF4-FFF2-40B4-BE49-F238E27FC236}">
                <a16:creationId xmlns:a16="http://schemas.microsoft.com/office/drawing/2014/main" id="{779E7E72-075F-AAED-3B64-A53884F0A359}"/>
              </a:ext>
            </a:extLst>
          </p:cNvPr>
          <p:cNvSpPr txBox="1"/>
          <p:nvPr/>
        </p:nvSpPr>
        <p:spPr>
          <a:xfrm>
            <a:off x="1376314" y="523188"/>
            <a:ext cx="8672660" cy="584775"/>
          </a:xfrm>
          <a:prstGeom prst="rect">
            <a:avLst/>
          </a:prstGeom>
          <a:noFill/>
        </p:spPr>
        <p:txBody>
          <a:bodyPr wrap="square">
            <a:spAutoFit/>
          </a:bodyPr>
          <a:lstStyle/>
          <a:p>
            <a:r>
              <a:rPr lang="en-US" sz="3200" b="1" dirty="0">
                <a:solidFill>
                  <a:srgbClr val="FFC000"/>
                </a:solidFill>
                <a:effectLst>
                  <a:outerShdw blurRad="38100" dist="38100" dir="2700000" algn="tl">
                    <a:srgbClr val="000000">
                      <a:alpha val="43137"/>
                    </a:srgbClr>
                  </a:outerShdw>
                </a:effectLst>
                <a:latin typeface="Baskerville Old Face" panose="02020602080505020303" pitchFamily="18" charset="0"/>
              </a:rPr>
              <a:t>Customer Demographics by Age Group and Gender</a:t>
            </a:r>
          </a:p>
        </p:txBody>
      </p:sp>
      <p:sp>
        <p:nvSpPr>
          <p:cNvPr id="7" name="TextBox 6">
            <a:extLst>
              <a:ext uri="{FF2B5EF4-FFF2-40B4-BE49-F238E27FC236}">
                <a16:creationId xmlns:a16="http://schemas.microsoft.com/office/drawing/2014/main" id="{F7BE6F74-911E-7F9F-22F4-B10BED2A880C}"/>
              </a:ext>
            </a:extLst>
          </p:cNvPr>
          <p:cNvSpPr txBox="1"/>
          <p:nvPr/>
        </p:nvSpPr>
        <p:spPr>
          <a:xfrm>
            <a:off x="634738" y="1694322"/>
            <a:ext cx="4267200" cy="4708981"/>
          </a:xfrm>
          <a:prstGeom prst="rect">
            <a:avLst/>
          </a:prstGeom>
          <a:noFill/>
        </p:spPr>
        <p:txBody>
          <a:bodyPr wrap="square">
            <a:spAutoFit/>
          </a:bodyPr>
          <a:lstStyle/>
          <a:p>
            <a:r>
              <a:rPr lang="en-US" sz="2000" dirty="0">
                <a:solidFill>
                  <a:srgbClr val="FFC000"/>
                </a:solidFill>
                <a:latin typeface="Baskerville Old Face" panose="02020602080505020303" pitchFamily="18" charset="0"/>
              </a:rPr>
              <a:t>This chart shows the distribution of customers across different age groups segmented by gender. The 26-35 age group has the highest customer count, with female customers (3269) outnumbering males (1272). Other significant segments include females aged 36-45 and 18-25, indicating that young to middle-aged women are the most active shoppers during Diwali.</a:t>
            </a:r>
            <a:r>
              <a:rPr lang="en-US" sz="2000" b="1" dirty="0"/>
              <a:t> </a:t>
            </a:r>
            <a:r>
              <a:rPr lang="en-US" sz="2000" b="1" dirty="0">
                <a:solidFill>
                  <a:srgbClr val="FFC000"/>
                </a:solidFill>
                <a:latin typeface="Baskerville Old Face" panose="02020602080505020303" pitchFamily="18" charset="0"/>
              </a:rPr>
              <a:t>It suggests that</a:t>
            </a:r>
            <a:r>
              <a:rPr lang="en-US" sz="2000" dirty="0">
                <a:solidFill>
                  <a:srgbClr val="FFC000"/>
                </a:solidFill>
                <a:latin typeface="Baskerville Old Face" panose="02020602080505020303" pitchFamily="18" charset="0"/>
              </a:rPr>
              <a:t> there is a strong sales potential in Uttar Pradesh, Maharashtra, and Karnataka, which can be further leveraged through targeted marketing and customer retention strategies. </a:t>
            </a:r>
          </a:p>
        </p:txBody>
      </p:sp>
    </p:spTree>
    <p:extLst>
      <p:ext uri="{BB962C8B-B14F-4D97-AF65-F5344CB8AC3E}">
        <p14:creationId xmlns:p14="http://schemas.microsoft.com/office/powerpoint/2010/main" val="40590978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docProps/app.xml><?xml version="1.0" encoding="utf-8"?>
<Properties xmlns="http://schemas.openxmlformats.org/officeDocument/2006/extended-properties" xmlns:vt="http://schemas.openxmlformats.org/officeDocument/2006/docPropsVTypes">
  <Template>Ion</Template>
  <TotalTime>385</TotalTime>
  <Words>1768</Words>
  <Application>Microsoft Office PowerPoint</Application>
  <PresentationFormat>Widescreen</PresentationFormat>
  <Paragraphs>93</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Baskerville Old Face</vt:lpstr>
      <vt:lpstr>Century Gothic</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Debasmita Paul</dc:creator>
  <cp:lastModifiedBy>Debasmita Paul</cp:lastModifiedBy>
  <cp:revision>40</cp:revision>
  <dcterms:created xsi:type="dcterms:W3CDTF">2025-03-16T13:38:51Z</dcterms:created>
  <dcterms:modified xsi:type="dcterms:W3CDTF">2025-03-17T13:00:55Z</dcterms:modified>
</cp:coreProperties>
</file>