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59" r:id="rId5"/>
    <p:sldId id="265" r:id="rId6"/>
    <p:sldId id="267" r:id="rId7"/>
    <p:sldId id="260" r:id="rId8"/>
    <p:sldId id="261" r:id="rId9"/>
    <p:sldId id="262" r:id="rId10"/>
    <p:sldId id="263" r:id="rId11"/>
    <p:sldId id="264" r:id="rId12"/>
    <p:sldId id="266"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4B5B4D-20F4-46B6-8C96-8F46CB2272EC}"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92889-3FD6-4750-8A6C-AA12A6579DE7}" type="slidenum">
              <a:rPr lang="en-US" smtClean="0"/>
              <a:t>‹#›</a:t>
            </a:fld>
            <a:endParaRPr lang="en-US"/>
          </a:p>
        </p:txBody>
      </p:sp>
    </p:spTree>
    <p:extLst>
      <p:ext uri="{BB962C8B-B14F-4D97-AF65-F5344CB8AC3E}">
        <p14:creationId xmlns:p14="http://schemas.microsoft.com/office/powerpoint/2010/main" val="1567977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4B5B4D-20F4-46B6-8C96-8F46CB2272EC}"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92889-3FD6-4750-8A6C-AA12A6579DE7}" type="slidenum">
              <a:rPr lang="en-US" smtClean="0"/>
              <a:t>‹#›</a:t>
            </a:fld>
            <a:endParaRPr lang="en-US"/>
          </a:p>
        </p:txBody>
      </p:sp>
    </p:spTree>
    <p:extLst>
      <p:ext uri="{BB962C8B-B14F-4D97-AF65-F5344CB8AC3E}">
        <p14:creationId xmlns:p14="http://schemas.microsoft.com/office/powerpoint/2010/main" val="2043109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14B5B4D-20F4-46B6-8C96-8F46CB2272EC}"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92889-3FD6-4750-8A6C-AA12A6579DE7}" type="slidenum">
              <a:rPr lang="en-US" smtClean="0"/>
              <a:t>‹#›</a:t>
            </a:fld>
            <a:endParaRPr lang="en-US"/>
          </a:p>
        </p:txBody>
      </p:sp>
    </p:spTree>
    <p:extLst>
      <p:ext uri="{BB962C8B-B14F-4D97-AF65-F5344CB8AC3E}">
        <p14:creationId xmlns:p14="http://schemas.microsoft.com/office/powerpoint/2010/main" val="3337427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14B5B4D-20F4-46B6-8C96-8F46CB2272EC}"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92889-3FD6-4750-8A6C-AA12A6579DE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596349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4B5B4D-20F4-46B6-8C96-8F46CB2272EC}"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92889-3FD6-4750-8A6C-AA12A6579DE7}" type="slidenum">
              <a:rPr lang="en-US" smtClean="0"/>
              <a:t>‹#›</a:t>
            </a:fld>
            <a:endParaRPr lang="en-US"/>
          </a:p>
        </p:txBody>
      </p:sp>
    </p:spTree>
    <p:extLst>
      <p:ext uri="{BB962C8B-B14F-4D97-AF65-F5344CB8AC3E}">
        <p14:creationId xmlns:p14="http://schemas.microsoft.com/office/powerpoint/2010/main" val="442382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4B5B4D-20F4-46B6-8C96-8F46CB2272EC}" type="datetimeFigureOut">
              <a:rPr lang="en-US" smtClean="0"/>
              <a:t>3/15/2025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92889-3FD6-4750-8A6C-AA12A6579DE7}" type="slidenum">
              <a:rPr lang="en-US" smtClean="0"/>
              <a:t>‹#›</a:t>
            </a:fld>
            <a:endParaRPr lang="en-US"/>
          </a:p>
        </p:txBody>
      </p:sp>
    </p:spTree>
    <p:extLst>
      <p:ext uri="{BB962C8B-B14F-4D97-AF65-F5344CB8AC3E}">
        <p14:creationId xmlns:p14="http://schemas.microsoft.com/office/powerpoint/2010/main" val="3839316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4B5B4D-20F4-46B6-8C96-8F46CB2272EC}" type="datetimeFigureOut">
              <a:rPr lang="en-US" smtClean="0"/>
              <a:t>3/15/2025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92889-3FD6-4750-8A6C-AA12A6579DE7}" type="slidenum">
              <a:rPr lang="en-US" smtClean="0"/>
              <a:t>‹#›</a:t>
            </a:fld>
            <a:endParaRPr lang="en-US"/>
          </a:p>
        </p:txBody>
      </p:sp>
    </p:spTree>
    <p:extLst>
      <p:ext uri="{BB962C8B-B14F-4D97-AF65-F5344CB8AC3E}">
        <p14:creationId xmlns:p14="http://schemas.microsoft.com/office/powerpoint/2010/main" val="3114223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4B5B4D-20F4-46B6-8C96-8F46CB2272EC}"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92889-3FD6-4750-8A6C-AA12A6579DE7}" type="slidenum">
              <a:rPr lang="en-US" smtClean="0"/>
              <a:t>‹#›</a:t>
            </a:fld>
            <a:endParaRPr lang="en-US"/>
          </a:p>
        </p:txBody>
      </p:sp>
    </p:spTree>
    <p:extLst>
      <p:ext uri="{BB962C8B-B14F-4D97-AF65-F5344CB8AC3E}">
        <p14:creationId xmlns:p14="http://schemas.microsoft.com/office/powerpoint/2010/main" val="2382731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4B5B4D-20F4-46B6-8C96-8F46CB2272EC}"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92889-3FD6-4750-8A6C-AA12A6579DE7}" type="slidenum">
              <a:rPr lang="en-US" smtClean="0"/>
              <a:t>‹#›</a:t>
            </a:fld>
            <a:endParaRPr lang="en-US"/>
          </a:p>
        </p:txBody>
      </p:sp>
    </p:spTree>
    <p:extLst>
      <p:ext uri="{BB962C8B-B14F-4D97-AF65-F5344CB8AC3E}">
        <p14:creationId xmlns:p14="http://schemas.microsoft.com/office/powerpoint/2010/main" val="1101406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4B5B4D-20F4-46B6-8C96-8F46CB2272EC}"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92889-3FD6-4750-8A6C-AA12A6579DE7}" type="slidenum">
              <a:rPr lang="en-US" smtClean="0"/>
              <a:t>‹#›</a:t>
            </a:fld>
            <a:endParaRPr lang="en-US"/>
          </a:p>
        </p:txBody>
      </p:sp>
    </p:spTree>
    <p:extLst>
      <p:ext uri="{BB962C8B-B14F-4D97-AF65-F5344CB8AC3E}">
        <p14:creationId xmlns:p14="http://schemas.microsoft.com/office/powerpoint/2010/main" val="810866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4B5B4D-20F4-46B6-8C96-8F46CB2272EC}"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92889-3FD6-4750-8A6C-AA12A6579DE7}" type="slidenum">
              <a:rPr lang="en-US" smtClean="0"/>
              <a:t>‹#›</a:t>
            </a:fld>
            <a:endParaRPr lang="en-US"/>
          </a:p>
        </p:txBody>
      </p:sp>
    </p:spTree>
    <p:extLst>
      <p:ext uri="{BB962C8B-B14F-4D97-AF65-F5344CB8AC3E}">
        <p14:creationId xmlns:p14="http://schemas.microsoft.com/office/powerpoint/2010/main" val="4183901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4B5B4D-20F4-46B6-8C96-8F46CB2272EC}"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92889-3FD6-4750-8A6C-AA12A6579DE7}" type="slidenum">
              <a:rPr lang="en-US" smtClean="0"/>
              <a:t>‹#›</a:t>
            </a:fld>
            <a:endParaRPr lang="en-US"/>
          </a:p>
        </p:txBody>
      </p:sp>
    </p:spTree>
    <p:extLst>
      <p:ext uri="{BB962C8B-B14F-4D97-AF65-F5344CB8AC3E}">
        <p14:creationId xmlns:p14="http://schemas.microsoft.com/office/powerpoint/2010/main" val="3805133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4B5B4D-20F4-46B6-8C96-8F46CB2272EC}" type="datetimeFigureOut">
              <a:rPr lang="en-US" smtClean="0"/>
              <a:t>3/15/2025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392889-3FD6-4750-8A6C-AA12A6579DE7}" type="slidenum">
              <a:rPr lang="en-US" smtClean="0"/>
              <a:t>‹#›</a:t>
            </a:fld>
            <a:endParaRPr lang="en-US"/>
          </a:p>
        </p:txBody>
      </p:sp>
    </p:spTree>
    <p:extLst>
      <p:ext uri="{BB962C8B-B14F-4D97-AF65-F5344CB8AC3E}">
        <p14:creationId xmlns:p14="http://schemas.microsoft.com/office/powerpoint/2010/main" val="156712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14B5B4D-20F4-46B6-8C96-8F46CB2272EC}" type="datetimeFigureOut">
              <a:rPr lang="en-US" smtClean="0"/>
              <a:t>3/15/2025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6392889-3FD6-4750-8A6C-AA12A6579DE7}" type="slidenum">
              <a:rPr lang="en-US" smtClean="0"/>
              <a:t>‹#›</a:t>
            </a:fld>
            <a:endParaRPr lang="en-US"/>
          </a:p>
        </p:txBody>
      </p:sp>
    </p:spTree>
    <p:extLst>
      <p:ext uri="{BB962C8B-B14F-4D97-AF65-F5344CB8AC3E}">
        <p14:creationId xmlns:p14="http://schemas.microsoft.com/office/powerpoint/2010/main" val="92341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14B5B4D-20F4-46B6-8C96-8F46CB2272EC}" type="datetimeFigureOut">
              <a:rPr lang="en-US" smtClean="0"/>
              <a:t>3/15/2025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6392889-3FD6-4750-8A6C-AA12A6579DE7}" type="slidenum">
              <a:rPr lang="en-US" smtClean="0"/>
              <a:t>‹#›</a:t>
            </a:fld>
            <a:endParaRPr lang="en-US"/>
          </a:p>
        </p:txBody>
      </p:sp>
    </p:spTree>
    <p:extLst>
      <p:ext uri="{BB962C8B-B14F-4D97-AF65-F5344CB8AC3E}">
        <p14:creationId xmlns:p14="http://schemas.microsoft.com/office/powerpoint/2010/main" val="289270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14B5B4D-20F4-46B6-8C96-8F46CB2272EC}" type="datetimeFigureOut">
              <a:rPr lang="en-US" smtClean="0"/>
              <a:t>3/15/2025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6392889-3FD6-4750-8A6C-AA12A6579DE7}" type="slidenum">
              <a:rPr lang="en-US" smtClean="0"/>
              <a:t>‹#›</a:t>
            </a:fld>
            <a:endParaRPr lang="en-US"/>
          </a:p>
        </p:txBody>
      </p:sp>
    </p:spTree>
    <p:extLst>
      <p:ext uri="{BB962C8B-B14F-4D97-AF65-F5344CB8AC3E}">
        <p14:creationId xmlns:p14="http://schemas.microsoft.com/office/powerpoint/2010/main" val="176065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4B5B4D-20F4-46B6-8C96-8F46CB2272EC}"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92889-3FD6-4750-8A6C-AA12A6579DE7}" type="slidenum">
              <a:rPr lang="en-US" smtClean="0"/>
              <a:t>‹#›</a:t>
            </a:fld>
            <a:endParaRPr lang="en-US"/>
          </a:p>
        </p:txBody>
      </p:sp>
    </p:spTree>
    <p:extLst>
      <p:ext uri="{BB962C8B-B14F-4D97-AF65-F5344CB8AC3E}">
        <p14:creationId xmlns:p14="http://schemas.microsoft.com/office/powerpoint/2010/main" val="1109283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14B5B4D-20F4-46B6-8C96-8F46CB2272EC}" type="datetimeFigureOut">
              <a:rPr lang="en-US" smtClean="0"/>
              <a:t>3/15/2025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6392889-3FD6-4750-8A6C-AA12A6579DE7}" type="slidenum">
              <a:rPr lang="en-US" smtClean="0"/>
              <a:t>‹#›</a:t>
            </a:fld>
            <a:endParaRPr lang="en-US"/>
          </a:p>
        </p:txBody>
      </p:sp>
    </p:spTree>
    <p:extLst>
      <p:ext uri="{BB962C8B-B14F-4D97-AF65-F5344CB8AC3E}">
        <p14:creationId xmlns:p14="http://schemas.microsoft.com/office/powerpoint/2010/main" val="2151463873"/>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 id="214748381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868863-0624-E820-3C2F-88603E880A68}"/>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F54E6066-DB03-336A-ACD0-6689793ED4CE}"/>
              </a:ext>
            </a:extLst>
          </p:cNvPr>
          <p:cNvSpPr txBox="1"/>
          <p:nvPr/>
        </p:nvSpPr>
        <p:spPr>
          <a:xfrm>
            <a:off x="1150069" y="4930220"/>
            <a:ext cx="10322351" cy="1631216"/>
          </a:xfrm>
          <a:prstGeom prst="rect">
            <a:avLst/>
          </a:prstGeom>
          <a:noFill/>
        </p:spPr>
        <p:txBody>
          <a:bodyPr wrap="square" rtlCol="0">
            <a:spAutoFit/>
          </a:bodyPr>
          <a:lstStyle/>
          <a:p>
            <a:r>
              <a:rPr lang="en-US" sz="6000" b="1" dirty="0">
                <a:effectLst>
                  <a:outerShdw blurRad="38100" dist="38100" dir="2700000" algn="tl">
                    <a:srgbClr val="000000">
                      <a:alpha val="43137"/>
                    </a:srgbClr>
                  </a:outerShdw>
                </a:effectLst>
                <a:latin typeface="Baskerville Old Face" panose="02020602080505020303" pitchFamily="18" charset="0"/>
              </a:rPr>
              <a:t>HR Analytics – Attrition Analysis</a:t>
            </a:r>
          </a:p>
          <a:p>
            <a:r>
              <a:rPr lang="en-US" sz="4000" b="1" dirty="0">
                <a:effectLst>
                  <a:outerShdw blurRad="38100" dist="38100" dir="2700000" algn="tl">
                    <a:srgbClr val="000000">
                      <a:alpha val="43137"/>
                    </a:srgbClr>
                  </a:outerShdw>
                </a:effectLst>
                <a:latin typeface="Baskerville Old Face" panose="02020602080505020303" pitchFamily="18" charset="0"/>
              </a:rPr>
              <a:t>A project by Debasmita Paul</a:t>
            </a:r>
          </a:p>
        </p:txBody>
      </p:sp>
    </p:spTree>
    <p:extLst>
      <p:ext uri="{BB962C8B-B14F-4D97-AF65-F5344CB8AC3E}">
        <p14:creationId xmlns:p14="http://schemas.microsoft.com/office/powerpoint/2010/main" val="1362151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967227-7DA3-9605-ADCB-374E46A01367}"/>
              </a:ext>
            </a:extLst>
          </p:cNvPr>
          <p:cNvPicPr>
            <a:picLocks noChangeAspect="1"/>
          </p:cNvPicPr>
          <p:nvPr/>
        </p:nvPicPr>
        <p:blipFill>
          <a:blip r:embed="rId2"/>
          <a:srcRect l="35767" t="67345" r="33506" b="4350"/>
          <a:stretch/>
        </p:blipFill>
        <p:spPr>
          <a:xfrm>
            <a:off x="5599522" y="2073897"/>
            <a:ext cx="5769204" cy="4025245"/>
          </a:xfrm>
          <a:prstGeom prst="rect">
            <a:avLst/>
          </a:prstGeom>
        </p:spPr>
      </p:pic>
      <p:sp>
        <p:nvSpPr>
          <p:cNvPr id="4" name="TextBox 3">
            <a:extLst>
              <a:ext uri="{FF2B5EF4-FFF2-40B4-BE49-F238E27FC236}">
                <a16:creationId xmlns:a16="http://schemas.microsoft.com/office/drawing/2014/main" id="{C8873565-283A-11C5-108A-FCEB2FD4E649}"/>
              </a:ext>
            </a:extLst>
          </p:cNvPr>
          <p:cNvSpPr txBox="1"/>
          <p:nvPr/>
        </p:nvSpPr>
        <p:spPr>
          <a:xfrm>
            <a:off x="2920345" y="494063"/>
            <a:ext cx="6351309" cy="707886"/>
          </a:xfrm>
          <a:prstGeom prst="rect">
            <a:avLst/>
          </a:prstGeom>
          <a:noFill/>
        </p:spPr>
        <p:txBody>
          <a:bodyPr wrap="square">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Attrition by Years at Company</a:t>
            </a:r>
          </a:p>
        </p:txBody>
      </p:sp>
      <p:sp>
        <p:nvSpPr>
          <p:cNvPr id="6" name="TextBox 5">
            <a:extLst>
              <a:ext uri="{FF2B5EF4-FFF2-40B4-BE49-F238E27FC236}">
                <a16:creationId xmlns:a16="http://schemas.microsoft.com/office/drawing/2014/main" id="{4FF0B446-B7C9-E525-98EB-A6931509C31F}"/>
              </a:ext>
            </a:extLst>
          </p:cNvPr>
          <p:cNvSpPr txBox="1"/>
          <p:nvPr/>
        </p:nvSpPr>
        <p:spPr>
          <a:xfrm>
            <a:off x="823274" y="2111604"/>
            <a:ext cx="4191786" cy="3785652"/>
          </a:xfrm>
          <a:prstGeom prst="rect">
            <a:avLst/>
          </a:prstGeom>
          <a:noFill/>
        </p:spPr>
        <p:txBody>
          <a:bodyPr wrap="square">
            <a:spAutoFit/>
          </a:bodyPr>
          <a:lstStyle/>
          <a:p>
            <a:r>
              <a:rPr lang="en-US" sz="2000" dirty="0">
                <a:latin typeface="Baskerville Old Face" panose="02020602080505020303" pitchFamily="18" charset="0"/>
              </a:rPr>
              <a:t>This line chart presents the trend of attrition based on employees' years of service at the company. The highest attrition occurs during the first year of employment, with 59 employees leaving. After the initial year, attrition gradually declines, with occasional spikes around 10 years of service. This suggests employees are most vulnerable to leaving during their early tenure, potentially due to unmet job expectations or onboarding challenges</a:t>
            </a:r>
            <a:r>
              <a:rPr lang="en-US" dirty="0"/>
              <a:t>.</a:t>
            </a:r>
          </a:p>
        </p:txBody>
      </p:sp>
    </p:spTree>
    <p:extLst>
      <p:ext uri="{BB962C8B-B14F-4D97-AF65-F5344CB8AC3E}">
        <p14:creationId xmlns:p14="http://schemas.microsoft.com/office/powerpoint/2010/main" val="3634168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B3EEDA-C4A3-088A-E7F2-4F3BF74DEAC3}"/>
              </a:ext>
            </a:extLst>
          </p:cNvPr>
          <p:cNvPicPr>
            <a:picLocks noChangeAspect="1"/>
          </p:cNvPicPr>
          <p:nvPr/>
        </p:nvPicPr>
        <p:blipFill>
          <a:blip r:embed="rId2"/>
          <a:srcRect l="68582" t="68190" r="2423" b="4853"/>
          <a:stretch/>
        </p:blipFill>
        <p:spPr>
          <a:xfrm>
            <a:off x="5788058" y="1998481"/>
            <a:ext cx="5731498" cy="4204355"/>
          </a:xfrm>
          <a:prstGeom prst="rect">
            <a:avLst/>
          </a:prstGeom>
        </p:spPr>
      </p:pic>
      <p:sp>
        <p:nvSpPr>
          <p:cNvPr id="4" name="TextBox 3">
            <a:extLst>
              <a:ext uri="{FF2B5EF4-FFF2-40B4-BE49-F238E27FC236}">
                <a16:creationId xmlns:a16="http://schemas.microsoft.com/office/drawing/2014/main" id="{61FD845F-CC4C-C807-2500-C31E003A70B9}"/>
              </a:ext>
            </a:extLst>
          </p:cNvPr>
          <p:cNvSpPr txBox="1"/>
          <p:nvPr/>
        </p:nvSpPr>
        <p:spPr>
          <a:xfrm>
            <a:off x="3900733" y="456356"/>
            <a:ext cx="4390533" cy="707886"/>
          </a:xfrm>
          <a:prstGeom prst="rect">
            <a:avLst/>
          </a:prstGeom>
          <a:noFill/>
        </p:spPr>
        <p:txBody>
          <a:bodyPr wrap="square">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Attrition by Job Role</a:t>
            </a:r>
          </a:p>
        </p:txBody>
      </p:sp>
      <p:sp>
        <p:nvSpPr>
          <p:cNvPr id="6" name="TextBox 5">
            <a:extLst>
              <a:ext uri="{FF2B5EF4-FFF2-40B4-BE49-F238E27FC236}">
                <a16:creationId xmlns:a16="http://schemas.microsoft.com/office/drawing/2014/main" id="{34005506-6267-ED1D-8B80-31F9F0840B0D}"/>
              </a:ext>
            </a:extLst>
          </p:cNvPr>
          <p:cNvSpPr txBox="1"/>
          <p:nvPr/>
        </p:nvSpPr>
        <p:spPr>
          <a:xfrm>
            <a:off x="869624" y="1998481"/>
            <a:ext cx="3919192" cy="4093428"/>
          </a:xfrm>
          <a:prstGeom prst="rect">
            <a:avLst/>
          </a:prstGeom>
          <a:noFill/>
        </p:spPr>
        <p:txBody>
          <a:bodyPr wrap="square">
            <a:spAutoFit/>
          </a:bodyPr>
          <a:lstStyle/>
          <a:p>
            <a:r>
              <a:rPr lang="en-US" sz="2000" dirty="0">
                <a:latin typeface="Baskerville Old Face" panose="02020602080505020303" pitchFamily="18" charset="0"/>
              </a:rPr>
              <a:t>This bar chart highlights attrition numbers by job role. The highest attrition is observed in the Laboratory Technician role, with 62 employees leaving. Sales Executives follow with 57 cases, and Research Scientists with 47. Sales Representatives also show notable attrition at 33 cases. This suggests specific job roles face higher turnover, potentially due to job demands, compensation, or lack of growth opportunities.</a:t>
            </a:r>
          </a:p>
        </p:txBody>
      </p:sp>
    </p:spTree>
    <p:extLst>
      <p:ext uri="{BB962C8B-B14F-4D97-AF65-F5344CB8AC3E}">
        <p14:creationId xmlns:p14="http://schemas.microsoft.com/office/powerpoint/2010/main" val="1634203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574043-C239-FDBB-85DB-1C4F6768811C}"/>
              </a:ext>
            </a:extLst>
          </p:cNvPr>
          <p:cNvPicPr>
            <a:picLocks noChangeAspect="1"/>
          </p:cNvPicPr>
          <p:nvPr/>
        </p:nvPicPr>
        <p:blipFill>
          <a:blip r:embed="rId2"/>
          <a:srcRect l="3250" t="2605" r="13766" b="5208"/>
          <a:stretch/>
        </p:blipFill>
        <p:spPr>
          <a:xfrm>
            <a:off x="5703216" y="1998483"/>
            <a:ext cx="5665510" cy="4128940"/>
          </a:xfrm>
          <a:prstGeom prst="rect">
            <a:avLst/>
          </a:prstGeom>
        </p:spPr>
      </p:pic>
      <p:sp>
        <p:nvSpPr>
          <p:cNvPr id="5" name="TextBox 4">
            <a:extLst>
              <a:ext uri="{FF2B5EF4-FFF2-40B4-BE49-F238E27FC236}">
                <a16:creationId xmlns:a16="http://schemas.microsoft.com/office/drawing/2014/main" id="{DBDFACF7-3191-0934-040B-DDB71BCFC05B}"/>
              </a:ext>
            </a:extLst>
          </p:cNvPr>
          <p:cNvSpPr txBox="1"/>
          <p:nvPr/>
        </p:nvSpPr>
        <p:spPr>
          <a:xfrm>
            <a:off x="2178771" y="522343"/>
            <a:ext cx="7689914" cy="707886"/>
          </a:xfrm>
          <a:prstGeom prst="rect">
            <a:avLst/>
          </a:prstGeom>
          <a:noFill/>
        </p:spPr>
        <p:txBody>
          <a:bodyPr wrap="square">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Attrition by Job Role and Experience </a:t>
            </a:r>
          </a:p>
        </p:txBody>
      </p:sp>
      <p:sp>
        <p:nvSpPr>
          <p:cNvPr id="7" name="TextBox 6">
            <a:extLst>
              <a:ext uri="{FF2B5EF4-FFF2-40B4-BE49-F238E27FC236}">
                <a16:creationId xmlns:a16="http://schemas.microsoft.com/office/drawing/2014/main" id="{81C1320E-494E-F577-F5D8-A8DEC2F4391F}"/>
              </a:ext>
            </a:extLst>
          </p:cNvPr>
          <p:cNvSpPr txBox="1"/>
          <p:nvPr/>
        </p:nvSpPr>
        <p:spPr>
          <a:xfrm>
            <a:off x="955249" y="2187019"/>
            <a:ext cx="3663885" cy="3477875"/>
          </a:xfrm>
          <a:prstGeom prst="rect">
            <a:avLst/>
          </a:prstGeom>
          <a:noFill/>
        </p:spPr>
        <p:txBody>
          <a:bodyPr wrap="square">
            <a:spAutoFit/>
          </a:bodyPr>
          <a:lstStyle/>
          <a:p>
            <a:r>
              <a:rPr lang="en-US" sz="2000" dirty="0">
                <a:latin typeface="Baskerville Old Face" panose="02020602080505020303" pitchFamily="18" charset="0"/>
              </a:rPr>
              <a:t>This matrix table shows attrition counts for each job role broken down by experience levels (years). For example, Laboratory Technicians experience the most attrition in the 1-year category, with 20 employees leaving. This detailed breakdown provides an understanding of how attrition varies not just by role but also by experience level.</a:t>
            </a:r>
          </a:p>
        </p:txBody>
      </p:sp>
    </p:spTree>
    <p:extLst>
      <p:ext uri="{BB962C8B-B14F-4D97-AF65-F5344CB8AC3E}">
        <p14:creationId xmlns:p14="http://schemas.microsoft.com/office/powerpoint/2010/main" val="2144992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0561F4-E7F1-C34E-544E-F29CCBBA54D3}"/>
              </a:ext>
            </a:extLst>
          </p:cNvPr>
          <p:cNvSpPr txBox="1"/>
          <p:nvPr/>
        </p:nvSpPr>
        <p:spPr>
          <a:xfrm>
            <a:off x="4395247" y="239539"/>
            <a:ext cx="2278929" cy="923330"/>
          </a:xfrm>
          <a:prstGeom prst="rect">
            <a:avLst/>
          </a:prstGeom>
          <a:noFill/>
        </p:spPr>
        <p:txBody>
          <a:bodyPr wrap="square">
            <a:spAutoFit/>
          </a:bodyPr>
          <a:lstStyle/>
          <a:p>
            <a:r>
              <a:rPr lang="en-US" sz="5400" b="1" dirty="0">
                <a:effectLst>
                  <a:outerShdw blurRad="38100" dist="38100" dir="2700000" algn="tl">
                    <a:srgbClr val="000000">
                      <a:alpha val="43137"/>
                    </a:srgbClr>
                  </a:outerShdw>
                </a:effectLst>
                <a:latin typeface="Baskerville Old Face" panose="02020602080505020303" pitchFamily="18" charset="0"/>
              </a:rPr>
              <a:t>Insights</a:t>
            </a:r>
          </a:p>
        </p:txBody>
      </p:sp>
      <p:sp>
        <p:nvSpPr>
          <p:cNvPr id="4" name="TextBox 3">
            <a:extLst>
              <a:ext uri="{FF2B5EF4-FFF2-40B4-BE49-F238E27FC236}">
                <a16:creationId xmlns:a16="http://schemas.microsoft.com/office/drawing/2014/main" id="{895340FB-CEFD-3C7B-D7FA-3E5153FD4805}"/>
              </a:ext>
            </a:extLst>
          </p:cNvPr>
          <p:cNvSpPr txBox="1"/>
          <p:nvPr/>
        </p:nvSpPr>
        <p:spPr>
          <a:xfrm>
            <a:off x="920685" y="1447815"/>
            <a:ext cx="10350630" cy="5170646"/>
          </a:xfrm>
          <a:prstGeom prst="rect">
            <a:avLst/>
          </a:prstGeom>
          <a:noFill/>
        </p:spPr>
        <p:txBody>
          <a:bodyPr wrap="square" rtlCol="0">
            <a:spAutoFit/>
          </a:bodyPr>
          <a:lstStyle/>
          <a:p>
            <a:pPr>
              <a:buNone/>
            </a:pPr>
            <a:r>
              <a:rPr lang="en-US" sz="2400" dirty="0">
                <a:latin typeface="Baskerville Old Face" panose="02020602080505020303" pitchFamily="18" charset="0"/>
              </a:rPr>
              <a:t>Based on the dashboard analysis, the following insights were observed:</a:t>
            </a:r>
          </a:p>
          <a:p>
            <a:pPr marL="342900" indent="-342900">
              <a:buFont typeface="Arial" panose="020B0604020202020204" pitchFamily="34" charset="0"/>
              <a:buChar char="•"/>
            </a:pPr>
            <a:r>
              <a:rPr lang="en-US" sz="2400" dirty="0">
                <a:latin typeface="Baskerville Old Face" panose="02020602080505020303" pitchFamily="18" charset="0"/>
              </a:rPr>
              <a:t>The </a:t>
            </a:r>
            <a:r>
              <a:rPr lang="en-US" sz="2400" b="1" dirty="0">
                <a:latin typeface="Baskerville Old Face" panose="02020602080505020303" pitchFamily="18" charset="0"/>
              </a:rPr>
              <a:t>overall attrition rate</a:t>
            </a:r>
            <a:r>
              <a:rPr lang="en-US" sz="2400" dirty="0">
                <a:latin typeface="Baskerville Old Face" panose="02020602080505020303" pitchFamily="18" charset="0"/>
              </a:rPr>
              <a:t> is </a:t>
            </a:r>
            <a:r>
              <a:rPr lang="en-US" sz="2400" b="1" dirty="0">
                <a:latin typeface="Baskerville Old Face" panose="02020602080505020303" pitchFamily="18" charset="0"/>
              </a:rPr>
              <a:t>16.1%</a:t>
            </a:r>
            <a:r>
              <a:rPr lang="en-US" sz="2400" dirty="0">
                <a:latin typeface="Baskerville Old Face" panose="02020602080505020303" pitchFamily="18" charset="0"/>
              </a:rPr>
              <a:t>, with a total of </a:t>
            </a:r>
            <a:r>
              <a:rPr lang="en-US" sz="2400" b="1" dirty="0">
                <a:latin typeface="Baskerville Old Face" panose="02020602080505020303" pitchFamily="18" charset="0"/>
              </a:rPr>
              <a:t>237 employees</a:t>
            </a:r>
            <a:r>
              <a:rPr lang="en-US" sz="2400" dirty="0">
                <a:latin typeface="Baskerville Old Face" panose="02020602080505020303" pitchFamily="18" charset="0"/>
              </a:rPr>
              <a:t> leaving the organization.</a:t>
            </a:r>
          </a:p>
          <a:p>
            <a:pPr marL="342900" indent="-342900">
              <a:buFont typeface="Arial" panose="020B0604020202020204" pitchFamily="34" charset="0"/>
              <a:buChar char="•"/>
            </a:pPr>
            <a:r>
              <a:rPr lang="en-US" sz="2400" b="1" dirty="0">
                <a:latin typeface="Baskerville Old Face" panose="02020602080505020303" pitchFamily="18" charset="0"/>
              </a:rPr>
              <a:t>Life Sciences</a:t>
            </a:r>
            <a:r>
              <a:rPr lang="en-US" sz="2400" dirty="0">
                <a:latin typeface="Baskerville Old Face" panose="02020602080505020303" pitchFamily="18" charset="0"/>
              </a:rPr>
              <a:t> and </a:t>
            </a:r>
            <a:r>
              <a:rPr lang="en-US" sz="2400" b="1" dirty="0">
                <a:latin typeface="Baskerville Old Face" panose="02020602080505020303" pitchFamily="18" charset="0"/>
              </a:rPr>
              <a:t>Medical</a:t>
            </a:r>
            <a:r>
              <a:rPr lang="en-US" sz="2400" dirty="0">
                <a:latin typeface="Baskerville Old Face" panose="02020602080505020303" pitchFamily="18" charset="0"/>
              </a:rPr>
              <a:t> graduates account for the </a:t>
            </a:r>
            <a:r>
              <a:rPr lang="en-US" sz="2400" b="1" dirty="0">
                <a:latin typeface="Baskerville Old Face" panose="02020602080505020303" pitchFamily="18" charset="0"/>
              </a:rPr>
              <a:t>majority of attrition</a:t>
            </a:r>
            <a:r>
              <a:rPr lang="en-US" sz="2400" dirty="0">
                <a:latin typeface="Baskerville Old Face" panose="02020602080505020303" pitchFamily="18" charset="0"/>
              </a:rPr>
              <a:t>, with Life Sciences making up </a:t>
            </a:r>
            <a:r>
              <a:rPr lang="en-US" sz="2400" b="1" dirty="0">
                <a:latin typeface="Baskerville Old Face" panose="02020602080505020303" pitchFamily="18" charset="0"/>
              </a:rPr>
              <a:t>37.55%</a:t>
            </a:r>
            <a:r>
              <a:rPr lang="en-US" sz="2400" dirty="0">
                <a:latin typeface="Baskerville Old Face" panose="02020602080505020303" pitchFamily="18" charset="0"/>
              </a:rPr>
              <a:t> of total attrition.</a:t>
            </a:r>
          </a:p>
          <a:p>
            <a:pPr marL="342900" indent="-342900">
              <a:buFont typeface="Arial" panose="020B0604020202020204" pitchFamily="34" charset="0"/>
              <a:buChar char="•"/>
            </a:pPr>
            <a:r>
              <a:rPr lang="en-US" sz="2400" dirty="0">
                <a:latin typeface="Baskerville Old Face" panose="02020602080505020303" pitchFamily="18" charset="0"/>
              </a:rPr>
              <a:t>The </a:t>
            </a:r>
            <a:r>
              <a:rPr lang="en-US" sz="2400" b="1" dirty="0">
                <a:latin typeface="Baskerville Old Face" panose="02020602080505020303" pitchFamily="18" charset="0"/>
              </a:rPr>
              <a:t>26-35 age group</a:t>
            </a:r>
            <a:r>
              <a:rPr lang="en-US" sz="2400" dirty="0">
                <a:latin typeface="Baskerville Old Face" panose="02020602080505020303" pitchFamily="18" charset="0"/>
              </a:rPr>
              <a:t> has the </a:t>
            </a:r>
            <a:r>
              <a:rPr lang="en-US" sz="2400" b="1" dirty="0">
                <a:latin typeface="Baskerville Old Face" panose="02020602080505020303" pitchFamily="18" charset="0"/>
              </a:rPr>
              <a:t>highest attrition</a:t>
            </a:r>
            <a:r>
              <a:rPr lang="en-US" sz="2400" dirty="0">
                <a:latin typeface="Baskerville Old Face" panose="02020602080505020303" pitchFamily="18" charset="0"/>
              </a:rPr>
              <a:t>, contributing to </a:t>
            </a:r>
            <a:r>
              <a:rPr lang="en-US" sz="2400" b="1" dirty="0">
                <a:latin typeface="Baskerville Old Face" panose="02020602080505020303" pitchFamily="18" charset="0"/>
              </a:rPr>
              <a:t>116 out of 237</a:t>
            </a:r>
            <a:r>
              <a:rPr lang="en-US" sz="2400" dirty="0">
                <a:latin typeface="Baskerville Old Face" panose="02020602080505020303" pitchFamily="18" charset="0"/>
              </a:rPr>
              <a:t> cases.</a:t>
            </a:r>
          </a:p>
          <a:p>
            <a:pPr marL="342900" indent="-342900">
              <a:buFont typeface="Arial" panose="020B0604020202020204" pitchFamily="34" charset="0"/>
              <a:buChar char="•"/>
            </a:pPr>
            <a:r>
              <a:rPr lang="en-US" sz="2400" dirty="0">
                <a:latin typeface="Baskerville Old Face" panose="02020602080505020303" pitchFamily="18" charset="0"/>
              </a:rPr>
              <a:t>A significant portion of attrition is concentrated in the </a:t>
            </a:r>
            <a:r>
              <a:rPr lang="en-US" sz="2400" b="1" dirty="0">
                <a:latin typeface="Baskerville Old Face" panose="02020602080505020303" pitchFamily="18" charset="0"/>
              </a:rPr>
              <a:t>lower salary slabs</a:t>
            </a:r>
            <a:r>
              <a:rPr lang="en-US" sz="2400" dirty="0">
                <a:latin typeface="Baskerville Old Face" panose="02020602080505020303" pitchFamily="18" charset="0"/>
              </a:rPr>
              <a:t>, especially employees earning </a:t>
            </a:r>
            <a:r>
              <a:rPr lang="en-US" sz="2400" b="1" dirty="0">
                <a:latin typeface="Baskerville Old Face" panose="02020602080505020303" pitchFamily="18" charset="0"/>
              </a:rPr>
              <a:t>up to 5K</a:t>
            </a:r>
            <a:r>
              <a:rPr lang="en-US" sz="2400" dirty="0">
                <a:latin typeface="Baskerville Old Face" panose="02020602080505020303" pitchFamily="18" charset="0"/>
              </a:rPr>
              <a:t>, which accounts for </a:t>
            </a:r>
            <a:r>
              <a:rPr lang="en-US" sz="2400" b="1" dirty="0">
                <a:latin typeface="Baskerville Old Face" panose="02020602080505020303" pitchFamily="18" charset="0"/>
              </a:rPr>
              <a:t>163</a:t>
            </a:r>
            <a:r>
              <a:rPr lang="en-US" sz="2400" dirty="0">
                <a:latin typeface="Baskerville Old Face" panose="02020602080505020303" pitchFamily="18" charset="0"/>
              </a:rPr>
              <a:t> employees.</a:t>
            </a:r>
          </a:p>
          <a:p>
            <a:pPr marL="342900" indent="-342900">
              <a:buFont typeface="Arial" panose="020B0604020202020204" pitchFamily="34" charset="0"/>
              <a:buChar char="•"/>
            </a:pPr>
            <a:r>
              <a:rPr lang="en-US" sz="2400" dirty="0">
                <a:latin typeface="Baskerville Old Face" panose="02020602080505020303" pitchFamily="18" charset="0"/>
              </a:rPr>
              <a:t>Employees tend to leave most frequently in the </a:t>
            </a:r>
            <a:r>
              <a:rPr lang="en-US" sz="2400" b="1" dirty="0">
                <a:latin typeface="Baskerville Old Face" panose="02020602080505020303" pitchFamily="18" charset="0"/>
              </a:rPr>
              <a:t>first year</a:t>
            </a:r>
            <a:r>
              <a:rPr lang="en-US" sz="2400" dirty="0">
                <a:latin typeface="Baskerville Old Face" panose="02020602080505020303" pitchFamily="18" charset="0"/>
              </a:rPr>
              <a:t>, with a peak attrition at </a:t>
            </a:r>
            <a:r>
              <a:rPr lang="en-US" sz="2400" b="1" dirty="0">
                <a:latin typeface="Baskerville Old Face" panose="02020602080505020303" pitchFamily="18" charset="0"/>
              </a:rPr>
              <a:t>1 year</a:t>
            </a:r>
            <a:r>
              <a:rPr lang="en-US" sz="2400" dirty="0">
                <a:latin typeface="Baskerville Old Face" panose="02020602080505020303" pitchFamily="18" charset="0"/>
              </a:rPr>
              <a:t> of service (</a:t>
            </a:r>
            <a:r>
              <a:rPr lang="en-US" sz="2400" b="1" dirty="0">
                <a:latin typeface="Baskerville Old Face" panose="02020602080505020303" pitchFamily="18" charset="0"/>
              </a:rPr>
              <a:t>59</a:t>
            </a:r>
            <a:r>
              <a:rPr lang="en-US" sz="2400" dirty="0">
                <a:latin typeface="Baskerville Old Face" panose="02020602080505020303" pitchFamily="18" charset="0"/>
              </a:rPr>
              <a:t> employees).</a:t>
            </a:r>
          </a:p>
          <a:p>
            <a:pPr marL="342900" indent="-342900">
              <a:buFont typeface="Arial" panose="020B0604020202020204" pitchFamily="34" charset="0"/>
              <a:buChar char="•"/>
            </a:pPr>
            <a:r>
              <a:rPr lang="en-US" sz="2400" dirty="0">
                <a:latin typeface="Baskerville Old Face" panose="02020602080505020303" pitchFamily="18" charset="0"/>
              </a:rPr>
              <a:t>The </a:t>
            </a:r>
            <a:r>
              <a:rPr lang="en-US" sz="2400" b="1" dirty="0">
                <a:latin typeface="Baskerville Old Face" panose="02020602080505020303" pitchFamily="18" charset="0"/>
              </a:rPr>
              <a:t>Laboratory Technician</a:t>
            </a:r>
            <a:r>
              <a:rPr lang="en-US" sz="2400" dirty="0">
                <a:latin typeface="Baskerville Old Face" panose="02020602080505020303" pitchFamily="18" charset="0"/>
              </a:rPr>
              <a:t> role shows the </a:t>
            </a:r>
            <a:r>
              <a:rPr lang="en-US" sz="2400" b="1" dirty="0">
                <a:latin typeface="Baskerville Old Face" panose="02020602080505020303" pitchFamily="18" charset="0"/>
              </a:rPr>
              <a:t>highest attrition</a:t>
            </a:r>
            <a:r>
              <a:rPr lang="en-US" sz="2400" dirty="0">
                <a:latin typeface="Baskerville Old Face" panose="02020602080505020303" pitchFamily="18" charset="0"/>
              </a:rPr>
              <a:t>, followed by </a:t>
            </a:r>
            <a:r>
              <a:rPr lang="en-US" sz="2400" b="1" dirty="0">
                <a:latin typeface="Baskerville Old Face" panose="02020602080505020303" pitchFamily="18" charset="0"/>
              </a:rPr>
              <a:t>Sales Executive</a:t>
            </a:r>
            <a:r>
              <a:rPr lang="en-US" sz="2400" dirty="0">
                <a:latin typeface="Baskerville Old Face" panose="02020602080505020303" pitchFamily="18" charset="0"/>
              </a:rPr>
              <a:t> and </a:t>
            </a:r>
            <a:r>
              <a:rPr lang="en-US" sz="2400" b="1" dirty="0">
                <a:latin typeface="Baskerville Old Face" panose="02020602080505020303" pitchFamily="18" charset="0"/>
              </a:rPr>
              <a:t>Research Scientist</a:t>
            </a:r>
            <a:r>
              <a:rPr lang="en-US" sz="2400" dirty="0">
                <a:latin typeface="Baskerville Old Face" panose="02020602080505020303" pitchFamily="18" charset="0"/>
              </a:rPr>
              <a:t> roles.</a:t>
            </a:r>
          </a:p>
          <a:p>
            <a:endParaRPr lang="en-US" dirty="0"/>
          </a:p>
        </p:txBody>
      </p:sp>
    </p:spTree>
    <p:extLst>
      <p:ext uri="{BB962C8B-B14F-4D97-AF65-F5344CB8AC3E}">
        <p14:creationId xmlns:p14="http://schemas.microsoft.com/office/powerpoint/2010/main" val="47749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7424DD-9E4A-C922-BCAA-B22BBF05887F}"/>
              </a:ext>
            </a:extLst>
          </p:cNvPr>
          <p:cNvSpPr txBox="1"/>
          <p:nvPr/>
        </p:nvSpPr>
        <p:spPr>
          <a:xfrm>
            <a:off x="999241" y="1560038"/>
            <a:ext cx="10190375" cy="4524315"/>
          </a:xfrm>
          <a:prstGeom prst="rect">
            <a:avLst/>
          </a:prstGeom>
          <a:noFill/>
        </p:spPr>
        <p:txBody>
          <a:bodyPr wrap="square">
            <a:spAutoFit/>
          </a:bodyPr>
          <a:lstStyle/>
          <a:p>
            <a:r>
              <a:rPr lang="en-US" sz="3200" dirty="0">
                <a:latin typeface="Baskerville Old Face" panose="02020602080505020303" pitchFamily="18" charset="0"/>
              </a:rPr>
              <a:t>The analysis reveals that attrition is more prevalent among mid-career employees aged 26-35, particularly in roles such as Laboratory Technician and Sales Executive, and is higher among those with lower salary slabs and shorter tenures at the company. Education background also plays a role, with employees from Life Sciences and Medical fields leaving more frequently. These patterns suggest that compensation, career growth opportunities, and employee engagement are critical factors influencing attrition.</a:t>
            </a:r>
          </a:p>
        </p:txBody>
      </p:sp>
      <p:sp>
        <p:nvSpPr>
          <p:cNvPr id="5" name="TextBox 4">
            <a:extLst>
              <a:ext uri="{FF2B5EF4-FFF2-40B4-BE49-F238E27FC236}">
                <a16:creationId xmlns:a16="http://schemas.microsoft.com/office/drawing/2014/main" id="{C97B9F47-9B46-57C3-C877-EF990BD54B8F}"/>
              </a:ext>
            </a:extLst>
          </p:cNvPr>
          <p:cNvSpPr txBox="1"/>
          <p:nvPr/>
        </p:nvSpPr>
        <p:spPr>
          <a:xfrm>
            <a:off x="4445917" y="428075"/>
            <a:ext cx="3297024" cy="923330"/>
          </a:xfrm>
          <a:prstGeom prst="rect">
            <a:avLst/>
          </a:prstGeom>
          <a:noFill/>
        </p:spPr>
        <p:txBody>
          <a:bodyPr wrap="square">
            <a:spAutoFit/>
          </a:bodyPr>
          <a:lstStyle/>
          <a:p>
            <a:r>
              <a:rPr lang="en-US" sz="5400" b="1" dirty="0">
                <a:effectLst>
                  <a:outerShdw blurRad="38100" dist="38100" dir="2700000" algn="tl">
                    <a:srgbClr val="000000">
                      <a:alpha val="43137"/>
                    </a:srgbClr>
                  </a:outerShdw>
                </a:effectLst>
                <a:latin typeface="Baskerville Old Face" panose="02020602080505020303" pitchFamily="18" charset="0"/>
              </a:rPr>
              <a:t>Conclusion</a:t>
            </a:r>
          </a:p>
        </p:txBody>
      </p:sp>
    </p:spTree>
    <p:extLst>
      <p:ext uri="{BB962C8B-B14F-4D97-AF65-F5344CB8AC3E}">
        <p14:creationId xmlns:p14="http://schemas.microsoft.com/office/powerpoint/2010/main" val="162467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1488A4-361E-7F15-5FED-19B13EC29AD3}"/>
              </a:ext>
            </a:extLst>
          </p:cNvPr>
          <p:cNvSpPr txBox="1"/>
          <p:nvPr/>
        </p:nvSpPr>
        <p:spPr>
          <a:xfrm>
            <a:off x="3424287" y="324381"/>
            <a:ext cx="4758180" cy="830997"/>
          </a:xfrm>
          <a:prstGeom prst="rect">
            <a:avLst/>
          </a:prstGeom>
          <a:noFill/>
        </p:spPr>
        <p:txBody>
          <a:bodyPr wrap="square">
            <a:spAutoFit/>
          </a:bodyPr>
          <a:lstStyle/>
          <a:p>
            <a:r>
              <a:rPr lang="en-US" sz="4800" b="1" dirty="0">
                <a:effectLst>
                  <a:outerShdw blurRad="38100" dist="38100" dir="2700000" algn="tl">
                    <a:srgbClr val="000000">
                      <a:alpha val="43137"/>
                    </a:srgbClr>
                  </a:outerShdw>
                </a:effectLst>
                <a:latin typeface="Baskerville Old Face" panose="02020602080505020303" pitchFamily="18" charset="0"/>
              </a:rPr>
              <a:t>Recommendations </a:t>
            </a:r>
          </a:p>
        </p:txBody>
      </p:sp>
      <p:sp>
        <p:nvSpPr>
          <p:cNvPr id="7" name="TextBox 6">
            <a:extLst>
              <a:ext uri="{FF2B5EF4-FFF2-40B4-BE49-F238E27FC236}">
                <a16:creationId xmlns:a16="http://schemas.microsoft.com/office/drawing/2014/main" id="{09E222F2-9BB3-B5CF-BA3E-920AF06A5C57}"/>
              </a:ext>
            </a:extLst>
          </p:cNvPr>
          <p:cNvSpPr txBox="1"/>
          <p:nvPr/>
        </p:nvSpPr>
        <p:spPr>
          <a:xfrm>
            <a:off x="924219" y="1385987"/>
            <a:ext cx="10343561" cy="4893647"/>
          </a:xfrm>
          <a:prstGeom prst="rect">
            <a:avLst/>
          </a:prstGeom>
          <a:noFill/>
        </p:spPr>
        <p:txBody>
          <a:bodyPr wrap="square">
            <a:spAutoFit/>
          </a:bodyPr>
          <a:lstStyle/>
          <a:p>
            <a:r>
              <a:rPr lang="en-US" sz="2400" dirty="0">
                <a:latin typeface="Baskerville Old Face" panose="02020602080505020303" pitchFamily="18" charset="0"/>
              </a:rPr>
              <a:t>Based on the findings, the following recommendations are proposed to reduce attrition and improve employee retention:</a:t>
            </a:r>
          </a:p>
          <a:p>
            <a:pPr marL="285750" indent="-285750">
              <a:buFont typeface="Arial" panose="020B0604020202020204" pitchFamily="34" charset="0"/>
              <a:buChar char="•"/>
            </a:pPr>
            <a:r>
              <a:rPr lang="en-US" sz="2400" dirty="0">
                <a:latin typeface="Baskerville Old Face" panose="02020602080505020303" pitchFamily="18" charset="0"/>
              </a:rPr>
              <a:t>Focus on increasing salaries in the lower bands to improve job satisfaction and reduce turnover, especially for employees earning </a:t>
            </a:r>
            <a:r>
              <a:rPr lang="en-US" sz="2400" b="1" dirty="0">
                <a:latin typeface="Baskerville Old Face" panose="02020602080505020303" pitchFamily="18" charset="0"/>
              </a:rPr>
              <a:t>up to 5K</a:t>
            </a:r>
            <a:r>
              <a:rPr lang="en-US" sz="2400" dirty="0">
                <a:latin typeface="Baskerville Old Face" panose="02020602080505020303" pitchFamily="18" charset="0"/>
              </a:rPr>
              <a:t>.</a:t>
            </a:r>
          </a:p>
          <a:p>
            <a:pPr marL="285750" indent="-285750">
              <a:buFont typeface="Arial" panose="020B0604020202020204" pitchFamily="34" charset="0"/>
              <a:buChar char="•"/>
            </a:pPr>
            <a:r>
              <a:rPr lang="en-US" sz="2400" dirty="0">
                <a:latin typeface="Baskerville Old Face" panose="02020602080505020303" pitchFamily="18" charset="0"/>
              </a:rPr>
              <a:t>Pay special attention to high-attrition job roles like </a:t>
            </a:r>
            <a:r>
              <a:rPr lang="en-US" sz="2400" b="1" dirty="0">
                <a:latin typeface="Baskerville Old Face" panose="02020602080505020303" pitchFamily="18" charset="0"/>
              </a:rPr>
              <a:t>Laboratory Technicians</a:t>
            </a:r>
            <a:r>
              <a:rPr lang="en-US" sz="2400" dirty="0">
                <a:latin typeface="Baskerville Old Face" panose="02020602080505020303" pitchFamily="18" charset="0"/>
              </a:rPr>
              <a:t> and </a:t>
            </a:r>
            <a:r>
              <a:rPr lang="en-US" sz="2400" b="1" dirty="0">
                <a:latin typeface="Baskerville Old Face" panose="02020602080505020303" pitchFamily="18" charset="0"/>
              </a:rPr>
              <a:t>Sales Executives</a:t>
            </a:r>
            <a:r>
              <a:rPr lang="en-US" sz="2400" dirty="0">
                <a:latin typeface="Baskerville Old Face" panose="02020602080505020303" pitchFamily="18" charset="0"/>
              </a:rPr>
              <a:t>, offering tailored career growth opportunities and engagement programs.</a:t>
            </a:r>
          </a:p>
          <a:p>
            <a:pPr marL="285750" indent="-285750">
              <a:buFont typeface="Arial" panose="020B0604020202020204" pitchFamily="34" charset="0"/>
              <a:buChar char="•"/>
            </a:pPr>
            <a:r>
              <a:rPr lang="en-US" sz="2400" dirty="0">
                <a:latin typeface="Baskerville Old Face" panose="02020602080505020303" pitchFamily="18" charset="0"/>
              </a:rPr>
              <a:t>Introduce initiatives aimed at employees in the </a:t>
            </a:r>
            <a:r>
              <a:rPr lang="en-US" sz="2400" b="1" dirty="0">
                <a:latin typeface="Baskerville Old Face" panose="02020602080505020303" pitchFamily="18" charset="0"/>
              </a:rPr>
              <a:t>26-35</a:t>
            </a:r>
            <a:r>
              <a:rPr lang="en-US" sz="2400" dirty="0">
                <a:latin typeface="Baskerville Old Face" panose="02020602080505020303" pitchFamily="18" charset="0"/>
              </a:rPr>
              <a:t> age bracket, as they represent the highest attrition group.</a:t>
            </a:r>
          </a:p>
          <a:p>
            <a:pPr marL="285750" indent="-285750">
              <a:buFont typeface="Arial" panose="020B0604020202020204" pitchFamily="34" charset="0"/>
              <a:buChar char="•"/>
            </a:pPr>
            <a:r>
              <a:rPr lang="en-US" sz="2400" dirty="0">
                <a:latin typeface="Baskerville Old Face" panose="02020602080505020303" pitchFamily="18" charset="0"/>
              </a:rPr>
              <a:t>Design onboarding programs and career development paths that encourage employees to stay beyond the first year, when attrition is at its peak.</a:t>
            </a:r>
          </a:p>
          <a:p>
            <a:pPr marL="285750" indent="-285750">
              <a:buFont typeface="Arial" panose="020B0604020202020204" pitchFamily="34" charset="0"/>
              <a:buChar char="•"/>
            </a:pPr>
            <a:r>
              <a:rPr lang="en-US" sz="2400" dirty="0">
                <a:latin typeface="Baskerville Old Face" panose="02020602080505020303" pitchFamily="18" charset="0"/>
              </a:rPr>
              <a:t>Explore factors leading to higher attrition in these education groups and design professional growth opportunities tailored to their skill sets.</a:t>
            </a:r>
          </a:p>
        </p:txBody>
      </p:sp>
    </p:spTree>
    <p:extLst>
      <p:ext uri="{BB962C8B-B14F-4D97-AF65-F5344CB8AC3E}">
        <p14:creationId xmlns:p14="http://schemas.microsoft.com/office/powerpoint/2010/main" val="375753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724DA1-0A07-398B-EA32-9BB4815B786F}"/>
              </a:ext>
            </a:extLst>
          </p:cNvPr>
          <p:cNvSpPr txBox="1"/>
          <p:nvPr/>
        </p:nvSpPr>
        <p:spPr>
          <a:xfrm>
            <a:off x="3667026" y="2921168"/>
            <a:ext cx="4857947" cy="1015663"/>
          </a:xfrm>
          <a:prstGeom prst="rect">
            <a:avLst/>
          </a:prstGeom>
          <a:noFill/>
        </p:spPr>
        <p:txBody>
          <a:bodyPr wrap="square" rtlCol="0">
            <a:spAutoFit/>
          </a:bodyPr>
          <a:lstStyle/>
          <a:p>
            <a:r>
              <a:rPr lang="en-US" sz="6000" b="1" dirty="0">
                <a:effectLst>
                  <a:outerShdw blurRad="38100" dist="38100" dir="2700000" algn="tl">
                    <a:srgbClr val="000000">
                      <a:alpha val="43137"/>
                    </a:srgbClr>
                  </a:outerShdw>
                </a:effectLst>
                <a:latin typeface="Baskerville Old Face" panose="02020602080505020303" pitchFamily="18" charset="0"/>
              </a:rPr>
              <a:t>THANK YOU</a:t>
            </a:r>
          </a:p>
        </p:txBody>
      </p:sp>
    </p:spTree>
    <p:extLst>
      <p:ext uri="{BB962C8B-B14F-4D97-AF65-F5344CB8AC3E}">
        <p14:creationId xmlns:p14="http://schemas.microsoft.com/office/powerpoint/2010/main" val="1215608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1D5407-0937-A004-81FC-7D3BC47E7148}"/>
              </a:ext>
            </a:extLst>
          </p:cNvPr>
          <p:cNvSpPr txBox="1"/>
          <p:nvPr/>
        </p:nvSpPr>
        <p:spPr>
          <a:xfrm>
            <a:off x="1404594" y="1847654"/>
            <a:ext cx="9624767" cy="4031873"/>
          </a:xfrm>
          <a:prstGeom prst="rect">
            <a:avLst/>
          </a:prstGeom>
          <a:noFill/>
        </p:spPr>
        <p:txBody>
          <a:bodyPr wrap="square" rtlCol="0">
            <a:spAutoFit/>
          </a:bodyPr>
          <a:lstStyle/>
          <a:p>
            <a:r>
              <a:rPr lang="en-US" sz="3200" dirty="0">
                <a:latin typeface="Baskerville Old Face" panose="02020602080505020303" pitchFamily="18" charset="0"/>
              </a:rPr>
              <a:t>The HR analytics aims to provide a comprehensive overview of employee attrition within the organization. The objective is to identify the key factors contributing to employee turnover and analyze trends across demographics, education levels, job roles, and salary bands. By uncovering these insights, we can recommend targeted strategies to improve employee retention, enhance job satisfaction, and support workforce planning decisions.</a:t>
            </a:r>
          </a:p>
        </p:txBody>
      </p:sp>
      <p:sp>
        <p:nvSpPr>
          <p:cNvPr id="3" name="TextBox 2">
            <a:extLst>
              <a:ext uri="{FF2B5EF4-FFF2-40B4-BE49-F238E27FC236}">
                <a16:creationId xmlns:a16="http://schemas.microsoft.com/office/drawing/2014/main" id="{E8CDCA6C-D4FA-99E2-54EE-F70356FB69B7}"/>
              </a:ext>
            </a:extLst>
          </p:cNvPr>
          <p:cNvSpPr txBox="1"/>
          <p:nvPr/>
        </p:nvSpPr>
        <p:spPr>
          <a:xfrm>
            <a:off x="4025246" y="658210"/>
            <a:ext cx="3035431" cy="923330"/>
          </a:xfrm>
          <a:prstGeom prst="rect">
            <a:avLst/>
          </a:prstGeom>
          <a:noFill/>
        </p:spPr>
        <p:txBody>
          <a:bodyPr wrap="square" rtlCol="0">
            <a:spAutoFit/>
          </a:bodyPr>
          <a:lstStyle/>
          <a:p>
            <a:r>
              <a:rPr lang="en-US" sz="5400" b="1" dirty="0">
                <a:effectLst>
                  <a:outerShdw blurRad="38100" dist="38100" dir="2700000" algn="tl">
                    <a:srgbClr val="000000">
                      <a:alpha val="43137"/>
                    </a:srgbClr>
                  </a:outerShdw>
                </a:effectLst>
                <a:latin typeface="Baskerville Old Face" panose="02020602080505020303" pitchFamily="18" charset="0"/>
              </a:rPr>
              <a:t>Objectives</a:t>
            </a:r>
          </a:p>
        </p:txBody>
      </p:sp>
    </p:spTree>
    <p:extLst>
      <p:ext uri="{BB962C8B-B14F-4D97-AF65-F5344CB8AC3E}">
        <p14:creationId xmlns:p14="http://schemas.microsoft.com/office/powerpoint/2010/main" val="3963674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0FE1A6-98B7-B196-00CA-755A6EF0DC59}"/>
              </a:ext>
            </a:extLst>
          </p:cNvPr>
          <p:cNvSpPr txBox="1"/>
          <p:nvPr/>
        </p:nvSpPr>
        <p:spPr>
          <a:xfrm>
            <a:off x="879049" y="2149310"/>
            <a:ext cx="10433901" cy="3539430"/>
          </a:xfrm>
          <a:prstGeom prst="rect">
            <a:avLst/>
          </a:prstGeom>
          <a:noFill/>
        </p:spPr>
        <p:txBody>
          <a:bodyPr wrap="square" rtlCol="0">
            <a:spAutoFit/>
          </a:bodyPr>
          <a:lstStyle/>
          <a:p>
            <a:pPr marL="342900" indent="-342900">
              <a:buFont typeface="+mj-lt"/>
              <a:buAutoNum type="arabicPeriod"/>
            </a:pPr>
            <a:r>
              <a:rPr lang="en-US" sz="3200" dirty="0">
                <a:latin typeface="Baskerville Old Face" panose="02020602080505020303" pitchFamily="18" charset="0"/>
              </a:rPr>
              <a:t>How does employee attrition vary across different education backgrounds?</a:t>
            </a:r>
          </a:p>
          <a:p>
            <a:pPr marL="342900" indent="-342900">
              <a:buFont typeface="+mj-lt"/>
              <a:buAutoNum type="arabicPeriod"/>
            </a:pPr>
            <a:r>
              <a:rPr lang="en-US" sz="3200" dirty="0">
                <a:latin typeface="Baskerville Old Face" panose="02020602080505020303" pitchFamily="18" charset="0"/>
              </a:rPr>
              <a:t>Which age groups are experiencing the highest attrition?</a:t>
            </a:r>
          </a:p>
          <a:p>
            <a:pPr marL="342900" indent="-342900">
              <a:buFont typeface="+mj-lt"/>
              <a:buAutoNum type="arabicPeriod"/>
            </a:pPr>
            <a:r>
              <a:rPr lang="en-US" sz="3200" dirty="0">
                <a:latin typeface="Baskerville Old Face" panose="02020602080505020303" pitchFamily="18" charset="0"/>
              </a:rPr>
              <a:t>How does salary impact employee attrition?</a:t>
            </a:r>
          </a:p>
          <a:p>
            <a:pPr marL="342900" indent="-342900">
              <a:buFont typeface="+mj-lt"/>
              <a:buAutoNum type="arabicPeriod"/>
            </a:pPr>
            <a:r>
              <a:rPr lang="en-US" sz="3200" dirty="0">
                <a:latin typeface="Baskerville Old Face" panose="02020602080505020303" pitchFamily="18" charset="0"/>
              </a:rPr>
              <a:t>Is there a pattern in attrition based on the years employees spend at the company?</a:t>
            </a:r>
          </a:p>
          <a:p>
            <a:pPr marL="342900" indent="-342900">
              <a:buFont typeface="+mj-lt"/>
              <a:buAutoNum type="arabicPeriod"/>
            </a:pPr>
            <a:r>
              <a:rPr lang="en-US" sz="3200" dirty="0">
                <a:latin typeface="Baskerville Old Face" panose="02020602080505020303" pitchFamily="18" charset="0"/>
              </a:rPr>
              <a:t>Which job roles have the highest number of attritions?</a:t>
            </a:r>
          </a:p>
        </p:txBody>
      </p:sp>
      <p:sp>
        <p:nvSpPr>
          <p:cNvPr id="3" name="TextBox 2">
            <a:extLst>
              <a:ext uri="{FF2B5EF4-FFF2-40B4-BE49-F238E27FC236}">
                <a16:creationId xmlns:a16="http://schemas.microsoft.com/office/drawing/2014/main" id="{CA2C33EC-B87D-EC83-B090-52E96B3F4EF5}"/>
              </a:ext>
            </a:extLst>
          </p:cNvPr>
          <p:cNvSpPr txBox="1"/>
          <p:nvPr/>
        </p:nvSpPr>
        <p:spPr>
          <a:xfrm>
            <a:off x="3211397" y="791852"/>
            <a:ext cx="5769204" cy="923330"/>
          </a:xfrm>
          <a:prstGeom prst="rect">
            <a:avLst/>
          </a:prstGeom>
          <a:noFill/>
        </p:spPr>
        <p:txBody>
          <a:bodyPr wrap="square" rtlCol="0">
            <a:spAutoFit/>
          </a:bodyPr>
          <a:lstStyle/>
          <a:p>
            <a:r>
              <a:rPr lang="en-US" sz="5400" b="1" dirty="0">
                <a:effectLst>
                  <a:outerShdw blurRad="38100" dist="38100" dir="2700000" algn="tl">
                    <a:srgbClr val="000000">
                      <a:alpha val="43137"/>
                    </a:srgbClr>
                  </a:outerShdw>
                </a:effectLst>
                <a:latin typeface="Baskerville Old Face" panose="02020602080505020303" pitchFamily="18" charset="0"/>
              </a:rPr>
              <a:t>Research Questions</a:t>
            </a:r>
          </a:p>
        </p:txBody>
      </p:sp>
    </p:spTree>
    <p:extLst>
      <p:ext uri="{BB962C8B-B14F-4D97-AF65-F5344CB8AC3E}">
        <p14:creationId xmlns:p14="http://schemas.microsoft.com/office/powerpoint/2010/main" val="248772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C6D4D0-759C-875B-59D6-51FCF8600E27}"/>
              </a:ext>
            </a:extLst>
          </p:cNvPr>
          <p:cNvSpPr txBox="1"/>
          <p:nvPr/>
        </p:nvSpPr>
        <p:spPr>
          <a:xfrm>
            <a:off x="3974969" y="443060"/>
            <a:ext cx="4242062" cy="923330"/>
          </a:xfrm>
          <a:prstGeom prst="rect">
            <a:avLst/>
          </a:prstGeom>
          <a:noFill/>
        </p:spPr>
        <p:txBody>
          <a:bodyPr wrap="square" rtlCol="0">
            <a:spAutoFit/>
          </a:bodyPr>
          <a:lstStyle/>
          <a:p>
            <a:r>
              <a:rPr lang="en-US" sz="5400" b="1" dirty="0">
                <a:effectLst>
                  <a:outerShdw blurRad="38100" dist="38100" dir="2700000" algn="tl">
                    <a:srgbClr val="000000">
                      <a:alpha val="43137"/>
                    </a:srgbClr>
                  </a:outerShdw>
                </a:effectLst>
                <a:latin typeface="Baskerville Old Face" panose="02020602080505020303" pitchFamily="18" charset="0"/>
              </a:rPr>
              <a:t>Data Snapshot</a:t>
            </a:r>
          </a:p>
        </p:txBody>
      </p:sp>
      <p:pic>
        <p:nvPicPr>
          <p:cNvPr id="4" name="Picture 3">
            <a:extLst>
              <a:ext uri="{FF2B5EF4-FFF2-40B4-BE49-F238E27FC236}">
                <a16:creationId xmlns:a16="http://schemas.microsoft.com/office/drawing/2014/main" id="{FD64C355-D25D-3D29-E4BC-B06C2083C768}"/>
              </a:ext>
            </a:extLst>
          </p:cNvPr>
          <p:cNvPicPr>
            <a:picLocks noChangeAspect="1"/>
          </p:cNvPicPr>
          <p:nvPr/>
        </p:nvPicPr>
        <p:blipFill>
          <a:blip r:embed="rId2"/>
          <a:stretch>
            <a:fillRect/>
          </a:stretch>
        </p:blipFill>
        <p:spPr>
          <a:xfrm>
            <a:off x="527901" y="1601685"/>
            <a:ext cx="11029361" cy="4813255"/>
          </a:xfrm>
          <a:prstGeom prst="rect">
            <a:avLst/>
          </a:prstGeom>
        </p:spPr>
      </p:pic>
    </p:spTree>
    <p:extLst>
      <p:ext uri="{BB962C8B-B14F-4D97-AF65-F5344CB8AC3E}">
        <p14:creationId xmlns:p14="http://schemas.microsoft.com/office/powerpoint/2010/main" val="405698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69DA96-37AE-90C7-7728-67A50578DD74}"/>
              </a:ext>
            </a:extLst>
          </p:cNvPr>
          <p:cNvSpPr txBox="1"/>
          <p:nvPr/>
        </p:nvSpPr>
        <p:spPr>
          <a:xfrm>
            <a:off x="1288329" y="333807"/>
            <a:ext cx="9766169" cy="923330"/>
          </a:xfrm>
          <a:prstGeom prst="rect">
            <a:avLst/>
          </a:prstGeom>
          <a:noFill/>
        </p:spPr>
        <p:txBody>
          <a:bodyPr wrap="square">
            <a:spAutoFit/>
          </a:bodyPr>
          <a:lstStyle/>
          <a:p>
            <a:r>
              <a:rPr lang="en-US" sz="5400" b="1" dirty="0">
                <a:effectLst>
                  <a:outerShdw blurRad="38100" dist="38100" dir="2700000" algn="tl">
                    <a:srgbClr val="000000">
                      <a:alpha val="43137"/>
                    </a:srgbClr>
                  </a:outerShdw>
                </a:effectLst>
                <a:latin typeface="Baskerville Old Face" panose="02020602080505020303" pitchFamily="18" charset="0"/>
              </a:rPr>
              <a:t>HR Analytics Dashboard Overview</a:t>
            </a:r>
          </a:p>
        </p:txBody>
      </p:sp>
      <p:sp>
        <p:nvSpPr>
          <p:cNvPr id="5" name="TextBox 4">
            <a:extLst>
              <a:ext uri="{FF2B5EF4-FFF2-40B4-BE49-F238E27FC236}">
                <a16:creationId xmlns:a16="http://schemas.microsoft.com/office/drawing/2014/main" id="{8EC1877E-0964-3B25-6948-0885F5CBFB80}"/>
              </a:ext>
            </a:extLst>
          </p:cNvPr>
          <p:cNvSpPr txBox="1"/>
          <p:nvPr/>
        </p:nvSpPr>
        <p:spPr>
          <a:xfrm>
            <a:off x="652806" y="2218893"/>
            <a:ext cx="4051169" cy="3477875"/>
          </a:xfrm>
          <a:prstGeom prst="rect">
            <a:avLst/>
          </a:prstGeom>
          <a:noFill/>
        </p:spPr>
        <p:txBody>
          <a:bodyPr wrap="square">
            <a:spAutoFit/>
          </a:bodyPr>
          <a:lstStyle/>
          <a:p>
            <a:r>
              <a:rPr lang="en-US" sz="2000" dirty="0">
                <a:latin typeface="Baskerville Old Face" panose="02020602080505020303" pitchFamily="18" charset="0"/>
              </a:rPr>
              <a:t>This interactive HR Analytics dashboard provides a comprehensive overview of employee attrition within the organization. It highlights key metrics such as total employees, total attrition count, attrition rate, average age, average salary, and average tenure in years. The dashboard allows filtering by department, gender, and other dimensions to facilitate deeper analysis.</a:t>
            </a:r>
          </a:p>
        </p:txBody>
      </p:sp>
      <p:pic>
        <p:nvPicPr>
          <p:cNvPr id="7" name="Picture 6">
            <a:extLst>
              <a:ext uri="{FF2B5EF4-FFF2-40B4-BE49-F238E27FC236}">
                <a16:creationId xmlns:a16="http://schemas.microsoft.com/office/drawing/2014/main" id="{3775A5C4-1C4D-B8CC-20A6-E88A43915999}"/>
              </a:ext>
            </a:extLst>
          </p:cNvPr>
          <p:cNvPicPr>
            <a:picLocks noChangeAspect="1"/>
          </p:cNvPicPr>
          <p:nvPr/>
        </p:nvPicPr>
        <p:blipFill>
          <a:blip r:embed="rId2"/>
          <a:srcRect/>
          <a:stretch/>
        </p:blipFill>
        <p:spPr>
          <a:xfrm>
            <a:off x="4996206" y="1927507"/>
            <a:ext cx="6843861" cy="4596686"/>
          </a:xfrm>
          <a:prstGeom prst="rect">
            <a:avLst/>
          </a:prstGeom>
        </p:spPr>
      </p:pic>
    </p:spTree>
    <p:extLst>
      <p:ext uri="{BB962C8B-B14F-4D97-AF65-F5344CB8AC3E}">
        <p14:creationId xmlns:p14="http://schemas.microsoft.com/office/powerpoint/2010/main" val="1809497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B13664-2D14-3700-4D49-3328584F1BAD}"/>
              </a:ext>
            </a:extLst>
          </p:cNvPr>
          <p:cNvSpPr txBox="1"/>
          <p:nvPr/>
        </p:nvSpPr>
        <p:spPr>
          <a:xfrm>
            <a:off x="3853599" y="433195"/>
            <a:ext cx="4484801" cy="707886"/>
          </a:xfrm>
          <a:prstGeom prst="rect">
            <a:avLst/>
          </a:prstGeom>
          <a:noFill/>
        </p:spPr>
        <p:txBody>
          <a:bodyPr wrap="square">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Attrition by Gender</a:t>
            </a:r>
          </a:p>
        </p:txBody>
      </p:sp>
      <p:sp>
        <p:nvSpPr>
          <p:cNvPr id="7" name="TextBox 6">
            <a:extLst>
              <a:ext uri="{FF2B5EF4-FFF2-40B4-BE49-F238E27FC236}">
                <a16:creationId xmlns:a16="http://schemas.microsoft.com/office/drawing/2014/main" id="{B490491A-8ABE-F5A9-B092-33E664D5D4BC}"/>
              </a:ext>
            </a:extLst>
          </p:cNvPr>
          <p:cNvSpPr txBox="1"/>
          <p:nvPr/>
        </p:nvSpPr>
        <p:spPr>
          <a:xfrm>
            <a:off x="1011810" y="2455989"/>
            <a:ext cx="3918409" cy="3170099"/>
          </a:xfrm>
          <a:prstGeom prst="rect">
            <a:avLst/>
          </a:prstGeom>
          <a:noFill/>
        </p:spPr>
        <p:txBody>
          <a:bodyPr wrap="square">
            <a:spAutoFit/>
          </a:bodyPr>
          <a:lstStyle/>
          <a:p>
            <a:r>
              <a:rPr lang="en-US" sz="2000" dirty="0">
                <a:latin typeface="Baskerville Old Face" panose="02020602080505020303" pitchFamily="18" charset="0"/>
              </a:rPr>
              <a:t>The tree map shows that male employees have a higher proportion of attrition compared to female employees. The larger section represents 140 male employees who have left, while the smaller section represents 79 female employees. This visualization highlights the gender distribution of attrition within the organization.</a:t>
            </a:r>
          </a:p>
        </p:txBody>
      </p:sp>
      <p:pic>
        <p:nvPicPr>
          <p:cNvPr id="8" name="Picture 7">
            <a:extLst>
              <a:ext uri="{FF2B5EF4-FFF2-40B4-BE49-F238E27FC236}">
                <a16:creationId xmlns:a16="http://schemas.microsoft.com/office/drawing/2014/main" id="{BE9C539B-755A-DC0A-6448-C721B7D21560}"/>
              </a:ext>
            </a:extLst>
          </p:cNvPr>
          <p:cNvPicPr>
            <a:picLocks noChangeAspect="1"/>
          </p:cNvPicPr>
          <p:nvPr/>
        </p:nvPicPr>
        <p:blipFill>
          <a:blip r:embed="rId2"/>
          <a:srcRect l="5866" t="19435" r="5175" b="7565"/>
          <a:stretch/>
        </p:blipFill>
        <p:spPr>
          <a:xfrm>
            <a:off x="6096000" y="2375555"/>
            <a:ext cx="5084190" cy="3591611"/>
          </a:xfrm>
          <a:prstGeom prst="rect">
            <a:avLst/>
          </a:prstGeom>
        </p:spPr>
      </p:pic>
    </p:spTree>
    <p:extLst>
      <p:ext uri="{BB962C8B-B14F-4D97-AF65-F5344CB8AC3E}">
        <p14:creationId xmlns:p14="http://schemas.microsoft.com/office/powerpoint/2010/main" val="1408160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D0EEAA-D273-2261-D1AF-777259A0BF94}"/>
              </a:ext>
            </a:extLst>
          </p:cNvPr>
          <p:cNvSpPr txBox="1"/>
          <p:nvPr/>
        </p:nvSpPr>
        <p:spPr>
          <a:xfrm>
            <a:off x="3110845" y="499621"/>
            <a:ext cx="5970309"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Attrition by Education Field</a:t>
            </a:r>
          </a:p>
        </p:txBody>
      </p:sp>
      <p:sp>
        <p:nvSpPr>
          <p:cNvPr id="9" name="TextBox 8">
            <a:extLst>
              <a:ext uri="{FF2B5EF4-FFF2-40B4-BE49-F238E27FC236}">
                <a16:creationId xmlns:a16="http://schemas.microsoft.com/office/drawing/2014/main" id="{DE4BA688-5000-DA58-405E-03A26846E451}"/>
              </a:ext>
            </a:extLst>
          </p:cNvPr>
          <p:cNvSpPr txBox="1"/>
          <p:nvPr/>
        </p:nvSpPr>
        <p:spPr>
          <a:xfrm>
            <a:off x="901437" y="1649398"/>
            <a:ext cx="4418816" cy="4708981"/>
          </a:xfrm>
          <a:prstGeom prst="rect">
            <a:avLst/>
          </a:prstGeom>
          <a:noFill/>
        </p:spPr>
        <p:txBody>
          <a:bodyPr wrap="square">
            <a:spAutoFit/>
          </a:bodyPr>
          <a:lstStyle/>
          <a:p>
            <a:r>
              <a:rPr lang="en-US" sz="2000" dirty="0">
                <a:latin typeface="Baskerville Old Face" panose="02020602080505020303" pitchFamily="18" charset="0"/>
              </a:rPr>
              <a:t>This pie chart illustrates attrition distribution based on employees' educational backgrounds. The highest percentage of attrition comes from employees with a Life Sciences background, accounting for 37.55% of total attrition. Medical graduates represent the second-highest group at 26.58%, followed by Marketing at 14.77%, Technical Degree holders at 13.5%, and Other educational backgrounds at 4.64%. This suggests that Life Sciences and Medical professionals may be experiencing challenges that influence their decision to leave the organization.</a:t>
            </a:r>
          </a:p>
        </p:txBody>
      </p:sp>
      <p:pic>
        <p:nvPicPr>
          <p:cNvPr id="10" name="Picture 9">
            <a:extLst>
              <a:ext uri="{FF2B5EF4-FFF2-40B4-BE49-F238E27FC236}">
                <a16:creationId xmlns:a16="http://schemas.microsoft.com/office/drawing/2014/main" id="{A8088A2E-114C-6837-328E-787972EE19A1}"/>
              </a:ext>
            </a:extLst>
          </p:cNvPr>
          <p:cNvPicPr>
            <a:picLocks noChangeAspect="1"/>
          </p:cNvPicPr>
          <p:nvPr/>
        </p:nvPicPr>
        <p:blipFill>
          <a:blip r:embed="rId2"/>
          <a:srcRect l="3446" t="12153" r="6291" b="4133"/>
          <a:stretch/>
        </p:blipFill>
        <p:spPr>
          <a:xfrm>
            <a:off x="5851298" y="2281288"/>
            <a:ext cx="5439265" cy="3648172"/>
          </a:xfrm>
          <a:prstGeom prst="rect">
            <a:avLst/>
          </a:prstGeom>
        </p:spPr>
      </p:pic>
    </p:spTree>
    <p:extLst>
      <p:ext uri="{BB962C8B-B14F-4D97-AF65-F5344CB8AC3E}">
        <p14:creationId xmlns:p14="http://schemas.microsoft.com/office/powerpoint/2010/main" val="1372033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143F9D-AF14-28A7-FACD-0FC9BA48B8C5}"/>
              </a:ext>
            </a:extLst>
          </p:cNvPr>
          <p:cNvSpPr txBox="1"/>
          <p:nvPr/>
        </p:nvSpPr>
        <p:spPr>
          <a:xfrm>
            <a:off x="3654457" y="471339"/>
            <a:ext cx="4883085"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Attrition by Age Group</a:t>
            </a:r>
          </a:p>
        </p:txBody>
      </p:sp>
      <p:pic>
        <p:nvPicPr>
          <p:cNvPr id="3" name="Picture 2">
            <a:extLst>
              <a:ext uri="{FF2B5EF4-FFF2-40B4-BE49-F238E27FC236}">
                <a16:creationId xmlns:a16="http://schemas.microsoft.com/office/drawing/2014/main" id="{2E1C28D1-8D4A-87EF-2384-183F0EAE7B57}"/>
              </a:ext>
            </a:extLst>
          </p:cNvPr>
          <p:cNvPicPr>
            <a:picLocks noChangeAspect="1"/>
          </p:cNvPicPr>
          <p:nvPr/>
        </p:nvPicPr>
        <p:blipFill>
          <a:blip r:embed="rId2"/>
          <a:srcRect l="35972" t="29816" r="34029" b="40750"/>
          <a:stretch/>
        </p:blipFill>
        <p:spPr>
          <a:xfrm>
            <a:off x="5335571" y="1829913"/>
            <a:ext cx="6146277" cy="4242062"/>
          </a:xfrm>
          <a:prstGeom prst="rect">
            <a:avLst/>
          </a:prstGeom>
        </p:spPr>
      </p:pic>
      <p:sp>
        <p:nvSpPr>
          <p:cNvPr id="7" name="TextBox 6">
            <a:extLst>
              <a:ext uri="{FF2B5EF4-FFF2-40B4-BE49-F238E27FC236}">
                <a16:creationId xmlns:a16="http://schemas.microsoft.com/office/drawing/2014/main" id="{2823BC0F-939E-F432-C239-D7052D014C58}"/>
              </a:ext>
            </a:extLst>
          </p:cNvPr>
          <p:cNvSpPr txBox="1"/>
          <p:nvPr/>
        </p:nvSpPr>
        <p:spPr>
          <a:xfrm>
            <a:off x="980389" y="1904230"/>
            <a:ext cx="3770722" cy="4093428"/>
          </a:xfrm>
          <a:prstGeom prst="rect">
            <a:avLst/>
          </a:prstGeom>
          <a:noFill/>
        </p:spPr>
        <p:txBody>
          <a:bodyPr wrap="square">
            <a:spAutoFit/>
          </a:bodyPr>
          <a:lstStyle/>
          <a:p>
            <a:r>
              <a:rPr lang="en-US" sz="2000" dirty="0">
                <a:latin typeface="Baskerville Old Face" panose="02020602080505020303" pitchFamily="18" charset="0"/>
              </a:rPr>
              <a:t>This bar chart shows attrition numbers by different age groups. The highest attrition is observed in the 26-35 age group, with 116 employees leaving the company. This is followed by the 18-25 group with 44 cases and the 36-45 group with 43 cases. The trend highlights that younger and mid-career professionals are more prone to attrition, likely due to career advancement aspirations or better salary opportunities elsewhere.</a:t>
            </a:r>
          </a:p>
        </p:txBody>
      </p:sp>
    </p:spTree>
    <p:extLst>
      <p:ext uri="{BB962C8B-B14F-4D97-AF65-F5344CB8AC3E}">
        <p14:creationId xmlns:p14="http://schemas.microsoft.com/office/powerpoint/2010/main" val="1053324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9C29C3-ECD2-50D7-46A6-B3D8F1BFB722}"/>
              </a:ext>
            </a:extLst>
          </p:cNvPr>
          <p:cNvPicPr>
            <a:picLocks noChangeAspect="1"/>
          </p:cNvPicPr>
          <p:nvPr/>
        </p:nvPicPr>
        <p:blipFill>
          <a:blip r:embed="rId2"/>
          <a:srcRect l="2087" t="67388" r="66211" b="4716"/>
          <a:stretch/>
        </p:blipFill>
        <p:spPr>
          <a:xfrm>
            <a:off x="5712643" y="1970202"/>
            <a:ext cx="5806912" cy="4251490"/>
          </a:xfrm>
          <a:prstGeom prst="rect">
            <a:avLst/>
          </a:prstGeom>
        </p:spPr>
      </p:pic>
      <p:sp>
        <p:nvSpPr>
          <p:cNvPr id="3" name="TextBox 2">
            <a:extLst>
              <a:ext uri="{FF2B5EF4-FFF2-40B4-BE49-F238E27FC236}">
                <a16:creationId xmlns:a16="http://schemas.microsoft.com/office/drawing/2014/main" id="{E5C90C33-DBDC-CB55-6D4C-7EC6AA98A65B}"/>
              </a:ext>
            </a:extLst>
          </p:cNvPr>
          <p:cNvSpPr txBox="1"/>
          <p:nvPr/>
        </p:nvSpPr>
        <p:spPr>
          <a:xfrm>
            <a:off x="3440783" y="565609"/>
            <a:ext cx="4826524"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Baskerville Old Face" panose="02020602080505020303" pitchFamily="18" charset="0"/>
              </a:rPr>
              <a:t>Attrition by Salary Slab</a:t>
            </a:r>
          </a:p>
        </p:txBody>
      </p:sp>
      <p:sp>
        <p:nvSpPr>
          <p:cNvPr id="5" name="TextBox 4">
            <a:extLst>
              <a:ext uri="{FF2B5EF4-FFF2-40B4-BE49-F238E27FC236}">
                <a16:creationId xmlns:a16="http://schemas.microsoft.com/office/drawing/2014/main" id="{BED9771A-63E1-B889-275E-BE544F01B621}"/>
              </a:ext>
            </a:extLst>
          </p:cNvPr>
          <p:cNvSpPr txBox="1"/>
          <p:nvPr/>
        </p:nvSpPr>
        <p:spPr>
          <a:xfrm>
            <a:off x="853128" y="1970201"/>
            <a:ext cx="3897982" cy="4093428"/>
          </a:xfrm>
          <a:prstGeom prst="rect">
            <a:avLst/>
          </a:prstGeom>
          <a:noFill/>
        </p:spPr>
        <p:txBody>
          <a:bodyPr wrap="square">
            <a:spAutoFit/>
          </a:bodyPr>
          <a:lstStyle/>
          <a:p>
            <a:r>
              <a:rPr lang="en-US" sz="2000" dirty="0">
                <a:latin typeface="Baskerville Old Face" panose="02020602080505020303" pitchFamily="18" charset="0"/>
              </a:rPr>
              <a:t>This horizontal bar chart displays attrition categorized by salary slabs. The majority of attrition, 163 employees, falls into the lowest salary slab of up to 5K. Attrition decreases in the higher salary brackets, with 49 cases in the 5K-10K range, 20 in the 10K-15K range, and only 5 in the 15K+ slab. The data suggests a strong correlation between lower salary levels and higher attrition rates, indicating compensation could be a key factor.</a:t>
            </a:r>
          </a:p>
        </p:txBody>
      </p:sp>
    </p:spTree>
    <p:extLst>
      <p:ext uri="{BB962C8B-B14F-4D97-AF65-F5344CB8AC3E}">
        <p14:creationId xmlns:p14="http://schemas.microsoft.com/office/powerpoint/2010/main" val="34816724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211</TotalTime>
  <Words>1077</Words>
  <Application>Microsoft Office PowerPoint</Application>
  <PresentationFormat>Widescreen</PresentationFormat>
  <Paragraphs>45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Baskerville Old Face</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Debasmita Paul</dc:creator>
  <cp:lastModifiedBy>Debasmita Paul</cp:lastModifiedBy>
  <cp:revision>40</cp:revision>
  <dcterms:created xsi:type="dcterms:W3CDTF">2025-03-15T15:20:27Z</dcterms:created>
  <dcterms:modified xsi:type="dcterms:W3CDTF">2025-03-15T18:56:35Z</dcterms:modified>
</cp:coreProperties>
</file>