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2" r:id="rId4"/>
    <p:sldId id="260" r:id="rId5"/>
    <p:sldId id="261" r:id="rId6"/>
    <p:sldId id="263" r:id="rId7"/>
    <p:sldId id="259" r:id="rId8"/>
    <p:sldId id="277" r:id="rId9"/>
    <p:sldId id="274" r:id="rId10"/>
    <p:sldId id="266" r:id="rId11"/>
    <p:sldId id="270" r:id="rId12"/>
    <p:sldId id="265" r:id="rId13"/>
    <p:sldId id="268" r:id="rId14"/>
    <p:sldId id="269" r:id="rId15"/>
    <p:sldId id="267" r:id="rId16"/>
    <p:sldId id="264" r:id="rId17"/>
    <p:sldId id="271" r:id="rId18"/>
    <p:sldId id="272"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2" d="100"/>
          <a:sy n="82" d="100"/>
        </p:scale>
        <p:origin x="941" y="48"/>
      </p:cViewPr>
      <p:guideLst>
        <p:guide pos="76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smita Paul" userId="35f6c6f270ab02b7" providerId="LiveId" clId="{8A979426-E4B6-420D-963D-EDBDD43FAB2F}"/>
    <pc:docChg chg="undo custSel addSld delSld modSld sldOrd">
      <pc:chgData name="Debasmita Paul" userId="35f6c6f270ab02b7" providerId="LiveId" clId="{8A979426-E4B6-420D-963D-EDBDD43FAB2F}" dt="2024-10-16T07:24:56.108" v="4345" actId="1076"/>
      <pc:docMkLst>
        <pc:docMk/>
      </pc:docMkLst>
      <pc:sldChg chg="modSp new del mod">
        <pc:chgData name="Debasmita Paul" userId="35f6c6f270ab02b7" providerId="LiveId" clId="{8A979426-E4B6-420D-963D-EDBDD43FAB2F}" dt="2024-10-14T07:41:15.653" v="248" actId="47"/>
        <pc:sldMkLst>
          <pc:docMk/>
          <pc:sldMk cId="930739096" sldId="257"/>
        </pc:sldMkLst>
        <pc:spChg chg="mod">
          <ac:chgData name="Debasmita Paul" userId="35f6c6f270ab02b7" providerId="LiveId" clId="{8A979426-E4B6-420D-963D-EDBDD43FAB2F}" dt="2024-10-14T07:22:21.005" v="45" actId="1076"/>
          <ac:spMkLst>
            <pc:docMk/>
            <pc:sldMk cId="930739096" sldId="257"/>
            <ac:spMk id="2" creationId="{BACF74F8-726D-187A-E661-7B7927B93B27}"/>
          </ac:spMkLst>
        </pc:spChg>
        <pc:spChg chg="mod">
          <ac:chgData name="Debasmita Paul" userId="35f6c6f270ab02b7" providerId="LiveId" clId="{8A979426-E4B6-420D-963D-EDBDD43FAB2F}" dt="2024-10-14T07:41:08.214" v="247" actId="27636"/>
          <ac:spMkLst>
            <pc:docMk/>
            <pc:sldMk cId="930739096" sldId="257"/>
            <ac:spMk id="3" creationId="{C6179778-82AE-E05E-D15A-78BDD9E9295D}"/>
          </ac:spMkLst>
        </pc:spChg>
      </pc:sldChg>
      <pc:sldChg chg="modSp new del mod">
        <pc:chgData name="Debasmita Paul" userId="35f6c6f270ab02b7" providerId="LiveId" clId="{8A979426-E4B6-420D-963D-EDBDD43FAB2F}" dt="2024-10-14T14:25:52.138" v="2075" actId="2696"/>
        <pc:sldMkLst>
          <pc:docMk/>
          <pc:sldMk cId="2443526457" sldId="258"/>
        </pc:sldMkLst>
        <pc:spChg chg="mod">
          <ac:chgData name="Debasmita Paul" userId="35f6c6f270ab02b7" providerId="LiveId" clId="{8A979426-E4B6-420D-963D-EDBDD43FAB2F}" dt="2024-10-14T07:25:07.634" v="61" actId="1076"/>
          <ac:spMkLst>
            <pc:docMk/>
            <pc:sldMk cId="2443526457" sldId="258"/>
            <ac:spMk id="2" creationId="{9F7F75BC-54B4-0434-8B16-E1C540DF3B7B}"/>
          </ac:spMkLst>
        </pc:spChg>
        <pc:spChg chg="mod">
          <ac:chgData name="Debasmita Paul" userId="35f6c6f270ab02b7" providerId="LiveId" clId="{8A979426-E4B6-420D-963D-EDBDD43FAB2F}" dt="2024-10-14T07:25:29.441" v="69" actId="20577"/>
          <ac:spMkLst>
            <pc:docMk/>
            <pc:sldMk cId="2443526457" sldId="258"/>
            <ac:spMk id="3" creationId="{13BDEC92-8B27-03B5-4FE0-275FC142F3E5}"/>
          </ac:spMkLst>
        </pc:spChg>
      </pc:sldChg>
      <pc:sldChg chg="delSp modSp new del mod">
        <pc:chgData name="Debasmita Paul" userId="35f6c6f270ab02b7" providerId="LiveId" clId="{8A979426-E4B6-420D-963D-EDBDD43FAB2F}" dt="2024-10-14T07:29:35.799" v="81" actId="47"/>
        <pc:sldMkLst>
          <pc:docMk/>
          <pc:sldMk cId="78151450" sldId="259"/>
        </pc:sldMkLst>
        <pc:spChg chg="mod">
          <ac:chgData name="Debasmita Paul" userId="35f6c6f270ab02b7" providerId="LiveId" clId="{8A979426-E4B6-420D-963D-EDBDD43FAB2F}" dt="2024-10-14T07:29:22.354" v="80" actId="20577"/>
          <ac:spMkLst>
            <pc:docMk/>
            <pc:sldMk cId="78151450" sldId="259"/>
            <ac:spMk id="2" creationId="{E588554D-C8AA-FE1A-32B2-F315DF6D149A}"/>
          </ac:spMkLst>
        </pc:spChg>
        <pc:spChg chg="del">
          <ac:chgData name="Debasmita Paul" userId="35f6c6f270ab02b7" providerId="LiveId" clId="{8A979426-E4B6-420D-963D-EDBDD43FAB2F}" dt="2024-10-14T07:28:59.111" v="71" actId="478"/>
          <ac:spMkLst>
            <pc:docMk/>
            <pc:sldMk cId="78151450" sldId="259"/>
            <ac:spMk id="3" creationId="{23B13BC4-DE1A-B0AD-887B-A197C08F9BC9}"/>
          </ac:spMkLst>
        </pc:spChg>
        <pc:spChg chg="mod">
          <ac:chgData name="Debasmita Paul" userId="35f6c6f270ab02b7" providerId="LiveId" clId="{8A979426-E4B6-420D-963D-EDBDD43FAB2F}" dt="2024-10-14T07:29:14.179" v="75" actId="14100"/>
          <ac:spMkLst>
            <pc:docMk/>
            <pc:sldMk cId="78151450" sldId="259"/>
            <ac:spMk id="4" creationId="{57238BED-8F2C-1523-3E91-56B202816A06}"/>
          </ac:spMkLst>
        </pc:spChg>
      </pc:sldChg>
      <pc:sldChg chg="addSp delSp modSp new del mod">
        <pc:chgData name="Debasmita Paul" userId="35f6c6f270ab02b7" providerId="LiveId" clId="{8A979426-E4B6-420D-963D-EDBDD43FAB2F}" dt="2024-10-14T07:35:53.252" v="145" actId="47"/>
        <pc:sldMkLst>
          <pc:docMk/>
          <pc:sldMk cId="1213810452" sldId="259"/>
        </pc:sldMkLst>
        <pc:spChg chg="mod">
          <ac:chgData name="Debasmita Paul" userId="35f6c6f270ab02b7" providerId="LiveId" clId="{8A979426-E4B6-420D-963D-EDBDD43FAB2F}" dt="2024-10-14T07:35:12.894" v="136" actId="1076"/>
          <ac:spMkLst>
            <pc:docMk/>
            <pc:sldMk cId="1213810452" sldId="259"/>
            <ac:spMk id="2" creationId="{9DC5623A-E9CD-CF8C-ADAF-90BBEA5387AC}"/>
          </ac:spMkLst>
        </pc:spChg>
        <pc:spChg chg="del mod">
          <ac:chgData name="Debasmita Paul" userId="35f6c6f270ab02b7" providerId="LiveId" clId="{8A979426-E4B6-420D-963D-EDBDD43FAB2F}" dt="2024-10-14T07:35:47.358" v="144" actId="478"/>
          <ac:spMkLst>
            <pc:docMk/>
            <pc:sldMk cId="1213810452" sldId="259"/>
            <ac:spMk id="3" creationId="{9B85608B-4946-7AD9-EFDC-7DEAB9A164C3}"/>
          </ac:spMkLst>
        </pc:spChg>
        <pc:spChg chg="add mod">
          <ac:chgData name="Debasmita Paul" userId="35f6c6f270ab02b7" providerId="LiveId" clId="{8A979426-E4B6-420D-963D-EDBDD43FAB2F}" dt="2024-10-14T07:35:47.358" v="144" actId="478"/>
          <ac:spMkLst>
            <pc:docMk/>
            <pc:sldMk cId="1213810452" sldId="259"/>
            <ac:spMk id="5" creationId="{EEAB76A4-E6D0-B7FD-C323-71DB17840DBF}"/>
          </ac:spMkLst>
        </pc:spChg>
      </pc:sldChg>
      <pc:sldChg chg="addSp delSp modSp new del mod">
        <pc:chgData name="Debasmita Paul" userId="35f6c6f270ab02b7" providerId="LiveId" clId="{8A979426-E4B6-420D-963D-EDBDD43FAB2F}" dt="2024-10-14T07:32:29.927" v="106" actId="47"/>
        <pc:sldMkLst>
          <pc:docMk/>
          <pc:sldMk cId="1342281912" sldId="259"/>
        </pc:sldMkLst>
        <pc:spChg chg="mod">
          <ac:chgData name="Debasmita Paul" userId="35f6c6f270ab02b7" providerId="LiveId" clId="{8A979426-E4B6-420D-963D-EDBDD43FAB2F}" dt="2024-10-14T07:31:16.920" v="101" actId="1076"/>
          <ac:spMkLst>
            <pc:docMk/>
            <pc:sldMk cId="1342281912" sldId="259"/>
            <ac:spMk id="2" creationId="{56799A56-B010-2F84-B411-1C0F56C253FE}"/>
          </ac:spMkLst>
        </pc:spChg>
        <pc:spChg chg="del mod">
          <ac:chgData name="Debasmita Paul" userId="35f6c6f270ab02b7" providerId="LiveId" clId="{8A979426-E4B6-420D-963D-EDBDD43FAB2F}" dt="2024-10-14T07:32:15.505" v="105" actId="478"/>
          <ac:spMkLst>
            <pc:docMk/>
            <pc:sldMk cId="1342281912" sldId="259"/>
            <ac:spMk id="3" creationId="{0FC43671-1DCB-D3C6-0635-6D6711740569}"/>
          </ac:spMkLst>
        </pc:spChg>
        <pc:spChg chg="add mod">
          <ac:chgData name="Debasmita Paul" userId="35f6c6f270ab02b7" providerId="LiveId" clId="{8A979426-E4B6-420D-963D-EDBDD43FAB2F}" dt="2024-10-14T07:32:15.505" v="105" actId="478"/>
          <ac:spMkLst>
            <pc:docMk/>
            <pc:sldMk cId="1342281912" sldId="259"/>
            <ac:spMk id="5" creationId="{994C4331-E3DE-C8B7-D2AF-D4A3E063BE61}"/>
          </ac:spMkLst>
        </pc:spChg>
      </pc:sldChg>
      <pc:sldChg chg="addSp delSp modSp new mod">
        <pc:chgData name="Debasmita Paul" userId="35f6c6f270ab02b7" providerId="LiveId" clId="{8A979426-E4B6-420D-963D-EDBDD43FAB2F}" dt="2024-10-14T14:28:42.398" v="2120" actId="1076"/>
        <pc:sldMkLst>
          <pc:docMk/>
          <pc:sldMk cId="2200509940" sldId="259"/>
        </pc:sldMkLst>
        <pc:spChg chg="add mod">
          <ac:chgData name="Debasmita Paul" userId="35f6c6f270ab02b7" providerId="LiveId" clId="{8A979426-E4B6-420D-963D-EDBDD43FAB2F}" dt="2024-10-14T14:28:42.398" v="2120" actId="1076"/>
          <ac:spMkLst>
            <pc:docMk/>
            <pc:sldMk cId="2200509940" sldId="259"/>
            <ac:spMk id="2" creationId="{9F8B4F46-A796-0559-F095-9B0E01C18962}"/>
          </ac:spMkLst>
        </pc:spChg>
        <pc:spChg chg="add del mod">
          <ac:chgData name="Debasmita Paul" userId="35f6c6f270ab02b7" providerId="LiveId" clId="{8A979426-E4B6-420D-963D-EDBDD43FAB2F}" dt="2024-10-14T07:37:24.556" v="190"/>
          <ac:spMkLst>
            <pc:docMk/>
            <pc:sldMk cId="2200509940" sldId="259"/>
            <ac:spMk id="3" creationId="{2FD9545E-CDF4-DE1D-6FEF-76BA01BC66BC}"/>
          </ac:spMkLst>
        </pc:spChg>
        <pc:spChg chg="add mod">
          <ac:chgData name="Debasmita Paul" userId="35f6c6f270ab02b7" providerId="LiveId" clId="{8A979426-E4B6-420D-963D-EDBDD43FAB2F}" dt="2024-10-14T07:38:32.222" v="217"/>
          <ac:spMkLst>
            <pc:docMk/>
            <pc:sldMk cId="2200509940" sldId="259"/>
            <ac:spMk id="4" creationId="{0C606866-D6A9-4771-29AE-F21F0DD7E63D}"/>
          </ac:spMkLst>
        </pc:spChg>
      </pc:sldChg>
      <pc:sldChg chg="addSp delSp modSp new del mod">
        <pc:chgData name="Debasmita Paul" userId="35f6c6f270ab02b7" providerId="LiveId" clId="{8A979426-E4B6-420D-963D-EDBDD43FAB2F}" dt="2024-10-14T07:33:50.150" v="129" actId="47"/>
        <pc:sldMkLst>
          <pc:docMk/>
          <pc:sldMk cId="2376136218" sldId="259"/>
        </pc:sldMkLst>
        <pc:spChg chg="add del mod">
          <ac:chgData name="Debasmita Paul" userId="35f6c6f270ab02b7" providerId="LiveId" clId="{8A979426-E4B6-420D-963D-EDBDD43FAB2F}" dt="2024-10-14T07:33:45.917" v="128" actId="478"/>
          <ac:spMkLst>
            <pc:docMk/>
            <pc:sldMk cId="2376136218" sldId="259"/>
            <ac:spMk id="2" creationId="{A2192794-726E-BDD5-5A02-3F87AF66A6E1}"/>
          </ac:spMkLst>
        </pc:spChg>
      </pc:sldChg>
      <pc:sldChg chg="addSp delSp modSp new mod ord">
        <pc:chgData name="Debasmita Paul" userId="35f6c6f270ab02b7" providerId="LiveId" clId="{8A979426-E4B6-420D-963D-EDBDD43FAB2F}" dt="2024-10-14T14:26:55.347" v="2098" actId="1076"/>
        <pc:sldMkLst>
          <pc:docMk/>
          <pc:sldMk cId="991545113" sldId="260"/>
        </pc:sldMkLst>
        <pc:spChg chg="add del mod">
          <ac:chgData name="Debasmita Paul" userId="35f6c6f270ab02b7" providerId="LiveId" clId="{8A979426-E4B6-420D-963D-EDBDD43FAB2F}" dt="2024-10-14T07:39:19.240" v="220"/>
          <ac:spMkLst>
            <pc:docMk/>
            <pc:sldMk cId="991545113" sldId="260"/>
            <ac:spMk id="2" creationId="{A8776340-A38E-4E80-5044-4E24BE99EA3A}"/>
          </ac:spMkLst>
        </pc:spChg>
        <pc:spChg chg="add mod">
          <ac:chgData name="Debasmita Paul" userId="35f6c6f270ab02b7" providerId="LiveId" clId="{8A979426-E4B6-420D-963D-EDBDD43FAB2F}" dt="2024-10-14T14:26:55.347" v="2098" actId="1076"/>
          <ac:spMkLst>
            <pc:docMk/>
            <pc:sldMk cId="991545113" sldId="260"/>
            <ac:spMk id="3" creationId="{A1A849B1-406B-8478-9946-0794A18F6BE6}"/>
          </ac:spMkLst>
        </pc:spChg>
        <pc:spChg chg="add mod">
          <ac:chgData name="Debasmita Paul" userId="35f6c6f270ab02b7" providerId="LiveId" clId="{8A979426-E4B6-420D-963D-EDBDD43FAB2F}" dt="2024-10-14T14:26:38.349" v="2095" actId="1076"/>
          <ac:spMkLst>
            <pc:docMk/>
            <pc:sldMk cId="991545113" sldId="260"/>
            <ac:spMk id="4" creationId="{49E97878-1A7C-CB0E-9B49-F1A02CE755E5}"/>
          </ac:spMkLst>
        </pc:spChg>
      </pc:sldChg>
      <pc:sldChg chg="addSp modSp new mod">
        <pc:chgData name="Debasmita Paul" userId="35f6c6f270ab02b7" providerId="LiveId" clId="{8A979426-E4B6-420D-963D-EDBDD43FAB2F}" dt="2024-10-15T10:49:41.419" v="4154" actId="14100"/>
        <pc:sldMkLst>
          <pc:docMk/>
          <pc:sldMk cId="1197114649" sldId="261"/>
        </pc:sldMkLst>
        <pc:spChg chg="add mod">
          <ac:chgData name="Debasmita Paul" userId="35f6c6f270ab02b7" providerId="LiveId" clId="{8A979426-E4B6-420D-963D-EDBDD43FAB2F}" dt="2024-10-15T10:49:41.419" v="4154" actId="14100"/>
          <ac:spMkLst>
            <pc:docMk/>
            <pc:sldMk cId="1197114649" sldId="261"/>
            <ac:spMk id="2" creationId="{F969EBE2-35F4-283E-C74B-8A635A7510FB}"/>
          </ac:spMkLst>
        </pc:spChg>
        <pc:spChg chg="add mod">
          <ac:chgData name="Debasmita Paul" userId="35f6c6f270ab02b7" providerId="LiveId" clId="{8A979426-E4B6-420D-963D-EDBDD43FAB2F}" dt="2024-10-14T14:25:25.570" v="2074" actId="20577"/>
          <ac:spMkLst>
            <pc:docMk/>
            <pc:sldMk cId="1197114649" sldId="261"/>
            <ac:spMk id="3" creationId="{372BA52C-EC29-7960-98E3-DB4BBB120D3D}"/>
          </ac:spMkLst>
        </pc:spChg>
      </pc:sldChg>
      <pc:sldChg chg="new del">
        <pc:chgData name="Debasmita Paul" userId="35f6c6f270ab02b7" providerId="LiveId" clId="{8A979426-E4B6-420D-963D-EDBDD43FAB2F}" dt="2024-10-14T10:01:13.062" v="366" actId="47"/>
        <pc:sldMkLst>
          <pc:docMk/>
          <pc:sldMk cId="439244109" sldId="262"/>
        </pc:sldMkLst>
      </pc:sldChg>
      <pc:sldChg chg="addSp modSp new mod">
        <pc:chgData name="Debasmita Paul" userId="35f6c6f270ab02b7" providerId="LiveId" clId="{8A979426-E4B6-420D-963D-EDBDD43FAB2F}" dt="2024-10-14T14:28:17.171" v="2114" actId="1076"/>
        <pc:sldMkLst>
          <pc:docMk/>
          <pc:sldMk cId="4018978174" sldId="262"/>
        </pc:sldMkLst>
        <pc:spChg chg="add mod">
          <ac:chgData name="Debasmita Paul" userId="35f6c6f270ab02b7" providerId="LiveId" clId="{8A979426-E4B6-420D-963D-EDBDD43FAB2F}" dt="2024-10-14T14:28:17.171" v="2114" actId="1076"/>
          <ac:spMkLst>
            <pc:docMk/>
            <pc:sldMk cId="4018978174" sldId="262"/>
            <ac:spMk id="2" creationId="{6EFCAD75-ECD3-C670-2C48-ACF6B779F6F4}"/>
          </ac:spMkLst>
        </pc:spChg>
        <pc:spChg chg="add mod">
          <ac:chgData name="Debasmita Paul" userId="35f6c6f270ab02b7" providerId="LiveId" clId="{8A979426-E4B6-420D-963D-EDBDD43FAB2F}" dt="2024-10-14T14:27:45.878" v="2107" actId="1076"/>
          <ac:spMkLst>
            <pc:docMk/>
            <pc:sldMk cId="4018978174" sldId="262"/>
            <ac:spMk id="4" creationId="{58F20C3D-D18B-057D-E605-CD0EA3E9F0CB}"/>
          </ac:spMkLst>
        </pc:spChg>
      </pc:sldChg>
      <pc:sldChg chg="addSp modSp new mod">
        <pc:chgData name="Debasmita Paul" userId="35f6c6f270ab02b7" providerId="LiveId" clId="{8A979426-E4B6-420D-963D-EDBDD43FAB2F}" dt="2024-10-15T10:37:37.425" v="3970" actId="2711"/>
        <pc:sldMkLst>
          <pc:docMk/>
          <pc:sldMk cId="766609521" sldId="263"/>
        </pc:sldMkLst>
        <pc:spChg chg="add mod">
          <ac:chgData name="Debasmita Paul" userId="35f6c6f270ab02b7" providerId="LiveId" clId="{8A979426-E4B6-420D-963D-EDBDD43FAB2F}" dt="2024-10-15T10:37:37.425" v="3970" actId="2711"/>
          <ac:spMkLst>
            <pc:docMk/>
            <pc:sldMk cId="766609521" sldId="263"/>
            <ac:spMk id="2" creationId="{74C50F8F-6E1E-705B-CC69-E3D3E468A1F5}"/>
          </ac:spMkLst>
        </pc:spChg>
        <pc:spChg chg="add mod">
          <ac:chgData name="Debasmita Paul" userId="35f6c6f270ab02b7" providerId="LiveId" clId="{8A979426-E4B6-420D-963D-EDBDD43FAB2F}" dt="2024-10-14T14:28:04.101" v="2111" actId="1076"/>
          <ac:spMkLst>
            <pc:docMk/>
            <pc:sldMk cId="766609521" sldId="263"/>
            <ac:spMk id="3" creationId="{FAC3C6DE-CC3F-3E7C-7183-92FDE0B50148}"/>
          </ac:spMkLst>
        </pc:spChg>
      </pc:sldChg>
      <pc:sldChg chg="new del">
        <pc:chgData name="Debasmita Paul" userId="35f6c6f270ab02b7" providerId="LiveId" clId="{8A979426-E4B6-420D-963D-EDBDD43FAB2F}" dt="2024-10-14T10:51:10.484" v="755" actId="47"/>
        <pc:sldMkLst>
          <pc:docMk/>
          <pc:sldMk cId="91598059" sldId="264"/>
        </pc:sldMkLst>
      </pc:sldChg>
      <pc:sldChg chg="addSp modSp new mod ord">
        <pc:chgData name="Debasmita Paul" userId="35f6c6f270ab02b7" providerId="LiveId" clId="{8A979426-E4B6-420D-963D-EDBDD43FAB2F}" dt="2024-10-15T10:44:04.198" v="4037" actId="1076"/>
        <pc:sldMkLst>
          <pc:docMk/>
          <pc:sldMk cId="1332080414" sldId="264"/>
        </pc:sldMkLst>
        <pc:spChg chg="add mod">
          <ac:chgData name="Debasmita Paul" userId="35f6c6f270ab02b7" providerId="LiveId" clId="{8A979426-E4B6-420D-963D-EDBDD43FAB2F}" dt="2024-10-15T10:44:04.198" v="4037" actId="1076"/>
          <ac:spMkLst>
            <pc:docMk/>
            <pc:sldMk cId="1332080414" sldId="264"/>
            <ac:spMk id="3" creationId="{F69BC8C4-8B56-A752-B70C-59F8DFB26E9A}"/>
          </ac:spMkLst>
        </pc:spChg>
        <pc:spChg chg="add mod">
          <ac:chgData name="Debasmita Paul" userId="35f6c6f270ab02b7" providerId="LiveId" clId="{8A979426-E4B6-420D-963D-EDBDD43FAB2F}" dt="2024-10-14T14:50:41.112" v="2183" actId="1076"/>
          <ac:spMkLst>
            <pc:docMk/>
            <pc:sldMk cId="1332080414" sldId="264"/>
            <ac:spMk id="4" creationId="{141CB57E-7A04-976F-1F86-6073D3EAD4D3}"/>
          </ac:spMkLst>
        </pc:spChg>
        <pc:graphicFrameChg chg="add mod">
          <ac:chgData name="Debasmita Paul" userId="35f6c6f270ab02b7" providerId="LiveId" clId="{8A979426-E4B6-420D-963D-EDBDD43FAB2F}" dt="2024-10-14T11:26:51.543" v="1762" actId="14100"/>
          <ac:graphicFrameMkLst>
            <pc:docMk/>
            <pc:sldMk cId="1332080414" sldId="264"/>
            <ac:graphicFrameMk id="2" creationId="{ABAD8EED-CF9E-6EE0-F5F4-ECD3BB6E0DB1}"/>
          </ac:graphicFrameMkLst>
        </pc:graphicFrameChg>
      </pc:sldChg>
      <pc:sldChg chg="new del">
        <pc:chgData name="Debasmita Paul" userId="35f6c6f270ab02b7" providerId="LiveId" clId="{8A979426-E4B6-420D-963D-EDBDD43FAB2F}" dt="2024-10-14T10:51:04.772" v="753" actId="2696"/>
        <pc:sldMkLst>
          <pc:docMk/>
          <pc:sldMk cId="2393315211" sldId="264"/>
        </pc:sldMkLst>
      </pc:sldChg>
      <pc:sldChg chg="new del">
        <pc:chgData name="Debasmita Paul" userId="35f6c6f270ab02b7" providerId="LiveId" clId="{8A979426-E4B6-420D-963D-EDBDD43FAB2F}" dt="2024-10-14T10:51:46.754" v="757" actId="47"/>
        <pc:sldMkLst>
          <pc:docMk/>
          <pc:sldMk cId="2660035498" sldId="264"/>
        </pc:sldMkLst>
      </pc:sldChg>
      <pc:sldChg chg="addSp modSp new mod ord">
        <pc:chgData name="Debasmita Paul" userId="35f6c6f270ab02b7" providerId="LiveId" clId="{8A979426-E4B6-420D-963D-EDBDD43FAB2F}" dt="2024-10-15T10:43:10.918" v="4036" actId="1076"/>
        <pc:sldMkLst>
          <pc:docMk/>
          <pc:sldMk cId="318076874" sldId="265"/>
        </pc:sldMkLst>
        <pc:spChg chg="add mod">
          <ac:chgData name="Debasmita Paul" userId="35f6c6f270ab02b7" providerId="LiveId" clId="{8A979426-E4B6-420D-963D-EDBDD43FAB2F}" dt="2024-10-15T10:43:10.918" v="4036" actId="1076"/>
          <ac:spMkLst>
            <pc:docMk/>
            <pc:sldMk cId="318076874" sldId="265"/>
            <ac:spMk id="3" creationId="{0FBEEA19-7192-BEBA-D3BC-E51F52019FEC}"/>
          </ac:spMkLst>
        </pc:spChg>
        <pc:spChg chg="add mod">
          <ac:chgData name="Debasmita Paul" userId="35f6c6f270ab02b7" providerId="LiveId" clId="{8A979426-E4B6-420D-963D-EDBDD43FAB2F}" dt="2024-10-14T14:50:19.939" v="2179" actId="1076"/>
          <ac:spMkLst>
            <pc:docMk/>
            <pc:sldMk cId="318076874" sldId="265"/>
            <ac:spMk id="4" creationId="{5C447E8E-109E-2AA3-92BB-B2D63A213A03}"/>
          </ac:spMkLst>
        </pc:spChg>
        <pc:graphicFrameChg chg="add mod">
          <ac:chgData name="Debasmita Paul" userId="35f6c6f270ab02b7" providerId="LiveId" clId="{8A979426-E4B6-420D-963D-EDBDD43FAB2F}" dt="2024-10-14T11:27:24.425" v="1767" actId="14100"/>
          <ac:graphicFrameMkLst>
            <pc:docMk/>
            <pc:sldMk cId="318076874" sldId="265"/>
            <ac:graphicFrameMk id="2" creationId="{F03D64F2-7441-84AC-011F-C3C35D950C3A}"/>
          </ac:graphicFrameMkLst>
        </pc:graphicFrameChg>
      </pc:sldChg>
      <pc:sldChg chg="addSp modSp new mod ord">
        <pc:chgData name="Debasmita Paul" userId="35f6c6f270ab02b7" providerId="LiveId" clId="{8A979426-E4B6-420D-963D-EDBDD43FAB2F}" dt="2024-10-15T10:43:00.270" v="4034" actId="1076"/>
        <pc:sldMkLst>
          <pc:docMk/>
          <pc:sldMk cId="1416680650" sldId="266"/>
        </pc:sldMkLst>
        <pc:spChg chg="add mod">
          <ac:chgData name="Debasmita Paul" userId="35f6c6f270ab02b7" providerId="LiveId" clId="{8A979426-E4B6-420D-963D-EDBDD43FAB2F}" dt="2024-10-15T10:43:00.270" v="4034" actId="1076"/>
          <ac:spMkLst>
            <pc:docMk/>
            <pc:sldMk cId="1416680650" sldId="266"/>
            <ac:spMk id="3" creationId="{ECC407D2-45EB-05A1-2D6A-8D6663849460}"/>
          </ac:spMkLst>
        </pc:spChg>
        <pc:spChg chg="add mod">
          <ac:chgData name="Debasmita Paul" userId="35f6c6f270ab02b7" providerId="LiveId" clId="{8A979426-E4B6-420D-963D-EDBDD43FAB2F}" dt="2024-10-14T15:04:00.256" v="2404" actId="1076"/>
          <ac:spMkLst>
            <pc:docMk/>
            <pc:sldMk cId="1416680650" sldId="266"/>
            <ac:spMk id="4" creationId="{FDC09624-910D-25EF-2B69-64BBEBF3D62D}"/>
          </ac:spMkLst>
        </pc:spChg>
        <pc:graphicFrameChg chg="add mod">
          <ac:chgData name="Debasmita Paul" userId="35f6c6f270ab02b7" providerId="LiveId" clId="{8A979426-E4B6-420D-963D-EDBDD43FAB2F}" dt="2024-10-15T10:41:58.542" v="4028" actId="14100"/>
          <ac:graphicFrameMkLst>
            <pc:docMk/>
            <pc:sldMk cId="1416680650" sldId="266"/>
            <ac:graphicFrameMk id="2" creationId="{F4AD8B8C-BA7A-F944-297D-54F2844FD747}"/>
          </ac:graphicFrameMkLst>
        </pc:graphicFrameChg>
      </pc:sldChg>
      <pc:sldChg chg="addSp modSp new mod">
        <pc:chgData name="Debasmita Paul" userId="35f6c6f270ab02b7" providerId="LiveId" clId="{8A979426-E4B6-420D-963D-EDBDD43FAB2F}" dt="2024-10-15T10:50:08.187" v="4155" actId="1076"/>
        <pc:sldMkLst>
          <pc:docMk/>
          <pc:sldMk cId="807518946" sldId="267"/>
        </pc:sldMkLst>
        <pc:spChg chg="add mod">
          <ac:chgData name="Debasmita Paul" userId="35f6c6f270ab02b7" providerId="LiveId" clId="{8A979426-E4B6-420D-963D-EDBDD43FAB2F}" dt="2024-10-15T10:50:08.187" v="4155" actId="1076"/>
          <ac:spMkLst>
            <pc:docMk/>
            <pc:sldMk cId="807518946" sldId="267"/>
            <ac:spMk id="3" creationId="{BAE4B302-D705-BA0A-BA25-C68A22FA4D74}"/>
          </ac:spMkLst>
        </pc:spChg>
        <pc:spChg chg="add mod">
          <ac:chgData name="Debasmita Paul" userId="35f6c6f270ab02b7" providerId="LiveId" clId="{8A979426-E4B6-420D-963D-EDBDD43FAB2F}" dt="2024-10-14T15:04:05.895" v="2405" actId="1076"/>
          <ac:spMkLst>
            <pc:docMk/>
            <pc:sldMk cId="807518946" sldId="267"/>
            <ac:spMk id="4" creationId="{24A1247E-C0DF-F537-4AC9-A2D67C733233}"/>
          </ac:spMkLst>
        </pc:spChg>
        <pc:graphicFrameChg chg="add mod">
          <ac:chgData name="Debasmita Paul" userId="35f6c6f270ab02b7" providerId="LiveId" clId="{8A979426-E4B6-420D-963D-EDBDD43FAB2F}" dt="2024-10-14T14:55:22.563" v="2184" actId="1076"/>
          <ac:graphicFrameMkLst>
            <pc:docMk/>
            <pc:sldMk cId="807518946" sldId="267"/>
            <ac:graphicFrameMk id="2" creationId="{F5A9613E-0F0E-B0C5-0C78-1094C457FF3A}"/>
          </ac:graphicFrameMkLst>
        </pc:graphicFrameChg>
      </pc:sldChg>
      <pc:sldChg chg="addSp modSp new mod ord">
        <pc:chgData name="Debasmita Paul" userId="35f6c6f270ab02b7" providerId="LiveId" clId="{8A979426-E4B6-420D-963D-EDBDD43FAB2F}" dt="2024-10-15T10:02:53.846" v="3780"/>
        <pc:sldMkLst>
          <pc:docMk/>
          <pc:sldMk cId="2939539656" sldId="268"/>
        </pc:sldMkLst>
        <pc:spChg chg="add mod">
          <ac:chgData name="Debasmita Paul" userId="35f6c6f270ab02b7" providerId="LiveId" clId="{8A979426-E4B6-420D-963D-EDBDD43FAB2F}" dt="2024-10-14T14:11:51.492" v="1933" actId="1076"/>
          <ac:spMkLst>
            <pc:docMk/>
            <pc:sldMk cId="2939539656" sldId="268"/>
            <ac:spMk id="3" creationId="{A7E9F79A-766D-DC2D-6BBE-8CB8817E88FE}"/>
          </ac:spMkLst>
        </pc:spChg>
        <pc:spChg chg="add mod">
          <ac:chgData name="Debasmita Paul" userId="35f6c6f270ab02b7" providerId="LiveId" clId="{8A979426-E4B6-420D-963D-EDBDD43FAB2F}" dt="2024-10-14T15:03:04.348" v="2399" actId="1076"/>
          <ac:spMkLst>
            <pc:docMk/>
            <pc:sldMk cId="2939539656" sldId="268"/>
            <ac:spMk id="4" creationId="{EEC00EC9-0C80-200A-30EC-845C8D536A06}"/>
          </ac:spMkLst>
        </pc:spChg>
        <pc:graphicFrameChg chg="add mod">
          <ac:chgData name="Debasmita Paul" userId="35f6c6f270ab02b7" providerId="LiveId" clId="{8A979426-E4B6-420D-963D-EDBDD43FAB2F}" dt="2024-10-14T13:33:12.357" v="1843" actId="1076"/>
          <ac:graphicFrameMkLst>
            <pc:docMk/>
            <pc:sldMk cId="2939539656" sldId="268"/>
            <ac:graphicFrameMk id="2" creationId="{9AF9A580-8FF3-17E5-B539-1E69A016B72A}"/>
          </ac:graphicFrameMkLst>
        </pc:graphicFrameChg>
      </pc:sldChg>
      <pc:sldChg chg="addSp modSp new mod ord">
        <pc:chgData name="Debasmita Paul" userId="35f6c6f270ab02b7" providerId="LiveId" clId="{8A979426-E4B6-420D-963D-EDBDD43FAB2F}" dt="2024-10-15T10:04:01.689" v="3782"/>
        <pc:sldMkLst>
          <pc:docMk/>
          <pc:sldMk cId="3625466012" sldId="269"/>
        </pc:sldMkLst>
        <pc:spChg chg="add mod">
          <ac:chgData name="Debasmita Paul" userId="35f6c6f270ab02b7" providerId="LiveId" clId="{8A979426-E4B6-420D-963D-EDBDD43FAB2F}" dt="2024-10-14T13:39:49.250" v="1873" actId="1076"/>
          <ac:spMkLst>
            <pc:docMk/>
            <pc:sldMk cId="3625466012" sldId="269"/>
            <ac:spMk id="3" creationId="{129039FC-2AD2-7C8D-B7DA-29810DA6338D}"/>
          </ac:spMkLst>
        </pc:spChg>
        <pc:spChg chg="add mod">
          <ac:chgData name="Debasmita Paul" userId="35f6c6f270ab02b7" providerId="LiveId" clId="{8A979426-E4B6-420D-963D-EDBDD43FAB2F}" dt="2024-10-15T08:36:59.259" v="3080" actId="1076"/>
          <ac:spMkLst>
            <pc:docMk/>
            <pc:sldMk cId="3625466012" sldId="269"/>
            <ac:spMk id="4" creationId="{5E59397C-4C18-4C18-8F5F-04741AA26A9D}"/>
          </ac:spMkLst>
        </pc:spChg>
        <pc:graphicFrameChg chg="add mod">
          <ac:chgData name="Debasmita Paul" userId="35f6c6f270ab02b7" providerId="LiveId" clId="{8A979426-E4B6-420D-963D-EDBDD43FAB2F}" dt="2024-10-14T13:39:44.102" v="1872" actId="113"/>
          <ac:graphicFrameMkLst>
            <pc:docMk/>
            <pc:sldMk cId="3625466012" sldId="269"/>
            <ac:graphicFrameMk id="2" creationId="{8465E8C5-4293-063B-5D62-9D1F117DADEE}"/>
          </ac:graphicFrameMkLst>
        </pc:graphicFrameChg>
      </pc:sldChg>
      <pc:sldChg chg="addSp delSp modSp new mod ord">
        <pc:chgData name="Debasmita Paul" userId="35f6c6f270ab02b7" providerId="LiveId" clId="{8A979426-E4B6-420D-963D-EDBDD43FAB2F}" dt="2024-10-15T10:43:07.038" v="4035" actId="1076"/>
        <pc:sldMkLst>
          <pc:docMk/>
          <pc:sldMk cId="3099794670" sldId="270"/>
        </pc:sldMkLst>
        <pc:spChg chg="add mod">
          <ac:chgData name="Debasmita Paul" userId="35f6c6f270ab02b7" providerId="LiveId" clId="{8A979426-E4B6-420D-963D-EDBDD43FAB2F}" dt="2024-10-15T10:43:07.038" v="4035" actId="1076"/>
          <ac:spMkLst>
            <pc:docMk/>
            <pc:sldMk cId="3099794670" sldId="270"/>
            <ac:spMk id="3" creationId="{78CD1A07-1ED7-6AD1-36CE-3DF0908BF2A9}"/>
          </ac:spMkLst>
        </pc:spChg>
        <pc:spChg chg="add del mod">
          <ac:chgData name="Debasmita Paul" userId="35f6c6f270ab02b7" providerId="LiveId" clId="{8A979426-E4B6-420D-963D-EDBDD43FAB2F}" dt="2024-10-15T08:21:10.219" v="2802"/>
          <ac:spMkLst>
            <pc:docMk/>
            <pc:sldMk cId="3099794670" sldId="270"/>
            <ac:spMk id="4" creationId="{570EBA60-D33C-FA92-0B64-88689A6C66E8}"/>
          </ac:spMkLst>
        </pc:spChg>
        <pc:spChg chg="add del mod">
          <ac:chgData name="Debasmita Paul" userId="35f6c6f270ab02b7" providerId="LiveId" clId="{8A979426-E4B6-420D-963D-EDBDD43FAB2F}" dt="2024-10-15T08:35:50.587" v="3069"/>
          <ac:spMkLst>
            <pc:docMk/>
            <pc:sldMk cId="3099794670" sldId="270"/>
            <ac:spMk id="5" creationId="{B785F1D7-4B48-3C32-7670-F0AEBE523B7A}"/>
          </ac:spMkLst>
        </pc:spChg>
        <pc:spChg chg="add mod">
          <ac:chgData name="Debasmita Paul" userId="35f6c6f270ab02b7" providerId="LiveId" clId="{8A979426-E4B6-420D-963D-EDBDD43FAB2F}" dt="2024-10-15T10:42:10.854" v="4029" actId="1076"/>
          <ac:spMkLst>
            <pc:docMk/>
            <pc:sldMk cId="3099794670" sldId="270"/>
            <ac:spMk id="6" creationId="{1E5400C5-46B8-DF96-AF21-E095BDB7AC10}"/>
          </ac:spMkLst>
        </pc:spChg>
        <pc:graphicFrameChg chg="add mod">
          <ac:chgData name="Debasmita Paul" userId="35f6c6f270ab02b7" providerId="LiveId" clId="{8A979426-E4B6-420D-963D-EDBDD43FAB2F}" dt="2024-10-14T13:44:57.747" v="1890" actId="1076"/>
          <ac:graphicFrameMkLst>
            <pc:docMk/>
            <pc:sldMk cId="3099794670" sldId="270"/>
            <ac:graphicFrameMk id="2" creationId="{D9CE3881-CBED-D104-0EA9-47A5BAC90C77}"/>
          </ac:graphicFrameMkLst>
        </pc:graphicFrameChg>
      </pc:sldChg>
      <pc:sldChg chg="addSp modSp new mod">
        <pc:chgData name="Debasmita Paul" userId="35f6c6f270ab02b7" providerId="LiveId" clId="{8A979426-E4B6-420D-963D-EDBDD43FAB2F}" dt="2024-10-15T10:05:06.757" v="3786" actId="20577"/>
        <pc:sldMkLst>
          <pc:docMk/>
          <pc:sldMk cId="239716313" sldId="271"/>
        </pc:sldMkLst>
        <pc:spChg chg="add mod">
          <ac:chgData name="Debasmita Paul" userId="35f6c6f270ab02b7" providerId="LiveId" clId="{8A979426-E4B6-420D-963D-EDBDD43FAB2F}" dt="2024-10-15T10:05:06.757" v="3786" actId="20577"/>
          <ac:spMkLst>
            <pc:docMk/>
            <pc:sldMk cId="239716313" sldId="271"/>
            <ac:spMk id="3" creationId="{62F22089-7530-3CF1-E662-1FB74C17B032}"/>
          </ac:spMkLst>
        </pc:spChg>
        <pc:spChg chg="add mod">
          <ac:chgData name="Debasmita Paul" userId="35f6c6f270ab02b7" providerId="LiveId" clId="{8A979426-E4B6-420D-963D-EDBDD43FAB2F}" dt="2024-10-15T08:43:06.642" v="3553" actId="113"/>
          <ac:spMkLst>
            <pc:docMk/>
            <pc:sldMk cId="239716313" sldId="271"/>
            <ac:spMk id="4" creationId="{B3D95D52-8F1E-0149-E6F6-0C4F8451D7C6}"/>
          </ac:spMkLst>
        </pc:spChg>
        <pc:graphicFrameChg chg="add mod">
          <ac:chgData name="Debasmita Paul" userId="35f6c6f270ab02b7" providerId="LiveId" clId="{8A979426-E4B6-420D-963D-EDBDD43FAB2F}" dt="2024-10-14T14:11:11.602" v="1932"/>
          <ac:graphicFrameMkLst>
            <pc:docMk/>
            <pc:sldMk cId="239716313" sldId="271"/>
            <ac:graphicFrameMk id="2" creationId="{E28F2C35-FA14-DF2E-C76A-22BA003CF60B}"/>
          </ac:graphicFrameMkLst>
        </pc:graphicFrameChg>
      </pc:sldChg>
      <pc:sldChg chg="addSp modSp new mod">
        <pc:chgData name="Debasmita Paul" userId="35f6c6f270ab02b7" providerId="LiveId" clId="{8A979426-E4B6-420D-963D-EDBDD43FAB2F}" dt="2024-10-14T14:24:09.160" v="2072" actId="14100"/>
        <pc:sldMkLst>
          <pc:docMk/>
          <pc:sldMk cId="1984506572" sldId="272"/>
        </pc:sldMkLst>
        <pc:spChg chg="add mod">
          <ac:chgData name="Debasmita Paul" userId="35f6c6f270ab02b7" providerId="LiveId" clId="{8A979426-E4B6-420D-963D-EDBDD43FAB2F}" dt="2024-10-14T14:24:09.160" v="2072" actId="14100"/>
          <ac:spMkLst>
            <pc:docMk/>
            <pc:sldMk cId="1984506572" sldId="272"/>
            <ac:spMk id="2" creationId="{7FEF9DD8-D649-6C9D-E173-39CEF45DDF07}"/>
          </ac:spMkLst>
        </pc:spChg>
      </pc:sldChg>
      <pc:sldChg chg="addSp modSp new mod">
        <pc:chgData name="Debasmita Paul" userId="35f6c6f270ab02b7" providerId="LiveId" clId="{8A979426-E4B6-420D-963D-EDBDD43FAB2F}" dt="2024-10-16T07:11:07.047" v="4195" actId="1076"/>
        <pc:sldMkLst>
          <pc:docMk/>
          <pc:sldMk cId="555551799" sldId="273"/>
        </pc:sldMkLst>
        <pc:spChg chg="add mod">
          <ac:chgData name="Debasmita Paul" userId="35f6c6f270ab02b7" providerId="LiveId" clId="{8A979426-E4B6-420D-963D-EDBDD43FAB2F}" dt="2024-10-15T10:46:07.980" v="4117" actId="1076"/>
          <ac:spMkLst>
            <pc:docMk/>
            <pc:sldMk cId="555551799" sldId="273"/>
            <ac:spMk id="2" creationId="{1C8BC00D-213F-3704-5BF4-DEB8B81AC2FF}"/>
          </ac:spMkLst>
        </pc:spChg>
        <pc:spChg chg="add mod">
          <ac:chgData name="Debasmita Paul" userId="35f6c6f270ab02b7" providerId="LiveId" clId="{8A979426-E4B6-420D-963D-EDBDD43FAB2F}" dt="2024-10-16T07:11:07.047" v="4195" actId="1076"/>
          <ac:spMkLst>
            <pc:docMk/>
            <pc:sldMk cId="555551799" sldId="273"/>
            <ac:spMk id="3" creationId="{E3B8F90D-1C88-171A-CAE4-9E69BCA88575}"/>
          </ac:spMkLst>
        </pc:spChg>
      </pc:sldChg>
      <pc:sldChg chg="addSp modSp new mod ord">
        <pc:chgData name="Debasmita Paul" userId="35f6c6f270ab02b7" providerId="LiveId" clId="{8A979426-E4B6-420D-963D-EDBDD43FAB2F}" dt="2024-10-15T10:41:40.726" v="4025" actId="1076"/>
        <pc:sldMkLst>
          <pc:docMk/>
          <pc:sldMk cId="3754575652" sldId="274"/>
        </pc:sldMkLst>
        <pc:spChg chg="add mod">
          <ac:chgData name="Debasmita Paul" userId="35f6c6f270ab02b7" providerId="LiveId" clId="{8A979426-E4B6-420D-963D-EDBDD43FAB2F}" dt="2024-10-15T10:41:40.726" v="4025" actId="1076"/>
          <ac:spMkLst>
            <pc:docMk/>
            <pc:sldMk cId="3754575652" sldId="274"/>
            <ac:spMk id="3" creationId="{CD7BF6E3-C0F1-A3D6-BAE3-C19EB0C4D9E8}"/>
          </ac:spMkLst>
        </pc:spChg>
        <pc:spChg chg="add mod">
          <ac:chgData name="Debasmita Paul" userId="35f6c6f270ab02b7" providerId="LiveId" clId="{8A979426-E4B6-420D-963D-EDBDD43FAB2F}" dt="2024-10-15T08:29:20.634" v="3066" actId="1076"/>
          <ac:spMkLst>
            <pc:docMk/>
            <pc:sldMk cId="3754575652" sldId="274"/>
            <ac:spMk id="4" creationId="{22B69402-DCAB-EF54-ACC1-D83F40143F1B}"/>
          </ac:spMkLst>
        </pc:spChg>
        <pc:spChg chg="add mod">
          <ac:chgData name="Debasmita Paul" userId="35f6c6f270ab02b7" providerId="LiveId" clId="{8A979426-E4B6-420D-963D-EDBDD43FAB2F}" dt="2024-10-15T10:40:13.878" v="4023" actId="14100"/>
          <ac:spMkLst>
            <pc:docMk/>
            <pc:sldMk cId="3754575652" sldId="274"/>
            <ac:spMk id="5" creationId="{B2233632-DED7-16F5-5A6A-0B4517397F48}"/>
          </ac:spMkLst>
        </pc:spChg>
        <pc:graphicFrameChg chg="add mod">
          <ac:chgData name="Debasmita Paul" userId="35f6c6f270ab02b7" providerId="LiveId" clId="{8A979426-E4B6-420D-963D-EDBDD43FAB2F}" dt="2024-10-15T10:41:38.050" v="4024" actId="14100"/>
          <ac:graphicFrameMkLst>
            <pc:docMk/>
            <pc:sldMk cId="3754575652" sldId="274"/>
            <ac:graphicFrameMk id="2" creationId="{FB7F0F58-909A-D079-C5BB-482B52DC8DE6}"/>
          </ac:graphicFrameMkLst>
        </pc:graphicFrameChg>
      </pc:sldChg>
      <pc:sldChg chg="addSp modSp new mod ord">
        <pc:chgData name="Debasmita Paul" userId="35f6c6f270ab02b7" providerId="LiveId" clId="{8A979426-E4B6-420D-963D-EDBDD43FAB2F}" dt="2024-10-15T10:49:12.064" v="4151" actId="1076"/>
        <pc:sldMkLst>
          <pc:docMk/>
          <pc:sldMk cId="634235685" sldId="275"/>
        </pc:sldMkLst>
        <pc:spChg chg="add mod">
          <ac:chgData name="Debasmita Paul" userId="35f6c6f270ab02b7" providerId="LiveId" clId="{8A979426-E4B6-420D-963D-EDBDD43FAB2F}" dt="2024-10-15T10:49:12.064" v="4151" actId="1076"/>
          <ac:spMkLst>
            <pc:docMk/>
            <pc:sldMk cId="634235685" sldId="275"/>
            <ac:spMk id="2" creationId="{FD5F363E-917D-4593-3BE6-8979130EB688}"/>
          </ac:spMkLst>
        </pc:spChg>
        <pc:spChg chg="add mod">
          <ac:chgData name="Debasmita Paul" userId="35f6c6f270ab02b7" providerId="LiveId" clId="{8A979426-E4B6-420D-963D-EDBDD43FAB2F}" dt="2024-10-15T10:49:09.472" v="4150" actId="1076"/>
          <ac:spMkLst>
            <pc:docMk/>
            <pc:sldMk cId="634235685" sldId="275"/>
            <ac:spMk id="3" creationId="{91C2CA73-1D77-B709-D673-6CEC44A2689F}"/>
          </ac:spMkLst>
        </pc:spChg>
      </pc:sldChg>
      <pc:sldChg chg="addSp modSp new mod">
        <pc:chgData name="Debasmita Paul" userId="35f6c6f270ab02b7" providerId="LiveId" clId="{8A979426-E4B6-420D-963D-EDBDD43FAB2F}" dt="2024-10-15T10:50:52.716" v="4175" actId="1076"/>
        <pc:sldMkLst>
          <pc:docMk/>
          <pc:sldMk cId="188589549" sldId="276"/>
        </pc:sldMkLst>
        <pc:spChg chg="add mod">
          <ac:chgData name="Debasmita Paul" userId="35f6c6f270ab02b7" providerId="LiveId" clId="{8A979426-E4B6-420D-963D-EDBDD43FAB2F}" dt="2024-10-15T10:50:52.716" v="4175" actId="1076"/>
          <ac:spMkLst>
            <pc:docMk/>
            <pc:sldMk cId="188589549" sldId="276"/>
            <ac:spMk id="2" creationId="{F8132C44-7250-84D6-BEB3-2D96537BDB6B}"/>
          </ac:spMkLst>
        </pc:spChg>
      </pc:sldChg>
      <pc:sldChg chg="addSp delSp modSp new mod">
        <pc:chgData name="Debasmita Paul" userId="35f6c6f270ab02b7" providerId="LiveId" clId="{8A979426-E4B6-420D-963D-EDBDD43FAB2F}" dt="2024-10-16T07:24:56.108" v="4345" actId="1076"/>
        <pc:sldMkLst>
          <pc:docMk/>
          <pc:sldMk cId="2824091965" sldId="277"/>
        </pc:sldMkLst>
        <pc:spChg chg="add mod">
          <ac:chgData name="Debasmita Paul" userId="35f6c6f270ab02b7" providerId="LiveId" clId="{8A979426-E4B6-420D-963D-EDBDD43FAB2F}" dt="2024-10-16T07:14:57.098" v="4251" actId="20577"/>
          <ac:spMkLst>
            <pc:docMk/>
            <pc:sldMk cId="2824091965" sldId="277"/>
            <ac:spMk id="3" creationId="{EADE1358-A5FB-546E-66D9-406854B4582C}"/>
          </ac:spMkLst>
        </pc:spChg>
        <pc:spChg chg="add del mod">
          <ac:chgData name="Debasmita Paul" userId="35f6c6f270ab02b7" providerId="LiveId" clId="{8A979426-E4B6-420D-963D-EDBDD43FAB2F}" dt="2024-10-16T07:16:27.339" v="4260"/>
          <ac:spMkLst>
            <pc:docMk/>
            <pc:sldMk cId="2824091965" sldId="277"/>
            <ac:spMk id="4" creationId="{3F1C30D9-DBAE-4F06-3F3C-44F718A74891}"/>
          </ac:spMkLst>
        </pc:spChg>
        <pc:spChg chg="add">
          <ac:chgData name="Debasmita Paul" userId="35f6c6f270ab02b7" providerId="LiveId" clId="{8A979426-E4B6-420D-963D-EDBDD43FAB2F}" dt="2024-10-16T07:15:52.672" v="4253"/>
          <ac:spMkLst>
            <pc:docMk/>
            <pc:sldMk cId="2824091965" sldId="277"/>
            <ac:spMk id="5" creationId="{D82DB476-2863-5595-C770-69CEF80CE562}"/>
          </ac:spMkLst>
        </pc:spChg>
        <pc:spChg chg="add mod">
          <ac:chgData name="Debasmita Paul" userId="35f6c6f270ab02b7" providerId="LiveId" clId="{8A979426-E4B6-420D-963D-EDBDD43FAB2F}" dt="2024-10-16T07:16:08.396" v="4257" actId="1076"/>
          <ac:spMkLst>
            <pc:docMk/>
            <pc:sldMk cId="2824091965" sldId="277"/>
            <ac:spMk id="6" creationId="{31BA5B43-9B20-6F64-2C37-16B62C4571C1}"/>
          </ac:spMkLst>
        </pc:spChg>
        <pc:spChg chg="add mod">
          <ac:chgData name="Debasmita Paul" userId="35f6c6f270ab02b7" providerId="LiveId" clId="{8A979426-E4B6-420D-963D-EDBDD43FAB2F}" dt="2024-10-16T07:24:56.108" v="4345" actId="1076"/>
          <ac:spMkLst>
            <pc:docMk/>
            <pc:sldMk cId="2824091965" sldId="277"/>
            <ac:spMk id="7" creationId="{C731A955-9101-9CD8-4469-102A11326D38}"/>
          </ac:spMkLst>
        </pc:spChg>
        <pc:spChg chg="add del mod">
          <ac:chgData name="Debasmita Paul" userId="35f6c6f270ab02b7" providerId="LiveId" clId="{8A979426-E4B6-420D-963D-EDBDD43FAB2F}" dt="2024-10-16T07:19:28.004" v="4288" actId="478"/>
          <ac:spMkLst>
            <pc:docMk/>
            <pc:sldMk cId="2824091965" sldId="277"/>
            <ac:spMk id="8" creationId="{B927A085-D320-B851-DB6A-BE0D825C4404}"/>
          </ac:spMkLst>
        </pc:spChg>
        <pc:spChg chg="add del mod">
          <ac:chgData name="Debasmita Paul" userId="35f6c6f270ab02b7" providerId="LiveId" clId="{8A979426-E4B6-420D-963D-EDBDD43FAB2F}" dt="2024-10-16T07:19:57.238" v="4297"/>
          <ac:spMkLst>
            <pc:docMk/>
            <pc:sldMk cId="2824091965" sldId="277"/>
            <ac:spMk id="10" creationId="{62F921A3-9542-2C16-D468-190761147993}"/>
          </ac:spMkLst>
        </pc:spChg>
        <pc:spChg chg="add mod">
          <ac:chgData name="Debasmita Paul" userId="35f6c6f270ab02b7" providerId="LiveId" clId="{8A979426-E4B6-420D-963D-EDBDD43FAB2F}" dt="2024-10-16T07:22:49.216" v="4328" actId="21"/>
          <ac:spMkLst>
            <pc:docMk/>
            <pc:sldMk cId="2824091965" sldId="277"/>
            <ac:spMk id="11" creationId="{D3415F16-03C4-66FB-049A-A181624B9EAD}"/>
          </ac:spMkLst>
        </pc:spChg>
        <pc:picChg chg="add mod">
          <ac:chgData name="Debasmita Paul" userId="35f6c6f270ab02b7" providerId="LiveId" clId="{8A979426-E4B6-420D-963D-EDBDD43FAB2F}" dt="2024-10-16T07:22:18.840" v="4318" actId="1076"/>
          <ac:picMkLst>
            <pc:docMk/>
            <pc:sldMk cId="2824091965" sldId="277"/>
            <ac:picMk id="2" creationId="{19612EA7-776C-8638-E547-129026C251A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izza%20Sales%20Project/Most%20Common%20Pizza%20Size%20Order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most%20ordered%20restaurants%20pizz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izza%20Sales%20Project/total%20quantity%20of%20each%20pizza%20category%20ordere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OneDrive\Desktop\SQL%20Project(Data%20Tutorial)\distribution%20of%20orders%20by%20hour%20of%20the%20da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izza%20Sales%20Project/the%20category-wise%20distribution%20of%20pizzas%5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izza%20Sales%20Project/top%203%20most%20ordered%20pizza%20types%20based%20on%20revenue%20for%20each%20pizza%20category.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ercentage%20contribution%20of%20each%20pizza%20type%20to%20total%20revenu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cumulative%20revenue%20generated%20over%20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5f6c6f270ab02b7/Desktop/SQL%20Project(Data%20Tutorial)/Pizza%20Sales%20Project/top%205%20most%20ordered%20pizza%20types%20based%20on%20revenue%20for%20each%20pizza%20category.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'Most Common Pizza Size Ordered'!$B$1</c:f>
              <c:strCache>
                <c:ptCount val="1"/>
                <c:pt idx="0">
                  <c:v>order_count</c:v>
                </c:pt>
              </c:strCache>
            </c:strRef>
          </c:tx>
          <c:spPr>
            <a:solidFill>
              <a:schemeClr val="accent1"/>
            </a:solidFill>
            <a:ln>
              <a:noFill/>
            </a:ln>
            <a:effectLst/>
          </c:spPr>
          <c:invertIfNegative val="0"/>
          <c:cat>
            <c:strRef>
              <c:f>'Most Common Pizza Size Ordered'!$A$2:$A$6</c:f>
              <c:strCache>
                <c:ptCount val="5"/>
                <c:pt idx="0">
                  <c:v>L</c:v>
                </c:pt>
                <c:pt idx="1">
                  <c:v>M</c:v>
                </c:pt>
                <c:pt idx="2">
                  <c:v>S</c:v>
                </c:pt>
                <c:pt idx="3">
                  <c:v>XL</c:v>
                </c:pt>
                <c:pt idx="4">
                  <c:v>XXL</c:v>
                </c:pt>
              </c:strCache>
            </c:strRef>
          </c:cat>
          <c:val>
            <c:numRef>
              <c:f>'Most Common Pizza Size Ordered'!$B$2:$B$6</c:f>
              <c:numCache>
                <c:formatCode>General</c:formatCode>
                <c:ptCount val="5"/>
                <c:pt idx="0">
                  <c:v>18526</c:v>
                </c:pt>
                <c:pt idx="1">
                  <c:v>15385</c:v>
                </c:pt>
                <c:pt idx="2">
                  <c:v>14137</c:v>
                </c:pt>
                <c:pt idx="3">
                  <c:v>544</c:v>
                </c:pt>
                <c:pt idx="4">
                  <c:v>28</c:v>
                </c:pt>
              </c:numCache>
            </c:numRef>
          </c:val>
          <c:extLst>
            <c:ext xmlns:c16="http://schemas.microsoft.com/office/drawing/2014/chart" uri="{C3380CC4-5D6E-409C-BE32-E72D297353CC}">
              <c16:uniqueId val="{00000000-4342-483E-8F78-BB0B0510AE3A}"/>
            </c:ext>
          </c:extLst>
        </c:ser>
        <c:dLbls>
          <c:showLegendKey val="0"/>
          <c:showVal val="0"/>
          <c:showCatName val="0"/>
          <c:showSerName val="0"/>
          <c:showPercent val="0"/>
          <c:showBubbleSize val="0"/>
        </c:dLbls>
        <c:gapWidth val="219"/>
        <c:overlap val="-27"/>
        <c:axId val="837271712"/>
        <c:axId val="837275552"/>
      </c:barChart>
      <c:catAx>
        <c:axId val="83727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37275552"/>
        <c:crosses val="autoZero"/>
        <c:auto val="1"/>
        <c:lblAlgn val="ctr"/>
        <c:lblOffset val="100"/>
        <c:noMultiLvlLbl val="0"/>
      </c:catAx>
      <c:valAx>
        <c:axId val="837275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37271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'most ordered restaurants pizza'!$B$1</c:f>
              <c:strCache>
                <c:ptCount val="1"/>
                <c:pt idx="0">
                  <c:v>quantity</c:v>
                </c:pt>
              </c:strCache>
            </c:strRef>
          </c:tx>
          <c:spPr>
            <a:solidFill>
              <a:schemeClr val="accent1"/>
            </a:solidFill>
            <a:ln>
              <a:noFill/>
            </a:ln>
            <a:effectLst/>
          </c:spPr>
          <c:invertIfNegative val="0"/>
          <c:cat>
            <c:strRef>
              <c:f>'most ordered restaurants pizza'!$A$2:$A$6</c:f>
              <c:strCache>
                <c:ptCount val="5"/>
                <c:pt idx="0">
                  <c:v>The Classic Deluxe Pizza</c:v>
                </c:pt>
                <c:pt idx="1">
                  <c:v>The Barbecue Chicken Pizza</c:v>
                </c:pt>
                <c:pt idx="2">
                  <c:v>The Hawaiian Pizza</c:v>
                </c:pt>
                <c:pt idx="3">
                  <c:v>The Pepperoni Pizza</c:v>
                </c:pt>
                <c:pt idx="4">
                  <c:v>The Thai Chicken Pizza</c:v>
                </c:pt>
              </c:strCache>
            </c:strRef>
          </c:cat>
          <c:val>
            <c:numRef>
              <c:f>'most ordered restaurants pizza'!$B$2:$B$6</c:f>
              <c:numCache>
                <c:formatCode>General</c:formatCode>
                <c:ptCount val="5"/>
                <c:pt idx="0">
                  <c:v>2453</c:v>
                </c:pt>
                <c:pt idx="1">
                  <c:v>2432</c:v>
                </c:pt>
                <c:pt idx="2">
                  <c:v>2422</c:v>
                </c:pt>
                <c:pt idx="3">
                  <c:v>2418</c:v>
                </c:pt>
                <c:pt idx="4">
                  <c:v>2371</c:v>
                </c:pt>
              </c:numCache>
            </c:numRef>
          </c:val>
          <c:extLst>
            <c:ext xmlns:c16="http://schemas.microsoft.com/office/drawing/2014/chart" uri="{C3380CC4-5D6E-409C-BE32-E72D297353CC}">
              <c16:uniqueId val="{00000000-7504-42B4-A116-8F815572339F}"/>
            </c:ext>
          </c:extLst>
        </c:ser>
        <c:dLbls>
          <c:showLegendKey val="0"/>
          <c:showVal val="0"/>
          <c:showCatName val="0"/>
          <c:showSerName val="0"/>
          <c:showPercent val="0"/>
          <c:showBubbleSize val="0"/>
        </c:dLbls>
        <c:gapWidth val="219"/>
        <c:overlap val="-27"/>
        <c:axId val="782659151"/>
        <c:axId val="782659631"/>
      </c:barChart>
      <c:catAx>
        <c:axId val="782659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2659631"/>
        <c:crosses val="autoZero"/>
        <c:auto val="1"/>
        <c:lblAlgn val="ctr"/>
        <c:lblOffset val="100"/>
        <c:noMultiLvlLbl val="0"/>
      </c:catAx>
      <c:valAx>
        <c:axId val="782659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26591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'total quantity of each pizza ca'!$B$1</c:f>
              <c:strCache>
                <c:ptCount val="1"/>
                <c:pt idx="0">
                  <c:v>quantity</c:v>
                </c:pt>
              </c:strCache>
            </c:strRef>
          </c:tx>
          <c:spPr>
            <a:solidFill>
              <a:schemeClr val="accent1"/>
            </a:solidFill>
            <a:ln>
              <a:noFill/>
            </a:ln>
            <a:effectLst/>
          </c:spPr>
          <c:invertIfNegative val="0"/>
          <c:cat>
            <c:strRef>
              <c:f>'total quantity of each pizza ca'!$A$2:$A$5</c:f>
              <c:strCache>
                <c:ptCount val="4"/>
                <c:pt idx="0">
                  <c:v>Classic</c:v>
                </c:pt>
                <c:pt idx="1">
                  <c:v>Supreme</c:v>
                </c:pt>
                <c:pt idx="2">
                  <c:v>Veggie</c:v>
                </c:pt>
                <c:pt idx="3">
                  <c:v>Chicken</c:v>
                </c:pt>
              </c:strCache>
            </c:strRef>
          </c:cat>
          <c:val>
            <c:numRef>
              <c:f>'total quantity of each pizza ca'!$B$2:$B$5</c:f>
              <c:numCache>
                <c:formatCode>General</c:formatCode>
                <c:ptCount val="4"/>
                <c:pt idx="0">
                  <c:v>14888</c:v>
                </c:pt>
                <c:pt idx="1">
                  <c:v>11987</c:v>
                </c:pt>
                <c:pt idx="2">
                  <c:v>11649</c:v>
                </c:pt>
                <c:pt idx="3">
                  <c:v>11050</c:v>
                </c:pt>
              </c:numCache>
            </c:numRef>
          </c:val>
          <c:extLst>
            <c:ext xmlns:c16="http://schemas.microsoft.com/office/drawing/2014/chart" uri="{C3380CC4-5D6E-409C-BE32-E72D297353CC}">
              <c16:uniqueId val="{00000000-FE61-4E6D-8C82-0C893135F402}"/>
            </c:ext>
          </c:extLst>
        </c:ser>
        <c:dLbls>
          <c:showLegendKey val="0"/>
          <c:showVal val="0"/>
          <c:showCatName val="0"/>
          <c:showSerName val="0"/>
          <c:showPercent val="0"/>
          <c:showBubbleSize val="0"/>
        </c:dLbls>
        <c:gapWidth val="219"/>
        <c:overlap val="-27"/>
        <c:axId val="1007835119"/>
        <c:axId val="1007835599"/>
      </c:barChart>
      <c:catAx>
        <c:axId val="1007835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07835599"/>
        <c:crosses val="autoZero"/>
        <c:auto val="1"/>
        <c:lblAlgn val="ctr"/>
        <c:lblOffset val="100"/>
        <c:noMultiLvlLbl val="0"/>
      </c:catAx>
      <c:valAx>
        <c:axId val="10078355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07835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'distribution of orders by hour '!$A$1</c:f>
              <c:strCache>
                <c:ptCount val="1"/>
                <c:pt idx="0">
                  <c:v>hour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'distribution of orders by hour '!$A$2:$A$16</c:f>
              <c:numCache>
                <c:formatCode>General</c:formatCode>
                <c:ptCount val="15"/>
                <c:pt idx="0">
                  <c:v>11</c:v>
                </c:pt>
                <c:pt idx="1">
                  <c:v>12</c:v>
                </c:pt>
                <c:pt idx="2">
                  <c:v>13</c:v>
                </c:pt>
                <c:pt idx="3">
                  <c:v>14</c:v>
                </c:pt>
                <c:pt idx="4">
                  <c:v>15</c:v>
                </c:pt>
                <c:pt idx="5">
                  <c:v>16</c:v>
                </c:pt>
                <c:pt idx="6">
                  <c:v>17</c:v>
                </c:pt>
                <c:pt idx="7">
                  <c:v>18</c:v>
                </c:pt>
                <c:pt idx="8">
                  <c:v>19</c:v>
                </c:pt>
                <c:pt idx="9">
                  <c:v>20</c:v>
                </c:pt>
                <c:pt idx="10">
                  <c:v>21</c:v>
                </c:pt>
                <c:pt idx="11">
                  <c:v>22</c:v>
                </c:pt>
                <c:pt idx="12">
                  <c:v>23</c:v>
                </c:pt>
                <c:pt idx="13">
                  <c:v>10</c:v>
                </c:pt>
                <c:pt idx="14">
                  <c:v>9</c:v>
                </c:pt>
              </c:numCache>
            </c:numRef>
          </c:val>
          <c:smooth val="0"/>
          <c:extLst>
            <c:ext xmlns:c16="http://schemas.microsoft.com/office/drawing/2014/chart" uri="{C3380CC4-5D6E-409C-BE32-E72D297353CC}">
              <c16:uniqueId val="{00000000-0BDB-495A-BA4D-B93C178FD1D5}"/>
            </c:ext>
          </c:extLst>
        </c:ser>
        <c:ser>
          <c:idx val="1"/>
          <c:order val="1"/>
          <c:tx>
            <c:strRef>
              <c:f>'distribution of orders by hour '!$B$1</c:f>
              <c:strCache>
                <c:ptCount val="1"/>
                <c:pt idx="0">
                  <c:v>order_count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'distribution of orders by hour '!$B$2:$B$16</c:f>
              <c:numCache>
                <c:formatCode>General</c:formatCode>
                <c:ptCount val="15"/>
                <c:pt idx="0">
                  <c:v>1231</c:v>
                </c:pt>
                <c:pt idx="1">
                  <c:v>2520</c:v>
                </c:pt>
                <c:pt idx="2">
                  <c:v>2455</c:v>
                </c:pt>
                <c:pt idx="3">
                  <c:v>1472</c:v>
                </c:pt>
                <c:pt idx="4">
                  <c:v>1468</c:v>
                </c:pt>
                <c:pt idx="5">
                  <c:v>1920</c:v>
                </c:pt>
                <c:pt idx="6">
                  <c:v>2336</c:v>
                </c:pt>
                <c:pt idx="7">
                  <c:v>2399</c:v>
                </c:pt>
                <c:pt idx="8">
                  <c:v>2009</c:v>
                </c:pt>
                <c:pt idx="9">
                  <c:v>1642</c:v>
                </c:pt>
                <c:pt idx="10">
                  <c:v>1198</c:v>
                </c:pt>
                <c:pt idx="11">
                  <c:v>663</c:v>
                </c:pt>
                <c:pt idx="12">
                  <c:v>28</c:v>
                </c:pt>
                <c:pt idx="13">
                  <c:v>8</c:v>
                </c:pt>
                <c:pt idx="14">
                  <c:v>1</c:v>
                </c:pt>
              </c:numCache>
            </c:numRef>
          </c:val>
          <c:smooth val="0"/>
          <c:extLst>
            <c:ext xmlns:c16="http://schemas.microsoft.com/office/drawing/2014/chart" uri="{C3380CC4-5D6E-409C-BE32-E72D297353CC}">
              <c16:uniqueId val="{00000001-0BDB-495A-BA4D-B93C178FD1D5}"/>
            </c:ext>
          </c:extLst>
        </c:ser>
        <c:dLbls>
          <c:showLegendKey val="0"/>
          <c:showVal val="0"/>
          <c:showCatName val="0"/>
          <c:showSerName val="0"/>
          <c:showPercent val="0"/>
          <c:showBubbleSize val="0"/>
        </c:dLbls>
        <c:marker val="1"/>
        <c:smooth val="0"/>
        <c:axId val="2111865760"/>
        <c:axId val="2111857120"/>
      </c:lineChart>
      <c:catAx>
        <c:axId val="2111865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11857120"/>
        <c:crosses val="autoZero"/>
        <c:auto val="1"/>
        <c:lblAlgn val="ctr"/>
        <c:lblOffset val="100"/>
        <c:noMultiLvlLbl val="0"/>
      </c:catAx>
      <c:valAx>
        <c:axId val="21118571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11865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'[the category-wise distribution of pizzas^.csv]the category-wise distribution '!$B$1</c:f>
              <c:strCache>
                <c:ptCount val="1"/>
                <c:pt idx="0">
                  <c:v>count(name)</c:v>
                </c:pt>
              </c:strCache>
            </c:strRef>
          </c:tx>
          <c:spPr>
            <a:solidFill>
              <a:schemeClr val="accent1"/>
            </a:solidFill>
            <a:ln>
              <a:noFill/>
            </a:ln>
            <a:effectLst/>
          </c:spPr>
          <c:invertIfNegative val="0"/>
          <c:cat>
            <c:strRef>
              <c:f>'[the category-wise distribution of pizzas^.csv]the category-wise distribution '!$A$2:$A$5</c:f>
              <c:strCache>
                <c:ptCount val="4"/>
                <c:pt idx="0">
                  <c:v>Supreme</c:v>
                </c:pt>
                <c:pt idx="1">
                  <c:v>Veggie</c:v>
                </c:pt>
                <c:pt idx="2">
                  <c:v>Classic</c:v>
                </c:pt>
                <c:pt idx="3">
                  <c:v>Chicken</c:v>
                </c:pt>
              </c:strCache>
            </c:strRef>
          </c:cat>
          <c:val>
            <c:numRef>
              <c:f>'[the category-wise distribution of pizzas^.csv]the category-wise distribution '!$B$2:$B$5</c:f>
              <c:numCache>
                <c:formatCode>General</c:formatCode>
                <c:ptCount val="4"/>
                <c:pt idx="0">
                  <c:v>9</c:v>
                </c:pt>
                <c:pt idx="1">
                  <c:v>9</c:v>
                </c:pt>
                <c:pt idx="2">
                  <c:v>8</c:v>
                </c:pt>
                <c:pt idx="3">
                  <c:v>6</c:v>
                </c:pt>
              </c:numCache>
            </c:numRef>
          </c:val>
          <c:extLst>
            <c:ext xmlns:c16="http://schemas.microsoft.com/office/drawing/2014/chart" uri="{C3380CC4-5D6E-409C-BE32-E72D297353CC}">
              <c16:uniqueId val="{00000000-B795-4965-8DC6-5B6CCDEEE6B8}"/>
            </c:ext>
          </c:extLst>
        </c:ser>
        <c:dLbls>
          <c:showLegendKey val="0"/>
          <c:showVal val="0"/>
          <c:showCatName val="0"/>
          <c:showSerName val="0"/>
          <c:showPercent val="0"/>
          <c:showBubbleSize val="0"/>
        </c:dLbls>
        <c:gapWidth val="219"/>
        <c:overlap val="-27"/>
        <c:axId val="293365616"/>
        <c:axId val="293367056"/>
      </c:barChart>
      <c:catAx>
        <c:axId val="29336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3367056"/>
        <c:crosses val="autoZero"/>
        <c:auto val="1"/>
        <c:lblAlgn val="ctr"/>
        <c:lblOffset val="100"/>
        <c:noMultiLvlLbl val="0"/>
      </c:catAx>
      <c:valAx>
        <c:axId val="293367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336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'top 3 most ordered pizza types '!$B$1</c:f>
              <c:strCache>
                <c:ptCount val="1"/>
                <c:pt idx="0">
                  <c:v>revenue</c:v>
                </c:pt>
              </c:strCache>
            </c:strRef>
          </c:tx>
          <c:spPr>
            <a:solidFill>
              <a:schemeClr val="accent1"/>
            </a:solidFill>
            <a:ln>
              <a:noFill/>
            </a:ln>
            <a:effectLst/>
          </c:spPr>
          <c:invertIfNegative val="0"/>
          <c:cat>
            <c:strRef>
              <c:f>'top 3 most ordered pizza types '!$A$2:$A$4</c:f>
              <c:strCache>
                <c:ptCount val="3"/>
                <c:pt idx="0">
                  <c:v>The California Chicken Pizza</c:v>
                </c:pt>
                <c:pt idx="1">
                  <c:v>The Barbecue Chicken Pizza</c:v>
                </c:pt>
                <c:pt idx="2">
                  <c:v>The Thai Chicken Pizza</c:v>
                </c:pt>
              </c:strCache>
            </c:strRef>
          </c:cat>
          <c:val>
            <c:numRef>
              <c:f>'top 3 most ordered pizza types '!$B$2:$B$4</c:f>
              <c:numCache>
                <c:formatCode>General</c:formatCode>
                <c:ptCount val="3"/>
                <c:pt idx="0">
                  <c:v>41409.5</c:v>
                </c:pt>
                <c:pt idx="1">
                  <c:v>42768</c:v>
                </c:pt>
                <c:pt idx="2">
                  <c:v>43434.25</c:v>
                </c:pt>
              </c:numCache>
            </c:numRef>
          </c:val>
          <c:extLst>
            <c:ext xmlns:c16="http://schemas.microsoft.com/office/drawing/2014/chart" uri="{C3380CC4-5D6E-409C-BE32-E72D297353CC}">
              <c16:uniqueId val="{00000000-C475-498E-8E71-BCF2F9BCE161}"/>
            </c:ext>
          </c:extLst>
        </c:ser>
        <c:dLbls>
          <c:showLegendKey val="0"/>
          <c:showVal val="0"/>
          <c:showCatName val="0"/>
          <c:showSerName val="0"/>
          <c:showPercent val="0"/>
          <c:showBubbleSize val="0"/>
        </c:dLbls>
        <c:gapWidth val="182"/>
        <c:axId val="534169695"/>
        <c:axId val="534180735"/>
      </c:barChart>
      <c:catAx>
        <c:axId val="534169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4180735"/>
        <c:crosses val="autoZero"/>
        <c:auto val="1"/>
        <c:lblAlgn val="ctr"/>
        <c:lblOffset val="100"/>
        <c:noMultiLvlLbl val="0"/>
      </c:catAx>
      <c:valAx>
        <c:axId val="5341807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416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592227922507873"/>
          <c:y val="0.21556864500464573"/>
          <c:w val="0.45527387570201638"/>
          <c:h val="0.64820647419072619"/>
        </c:manualLayout>
      </c:layout>
      <c:pieChart>
        <c:varyColors val="1"/>
        <c:ser>
          <c:idx val="0"/>
          <c:order val="0"/>
          <c:tx>
            <c:strRef>
              <c:f>'percentage contribution of each'!$B$1</c:f>
              <c:strCache>
                <c:ptCount val="1"/>
                <c:pt idx="0">
                  <c:v>revenue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D2B-4498-99B5-268E76CB5798}"/>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D2B-4498-99B5-268E76CB5798}"/>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D2B-4498-99B5-268E76CB5798}"/>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D2B-4498-99B5-268E76CB579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'percentage contribution of each'!$A$2:$A$5</c:f>
              <c:strCache>
                <c:ptCount val="4"/>
                <c:pt idx="0">
                  <c:v>Classic</c:v>
                </c:pt>
                <c:pt idx="1">
                  <c:v>Supreme</c:v>
                </c:pt>
                <c:pt idx="2">
                  <c:v>Chicken</c:v>
                </c:pt>
                <c:pt idx="3">
                  <c:v>Veggie</c:v>
                </c:pt>
              </c:strCache>
            </c:strRef>
          </c:cat>
          <c:val>
            <c:numRef>
              <c:f>'percentage contribution of each'!$B$2:$B$5</c:f>
              <c:numCache>
                <c:formatCode>General</c:formatCode>
                <c:ptCount val="4"/>
                <c:pt idx="0">
                  <c:v>26.91</c:v>
                </c:pt>
                <c:pt idx="1">
                  <c:v>25.46</c:v>
                </c:pt>
                <c:pt idx="2">
                  <c:v>23.96</c:v>
                </c:pt>
                <c:pt idx="3">
                  <c:v>23.68</c:v>
                </c:pt>
              </c:numCache>
            </c:numRef>
          </c:val>
          <c:extLst>
            <c:ext xmlns:c16="http://schemas.microsoft.com/office/drawing/2014/chart" uri="{C3380CC4-5D6E-409C-BE32-E72D297353CC}">
              <c16:uniqueId val="{00000008-BD2B-4498-99B5-268E76CB579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'cumulative revenue generated ov'!$B$1</c:f>
              <c:strCache>
                <c:ptCount val="1"/>
                <c:pt idx="0">
                  <c:v>cum_revenue</c:v>
                </c:pt>
              </c:strCache>
            </c:strRef>
          </c:tx>
          <c:spPr>
            <a:ln w="28575" cap="rnd">
              <a:solidFill>
                <a:schemeClr val="accent1"/>
              </a:solidFill>
              <a:round/>
            </a:ln>
            <a:effectLst/>
          </c:spPr>
          <c:marker>
            <c:symbol val="none"/>
          </c:marker>
          <c:cat>
            <c:numRef>
              <c:f>'cumulative revenue generated ov'!$A$2:$A$359</c:f>
              <c:numCache>
                <c:formatCode>m/d/yyyy</c:formatCode>
                <c:ptCount val="358"/>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42273</c:v>
                </c:pt>
                <c:pt idx="267">
                  <c:v>42274</c:v>
                </c:pt>
                <c:pt idx="268">
                  <c:v>42275</c:v>
                </c:pt>
                <c:pt idx="269">
                  <c:v>42276</c:v>
                </c:pt>
                <c:pt idx="270">
                  <c:v>42277</c:v>
                </c:pt>
                <c:pt idx="271">
                  <c:v>42278</c:v>
                </c:pt>
                <c:pt idx="272">
                  <c:v>42279</c:v>
                </c:pt>
                <c:pt idx="273">
                  <c:v>42280</c:v>
                </c:pt>
                <c:pt idx="274">
                  <c:v>42281</c:v>
                </c:pt>
                <c:pt idx="275">
                  <c:v>42283</c:v>
                </c:pt>
                <c:pt idx="276">
                  <c:v>42284</c:v>
                </c:pt>
                <c:pt idx="277">
                  <c:v>42285</c:v>
                </c:pt>
                <c:pt idx="278">
                  <c:v>42286</c:v>
                </c:pt>
                <c:pt idx="279">
                  <c:v>42287</c:v>
                </c:pt>
                <c:pt idx="280">
                  <c:v>42288</c:v>
                </c:pt>
                <c:pt idx="281">
                  <c:v>42290</c:v>
                </c:pt>
                <c:pt idx="282">
                  <c:v>42291</c:v>
                </c:pt>
                <c:pt idx="283">
                  <c:v>42292</c:v>
                </c:pt>
                <c:pt idx="284">
                  <c:v>42293</c:v>
                </c:pt>
                <c:pt idx="285">
                  <c:v>42294</c:v>
                </c:pt>
                <c:pt idx="286">
                  <c:v>42295</c:v>
                </c:pt>
                <c:pt idx="287">
                  <c:v>42297</c:v>
                </c:pt>
                <c:pt idx="288">
                  <c:v>42298</c:v>
                </c:pt>
                <c:pt idx="289">
                  <c:v>42299</c:v>
                </c:pt>
                <c:pt idx="290">
                  <c:v>42300</c:v>
                </c:pt>
                <c:pt idx="291">
                  <c:v>42301</c:v>
                </c:pt>
                <c:pt idx="292">
                  <c:v>42302</c:v>
                </c:pt>
                <c:pt idx="293">
                  <c:v>42304</c:v>
                </c:pt>
                <c:pt idx="294">
                  <c:v>42305</c:v>
                </c:pt>
                <c:pt idx="295">
                  <c:v>42306</c:v>
                </c:pt>
                <c:pt idx="296">
                  <c:v>42307</c:v>
                </c:pt>
                <c:pt idx="297">
                  <c:v>42308</c:v>
                </c:pt>
                <c:pt idx="298">
                  <c:v>42309</c:v>
                </c:pt>
                <c:pt idx="299">
                  <c:v>42310</c:v>
                </c:pt>
                <c:pt idx="300">
                  <c:v>42311</c:v>
                </c:pt>
                <c:pt idx="301">
                  <c:v>42312</c:v>
                </c:pt>
                <c:pt idx="302">
                  <c:v>42313</c:v>
                </c:pt>
                <c:pt idx="303">
                  <c:v>42314</c:v>
                </c:pt>
                <c:pt idx="304">
                  <c:v>42315</c:v>
                </c:pt>
                <c:pt idx="305">
                  <c:v>42316</c:v>
                </c:pt>
                <c:pt idx="306">
                  <c:v>42317</c:v>
                </c:pt>
                <c:pt idx="307">
                  <c:v>42318</c:v>
                </c:pt>
                <c:pt idx="308">
                  <c:v>42319</c:v>
                </c:pt>
                <c:pt idx="309">
                  <c:v>42320</c:v>
                </c:pt>
                <c:pt idx="310">
                  <c:v>42321</c:v>
                </c:pt>
                <c:pt idx="311">
                  <c:v>42322</c:v>
                </c:pt>
                <c:pt idx="312">
                  <c:v>42323</c:v>
                </c:pt>
                <c:pt idx="313">
                  <c:v>42324</c:v>
                </c:pt>
                <c:pt idx="314">
                  <c:v>42325</c:v>
                </c:pt>
                <c:pt idx="315">
                  <c:v>42326</c:v>
                </c:pt>
                <c:pt idx="316">
                  <c:v>42327</c:v>
                </c:pt>
                <c:pt idx="317">
                  <c:v>42328</c:v>
                </c:pt>
                <c:pt idx="318">
                  <c:v>42329</c:v>
                </c:pt>
                <c:pt idx="319">
                  <c:v>42330</c:v>
                </c:pt>
                <c:pt idx="320">
                  <c:v>42331</c:v>
                </c:pt>
                <c:pt idx="321">
                  <c:v>42332</c:v>
                </c:pt>
                <c:pt idx="322">
                  <c:v>42333</c:v>
                </c:pt>
                <c:pt idx="323">
                  <c:v>42334</c:v>
                </c:pt>
                <c:pt idx="324">
                  <c:v>42335</c:v>
                </c:pt>
                <c:pt idx="325">
                  <c:v>42336</c:v>
                </c:pt>
                <c:pt idx="326">
                  <c:v>42337</c:v>
                </c:pt>
                <c:pt idx="327">
                  <c:v>42338</c:v>
                </c:pt>
                <c:pt idx="328">
                  <c:v>42339</c:v>
                </c:pt>
                <c:pt idx="329">
                  <c:v>42340</c:v>
                </c:pt>
                <c:pt idx="330">
                  <c:v>42341</c:v>
                </c:pt>
                <c:pt idx="331">
                  <c:v>42342</c:v>
                </c:pt>
                <c:pt idx="332">
                  <c:v>42343</c:v>
                </c:pt>
                <c:pt idx="333">
                  <c:v>42344</c:v>
                </c:pt>
                <c:pt idx="334">
                  <c:v>42345</c:v>
                </c:pt>
                <c:pt idx="335">
                  <c:v>42346</c:v>
                </c:pt>
                <c:pt idx="336">
                  <c:v>42347</c:v>
                </c:pt>
                <c:pt idx="337">
                  <c:v>42348</c:v>
                </c:pt>
                <c:pt idx="338">
                  <c:v>42349</c:v>
                </c:pt>
                <c:pt idx="339">
                  <c:v>42350</c:v>
                </c:pt>
                <c:pt idx="340">
                  <c:v>42351</c:v>
                </c:pt>
                <c:pt idx="341">
                  <c:v>42352</c:v>
                </c:pt>
                <c:pt idx="342">
                  <c:v>42353</c:v>
                </c:pt>
                <c:pt idx="343">
                  <c:v>42354</c:v>
                </c:pt>
                <c:pt idx="344">
                  <c:v>42355</c:v>
                </c:pt>
                <c:pt idx="345">
                  <c:v>42356</c:v>
                </c:pt>
                <c:pt idx="346">
                  <c:v>42357</c:v>
                </c:pt>
                <c:pt idx="347">
                  <c:v>42358</c:v>
                </c:pt>
                <c:pt idx="348">
                  <c:v>42359</c:v>
                </c:pt>
                <c:pt idx="349">
                  <c:v>42360</c:v>
                </c:pt>
                <c:pt idx="350">
                  <c:v>42361</c:v>
                </c:pt>
                <c:pt idx="351">
                  <c:v>42362</c:v>
                </c:pt>
                <c:pt idx="352">
                  <c:v>42364</c:v>
                </c:pt>
                <c:pt idx="353">
                  <c:v>42365</c:v>
                </c:pt>
                <c:pt idx="354">
                  <c:v>42366</c:v>
                </c:pt>
                <c:pt idx="355">
                  <c:v>42367</c:v>
                </c:pt>
                <c:pt idx="356">
                  <c:v>42368</c:v>
                </c:pt>
                <c:pt idx="357">
                  <c:v>42369</c:v>
                </c:pt>
              </c:numCache>
            </c:numRef>
          </c:cat>
          <c:val>
            <c:numRef>
              <c:f>'cumulative revenue generated ov'!$B$2:$B$359</c:f>
              <c:numCache>
                <c:formatCode>General</c:formatCode>
                <c:ptCount val="358"/>
                <c:pt idx="0">
                  <c:v>2713.85</c:v>
                </c:pt>
                <c:pt idx="1">
                  <c:v>5445.75</c:v>
                </c:pt>
                <c:pt idx="2">
                  <c:v>8108.15</c:v>
                </c:pt>
                <c:pt idx="3">
                  <c:v>9863.6</c:v>
                </c:pt>
                <c:pt idx="4">
                  <c:v>11929.55</c:v>
                </c:pt>
                <c:pt idx="5">
                  <c:v>14358.5</c:v>
                </c:pt>
                <c:pt idx="6">
                  <c:v>16560.7</c:v>
                </c:pt>
                <c:pt idx="7">
                  <c:v>19399.05</c:v>
                </c:pt>
                <c:pt idx="8">
                  <c:v>21526.400000000001</c:v>
                </c:pt>
                <c:pt idx="9">
                  <c:v>23990.35</c:v>
                </c:pt>
                <c:pt idx="10">
                  <c:v>25862.65</c:v>
                </c:pt>
                <c:pt idx="11">
                  <c:v>27781.7</c:v>
                </c:pt>
                <c:pt idx="12">
                  <c:v>29831.3</c:v>
                </c:pt>
                <c:pt idx="13">
                  <c:v>32358.7</c:v>
                </c:pt>
                <c:pt idx="14">
                  <c:v>34343.5</c:v>
                </c:pt>
                <c:pt idx="15">
                  <c:v>36937.65</c:v>
                </c:pt>
                <c:pt idx="16">
                  <c:v>39001.75</c:v>
                </c:pt>
                <c:pt idx="17">
                  <c:v>40978.6</c:v>
                </c:pt>
                <c:pt idx="18">
                  <c:v>43365.75</c:v>
                </c:pt>
                <c:pt idx="19">
                  <c:v>45763.65</c:v>
                </c:pt>
                <c:pt idx="20">
                  <c:v>47804.2</c:v>
                </c:pt>
                <c:pt idx="21">
                  <c:v>50300.9</c:v>
                </c:pt>
                <c:pt idx="22">
                  <c:v>52724.6</c:v>
                </c:pt>
                <c:pt idx="23">
                  <c:v>55013.85</c:v>
                </c:pt>
                <c:pt idx="24">
                  <c:v>56631.4</c:v>
                </c:pt>
                <c:pt idx="25">
                  <c:v>58515.8</c:v>
                </c:pt>
                <c:pt idx="26">
                  <c:v>61043.85</c:v>
                </c:pt>
                <c:pt idx="27">
                  <c:v>63059.85</c:v>
                </c:pt>
                <c:pt idx="28">
                  <c:v>65105.15</c:v>
                </c:pt>
                <c:pt idx="29">
                  <c:v>67375.45</c:v>
                </c:pt>
                <c:pt idx="30">
                  <c:v>69793.3</c:v>
                </c:pt>
                <c:pt idx="31">
                  <c:v>72982.5</c:v>
                </c:pt>
                <c:pt idx="32">
                  <c:v>75311.100000000006</c:v>
                </c:pt>
                <c:pt idx="33">
                  <c:v>77925.899999999994</c:v>
                </c:pt>
                <c:pt idx="34">
                  <c:v>80159.8</c:v>
                </c:pt>
                <c:pt idx="35">
                  <c:v>82375.600000000006</c:v>
                </c:pt>
                <c:pt idx="36">
                  <c:v>84885.55</c:v>
                </c:pt>
                <c:pt idx="37">
                  <c:v>87123.199999999997</c:v>
                </c:pt>
                <c:pt idx="38">
                  <c:v>89158.2</c:v>
                </c:pt>
                <c:pt idx="39">
                  <c:v>91353.55</c:v>
                </c:pt>
                <c:pt idx="40">
                  <c:v>93410.05</c:v>
                </c:pt>
                <c:pt idx="41">
                  <c:v>95870.05</c:v>
                </c:pt>
                <c:pt idx="42">
                  <c:v>98028.85</c:v>
                </c:pt>
                <c:pt idx="43">
                  <c:v>100783.35</c:v>
                </c:pt>
                <c:pt idx="44">
                  <c:v>103102.5</c:v>
                </c:pt>
                <c:pt idx="45">
                  <c:v>105243.75</c:v>
                </c:pt>
                <c:pt idx="46">
                  <c:v>107212.55</c:v>
                </c:pt>
                <c:pt idx="47">
                  <c:v>109334.45</c:v>
                </c:pt>
                <c:pt idx="48">
                  <c:v>111977.3</c:v>
                </c:pt>
                <c:pt idx="49">
                  <c:v>114007.55</c:v>
                </c:pt>
                <c:pt idx="50">
                  <c:v>116898.7</c:v>
                </c:pt>
                <c:pt idx="51">
                  <c:v>119009.7</c:v>
                </c:pt>
                <c:pt idx="52">
                  <c:v>120589.65</c:v>
                </c:pt>
                <c:pt idx="53">
                  <c:v>122758.2</c:v>
                </c:pt>
                <c:pt idx="54">
                  <c:v>124952.75</c:v>
                </c:pt>
                <c:pt idx="55">
                  <c:v>127294.05</c:v>
                </c:pt>
                <c:pt idx="56">
                  <c:v>129555.35</c:v>
                </c:pt>
                <c:pt idx="57">
                  <c:v>132413.29999999999</c:v>
                </c:pt>
                <c:pt idx="58">
                  <c:v>134952.9</c:v>
                </c:pt>
                <c:pt idx="59">
                  <c:v>136551.45000000001</c:v>
                </c:pt>
                <c:pt idx="60">
                  <c:v>138930.5</c:v>
                </c:pt>
                <c:pt idx="61">
                  <c:v>141218.4</c:v>
                </c:pt>
                <c:pt idx="62">
                  <c:v>143662.70000000001</c:v>
                </c:pt>
                <c:pt idx="63">
                  <c:v>146013.35</c:v>
                </c:pt>
                <c:pt idx="64">
                  <c:v>148527.29999999999</c:v>
                </c:pt>
                <c:pt idx="65">
                  <c:v>150927.75</c:v>
                </c:pt>
                <c:pt idx="66">
                  <c:v>153115.9</c:v>
                </c:pt>
                <c:pt idx="67">
                  <c:v>155450.45000000001</c:v>
                </c:pt>
                <c:pt idx="68">
                  <c:v>157839.15</c:v>
                </c:pt>
                <c:pt idx="69">
                  <c:v>160046.85</c:v>
                </c:pt>
                <c:pt idx="70">
                  <c:v>162041.75</c:v>
                </c:pt>
                <c:pt idx="71">
                  <c:v>164828.4</c:v>
                </c:pt>
                <c:pt idx="72">
                  <c:v>166867.85</c:v>
                </c:pt>
                <c:pt idx="73">
                  <c:v>168936.45</c:v>
                </c:pt>
                <c:pt idx="74">
                  <c:v>171231.5</c:v>
                </c:pt>
                <c:pt idx="75">
                  <c:v>174196.8</c:v>
                </c:pt>
                <c:pt idx="76">
                  <c:v>176272.2</c:v>
                </c:pt>
                <c:pt idx="77">
                  <c:v>178660.8</c:v>
                </c:pt>
                <c:pt idx="78">
                  <c:v>181122.05</c:v>
                </c:pt>
                <c:pt idx="79">
                  <c:v>183389.45</c:v>
                </c:pt>
                <c:pt idx="80">
                  <c:v>184648.7</c:v>
                </c:pt>
                <c:pt idx="81">
                  <c:v>186881.25</c:v>
                </c:pt>
                <c:pt idx="82">
                  <c:v>189043.55</c:v>
                </c:pt>
                <c:pt idx="83">
                  <c:v>190971.3</c:v>
                </c:pt>
                <c:pt idx="84">
                  <c:v>193186.8</c:v>
                </c:pt>
                <c:pt idx="85">
                  <c:v>195931.6</c:v>
                </c:pt>
                <c:pt idx="86">
                  <c:v>198183.7</c:v>
                </c:pt>
                <c:pt idx="87">
                  <c:v>200337.95</c:v>
                </c:pt>
                <c:pt idx="88">
                  <c:v>202593.4</c:v>
                </c:pt>
                <c:pt idx="89">
                  <c:v>205350</c:v>
                </c:pt>
                <c:pt idx="90">
                  <c:v>207526.85</c:v>
                </c:pt>
                <c:pt idx="91">
                  <c:v>210074</c:v>
                </c:pt>
                <c:pt idx="92">
                  <c:v>212612.2</c:v>
                </c:pt>
                <c:pt idx="93">
                  <c:v>215379.75</c:v>
                </c:pt>
                <c:pt idx="94">
                  <c:v>217289.60000000001</c:v>
                </c:pt>
                <c:pt idx="95">
                  <c:v>219911.95</c:v>
                </c:pt>
                <c:pt idx="96">
                  <c:v>222146.2</c:v>
                </c:pt>
                <c:pt idx="97">
                  <c:v>224440.15</c:v>
                </c:pt>
                <c:pt idx="98">
                  <c:v>226487.45</c:v>
                </c:pt>
                <c:pt idx="99">
                  <c:v>228912.4</c:v>
                </c:pt>
                <c:pt idx="100">
                  <c:v>231456.15</c:v>
                </c:pt>
                <c:pt idx="101">
                  <c:v>233450.45</c:v>
                </c:pt>
                <c:pt idx="102">
                  <c:v>235946.65</c:v>
                </c:pt>
                <c:pt idx="103">
                  <c:v>238452.35</c:v>
                </c:pt>
                <c:pt idx="104">
                  <c:v>241031.2</c:v>
                </c:pt>
                <c:pt idx="105">
                  <c:v>243049.15</c:v>
                </c:pt>
                <c:pt idx="106">
                  <c:v>245724.79999999999</c:v>
                </c:pt>
                <c:pt idx="107">
                  <c:v>248011</c:v>
                </c:pt>
                <c:pt idx="108">
                  <c:v>249538.95</c:v>
                </c:pt>
                <c:pt idx="109">
                  <c:v>251998.4</c:v>
                </c:pt>
                <c:pt idx="110">
                  <c:v>254211.55</c:v>
                </c:pt>
                <c:pt idx="111">
                  <c:v>256405</c:v>
                </c:pt>
                <c:pt idx="112">
                  <c:v>258831.15</c:v>
                </c:pt>
                <c:pt idx="113">
                  <c:v>261810.35</c:v>
                </c:pt>
                <c:pt idx="114">
                  <c:v>263899.55</c:v>
                </c:pt>
                <c:pt idx="115">
                  <c:v>265666.95</c:v>
                </c:pt>
                <c:pt idx="116">
                  <c:v>267847.75</c:v>
                </c:pt>
                <c:pt idx="117">
                  <c:v>269590.55</c:v>
                </c:pt>
                <c:pt idx="118">
                  <c:v>271419.3</c:v>
                </c:pt>
                <c:pt idx="119">
                  <c:v>274086.8</c:v>
                </c:pt>
                <c:pt idx="120">
                  <c:v>276658.75</c:v>
                </c:pt>
                <c:pt idx="121">
                  <c:v>279058.95</c:v>
                </c:pt>
                <c:pt idx="122">
                  <c:v>280891.2</c:v>
                </c:pt>
                <c:pt idx="123">
                  <c:v>283180.09999999998</c:v>
                </c:pt>
                <c:pt idx="124">
                  <c:v>284893.7</c:v>
                </c:pt>
                <c:pt idx="125">
                  <c:v>287203.5</c:v>
                </c:pt>
                <c:pt idx="126">
                  <c:v>289432.34999999998</c:v>
                </c:pt>
                <c:pt idx="127">
                  <c:v>292484.65000000002</c:v>
                </c:pt>
                <c:pt idx="128">
                  <c:v>294853.05</c:v>
                </c:pt>
                <c:pt idx="129">
                  <c:v>297141.40000000002</c:v>
                </c:pt>
                <c:pt idx="130">
                  <c:v>299529.45</c:v>
                </c:pt>
                <c:pt idx="131">
                  <c:v>301829.15000000002</c:v>
                </c:pt>
                <c:pt idx="132">
                  <c:v>304090.95</c:v>
                </c:pt>
                <c:pt idx="133">
                  <c:v>306785.45</c:v>
                </c:pt>
                <c:pt idx="134">
                  <c:v>310171.59999999998</c:v>
                </c:pt>
                <c:pt idx="135">
                  <c:v>312452.7</c:v>
                </c:pt>
                <c:pt idx="136">
                  <c:v>314281.09999999998</c:v>
                </c:pt>
                <c:pt idx="137">
                  <c:v>316490.75</c:v>
                </c:pt>
                <c:pt idx="138">
                  <c:v>318477.75</c:v>
                </c:pt>
                <c:pt idx="139">
                  <c:v>320850.75</c:v>
                </c:pt>
                <c:pt idx="140">
                  <c:v>322913.3</c:v>
                </c:pt>
                <c:pt idx="141">
                  <c:v>325548.40000000002</c:v>
                </c:pt>
                <c:pt idx="142">
                  <c:v>327992.55</c:v>
                </c:pt>
                <c:pt idx="143">
                  <c:v>330189.5</c:v>
                </c:pt>
                <c:pt idx="144">
                  <c:v>332293.90000000002</c:v>
                </c:pt>
                <c:pt idx="145">
                  <c:v>334170.34999999998</c:v>
                </c:pt>
                <c:pt idx="146">
                  <c:v>336267.35</c:v>
                </c:pt>
                <c:pt idx="147">
                  <c:v>338283.75</c:v>
                </c:pt>
                <c:pt idx="148">
                  <c:v>341284.95</c:v>
                </c:pt>
                <c:pt idx="149">
                  <c:v>343771.9</c:v>
                </c:pt>
                <c:pt idx="150">
                  <c:v>345489.55</c:v>
                </c:pt>
                <c:pt idx="151">
                  <c:v>348557.3</c:v>
                </c:pt>
                <c:pt idx="152">
                  <c:v>351007.25</c:v>
                </c:pt>
                <c:pt idx="153">
                  <c:v>352914.3</c:v>
                </c:pt>
                <c:pt idx="154">
                  <c:v>355197.9</c:v>
                </c:pt>
                <c:pt idx="155">
                  <c:v>357898.05</c:v>
                </c:pt>
                <c:pt idx="156">
                  <c:v>360179</c:v>
                </c:pt>
                <c:pt idx="157">
                  <c:v>362139.75</c:v>
                </c:pt>
                <c:pt idx="158">
                  <c:v>364404.7</c:v>
                </c:pt>
                <c:pt idx="159">
                  <c:v>366847.25</c:v>
                </c:pt>
                <c:pt idx="160">
                  <c:v>368866.65</c:v>
                </c:pt>
                <c:pt idx="161">
                  <c:v>371517.15</c:v>
                </c:pt>
                <c:pt idx="162">
                  <c:v>373655.75</c:v>
                </c:pt>
                <c:pt idx="163">
                  <c:v>376164.65</c:v>
                </c:pt>
                <c:pt idx="164">
                  <c:v>378023.65</c:v>
                </c:pt>
                <c:pt idx="165">
                  <c:v>380619.25</c:v>
                </c:pt>
                <c:pt idx="166">
                  <c:v>382517.55</c:v>
                </c:pt>
                <c:pt idx="167">
                  <c:v>384654.65</c:v>
                </c:pt>
                <c:pt idx="168">
                  <c:v>386639.15</c:v>
                </c:pt>
                <c:pt idx="169">
                  <c:v>389432.6</c:v>
                </c:pt>
                <c:pt idx="170">
                  <c:v>391493.2</c:v>
                </c:pt>
                <c:pt idx="171">
                  <c:v>393418.4</c:v>
                </c:pt>
                <c:pt idx="172">
                  <c:v>395737.7</c:v>
                </c:pt>
                <c:pt idx="173">
                  <c:v>397780.45</c:v>
                </c:pt>
                <c:pt idx="174">
                  <c:v>400107.95</c:v>
                </c:pt>
                <c:pt idx="175">
                  <c:v>402507.1</c:v>
                </c:pt>
                <c:pt idx="176">
                  <c:v>405252.6</c:v>
                </c:pt>
                <c:pt idx="177">
                  <c:v>408065.5</c:v>
                </c:pt>
                <c:pt idx="178">
                  <c:v>409635.2</c:v>
                </c:pt>
                <c:pt idx="179">
                  <c:v>411508.8</c:v>
                </c:pt>
                <c:pt idx="180">
                  <c:v>413719.75</c:v>
                </c:pt>
                <c:pt idx="181">
                  <c:v>415951.25</c:v>
                </c:pt>
                <c:pt idx="182">
                  <c:v>418246.05</c:v>
                </c:pt>
                <c:pt idx="183">
                  <c:v>421689.05</c:v>
                </c:pt>
                <c:pt idx="184">
                  <c:v>425553.25</c:v>
                </c:pt>
                <c:pt idx="185">
                  <c:v>427144.7</c:v>
                </c:pt>
                <c:pt idx="186">
                  <c:v>429261.6</c:v>
                </c:pt>
                <c:pt idx="187">
                  <c:v>431636</c:v>
                </c:pt>
                <c:pt idx="188">
                  <c:v>434032.05</c:v>
                </c:pt>
                <c:pt idx="189">
                  <c:v>436329.8</c:v>
                </c:pt>
                <c:pt idx="190">
                  <c:v>438762.2</c:v>
                </c:pt>
                <c:pt idx="191">
                  <c:v>440847.75</c:v>
                </c:pt>
                <c:pt idx="192">
                  <c:v>443033.4</c:v>
                </c:pt>
                <c:pt idx="193">
                  <c:v>445092.9</c:v>
                </c:pt>
                <c:pt idx="194">
                  <c:v>447049.4</c:v>
                </c:pt>
                <c:pt idx="195">
                  <c:v>449551.2</c:v>
                </c:pt>
                <c:pt idx="196">
                  <c:v>452015.1</c:v>
                </c:pt>
                <c:pt idx="197">
                  <c:v>455146.75</c:v>
                </c:pt>
                <c:pt idx="198">
                  <c:v>457268.95</c:v>
                </c:pt>
                <c:pt idx="199">
                  <c:v>459291.65</c:v>
                </c:pt>
                <c:pt idx="200">
                  <c:v>461792.65</c:v>
                </c:pt>
                <c:pt idx="201">
                  <c:v>463823.5</c:v>
                </c:pt>
                <c:pt idx="202">
                  <c:v>466115.6</c:v>
                </c:pt>
                <c:pt idx="203">
                  <c:v>468330.1</c:v>
                </c:pt>
                <c:pt idx="204">
                  <c:v>471534.5</c:v>
                </c:pt>
                <c:pt idx="205">
                  <c:v>473771.75</c:v>
                </c:pt>
                <c:pt idx="206">
                  <c:v>475643.3</c:v>
                </c:pt>
                <c:pt idx="207">
                  <c:v>477815.3</c:v>
                </c:pt>
                <c:pt idx="208">
                  <c:v>479909.85</c:v>
                </c:pt>
                <c:pt idx="209">
                  <c:v>481833.1</c:v>
                </c:pt>
                <c:pt idx="210">
                  <c:v>484182.25</c:v>
                </c:pt>
                <c:pt idx="211">
                  <c:v>486277.65</c:v>
                </c:pt>
                <c:pt idx="212">
                  <c:v>488718.2</c:v>
                </c:pt>
                <c:pt idx="213">
                  <c:v>490628.35</c:v>
                </c:pt>
                <c:pt idx="214">
                  <c:v>492610.6</c:v>
                </c:pt>
                <c:pt idx="215">
                  <c:v>494700.75</c:v>
                </c:pt>
                <c:pt idx="216">
                  <c:v>496795.6</c:v>
                </c:pt>
                <c:pt idx="217">
                  <c:v>498894.85</c:v>
                </c:pt>
                <c:pt idx="218">
                  <c:v>501521.25</c:v>
                </c:pt>
                <c:pt idx="219">
                  <c:v>504237.65</c:v>
                </c:pt>
                <c:pt idx="220">
                  <c:v>506240.3</c:v>
                </c:pt>
                <c:pt idx="221">
                  <c:v>508379.75</c:v>
                </c:pt>
                <c:pt idx="222">
                  <c:v>510669.75</c:v>
                </c:pt>
                <c:pt idx="223">
                  <c:v>513035.5</c:v>
                </c:pt>
                <c:pt idx="224">
                  <c:v>515109.65</c:v>
                </c:pt>
                <c:pt idx="225">
                  <c:v>518126.25</c:v>
                </c:pt>
                <c:pt idx="226">
                  <c:v>520378.6</c:v>
                </c:pt>
                <c:pt idx="227">
                  <c:v>522517.9</c:v>
                </c:pt>
                <c:pt idx="228">
                  <c:v>525143.9</c:v>
                </c:pt>
                <c:pt idx="229">
                  <c:v>527245.1</c:v>
                </c:pt>
                <c:pt idx="230">
                  <c:v>529578.05000000005</c:v>
                </c:pt>
                <c:pt idx="231">
                  <c:v>531485.75</c:v>
                </c:pt>
                <c:pt idx="232">
                  <c:v>534087.15</c:v>
                </c:pt>
                <c:pt idx="233">
                  <c:v>536493.15</c:v>
                </c:pt>
                <c:pt idx="234">
                  <c:v>538194.75</c:v>
                </c:pt>
                <c:pt idx="235">
                  <c:v>539891.80000000005</c:v>
                </c:pt>
                <c:pt idx="236">
                  <c:v>541850.69999999995</c:v>
                </c:pt>
                <c:pt idx="237">
                  <c:v>544180.1</c:v>
                </c:pt>
                <c:pt idx="238">
                  <c:v>546297.75</c:v>
                </c:pt>
                <c:pt idx="239">
                  <c:v>548944.94999999995</c:v>
                </c:pt>
                <c:pt idx="240">
                  <c:v>550979.94999999995</c:v>
                </c:pt>
                <c:pt idx="241">
                  <c:v>552474.55000000005</c:v>
                </c:pt>
                <c:pt idx="242">
                  <c:v>554555.9</c:v>
                </c:pt>
                <c:pt idx="243">
                  <c:v>556908.75</c:v>
                </c:pt>
                <c:pt idx="244">
                  <c:v>558774.30000000005</c:v>
                </c:pt>
                <c:pt idx="245">
                  <c:v>561026.9</c:v>
                </c:pt>
                <c:pt idx="246">
                  <c:v>563987.85</c:v>
                </c:pt>
                <c:pt idx="247">
                  <c:v>566525.65</c:v>
                </c:pt>
                <c:pt idx="248">
                  <c:v>568017.30000000005</c:v>
                </c:pt>
                <c:pt idx="249">
                  <c:v>570300.65</c:v>
                </c:pt>
                <c:pt idx="250">
                  <c:v>572550.15</c:v>
                </c:pt>
                <c:pt idx="251">
                  <c:v>575130.25</c:v>
                </c:pt>
                <c:pt idx="252">
                  <c:v>577546.1</c:v>
                </c:pt>
                <c:pt idx="253">
                  <c:v>580308</c:v>
                </c:pt>
                <c:pt idx="254">
                  <c:v>582896.15</c:v>
                </c:pt>
                <c:pt idx="255">
                  <c:v>584734.30000000005</c:v>
                </c:pt>
                <c:pt idx="256">
                  <c:v>586899.55000000005</c:v>
                </c:pt>
                <c:pt idx="257">
                  <c:v>589449.75</c:v>
                </c:pt>
                <c:pt idx="258">
                  <c:v>591635</c:v>
                </c:pt>
                <c:pt idx="259">
                  <c:v>593877.05000000005</c:v>
                </c:pt>
                <c:pt idx="260">
                  <c:v>596598.6</c:v>
                </c:pt>
                <c:pt idx="261">
                  <c:v>598885.15</c:v>
                </c:pt>
                <c:pt idx="262">
                  <c:v>600714.15</c:v>
                </c:pt>
                <c:pt idx="263">
                  <c:v>602845.6</c:v>
                </c:pt>
                <c:pt idx="264">
                  <c:v>605016</c:v>
                </c:pt>
                <c:pt idx="265">
                  <c:v>607179</c:v>
                </c:pt>
                <c:pt idx="266">
                  <c:v>609425.85</c:v>
                </c:pt>
                <c:pt idx="267">
                  <c:v>611740.55000000005</c:v>
                </c:pt>
                <c:pt idx="268">
                  <c:v>613775.85</c:v>
                </c:pt>
                <c:pt idx="269">
                  <c:v>616537.9</c:v>
                </c:pt>
                <c:pt idx="270">
                  <c:v>618735.94999999995</c:v>
                </c:pt>
                <c:pt idx="271">
                  <c:v>621938.1</c:v>
                </c:pt>
                <c:pt idx="272">
                  <c:v>624012.94999999995</c:v>
                </c:pt>
                <c:pt idx="273">
                  <c:v>626413.9</c:v>
                </c:pt>
                <c:pt idx="274">
                  <c:v>628556.1</c:v>
                </c:pt>
                <c:pt idx="275">
                  <c:v>630772.05000000005</c:v>
                </c:pt>
                <c:pt idx="276">
                  <c:v>632864.4</c:v>
                </c:pt>
                <c:pt idx="277">
                  <c:v>634840.25</c:v>
                </c:pt>
                <c:pt idx="278">
                  <c:v>637352.85</c:v>
                </c:pt>
                <c:pt idx="279">
                  <c:v>639663.05000000005</c:v>
                </c:pt>
                <c:pt idx="280">
                  <c:v>641579.30000000005</c:v>
                </c:pt>
                <c:pt idx="281">
                  <c:v>643905.25</c:v>
                </c:pt>
                <c:pt idx="282">
                  <c:v>646051.6</c:v>
                </c:pt>
                <c:pt idx="283">
                  <c:v>650371.80000000005</c:v>
                </c:pt>
                <c:pt idx="284">
                  <c:v>652926.9</c:v>
                </c:pt>
                <c:pt idx="285">
                  <c:v>655266.69999999995</c:v>
                </c:pt>
                <c:pt idx="286">
                  <c:v>657062</c:v>
                </c:pt>
                <c:pt idx="287">
                  <c:v>659499.15</c:v>
                </c:pt>
                <c:pt idx="288">
                  <c:v>661959.65</c:v>
                </c:pt>
                <c:pt idx="289">
                  <c:v>664360.55000000005</c:v>
                </c:pt>
                <c:pt idx="290">
                  <c:v>666971.19999999995</c:v>
                </c:pt>
                <c:pt idx="291">
                  <c:v>669650.69999999995</c:v>
                </c:pt>
                <c:pt idx="292">
                  <c:v>671487.75</c:v>
                </c:pt>
                <c:pt idx="293">
                  <c:v>673476.4</c:v>
                </c:pt>
                <c:pt idx="294">
                  <c:v>675112.35</c:v>
                </c:pt>
                <c:pt idx="295">
                  <c:v>677282.1</c:v>
                </c:pt>
                <c:pt idx="296">
                  <c:v>680018.7</c:v>
                </c:pt>
                <c:pt idx="297">
                  <c:v>682763.55</c:v>
                </c:pt>
                <c:pt idx="298">
                  <c:v>684750.2</c:v>
                </c:pt>
                <c:pt idx="299">
                  <c:v>687049.3</c:v>
                </c:pt>
                <c:pt idx="300">
                  <c:v>688877.85</c:v>
                </c:pt>
                <c:pt idx="301">
                  <c:v>690843.95</c:v>
                </c:pt>
                <c:pt idx="302">
                  <c:v>693024.3</c:v>
                </c:pt>
                <c:pt idx="303">
                  <c:v>696181.8</c:v>
                </c:pt>
                <c:pt idx="304">
                  <c:v>698762.75</c:v>
                </c:pt>
                <c:pt idx="305">
                  <c:v>700872.9</c:v>
                </c:pt>
                <c:pt idx="306">
                  <c:v>703356.65</c:v>
                </c:pt>
                <c:pt idx="307">
                  <c:v>705399.25</c:v>
                </c:pt>
                <c:pt idx="308">
                  <c:v>707345.45</c:v>
                </c:pt>
                <c:pt idx="309">
                  <c:v>709910.25</c:v>
                </c:pt>
                <c:pt idx="310">
                  <c:v>712174.8</c:v>
                </c:pt>
                <c:pt idx="311">
                  <c:v>714499.55</c:v>
                </c:pt>
                <c:pt idx="312">
                  <c:v>716321.2</c:v>
                </c:pt>
                <c:pt idx="313">
                  <c:v>718577.85</c:v>
                </c:pt>
                <c:pt idx="314">
                  <c:v>720534.4</c:v>
                </c:pt>
                <c:pt idx="315">
                  <c:v>722646.1</c:v>
                </c:pt>
                <c:pt idx="316">
                  <c:v>725341</c:v>
                </c:pt>
                <c:pt idx="317">
                  <c:v>727729.1</c:v>
                </c:pt>
                <c:pt idx="318">
                  <c:v>729813.05</c:v>
                </c:pt>
                <c:pt idx="319">
                  <c:v>731181.75</c:v>
                </c:pt>
                <c:pt idx="320">
                  <c:v>733646.9</c:v>
                </c:pt>
                <c:pt idx="321">
                  <c:v>735876.95</c:v>
                </c:pt>
                <c:pt idx="322">
                  <c:v>738240.2</c:v>
                </c:pt>
                <c:pt idx="323">
                  <c:v>742646.15</c:v>
                </c:pt>
                <c:pt idx="324">
                  <c:v>747068.6</c:v>
                </c:pt>
                <c:pt idx="325">
                  <c:v>749036.65</c:v>
                </c:pt>
                <c:pt idx="326">
                  <c:v>750935.65</c:v>
                </c:pt>
                <c:pt idx="327">
                  <c:v>753158.9</c:v>
                </c:pt>
                <c:pt idx="328">
                  <c:v>755235.6</c:v>
                </c:pt>
                <c:pt idx="329">
                  <c:v>757449.7</c:v>
                </c:pt>
                <c:pt idx="330">
                  <c:v>759692.9</c:v>
                </c:pt>
                <c:pt idx="331">
                  <c:v>762571.25</c:v>
                </c:pt>
                <c:pt idx="332">
                  <c:v>765199.2</c:v>
                </c:pt>
                <c:pt idx="333">
                  <c:v>767549.45</c:v>
                </c:pt>
                <c:pt idx="334">
                  <c:v>769964.25</c:v>
                </c:pt>
                <c:pt idx="335">
                  <c:v>771820.5</c:v>
                </c:pt>
                <c:pt idx="336">
                  <c:v>774392.05</c:v>
                </c:pt>
                <c:pt idx="337">
                  <c:v>776377.65</c:v>
                </c:pt>
                <c:pt idx="338">
                  <c:v>779011.65</c:v>
                </c:pt>
                <c:pt idx="339">
                  <c:v>780971.8</c:v>
                </c:pt>
                <c:pt idx="340">
                  <c:v>783216.95</c:v>
                </c:pt>
                <c:pt idx="341">
                  <c:v>785389.55</c:v>
                </c:pt>
                <c:pt idx="342">
                  <c:v>787777</c:v>
                </c:pt>
                <c:pt idx="343">
                  <c:v>790011.8</c:v>
                </c:pt>
                <c:pt idx="344">
                  <c:v>791892.55</c:v>
                </c:pt>
                <c:pt idx="345">
                  <c:v>794778.85</c:v>
                </c:pt>
                <c:pt idx="346">
                  <c:v>797083.05</c:v>
                </c:pt>
                <c:pt idx="347">
                  <c:v>799187.95</c:v>
                </c:pt>
                <c:pt idx="348">
                  <c:v>801288.65</c:v>
                </c:pt>
                <c:pt idx="349">
                  <c:v>803171.6</c:v>
                </c:pt>
                <c:pt idx="350">
                  <c:v>805415.9</c:v>
                </c:pt>
                <c:pt idx="351">
                  <c:v>807553.75</c:v>
                </c:pt>
                <c:pt idx="352">
                  <c:v>809196.8</c:v>
                </c:pt>
                <c:pt idx="353">
                  <c:v>810615.8</c:v>
                </c:pt>
                <c:pt idx="354">
                  <c:v>812253</c:v>
                </c:pt>
                <c:pt idx="355">
                  <c:v>813606.25</c:v>
                </c:pt>
                <c:pt idx="356">
                  <c:v>814944.05</c:v>
                </c:pt>
                <c:pt idx="357">
                  <c:v>817860.05</c:v>
                </c:pt>
              </c:numCache>
            </c:numRef>
          </c:val>
          <c:smooth val="0"/>
          <c:extLst>
            <c:ext xmlns:c16="http://schemas.microsoft.com/office/drawing/2014/chart" uri="{C3380CC4-5D6E-409C-BE32-E72D297353CC}">
              <c16:uniqueId val="{00000000-BB62-4168-849C-763028B98CCC}"/>
            </c:ext>
          </c:extLst>
        </c:ser>
        <c:dLbls>
          <c:showLegendKey val="0"/>
          <c:showVal val="0"/>
          <c:showCatName val="0"/>
          <c:showSerName val="0"/>
          <c:showPercent val="0"/>
          <c:showBubbleSize val="0"/>
        </c:dLbls>
        <c:smooth val="0"/>
        <c:axId val="640373024"/>
        <c:axId val="640381664"/>
      </c:lineChart>
      <c:dateAx>
        <c:axId val="64037302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40381664"/>
        <c:crosses val="autoZero"/>
        <c:auto val="1"/>
        <c:lblOffset val="100"/>
        <c:baseTimeUnit val="days"/>
      </c:dateAx>
      <c:valAx>
        <c:axId val="640381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4037302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'top 5 most ordered pizza types '!$B$1</c:f>
              <c:strCache>
                <c:ptCount val="1"/>
                <c:pt idx="0">
                  <c:v>revenue</c:v>
                </c:pt>
              </c:strCache>
            </c:strRef>
          </c:tx>
          <c:spPr>
            <a:solidFill>
              <a:schemeClr val="accent1"/>
            </a:solidFill>
            <a:ln>
              <a:noFill/>
            </a:ln>
            <a:effectLst/>
          </c:spPr>
          <c:invertIfNegative val="0"/>
          <c:cat>
            <c:strRef>
              <c:f>'top 5 most ordered pizza types '!$A$2:$A$6</c:f>
              <c:strCache>
                <c:ptCount val="5"/>
                <c:pt idx="0">
                  <c:v>The Thai Chicken Pizza</c:v>
                </c:pt>
                <c:pt idx="1">
                  <c:v>The Barbecue Chicken Pizza</c:v>
                </c:pt>
                <c:pt idx="2">
                  <c:v>The California Chicken Pizza</c:v>
                </c:pt>
                <c:pt idx="3">
                  <c:v>The Southwest Chicken Pizza</c:v>
                </c:pt>
                <c:pt idx="4">
                  <c:v>The Chicken Alfredo Pizza</c:v>
                </c:pt>
              </c:strCache>
            </c:strRef>
          </c:cat>
          <c:val>
            <c:numRef>
              <c:f>'top 5 most ordered pizza types '!$B$2:$B$6</c:f>
              <c:numCache>
                <c:formatCode>General</c:formatCode>
                <c:ptCount val="5"/>
                <c:pt idx="0">
                  <c:v>43434.25</c:v>
                </c:pt>
                <c:pt idx="1">
                  <c:v>42768</c:v>
                </c:pt>
                <c:pt idx="2">
                  <c:v>41409.5</c:v>
                </c:pt>
                <c:pt idx="3">
                  <c:v>34705.75</c:v>
                </c:pt>
                <c:pt idx="4">
                  <c:v>16900.25</c:v>
                </c:pt>
              </c:numCache>
            </c:numRef>
          </c:val>
          <c:extLst>
            <c:ext xmlns:c16="http://schemas.microsoft.com/office/drawing/2014/chart" uri="{C3380CC4-5D6E-409C-BE32-E72D297353CC}">
              <c16:uniqueId val="{00000000-0C91-4228-82CB-B8CA3DF7D47C}"/>
            </c:ext>
          </c:extLst>
        </c:ser>
        <c:dLbls>
          <c:showLegendKey val="0"/>
          <c:showVal val="0"/>
          <c:showCatName val="0"/>
          <c:showSerName val="0"/>
          <c:showPercent val="0"/>
          <c:showBubbleSize val="0"/>
        </c:dLbls>
        <c:gapWidth val="219"/>
        <c:overlap val="-27"/>
        <c:axId val="1551127567"/>
        <c:axId val="1551126127"/>
      </c:barChart>
      <c:catAx>
        <c:axId val="155112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51126127"/>
        <c:crosses val="autoZero"/>
        <c:auto val="1"/>
        <c:lblAlgn val="ctr"/>
        <c:lblOffset val="100"/>
        <c:noMultiLvlLbl val="0"/>
      </c:catAx>
      <c:valAx>
        <c:axId val="15511261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511275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92C656C-9600-4546-9D09-0202B33F0E7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77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FA69-A965-4AA2-86C5-FEDFA89682AA}"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169570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921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69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1121932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20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64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45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282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405593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FA69-A965-4AA2-86C5-FEDFA89682AA}"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C656C-9600-4546-9D09-0202B33F0E7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78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FFA69-A965-4AA2-86C5-FEDFA89682AA}"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292827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FFA69-A965-4AA2-86C5-FEDFA89682AA}"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C656C-9600-4546-9D09-0202B33F0E7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07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FFA69-A965-4AA2-86C5-FEDFA89682AA}"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C656C-9600-4546-9D09-0202B33F0E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17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FFA69-A965-4AA2-86C5-FEDFA89682AA}"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21439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FA69-A965-4AA2-86C5-FEDFA89682AA}"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C656C-9600-4546-9D09-0202B33F0E7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7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FA69-A965-4AA2-86C5-FEDFA89682AA}"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C656C-9600-4546-9D09-0202B33F0E77}" type="slidenum">
              <a:rPr lang="en-US" smtClean="0"/>
              <a:t>‹#›</a:t>
            </a:fld>
            <a:endParaRPr lang="en-US"/>
          </a:p>
        </p:txBody>
      </p:sp>
    </p:spTree>
    <p:extLst>
      <p:ext uri="{BB962C8B-B14F-4D97-AF65-F5344CB8AC3E}">
        <p14:creationId xmlns:p14="http://schemas.microsoft.com/office/powerpoint/2010/main" val="13476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6FFA69-A965-4AA2-86C5-FEDFA89682AA}" type="datetimeFigureOut">
              <a:rPr lang="en-US" smtClean="0"/>
              <a:t>10/16/2024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2C656C-9600-4546-9D09-0202B33F0E77}" type="slidenum">
              <a:rPr lang="en-US" smtClean="0"/>
              <a:t>‹#›</a:t>
            </a:fld>
            <a:endParaRPr lang="en-US"/>
          </a:p>
        </p:txBody>
      </p:sp>
    </p:spTree>
    <p:extLst>
      <p:ext uri="{BB962C8B-B14F-4D97-AF65-F5344CB8AC3E}">
        <p14:creationId xmlns:p14="http://schemas.microsoft.com/office/powerpoint/2010/main" val="1426712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1B752-D0B1-AFC0-82D1-9522D732FCD0}"/>
              </a:ext>
            </a:extLst>
          </p:cNvPr>
          <p:cNvPicPr>
            <a:picLocks noChangeAspect="1"/>
          </p:cNvPicPr>
          <p:nvPr/>
        </p:nvPicPr>
        <p:blipFill>
          <a:blip r:embed="rId2"/>
          <a:stretch>
            <a:fillRect/>
          </a:stretch>
        </p:blipFill>
        <p:spPr>
          <a:xfrm>
            <a:off x="1034668" y="501531"/>
            <a:ext cx="10122664" cy="5283450"/>
          </a:xfrm>
          <a:prstGeom prst="rect">
            <a:avLst/>
          </a:prstGeom>
        </p:spPr>
      </p:pic>
      <p:sp>
        <p:nvSpPr>
          <p:cNvPr id="5" name="TextBox 4">
            <a:extLst>
              <a:ext uri="{FF2B5EF4-FFF2-40B4-BE49-F238E27FC236}">
                <a16:creationId xmlns:a16="http://schemas.microsoft.com/office/drawing/2014/main" id="{71CD45E9-46C0-3ED3-794B-BB4819D0219E}"/>
              </a:ext>
            </a:extLst>
          </p:cNvPr>
          <p:cNvSpPr txBox="1"/>
          <p:nvPr/>
        </p:nvSpPr>
        <p:spPr>
          <a:xfrm>
            <a:off x="4038599" y="6033303"/>
            <a:ext cx="4114801" cy="646331"/>
          </a:xfrm>
          <a:prstGeom prst="rect">
            <a:avLst/>
          </a:prstGeom>
          <a:noFill/>
        </p:spPr>
        <p:txBody>
          <a:bodyPr wrap="square" rtlCol="0">
            <a:spAutoFit/>
          </a:bodyPr>
          <a:lstStyle/>
          <a:p>
            <a:r>
              <a:rPr lang="en-US" b="1" dirty="0">
                <a:latin typeface="Algerian" panose="04020705040A02060702" pitchFamily="82" charset="0"/>
              </a:rPr>
              <a:t>PIZZA SALES ANALYSIS</a:t>
            </a:r>
          </a:p>
          <a:p>
            <a:r>
              <a:rPr lang="en-US" b="1" dirty="0">
                <a:latin typeface="Baskerville Old Face" panose="02020602080505020303" pitchFamily="18" charset="0"/>
              </a:rPr>
              <a:t>A project by DEBASMITA PAUL</a:t>
            </a:r>
          </a:p>
        </p:txBody>
      </p:sp>
    </p:spTree>
    <p:extLst>
      <p:ext uri="{BB962C8B-B14F-4D97-AF65-F5344CB8AC3E}">
        <p14:creationId xmlns:p14="http://schemas.microsoft.com/office/powerpoint/2010/main" val="253974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4AD8B8C-BA7A-F944-297D-54F2844FD747}"/>
              </a:ext>
            </a:extLst>
          </p:cNvPr>
          <p:cNvGraphicFramePr>
            <a:graphicFrameLocks/>
          </p:cNvGraphicFramePr>
          <p:nvPr>
            <p:extLst>
              <p:ext uri="{D42A27DB-BD31-4B8C-83A1-F6EECF244321}">
                <p14:modId xmlns:p14="http://schemas.microsoft.com/office/powerpoint/2010/main" val="1134559129"/>
              </p:ext>
            </p:extLst>
          </p:nvPr>
        </p:nvGraphicFramePr>
        <p:xfrm>
          <a:off x="1169437" y="2118048"/>
          <a:ext cx="5660572" cy="34968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CC407D2-45EB-05A1-2D6A-8D6663849460}"/>
              </a:ext>
            </a:extLst>
          </p:cNvPr>
          <p:cNvSpPr txBox="1"/>
          <p:nvPr/>
        </p:nvSpPr>
        <p:spPr>
          <a:xfrm>
            <a:off x="1772816" y="1440940"/>
            <a:ext cx="5057193" cy="67710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Top 5 most ordered pizza types with</a:t>
            </a:r>
            <a:r>
              <a:rPr lang="en-US" sz="2000" b="1" baseline="0" dirty="0">
                <a:effectLst>
                  <a:outerShdw blurRad="38100" dist="38100" dir="2700000" algn="tl">
                    <a:srgbClr val="000000">
                      <a:alpha val="43137"/>
                    </a:srgbClr>
                  </a:outerShdw>
                </a:effectLst>
                <a:latin typeface="Baskerville Old Face" panose="02020602080505020303" pitchFamily="18" charset="0"/>
              </a:rPr>
              <a:t> </a:t>
            </a:r>
            <a:r>
              <a:rPr lang="en-US" sz="2000" b="1" dirty="0">
                <a:effectLst>
                  <a:outerShdw blurRad="38100" dist="38100" dir="2700000" algn="tl">
                    <a:srgbClr val="000000">
                      <a:alpha val="43137"/>
                    </a:srgbClr>
                  </a:outerShdw>
                </a:effectLst>
                <a:latin typeface="Baskerville Old Face" panose="02020602080505020303" pitchFamily="18" charset="0"/>
              </a:rPr>
              <a:t>quantities</a:t>
            </a:r>
          </a:p>
          <a:p>
            <a:endParaRPr lang="en-US" dirty="0"/>
          </a:p>
        </p:txBody>
      </p:sp>
      <p:sp>
        <p:nvSpPr>
          <p:cNvPr id="4" name="TextBox 3">
            <a:extLst>
              <a:ext uri="{FF2B5EF4-FFF2-40B4-BE49-F238E27FC236}">
                <a16:creationId xmlns:a16="http://schemas.microsoft.com/office/drawing/2014/main" id="{FDC09624-910D-25EF-2B69-64BBEBF3D62D}"/>
              </a:ext>
            </a:extLst>
          </p:cNvPr>
          <p:cNvSpPr txBox="1"/>
          <p:nvPr/>
        </p:nvSpPr>
        <p:spPr>
          <a:xfrm>
            <a:off x="7350774" y="2194034"/>
            <a:ext cx="3671789" cy="3170099"/>
          </a:xfrm>
          <a:prstGeom prst="rect">
            <a:avLst/>
          </a:prstGeom>
          <a:noFill/>
        </p:spPr>
        <p:txBody>
          <a:bodyPr wrap="square" rtlCol="0">
            <a:spAutoFit/>
          </a:bodyPr>
          <a:lstStyle/>
          <a:p>
            <a:r>
              <a:rPr lang="en-US" sz="2000" b="1" dirty="0"/>
              <a:t>The Classic Deluxe Pizza</a:t>
            </a:r>
            <a:r>
              <a:rPr lang="en-US" sz="2000" dirty="0"/>
              <a:t> ranks first with around 2,450 orders, followed by </a:t>
            </a:r>
            <a:r>
              <a:rPr lang="en-US" sz="2000" b="1" dirty="0"/>
              <a:t>The Barbecue Chicken Pizza</a:t>
            </a:r>
            <a:r>
              <a:rPr lang="en-US" sz="2000" dirty="0"/>
              <a:t> with 2,430 orders. </a:t>
            </a:r>
            <a:r>
              <a:rPr lang="en-US" sz="2000" b="1" dirty="0"/>
              <a:t>The Hawaiian Pizza</a:t>
            </a:r>
            <a:r>
              <a:rPr lang="en-US" sz="2000" dirty="0"/>
              <a:t>, </a:t>
            </a:r>
            <a:r>
              <a:rPr lang="en-US" sz="2000" b="1" dirty="0"/>
              <a:t>The Pepperoni Pizza</a:t>
            </a:r>
            <a:r>
              <a:rPr lang="en-US" sz="2000" dirty="0"/>
              <a:t>, and </a:t>
            </a:r>
            <a:r>
              <a:rPr lang="en-US" sz="2000" b="1" dirty="0"/>
              <a:t>The Thai Chicken Pizza</a:t>
            </a:r>
            <a:r>
              <a:rPr lang="en-US" sz="2000" dirty="0"/>
              <a:t> complete the list, with slight variations in their order quantities, all hovering around 2,340 to 2,450. </a:t>
            </a:r>
          </a:p>
        </p:txBody>
      </p:sp>
    </p:spTree>
    <p:extLst>
      <p:ext uri="{BB962C8B-B14F-4D97-AF65-F5344CB8AC3E}">
        <p14:creationId xmlns:p14="http://schemas.microsoft.com/office/powerpoint/2010/main" val="141668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9CE3881-CBED-D104-0EA9-47A5BAC90C77}"/>
              </a:ext>
            </a:extLst>
          </p:cNvPr>
          <p:cNvGraphicFramePr>
            <a:graphicFrameLocks/>
          </p:cNvGraphicFramePr>
          <p:nvPr>
            <p:extLst>
              <p:ext uri="{D42A27DB-BD31-4B8C-83A1-F6EECF244321}">
                <p14:modId xmlns:p14="http://schemas.microsoft.com/office/powerpoint/2010/main" val="2941031623"/>
              </p:ext>
            </p:extLst>
          </p:nvPr>
        </p:nvGraphicFramePr>
        <p:xfrm>
          <a:off x="1209674" y="1981200"/>
          <a:ext cx="5095875" cy="36004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8CD1A07-1ED7-6AD1-36CE-3DF0908BF2A9}"/>
              </a:ext>
            </a:extLst>
          </p:cNvPr>
          <p:cNvSpPr txBox="1"/>
          <p:nvPr/>
        </p:nvSpPr>
        <p:spPr>
          <a:xfrm>
            <a:off x="1926381" y="1436720"/>
            <a:ext cx="4763668"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Total quantity of each pizza category ordered</a:t>
            </a:r>
          </a:p>
        </p:txBody>
      </p:sp>
      <p:sp>
        <p:nvSpPr>
          <p:cNvPr id="6" name="TextBox 5">
            <a:extLst>
              <a:ext uri="{FF2B5EF4-FFF2-40B4-BE49-F238E27FC236}">
                <a16:creationId xmlns:a16="http://schemas.microsoft.com/office/drawing/2014/main" id="{1E5400C5-46B8-DF96-AF21-E095BDB7AC10}"/>
              </a:ext>
            </a:extLst>
          </p:cNvPr>
          <p:cNvSpPr txBox="1"/>
          <p:nvPr/>
        </p:nvSpPr>
        <p:spPr>
          <a:xfrm>
            <a:off x="7763070" y="2615691"/>
            <a:ext cx="2519266" cy="2585323"/>
          </a:xfrm>
          <a:prstGeom prst="rect">
            <a:avLst/>
          </a:prstGeom>
          <a:noFill/>
        </p:spPr>
        <p:txBody>
          <a:bodyPr wrap="square" rtlCol="0">
            <a:spAutoFit/>
          </a:bodyPr>
          <a:lstStyle/>
          <a:p>
            <a:r>
              <a:rPr lang="en-US" b="1" dirty="0"/>
              <a:t>Classic</a:t>
            </a:r>
            <a:r>
              <a:rPr lang="en-US" dirty="0"/>
              <a:t> is the most ordered, with around 15,000 units, while </a:t>
            </a:r>
            <a:r>
              <a:rPr lang="en-US" b="1" dirty="0"/>
              <a:t>Chicken</a:t>
            </a:r>
            <a:r>
              <a:rPr lang="en-US" dirty="0"/>
              <a:t> has the fewest, slightly above 10,000.This highlights that Classic pizza is the top seller, with Chicken being the least popular. </a:t>
            </a:r>
          </a:p>
        </p:txBody>
      </p:sp>
    </p:spTree>
    <p:extLst>
      <p:ext uri="{BB962C8B-B14F-4D97-AF65-F5344CB8AC3E}">
        <p14:creationId xmlns:p14="http://schemas.microsoft.com/office/powerpoint/2010/main" val="309979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03D64F2-7441-84AC-011F-C3C35D950C3A}"/>
              </a:ext>
            </a:extLst>
          </p:cNvPr>
          <p:cNvGraphicFramePr>
            <a:graphicFrameLocks/>
          </p:cNvGraphicFramePr>
          <p:nvPr>
            <p:extLst>
              <p:ext uri="{D42A27DB-BD31-4B8C-83A1-F6EECF244321}">
                <p14:modId xmlns:p14="http://schemas.microsoft.com/office/powerpoint/2010/main" val="3560493503"/>
              </p:ext>
            </p:extLst>
          </p:nvPr>
        </p:nvGraphicFramePr>
        <p:xfrm>
          <a:off x="1234750" y="2057399"/>
          <a:ext cx="5128727" cy="35782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FBEEA19-7192-BEBA-D3BC-E51F52019FEC}"/>
              </a:ext>
            </a:extLst>
          </p:cNvPr>
          <p:cNvSpPr txBox="1"/>
          <p:nvPr/>
        </p:nvSpPr>
        <p:spPr>
          <a:xfrm>
            <a:off x="1719943" y="1380291"/>
            <a:ext cx="4805265" cy="67710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Distribution</a:t>
            </a:r>
            <a:r>
              <a:rPr lang="en-US" sz="2000" b="1" baseline="0" dirty="0">
                <a:effectLst>
                  <a:outerShdw blurRad="38100" dist="38100" dir="2700000" algn="tl">
                    <a:srgbClr val="000000">
                      <a:alpha val="43137"/>
                    </a:srgbClr>
                  </a:outerShdw>
                </a:effectLst>
                <a:latin typeface="Baskerville Old Face" panose="02020602080505020303" pitchFamily="18" charset="0"/>
              </a:rPr>
              <a:t> of orders by hour of the day</a:t>
            </a:r>
            <a:endParaRPr lang="en-US" sz="2000" b="1" dirty="0">
              <a:effectLst>
                <a:outerShdw blurRad="38100" dist="38100" dir="2700000" algn="tl">
                  <a:srgbClr val="000000">
                    <a:alpha val="43137"/>
                  </a:srgbClr>
                </a:outerShdw>
              </a:effectLst>
              <a:latin typeface="Baskerville Old Face" panose="02020602080505020303" pitchFamily="18" charset="0"/>
            </a:endParaRPr>
          </a:p>
          <a:p>
            <a:endParaRPr lang="en-US" dirty="0"/>
          </a:p>
        </p:txBody>
      </p:sp>
      <p:sp>
        <p:nvSpPr>
          <p:cNvPr id="4" name="TextBox 3">
            <a:extLst>
              <a:ext uri="{FF2B5EF4-FFF2-40B4-BE49-F238E27FC236}">
                <a16:creationId xmlns:a16="http://schemas.microsoft.com/office/drawing/2014/main" id="{5C447E8E-109E-2AA3-92BB-B2D63A213A03}"/>
              </a:ext>
            </a:extLst>
          </p:cNvPr>
          <p:cNvSpPr txBox="1"/>
          <p:nvPr/>
        </p:nvSpPr>
        <p:spPr>
          <a:xfrm>
            <a:off x="6686939" y="2057399"/>
            <a:ext cx="440016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highest order activity occurs around hour 3,with approximately 2500 orders, indicating a significant peak in demand during the early hours.</a:t>
            </a:r>
          </a:p>
          <a:p>
            <a:pPr marL="285750" indent="-285750">
              <a:buFont typeface="Arial" panose="020B0604020202020204" pitchFamily="34" charset="0"/>
              <a:buChar char="•"/>
            </a:pPr>
            <a:r>
              <a:rPr lang="en-US" sz="2000" dirty="0"/>
              <a:t>A dip is observed between hours 4 and 6,suggesting fewer orders during this time, potentially an off-peak period.</a:t>
            </a:r>
          </a:p>
          <a:p>
            <a:pPr marL="285750" indent="-285750">
              <a:buFont typeface="Arial" panose="020B0604020202020204" pitchFamily="34" charset="0"/>
              <a:buChar char="•"/>
            </a:pPr>
            <a:r>
              <a:rPr lang="en-US" sz="2000" dirty="0"/>
              <a:t>Another smaller peak in orders is seen between hours 7 and 9, followed by a gradual decline, reaching almost no orders by hour 14.</a:t>
            </a:r>
          </a:p>
        </p:txBody>
      </p:sp>
    </p:spTree>
    <p:extLst>
      <p:ext uri="{BB962C8B-B14F-4D97-AF65-F5344CB8AC3E}">
        <p14:creationId xmlns:p14="http://schemas.microsoft.com/office/powerpoint/2010/main" val="31807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AF9A580-8FF3-17E5-B539-1E69A016B72A}"/>
              </a:ext>
            </a:extLst>
          </p:cNvPr>
          <p:cNvGraphicFramePr>
            <a:graphicFrameLocks/>
          </p:cNvGraphicFramePr>
          <p:nvPr>
            <p:extLst>
              <p:ext uri="{D42A27DB-BD31-4B8C-83A1-F6EECF244321}">
                <p14:modId xmlns:p14="http://schemas.microsoft.com/office/powerpoint/2010/main" val="2919173562"/>
              </p:ext>
            </p:extLst>
          </p:nvPr>
        </p:nvGraphicFramePr>
        <p:xfrm>
          <a:off x="1228724" y="2124075"/>
          <a:ext cx="5248275"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7E9F79A-766D-DC2D-6BBE-8CB8817E88FE}"/>
              </a:ext>
            </a:extLst>
          </p:cNvPr>
          <p:cNvSpPr txBox="1"/>
          <p:nvPr/>
        </p:nvSpPr>
        <p:spPr>
          <a:xfrm>
            <a:off x="1962148" y="1446967"/>
            <a:ext cx="3781425" cy="67710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Category-wise distribution of pizzas</a:t>
            </a:r>
          </a:p>
          <a:p>
            <a:endParaRPr lang="en-US" dirty="0"/>
          </a:p>
        </p:txBody>
      </p:sp>
      <p:sp>
        <p:nvSpPr>
          <p:cNvPr id="4" name="TextBox 3">
            <a:extLst>
              <a:ext uri="{FF2B5EF4-FFF2-40B4-BE49-F238E27FC236}">
                <a16:creationId xmlns:a16="http://schemas.microsoft.com/office/drawing/2014/main" id="{EEC00EC9-0C80-200A-30EC-845C8D536A06}"/>
              </a:ext>
            </a:extLst>
          </p:cNvPr>
          <p:cNvSpPr txBox="1"/>
          <p:nvPr/>
        </p:nvSpPr>
        <p:spPr>
          <a:xfrm>
            <a:off x="6772274" y="2790825"/>
            <a:ext cx="4048125"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Supreme</a:t>
            </a:r>
            <a:r>
              <a:rPr lang="en-US" sz="2000" dirty="0"/>
              <a:t> and </a:t>
            </a:r>
            <a:r>
              <a:rPr lang="en-US" sz="2000" b="1" dirty="0"/>
              <a:t>Veggie</a:t>
            </a:r>
            <a:r>
              <a:rPr lang="en-US" sz="2000" dirty="0"/>
              <a:t> pizzas have the highest distribution, both reaching a count of 9.</a:t>
            </a:r>
          </a:p>
          <a:p>
            <a:pPr marL="285750" indent="-285750">
              <a:buFont typeface="Arial" panose="020B0604020202020204" pitchFamily="34" charset="0"/>
              <a:buChar char="•"/>
            </a:pPr>
            <a:r>
              <a:rPr lang="en-US" sz="2000" b="1" dirty="0"/>
              <a:t>Classic </a:t>
            </a:r>
            <a:r>
              <a:rPr lang="en-US" sz="2000" dirty="0"/>
              <a:t>pizza follows closely with a count of 8.</a:t>
            </a:r>
          </a:p>
          <a:p>
            <a:pPr marL="285750" indent="-285750">
              <a:buFont typeface="Arial" panose="020B0604020202020204" pitchFamily="34" charset="0"/>
              <a:buChar char="•"/>
            </a:pPr>
            <a:r>
              <a:rPr lang="en-US" sz="2000" b="1" dirty="0"/>
              <a:t>Chicken</a:t>
            </a:r>
            <a:r>
              <a:rPr lang="en-US" sz="2000" dirty="0"/>
              <a:t> pizza has the lowest distribution with a count of 6.</a:t>
            </a:r>
          </a:p>
        </p:txBody>
      </p:sp>
    </p:spTree>
    <p:extLst>
      <p:ext uri="{BB962C8B-B14F-4D97-AF65-F5344CB8AC3E}">
        <p14:creationId xmlns:p14="http://schemas.microsoft.com/office/powerpoint/2010/main" val="293953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465E8C5-4293-063B-5D62-9D1F117DADEE}"/>
              </a:ext>
            </a:extLst>
          </p:cNvPr>
          <p:cNvGraphicFramePr>
            <a:graphicFrameLocks/>
          </p:cNvGraphicFramePr>
          <p:nvPr>
            <p:extLst>
              <p:ext uri="{D42A27DB-BD31-4B8C-83A1-F6EECF244321}">
                <p14:modId xmlns:p14="http://schemas.microsoft.com/office/powerpoint/2010/main" val="1266009756"/>
              </p:ext>
            </p:extLst>
          </p:nvPr>
        </p:nvGraphicFramePr>
        <p:xfrm>
          <a:off x="1152524" y="1904999"/>
          <a:ext cx="5057775" cy="3743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29039FC-2AD2-7C8D-B7DA-29810DA6338D}"/>
              </a:ext>
            </a:extLst>
          </p:cNvPr>
          <p:cNvSpPr txBox="1"/>
          <p:nvPr/>
        </p:nvSpPr>
        <p:spPr>
          <a:xfrm>
            <a:off x="1152524" y="1209676"/>
            <a:ext cx="5905501"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Top 3 most ordered pizza types based on revenue</a:t>
            </a:r>
          </a:p>
        </p:txBody>
      </p:sp>
      <p:sp>
        <p:nvSpPr>
          <p:cNvPr id="4" name="TextBox 3">
            <a:extLst>
              <a:ext uri="{FF2B5EF4-FFF2-40B4-BE49-F238E27FC236}">
                <a16:creationId xmlns:a16="http://schemas.microsoft.com/office/drawing/2014/main" id="{5E59397C-4C18-4C18-8F5F-04741AA26A9D}"/>
              </a:ext>
            </a:extLst>
          </p:cNvPr>
          <p:cNvSpPr txBox="1"/>
          <p:nvPr/>
        </p:nvSpPr>
        <p:spPr>
          <a:xfrm>
            <a:off x="6999321" y="2037723"/>
            <a:ext cx="4040155" cy="3477875"/>
          </a:xfrm>
          <a:prstGeom prst="rect">
            <a:avLst/>
          </a:prstGeom>
          <a:noFill/>
        </p:spPr>
        <p:txBody>
          <a:bodyPr wrap="square" rtlCol="0">
            <a:spAutoFit/>
          </a:bodyPr>
          <a:lstStyle/>
          <a:p>
            <a:r>
              <a:rPr lang="en-US" sz="2000" dirty="0"/>
              <a:t>The </a:t>
            </a:r>
            <a:r>
              <a:rPr lang="en-US" sz="2000" b="1" dirty="0"/>
              <a:t>Thai Chicken Pizza </a:t>
            </a:r>
            <a:r>
              <a:rPr lang="en-US" sz="2000" dirty="0"/>
              <a:t>generated the highest revenue, followed by the </a:t>
            </a:r>
            <a:r>
              <a:rPr lang="en-US" sz="2000" b="1" dirty="0"/>
              <a:t>Barbecue Chicken Pizza</a:t>
            </a:r>
            <a:r>
              <a:rPr lang="en-US" sz="2000" dirty="0"/>
              <a:t>, and then the </a:t>
            </a:r>
            <a:r>
              <a:rPr lang="en-US" sz="2000" b="1" dirty="0"/>
              <a:t>California Chicken Pizza</a:t>
            </a:r>
            <a:r>
              <a:rPr lang="en-US" sz="2000" dirty="0"/>
              <a:t>. The length of each bar represents the revenue , with all three pizzas, earning between 40,000 and 43,500 units, making it easy to compare which pizza performed better in sales. The Thai Chicken Pizza clearly stands out as the most profitable</a:t>
            </a:r>
            <a:r>
              <a:rPr lang="en-US" sz="2000" b="1" dirty="0"/>
              <a:t>.</a:t>
            </a:r>
            <a:endParaRPr lang="en-US" sz="2000" dirty="0"/>
          </a:p>
        </p:txBody>
      </p:sp>
    </p:spTree>
    <p:extLst>
      <p:ext uri="{BB962C8B-B14F-4D97-AF65-F5344CB8AC3E}">
        <p14:creationId xmlns:p14="http://schemas.microsoft.com/office/powerpoint/2010/main" val="362546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5A9613E-0F0E-B0C5-0C78-1094C457FF3A}"/>
              </a:ext>
            </a:extLst>
          </p:cNvPr>
          <p:cNvGraphicFramePr>
            <a:graphicFrameLocks/>
          </p:cNvGraphicFramePr>
          <p:nvPr>
            <p:extLst>
              <p:ext uri="{D42A27DB-BD31-4B8C-83A1-F6EECF244321}">
                <p14:modId xmlns:p14="http://schemas.microsoft.com/office/powerpoint/2010/main" val="2060776896"/>
              </p:ext>
            </p:extLst>
          </p:nvPr>
        </p:nvGraphicFramePr>
        <p:xfrm>
          <a:off x="972210" y="2005554"/>
          <a:ext cx="4655975" cy="381178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AE4B302-D705-BA0A-BA25-C68A22FA4D74}"/>
              </a:ext>
            </a:extLst>
          </p:cNvPr>
          <p:cNvSpPr txBox="1"/>
          <p:nvPr/>
        </p:nvSpPr>
        <p:spPr>
          <a:xfrm>
            <a:off x="1408608" y="1535705"/>
            <a:ext cx="5831632" cy="67710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Percentage contribution of pizza based</a:t>
            </a:r>
            <a:r>
              <a:rPr lang="en-US" sz="2000" b="1" baseline="0" dirty="0">
                <a:effectLst>
                  <a:outerShdw blurRad="38100" dist="38100" dir="2700000" algn="tl">
                    <a:srgbClr val="000000">
                      <a:alpha val="43137"/>
                    </a:srgbClr>
                  </a:outerShdw>
                </a:effectLst>
                <a:latin typeface="Baskerville Old Face" panose="02020602080505020303" pitchFamily="18" charset="0"/>
              </a:rPr>
              <a:t> on </a:t>
            </a:r>
            <a:r>
              <a:rPr lang="en-US" sz="2000" b="1" dirty="0">
                <a:effectLst>
                  <a:outerShdw blurRad="38100" dist="38100" dir="2700000" algn="tl">
                    <a:srgbClr val="000000">
                      <a:alpha val="43137"/>
                    </a:srgbClr>
                  </a:outerShdw>
                </a:effectLst>
                <a:latin typeface="Baskerville Old Face" panose="02020602080505020303" pitchFamily="18" charset="0"/>
              </a:rPr>
              <a:t>revenue</a:t>
            </a:r>
          </a:p>
          <a:p>
            <a:endParaRPr lang="en-US" dirty="0"/>
          </a:p>
        </p:txBody>
      </p:sp>
      <p:sp>
        <p:nvSpPr>
          <p:cNvPr id="4" name="TextBox 3">
            <a:extLst>
              <a:ext uri="{FF2B5EF4-FFF2-40B4-BE49-F238E27FC236}">
                <a16:creationId xmlns:a16="http://schemas.microsoft.com/office/drawing/2014/main" id="{24A1247E-C0DF-F537-4AC9-A2D67C733233}"/>
              </a:ext>
            </a:extLst>
          </p:cNvPr>
          <p:cNvSpPr txBox="1"/>
          <p:nvPr/>
        </p:nvSpPr>
        <p:spPr>
          <a:xfrm>
            <a:off x="6563817" y="2212813"/>
            <a:ext cx="4219575" cy="3754874"/>
          </a:xfrm>
          <a:prstGeom prst="rect">
            <a:avLst/>
          </a:prstGeom>
          <a:noFill/>
        </p:spPr>
        <p:txBody>
          <a:bodyPr wrap="square" rtlCol="0">
            <a:spAutoFit/>
          </a:bodyPr>
          <a:lstStyle/>
          <a:p>
            <a:r>
              <a:rPr lang="en-US" sz="2000" dirty="0"/>
              <a:t>The </a:t>
            </a:r>
            <a:r>
              <a:rPr lang="en-US" sz="2000" b="1" dirty="0"/>
              <a:t>Classic Pizza</a:t>
            </a:r>
            <a:r>
              <a:rPr lang="en-US" sz="2000" dirty="0"/>
              <a:t> contributes the largest share, accounting for </a:t>
            </a:r>
            <a:r>
              <a:rPr lang="en-US" sz="2000" b="1" dirty="0"/>
              <a:t>27%</a:t>
            </a:r>
            <a:r>
              <a:rPr lang="en-US" sz="2000" dirty="0"/>
              <a:t> of the total revenue. This is followed closely by the </a:t>
            </a:r>
            <a:r>
              <a:rPr lang="en-US" sz="2000" b="1" dirty="0"/>
              <a:t>Supreme Pizza</a:t>
            </a:r>
            <a:r>
              <a:rPr lang="en-US" sz="2000" dirty="0"/>
              <a:t> at </a:t>
            </a:r>
            <a:r>
              <a:rPr lang="en-US" sz="2000" b="1" dirty="0"/>
              <a:t>25%</a:t>
            </a:r>
            <a:r>
              <a:rPr lang="en-US" sz="2000" dirty="0"/>
              <a:t>. Both types demonstrate strong customer preference and are key drivers of sales.</a:t>
            </a:r>
          </a:p>
          <a:p>
            <a:r>
              <a:rPr lang="en-US" sz="2000" dirty="0"/>
              <a:t>The </a:t>
            </a:r>
            <a:r>
              <a:rPr lang="en-US" sz="2000" b="1" dirty="0"/>
              <a:t>Chicken Pizza</a:t>
            </a:r>
            <a:r>
              <a:rPr lang="en-US" sz="2000" dirty="0"/>
              <a:t> and </a:t>
            </a:r>
            <a:r>
              <a:rPr lang="en-US" sz="2000" b="1" dirty="0"/>
              <a:t>Veggie Pizza</a:t>
            </a:r>
            <a:r>
              <a:rPr lang="en-US" sz="2000" dirty="0"/>
              <a:t> contribute equally, each making up </a:t>
            </a:r>
            <a:r>
              <a:rPr lang="en-US" sz="2000" b="1" dirty="0"/>
              <a:t>24%</a:t>
            </a:r>
            <a:r>
              <a:rPr lang="en-US" sz="2000" dirty="0"/>
              <a:t> of the total revenue. Their similar performance highlights their popularity among different customer segments.</a:t>
            </a:r>
          </a:p>
          <a:p>
            <a:endParaRPr lang="en-US" dirty="0"/>
          </a:p>
        </p:txBody>
      </p:sp>
    </p:spTree>
    <p:extLst>
      <p:ext uri="{BB962C8B-B14F-4D97-AF65-F5344CB8AC3E}">
        <p14:creationId xmlns:p14="http://schemas.microsoft.com/office/powerpoint/2010/main" val="80751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BAD8EED-CF9E-6EE0-F5F4-ECD3BB6E0DB1}"/>
              </a:ext>
            </a:extLst>
          </p:cNvPr>
          <p:cNvGraphicFramePr>
            <a:graphicFrameLocks/>
          </p:cNvGraphicFramePr>
          <p:nvPr>
            <p:extLst>
              <p:ext uri="{D42A27DB-BD31-4B8C-83A1-F6EECF244321}">
                <p14:modId xmlns:p14="http://schemas.microsoft.com/office/powerpoint/2010/main" val="1016942122"/>
              </p:ext>
            </p:extLst>
          </p:nvPr>
        </p:nvGraphicFramePr>
        <p:xfrm>
          <a:off x="1235723" y="2027153"/>
          <a:ext cx="5211730" cy="35338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69BC8C4-8B56-A752-B70C-59F8DFB26E9A}"/>
              </a:ext>
            </a:extLst>
          </p:cNvPr>
          <p:cNvSpPr txBox="1"/>
          <p:nvPr/>
        </p:nvSpPr>
        <p:spPr>
          <a:xfrm>
            <a:off x="1573957" y="1096901"/>
            <a:ext cx="496388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Cumulative Revenue Generated Over Time</a:t>
            </a:r>
          </a:p>
        </p:txBody>
      </p:sp>
      <p:sp>
        <p:nvSpPr>
          <p:cNvPr id="4" name="TextBox 3">
            <a:extLst>
              <a:ext uri="{FF2B5EF4-FFF2-40B4-BE49-F238E27FC236}">
                <a16:creationId xmlns:a16="http://schemas.microsoft.com/office/drawing/2014/main" id="{141CB57E-7A04-976F-1F86-6073D3EAD4D3}"/>
              </a:ext>
            </a:extLst>
          </p:cNvPr>
          <p:cNvSpPr txBox="1"/>
          <p:nvPr/>
        </p:nvSpPr>
        <p:spPr>
          <a:xfrm>
            <a:off x="6537843" y="2179553"/>
            <a:ext cx="423493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a significant increase in revenue between March and July, indicating a period of rapid growth, potentially due to high demand or successful business strategies.</a:t>
            </a:r>
          </a:p>
          <a:p>
            <a:pPr marL="285750" indent="-285750">
              <a:buFont typeface="Arial" panose="020B0604020202020204" pitchFamily="34" charset="0"/>
              <a:buChar char="•"/>
            </a:pPr>
            <a:r>
              <a:rPr lang="en-US" sz="2000" dirty="0"/>
              <a:t>After July, the growth slows slightly, but revenue continues to rise steadily through December, showing sustained business performance throughout the year .</a:t>
            </a:r>
          </a:p>
        </p:txBody>
      </p:sp>
    </p:spTree>
    <p:extLst>
      <p:ext uri="{BB962C8B-B14F-4D97-AF65-F5344CB8AC3E}">
        <p14:creationId xmlns:p14="http://schemas.microsoft.com/office/powerpoint/2010/main" val="133208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28F2C35-FA14-DF2E-C76A-22BA003CF60B}"/>
              </a:ext>
            </a:extLst>
          </p:cNvPr>
          <p:cNvGraphicFramePr>
            <a:graphicFrameLocks/>
          </p:cNvGraphicFramePr>
          <p:nvPr>
            <p:extLst>
              <p:ext uri="{D42A27DB-BD31-4B8C-83A1-F6EECF244321}">
                <p14:modId xmlns:p14="http://schemas.microsoft.com/office/powerpoint/2010/main" val="3091984300"/>
              </p:ext>
            </p:extLst>
          </p:nvPr>
        </p:nvGraphicFramePr>
        <p:xfrm>
          <a:off x="1304925" y="1685924"/>
          <a:ext cx="5848350" cy="39528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2F22089-7530-3CF1-E662-1FB74C17B032}"/>
              </a:ext>
            </a:extLst>
          </p:cNvPr>
          <p:cNvSpPr txBox="1"/>
          <p:nvPr/>
        </p:nvSpPr>
        <p:spPr>
          <a:xfrm>
            <a:off x="1304925" y="1219201"/>
            <a:ext cx="6981824" cy="40011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skerville Old Face" panose="02020602080505020303" pitchFamily="18" charset="0"/>
              </a:rPr>
              <a:t>Top 5 </a:t>
            </a:r>
            <a:r>
              <a:rPr lang="en-US" sz="2000" b="1" dirty="0">
                <a:effectLst>
                  <a:outerShdw blurRad="38100" dist="38100" dir="2700000" algn="tl">
                    <a:srgbClr val="000000">
                      <a:alpha val="43137"/>
                    </a:srgbClr>
                  </a:outerShdw>
                </a:effectLst>
                <a:latin typeface="Baskerville Old Face" panose="02020602080505020303" pitchFamily="18" charset="0"/>
              </a:rPr>
              <a:t>most</a:t>
            </a:r>
            <a:r>
              <a:rPr lang="en-US" b="1" dirty="0">
                <a:effectLst>
                  <a:outerShdw blurRad="38100" dist="38100" dir="2700000" algn="tl">
                    <a:srgbClr val="000000">
                      <a:alpha val="43137"/>
                    </a:srgbClr>
                  </a:outerShdw>
                </a:effectLst>
                <a:latin typeface="Baskerville Old Face" panose="02020602080505020303" pitchFamily="18" charset="0"/>
              </a:rPr>
              <a:t> ordered pizza types based on revenue for each pizza category</a:t>
            </a:r>
          </a:p>
        </p:txBody>
      </p:sp>
      <p:sp>
        <p:nvSpPr>
          <p:cNvPr id="4" name="TextBox 3">
            <a:extLst>
              <a:ext uri="{FF2B5EF4-FFF2-40B4-BE49-F238E27FC236}">
                <a16:creationId xmlns:a16="http://schemas.microsoft.com/office/drawing/2014/main" id="{B3D95D52-8F1E-0149-E6F6-0C4F8451D7C6}"/>
              </a:ext>
            </a:extLst>
          </p:cNvPr>
          <p:cNvSpPr txBox="1"/>
          <p:nvPr/>
        </p:nvSpPr>
        <p:spPr>
          <a:xfrm>
            <a:off x="7371183" y="2062066"/>
            <a:ext cx="3853543" cy="3693319"/>
          </a:xfrm>
          <a:prstGeom prst="rect">
            <a:avLst/>
          </a:prstGeom>
          <a:noFill/>
        </p:spPr>
        <p:txBody>
          <a:bodyPr wrap="square" rtlCol="0">
            <a:spAutoFit/>
          </a:bodyPr>
          <a:lstStyle/>
          <a:p>
            <a:r>
              <a:rPr lang="en-US" dirty="0"/>
              <a:t>The </a:t>
            </a:r>
            <a:r>
              <a:rPr lang="en-US" b="1" dirty="0"/>
              <a:t>Thai Chicken Pizza, Barbecue Chicken Pizza</a:t>
            </a:r>
            <a:r>
              <a:rPr lang="en-US" dirty="0"/>
              <a:t>, And </a:t>
            </a:r>
            <a:r>
              <a:rPr lang="en-US" b="1" dirty="0"/>
              <a:t>California Chicken Pizza</a:t>
            </a:r>
            <a:r>
              <a:rPr lang="en-US" dirty="0"/>
              <a:t> are the top performers , each generating nearly 50,000 in revenue, showing their strong popularity. In contrast, the </a:t>
            </a:r>
            <a:r>
              <a:rPr lang="en-US" b="1" dirty="0"/>
              <a:t>Southwest Chicken Pizza </a:t>
            </a:r>
            <a:r>
              <a:rPr lang="en-US" dirty="0"/>
              <a:t>comes in fourth, with revenue between 35,000 and 40,000, indicating it’s moderately ordered. Finally, the </a:t>
            </a:r>
            <a:r>
              <a:rPr lang="en-US" b="1" dirty="0"/>
              <a:t>Chicken Alfredo Pizza </a:t>
            </a:r>
            <a:r>
              <a:rPr lang="en-US" dirty="0"/>
              <a:t>has the lowest sales, earning around 20,000 in revenue, making it the least popular among the five.</a:t>
            </a:r>
          </a:p>
        </p:txBody>
      </p:sp>
    </p:spTree>
    <p:extLst>
      <p:ext uri="{BB962C8B-B14F-4D97-AF65-F5344CB8AC3E}">
        <p14:creationId xmlns:p14="http://schemas.microsoft.com/office/powerpoint/2010/main" val="23971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F9DD8-D649-6C9D-E173-39CEF45DDF07}"/>
              </a:ext>
            </a:extLst>
          </p:cNvPr>
          <p:cNvSpPr txBox="1"/>
          <p:nvPr/>
        </p:nvSpPr>
        <p:spPr>
          <a:xfrm>
            <a:off x="1495424" y="1536174"/>
            <a:ext cx="9286876"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t>Total number of orders placed is 21350</a:t>
            </a:r>
          </a:p>
          <a:p>
            <a:pPr marL="285750" indent="-285750">
              <a:buFont typeface="Arial" panose="020B0604020202020204" pitchFamily="34" charset="0"/>
              <a:buChar char="•"/>
            </a:pPr>
            <a:r>
              <a:rPr lang="en-US" sz="4000" dirty="0"/>
              <a:t>Total revenue generated from pizza sales is 817860.05</a:t>
            </a:r>
          </a:p>
          <a:p>
            <a:pPr marL="285750" indent="-285750">
              <a:buFont typeface="Arial" panose="020B0604020202020204" pitchFamily="34" charset="0"/>
              <a:buChar char="•"/>
            </a:pPr>
            <a:r>
              <a:rPr lang="en-US" sz="4000" dirty="0"/>
              <a:t>The highest-price pizza is 35.95</a:t>
            </a:r>
          </a:p>
          <a:p>
            <a:pPr marL="285750" indent="-285750">
              <a:buFont typeface="Arial" panose="020B0604020202020204" pitchFamily="34" charset="0"/>
              <a:buChar char="•"/>
            </a:pPr>
            <a:r>
              <a:rPr lang="en-US" sz="4000" dirty="0"/>
              <a:t>The average number of pizzas ordered per day is 138.</a:t>
            </a:r>
          </a:p>
        </p:txBody>
      </p:sp>
    </p:spTree>
    <p:extLst>
      <p:ext uri="{BB962C8B-B14F-4D97-AF65-F5344CB8AC3E}">
        <p14:creationId xmlns:p14="http://schemas.microsoft.com/office/powerpoint/2010/main" val="198450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F363E-917D-4593-3BE6-8979130EB688}"/>
              </a:ext>
            </a:extLst>
          </p:cNvPr>
          <p:cNvSpPr txBox="1"/>
          <p:nvPr/>
        </p:nvSpPr>
        <p:spPr>
          <a:xfrm>
            <a:off x="4192553" y="643812"/>
            <a:ext cx="343366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Major Insights</a:t>
            </a:r>
          </a:p>
        </p:txBody>
      </p:sp>
      <p:sp>
        <p:nvSpPr>
          <p:cNvPr id="3" name="TextBox 2">
            <a:extLst>
              <a:ext uri="{FF2B5EF4-FFF2-40B4-BE49-F238E27FC236}">
                <a16:creationId xmlns:a16="http://schemas.microsoft.com/office/drawing/2014/main" id="{91C2CA73-1D77-B709-D673-6CEC44A2689F}"/>
              </a:ext>
            </a:extLst>
          </p:cNvPr>
          <p:cNvSpPr txBox="1"/>
          <p:nvPr/>
        </p:nvSpPr>
        <p:spPr>
          <a:xfrm>
            <a:off x="898847" y="1320541"/>
            <a:ext cx="10021078" cy="4893647"/>
          </a:xfrm>
          <a:prstGeom prst="rect">
            <a:avLst/>
          </a:prstGeom>
          <a:noFill/>
        </p:spPr>
        <p:txBody>
          <a:bodyPr wrap="square" rtlCol="0">
            <a:spAutoFit/>
          </a:bodyPr>
          <a:lstStyle/>
          <a:p>
            <a:pPr marL="342900" indent="-342900">
              <a:buAutoNum type="arabicPeriod"/>
            </a:pPr>
            <a:r>
              <a:rPr lang="en-US" sz="1200" dirty="0"/>
              <a:t>The </a:t>
            </a:r>
            <a:r>
              <a:rPr lang="en-US" sz="1200" b="1" dirty="0"/>
              <a:t>Classic Deluxe Pizza</a:t>
            </a:r>
            <a:r>
              <a:rPr lang="en-US" sz="1200" dirty="0"/>
              <a:t> and </a:t>
            </a:r>
            <a:r>
              <a:rPr lang="en-US" sz="1200" b="1" dirty="0"/>
              <a:t>Barbecue Chicken Pizza</a:t>
            </a:r>
            <a:r>
              <a:rPr lang="en-US" sz="1200" dirty="0"/>
              <a:t> were the most ordered, both with over 2400 orders. This indicates strong customer preferences for these flavors, suggesting they could be featured in promotions or meal deals.</a:t>
            </a:r>
          </a:p>
          <a:p>
            <a:pPr marL="342900" indent="-342900">
              <a:buAutoNum type="arabicPeriod"/>
            </a:pPr>
            <a:r>
              <a:rPr lang="en-US" sz="1200" dirty="0"/>
              <a:t>The </a:t>
            </a:r>
            <a:r>
              <a:rPr lang="en-US" sz="1200" b="1" dirty="0"/>
              <a:t>Thai Chicken Pizza</a:t>
            </a:r>
            <a:r>
              <a:rPr lang="en-US" sz="1200" dirty="0"/>
              <a:t> led in revenue generation, closely followed by </a:t>
            </a:r>
            <a:r>
              <a:rPr lang="en-US" sz="1200" b="1" dirty="0"/>
              <a:t>Barbecue Chicken Pizza</a:t>
            </a:r>
            <a:r>
              <a:rPr lang="en-US" sz="1200" dirty="0"/>
              <a:t> and </a:t>
            </a:r>
            <a:r>
              <a:rPr lang="en-US" sz="1200" b="1" dirty="0"/>
              <a:t>California Chicken Pizza</a:t>
            </a:r>
            <a:r>
              <a:rPr lang="en-US" sz="1200" dirty="0"/>
              <a:t>. These pizzas are key to driving revenue, so continuing to promote them could boost profitability.</a:t>
            </a:r>
          </a:p>
          <a:p>
            <a:pPr marL="342900" indent="-342900">
              <a:buAutoNum type="arabicPeriod"/>
            </a:pPr>
            <a:r>
              <a:rPr lang="en-US" sz="1200" dirty="0"/>
              <a:t>Large pizzas were the most popular, with over 18,500 orders. This suggests customers prefer larger pizzas, likely due to their value in serving more people. Offering combo deals with large pizzas could be effective. With only 544 and 28 orders respectively, extra-large sizes were not as popular. This may suggest a need to either reduce stock of these sizes or phase them out in favor of smaller, more popular sizes.</a:t>
            </a:r>
          </a:p>
          <a:p>
            <a:pPr marL="342900" indent="-342900">
              <a:buAutoNum type="arabicPeriod"/>
            </a:pPr>
            <a:r>
              <a:rPr lang="en-US" sz="1200" dirty="0"/>
              <a:t>The highest order activity occurred around </a:t>
            </a:r>
            <a:r>
              <a:rPr lang="en-US" sz="1200" b="1" dirty="0"/>
              <a:t>Hour 3 (possibly 3 AM)</a:t>
            </a:r>
            <a:r>
              <a:rPr lang="en-US" sz="1200" dirty="0"/>
              <a:t> with approximately 2500 orders. This unusual peak could indicate late-night demand, suggesting a potential for extending business hours or focusing on late-night promotions. A dip in orders was observed between </a:t>
            </a:r>
            <a:r>
              <a:rPr lang="en-US" sz="1200" b="1" dirty="0"/>
              <a:t>Hour 4 and 6</a:t>
            </a:r>
            <a:r>
              <a:rPr lang="en-US" sz="1200" dirty="0"/>
              <a:t>, representing an off-peak period. This suggests that fewer staff or reduced operations during these hours may be more cost-effective.</a:t>
            </a:r>
          </a:p>
          <a:p>
            <a:pPr marL="342900" indent="-342900">
              <a:buAutoNum type="arabicPeriod"/>
            </a:pPr>
            <a:r>
              <a:rPr lang="en-US" sz="1200" dirty="0"/>
              <a:t>The </a:t>
            </a:r>
            <a:r>
              <a:rPr lang="en-US" sz="1200" b="1" dirty="0"/>
              <a:t>Supreme</a:t>
            </a:r>
            <a:r>
              <a:rPr lang="en-US" sz="1200" dirty="0"/>
              <a:t> and </a:t>
            </a:r>
            <a:r>
              <a:rPr lang="en-US" sz="1200" b="1" dirty="0"/>
              <a:t>Veggie</a:t>
            </a:r>
            <a:r>
              <a:rPr lang="en-US" sz="1200" dirty="0"/>
              <a:t> pizzas had the highest category-wise distribution, with </a:t>
            </a:r>
            <a:r>
              <a:rPr lang="en-US" sz="1200" b="1" dirty="0"/>
              <a:t>9 varieties each</a:t>
            </a:r>
            <a:r>
              <a:rPr lang="en-US" sz="1200" dirty="0"/>
              <a:t>, followed closely by the </a:t>
            </a:r>
            <a:r>
              <a:rPr lang="en-US" sz="1200" b="1" dirty="0"/>
              <a:t>Classic</a:t>
            </a:r>
            <a:r>
              <a:rPr lang="en-US" sz="1200" dirty="0"/>
              <a:t> category. This shows strong customer interest in diverse vegetarian options. The </a:t>
            </a:r>
            <a:r>
              <a:rPr lang="en-US" sz="1200" b="1" dirty="0"/>
              <a:t>Chicken</a:t>
            </a:r>
            <a:r>
              <a:rPr lang="en-US" sz="1200" dirty="0"/>
              <a:t> category had fewer varieties, which could suggest an opportunity for innovation within this category to attract more customers.</a:t>
            </a:r>
          </a:p>
          <a:p>
            <a:pPr marL="342900" indent="-342900">
              <a:buAutoNum type="arabicPeriod"/>
            </a:pPr>
            <a:r>
              <a:rPr lang="en-US" sz="1200" dirty="0"/>
              <a:t>A significant increase in revenue between </a:t>
            </a:r>
            <a:r>
              <a:rPr lang="en-US" sz="1200" b="1" dirty="0"/>
              <a:t>March and July</a:t>
            </a:r>
            <a:r>
              <a:rPr lang="en-US" sz="1200" dirty="0"/>
              <a:t> indicates a period of high demand, possibly due to seasonal promotions or events. Sustained growth afterward suggests effective business strategies.</a:t>
            </a:r>
          </a:p>
          <a:p>
            <a:pPr marL="342900" indent="-342900">
              <a:buAutoNum type="arabicPeriod"/>
            </a:pPr>
            <a:r>
              <a:rPr lang="en-US" sz="1200" dirty="0"/>
              <a:t>The </a:t>
            </a:r>
            <a:r>
              <a:rPr lang="en-US" sz="1200" b="1" dirty="0"/>
              <a:t>Classic Pizza</a:t>
            </a:r>
            <a:r>
              <a:rPr lang="en-US" sz="1200" dirty="0"/>
              <a:t> contributed the highest percentage (27%) to total revenue, followed closely by </a:t>
            </a:r>
            <a:r>
              <a:rPr lang="en-US" sz="1200" b="1" dirty="0"/>
              <a:t>Supreme Pizza (25%)</a:t>
            </a:r>
            <a:r>
              <a:rPr lang="en-US" sz="1200" dirty="0"/>
              <a:t>. These categories are key drivers of sales and should be prioritized in menu marketing.</a:t>
            </a:r>
          </a:p>
          <a:p>
            <a:pPr marL="342900" indent="-342900">
              <a:buAutoNum type="arabicPeriod"/>
            </a:pPr>
            <a:r>
              <a:rPr lang="en-US" sz="1200" b="1" dirty="0"/>
              <a:t>Classic and Supreme </a:t>
            </a:r>
            <a:r>
              <a:rPr lang="en-US" sz="1200" dirty="0"/>
              <a:t>are consistently popular, making them strong candidates for seasonal deals, new flavors, or special promotions to attract more customers.</a:t>
            </a:r>
          </a:p>
          <a:p>
            <a:pPr marL="342900" indent="-342900">
              <a:buAutoNum type="arabicPeriod"/>
            </a:pPr>
            <a:r>
              <a:rPr lang="en-US" sz="1200" b="1" dirty="0"/>
              <a:t>Chicken Category </a:t>
            </a:r>
            <a:r>
              <a:rPr lang="en-US" sz="1200" dirty="0"/>
              <a:t>Though lower in popularity, Chicken pizzas still contribute significantly to revenue. Further analysis of customer feedback could help improve the offerings in this category.</a:t>
            </a:r>
          </a:p>
          <a:p>
            <a:pPr marL="342900" indent="-342900">
              <a:buAutoNum type="arabicPeriod"/>
            </a:pPr>
            <a:r>
              <a:rPr lang="en-US" sz="1200" dirty="0"/>
              <a:t>The restaurant handled </a:t>
            </a:r>
            <a:r>
              <a:rPr lang="en-US" sz="1200" b="1" dirty="0"/>
              <a:t>21,350 orders</a:t>
            </a:r>
            <a:r>
              <a:rPr lang="en-US" sz="1200" dirty="0"/>
              <a:t> and generated </a:t>
            </a:r>
            <a:r>
              <a:rPr lang="en-US" sz="1200" b="1" dirty="0"/>
              <a:t>$817,860.05</a:t>
            </a:r>
            <a:r>
              <a:rPr lang="en-US" sz="1200" dirty="0"/>
              <a:t> in total revenue. With an average of </a:t>
            </a:r>
            <a:r>
              <a:rPr lang="en-US" sz="1200" b="1" dirty="0"/>
              <a:t>138 pizzas ordered per day</a:t>
            </a:r>
            <a:r>
              <a:rPr lang="en-US" sz="1200" dirty="0"/>
              <a:t>, business appears to be consistent, though there's room for optimizing operations to increase daily orders.</a:t>
            </a:r>
          </a:p>
          <a:p>
            <a:pPr marL="342900" indent="-342900">
              <a:buAutoNum type="arabicPeriod"/>
            </a:pPr>
            <a:r>
              <a:rPr lang="en-US" sz="1200" dirty="0"/>
              <a:t>The highest-priced pizza at </a:t>
            </a:r>
            <a:r>
              <a:rPr lang="en-US" sz="1200" b="1" dirty="0"/>
              <a:t>$35.95</a:t>
            </a:r>
            <a:r>
              <a:rPr lang="en-US" sz="1200" dirty="0"/>
              <a:t> indicates the presence of premium options on the menu. These premium pizzas could be marketed more aggressively to increase their sales.</a:t>
            </a:r>
          </a:p>
          <a:p>
            <a:pPr marL="342900" indent="-342900">
              <a:buAutoNum type="arabicPeriod"/>
            </a:pPr>
            <a:r>
              <a:rPr lang="en-US" sz="1200" dirty="0"/>
              <a:t>Leveraging the popularity of high-revenue pizzas like the </a:t>
            </a:r>
            <a:r>
              <a:rPr lang="en-US" sz="1200" b="1" dirty="0"/>
              <a:t>Thai Chicken</a:t>
            </a:r>
            <a:r>
              <a:rPr lang="en-US" sz="1200" dirty="0"/>
              <a:t> and </a:t>
            </a:r>
            <a:r>
              <a:rPr lang="en-US" sz="1200" b="1" dirty="0"/>
              <a:t>Barbecue Chicken</a:t>
            </a:r>
            <a:r>
              <a:rPr lang="en-US" sz="1200" dirty="0"/>
              <a:t> pizzas can help increase sales. Additionally, introducing new varieties in underperforming categories could diversify the menu.</a:t>
            </a:r>
          </a:p>
        </p:txBody>
      </p:sp>
    </p:spTree>
    <p:extLst>
      <p:ext uri="{BB962C8B-B14F-4D97-AF65-F5344CB8AC3E}">
        <p14:creationId xmlns:p14="http://schemas.microsoft.com/office/powerpoint/2010/main" val="6342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BC00D-213F-3704-5BF4-DEB8B81AC2FF}"/>
              </a:ext>
            </a:extLst>
          </p:cNvPr>
          <p:cNvSpPr txBox="1"/>
          <p:nvPr/>
        </p:nvSpPr>
        <p:spPr>
          <a:xfrm>
            <a:off x="4467225" y="843254"/>
            <a:ext cx="203835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Contents</a:t>
            </a:r>
          </a:p>
        </p:txBody>
      </p:sp>
      <p:sp>
        <p:nvSpPr>
          <p:cNvPr id="3" name="TextBox 2">
            <a:extLst>
              <a:ext uri="{FF2B5EF4-FFF2-40B4-BE49-F238E27FC236}">
                <a16:creationId xmlns:a16="http://schemas.microsoft.com/office/drawing/2014/main" id="{E3B8F90D-1C88-171A-CAE4-9E69BCA88575}"/>
              </a:ext>
            </a:extLst>
          </p:cNvPr>
          <p:cNvSpPr txBox="1"/>
          <p:nvPr/>
        </p:nvSpPr>
        <p:spPr>
          <a:xfrm>
            <a:off x="1306285" y="1888107"/>
            <a:ext cx="6120882" cy="4278094"/>
          </a:xfrm>
          <a:prstGeom prst="rect">
            <a:avLst/>
          </a:prstGeom>
          <a:noFill/>
        </p:spPr>
        <p:txBody>
          <a:bodyPr wrap="square" rtlCol="0">
            <a:spAutoFit/>
          </a:bodyPr>
          <a:lstStyle/>
          <a:p>
            <a:pPr marL="342900" indent="-342900">
              <a:buAutoNum type="arabicPeriod"/>
            </a:pPr>
            <a:r>
              <a:rPr lang="en-US" sz="2500" dirty="0"/>
              <a:t>Case study</a:t>
            </a:r>
          </a:p>
          <a:p>
            <a:pPr marL="342900" indent="-342900">
              <a:buAutoNum type="arabicPeriod"/>
            </a:pPr>
            <a:r>
              <a:rPr lang="en-US" sz="2500" dirty="0"/>
              <a:t>Objectives</a:t>
            </a:r>
          </a:p>
          <a:p>
            <a:pPr marL="342900" indent="-342900">
              <a:buAutoNum type="arabicPeriod"/>
            </a:pPr>
            <a:r>
              <a:rPr lang="en-US" sz="2500" dirty="0"/>
              <a:t>Important factors to optimize the business</a:t>
            </a:r>
          </a:p>
          <a:p>
            <a:pPr marL="342900" indent="-342900">
              <a:buAutoNum type="arabicPeriod"/>
            </a:pPr>
            <a:r>
              <a:rPr lang="en-US" sz="2500" dirty="0"/>
              <a:t>Data Analysis</a:t>
            </a:r>
          </a:p>
          <a:p>
            <a:pPr marL="342900" indent="-342900">
              <a:buAutoNum type="arabicPeriod"/>
            </a:pPr>
            <a:r>
              <a:rPr lang="en-US" sz="2500" dirty="0"/>
              <a:t>Table Analysis</a:t>
            </a:r>
          </a:p>
          <a:p>
            <a:pPr marL="342900" indent="-342900">
              <a:buAutoNum type="arabicPeriod"/>
            </a:pPr>
            <a:r>
              <a:rPr lang="en-US" sz="2500" dirty="0"/>
              <a:t>Data Normalization</a:t>
            </a:r>
          </a:p>
          <a:p>
            <a:pPr marL="342900" indent="-342900">
              <a:buAutoNum type="arabicPeriod"/>
            </a:pPr>
            <a:r>
              <a:rPr lang="en-US" sz="2500" dirty="0"/>
              <a:t>Main Objectives with associated charts</a:t>
            </a:r>
          </a:p>
          <a:p>
            <a:pPr marL="342900" indent="-342900">
              <a:buAutoNum type="arabicPeriod"/>
            </a:pPr>
            <a:r>
              <a:rPr lang="en-US" sz="2500" dirty="0"/>
              <a:t>Major Insights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55555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32C44-7250-84D6-BEB3-2D96537BDB6B}"/>
              </a:ext>
            </a:extLst>
          </p:cNvPr>
          <p:cNvSpPr txBox="1"/>
          <p:nvPr/>
        </p:nvSpPr>
        <p:spPr>
          <a:xfrm>
            <a:off x="3638937" y="2771878"/>
            <a:ext cx="5243805"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18858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CAD75-ECD3-C670-2C48-ACF6B779F6F4}"/>
              </a:ext>
            </a:extLst>
          </p:cNvPr>
          <p:cNvSpPr txBox="1"/>
          <p:nvPr/>
        </p:nvSpPr>
        <p:spPr>
          <a:xfrm>
            <a:off x="4442732" y="1032648"/>
            <a:ext cx="294866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Case Study </a:t>
            </a:r>
          </a:p>
        </p:txBody>
      </p:sp>
      <p:sp>
        <p:nvSpPr>
          <p:cNvPr id="4" name="TextBox 3">
            <a:extLst>
              <a:ext uri="{FF2B5EF4-FFF2-40B4-BE49-F238E27FC236}">
                <a16:creationId xmlns:a16="http://schemas.microsoft.com/office/drawing/2014/main" id="{58F20C3D-D18B-057D-E605-CD0EA3E9F0CB}"/>
              </a:ext>
            </a:extLst>
          </p:cNvPr>
          <p:cNvSpPr txBox="1"/>
          <p:nvPr/>
        </p:nvSpPr>
        <p:spPr>
          <a:xfrm>
            <a:off x="1247775" y="1855034"/>
            <a:ext cx="9848850" cy="3970318"/>
          </a:xfrm>
          <a:prstGeom prst="rect">
            <a:avLst/>
          </a:prstGeom>
          <a:noFill/>
        </p:spPr>
        <p:txBody>
          <a:bodyPr wrap="square">
            <a:spAutoFit/>
          </a:bodyPr>
          <a:lstStyle/>
          <a:p>
            <a:pPr marL="0" indent="0">
              <a:buNone/>
            </a:pPr>
            <a:r>
              <a:rPr lang="en-US" sz="2800" dirty="0"/>
              <a:t>This case study comprises of four datasets:-</a:t>
            </a:r>
          </a:p>
          <a:p>
            <a:pPr marL="285750" indent="-285750">
              <a:buFont typeface="Arial" panose="020B0604020202020204" pitchFamily="34" charset="0"/>
              <a:buChar char="•"/>
            </a:pPr>
            <a:r>
              <a:rPr lang="en-US" sz="2800" dirty="0"/>
              <a:t>The first dataset contains details of individual items ordered in each transaction.</a:t>
            </a:r>
          </a:p>
          <a:p>
            <a:pPr marL="285750" indent="-285750">
              <a:buFont typeface="Arial" panose="020B0604020202020204" pitchFamily="34" charset="0"/>
              <a:buChar char="•"/>
            </a:pPr>
            <a:r>
              <a:rPr lang="en-US" sz="2800" dirty="0"/>
              <a:t> The second dataset records each individual order placed by customers.</a:t>
            </a:r>
          </a:p>
          <a:p>
            <a:pPr marL="285750" indent="-285750">
              <a:buFont typeface="Arial" panose="020B0604020202020204" pitchFamily="34" charset="0"/>
              <a:buChar char="•"/>
            </a:pPr>
            <a:r>
              <a:rPr lang="en-US" sz="2800" dirty="0"/>
              <a:t> The third dataset stores the information about different types of pizzas offered.</a:t>
            </a:r>
          </a:p>
          <a:p>
            <a:pPr marL="285750" indent="-285750">
              <a:buFont typeface="Arial" panose="020B0604020202020204" pitchFamily="34" charset="0"/>
              <a:buChar char="•"/>
            </a:pPr>
            <a:r>
              <a:rPr lang="en-US" sz="2800" dirty="0"/>
              <a:t>The fourth dataset contains detailed information about individual pizza items that can be ordered.</a:t>
            </a:r>
          </a:p>
        </p:txBody>
      </p:sp>
    </p:spTree>
    <p:extLst>
      <p:ext uri="{BB962C8B-B14F-4D97-AF65-F5344CB8AC3E}">
        <p14:creationId xmlns:p14="http://schemas.microsoft.com/office/powerpoint/2010/main" val="401897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849B1-406B-8478-9946-0794A18F6BE6}"/>
              </a:ext>
            </a:extLst>
          </p:cNvPr>
          <p:cNvSpPr txBox="1"/>
          <p:nvPr/>
        </p:nvSpPr>
        <p:spPr>
          <a:xfrm>
            <a:off x="4533706" y="1105277"/>
            <a:ext cx="262928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Objectives</a:t>
            </a:r>
            <a:endParaRPr lang="en-US" sz="40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9E97878-1A7C-CB0E-9B49-F1A02CE755E5}"/>
              </a:ext>
            </a:extLst>
          </p:cNvPr>
          <p:cNvSpPr txBox="1"/>
          <p:nvPr/>
        </p:nvSpPr>
        <p:spPr>
          <a:xfrm>
            <a:off x="1171575" y="2037397"/>
            <a:ext cx="9353550" cy="3447098"/>
          </a:xfrm>
          <a:prstGeom prst="rect">
            <a:avLst/>
          </a:prstGeom>
          <a:noFill/>
        </p:spPr>
        <p:txBody>
          <a:bodyPr wrap="square" rtlCol="0">
            <a:spAutoFit/>
          </a:bodyPr>
          <a:lstStyle/>
          <a:p>
            <a:pPr marL="0" indent="0">
              <a:buNone/>
            </a:pPr>
            <a:r>
              <a:rPr lang="en-US" sz="4000" dirty="0"/>
              <a:t>The pizza restaurant wants to optimize its operations, improve customer satisfaction, and maximize revenue by gaining a deeper understanding of its sales performance and customer preferences.</a:t>
            </a:r>
          </a:p>
          <a:p>
            <a:endParaRPr lang="en-US" dirty="0"/>
          </a:p>
        </p:txBody>
      </p:sp>
    </p:spTree>
    <p:extLst>
      <p:ext uri="{BB962C8B-B14F-4D97-AF65-F5344CB8AC3E}">
        <p14:creationId xmlns:p14="http://schemas.microsoft.com/office/powerpoint/2010/main" val="99154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9EBE2-35F4-283E-C74B-8A635A7510FB}"/>
              </a:ext>
            </a:extLst>
          </p:cNvPr>
          <p:cNvSpPr txBox="1"/>
          <p:nvPr/>
        </p:nvSpPr>
        <p:spPr>
          <a:xfrm>
            <a:off x="1651518" y="1006170"/>
            <a:ext cx="9125339"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Important Factors to optimize the Business</a:t>
            </a:r>
          </a:p>
        </p:txBody>
      </p:sp>
      <p:sp>
        <p:nvSpPr>
          <p:cNvPr id="3" name="TextBox 2">
            <a:extLst>
              <a:ext uri="{FF2B5EF4-FFF2-40B4-BE49-F238E27FC236}">
                <a16:creationId xmlns:a16="http://schemas.microsoft.com/office/drawing/2014/main" id="{372BA52C-EC29-7960-98E3-DB4BBB120D3D}"/>
              </a:ext>
            </a:extLst>
          </p:cNvPr>
          <p:cNvSpPr txBox="1"/>
          <p:nvPr/>
        </p:nvSpPr>
        <p:spPr>
          <a:xfrm>
            <a:off x="1651518" y="1931437"/>
            <a:ext cx="88080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Total number of orders placed</a:t>
            </a:r>
          </a:p>
          <a:p>
            <a:pPr marL="285750" indent="-285750">
              <a:buFont typeface="Arial" panose="020B0604020202020204" pitchFamily="34" charset="0"/>
              <a:buChar char="•"/>
            </a:pPr>
            <a:r>
              <a:rPr lang="en-US" dirty="0"/>
              <a:t>Total revenue generated from pizza sales</a:t>
            </a:r>
          </a:p>
          <a:p>
            <a:pPr marL="285750" indent="-285750">
              <a:buFont typeface="Arial" panose="020B0604020202020204" pitchFamily="34" charset="0"/>
              <a:buChar char="•"/>
            </a:pPr>
            <a:r>
              <a:rPr lang="en-US" dirty="0"/>
              <a:t>Highest-priced pizza</a:t>
            </a:r>
          </a:p>
          <a:p>
            <a:pPr marL="285750" indent="-285750">
              <a:buFont typeface="Arial" panose="020B0604020202020204" pitchFamily="34" charset="0"/>
              <a:buChar char="•"/>
            </a:pPr>
            <a:r>
              <a:rPr lang="en-US" dirty="0"/>
              <a:t>Most common pizza size ordered</a:t>
            </a:r>
          </a:p>
          <a:p>
            <a:pPr marL="285750" indent="-285750">
              <a:buFont typeface="Arial" panose="020B0604020202020204" pitchFamily="34" charset="0"/>
              <a:buChar char="•"/>
            </a:pPr>
            <a:r>
              <a:rPr lang="en-US" dirty="0"/>
              <a:t>Top 5 most ordered pizza types along with their quantities</a:t>
            </a:r>
          </a:p>
          <a:p>
            <a:pPr marL="285750" indent="-285750">
              <a:buFont typeface="Arial" panose="020B0604020202020204" pitchFamily="34" charset="0"/>
              <a:buChar char="•"/>
            </a:pPr>
            <a:r>
              <a:rPr lang="en-US" dirty="0"/>
              <a:t>Total quantity of each pizza category ordered</a:t>
            </a:r>
          </a:p>
          <a:p>
            <a:pPr marL="285750" indent="-285750">
              <a:buFont typeface="Arial" panose="020B0604020202020204" pitchFamily="34" charset="0"/>
              <a:buChar char="•"/>
            </a:pPr>
            <a:r>
              <a:rPr lang="en-US" dirty="0"/>
              <a:t>Distribution of orders by hour of the day</a:t>
            </a:r>
          </a:p>
          <a:p>
            <a:pPr marL="285750" indent="-285750">
              <a:buFont typeface="Arial" panose="020B0604020202020204" pitchFamily="34" charset="0"/>
              <a:buChar char="•"/>
            </a:pPr>
            <a:r>
              <a:rPr lang="en-US" dirty="0"/>
              <a:t>Category-wise distribution of pizzas</a:t>
            </a:r>
          </a:p>
          <a:p>
            <a:pPr marL="285750" indent="-285750">
              <a:buFont typeface="Arial" panose="020B0604020202020204" pitchFamily="34" charset="0"/>
              <a:buChar char="•"/>
            </a:pPr>
            <a:r>
              <a:rPr lang="en-US" dirty="0"/>
              <a:t>Group the orders by date and calculate the average number of pizzas ordered per day</a:t>
            </a:r>
          </a:p>
          <a:p>
            <a:pPr marL="285750" indent="-285750">
              <a:buFont typeface="Arial" panose="020B0604020202020204" pitchFamily="34" charset="0"/>
              <a:buChar char="•"/>
            </a:pPr>
            <a:r>
              <a:rPr lang="en-US" dirty="0"/>
              <a:t>Top 3 most ordered pizza types based on revenue</a:t>
            </a:r>
          </a:p>
          <a:p>
            <a:pPr marL="285750" indent="-285750">
              <a:buFont typeface="Arial" panose="020B0604020202020204" pitchFamily="34" charset="0"/>
              <a:buChar char="•"/>
            </a:pPr>
            <a:r>
              <a:rPr lang="en-US" dirty="0"/>
              <a:t>Percentage contribution of each pizza type to total revenue</a:t>
            </a:r>
          </a:p>
          <a:p>
            <a:pPr marL="285750" indent="-285750">
              <a:buFont typeface="Arial" panose="020B0604020202020204" pitchFamily="34" charset="0"/>
              <a:buChar char="•"/>
            </a:pPr>
            <a:r>
              <a:rPr lang="en-US" dirty="0"/>
              <a:t>Cumulative revenue generated over time</a:t>
            </a:r>
          </a:p>
          <a:p>
            <a:pPr marL="285750" indent="-285750">
              <a:buFont typeface="Arial" panose="020B0604020202020204" pitchFamily="34" charset="0"/>
              <a:buChar char="•"/>
            </a:pPr>
            <a:r>
              <a:rPr lang="en-US" dirty="0"/>
              <a:t>Top 5 most ordered pizza types based on revenue for each pizza category</a:t>
            </a:r>
          </a:p>
        </p:txBody>
      </p:sp>
    </p:spTree>
    <p:extLst>
      <p:ext uri="{BB962C8B-B14F-4D97-AF65-F5344CB8AC3E}">
        <p14:creationId xmlns:p14="http://schemas.microsoft.com/office/powerpoint/2010/main" val="119711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50F8F-6E1E-705B-CC69-E3D3E468A1F5}"/>
              </a:ext>
            </a:extLst>
          </p:cNvPr>
          <p:cNvSpPr txBox="1"/>
          <p:nvPr/>
        </p:nvSpPr>
        <p:spPr>
          <a:xfrm>
            <a:off x="4257091" y="1027661"/>
            <a:ext cx="342064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Data Analysis</a:t>
            </a:r>
          </a:p>
        </p:txBody>
      </p:sp>
      <p:sp>
        <p:nvSpPr>
          <p:cNvPr id="3" name="TextBox 2">
            <a:extLst>
              <a:ext uri="{FF2B5EF4-FFF2-40B4-BE49-F238E27FC236}">
                <a16:creationId xmlns:a16="http://schemas.microsoft.com/office/drawing/2014/main" id="{FAC3C6DE-CC3F-3E7C-7183-92FDE0B50148}"/>
              </a:ext>
            </a:extLst>
          </p:cNvPr>
          <p:cNvSpPr txBox="1"/>
          <p:nvPr/>
        </p:nvSpPr>
        <p:spPr>
          <a:xfrm>
            <a:off x="2419350" y="2044687"/>
            <a:ext cx="70961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analyzing the data , various factors affecting the business</a:t>
            </a:r>
          </a:p>
          <a:p>
            <a:pPr marL="285750" indent="-285750">
              <a:buFont typeface="Arial" panose="020B0604020202020204" pitchFamily="34" charset="0"/>
              <a:buChar char="•"/>
            </a:pPr>
            <a:r>
              <a:rPr lang="en-US" sz="2400" dirty="0"/>
              <a:t>In this case study, there are four tables </a:t>
            </a:r>
            <a:r>
              <a:rPr lang="en-US" sz="2400" b="1" dirty="0" err="1"/>
              <a:t>order_details</a:t>
            </a:r>
            <a:r>
              <a:rPr lang="en-US" sz="2400" dirty="0"/>
              <a:t>(contains details of individual items ordered in each transactions), </a:t>
            </a:r>
            <a:r>
              <a:rPr lang="en-US" sz="2400" b="1" dirty="0"/>
              <a:t>orders</a:t>
            </a:r>
            <a:r>
              <a:rPr lang="en-US" sz="2400" dirty="0"/>
              <a:t>(records each individual order placed by customers), </a:t>
            </a:r>
            <a:r>
              <a:rPr lang="en-US" sz="2400" b="1" dirty="0" err="1"/>
              <a:t>pizza_types</a:t>
            </a:r>
            <a:r>
              <a:rPr lang="en-US" sz="2400" dirty="0"/>
              <a:t>(stores the information about different types of pizzas offered, </a:t>
            </a:r>
            <a:r>
              <a:rPr lang="en-US" sz="2400" b="1" dirty="0"/>
              <a:t>pizzas</a:t>
            </a:r>
            <a:r>
              <a:rPr lang="en-US" sz="2400" dirty="0"/>
              <a:t>(contains detailed information about individual pizza items that can be ordered)</a:t>
            </a:r>
          </a:p>
        </p:txBody>
      </p:sp>
    </p:spTree>
    <p:extLst>
      <p:ext uri="{BB962C8B-B14F-4D97-AF65-F5344CB8AC3E}">
        <p14:creationId xmlns:p14="http://schemas.microsoft.com/office/powerpoint/2010/main" val="76660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8B4F46-A796-0559-F095-9B0E01C18962}"/>
              </a:ext>
            </a:extLst>
          </p:cNvPr>
          <p:cNvSpPr txBox="1"/>
          <p:nvPr/>
        </p:nvSpPr>
        <p:spPr>
          <a:xfrm>
            <a:off x="4141043" y="803673"/>
            <a:ext cx="328845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Table Analysis</a:t>
            </a:r>
          </a:p>
        </p:txBody>
      </p:sp>
      <p:sp>
        <p:nvSpPr>
          <p:cNvPr id="4" name="TextBox 3">
            <a:extLst>
              <a:ext uri="{FF2B5EF4-FFF2-40B4-BE49-F238E27FC236}">
                <a16:creationId xmlns:a16="http://schemas.microsoft.com/office/drawing/2014/main" id="{0C606866-D6A9-4771-29AE-F21F0DD7E63D}"/>
              </a:ext>
            </a:extLst>
          </p:cNvPr>
          <p:cNvSpPr txBox="1"/>
          <p:nvPr/>
        </p:nvSpPr>
        <p:spPr>
          <a:xfrm>
            <a:off x="858416" y="1511559"/>
            <a:ext cx="10440955" cy="4154984"/>
          </a:xfrm>
          <a:prstGeom prst="rect">
            <a:avLst/>
          </a:prstGeom>
          <a:noFill/>
        </p:spPr>
        <p:txBody>
          <a:bodyPr wrap="square" rtlCol="0">
            <a:spAutoFit/>
          </a:bodyPr>
          <a:lstStyle/>
          <a:p>
            <a:r>
              <a:rPr lang="en-US" sz="1200" dirty="0"/>
              <a:t>1. </a:t>
            </a:r>
            <a:r>
              <a:rPr lang="en-US" sz="1200" b="1" dirty="0" err="1">
                <a:effectLst>
                  <a:outerShdw blurRad="38100" dist="38100" dir="2700000" algn="tl">
                    <a:srgbClr val="000000">
                      <a:alpha val="43137"/>
                    </a:srgbClr>
                  </a:outerShdw>
                </a:effectLst>
              </a:rPr>
              <a:t>Order_details</a:t>
            </a:r>
            <a:r>
              <a:rPr lang="en-US" sz="1200" b="1" dirty="0">
                <a:effectLst>
                  <a:outerShdw blurRad="38100" dist="38100" dir="2700000" algn="tl">
                    <a:srgbClr val="000000">
                      <a:alpha val="43137"/>
                    </a:srgbClr>
                  </a:outerShdw>
                </a:effectLst>
              </a:rPr>
              <a:t> </a:t>
            </a:r>
            <a:r>
              <a:rPr lang="en-US" sz="1200" dirty="0"/>
              <a:t>table contains:-</a:t>
            </a:r>
          </a:p>
          <a:p>
            <a:r>
              <a:rPr lang="en-US" sz="1200" dirty="0" err="1"/>
              <a:t>order_details_id</a:t>
            </a:r>
            <a:r>
              <a:rPr lang="en-US" sz="1200" dirty="0"/>
              <a:t>: A unique identifier for each entry in the </a:t>
            </a:r>
            <a:r>
              <a:rPr lang="en-US" sz="1200" dirty="0" err="1"/>
              <a:t>order_details</a:t>
            </a:r>
            <a:r>
              <a:rPr lang="en-US" sz="1200" dirty="0"/>
              <a:t> table.</a:t>
            </a:r>
          </a:p>
          <a:p>
            <a:r>
              <a:rPr lang="en-US" sz="1200" dirty="0" err="1"/>
              <a:t>order_id</a:t>
            </a:r>
            <a:r>
              <a:rPr lang="en-US" sz="1200" dirty="0"/>
              <a:t>: Refers to the unique ID of the order associated with these details (foreign key referencing the orders table).</a:t>
            </a:r>
          </a:p>
          <a:p>
            <a:r>
              <a:rPr lang="en-US" sz="1200" dirty="0" err="1"/>
              <a:t>pizza_id</a:t>
            </a:r>
            <a:r>
              <a:rPr lang="en-US" sz="1200" dirty="0"/>
              <a:t>: The unique identifier of the pizza ordered (foreign key referencing the pizzas table).</a:t>
            </a:r>
          </a:p>
          <a:p>
            <a:r>
              <a:rPr lang="en-US" sz="1200" dirty="0"/>
              <a:t>quantity: The number of pizzas of the specified type ordered.</a:t>
            </a:r>
          </a:p>
          <a:p>
            <a:endParaRPr lang="en-US" sz="1200" dirty="0"/>
          </a:p>
          <a:p>
            <a:r>
              <a:rPr lang="en-US" sz="1200" dirty="0"/>
              <a:t>2. </a:t>
            </a:r>
            <a:r>
              <a:rPr lang="en-US" sz="1200" b="1" dirty="0">
                <a:effectLst>
                  <a:outerShdw blurRad="38100" dist="38100" dir="2700000" algn="tl">
                    <a:srgbClr val="000000">
                      <a:alpha val="43137"/>
                    </a:srgbClr>
                  </a:outerShdw>
                </a:effectLst>
              </a:rPr>
              <a:t>orders table </a:t>
            </a:r>
            <a:r>
              <a:rPr lang="en-US" sz="1200" dirty="0"/>
              <a:t>contains:-</a:t>
            </a:r>
          </a:p>
          <a:p>
            <a:r>
              <a:rPr lang="en-US" sz="1200" dirty="0" err="1"/>
              <a:t>order_id</a:t>
            </a:r>
            <a:r>
              <a:rPr lang="en-US" sz="1200" dirty="0"/>
              <a:t>: A unique identifier for each order.</a:t>
            </a:r>
          </a:p>
          <a:p>
            <a:r>
              <a:rPr lang="en-US" sz="1200" dirty="0"/>
              <a:t>date: The date on which the order was placed.</a:t>
            </a:r>
          </a:p>
          <a:p>
            <a:r>
              <a:rPr lang="en-US" sz="1200" dirty="0"/>
              <a:t>time: The time at which the order was placed.</a:t>
            </a:r>
          </a:p>
          <a:p>
            <a:endParaRPr lang="en-US" sz="1200" dirty="0"/>
          </a:p>
          <a:p>
            <a:r>
              <a:rPr lang="en-US" sz="1200" dirty="0"/>
              <a:t>3</a:t>
            </a:r>
            <a:r>
              <a:rPr lang="en-US" sz="1200" b="1" dirty="0">
                <a:effectLst>
                  <a:outerShdw blurRad="38100" dist="38100" dir="2700000" algn="tl">
                    <a:srgbClr val="000000">
                      <a:alpha val="43137"/>
                    </a:srgbClr>
                  </a:outerShdw>
                </a:effectLst>
              </a:rPr>
              <a:t>. </a:t>
            </a:r>
            <a:r>
              <a:rPr lang="en-US" sz="1200" b="1" dirty="0" err="1">
                <a:effectLst>
                  <a:outerShdw blurRad="38100" dist="38100" dir="2700000" algn="tl">
                    <a:srgbClr val="000000">
                      <a:alpha val="43137"/>
                    </a:srgbClr>
                  </a:outerShdw>
                </a:effectLst>
              </a:rPr>
              <a:t>pizza_types</a:t>
            </a:r>
            <a:r>
              <a:rPr lang="en-US" sz="1200" b="1" dirty="0">
                <a:effectLst>
                  <a:outerShdw blurRad="38100" dist="38100" dir="2700000" algn="tl">
                    <a:srgbClr val="000000">
                      <a:alpha val="43137"/>
                    </a:srgbClr>
                  </a:outerShdw>
                </a:effectLst>
              </a:rPr>
              <a:t> </a:t>
            </a:r>
            <a:r>
              <a:rPr lang="en-US" sz="1200" dirty="0"/>
              <a:t>table contains:- </a:t>
            </a:r>
          </a:p>
          <a:p>
            <a:r>
              <a:rPr lang="en-US" sz="1200" dirty="0" err="1"/>
              <a:t>pizza_type_id</a:t>
            </a:r>
            <a:r>
              <a:rPr lang="en-US" sz="1200" dirty="0"/>
              <a:t>: A unique identifier for each type of pizza.</a:t>
            </a:r>
          </a:p>
          <a:p>
            <a:r>
              <a:rPr lang="en-US" sz="1200" dirty="0"/>
              <a:t>name: The name of the pizza type (e.g., Margherita, Pepperoni, etc.).</a:t>
            </a:r>
          </a:p>
          <a:p>
            <a:r>
              <a:rPr lang="en-US" sz="1200" dirty="0"/>
              <a:t>category: The category or classification of the pizza (e.g., Vegetarian, Non-Vegetarian).</a:t>
            </a:r>
          </a:p>
          <a:p>
            <a:r>
              <a:rPr lang="en-US" sz="1200" dirty="0"/>
              <a:t>ingredients: The list of ingredients used in this type of pizza.</a:t>
            </a:r>
          </a:p>
          <a:p>
            <a:endParaRPr lang="en-US" sz="1200" dirty="0"/>
          </a:p>
          <a:p>
            <a:r>
              <a:rPr lang="en-US" sz="1200" dirty="0"/>
              <a:t>4</a:t>
            </a:r>
            <a:r>
              <a:rPr lang="en-US" sz="1200" b="1" dirty="0">
                <a:effectLst>
                  <a:outerShdw blurRad="38100" dist="38100" dir="2700000" algn="tl">
                    <a:srgbClr val="000000">
                      <a:alpha val="43137"/>
                    </a:srgbClr>
                  </a:outerShdw>
                </a:effectLst>
              </a:rPr>
              <a:t>. pizzas table </a:t>
            </a:r>
            <a:r>
              <a:rPr lang="en-US" sz="1200" dirty="0"/>
              <a:t>contains:-</a:t>
            </a:r>
          </a:p>
          <a:p>
            <a:r>
              <a:rPr lang="en-US" sz="1200" dirty="0" err="1"/>
              <a:t>pizza_id</a:t>
            </a:r>
            <a:r>
              <a:rPr lang="en-US" sz="1200" dirty="0"/>
              <a:t>: A unique identifier for each pizza.</a:t>
            </a:r>
          </a:p>
          <a:p>
            <a:r>
              <a:rPr lang="en-US" sz="1200" dirty="0" err="1"/>
              <a:t>pizza_type_id</a:t>
            </a:r>
            <a:r>
              <a:rPr lang="en-US" sz="1200" dirty="0"/>
              <a:t>: Refers to the type of pizza (foreign key referencing the </a:t>
            </a:r>
            <a:r>
              <a:rPr lang="en-US" sz="1200" dirty="0" err="1"/>
              <a:t>pizza_types</a:t>
            </a:r>
            <a:r>
              <a:rPr lang="en-US" sz="1200" dirty="0"/>
              <a:t> table).</a:t>
            </a:r>
          </a:p>
          <a:p>
            <a:r>
              <a:rPr lang="en-US" sz="1200" dirty="0"/>
              <a:t>size: The size of the pizza (e.g., Small, Medium, Large).</a:t>
            </a:r>
          </a:p>
          <a:p>
            <a:r>
              <a:rPr lang="en-US" sz="1200" dirty="0"/>
              <a:t>price: The price of the pizza depending on its size and type.</a:t>
            </a:r>
          </a:p>
        </p:txBody>
      </p:sp>
    </p:spTree>
    <p:extLst>
      <p:ext uri="{BB962C8B-B14F-4D97-AF65-F5344CB8AC3E}">
        <p14:creationId xmlns:p14="http://schemas.microsoft.com/office/powerpoint/2010/main" val="220050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612EA7-776C-8638-E547-129026C251AF}"/>
              </a:ext>
            </a:extLst>
          </p:cNvPr>
          <p:cNvPicPr>
            <a:picLocks noChangeAspect="1"/>
          </p:cNvPicPr>
          <p:nvPr/>
        </p:nvPicPr>
        <p:blipFill>
          <a:blip r:embed="rId2"/>
          <a:stretch>
            <a:fillRect/>
          </a:stretch>
        </p:blipFill>
        <p:spPr>
          <a:xfrm>
            <a:off x="809819" y="1788877"/>
            <a:ext cx="5353050" cy="4162425"/>
          </a:xfrm>
          <a:prstGeom prst="rect">
            <a:avLst/>
          </a:prstGeom>
        </p:spPr>
      </p:pic>
      <p:sp>
        <p:nvSpPr>
          <p:cNvPr id="3" name="TextBox 2">
            <a:extLst>
              <a:ext uri="{FF2B5EF4-FFF2-40B4-BE49-F238E27FC236}">
                <a16:creationId xmlns:a16="http://schemas.microsoft.com/office/drawing/2014/main" id="{EADE1358-A5FB-546E-66D9-406854B4582C}"/>
              </a:ext>
            </a:extLst>
          </p:cNvPr>
          <p:cNvSpPr txBox="1"/>
          <p:nvPr/>
        </p:nvSpPr>
        <p:spPr>
          <a:xfrm>
            <a:off x="3890865" y="807232"/>
            <a:ext cx="454400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Data Normalization</a:t>
            </a:r>
          </a:p>
        </p:txBody>
      </p:sp>
      <p:sp>
        <p:nvSpPr>
          <p:cNvPr id="7" name="Rectangle 3">
            <a:extLst>
              <a:ext uri="{FF2B5EF4-FFF2-40B4-BE49-F238E27FC236}">
                <a16:creationId xmlns:a16="http://schemas.microsoft.com/office/drawing/2014/main" id="{C731A955-9101-9CD8-4469-102A11326D38}"/>
              </a:ext>
            </a:extLst>
          </p:cNvPr>
          <p:cNvSpPr>
            <a:spLocks noChangeArrowheads="1"/>
          </p:cNvSpPr>
          <p:nvPr/>
        </p:nvSpPr>
        <p:spPr bwMode="auto">
          <a:xfrm rot="10800000" flipV="1">
            <a:off x="6228672" y="1898845"/>
            <a:ext cx="454400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Baskerville Old Face" panose="02020602080505020303" pitchFamily="18" charset="0"/>
              </a:rPr>
              <a:t>The orders table is linked to the </a:t>
            </a:r>
            <a:r>
              <a:rPr kumimoji="0" lang="en-US" altLang="en-US" b="0" i="0" u="none" strike="noStrike" cap="none" normalizeH="0" baseline="0" dirty="0" err="1">
                <a:ln>
                  <a:noFill/>
                </a:ln>
                <a:solidFill>
                  <a:schemeClr val="tx1"/>
                </a:solidFill>
                <a:effectLst/>
                <a:latin typeface="Baskerville Old Face" panose="02020602080505020303" pitchFamily="18" charset="0"/>
              </a:rPr>
              <a:t>order_details</a:t>
            </a:r>
            <a:r>
              <a:rPr kumimoji="0" lang="en-US" altLang="en-US" b="0" i="0" u="none" strike="noStrike" cap="none" normalizeH="0" baseline="0" dirty="0">
                <a:ln>
                  <a:noFill/>
                </a:ln>
                <a:solidFill>
                  <a:schemeClr val="tx1"/>
                </a:solidFill>
                <a:effectLst/>
                <a:latin typeface="Baskerville Old Face" panose="02020602080505020303" pitchFamily="18" charset="0"/>
              </a:rPr>
              <a:t> table through the </a:t>
            </a:r>
            <a:r>
              <a:rPr kumimoji="0" lang="en-US" altLang="en-US" b="0" i="0" u="none" strike="noStrike" cap="none" normalizeH="0" baseline="0" dirty="0" err="1">
                <a:ln>
                  <a:noFill/>
                </a:ln>
                <a:solidFill>
                  <a:schemeClr val="tx1"/>
                </a:solidFill>
                <a:effectLst/>
                <a:latin typeface="Baskerville Old Face" panose="02020602080505020303" pitchFamily="18" charset="0"/>
              </a:rPr>
              <a:t>order_id</a:t>
            </a:r>
            <a:r>
              <a:rPr kumimoji="0" lang="en-US" altLang="en-US" b="0" i="0" u="none" strike="noStrike" cap="none" normalizeH="0" baseline="0" dirty="0">
                <a:ln>
                  <a:noFill/>
                </a:ln>
                <a:solidFill>
                  <a:schemeClr val="tx1"/>
                </a:solidFill>
                <a:effectLst/>
                <a:latin typeface="Baskerville Old Face" panose="02020602080505020303" pitchFamily="18" charset="0"/>
              </a:rPr>
              <a:t> field, which is a </a:t>
            </a:r>
            <a:r>
              <a:rPr kumimoji="0" lang="en-US" altLang="en-US" b="1" i="0" u="none" strike="noStrike" cap="none" normalizeH="0" baseline="0" dirty="0">
                <a:ln>
                  <a:noFill/>
                </a:ln>
                <a:solidFill>
                  <a:schemeClr val="tx1"/>
                </a:solidFill>
                <a:effectLst/>
                <a:latin typeface="Baskerville Old Face" panose="02020602080505020303" pitchFamily="18" charset="0"/>
              </a:rPr>
              <a:t>foreign key</a:t>
            </a:r>
            <a:r>
              <a:rPr kumimoji="0" lang="en-US" altLang="en-US" b="0" i="0" u="none" strike="noStrike" cap="none" normalizeH="0" baseline="0" dirty="0">
                <a:ln>
                  <a:noFill/>
                </a:ln>
                <a:solidFill>
                  <a:schemeClr val="tx1"/>
                </a:solidFill>
                <a:effectLst/>
                <a:latin typeface="Baskerville Old Face" panose="02020602080505020303" pitchFamily="18" charset="0"/>
              </a:rPr>
              <a:t> in the </a:t>
            </a:r>
            <a:r>
              <a:rPr kumimoji="0" lang="en-US" altLang="en-US" b="0" i="0" u="none" strike="noStrike" cap="none" normalizeH="0" baseline="0" dirty="0" err="1">
                <a:ln>
                  <a:noFill/>
                </a:ln>
                <a:solidFill>
                  <a:schemeClr val="tx1"/>
                </a:solidFill>
                <a:effectLst/>
                <a:latin typeface="Baskerville Old Face" panose="02020602080505020303" pitchFamily="18" charset="0"/>
              </a:rPr>
              <a:t>order_details</a:t>
            </a:r>
            <a:r>
              <a:rPr kumimoji="0" lang="en-US" altLang="en-US" b="0" i="0" u="none" strike="noStrike" cap="none" normalizeH="0" baseline="0" dirty="0">
                <a:ln>
                  <a:noFill/>
                </a:ln>
                <a:solidFill>
                  <a:schemeClr val="tx1"/>
                </a:solidFill>
                <a:effectLst/>
                <a:latin typeface="Baskerville Old Face" panose="02020602080505020303" pitchFamily="18" charset="0"/>
              </a:rPr>
              <a:t> table.</a:t>
            </a:r>
            <a:r>
              <a:rPr lang="en-US" dirty="0">
                <a:latin typeface="Baskerville Old Face" panose="02020602080505020303" pitchFamily="18" charset="0"/>
              </a:rPr>
              <a:t> One order can have </a:t>
            </a:r>
            <a:r>
              <a:rPr lang="en-US" b="1" dirty="0">
                <a:latin typeface="Baskerville Old Face" panose="02020602080505020303" pitchFamily="18" charset="0"/>
              </a:rPr>
              <a:t>multiple order details</a:t>
            </a:r>
            <a:r>
              <a:rPr lang="en-US" dirty="0">
                <a:latin typeface="Baskerville Old Face" panose="02020602080505020303" pitchFamily="18" charset="0"/>
              </a:rPr>
              <a:t> making this a </a:t>
            </a:r>
            <a:r>
              <a:rPr lang="en-US" b="1" dirty="0">
                <a:latin typeface="Baskerville Old Face" panose="02020602080505020303" pitchFamily="18" charset="0"/>
              </a:rPr>
              <a:t>one-to-many relationship</a:t>
            </a:r>
            <a:r>
              <a:rPr lang="en-US" dirty="0">
                <a:latin typeface="Baskerville Old Face" panose="02020602080505020303"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Baskerville Old Face" panose="02020602080505020303" pitchFamily="18" charset="0"/>
              </a:rPr>
              <a:t>The </a:t>
            </a:r>
            <a:r>
              <a:rPr kumimoji="0" lang="en-US" altLang="en-US" b="0" i="0" u="none" strike="noStrike" cap="none" normalizeH="0" baseline="0" dirty="0" err="1">
                <a:ln>
                  <a:noFill/>
                </a:ln>
                <a:solidFill>
                  <a:schemeClr val="tx1"/>
                </a:solidFill>
                <a:effectLst/>
                <a:latin typeface="Baskerville Old Face" panose="02020602080505020303" pitchFamily="18" charset="0"/>
              </a:rPr>
              <a:t>order_details</a:t>
            </a:r>
            <a:r>
              <a:rPr kumimoji="0" lang="en-US" altLang="en-US" b="0" i="0" u="none" strike="noStrike" cap="none" normalizeH="0" baseline="0" dirty="0">
                <a:ln>
                  <a:noFill/>
                </a:ln>
                <a:solidFill>
                  <a:schemeClr val="tx1"/>
                </a:solidFill>
                <a:effectLst/>
                <a:latin typeface="Baskerville Old Face" panose="02020602080505020303" pitchFamily="18" charset="0"/>
              </a:rPr>
              <a:t> table is linked to the pizzas table through the </a:t>
            </a:r>
            <a:r>
              <a:rPr kumimoji="0" lang="en-US" altLang="en-US" b="0" i="0" u="none" strike="noStrike" cap="none" normalizeH="0" baseline="0" dirty="0" err="1">
                <a:ln>
                  <a:noFill/>
                </a:ln>
                <a:solidFill>
                  <a:schemeClr val="tx1"/>
                </a:solidFill>
                <a:effectLst/>
                <a:latin typeface="Baskerville Old Face" panose="02020602080505020303" pitchFamily="18" charset="0"/>
              </a:rPr>
              <a:t>pizza_id</a:t>
            </a:r>
            <a:r>
              <a:rPr kumimoji="0" lang="en-US" altLang="en-US" b="0" i="0" u="none" strike="noStrike" cap="none" normalizeH="0" baseline="0" dirty="0">
                <a:ln>
                  <a:noFill/>
                </a:ln>
                <a:solidFill>
                  <a:schemeClr val="tx1"/>
                </a:solidFill>
                <a:effectLst/>
                <a:latin typeface="Baskerville Old Face" panose="02020602080505020303" pitchFamily="18" charset="0"/>
              </a:rPr>
              <a:t> field, which is a </a:t>
            </a:r>
            <a:r>
              <a:rPr kumimoji="0" lang="en-US" altLang="en-US" b="1" i="0" u="none" strike="noStrike" cap="none" normalizeH="0" baseline="0" dirty="0">
                <a:ln>
                  <a:noFill/>
                </a:ln>
                <a:solidFill>
                  <a:schemeClr val="tx1"/>
                </a:solidFill>
                <a:effectLst/>
                <a:latin typeface="Baskerville Old Face" panose="02020602080505020303" pitchFamily="18" charset="0"/>
              </a:rPr>
              <a:t>foreign key</a:t>
            </a:r>
            <a:r>
              <a:rPr kumimoji="0" lang="en-US" altLang="en-US" b="0" i="0" u="none" strike="noStrike" cap="none" normalizeH="0" baseline="0" dirty="0">
                <a:ln>
                  <a:noFill/>
                </a:ln>
                <a:solidFill>
                  <a:schemeClr val="tx1"/>
                </a:solidFill>
                <a:effectLst/>
                <a:latin typeface="Baskerville Old Face" panose="02020602080505020303" pitchFamily="18" charset="0"/>
              </a:rPr>
              <a:t> in the </a:t>
            </a:r>
            <a:r>
              <a:rPr kumimoji="0" lang="en-US" altLang="en-US" b="0" i="0" u="none" strike="noStrike" cap="none" normalizeH="0" baseline="0" dirty="0" err="1">
                <a:ln>
                  <a:noFill/>
                </a:ln>
                <a:solidFill>
                  <a:schemeClr val="tx1"/>
                </a:solidFill>
                <a:effectLst/>
                <a:latin typeface="Baskerville Old Face" panose="02020602080505020303" pitchFamily="18" charset="0"/>
              </a:rPr>
              <a:t>order_details</a:t>
            </a:r>
            <a:r>
              <a:rPr kumimoji="0" lang="en-US" altLang="en-US" b="0" i="0" u="none" strike="noStrike" cap="none" normalizeH="0" baseline="0" dirty="0">
                <a:ln>
                  <a:noFill/>
                </a:ln>
                <a:solidFill>
                  <a:schemeClr val="tx1"/>
                </a:solidFill>
                <a:effectLst/>
                <a:latin typeface="Baskerville Old Face" panose="02020602080505020303" pitchFamily="18" charset="0"/>
              </a:rPr>
              <a:t> </a:t>
            </a:r>
            <a:r>
              <a:rPr kumimoji="0" lang="en-US" altLang="en-US" b="0" i="0" u="none" strike="noStrike" cap="none" normalizeH="0" baseline="0" dirty="0" err="1">
                <a:ln>
                  <a:noFill/>
                </a:ln>
                <a:solidFill>
                  <a:schemeClr val="tx1"/>
                </a:solidFill>
                <a:effectLst/>
                <a:latin typeface="Baskerville Old Face" panose="02020602080505020303" pitchFamily="18" charset="0"/>
              </a:rPr>
              <a:t>table.This</a:t>
            </a:r>
            <a:r>
              <a:rPr kumimoji="0" lang="en-US" altLang="en-US" b="0" i="0" u="none" strike="noStrike" cap="none" normalizeH="0" baseline="0" dirty="0">
                <a:ln>
                  <a:noFill/>
                </a:ln>
                <a:solidFill>
                  <a:schemeClr val="tx1"/>
                </a:solidFill>
                <a:effectLst/>
                <a:latin typeface="Baskerville Old Face" panose="02020602080505020303" pitchFamily="18" charset="0"/>
              </a:rPr>
              <a:t> is a </a:t>
            </a:r>
            <a:r>
              <a:rPr kumimoji="0" lang="en-US" altLang="en-US" b="1" i="0" u="none" strike="noStrike" cap="none" normalizeH="0" baseline="0" dirty="0">
                <a:ln>
                  <a:noFill/>
                </a:ln>
                <a:solidFill>
                  <a:schemeClr val="tx1"/>
                </a:solidFill>
                <a:effectLst/>
                <a:latin typeface="Baskerville Old Face" panose="02020602080505020303" pitchFamily="18" charset="0"/>
              </a:rPr>
              <a:t>many-to-one relationship</a:t>
            </a:r>
            <a:r>
              <a:rPr lang="en-US" altLang="en-US" dirty="0">
                <a:latin typeface="Baskerville Old Face" panose="020206020805050203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Baskerville Old Face" panose="02020602080505020303" pitchFamily="18" charset="0"/>
              </a:rPr>
              <a:t>The pizzas table is linked to the </a:t>
            </a:r>
            <a:r>
              <a:rPr kumimoji="0" lang="en-US" altLang="en-US" b="0" i="0" u="none" strike="noStrike" cap="none" normalizeH="0" baseline="0" dirty="0" err="1">
                <a:ln>
                  <a:noFill/>
                </a:ln>
                <a:solidFill>
                  <a:schemeClr val="tx1"/>
                </a:solidFill>
                <a:effectLst/>
                <a:latin typeface="Baskerville Old Face" panose="02020602080505020303" pitchFamily="18" charset="0"/>
              </a:rPr>
              <a:t>pizza_types</a:t>
            </a:r>
            <a:r>
              <a:rPr kumimoji="0" lang="en-US" altLang="en-US" b="0" i="0" u="none" strike="noStrike" cap="none" normalizeH="0" baseline="0" dirty="0">
                <a:ln>
                  <a:noFill/>
                </a:ln>
                <a:solidFill>
                  <a:schemeClr val="tx1"/>
                </a:solidFill>
                <a:effectLst/>
                <a:latin typeface="Baskerville Old Face" panose="02020602080505020303" pitchFamily="18" charset="0"/>
              </a:rPr>
              <a:t> table through the </a:t>
            </a:r>
            <a:r>
              <a:rPr kumimoji="0" lang="en-US" altLang="en-US" b="0" i="0" u="none" strike="noStrike" cap="none" normalizeH="0" baseline="0" dirty="0" err="1">
                <a:ln>
                  <a:noFill/>
                </a:ln>
                <a:solidFill>
                  <a:schemeClr val="tx1"/>
                </a:solidFill>
                <a:effectLst/>
                <a:latin typeface="Baskerville Old Face" panose="02020602080505020303" pitchFamily="18" charset="0"/>
              </a:rPr>
              <a:t>pizza_type_id</a:t>
            </a:r>
            <a:r>
              <a:rPr kumimoji="0" lang="en-US" altLang="en-US" b="0" i="0" u="none" strike="noStrike" cap="none" normalizeH="0" baseline="0" dirty="0">
                <a:ln>
                  <a:noFill/>
                </a:ln>
                <a:solidFill>
                  <a:schemeClr val="tx1"/>
                </a:solidFill>
                <a:effectLst/>
                <a:latin typeface="Baskerville Old Face" panose="02020602080505020303" pitchFamily="18" charset="0"/>
              </a:rPr>
              <a:t> field, which is a </a:t>
            </a:r>
            <a:r>
              <a:rPr kumimoji="0" lang="en-US" altLang="en-US" b="1" i="0" u="none" strike="noStrike" cap="none" normalizeH="0" baseline="0" dirty="0">
                <a:ln>
                  <a:noFill/>
                </a:ln>
                <a:solidFill>
                  <a:schemeClr val="tx1"/>
                </a:solidFill>
                <a:effectLst/>
                <a:latin typeface="Baskerville Old Face" panose="02020602080505020303" pitchFamily="18" charset="0"/>
              </a:rPr>
              <a:t>foreign key</a:t>
            </a:r>
            <a:r>
              <a:rPr kumimoji="0" lang="en-US" altLang="en-US" b="0" i="0" u="none" strike="noStrike" cap="none" normalizeH="0" baseline="0" dirty="0">
                <a:ln>
                  <a:noFill/>
                </a:ln>
                <a:solidFill>
                  <a:schemeClr val="tx1"/>
                </a:solidFill>
                <a:effectLst/>
                <a:latin typeface="Baskerville Old Face" panose="02020602080505020303" pitchFamily="18" charset="0"/>
              </a:rPr>
              <a:t> in the pizzas table.</a:t>
            </a:r>
            <a:r>
              <a:rPr lang="en-US" dirty="0">
                <a:latin typeface="Baskerville Old Face" panose="02020602080505020303" pitchFamily="18" charset="0"/>
              </a:rPr>
              <a:t> This is also a </a:t>
            </a:r>
            <a:r>
              <a:rPr lang="en-US" b="1" dirty="0">
                <a:latin typeface="Baskerville Old Face" panose="02020602080505020303" pitchFamily="18" charset="0"/>
              </a:rPr>
              <a:t>many-to-one relationship</a:t>
            </a:r>
            <a:r>
              <a:rPr lang="en-US" sz="1400" b="1" dirty="0">
                <a:latin typeface="Baskerville Old Face" panose="02020602080505020303" pitchFamily="18" charset="0"/>
              </a:rPr>
              <a:t>.</a:t>
            </a:r>
            <a:endParaRPr lang="en-US" altLang="en-US" sz="1400" dirty="0">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Baskerville Old Face" panose="02020602080505020303" pitchFamily="18" charset="0"/>
            </a:endParaRPr>
          </a:p>
        </p:txBody>
      </p:sp>
      <p:sp>
        <p:nvSpPr>
          <p:cNvPr id="11" name="Rectangle 5">
            <a:extLst>
              <a:ext uri="{FF2B5EF4-FFF2-40B4-BE49-F238E27FC236}">
                <a16:creationId xmlns:a16="http://schemas.microsoft.com/office/drawing/2014/main" id="{D3415F16-03C4-66FB-049A-A181624B9EAD}"/>
              </a:ext>
            </a:extLst>
          </p:cNvPr>
          <p:cNvSpPr>
            <a:spLocks noChangeArrowheads="1"/>
          </p:cNvSpPr>
          <p:nvPr/>
        </p:nvSpPr>
        <p:spPr bwMode="auto">
          <a:xfrm rot="10800000" flipV="1">
            <a:off x="-1716835" y="1898845"/>
            <a:ext cx="87801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Baskerville Old Face" panose="02020602080505020303" pitchFamily="18" charset="0"/>
              </a:rPr>
              <a:t>. </a:t>
            </a:r>
          </a:p>
        </p:txBody>
      </p:sp>
    </p:spTree>
    <p:extLst>
      <p:ext uri="{BB962C8B-B14F-4D97-AF65-F5344CB8AC3E}">
        <p14:creationId xmlns:p14="http://schemas.microsoft.com/office/powerpoint/2010/main" val="282409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B7F0F58-909A-D079-C5BB-482B52DC8DE6}"/>
              </a:ext>
            </a:extLst>
          </p:cNvPr>
          <p:cNvGraphicFramePr>
            <a:graphicFrameLocks/>
          </p:cNvGraphicFramePr>
          <p:nvPr>
            <p:extLst>
              <p:ext uri="{D42A27DB-BD31-4B8C-83A1-F6EECF244321}">
                <p14:modId xmlns:p14="http://schemas.microsoft.com/office/powerpoint/2010/main" val="1574830990"/>
              </p:ext>
            </p:extLst>
          </p:nvPr>
        </p:nvGraphicFramePr>
        <p:xfrm>
          <a:off x="1343025" y="2304661"/>
          <a:ext cx="5276850" cy="328651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D7BF6E3-C0F1-A3D6-BAE3-C19EB0C4D9E8}"/>
              </a:ext>
            </a:extLst>
          </p:cNvPr>
          <p:cNvSpPr txBox="1"/>
          <p:nvPr/>
        </p:nvSpPr>
        <p:spPr>
          <a:xfrm>
            <a:off x="1894309" y="1904551"/>
            <a:ext cx="3552825"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Baskerville Old Face" panose="02020602080505020303" pitchFamily="18" charset="0"/>
              </a:rPr>
              <a:t>Most common pizza size ordered</a:t>
            </a:r>
          </a:p>
        </p:txBody>
      </p:sp>
      <p:sp>
        <p:nvSpPr>
          <p:cNvPr id="4" name="TextBox 3">
            <a:extLst>
              <a:ext uri="{FF2B5EF4-FFF2-40B4-BE49-F238E27FC236}">
                <a16:creationId xmlns:a16="http://schemas.microsoft.com/office/drawing/2014/main" id="{22B69402-DCAB-EF54-ACC1-D83F40143F1B}"/>
              </a:ext>
            </a:extLst>
          </p:cNvPr>
          <p:cNvSpPr txBox="1"/>
          <p:nvPr/>
        </p:nvSpPr>
        <p:spPr>
          <a:xfrm>
            <a:off x="7343580" y="2466993"/>
            <a:ext cx="2733481" cy="2862322"/>
          </a:xfrm>
          <a:prstGeom prst="rect">
            <a:avLst/>
          </a:prstGeom>
          <a:noFill/>
        </p:spPr>
        <p:txBody>
          <a:bodyPr wrap="square" rtlCol="0">
            <a:spAutoFit/>
          </a:bodyPr>
          <a:lstStyle/>
          <a:p>
            <a:r>
              <a:rPr lang="en-US" sz="2000" dirty="0"/>
              <a:t>Large pizzas are the most preferred size, likely due to their ability to serve more people. The low demand for XL and XXL pizzas could suggest that customers find large or medium pizzas sufficient for their needs.</a:t>
            </a:r>
          </a:p>
        </p:txBody>
      </p:sp>
      <p:sp>
        <p:nvSpPr>
          <p:cNvPr id="5" name="TextBox 4">
            <a:extLst>
              <a:ext uri="{FF2B5EF4-FFF2-40B4-BE49-F238E27FC236}">
                <a16:creationId xmlns:a16="http://schemas.microsoft.com/office/drawing/2014/main" id="{B2233632-DED7-16F5-5A6A-0B4517397F48}"/>
              </a:ext>
            </a:extLst>
          </p:cNvPr>
          <p:cNvSpPr txBox="1"/>
          <p:nvPr/>
        </p:nvSpPr>
        <p:spPr>
          <a:xfrm>
            <a:off x="1987227" y="750799"/>
            <a:ext cx="7949876"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Main Objectives with associated charts</a:t>
            </a:r>
          </a:p>
        </p:txBody>
      </p:sp>
    </p:spTree>
    <p:extLst>
      <p:ext uri="{BB962C8B-B14F-4D97-AF65-F5344CB8AC3E}">
        <p14:creationId xmlns:p14="http://schemas.microsoft.com/office/powerpoint/2010/main" val="3754575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458</TotalTime>
  <Words>1816</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Baskerville Old Face</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1</cp:revision>
  <dcterms:created xsi:type="dcterms:W3CDTF">2024-10-14T07:13:43Z</dcterms:created>
  <dcterms:modified xsi:type="dcterms:W3CDTF">2024-10-16T07:25:42Z</dcterms:modified>
</cp:coreProperties>
</file>