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Lst>
  <p:sldIdLst>
    <p:sldId id="256" r:id="rId2"/>
    <p:sldId id="262" r:id="rId3"/>
    <p:sldId id="257" r:id="rId4"/>
    <p:sldId id="258" r:id="rId5"/>
    <p:sldId id="259" r:id="rId6"/>
    <p:sldId id="260" r:id="rId7"/>
    <p:sldId id="261" r:id="rId8"/>
    <p:sldId id="263" r:id="rId9"/>
    <p:sldId id="264" r:id="rId10"/>
    <p:sldId id="267" r:id="rId11"/>
    <p:sldId id="266" r:id="rId12"/>
    <p:sldId id="265"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F5341D13-CE6E-433A-A68F-E4EC31827382}" type="datetimeFigureOut">
              <a:rPr lang="en-US" smtClean="0"/>
              <a:t>3/12/2025</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C12DD022-29F0-4405-8D3B-33A05F49D8F0}" type="slidenum">
              <a:rPr lang="en-US" smtClean="0"/>
              <a:t>‹#›</a:t>
            </a:fld>
            <a:endParaRPr lang="en-US"/>
          </a:p>
        </p:txBody>
      </p:sp>
    </p:spTree>
    <p:extLst>
      <p:ext uri="{BB962C8B-B14F-4D97-AF65-F5344CB8AC3E}">
        <p14:creationId xmlns:p14="http://schemas.microsoft.com/office/powerpoint/2010/main" val="96554396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341D13-CE6E-433A-A68F-E4EC31827382}" type="datetimeFigureOut">
              <a:rPr lang="en-US" smtClean="0"/>
              <a:t>3/12/2025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2DD022-29F0-4405-8D3B-33A05F49D8F0}" type="slidenum">
              <a:rPr lang="en-US" smtClean="0"/>
              <a:t>‹#›</a:t>
            </a:fld>
            <a:endParaRPr lang="en-US"/>
          </a:p>
        </p:txBody>
      </p:sp>
    </p:spTree>
    <p:extLst>
      <p:ext uri="{BB962C8B-B14F-4D97-AF65-F5344CB8AC3E}">
        <p14:creationId xmlns:p14="http://schemas.microsoft.com/office/powerpoint/2010/main" val="1888617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341D13-CE6E-433A-A68F-E4EC31827382}" type="datetimeFigureOut">
              <a:rPr lang="en-US" smtClean="0"/>
              <a:t>3/12/2025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DD022-29F0-4405-8D3B-33A05F49D8F0}" type="slidenum">
              <a:rPr lang="en-US" smtClean="0"/>
              <a:t>‹#›</a:t>
            </a:fld>
            <a:endParaRPr lang="en-US"/>
          </a:p>
        </p:txBody>
      </p:sp>
    </p:spTree>
    <p:extLst>
      <p:ext uri="{BB962C8B-B14F-4D97-AF65-F5344CB8AC3E}">
        <p14:creationId xmlns:p14="http://schemas.microsoft.com/office/powerpoint/2010/main" val="1211128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341D13-CE6E-433A-A68F-E4EC31827382}" type="datetimeFigureOut">
              <a:rPr lang="en-US" smtClean="0"/>
              <a:t>3/12/2025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DD022-29F0-4405-8D3B-33A05F49D8F0}" type="slidenum">
              <a:rPr lang="en-US" smtClean="0"/>
              <a:t>‹#›</a:t>
            </a:fld>
            <a:endParaRPr lang="en-US"/>
          </a:p>
        </p:txBody>
      </p:sp>
    </p:spTree>
    <p:extLst>
      <p:ext uri="{BB962C8B-B14F-4D97-AF65-F5344CB8AC3E}">
        <p14:creationId xmlns:p14="http://schemas.microsoft.com/office/powerpoint/2010/main" val="33169834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341D13-CE6E-433A-A68F-E4EC31827382}" type="datetimeFigureOut">
              <a:rPr lang="en-US" smtClean="0"/>
              <a:t>3/12/2025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DD022-29F0-4405-8D3B-33A05F49D8F0}" type="slidenum">
              <a:rPr lang="en-US" smtClean="0"/>
              <a:t>‹#›</a:t>
            </a:fld>
            <a:endParaRPr lang="en-US"/>
          </a:p>
        </p:txBody>
      </p:sp>
    </p:spTree>
    <p:extLst>
      <p:ext uri="{BB962C8B-B14F-4D97-AF65-F5344CB8AC3E}">
        <p14:creationId xmlns:p14="http://schemas.microsoft.com/office/powerpoint/2010/main" val="18125484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341D13-CE6E-433A-A68F-E4EC31827382}" type="datetimeFigureOut">
              <a:rPr lang="en-US" smtClean="0"/>
              <a:t>3/12/2025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DD022-29F0-4405-8D3B-33A05F49D8F0}" type="slidenum">
              <a:rPr lang="en-US" smtClean="0"/>
              <a:t>‹#›</a:t>
            </a:fld>
            <a:endParaRPr lang="en-US"/>
          </a:p>
        </p:txBody>
      </p:sp>
    </p:spTree>
    <p:extLst>
      <p:ext uri="{BB962C8B-B14F-4D97-AF65-F5344CB8AC3E}">
        <p14:creationId xmlns:p14="http://schemas.microsoft.com/office/powerpoint/2010/main" val="10594001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341D13-CE6E-433A-A68F-E4EC31827382}" type="datetimeFigureOut">
              <a:rPr lang="en-US" smtClean="0"/>
              <a:t>3/12/2025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DD022-29F0-4405-8D3B-33A05F49D8F0}" type="slidenum">
              <a:rPr lang="en-US" smtClean="0"/>
              <a:t>‹#›</a:t>
            </a:fld>
            <a:endParaRPr lang="en-US"/>
          </a:p>
        </p:txBody>
      </p:sp>
    </p:spTree>
    <p:extLst>
      <p:ext uri="{BB962C8B-B14F-4D97-AF65-F5344CB8AC3E}">
        <p14:creationId xmlns:p14="http://schemas.microsoft.com/office/powerpoint/2010/main" val="9201224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341D13-CE6E-433A-A68F-E4EC31827382}" type="datetimeFigureOut">
              <a:rPr lang="en-US" smtClean="0"/>
              <a:t>3/12/2025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DD022-29F0-4405-8D3B-33A05F49D8F0}"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9697437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341D13-CE6E-433A-A68F-E4EC31827382}" type="datetimeFigureOut">
              <a:rPr lang="en-US" smtClean="0"/>
              <a:t>3/12/2025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DD022-29F0-4405-8D3B-33A05F49D8F0}" type="slidenum">
              <a:rPr lang="en-US" smtClean="0"/>
              <a:t>‹#›</a:t>
            </a:fld>
            <a:endParaRPr lang="en-US"/>
          </a:p>
        </p:txBody>
      </p:sp>
    </p:spTree>
    <p:extLst>
      <p:ext uri="{BB962C8B-B14F-4D97-AF65-F5344CB8AC3E}">
        <p14:creationId xmlns:p14="http://schemas.microsoft.com/office/powerpoint/2010/main" val="500568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341D13-CE6E-433A-A68F-E4EC31827382}" type="datetimeFigureOut">
              <a:rPr lang="en-US" smtClean="0"/>
              <a:t>3/12/2025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DD022-29F0-4405-8D3B-33A05F49D8F0}" type="slidenum">
              <a:rPr lang="en-US" smtClean="0"/>
              <a:t>‹#›</a:t>
            </a:fld>
            <a:endParaRPr lang="en-US"/>
          </a:p>
        </p:txBody>
      </p:sp>
    </p:spTree>
    <p:extLst>
      <p:ext uri="{BB962C8B-B14F-4D97-AF65-F5344CB8AC3E}">
        <p14:creationId xmlns:p14="http://schemas.microsoft.com/office/powerpoint/2010/main" val="3724130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341D13-CE6E-433A-A68F-E4EC31827382}" type="datetimeFigureOut">
              <a:rPr lang="en-US" smtClean="0"/>
              <a:t>3/12/2025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DD022-29F0-4405-8D3B-33A05F49D8F0}" type="slidenum">
              <a:rPr lang="en-US" smtClean="0"/>
              <a:t>‹#›</a:t>
            </a:fld>
            <a:endParaRPr lang="en-US"/>
          </a:p>
        </p:txBody>
      </p:sp>
    </p:spTree>
    <p:extLst>
      <p:ext uri="{BB962C8B-B14F-4D97-AF65-F5344CB8AC3E}">
        <p14:creationId xmlns:p14="http://schemas.microsoft.com/office/powerpoint/2010/main" val="3582132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341D13-CE6E-433A-A68F-E4EC31827382}" type="datetimeFigureOut">
              <a:rPr lang="en-US" smtClean="0"/>
              <a:t>3/12/2025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2DD022-29F0-4405-8D3B-33A05F49D8F0}" type="slidenum">
              <a:rPr lang="en-US" smtClean="0"/>
              <a:t>‹#›</a:t>
            </a:fld>
            <a:endParaRPr lang="en-US"/>
          </a:p>
        </p:txBody>
      </p:sp>
    </p:spTree>
    <p:extLst>
      <p:ext uri="{BB962C8B-B14F-4D97-AF65-F5344CB8AC3E}">
        <p14:creationId xmlns:p14="http://schemas.microsoft.com/office/powerpoint/2010/main" val="3826525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341D13-CE6E-433A-A68F-E4EC31827382}" type="datetimeFigureOut">
              <a:rPr lang="en-US" smtClean="0"/>
              <a:t>3/12/2025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2DD022-29F0-4405-8D3B-33A05F49D8F0}" type="slidenum">
              <a:rPr lang="en-US" smtClean="0"/>
              <a:t>‹#›</a:t>
            </a:fld>
            <a:endParaRPr lang="en-US"/>
          </a:p>
        </p:txBody>
      </p:sp>
    </p:spTree>
    <p:extLst>
      <p:ext uri="{BB962C8B-B14F-4D97-AF65-F5344CB8AC3E}">
        <p14:creationId xmlns:p14="http://schemas.microsoft.com/office/powerpoint/2010/main" val="3424939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341D13-CE6E-433A-A68F-E4EC31827382}" type="datetimeFigureOut">
              <a:rPr lang="en-US" smtClean="0"/>
              <a:t>3/12/2025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2DD022-29F0-4405-8D3B-33A05F49D8F0}" type="slidenum">
              <a:rPr lang="en-US" smtClean="0"/>
              <a:t>‹#›</a:t>
            </a:fld>
            <a:endParaRPr lang="en-US"/>
          </a:p>
        </p:txBody>
      </p:sp>
    </p:spTree>
    <p:extLst>
      <p:ext uri="{BB962C8B-B14F-4D97-AF65-F5344CB8AC3E}">
        <p14:creationId xmlns:p14="http://schemas.microsoft.com/office/powerpoint/2010/main" val="692135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F5341D13-CE6E-433A-A68F-E4EC31827382}" type="datetimeFigureOut">
              <a:rPr lang="en-US" smtClean="0"/>
              <a:t>3/12/2025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2DD022-29F0-4405-8D3B-33A05F49D8F0}" type="slidenum">
              <a:rPr lang="en-US" smtClean="0"/>
              <a:t>‹#›</a:t>
            </a:fld>
            <a:endParaRPr lang="en-US"/>
          </a:p>
        </p:txBody>
      </p:sp>
    </p:spTree>
    <p:extLst>
      <p:ext uri="{BB962C8B-B14F-4D97-AF65-F5344CB8AC3E}">
        <p14:creationId xmlns:p14="http://schemas.microsoft.com/office/powerpoint/2010/main" val="3510910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341D13-CE6E-433A-A68F-E4EC31827382}" type="datetimeFigureOut">
              <a:rPr lang="en-US" smtClean="0"/>
              <a:t>3/12/2025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2DD022-29F0-4405-8D3B-33A05F49D8F0}" type="slidenum">
              <a:rPr lang="en-US" smtClean="0"/>
              <a:t>‹#›</a:t>
            </a:fld>
            <a:endParaRPr lang="en-US"/>
          </a:p>
        </p:txBody>
      </p:sp>
    </p:spTree>
    <p:extLst>
      <p:ext uri="{BB962C8B-B14F-4D97-AF65-F5344CB8AC3E}">
        <p14:creationId xmlns:p14="http://schemas.microsoft.com/office/powerpoint/2010/main" val="162897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341D13-CE6E-433A-A68F-E4EC31827382}" type="datetimeFigureOut">
              <a:rPr lang="en-US" smtClean="0"/>
              <a:t>3/12/2025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2DD022-29F0-4405-8D3B-33A05F49D8F0}" type="slidenum">
              <a:rPr lang="en-US" smtClean="0"/>
              <a:t>‹#›</a:t>
            </a:fld>
            <a:endParaRPr lang="en-US"/>
          </a:p>
        </p:txBody>
      </p:sp>
    </p:spTree>
    <p:extLst>
      <p:ext uri="{BB962C8B-B14F-4D97-AF65-F5344CB8AC3E}">
        <p14:creationId xmlns:p14="http://schemas.microsoft.com/office/powerpoint/2010/main" val="2872290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5341D13-CE6E-433A-A68F-E4EC31827382}" type="datetimeFigureOut">
              <a:rPr lang="en-US" smtClean="0"/>
              <a:t>3/12/2025</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2DD022-29F0-4405-8D3B-33A05F49D8F0}" type="slidenum">
              <a:rPr lang="en-US" smtClean="0"/>
              <a:t>‹#›</a:t>
            </a:fld>
            <a:endParaRPr lang="en-US"/>
          </a:p>
        </p:txBody>
      </p:sp>
    </p:spTree>
    <p:extLst>
      <p:ext uri="{BB962C8B-B14F-4D97-AF65-F5344CB8AC3E}">
        <p14:creationId xmlns:p14="http://schemas.microsoft.com/office/powerpoint/2010/main" val="654903987"/>
      </p:ext>
    </p:extLst>
  </p:cSld>
  <p:clrMap bg1="dk1" tx1="lt1" bg2="dk2" tx2="lt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821" r:id="rId12"/>
    <p:sldLayoutId id="2147483822" r:id="rId13"/>
    <p:sldLayoutId id="2147483823" r:id="rId14"/>
    <p:sldLayoutId id="2147483824" r:id="rId15"/>
    <p:sldLayoutId id="2147483825" r:id="rId16"/>
    <p:sldLayoutId id="214748382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FB863E8-1853-1230-4C54-97564B073E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045C459E-B411-BAD8-AA57-584EFD69F2EB}"/>
              </a:ext>
            </a:extLst>
          </p:cNvPr>
          <p:cNvSpPr txBox="1"/>
          <p:nvPr/>
        </p:nvSpPr>
        <p:spPr>
          <a:xfrm>
            <a:off x="2014194" y="4967927"/>
            <a:ext cx="10099249" cy="1446550"/>
          </a:xfrm>
          <a:prstGeom prst="rect">
            <a:avLst/>
          </a:prstGeom>
          <a:noFill/>
        </p:spPr>
        <p:txBody>
          <a:bodyPr wrap="square" rtlCol="0">
            <a:spAutoFit/>
          </a:bodyPr>
          <a:lstStyle/>
          <a:p>
            <a:r>
              <a:rPr lang="en-US" sz="4400" b="1" dirty="0">
                <a:solidFill>
                  <a:schemeClr val="bg1"/>
                </a:solidFill>
                <a:effectLst>
                  <a:outerShdw blurRad="38100" dist="38100" dir="2700000" algn="tl">
                    <a:srgbClr val="000000">
                      <a:alpha val="43137"/>
                    </a:srgbClr>
                  </a:outerShdw>
                </a:effectLst>
                <a:latin typeface="Baskerville Old Face" panose="02020602080505020303" pitchFamily="18" charset="0"/>
              </a:rPr>
              <a:t>Student Performance Analysis</a:t>
            </a:r>
          </a:p>
          <a:p>
            <a:r>
              <a:rPr lang="en-US" sz="4400" b="1" dirty="0">
                <a:solidFill>
                  <a:schemeClr val="bg1"/>
                </a:solidFill>
                <a:effectLst>
                  <a:outerShdw blurRad="38100" dist="38100" dir="2700000" algn="tl">
                    <a:srgbClr val="000000">
                      <a:alpha val="43137"/>
                    </a:srgbClr>
                  </a:outerShdw>
                </a:effectLst>
                <a:latin typeface="Baskerville Old Face" panose="02020602080505020303" pitchFamily="18" charset="0"/>
              </a:rPr>
              <a:t>A Python Project by Debasmita Paul</a:t>
            </a:r>
          </a:p>
        </p:txBody>
      </p:sp>
    </p:spTree>
    <p:extLst>
      <p:ext uri="{BB962C8B-B14F-4D97-AF65-F5344CB8AC3E}">
        <p14:creationId xmlns:p14="http://schemas.microsoft.com/office/powerpoint/2010/main" val="319207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EA453A0-8E8E-53BC-4EC6-833DAB31792B}"/>
              </a:ext>
            </a:extLst>
          </p:cNvPr>
          <p:cNvPicPr>
            <a:picLocks noChangeAspect="1"/>
          </p:cNvPicPr>
          <p:nvPr/>
        </p:nvPicPr>
        <p:blipFill>
          <a:blip r:embed="rId2"/>
          <a:srcRect l="1757" t="10285" r="1832" b="1174"/>
          <a:stretch/>
        </p:blipFill>
        <p:spPr>
          <a:xfrm>
            <a:off x="7321877" y="851728"/>
            <a:ext cx="3531124" cy="2846896"/>
          </a:xfrm>
          <a:prstGeom prst="rect">
            <a:avLst/>
          </a:prstGeom>
        </p:spPr>
      </p:pic>
      <p:pic>
        <p:nvPicPr>
          <p:cNvPr id="9" name="Picture 8">
            <a:extLst>
              <a:ext uri="{FF2B5EF4-FFF2-40B4-BE49-F238E27FC236}">
                <a16:creationId xmlns:a16="http://schemas.microsoft.com/office/drawing/2014/main" id="{77FC7F21-8B8B-EC9E-D26A-56A5ED469D36}"/>
              </a:ext>
            </a:extLst>
          </p:cNvPr>
          <p:cNvPicPr>
            <a:picLocks noChangeAspect="1"/>
          </p:cNvPicPr>
          <p:nvPr/>
        </p:nvPicPr>
        <p:blipFill>
          <a:blip r:embed="rId3"/>
          <a:srcRect l="4620" t="2911" r="3350" b="5718"/>
          <a:stretch/>
        </p:blipFill>
        <p:spPr>
          <a:xfrm>
            <a:off x="6381946" y="3698624"/>
            <a:ext cx="5410986" cy="2846895"/>
          </a:xfrm>
          <a:prstGeom prst="rect">
            <a:avLst/>
          </a:prstGeom>
        </p:spPr>
      </p:pic>
      <p:sp>
        <p:nvSpPr>
          <p:cNvPr id="10" name="TextBox 9">
            <a:extLst>
              <a:ext uri="{FF2B5EF4-FFF2-40B4-BE49-F238E27FC236}">
                <a16:creationId xmlns:a16="http://schemas.microsoft.com/office/drawing/2014/main" id="{98310412-38E1-11D0-CC68-700817EEDAA1}"/>
              </a:ext>
            </a:extLst>
          </p:cNvPr>
          <p:cNvSpPr txBox="1"/>
          <p:nvPr/>
        </p:nvSpPr>
        <p:spPr>
          <a:xfrm>
            <a:off x="1845297" y="205397"/>
            <a:ext cx="8283804" cy="646331"/>
          </a:xfrm>
          <a:prstGeom prst="rect">
            <a:avLst/>
          </a:prstGeom>
          <a:noFill/>
        </p:spPr>
        <p:txBody>
          <a:bodyPr wrap="square">
            <a:spAutoFit/>
          </a:bodyPr>
          <a:lstStyle/>
          <a:p>
            <a:r>
              <a:rPr lang="en-US" sz="3600" b="1" dirty="0">
                <a:effectLst>
                  <a:outerShdw blurRad="38100" dist="38100" dir="2700000" algn="tl">
                    <a:srgbClr val="000000">
                      <a:alpha val="43137"/>
                    </a:srgbClr>
                  </a:outerShdw>
                </a:effectLst>
                <a:latin typeface="Baskerville Old Face" panose="02020602080505020303" pitchFamily="18" charset="0"/>
              </a:rPr>
              <a:t>Ethnic Group Distribution Among Students</a:t>
            </a:r>
          </a:p>
        </p:txBody>
      </p:sp>
      <p:sp>
        <p:nvSpPr>
          <p:cNvPr id="12" name="TextBox 11">
            <a:extLst>
              <a:ext uri="{FF2B5EF4-FFF2-40B4-BE49-F238E27FC236}">
                <a16:creationId xmlns:a16="http://schemas.microsoft.com/office/drawing/2014/main" id="{4B6AF07F-9EB3-9074-E03E-A1CB2FE97F83}"/>
              </a:ext>
            </a:extLst>
          </p:cNvPr>
          <p:cNvSpPr txBox="1"/>
          <p:nvPr/>
        </p:nvSpPr>
        <p:spPr>
          <a:xfrm>
            <a:off x="927756" y="1621132"/>
            <a:ext cx="4219279" cy="4154984"/>
          </a:xfrm>
          <a:prstGeom prst="rect">
            <a:avLst/>
          </a:prstGeom>
          <a:noFill/>
        </p:spPr>
        <p:txBody>
          <a:bodyPr wrap="square">
            <a:spAutoFit/>
          </a:bodyPr>
          <a:lstStyle/>
          <a:p>
            <a:r>
              <a:rPr lang="en-US" sz="2400" dirty="0">
                <a:latin typeface="Baskerville Old Face" panose="02020602080505020303" pitchFamily="18" charset="0"/>
              </a:rPr>
              <a:t>This visualization shows the distribution of students across different ethnic groups. Some ethnic groups have higher representation. Understanding this distribution helps in tailoring inclusive educational strategies that address the needs of diverse student populations. Schools can foster inclusivity by recognizing and supporting cultural diversity.</a:t>
            </a:r>
          </a:p>
        </p:txBody>
      </p:sp>
    </p:spTree>
    <p:extLst>
      <p:ext uri="{BB962C8B-B14F-4D97-AF65-F5344CB8AC3E}">
        <p14:creationId xmlns:p14="http://schemas.microsoft.com/office/powerpoint/2010/main" val="1501567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4B07837-0127-BE19-DC12-E47A3F8E7A04}"/>
              </a:ext>
            </a:extLst>
          </p:cNvPr>
          <p:cNvSpPr txBox="1"/>
          <p:nvPr/>
        </p:nvSpPr>
        <p:spPr>
          <a:xfrm>
            <a:off x="1402630" y="371515"/>
            <a:ext cx="9386740" cy="646331"/>
          </a:xfrm>
          <a:prstGeom prst="rect">
            <a:avLst/>
          </a:prstGeom>
          <a:noFill/>
        </p:spPr>
        <p:txBody>
          <a:bodyPr wrap="square">
            <a:spAutoFit/>
          </a:bodyPr>
          <a:lstStyle/>
          <a:p>
            <a:r>
              <a:rPr lang="en-US" sz="3600" b="1" dirty="0">
                <a:effectLst>
                  <a:outerShdw blurRad="38100" dist="38100" dir="2700000" algn="tl">
                    <a:srgbClr val="000000">
                      <a:alpha val="43137"/>
                    </a:srgbClr>
                  </a:outerShdw>
                </a:effectLst>
                <a:latin typeface="Baskerville Old Face" panose="02020602080505020303" pitchFamily="18" charset="0"/>
              </a:rPr>
              <a:t>Impact of Sports Practice on Student Performance</a:t>
            </a:r>
          </a:p>
        </p:txBody>
      </p:sp>
      <p:pic>
        <p:nvPicPr>
          <p:cNvPr id="10" name="Picture 9">
            <a:extLst>
              <a:ext uri="{FF2B5EF4-FFF2-40B4-BE49-F238E27FC236}">
                <a16:creationId xmlns:a16="http://schemas.microsoft.com/office/drawing/2014/main" id="{E6E38558-6397-603B-03E6-72F4EE12CEAA}"/>
              </a:ext>
            </a:extLst>
          </p:cNvPr>
          <p:cNvPicPr>
            <a:picLocks noChangeAspect="1"/>
          </p:cNvPicPr>
          <p:nvPr/>
        </p:nvPicPr>
        <p:blipFill>
          <a:blip r:embed="rId2"/>
          <a:srcRect l="19296" t="5373" r="10397"/>
          <a:stretch/>
        </p:blipFill>
        <p:spPr>
          <a:xfrm>
            <a:off x="5674936" y="1527143"/>
            <a:ext cx="5863471" cy="4826523"/>
          </a:xfrm>
          <a:prstGeom prst="rect">
            <a:avLst/>
          </a:prstGeom>
        </p:spPr>
      </p:pic>
      <p:sp>
        <p:nvSpPr>
          <p:cNvPr id="15" name="TextBox 14">
            <a:extLst>
              <a:ext uri="{FF2B5EF4-FFF2-40B4-BE49-F238E27FC236}">
                <a16:creationId xmlns:a16="http://schemas.microsoft.com/office/drawing/2014/main" id="{B2080BE2-FF5B-3707-8D6A-245E084BD30D}"/>
              </a:ext>
            </a:extLst>
          </p:cNvPr>
          <p:cNvSpPr txBox="1"/>
          <p:nvPr/>
        </p:nvSpPr>
        <p:spPr>
          <a:xfrm>
            <a:off x="837021" y="1746377"/>
            <a:ext cx="4281733" cy="3785652"/>
          </a:xfrm>
          <a:prstGeom prst="rect">
            <a:avLst/>
          </a:prstGeom>
          <a:noFill/>
        </p:spPr>
        <p:txBody>
          <a:bodyPr wrap="square">
            <a:spAutoFit/>
          </a:bodyPr>
          <a:lstStyle/>
          <a:p>
            <a:r>
              <a:rPr lang="en-US" sz="2400" dirty="0">
                <a:latin typeface="Baskerville Old Face" panose="02020602080505020303" pitchFamily="18" charset="0"/>
              </a:rPr>
              <a:t>Students who regularly participate in sports tend to have slightly higher average scores across all subjects. This suggests a positive relationship between physical activity and academic performance, possibly due to improved focus, discipline, and time management from sports involvement. </a:t>
            </a:r>
          </a:p>
        </p:txBody>
      </p:sp>
    </p:spTree>
    <p:extLst>
      <p:ext uri="{BB962C8B-B14F-4D97-AF65-F5344CB8AC3E}">
        <p14:creationId xmlns:p14="http://schemas.microsoft.com/office/powerpoint/2010/main" val="3723397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25FDBE-C21A-2497-6BAC-6AE6C215EDDA}"/>
              </a:ext>
            </a:extLst>
          </p:cNvPr>
          <p:cNvPicPr>
            <a:picLocks noChangeAspect="1"/>
          </p:cNvPicPr>
          <p:nvPr/>
        </p:nvPicPr>
        <p:blipFill>
          <a:blip r:embed="rId2"/>
          <a:srcRect/>
          <a:stretch/>
        </p:blipFill>
        <p:spPr>
          <a:xfrm>
            <a:off x="7051249" y="2624902"/>
            <a:ext cx="4515440" cy="2067789"/>
          </a:xfrm>
          <a:prstGeom prst="rect">
            <a:avLst/>
          </a:prstGeom>
        </p:spPr>
      </p:pic>
      <p:pic>
        <p:nvPicPr>
          <p:cNvPr id="7" name="Picture 6">
            <a:extLst>
              <a:ext uri="{FF2B5EF4-FFF2-40B4-BE49-F238E27FC236}">
                <a16:creationId xmlns:a16="http://schemas.microsoft.com/office/drawing/2014/main" id="{1625157B-A21F-3A75-9DD4-B511F301BB8C}"/>
              </a:ext>
            </a:extLst>
          </p:cNvPr>
          <p:cNvPicPr>
            <a:picLocks noChangeAspect="1"/>
          </p:cNvPicPr>
          <p:nvPr/>
        </p:nvPicPr>
        <p:blipFill>
          <a:blip r:embed="rId3"/>
          <a:stretch>
            <a:fillRect/>
          </a:stretch>
        </p:blipFill>
        <p:spPr>
          <a:xfrm>
            <a:off x="7051249" y="576243"/>
            <a:ext cx="4515441" cy="2067789"/>
          </a:xfrm>
          <a:prstGeom prst="rect">
            <a:avLst/>
          </a:prstGeom>
        </p:spPr>
      </p:pic>
      <p:pic>
        <p:nvPicPr>
          <p:cNvPr id="9" name="Picture 8">
            <a:extLst>
              <a:ext uri="{FF2B5EF4-FFF2-40B4-BE49-F238E27FC236}">
                <a16:creationId xmlns:a16="http://schemas.microsoft.com/office/drawing/2014/main" id="{0F400964-D326-245F-09A4-11730067310A}"/>
              </a:ext>
            </a:extLst>
          </p:cNvPr>
          <p:cNvPicPr>
            <a:picLocks noChangeAspect="1"/>
          </p:cNvPicPr>
          <p:nvPr/>
        </p:nvPicPr>
        <p:blipFill>
          <a:blip r:embed="rId4"/>
          <a:srcRect t="1511" b="1"/>
          <a:stretch/>
        </p:blipFill>
        <p:spPr>
          <a:xfrm>
            <a:off x="7051249" y="4692691"/>
            <a:ext cx="4515440" cy="1989056"/>
          </a:xfrm>
          <a:prstGeom prst="rect">
            <a:avLst/>
          </a:prstGeom>
        </p:spPr>
      </p:pic>
      <p:sp>
        <p:nvSpPr>
          <p:cNvPr id="11" name="TextBox 10">
            <a:extLst>
              <a:ext uri="{FF2B5EF4-FFF2-40B4-BE49-F238E27FC236}">
                <a16:creationId xmlns:a16="http://schemas.microsoft.com/office/drawing/2014/main" id="{B449D19E-F40E-DAA8-D206-DE30C3A6B08D}"/>
              </a:ext>
            </a:extLst>
          </p:cNvPr>
          <p:cNvSpPr txBox="1"/>
          <p:nvPr/>
        </p:nvSpPr>
        <p:spPr>
          <a:xfrm>
            <a:off x="3214148" y="253077"/>
            <a:ext cx="3129697" cy="646331"/>
          </a:xfrm>
          <a:prstGeom prst="rect">
            <a:avLst/>
          </a:prstGeom>
          <a:noFill/>
        </p:spPr>
        <p:txBody>
          <a:bodyPr wrap="square">
            <a:spAutoFit/>
          </a:bodyPr>
          <a:lstStyle/>
          <a:p>
            <a:r>
              <a:rPr lang="en-US" sz="3600" b="1" dirty="0">
                <a:effectLst>
                  <a:outerShdw blurRad="38100" dist="38100" dir="2700000" algn="tl">
                    <a:srgbClr val="000000">
                      <a:alpha val="43137"/>
                    </a:srgbClr>
                  </a:outerShdw>
                </a:effectLst>
                <a:latin typeface="Baskerville Old Face" panose="02020602080505020303" pitchFamily="18" charset="0"/>
              </a:rPr>
              <a:t>Outlier Analysis</a:t>
            </a:r>
          </a:p>
        </p:txBody>
      </p:sp>
      <p:sp>
        <p:nvSpPr>
          <p:cNvPr id="14" name="TextBox 13">
            <a:extLst>
              <a:ext uri="{FF2B5EF4-FFF2-40B4-BE49-F238E27FC236}">
                <a16:creationId xmlns:a16="http://schemas.microsoft.com/office/drawing/2014/main" id="{43A523CC-2540-F8F5-CC3B-0C2F54B4FB33}"/>
              </a:ext>
            </a:extLst>
          </p:cNvPr>
          <p:cNvSpPr txBox="1"/>
          <p:nvPr/>
        </p:nvSpPr>
        <p:spPr>
          <a:xfrm>
            <a:off x="1020842" y="1537180"/>
            <a:ext cx="5539820" cy="4524315"/>
          </a:xfrm>
          <a:prstGeom prst="rect">
            <a:avLst/>
          </a:prstGeom>
          <a:noFill/>
        </p:spPr>
        <p:txBody>
          <a:bodyPr wrap="square">
            <a:spAutoFit/>
          </a:bodyPr>
          <a:lstStyle/>
          <a:p>
            <a:r>
              <a:rPr lang="en-US" sz="2400" dirty="0">
                <a:latin typeface="Baskerville Old Face" panose="02020602080505020303" pitchFamily="18" charset="0"/>
              </a:rPr>
              <a:t>The boxplots reveal the distribution of scores in each subject and highlight the presence of outliers. There are students who perform exceptionally well (high outliers) and others who perform significantly below the average (low outliers). These outliers are important for individualized intervention: High achievers may benefit from advanced learning programs or gifted student initiatives. Low performers may need additional academic support, tutoring, or mentoring programs. </a:t>
            </a:r>
          </a:p>
        </p:txBody>
      </p:sp>
    </p:spTree>
    <p:extLst>
      <p:ext uri="{BB962C8B-B14F-4D97-AF65-F5344CB8AC3E}">
        <p14:creationId xmlns:p14="http://schemas.microsoft.com/office/powerpoint/2010/main" val="948783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91FE59E-626A-61FA-FC16-A18D79494180}"/>
              </a:ext>
            </a:extLst>
          </p:cNvPr>
          <p:cNvSpPr txBox="1"/>
          <p:nvPr/>
        </p:nvSpPr>
        <p:spPr>
          <a:xfrm>
            <a:off x="4015818" y="320511"/>
            <a:ext cx="3186259" cy="830997"/>
          </a:xfrm>
          <a:prstGeom prst="rect">
            <a:avLst/>
          </a:prstGeom>
          <a:noFill/>
        </p:spPr>
        <p:txBody>
          <a:bodyPr wrap="square" rtlCol="0">
            <a:spAutoFit/>
          </a:bodyPr>
          <a:lstStyle/>
          <a:p>
            <a:r>
              <a:rPr lang="en-US" sz="4800" b="1" dirty="0">
                <a:effectLst>
                  <a:outerShdw blurRad="38100" dist="38100" dir="2700000" algn="tl">
                    <a:srgbClr val="000000">
                      <a:alpha val="43137"/>
                    </a:srgbClr>
                  </a:outerShdw>
                </a:effectLst>
                <a:latin typeface="Baskerville Old Face" panose="02020602080505020303" pitchFamily="18" charset="0"/>
              </a:rPr>
              <a:t>Conclusions</a:t>
            </a:r>
          </a:p>
        </p:txBody>
      </p:sp>
      <p:sp>
        <p:nvSpPr>
          <p:cNvPr id="9" name="TextBox 8">
            <a:extLst>
              <a:ext uri="{FF2B5EF4-FFF2-40B4-BE49-F238E27FC236}">
                <a16:creationId xmlns:a16="http://schemas.microsoft.com/office/drawing/2014/main" id="{29083A43-1038-87EC-03D1-B84F0CD1421E}"/>
              </a:ext>
            </a:extLst>
          </p:cNvPr>
          <p:cNvSpPr txBox="1"/>
          <p:nvPr/>
        </p:nvSpPr>
        <p:spPr>
          <a:xfrm>
            <a:off x="968996" y="1328638"/>
            <a:ext cx="10254007" cy="5078313"/>
          </a:xfrm>
          <a:prstGeom prst="rect">
            <a:avLst/>
          </a:prstGeom>
          <a:noFill/>
        </p:spPr>
        <p:txBody>
          <a:bodyPr wrap="square">
            <a:spAutoFit/>
          </a:bodyPr>
          <a:lstStyle/>
          <a:p>
            <a:pPr marL="342900" indent="-342900">
              <a:buFont typeface="+mj-lt"/>
              <a:buAutoNum type="arabicPeriod"/>
            </a:pPr>
            <a:r>
              <a:rPr lang="en-US" dirty="0">
                <a:latin typeface="Baskerville Old Face" panose="02020602080505020303" pitchFamily="18" charset="0"/>
              </a:rPr>
              <a:t>The data shows a higher number of female students than male students. While gender alone doesn't fully explain performance differences, tailored strategies may help address specific learning needs and encourage balanced participation.</a:t>
            </a:r>
          </a:p>
          <a:p>
            <a:pPr marL="342900" indent="-342900">
              <a:buFont typeface="+mj-lt"/>
              <a:buAutoNum type="arabicPeriod"/>
            </a:pPr>
            <a:r>
              <a:rPr lang="en-US" dirty="0">
                <a:latin typeface="Baskerville Old Face" panose="02020602080505020303" pitchFamily="18" charset="0"/>
              </a:rPr>
              <a:t>Students whose parents have higher education levels consistently perform better in Math, Reading, and Writing. This highlights the importance of parental involvement and educational background in supporting student learning outcomes.</a:t>
            </a:r>
          </a:p>
          <a:p>
            <a:pPr marL="342900" indent="-342900">
              <a:buFont typeface="+mj-lt"/>
              <a:buAutoNum type="arabicPeriod"/>
            </a:pPr>
            <a:r>
              <a:rPr lang="en-US" dirty="0">
                <a:latin typeface="Baskerville Old Face" panose="02020602080505020303" pitchFamily="18" charset="0"/>
              </a:rPr>
              <a:t>There is minimal difference in academic performance between students from single-parent and married households. This suggests that factors other than marital status (like parental support and engagement) may play a more critical role in student success.</a:t>
            </a:r>
          </a:p>
          <a:p>
            <a:pPr marL="342900" indent="-342900">
              <a:buFont typeface="+mj-lt"/>
              <a:buAutoNum type="arabicPeriod"/>
            </a:pPr>
            <a:r>
              <a:rPr lang="en-US" dirty="0">
                <a:latin typeface="Baskerville Old Face" panose="02020602080505020303" pitchFamily="18" charset="0"/>
              </a:rPr>
              <a:t>Students come from a range of ethnic backgrounds, with Group C representing the largest proportion. Although the distribution is diverse, no major performance gaps were observed solely based on ethnicity, but an inclusive approach to teaching remains essential.</a:t>
            </a:r>
          </a:p>
          <a:p>
            <a:pPr marL="342900" indent="-342900">
              <a:buFont typeface="+mj-lt"/>
              <a:buAutoNum type="arabicPeriod"/>
            </a:pPr>
            <a:r>
              <a:rPr lang="en-US" dirty="0">
                <a:latin typeface="Baskerville Old Face" panose="02020602080505020303" pitchFamily="18" charset="0"/>
              </a:rPr>
              <a:t>Sports practice has a positive impact on student performance, although it's not as strong as other factors like parental education or study time. Encouraging sports can contribute to a balanced student life and better academic outcomes.</a:t>
            </a:r>
          </a:p>
          <a:p>
            <a:pPr marL="342900" indent="-342900">
              <a:buFont typeface="+mj-lt"/>
              <a:buAutoNum type="arabicPeriod"/>
            </a:pPr>
            <a:r>
              <a:rPr lang="en-US" dirty="0">
                <a:latin typeface="Baskerville Old Face" panose="02020602080505020303" pitchFamily="18" charset="0"/>
              </a:rPr>
              <a:t>The analysis identified both high-performing and underperforming students. This suggests the need for personalized interventions—providing extra support for those falling behind and enrichment opportunities for top achievers.</a:t>
            </a:r>
          </a:p>
        </p:txBody>
      </p:sp>
    </p:spTree>
    <p:extLst>
      <p:ext uri="{BB962C8B-B14F-4D97-AF65-F5344CB8AC3E}">
        <p14:creationId xmlns:p14="http://schemas.microsoft.com/office/powerpoint/2010/main" val="2141859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3457275-A79A-66DC-395B-F7632D8A5971}"/>
              </a:ext>
            </a:extLst>
          </p:cNvPr>
          <p:cNvSpPr txBox="1"/>
          <p:nvPr/>
        </p:nvSpPr>
        <p:spPr>
          <a:xfrm>
            <a:off x="1300800" y="1971196"/>
            <a:ext cx="9590399" cy="3785652"/>
          </a:xfrm>
          <a:prstGeom prst="rect">
            <a:avLst/>
          </a:prstGeom>
          <a:noFill/>
        </p:spPr>
        <p:txBody>
          <a:bodyPr wrap="square">
            <a:spAutoFit/>
          </a:bodyPr>
          <a:lstStyle/>
          <a:p>
            <a:pPr marL="342900" indent="-342900">
              <a:buFont typeface="+mj-lt"/>
              <a:buAutoNum type="arabicPeriod"/>
            </a:pPr>
            <a:r>
              <a:rPr lang="en-US" sz="2400" dirty="0">
                <a:latin typeface="Baskerville Old Face" panose="02020602080505020303" pitchFamily="18" charset="0"/>
              </a:rPr>
              <a:t>Encourage parental involvement, especially for families where parents have lower education levels.</a:t>
            </a:r>
          </a:p>
          <a:p>
            <a:pPr marL="342900" indent="-342900">
              <a:buFont typeface="+mj-lt"/>
              <a:buAutoNum type="arabicPeriod"/>
            </a:pPr>
            <a:r>
              <a:rPr lang="en-US" sz="2400" dirty="0">
                <a:latin typeface="Baskerville Old Face" panose="02020602080505020303" pitchFamily="18" charset="0"/>
              </a:rPr>
              <a:t>Promote balanced study hours and extracurricular activities (sports participation) for better student well-being and academic results.</a:t>
            </a:r>
          </a:p>
          <a:p>
            <a:pPr marL="342900" indent="-342900">
              <a:buFont typeface="+mj-lt"/>
              <a:buAutoNum type="arabicPeriod"/>
            </a:pPr>
            <a:r>
              <a:rPr lang="en-US" sz="2400" dirty="0">
                <a:latin typeface="Baskerville Old Face" panose="02020602080505020303" pitchFamily="18" charset="0"/>
              </a:rPr>
              <a:t>Provide extra support to students from underperforming ethnic groups or single-parent families.</a:t>
            </a:r>
          </a:p>
          <a:p>
            <a:pPr marL="342900" indent="-342900">
              <a:buFont typeface="+mj-lt"/>
              <a:buAutoNum type="arabicPeriod"/>
            </a:pPr>
            <a:r>
              <a:rPr lang="en-US" sz="2400" dirty="0">
                <a:latin typeface="Baskerville Old Face" panose="02020602080505020303" pitchFamily="18" charset="0"/>
              </a:rPr>
              <a:t>Investigate and support students who are outliers—whether they need advanced programs or additional resources.</a:t>
            </a:r>
          </a:p>
          <a:p>
            <a:pPr marL="342900" indent="-342900">
              <a:buFont typeface="+mj-lt"/>
              <a:buAutoNum type="arabicPeriod"/>
            </a:pPr>
            <a:r>
              <a:rPr lang="en-US" sz="2400" dirty="0">
                <a:latin typeface="Baskerville Old Face" panose="02020602080505020303" pitchFamily="18" charset="0"/>
              </a:rPr>
              <a:t>Implement targeted programs focusing on Math improvement for male students and holistic development for all.</a:t>
            </a:r>
          </a:p>
        </p:txBody>
      </p:sp>
      <p:sp>
        <p:nvSpPr>
          <p:cNvPr id="8" name="TextBox 7">
            <a:extLst>
              <a:ext uri="{FF2B5EF4-FFF2-40B4-BE49-F238E27FC236}">
                <a16:creationId xmlns:a16="http://schemas.microsoft.com/office/drawing/2014/main" id="{CC81EDAE-4BE5-79FD-0C89-7DE6A5B39232}"/>
              </a:ext>
            </a:extLst>
          </p:cNvPr>
          <p:cNvSpPr txBox="1"/>
          <p:nvPr/>
        </p:nvSpPr>
        <p:spPr>
          <a:xfrm>
            <a:off x="3318234" y="499619"/>
            <a:ext cx="4798244" cy="830997"/>
          </a:xfrm>
          <a:prstGeom prst="rect">
            <a:avLst/>
          </a:prstGeom>
          <a:noFill/>
        </p:spPr>
        <p:txBody>
          <a:bodyPr wrap="square" rtlCol="0">
            <a:spAutoFit/>
          </a:bodyPr>
          <a:lstStyle/>
          <a:p>
            <a:r>
              <a:rPr lang="en-US" sz="4800" b="1" dirty="0">
                <a:effectLst>
                  <a:outerShdw blurRad="38100" dist="38100" dir="2700000" algn="tl">
                    <a:srgbClr val="000000">
                      <a:alpha val="43137"/>
                    </a:srgbClr>
                  </a:outerShdw>
                </a:effectLst>
                <a:latin typeface="Baskerville Old Face" panose="02020602080505020303" pitchFamily="18" charset="0"/>
              </a:rPr>
              <a:t>Recommendations</a:t>
            </a:r>
            <a:endParaRPr lang="en-US" sz="4800" dirty="0">
              <a:effectLst>
                <a:outerShdw blurRad="38100" dist="38100" dir="2700000" algn="tl">
                  <a:srgbClr val="000000">
                    <a:alpha val="43137"/>
                  </a:srgbClr>
                </a:outerShdw>
              </a:effectLst>
              <a:latin typeface="Baskerville Old Face" panose="02020602080505020303" pitchFamily="18" charset="0"/>
            </a:endParaRPr>
          </a:p>
        </p:txBody>
      </p:sp>
    </p:spTree>
    <p:extLst>
      <p:ext uri="{BB962C8B-B14F-4D97-AF65-F5344CB8AC3E}">
        <p14:creationId xmlns:p14="http://schemas.microsoft.com/office/powerpoint/2010/main" val="1716778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355382-9290-DE2E-F24D-C7281412AC68}"/>
              </a:ext>
            </a:extLst>
          </p:cNvPr>
          <p:cNvSpPr txBox="1"/>
          <p:nvPr/>
        </p:nvSpPr>
        <p:spPr>
          <a:xfrm>
            <a:off x="3630890" y="2921168"/>
            <a:ext cx="4930220" cy="1015663"/>
          </a:xfrm>
          <a:prstGeom prst="rect">
            <a:avLst/>
          </a:prstGeom>
          <a:noFill/>
        </p:spPr>
        <p:txBody>
          <a:bodyPr wrap="square" rtlCol="0">
            <a:spAutoFit/>
          </a:bodyPr>
          <a:lstStyle/>
          <a:p>
            <a:r>
              <a:rPr lang="en-US" sz="6000" b="1" dirty="0">
                <a:effectLst>
                  <a:outerShdw blurRad="38100" dist="38100" dir="2700000" algn="tl">
                    <a:srgbClr val="000000">
                      <a:alpha val="43137"/>
                    </a:srgbClr>
                  </a:outerShdw>
                </a:effectLst>
                <a:latin typeface="Baskerville Old Face" panose="02020602080505020303" pitchFamily="18" charset="0"/>
              </a:rPr>
              <a:t>THANK YOU</a:t>
            </a:r>
          </a:p>
        </p:txBody>
      </p:sp>
    </p:spTree>
    <p:extLst>
      <p:ext uri="{BB962C8B-B14F-4D97-AF65-F5344CB8AC3E}">
        <p14:creationId xmlns:p14="http://schemas.microsoft.com/office/powerpoint/2010/main" val="3356416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C409F0-057A-74E3-BF9D-B59B06CADA8D}"/>
              </a:ext>
            </a:extLst>
          </p:cNvPr>
          <p:cNvSpPr txBox="1"/>
          <p:nvPr/>
        </p:nvSpPr>
        <p:spPr>
          <a:xfrm>
            <a:off x="2547593" y="644891"/>
            <a:ext cx="6907491" cy="830997"/>
          </a:xfrm>
          <a:prstGeom prst="rect">
            <a:avLst/>
          </a:prstGeom>
          <a:noFill/>
        </p:spPr>
        <p:txBody>
          <a:bodyPr wrap="square">
            <a:spAutoFit/>
          </a:bodyPr>
          <a:lstStyle/>
          <a:p>
            <a:r>
              <a:rPr lang="en-US" sz="4800" b="1" dirty="0">
                <a:effectLst>
                  <a:outerShdw blurRad="38100" dist="38100" dir="2700000" algn="tl">
                    <a:srgbClr val="000000">
                      <a:alpha val="43137"/>
                    </a:srgbClr>
                  </a:outerShdw>
                </a:effectLst>
                <a:latin typeface="Baskerville Old Face" panose="02020602080505020303" pitchFamily="18" charset="0"/>
              </a:rPr>
              <a:t>Data Analysis Project Steps</a:t>
            </a:r>
          </a:p>
        </p:txBody>
      </p:sp>
      <p:sp>
        <p:nvSpPr>
          <p:cNvPr id="4" name="TextBox 3">
            <a:extLst>
              <a:ext uri="{FF2B5EF4-FFF2-40B4-BE49-F238E27FC236}">
                <a16:creationId xmlns:a16="http://schemas.microsoft.com/office/drawing/2014/main" id="{9DAFB753-C3FF-D112-85F5-3F82FDBA305A}"/>
              </a:ext>
            </a:extLst>
          </p:cNvPr>
          <p:cNvSpPr txBox="1"/>
          <p:nvPr/>
        </p:nvSpPr>
        <p:spPr>
          <a:xfrm>
            <a:off x="676347" y="2623630"/>
            <a:ext cx="5141170"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Baskerville Old Face" panose="02020602080505020303" pitchFamily="18" charset="0"/>
              </a:rPr>
              <a:t>Create a Problem Statement.</a:t>
            </a:r>
          </a:p>
          <a:p>
            <a:pPr marL="285750" indent="-285750">
              <a:buFont typeface="Arial" panose="020B0604020202020204" pitchFamily="34" charset="0"/>
              <a:buChar char="•"/>
            </a:pPr>
            <a:r>
              <a:rPr lang="en-US" sz="2400" dirty="0">
                <a:latin typeface="Baskerville Old Face" panose="02020602080505020303" pitchFamily="18" charset="0"/>
              </a:rPr>
              <a:t>Identify the data you want to analyze.</a:t>
            </a:r>
          </a:p>
          <a:p>
            <a:pPr marL="285750" indent="-285750">
              <a:buFont typeface="Arial" panose="020B0604020202020204" pitchFamily="34" charset="0"/>
              <a:buChar char="•"/>
            </a:pPr>
            <a:r>
              <a:rPr lang="en-US" sz="2400" dirty="0">
                <a:latin typeface="Baskerville Old Face" panose="02020602080505020303" pitchFamily="18" charset="0"/>
              </a:rPr>
              <a:t>Explore and Clean the data.</a:t>
            </a:r>
          </a:p>
          <a:p>
            <a:pPr marL="285750" indent="-285750">
              <a:buFont typeface="Arial" panose="020B0604020202020204" pitchFamily="34" charset="0"/>
              <a:buChar char="•"/>
            </a:pPr>
            <a:r>
              <a:rPr lang="en-US" sz="2400" dirty="0">
                <a:latin typeface="Baskerville Old Face" panose="02020602080505020303" pitchFamily="18" charset="0"/>
              </a:rPr>
              <a:t>Analyze the data to get useful insights.</a:t>
            </a:r>
          </a:p>
          <a:p>
            <a:pPr marL="285750" indent="-285750">
              <a:buFont typeface="Arial" panose="020B0604020202020204" pitchFamily="34" charset="0"/>
              <a:buChar char="•"/>
            </a:pPr>
            <a:r>
              <a:rPr lang="en-US" sz="2400" dirty="0">
                <a:latin typeface="Baskerville Old Face" panose="02020602080505020303" pitchFamily="18" charset="0"/>
              </a:rPr>
              <a:t>Present the data in terms of reports or dashboards using visualization.</a:t>
            </a:r>
          </a:p>
        </p:txBody>
      </p:sp>
      <p:pic>
        <p:nvPicPr>
          <p:cNvPr id="5" name="Picture 4">
            <a:extLst>
              <a:ext uri="{FF2B5EF4-FFF2-40B4-BE49-F238E27FC236}">
                <a16:creationId xmlns:a16="http://schemas.microsoft.com/office/drawing/2014/main" id="{1B3EFBE9-8491-2453-0B0E-5CEFB430F092}"/>
              </a:ext>
            </a:extLst>
          </p:cNvPr>
          <p:cNvPicPr>
            <a:picLocks noChangeAspect="1"/>
          </p:cNvPicPr>
          <p:nvPr/>
        </p:nvPicPr>
        <p:blipFill>
          <a:blip r:embed="rId2"/>
          <a:stretch>
            <a:fillRect/>
          </a:stretch>
        </p:blipFill>
        <p:spPr>
          <a:xfrm>
            <a:off x="6167513" y="2274838"/>
            <a:ext cx="5348140" cy="3733014"/>
          </a:xfrm>
          <a:prstGeom prst="rect">
            <a:avLst/>
          </a:prstGeom>
        </p:spPr>
      </p:pic>
    </p:spTree>
    <p:extLst>
      <p:ext uri="{BB962C8B-B14F-4D97-AF65-F5344CB8AC3E}">
        <p14:creationId xmlns:p14="http://schemas.microsoft.com/office/powerpoint/2010/main" val="4011067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7CE67E2-A941-C646-4B19-52711B8EA266}"/>
              </a:ext>
            </a:extLst>
          </p:cNvPr>
          <p:cNvSpPr txBox="1"/>
          <p:nvPr/>
        </p:nvSpPr>
        <p:spPr>
          <a:xfrm>
            <a:off x="3716516" y="876546"/>
            <a:ext cx="4758967" cy="830997"/>
          </a:xfrm>
          <a:prstGeom prst="rect">
            <a:avLst/>
          </a:prstGeom>
          <a:noFill/>
        </p:spPr>
        <p:txBody>
          <a:bodyPr wrap="square" rtlCol="0">
            <a:spAutoFit/>
          </a:bodyPr>
          <a:lstStyle/>
          <a:p>
            <a:r>
              <a:rPr lang="en-US" sz="4800" b="1" dirty="0">
                <a:effectLst>
                  <a:outerShdw blurRad="38100" dist="38100" dir="2700000" algn="tl">
                    <a:srgbClr val="000000">
                      <a:alpha val="43137"/>
                    </a:srgbClr>
                  </a:outerShdw>
                </a:effectLst>
                <a:latin typeface="Baskerville Old Face" panose="02020602080505020303" pitchFamily="18" charset="0"/>
              </a:rPr>
              <a:t>Business Problem</a:t>
            </a:r>
            <a:endParaRPr lang="en-US" sz="4800" dirty="0">
              <a:effectLst>
                <a:outerShdw blurRad="38100" dist="38100" dir="2700000" algn="tl">
                  <a:srgbClr val="000000">
                    <a:alpha val="43137"/>
                  </a:srgbClr>
                </a:outerShdw>
              </a:effectLst>
              <a:latin typeface="Baskerville Old Face" panose="02020602080505020303" pitchFamily="18" charset="0"/>
            </a:endParaRPr>
          </a:p>
        </p:txBody>
      </p:sp>
      <p:sp>
        <p:nvSpPr>
          <p:cNvPr id="8" name="TextBox 7">
            <a:extLst>
              <a:ext uri="{FF2B5EF4-FFF2-40B4-BE49-F238E27FC236}">
                <a16:creationId xmlns:a16="http://schemas.microsoft.com/office/drawing/2014/main" id="{447F791E-A230-22E4-B525-AF01EA7AAF04}"/>
              </a:ext>
            </a:extLst>
          </p:cNvPr>
          <p:cNvSpPr txBox="1"/>
          <p:nvPr/>
        </p:nvSpPr>
        <p:spPr>
          <a:xfrm>
            <a:off x="1981199" y="2310859"/>
            <a:ext cx="8644380" cy="3046988"/>
          </a:xfrm>
          <a:prstGeom prst="rect">
            <a:avLst/>
          </a:prstGeom>
          <a:noFill/>
        </p:spPr>
        <p:txBody>
          <a:bodyPr wrap="square">
            <a:spAutoFit/>
          </a:bodyPr>
          <a:lstStyle/>
          <a:p>
            <a:r>
              <a:rPr lang="en-US" sz="3200" dirty="0">
                <a:latin typeface="Baskerville Old Face" panose="02020602080505020303" pitchFamily="18" charset="0"/>
              </a:rPr>
              <a:t>Educational institutions often face challenges in identifying factors that influence student success. By analyzing student performance data, we aim to uncover patterns and insights that can guide schools in making informed decisions about teaching strategies, student support, and resource allocation.</a:t>
            </a:r>
          </a:p>
        </p:txBody>
      </p:sp>
    </p:spTree>
    <p:extLst>
      <p:ext uri="{BB962C8B-B14F-4D97-AF65-F5344CB8AC3E}">
        <p14:creationId xmlns:p14="http://schemas.microsoft.com/office/powerpoint/2010/main" val="3475116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426959F-5C0B-01FD-8618-999204CCA98E}"/>
              </a:ext>
            </a:extLst>
          </p:cNvPr>
          <p:cNvSpPr txBox="1"/>
          <p:nvPr/>
        </p:nvSpPr>
        <p:spPr>
          <a:xfrm>
            <a:off x="3048784" y="748587"/>
            <a:ext cx="6396874" cy="830997"/>
          </a:xfrm>
          <a:prstGeom prst="rect">
            <a:avLst/>
          </a:prstGeom>
          <a:noFill/>
        </p:spPr>
        <p:txBody>
          <a:bodyPr wrap="square">
            <a:spAutoFit/>
          </a:bodyPr>
          <a:lstStyle/>
          <a:p>
            <a:r>
              <a:rPr lang="en-US" sz="4800" b="1" dirty="0">
                <a:effectLst>
                  <a:outerShdw blurRad="38100" dist="38100" dir="2700000" algn="tl">
                    <a:srgbClr val="000000">
                      <a:alpha val="43137"/>
                    </a:srgbClr>
                  </a:outerShdw>
                </a:effectLst>
                <a:latin typeface="Baskerville Old Face" panose="02020602080505020303" pitchFamily="18" charset="0"/>
              </a:rPr>
              <a:t>Objective of the Analysis</a:t>
            </a:r>
          </a:p>
        </p:txBody>
      </p:sp>
      <p:sp>
        <p:nvSpPr>
          <p:cNvPr id="6" name="TextBox 5">
            <a:extLst>
              <a:ext uri="{FF2B5EF4-FFF2-40B4-BE49-F238E27FC236}">
                <a16:creationId xmlns:a16="http://schemas.microsoft.com/office/drawing/2014/main" id="{521E5925-47C6-EF5D-DB4D-20F1C4A3B497}"/>
              </a:ext>
            </a:extLst>
          </p:cNvPr>
          <p:cNvSpPr txBox="1"/>
          <p:nvPr/>
        </p:nvSpPr>
        <p:spPr>
          <a:xfrm>
            <a:off x="1171670" y="2216997"/>
            <a:ext cx="9650299" cy="3385542"/>
          </a:xfrm>
          <a:prstGeom prst="rect">
            <a:avLst/>
          </a:prstGeom>
          <a:noFill/>
        </p:spPr>
        <p:txBody>
          <a:bodyPr wrap="square" rtlCol="0">
            <a:spAutoFit/>
          </a:bodyPr>
          <a:lstStyle/>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i="0" u="none" strike="noStrike" cap="none" normalizeH="0" baseline="0" dirty="0">
                <a:ln>
                  <a:noFill/>
                </a:ln>
                <a:solidFill>
                  <a:schemeClr val="tx1"/>
                </a:solidFill>
                <a:effectLst/>
                <a:latin typeface="Baskerville Old Face" panose="02020602080505020303" pitchFamily="18" charset="0"/>
              </a:rPr>
              <a:t>To analyze student performance data to identify trends and key factors affecting scores in Math, Reading, and Writing. </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i="0" u="none" strike="noStrike" cap="none" normalizeH="0" baseline="0" dirty="0">
                <a:ln>
                  <a:noFill/>
                </a:ln>
                <a:solidFill>
                  <a:schemeClr val="tx1"/>
                </a:solidFill>
                <a:effectLst/>
                <a:latin typeface="Baskerville Old Face" panose="02020602080505020303" pitchFamily="18" charset="0"/>
              </a:rPr>
              <a:t>To understand the impact of demographic and socioeconomic variables (gender, parental education, marital status, ethnic group, etc.) on student achievement. </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i="0" u="none" strike="noStrike" cap="none" normalizeH="0" baseline="0" dirty="0">
                <a:ln>
                  <a:noFill/>
                </a:ln>
                <a:solidFill>
                  <a:schemeClr val="tx1"/>
                </a:solidFill>
                <a:effectLst/>
                <a:latin typeface="Baskerville Old Face" panose="02020602080505020303" pitchFamily="18" charset="0"/>
              </a:rPr>
              <a:t>To provide actionable insights and recommendations for educators and stakeholders to enhance learning outcomes. </a:t>
            </a:r>
          </a:p>
          <a:p>
            <a:endParaRPr lang="en-US" dirty="0"/>
          </a:p>
        </p:txBody>
      </p:sp>
    </p:spTree>
    <p:extLst>
      <p:ext uri="{BB962C8B-B14F-4D97-AF65-F5344CB8AC3E}">
        <p14:creationId xmlns:p14="http://schemas.microsoft.com/office/powerpoint/2010/main" val="1764888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28B03FE-EB93-D3EE-4258-6D9BE914D8A7}"/>
              </a:ext>
            </a:extLst>
          </p:cNvPr>
          <p:cNvSpPr txBox="1"/>
          <p:nvPr/>
        </p:nvSpPr>
        <p:spPr>
          <a:xfrm>
            <a:off x="3563915" y="767442"/>
            <a:ext cx="5064160" cy="830997"/>
          </a:xfrm>
          <a:prstGeom prst="rect">
            <a:avLst/>
          </a:prstGeom>
          <a:noFill/>
        </p:spPr>
        <p:txBody>
          <a:bodyPr wrap="square">
            <a:spAutoFit/>
          </a:bodyPr>
          <a:lstStyle/>
          <a:p>
            <a:r>
              <a:rPr lang="en-US" sz="4800" b="1" dirty="0">
                <a:effectLst>
                  <a:outerShdw blurRad="38100" dist="38100" dir="2700000" algn="tl">
                    <a:srgbClr val="000000">
                      <a:alpha val="43137"/>
                    </a:srgbClr>
                  </a:outerShdw>
                </a:effectLst>
                <a:latin typeface="Baskerville Old Face" panose="02020602080505020303" pitchFamily="18" charset="0"/>
              </a:rPr>
              <a:t>Research Questions</a:t>
            </a:r>
          </a:p>
        </p:txBody>
      </p:sp>
      <p:sp>
        <p:nvSpPr>
          <p:cNvPr id="6" name="TextBox 5">
            <a:extLst>
              <a:ext uri="{FF2B5EF4-FFF2-40B4-BE49-F238E27FC236}">
                <a16:creationId xmlns:a16="http://schemas.microsoft.com/office/drawing/2014/main" id="{952B19C9-B6F2-792D-AF69-E794DBD704AA}"/>
              </a:ext>
            </a:extLst>
          </p:cNvPr>
          <p:cNvSpPr txBox="1"/>
          <p:nvPr/>
        </p:nvSpPr>
        <p:spPr>
          <a:xfrm>
            <a:off x="1547563" y="2270654"/>
            <a:ext cx="9096865" cy="3539430"/>
          </a:xfrm>
          <a:prstGeom prst="rect">
            <a:avLst/>
          </a:prstGeom>
          <a:noFill/>
        </p:spPr>
        <p:txBody>
          <a:bodyPr wrap="square" rtlCol="0">
            <a:spAutoFit/>
          </a:bodyPr>
          <a:lstStyle/>
          <a:p>
            <a:pPr marL="457200" indent="-457200">
              <a:buFont typeface="+mj-lt"/>
              <a:buAutoNum type="arabicPeriod"/>
            </a:pPr>
            <a:r>
              <a:rPr lang="en-US" sz="2800" dirty="0">
                <a:latin typeface="Baskerville Old Face" panose="02020602080505020303" pitchFamily="18" charset="0"/>
              </a:rPr>
              <a:t>Does gender affect student performance in different subjects?</a:t>
            </a:r>
          </a:p>
          <a:p>
            <a:pPr marL="457200" indent="-457200">
              <a:buFont typeface="+mj-lt"/>
              <a:buAutoNum type="arabicPeriod"/>
            </a:pPr>
            <a:r>
              <a:rPr lang="en-US" sz="2800" dirty="0">
                <a:latin typeface="Baskerville Old Face" panose="02020602080505020303" pitchFamily="18" charset="0"/>
              </a:rPr>
              <a:t>How does parental education influence student scores?</a:t>
            </a:r>
          </a:p>
          <a:p>
            <a:pPr marL="457200" indent="-457200">
              <a:buFont typeface="+mj-lt"/>
              <a:buAutoNum type="arabicPeriod"/>
            </a:pPr>
            <a:r>
              <a:rPr lang="en-US" sz="2800" dirty="0">
                <a:latin typeface="Baskerville Old Face" panose="02020602080505020303" pitchFamily="18" charset="0"/>
              </a:rPr>
              <a:t>Does parents' marital status impact student achievement?</a:t>
            </a:r>
          </a:p>
          <a:p>
            <a:pPr marL="457200" indent="-457200">
              <a:buFont typeface="+mj-lt"/>
              <a:buAutoNum type="arabicPeriod"/>
            </a:pPr>
            <a:r>
              <a:rPr lang="en-US" sz="2800" dirty="0">
                <a:latin typeface="Baskerville Old Face" panose="02020602080505020303" pitchFamily="18" charset="0"/>
              </a:rPr>
              <a:t>How does ethnic group distribution relate to performance?</a:t>
            </a:r>
          </a:p>
          <a:p>
            <a:pPr marL="457200" indent="-457200">
              <a:buFont typeface="+mj-lt"/>
              <a:buAutoNum type="arabicPeriod"/>
            </a:pPr>
            <a:r>
              <a:rPr lang="en-US" sz="2800" dirty="0">
                <a:latin typeface="Baskerville Old Face" panose="02020602080505020303" pitchFamily="18" charset="0"/>
              </a:rPr>
              <a:t>Does participation in sports practice impact student academic performance?</a:t>
            </a:r>
          </a:p>
          <a:p>
            <a:pPr marL="457200" indent="-457200">
              <a:buFont typeface="+mj-lt"/>
              <a:buAutoNum type="arabicPeriod"/>
            </a:pPr>
            <a:r>
              <a:rPr lang="en-US" sz="2800" dirty="0">
                <a:latin typeface="Baskerville Old Face" panose="02020602080505020303" pitchFamily="18" charset="0"/>
              </a:rPr>
              <a:t>Are there outliers indicating students needing attention?</a:t>
            </a:r>
          </a:p>
        </p:txBody>
      </p:sp>
    </p:spTree>
    <p:extLst>
      <p:ext uri="{BB962C8B-B14F-4D97-AF65-F5344CB8AC3E}">
        <p14:creationId xmlns:p14="http://schemas.microsoft.com/office/powerpoint/2010/main" val="1597459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2B310D-5944-EF2A-0FCA-25154AA03D11}"/>
              </a:ext>
            </a:extLst>
          </p:cNvPr>
          <p:cNvSpPr txBox="1"/>
          <p:nvPr/>
        </p:nvSpPr>
        <p:spPr>
          <a:xfrm>
            <a:off x="1047944" y="1617044"/>
            <a:ext cx="10283074" cy="4678204"/>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Baskerville Old Face" panose="02020602080505020303" pitchFamily="18" charset="0"/>
              </a:rPr>
              <a:t>Gender: Gender of the student (male/female)</a:t>
            </a:r>
          </a:p>
          <a:p>
            <a:pPr marL="285750" indent="-285750">
              <a:buFont typeface="Arial" panose="020B0604020202020204" pitchFamily="34" charset="0"/>
              <a:buChar char="•"/>
            </a:pPr>
            <a:r>
              <a:rPr lang="en-US" sz="2000" dirty="0" err="1">
                <a:latin typeface="Baskerville Old Face" panose="02020602080505020303" pitchFamily="18" charset="0"/>
              </a:rPr>
              <a:t>EthnicGroup</a:t>
            </a:r>
            <a:r>
              <a:rPr lang="en-US" sz="2000" dirty="0">
                <a:latin typeface="Baskerville Old Face" panose="02020602080505020303" pitchFamily="18" charset="0"/>
              </a:rPr>
              <a:t>: Ethnic group of the student (group A to E)</a:t>
            </a:r>
          </a:p>
          <a:p>
            <a:pPr marL="285750" indent="-285750">
              <a:buFont typeface="Arial" panose="020B0604020202020204" pitchFamily="34" charset="0"/>
              <a:buChar char="•"/>
            </a:pPr>
            <a:r>
              <a:rPr lang="en-US" sz="2000" dirty="0" err="1">
                <a:latin typeface="Baskerville Old Face" panose="02020602080505020303" pitchFamily="18" charset="0"/>
              </a:rPr>
              <a:t>ParentEduc</a:t>
            </a:r>
            <a:r>
              <a:rPr lang="en-US" sz="2000" dirty="0">
                <a:latin typeface="Baskerville Old Face" panose="02020602080505020303" pitchFamily="18" charset="0"/>
              </a:rPr>
              <a:t>: Parent(s) education background (from </a:t>
            </a:r>
            <a:r>
              <a:rPr lang="en-US" sz="2000" dirty="0" err="1">
                <a:latin typeface="Baskerville Old Face" panose="02020602080505020303" pitchFamily="18" charset="0"/>
              </a:rPr>
              <a:t>some_highschool</a:t>
            </a:r>
            <a:r>
              <a:rPr lang="en-US" sz="2000" dirty="0">
                <a:latin typeface="Baskerville Old Face" panose="02020602080505020303" pitchFamily="18" charset="0"/>
              </a:rPr>
              <a:t> to master's degree)</a:t>
            </a:r>
          </a:p>
          <a:p>
            <a:pPr marL="285750" indent="-285750">
              <a:buFont typeface="Arial" panose="020B0604020202020204" pitchFamily="34" charset="0"/>
              <a:buChar char="•"/>
            </a:pPr>
            <a:r>
              <a:rPr lang="en-US" sz="2000" dirty="0" err="1">
                <a:latin typeface="Baskerville Old Face" panose="02020602080505020303" pitchFamily="18" charset="0"/>
              </a:rPr>
              <a:t>LunchType</a:t>
            </a:r>
            <a:r>
              <a:rPr lang="en-US" sz="2000" dirty="0">
                <a:latin typeface="Baskerville Old Face" panose="02020602080505020303" pitchFamily="18" charset="0"/>
              </a:rPr>
              <a:t>: School lunch type (standard or free/reduced)</a:t>
            </a:r>
          </a:p>
          <a:p>
            <a:pPr marL="285750" indent="-285750">
              <a:buFont typeface="Arial" panose="020B0604020202020204" pitchFamily="34" charset="0"/>
              <a:buChar char="•"/>
            </a:pPr>
            <a:r>
              <a:rPr lang="en-US" sz="2000" dirty="0" err="1">
                <a:latin typeface="Baskerville Old Face" panose="02020602080505020303" pitchFamily="18" charset="0"/>
              </a:rPr>
              <a:t>TestPrep</a:t>
            </a:r>
            <a:r>
              <a:rPr lang="en-US" sz="2000" dirty="0">
                <a:latin typeface="Baskerville Old Face" panose="02020602080505020303" pitchFamily="18" charset="0"/>
              </a:rPr>
              <a:t>: Test preparation course followed (completed or none)</a:t>
            </a:r>
          </a:p>
          <a:p>
            <a:pPr marL="285750" indent="-285750">
              <a:buFont typeface="Arial" panose="020B0604020202020204" pitchFamily="34" charset="0"/>
              <a:buChar char="•"/>
            </a:pPr>
            <a:r>
              <a:rPr lang="en-US" sz="2000" dirty="0" err="1">
                <a:latin typeface="Baskerville Old Face" panose="02020602080505020303" pitchFamily="18" charset="0"/>
              </a:rPr>
              <a:t>ParentMaritalStatus</a:t>
            </a:r>
            <a:r>
              <a:rPr lang="en-US" sz="2000" dirty="0">
                <a:latin typeface="Baskerville Old Face" panose="02020602080505020303" pitchFamily="18" charset="0"/>
              </a:rPr>
              <a:t>: Parent(s) marital status (married/single/widowed/divorced)</a:t>
            </a:r>
          </a:p>
          <a:p>
            <a:pPr marL="285750" indent="-285750">
              <a:buFont typeface="Arial" panose="020B0604020202020204" pitchFamily="34" charset="0"/>
              <a:buChar char="•"/>
            </a:pPr>
            <a:r>
              <a:rPr lang="en-US" sz="2000" dirty="0" err="1">
                <a:latin typeface="Baskerville Old Face" panose="02020602080505020303" pitchFamily="18" charset="0"/>
              </a:rPr>
              <a:t>PracticeSport</a:t>
            </a:r>
            <a:r>
              <a:rPr lang="en-US" sz="2000" dirty="0">
                <a:latin typeface="Baskerville Old Face" panose="02020602080505020303" pitchFamily="18" charset="0"/>
              </a:rPr>
              <a:t>: How often the student </a:t>
            </a:r>
            <a:r>
              <a:rPr lang="en-US" sz="2000" dirty="0" err="1">
                <a:latin typeface="Baskerville Old Face" panose="02020602080505020303" pitchFamily="18" charset="0"/>
              </a:rPr>
              <a:t>parctice</a:t>
            </a:r>
            <a:r>
              <a:rPr lang="en-US" sz="2000" dirty="0">
                <a:latin typeface="Baskerville Old Face" panose="02020602080505020303" pitchFamily="18" charset="0"/>
              </a:rPr>
              <a:t> sport (never/sometimes/regularly))</a:t>
            </a:r>
          </a:p>
          <a:p>
            <a:pPr marL="285750" indent="-285750">
              <a:buFont typeface="Arial" panose="020B0604020202020204" pitchFamily="34" charset="0"/>
              <a:buChar char="•"/>
            </a:pPr>
            <a:r>
              <a:rPr lang="en-US" sz="2000" dirty="0">
                <a:latin typeface="Baskerville Old Face" panose="02020602080505020303" pitchFamily="18" charset="0"/>
              </a:rPr>
              <a:t>IsFirstChild: If the child is first child in the family or not (yes/no)</a:t>
            </a:r>
          </a:p>
          <a:p>
            <a:pPr marL="285750" indent="-285750">
              <a:buFont typeface="Arial" panose="020B0604020202020204" pitchFamily="34" charset="0"/>
              <a:buChar char="•"/>
            </a:pPr>
            <a:r>
              <a:rPr lang="en-US" sz="2000" dirty="0" err="1">
                <a:latin typeface="Baskerville Old Face" panose="02020602080505020303" pitchFamily="18" charset="0"/>
              </a:rPr>
              <a:t>NrSiblings</a:t>
            </a:r>
            <a:r>
              <a:rPr lang="en-US" sz="2000" dirty="0">
                <a:latin typeface="Baskerville Old Face" panose="02020602080505020303" pitchFamily="18" charset="0"/>
              </a:rPr>
              <a:t>: Number of siblings the student has (0 to 7)</a:t>
            </a:r>
          </a:p>
          <a:p>
            <a:pPr marL="285750" indent="-285750">
              <a:buFont typeface="Arial" panose="020B0604020202020204" pitchFamily="34" charset="0"/>
              <a:buChar char="•"/>
            </a:pPr>
            <a:r>
              <a:rPr lang="en-US" sz="2000" dirty="0" err="1">
                <a:latin typeface="Baskerville Old Face" panose="02020602080505020303" pitchFamily="18" charset="0"/>
              </a:rPr>
              <a:t>TransportMeans</a:t>
            </a:r>
            <a:r>
              <a:rPr lang="en-US" sz="2000" dirty="0">
                <a:latin typeface="Baskerville Old Face" panose="02020602080505020303" pitchFamily="18" charset="0"/>
              </a:rPr>
              <a:t>: Means of transport to school (</a:t>
            </a:r>
            <a:r>
              <a:rPr lang="en-US" sz="2000" dirty="0" err="1">
                <a:latin typeface="Baskerville Old Face" panose="02020602080505020303" pitchFamily="18" charset="0"/>
              </a:rPr>
              <a:t>schoolbus</a:t>
            </a:r>
            <a:r>
              <a:rPr lang="en-US" sz="2000" dirty="0">
                <a:latin typeface="Baskerville Old Face" panose="02020602080505020303" pitchFamily="18" charset="0"/>
              </a:rPr>
              <a:t>/private)</a:t>
            </a:r>
          </a:p>
          <a:p>
            <a:pPr marL="285750" indent="-285750">
              <a:buFont typeface="Arial" panose="020B0604020202020204" pitchFamily="34" charset="0"/>
              <a:buChar char="•"/>
            </a:pPr>
            <a:r>
              <a:rPr lang="en-US" sz="2000" dirty="0" err="1">
                <a:latin typeface="Baskerville Old Face" panose="02020602080505020303" pitchFamily="18" charset="0"/>
              </a:rPr>
              <a:t>WklyStudyHours</a:t>
            </a:r>
            <a:r>
              <a:rPr lang="en-US" sz="2000" dirty="0">
                <a:latin typeface="Baskerville Old Face" panose="02020602080505020303" pitchFamily="18" charset="0"/>
              </a:rPr>
              <a:t>: Weekly self-study hours(less that 5hrs; between 5 and 10hrs; more than 10hrs)</a:t>
            </a:r>
          </a:p>
          <a:p>
            <a:pPr marL="285750" indent="-285750">
              <a:buFont typeface="Arial" panose="020B0604020202020204" pitchFamily="34" charset="0"/>
              <a:buChar char="•"/>
            </a:pPr>
            <a:r>
              <a:rPr lang="en-US" sz="2000" dirty="0" err="1">
                <a:latin typeface="Baskerville Old Face" panose="02020602080505020303" pitchFamily="18" charset="0"/>
              </a:rPr>
              <a:t>MathScore</a:t>
            </a:r>
            <a:r>
              <a:rPr lang="en-US" sz="2000" dirty="0">
                <a:latin typeface="Baskerville Old Face" panose="02020602080505020303" pitchFamily="18" charset="0"/>
              </a:rPr>
              <a:t>: math test score(0-100)</a:t>
            </a:r>
          </a:p>
          <a:p>
            <a:pPr marL="285750" indent="-285750">
              <a:buFont typeface="Arial" panose="020B0604020202020204" pitchFamily="34" charset="0"/>
              <a:buChar char="•"/>
            </a:pPr>
            <a:r>
              <a:rPr lang="en-US" sz="2000" dirty="0" err="1">
                <a:latin typeface="Baskerville Old Face" panose="02020602080505020303" pitchFamily="18" charset="0"/>
              </a:rPr>
              <a:t>ReadingScore</a:t>
            </a:r>
            <a:r>
              <a:rPr lang="en-US" sz="2000" dirty="0">
                <a:latin typeface="Baskerville Old Face" panose="02020602080505020303" pitchFamily="18" charset="0"/>
              </a:rPr>
              <a:t>: reading test score(0-100)</a:t>
            </a:r>
          </a:p>
          <a:p>
            <a:pPr marL="285750" indent="-285750">
              <a:buFont typeface="Arial" panose="020B0604020202020204" pitchFamily="34" charset="0"/>
              <a:buChar char="•"/>
            </a:pPr>
            <a:r>
              <a:rPr lang="en-US" sz="2000" dirty="0" err="1">
                <a:latin typeface="Baskerville Old Face" panose="02020602080505020303" pitchFamily="18" charset="0"/>
              </a:rPr>
              <a:t>WritingScore</a:t>
            </a:r>
            <a:r>
              <a:rPr lang="en-US" sz="2000" dirty="0">
                <a:latin typeface="Baskerville Old Face" panose="02020602080505020303" pitchFamily="18" charset="0"/>
              </a:rPr>
              <a:t>: writing test score(0-100)</a:t>
            </a:r>
          </a:p>
          <a:p>
            <a:endParaRPr lang="en-US" dirty="0"/>
          </a:p>
        </p:txBody>
      </p:sp>
      <p:sp>
        <p:nvSpPr>
          <p:cNvPr id="5" name="TextBox 4">
            <a:extLst>
              <a:ext uri="{FF2B5EF4-FFF2-40B4-BE49-F238E27FC236}">
                <a16:creationId xmlns:a16="http://schemas.microsoft.com/office/drawing/2014/main" id="{90004B59-CDA1-EAA6-6DD0-004CC02D3493}"/>
              </a:ext>
            </a:extLst>
          </p:cNvPr>
          <p:cNvSpPr txBox="1"/>
          <p:nvPr/>
        </p:nvSpPr>
        <p:spPr>
          <a:xfrm>
            <a:off x="3640317" y="509048"/>
            <a:ext cx="4476161" cy="1107996"/>
          </a:xfrm>
          <a:prstGeom prst="rect">
            <a:avLst/>
          </a:prstGeom>
          <a:noFill/>
        </p:spPr>
        <p:txBody>
          <a:bodyPr wrap="square" rtlCol="0">
            <a:spAutoFit/>
          </a:bodyPr>
          <a:lstStyle/>
          <a:p>
            <a:r>
              <a:rPr lang="en-US" sz="4800" b="1" dirty="0">
                <a:effectLst>
                  <a:outerShdw blurRad="38100" dist="38100" dir="2700000" algn="tl">
                    <a:srgbClr val="000000">
                      <a:alpha val="43137"/>
                    </a:srgbClr>
                  </a:outerShdw>
                </a:effectLst>
                <a:latin typeface="Baskerville Old Face" panose="02020602080505020303" pitchFamily="18" charset="0"/>
              </a:rPr>
              <a:t>Dataset Overview</a:t>
            </a:r>
          </a:p>
          <a:p>
            <a:endParaRPr lang="en-US" dirty="0"/>
          </a:p>
        </p:txBody>
      </p:sp>
    </p:spTree>
    <p:extLst>
      <p:ext uri="{BB962C8B-B14F-4D97-AF65-F5344CB8AC3E}">
        <p14:creationId xmlns:p14="http://schemas.microsoft.com/office/powerpoint/2010/main" val="854851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90AC005-7AF4-30B2-E6C2-0FD5F9384FC2}"/>
              </a:ext>
            </a:extLst>
          </p:cNvPr>
          <p:cNvSpPr txBox="1"/>
          <p:nvPr/>
        </p:nvSpPr>
        <p:spPr>
          <a:xfrm>
            <a:off x="3003026" y="323786"/>
            <a:ext cx="6713848" cy="830997"/>
          </a:xfrm>
          <a:prstGeom prst="rect">
            <a:avLst/>
          </a:prstGeom>
          <a:noFill/>
        </p:spPr>
        <p:txBody>
          <a:bodyPr wrap="square">
            <a:spAutoFit/>
          </a:bodyPr>
          <a:lstStyle/>
          <a:p>
            <a:r>
              <a:rPr lang="en-US" sz="4800" b="1" dirty="0">
                <a:effectLst>
                  <a:outerShdw blurRad="38100" dist="38100" dir="2700000" algn="tl">
                    <a:srgbClr val="000000">
                      <a:alpha val="43137"/>
                    </a:srgbClr>
                  </a:outerShdw>
                </a:effectLst>
                <a:latin typeface="Baskerville Old Face" panose="02020602080505020303" pitchFamily="18" charset="0"/>
              </a:rPr>
              <a:t>Analysis and Findings</a:t>
            </a:r>
          </a:p>
        </p:txBody>
      </p:sp>
      <p:pic>
        <p:nvPicPr>
          <p:cNvPr id="7" name="Picture 6">
            <a:extLst>
              <a:ext uri="{FF2B5EF4-FFF2-40B4-BE49-F238E27FC236}">
                <a16:creationId xmlns:a16="http://schemas.microsoft.com/office/drawing/2014/main" id="{865E08D1-58B6-8FF8-4CC8-2803599EE10E}"/>
              </a:ext>
            </a:extLst>
          </p:cNvPr>
          <p:cNvPicPr>
            <a:picLocks noChangeAspect="1"/>
          </p:cNvPicPr>
          <p:nvPr/>
        </p:nvPicPr>
        <p:blipFill>
          <a:blip r:embed="rId2"/>
          <a:srcRect l="4525" t="7176" r="13368" b="6457"/>
          <a:stretch/>
        </p:blipFill>
        <p:spPr>
          <a:xfrm>
            <a:off x="5872900" y="2073896"/>
            <a:ext cx="5740924" cy="4345757"/>
          </a:xfrm>
          <a:prstGeom prst="rect">
            <a:avLst/>
          </a:prstGeom>
        </p:spPr>
      </p:pic>
      <p:sp>
        <p:nvSpPr>
          <p:cNvPr id="9" name="TextBox 8">
            <a:extLst>
              <a:ext uri="{FF2B5EF4-FFF2-40B4-BE49-F238E27FC236}">
                <a16:creationId xmlns:a16="http://schemas.microsoft.com/office/drawing/2014/main" id="{F7C30D7B-2176-A409-AA8F-9BB65765D76C}"/>
              </a:ext>
            </a:extLst>
          </p:cNvPr>
          <p:cNvSpPr txBox="1"/>
          <p:nvPr/>
        </p:nvSpPr>
        <p:spPr>
          <a:xfrm>
            <a:off x="2625954" y="1154783"/>
            <a:ext cx="6244669" cy="646331"/>
          </a:xfrm>
          <a:prstGeom prst="rect">
            <a:avLst/>
          </a:prstGeom>
          <a:noFill/>
        </p:spPr>
        <p:txBody>
          <a:bodyPr wrap="square">
            <a:spAutoFit/>
          </a:bodyPr>
          <a:lstStyle/>
          <a:p>
            <a:r>
              <a:rPr lang="en-US" sz="3600" b="1" dirty="0">
                <a:effectLst>
                  <a:outerShdw blurRad="38100" dist="38100" dir="2700000" algn="tl">
                    <a:srgbClr val="000000">
                      <a:alpha val="43137"/>
                    </a:srgbClr>
                  </a:outerShdw>
                </a:effectLst>
                <a:latin typeface="Baskerville Old Face" panose="02020602080505020303" pitchFamily="18" charset="0"/>
              </a:rPr>
              <a:t>Gender Distribution of Students</a:t>
            </a:r>
          </a:p>
        </p:txBody>
      </p:sp>
      <p:sp>
        <p:nvSpPr>
          <p:cNvPr id="11" name="TextBox 10">
            <a:extLst>
              <a:ext uri="{FF2B5EF4-FFF2-40B4-BE49-F238E27FC236}">
                <a16:creationId xmlns:a16="http://schemas.microsoft.com/office/drawing/2014/main" id="{9A178F05-3EBE-3100-59D2-A0289A30254E}"/>
              </a:ext>
            </a:extLst>
          </p:cNvPr>
          <p:cNvSpPr txBox="1"/>
          <p:nvPr/>
        </p:nvSpPr>
        <p:spPr>
          <a:xfrm>
            <a:off x="893680" y="2169282"/>
            <a:ext cx="4583293" cy="4154984"/>
          </a:xfrm>
          <a:prstGeom prst="rect">
            <a:avLst/>
          </a:prstGeom>
          <a:noFill/>
        </p:spPr>
        <p:txBody>
          <a:bodyPr wrap="square">
            <a:spAutoFit/>
          </a:bodyPr>
          <a:lstStyle/>
          <a:p>
            <a:r>
              <a:rPr lang="en-US" sz="2400" dirty="0">
                <a:latin typeface="Baskerville Old Face" panose="02020602080505020303" pitchFamily="18" charset="0"/>
              </a:rPr>
              <a:t>The bar chart shows a higher number of female students compared to male students. This demographic detail is important because gender can influence learning styles, subject preferences, and academic support needs. A higher female student population may also reflect broader enrollment trends or specific school demographics.</a:t>
            </a:r>
          </a:p>
        </p:txBody>
      </p:sp>
    </p:spTree>
    <p:extLst>
      <p:ext uri="{BB962C8B-B14F-4D97-AF65-F5344CB8AC3E}">
        <p14:creationId xmlns:p14="http://schemas.microsoft.com/office/powerpoint/2010/main" val="1081359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049BAD8-42E6-02D1-BF2D-773FC2AB21F8}"/>
              </a:ext>
            </a:extLst>
          </p:cNvPr>
          <p:cNvSpPr txBox="1"/>
          <p:nvPr/>
        </p:nvSpPr>
        <p:spPr>
          <a:xfrm>
            <a:off x="1954096" y="560896"/>
            <a:ext cx="7466815" cy="646331"/>
          </a:xfrm>
          <a:prstGeom prst="rect">
            <a:avLst/>
          </a:prstGeom>
          <a:noFill/>
        </p:spPr>
        <p:txBody>
          <a:bodyPr wrap="square">
            <a:spAutoFit/>
          </a:bodyPr>
          <a:lstStyle/>
          <a:p>
            <a:r>
              <a:rPr lang="en-US" sz="3600" b="1" dirty="0">
                <a:effectLst>
                  <a:outerShdw blurRad="38100" dist="38100" dir="2700000" algn="tl">
                    <a:srgbClr val="000000">
                      <a:alpha val="43137"/>
                    </a:srgbClr>
                  </a:outerShdw>
                </a:effectLst>
                <a:latin typeface="Baskerville Old Face" panose="02020602080505020303" pitchFamily="18" charset="0"/>
              </a:rPr>
              <a:t>Impact of Parental Education on Scores</a:t>
            </a:r>
          </a:p>
        </p:txBody>
      </p:sp>
      <p:pic>
        <p:nvPicPr>
          <p:cNvPr id="7" name="Picture 6">
            <a:extLst>
              <a:ext uri="{FF2B5EF4-FFF2-40B4-BE49-F238E27FC236}">
                <a16:creationId xmlns:a16="http://schemas.microsoft.com/office/drawing/2014/main" id="{47D54AB3-07D7-354F-310D-9BE9AD24D93B}"/>
              </a:ext>
            </a:extLst>
          </p:cNvPr>
          <p:cNvPicPr>
            <a:picLocks noChangeAspect="1"/>
          </p:cNvPicPr>
          <p:nvPr/>
        </p:nvPicPr>
        <p:blipFill>
          <a:blip r:embed="rId2"/>
          <a:srcRect l="3077" t="5548" r="11230"/>
          <a:stretch/>
        </p:blipFill>
        <p:spPr>
          <a:xfrm>
            <a:off x="5731498" y="1734531"/>
            <a:ext cx="5891752" cy="4562573"/>
          </a:xfrm>
          <a:prstGeom prst="rect">
            <a:avLst/>
          </a:prstGeom>
        </p:spPr>
      </p:pic>
      <p:sp>
        <p:nvSpPr>
          <p:cNvPr id="15" name="TextBox 14">
            <a:extLst>
              <a:ext uri="{FF2B5EF4-FFF2-40B4-BE49-F238E27FC236}">
                <a16:creationId xmlns:a16="http://schemas.microsoft.com/office/drawing/2014/main" id="{61D4D6D4-98E9-41F8-56AD-EF7F3ED79AAD}"/>
              </a:ext>
            </a:extLst>
          </p:cNvPr>
          <p:cNvSpPr txBox="1"/>
          <p:nvPr/>
        </p:nvSpPr>
        <p:spPr>
          <a:xfrm>
            <a:off x="1033019" y="1994780"/>
            <a:ext cx="4208284" cy="3785652"/>
          </a:xfrm>
          <a:prstGeom prst="rect">
            <a:avLst/>
          </a:prstGeom>
          <a:noFill/>
        </p:spPr>
        <p:txBody>
          <a:bodyPr wrap="square">
            <a:spAutoFit/>
          </a:bodyPr>
          <a:lstStyle/>
          <a:p>
            <a:r>
              <a:rPr lang="en-US" sz="2400" dirty="0">
                <a:latin typeface="Baskerville Old Face" panose="02020602080505020303" pitchFamily="18" charset="0"/>
              </a:rPr>
              <a:t>The heatmap illustrates that  s</a:t>
            </a:r>
            <a:r>
              <a:rPr kumimoji="0" lang="en-US" altLang="en-US" sz="2400" i="0" u="none" strike="noStrike" cap="none" normalizeH="0" baseline="0" dirty="0">
                <a:ln>
                  <a:noFill/>
                </a:ln>
                <a:solidFill>
                  <a:schemeClr val="tx1"/>
                </a:solidFill>
                <a:effectLst/>
                <a:latin typeface="Baskerville Old Face" panose="02020602080505020303" pitchFamily="18" charset="0"/>
              </a:rPr>
              <a:t>tudents whose parents have higher education levels (college degree or higher) tend to score significantly better in Math, Reading, and Writing. This suggests that parental educational background plays a critical role in shaping a student's academic environment and success. </a:t>
            </a:r>
            <a:endParaRPr lang="en-US" sz="2400" dirty="0"/>
          </a:p>
        </p:txBody>
      </p:sp>
    </p:spTree>
    <p:extLst>
      <p:ext uri="{BB962C8B-B14F-4D97-AF65-F5344CB8AC3E}">
        <p14:creationId xmlns:p14="http://schemas.microsoft.com/office/powerpoint/2010/main" val="4072605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EE567D2-C462-7E84-BF47-0E047D5E1300}"/>
              </a:ext>
            </a:extLst>
          </p:cNvPr>
          <p:cNvPicPr>
            <a:picLocks noChangeAspect="1"/>
          </p:cNvPicPr>
          <p:nvPr/>
        </p:nvPicPr>
        <p:blipFill>
          <a:blip r:embed="rId2"/>
          <a:srcRect l="21608" t="4412" r="13184"/>
          <a:stretch/>
        </p:blipFill>
        <p:spPr>
          <a:xfrm>
            <a:off x="5797485" y="1451727"/>
            <a:ext cx="5844618" cy="4916923"/>
          </a:xfrm>
          <a:prstGeom prst="rect">
            <a:avLst/>
          </a:prstGeom>
        </p:spPr>
      </p:pic>
      <p:sp>
        <p:nvSpPr>
          <p:cNvPr id="7" name="TextBox 6">
            <a:extLst>
              <a:ext uri="{FF2B5EF4-FFF2-40B4-BE49-F238E27FC236}">
                <a16:creationId xmlns:a16="http://schemas.microsoft.com/office/drawing/2014/main" id="{EB15299D-35D6-9573-7B19-143F69E9ADDF}"/>
              </a:ext>
            </a:extLst>
          </p:cNvPr>
          <p:cNvSpPr txBox="1"/>
          <p:nvPr/>
        </p:nvSpPr>
        <p:spPr>
          <a:xfrm>
            <a:off x="1576241" y="357375"/>
            <a:ext cx="8781853" cy="646331"/>
          </a:xfrm>
          <a:prstGeom prst="rect">
            <a:avLst/>
          </a:prstGeom>
          <a:noFill/>
        </p:spPr>
        <p:txBody>
          <a:bodyPr wrap="square">
            <a:spAutoFit/>
          </a:bodyPr>
          <a:lstStyle/>
          <a:p>
            <a:pPr algn="l"/>
            <a:r>
              <a:rPr lang="en-US" sz="3600" b="1" i="0" dirty="0">
                <a:effectLst>
                  <a:outerShdw blurRad="38100" dist="38100" dir="2700000" algn="tl">
                    <a:srgbClr val="000000">
                      <a:alpha val="43137"/>
                    </a:srgbClr>
                  </a:outerShdw>
                </a:effectLst>
                <a:latin typeface="Baskerville Old Face" panose="02020602080505020303" pitchFamily="18" charset="0"/>
              </a:rPr>
              <a:t>Parental Marital Status Affect Students' Scores</a:t>
            </a:r>
          </a:p>
        </p:txBody>
      </p:sp>
      <p:sp>
        <p:nvSpPr>
          <p:cNvPr id="9" name="TextBox 8">
            <a:extLst>
              <a:ext uri="{FF2B5EF4-FFF2-40B4-BE49-F238E27FC236}">
                <a16:creationId xmlns:a16="http://schemas.microsoft.com/office/drawing/2014/main" id="{6BBAE038-87F9-17D7-4400-D7BFA35E5013}"/>
              </a:ext>
            </a:extLst>
          </p:cNvPr>
          <p:cNvSpPr txBox="1"/>
          <p:nvPr/>
        </p:nvSpPr>
        <p:spPr>
          <a:xfrm>
            <a:off x="904972" y="1951348"/>
            <a:ext cx="3902698" cy="3785652"/>
          </a:xfrm>
          <a:prstGeom prst="rect">
            <a:avLst/>
          </a:prstGeom>
          <a:noFill/>
        </p:spPr>
        <p:txBody>
          <a:bodyPr wrap="square">
            <a:spAutoFit/>
          </a:bodyPr>
          <a:lstStyle/>
          <a:p>
            <a:r>
              <a:rPr lang="en-US" sz="2400" dirty="0">
                <a:latin typeface="Baskerville Old Face" panose="02020602080505020303" pitchFamily="18" charset="0"/>
              </a:rPr>
              <a:t>This visualization compares students’ average scores based on whether their parents are married or single. The analysis shows minimal differences in performance between these two groups. This suggests that parental marital status does not have a significant impact on students' academic success. </a:t>
            </a:r>
          </a:p>
        </p:txBody>
      </p:sp>
    </p:spTree>
    <p:extLst>
      <p:ext uri="{BB962C8B-B14F-4D97-AF65-F5344CB8AC3E}">
        <p14:creationId xmlns:p14="http://schemas.microsoft.com/office/powerpoint/2010/main" val="753982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246</TotalTime>
  <Words>1058</Words>
  <Application>Microsoft Office PowerPoint</Application>
  <PresentationFormat>Widescreen</PresentationFormat>
  <Paragraphs>63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Baskerville Old Face</vt:lpstr>
      <vt:lpstr>Calibri</vt:lpstr>
      <vt:lpstr>Calibri Light</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Debasmita Paul</dc:creator>
  <cp:lastModifiedBy>Debasmita Paul</cp:lastModifiedBy>
  <cp:revision>41</cp:revision>
  <dcterms:created xsi:type="dcterms:W3CDTF">2025-03-12T06:53:13Z</dcterms:created>
  <dcterms:modified xsi:type="dcterms:W3CDTF">2025-03-12T10:59:18Z</dcterms:modified>
</cp:coreProperties>
</file>