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75" r:id="rId7"/>
    <p:sldId id="264" r:id="rId8"/>
    <p:sldId id="269" r:id="rId9"/>
    <p:sldId id="260" r:id="rId10"/>
    <p:sldId id="270" r:id="rId11"/>
    <p:sldId id="277" r:id="rId12"/>
    <p:sldId id="276" r:id="rId13"/>
    <p:sldId id="267" r:id="rId14"/>
    <p:sldId id="273" r:id="rId15"/>
    <p:sldId id="278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7788-DE5D-49CE-9659-5A5B484C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0C13-6373-4D1F-92E9-B943DEB94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D36C-3D4A-4A71-959B-1ACB60C8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A8AD-0967-413C-9CB6-B7830EA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1A87-D357-4692-BB4F-0ADE032D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53B-C915-4080-B322-1EBBB1FC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5322-098C-4EC2-AA12-5B70C8B0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B7E6-82D5-443B-A38A-ED9F4ED5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24F7-26FD-46A2-82F5-8856B85E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4264-C51E-4356-A545-3BD1CD69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90961-CB8B-47D2-941A-7495182C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BFB45-1BE4-4D34-A684-6E0EEEDA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F6AD-35A8-4978-BFFA-7B98EFBA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3234-B24A-4764-BA81-C71B225A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C7DE-C9A5-4F3A-BC1A-158FF8D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B02C-3FF4-4A6A-A91B-8D836394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82CA-FC7A-42FD-A9F9-167E1FC7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48F0-F9BA-4CA1-B9C9-03A38DDF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FDFF-5D7F-4392-BC4E-493C377C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EB53-DD88-4EF9-A7EA-95EF35B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C37A-A73C-4411-8380-2DA87ECB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DB26-AE8E-49B0-AF06-1BDD204E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D32D-4A34-48A2-9671-2F0CDC0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916B-60DA-401F-8A09-D8B5480F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31D4-6CF2-49C2-9D02-AB5107B5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C275-2F4C-4B26-811C-FD1B8882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2DED-4493-49F1-A718-A059E394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22E5E-DEA5-4D05-9F06-792B64290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79358-5699-4524-9409-0D548669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061B-C5CF-4CDF-AC13-57CA396F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056C2-7F80-4A93-B45F-7E2FE05D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3FC9-0450-4F10-88DA-42CCA9A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ADC2B-CB34-4009-BDC1-455CA8D1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26361-B6C2-44BC-AE28-86A52B77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AA23-6B05-40ED-B168-D41CFA58C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C57D5-3C87-4FA3-94F4-55A6070D2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25B26-61A2-4067-84C4-1894708E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8A926-C09A-410F-8065-EE995D06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139CC-4F10-413E-A1CB-4199E3AF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A0EC-4BDB-4EAC-BD1F-D1D3A9E8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E65F-6E7F-4E72-82E9-2C81B35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D2D38-DA80-4BF6-B186-189486F3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124A-EC3A-44C6-B454-ACCBD659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7E5A3-AE9F-456E-86E4-33D8314D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9B06D-F9A2-43B8-B8F8-0C735F31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0640-9188-4011-9709-064FD425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D653-54D8-4A7C-A217-A86C2917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9A40-0CA9-4083-88A8-BC3511B1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D2F3-3777-495B-B176-40962FD4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F4EF-F466-47F5-87C4-625983F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8DC8-43B6-46A9-B788-E2BF962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304E-3A9F-4462-BE7D-79262D97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AD66-5469-470A-80A9-86BD0995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E69EE-C678-43ED-B785-6C045C293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9C1E2-3DF2-4901-A885-339CFE17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83690-9F44-49FC-9321-172329F2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C3C7-CAC0-432D-B3B3-43438BF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8BA6F-BD9F-4ED3-A9A6-B5EF6F91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9F225-CB79-4C25-A3BD-D74A76ED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041A-4C70-450E-BC6E-44AB915A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6893-EDA9-4F75-8EB8-03D8F7DD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D5A4-CBDB-4C9D-AF85-4AD9A3956D3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562A-03BD-4F03-8C6F-26FACB693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3C58-348D-4C55-B0D7-B52C59043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971-C621-4EA1-AF80-509DCB8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.ttias.be/googles-quic-protocol-moving-web-tcp-udp/" TargetMode="External"/><Relationship Id="rId2" Type="http://schemas.openxmlformats.org/officeDocument/2006/relationships/hyperlink" Target="https://nakedsecurity.sophos.com/2019/08/19/netflix-finds-multiple-http2-dos-flaw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BBABC-F5B8-4798-B45B-8BCE35DD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Video Streaming Traffic Study in India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C985-E25C-4F6F-B19A-00E122C4A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Debasmita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Basu</a:t>
            </a:r>
            <a:r>
              <a:rPr lang="en-US" dirty="0">
                <a:solidFill>
                  <a:srgbClr val="000000"/>
                </a:solidFill>
              </a:rPr>
              <a:t> (112682239)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Aiswarya</a:t>
            </a:r>
            <a:r>
              <a:rPr lang="en-US" dirty="0">
                <a:solidFill>
                  <a:srgbClr val="000000"/>
                </a:solidFill>
              </a:rPr>
              <a:t> Lakshmi </a:t>
            </a:r>
            <a:r>
              <a:rPr lang="en-US" dirty="0" err="1">
                <a:solidFill>
                  <a:srgbClr val="000000"/>
                </a:solidFill>
              </a:rPr>
              <a:t>Renganathan</a:t>
            </a:r>
            <a:r>
              <a:rPr lang="en-US" dirty="0">
                <a:solidFill>
                  <a:srgbClr val="000000"/>
                </a:solidFill>
              </a:rPr>
              <a:t> (112688118)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CSE 534 Final Project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Instructor: Dr. </a:t>
            </a:r>
            <a:r>
              <a:rPr lang="en-US" dirty="0" err="1">
                <a:solidFill>
                  <a:srgbClr val="000000"/>
                </a:solidFill>
              </a:rPr>
              <a:t>Aruna</a:t>
            </a:r>
            <a:r>
              <a:rPr lang="en-US">
                <a:solidFill>
                  <a:srgbClr val="000000"/>
                </a:solidFill>
              </a:rPr>
              <a:t> Balasubramanian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2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5D5B-D83F-4D72-9395-586AB5A8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5" y="218039"/>
            <a:ext cx="10991090" cy="11978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dirty="0"/>
              <a:t>Throughput – Wi-Fi VS mobile networks in India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DBC81-956E-E947-9583-D7475161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5" y="1611983"/>
            <a:ext cx="4916137" cy="4099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BCE8F7-2920-AB43-860A-CEF7D853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6" y="1611983"/>
            <a:ext cx="5149499" cy="4099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9D191B-D1BD-634F-BBCB-02C9C5B61C6D}"/>
              </a:ext>
            </a:extLst>
          </p:cNvPr>
          <p:cNvSpPr txBox="1"/>
          <p:nvPr/>
        </p:nvSpPr>
        <p:spPr>
          <a:xfrm>
            <a:off x="495772" y="5527158"/>
            <a:ext cx="1066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Average throughput of different video apps across  (a) Wi-Fi and (b) mobile networks.</a:t>
            </a:r>
          </a:p>
        </p:txBody>
      </p:sp>
    </p:spTree>
    <p:extLst>
      <p:ext uri="{BB962C8B-B14F-4D97-AF65-F5344CB8AC3E}">
        <p14:creationId xmlns:p14="http://schemas.microsoft.com/office/powerpoint/2010/main" val="131106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F9D191B-D1BD-634F-BBCB-02C9C5B61C6D}"/>
              </a:ext>
            </a:extLst>
          </p:cNvPr>
          <p:cNvSpPr txBox="1"/>
          <p:nvPr/>
        </p:nvSpPr>
        <p:spPr>
          <a:xfrm>
            <a:off x="495772" y="5527158"/>
            <a:ext cx="1066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Average throughput of different video apps across  (a) Wi-Fi and (b) mobile networks.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A65A2-60AF-4F13-8F7A-3AB23458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99" y="1442742"/>
            <a:ext cx="4551389" cy="4464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03A43-ED36-4553-94A1-576F01A8B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21" y="1354299"/>
            <a:ext cx="4791261" cy="44960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4B91576-224F-4AE5-8FA6-8358C4D317D8}"/>
              </a:ext>
            </a:extLst>
          </p:cNvPr>
          <p:cNvSpPr txBox="1">
            <a:spLocks/>
          </p:cNvSpPr>
          <p:nvPr/>
        </p:nvSpPr>
        <p:spPr>
          <a:xfrm>
            <a:off x="597634" y="156435"/>
            <a:ext cx="10996731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9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Throughput – Wi-Fi VS mobile networks in USA</a:t>
            </a:r>
          </a:p>
        </p:txBody>
      </p:sp>
    </p:spTree>
    <p:extLst>
      <p:ext uri="{BB962C8B-B14F-4D97-AF65-F5344CB8AC3E}">
        <p14:creationId xmlns:p14="http://schemas.microsoft.com/office/powerpoint/2010/main" val="19883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A06BF-428C-4AD0-BDFC-09D4B6DF77BC}"/>
              </a:ext>
            </a:extLst>
          </p:cNvPr>
          <p:cNvSpPr txBox="1">
            <a:spLocks/>
          </p:cNvSpPr>
          <p:nvPr/>
        </p:nvSpPr>
        <p:spPr>
          <a:xfrm>
            <a:off x="838200" y="413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9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NETFLIX’s Open Connect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FC8C52-998E-4897-829A-3E8CC8AC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1" y="1484435"/>
            <a:ext cx="8405813" cy="1809750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F3968-DDA6-4AE0-BF7A-AE92531EB183}"/>
              </a:ext>
            </a:extLst>
          </p:cNvPr>
          <p:cNvSpPr/>
          <p:nvPr/>
        </p:nvSpPr>
        <p:spPr>
          <a:xfrm>
            <a:off x="1079495" y="3825200"/>
            <a:ext cx="2472222" cy="1223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280 TB of video data each (almost the entire NETFLIX library)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E3E6A-EEA8-437C-A65D-DD158AFD6724}"/>
              </a:ext>
            </a:extLst>
          </p:cNvPr>
          <p:cNvSpPr txBox="1"/>
          <p:nvPr/>
        </p:nvSpPr>
        <p:spPr>
          <a:xfrm>
            <a:off x="3299441" y="204204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90GBps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09170-3488-4C91-AF61-DFFBFB8428CD}"/>
              </a:ext>
            </a:extLst>
          </p:cNvPr>
          <p:cNvSpPr txBox="1"/>
          <p:nvPr/>
        </p:nvSpPr>
        <p:spPr>
          <a:xfrm>
            <a:off x="9094676" y="3294185"/>
            <a:ext cx="156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13,000 people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458484-DAE2-4203-B455-E0FD6803BF7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315606" y="3278231"/>
            <a:ext cx="0" cy="54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AFCD18-B715-4D81-95DE-A3F5D80DEA28}"/>
              </a:ext>
            </a:extLst>
          </p:cNvPr>
          <p:cNvSpPr txBox="1"/>
          <p:nvPr/>
        </p:nvSpPr>
        <p:spPr>
          <a:xfrm>
            <a:off x="5109329" y="4267376"/>
            <a:ext cx="5260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Addresses: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single point of failures,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latency issues in locations away from the origin servers.</a:t>
            </a:r>
          </a:p>
        </p:txBody>
      </p:sp>
    </p:spTree>
    <p:extLst>
      <p:ext uri="{BB962C8B-B14F-4D97-AF65-F5344CB8AC3E}">
        <p14:creationId xmlns:p14="http://schemas.microsoft.com/office/powerpoint/2010/main" val="377821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DC23-8AAE-4207-AC85-89971186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en-US" sz="4900" dirty="0"/>
              <a:t>Burst Analysis: Frequency of bursts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5A3F0-C08C-4DBD-A672-B4996768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3456"/>
            <a:ext cx="6702552" cy="4468367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35F20-22C5-4E3D-9D27-16FFA0B7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Number of bursts/5 sec in Amazon Prime is much higher while YouTube has the least number of bursts.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030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A7A7-3564-43B7-A60C-9BF47B0F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en-US" sz="4900" dirty="0"/>
              <a:t>Burst Analysis: Burst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5D66-5FFF-4D24-B4AF-CA202EEE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0" y="1825625"/>
            <a:ext cx="3765549" cy="43751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burst size (no of packets) with time, while video streaming is the highest for Amazon Prime.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2CCB91-17AF-944C-A63C-2565C9E1BF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50050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681E-E217-2F48-845E-AF2C04AD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bursts leads to heavy loss in network</a:t>
            </a:r>
          </a:p>
        </p:txBody>
      </p:sp>
      <p:pic>
        <p:nvPicPr>
          <p:cNvPr id="4" name="Content Placeholder 3" descr="A picture containing wall&#10;&#10;Description automatically generated">
            <a:extLst>
              <a:ext uri="{FF2B5EF4-FFF2-40B4-BE49-F238E27FC236}">
                <a16:creationId xmlns:a16="http://schemas.microsoft.com/office/drawing/2014/main" id="{54B9CC7B-4644-BB45-B63E-E04D3BD202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200275"/>
            <a:ext cx="9758363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8FDC-CBEF-441E-9648-03B034E8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en-US" sz="49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0EEE-E092-4392-8BE9-1EF65CDD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the app behaviors change with different combinations of browsers, devices.</a:t>
            </a:r>
          </a:p>
          <a:p>
            <a:r>
              <a:rPr lang="en-US" dirty="0"/>
              <a:t>Are Amazon Prime/YouTube affected by HTTP/2 DoS flaws identified by Netflix? </a:t>
            </a:r>
          </a:p>
          <a:p>
            <a:pPr lvl="0"/>
            <a:r>
              <a:rPr lang="en-US" dirty="0"/>
              <a:t>What are the encoding techniques used by the different streaming services?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0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58E5-C4D5-4F49-82B2-D92231AA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en-US" sz="49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2B6-38B4-428F-94F1-45786E5F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Rao, Ashwin, Arnaud </a:t>
            </a:r>
            <a:r>
              <a:rPr lang="en-US" dirty="0" err="1"/>
              <a:t>Legout</a:t>
            </a:r>
            <a:r>
              <a:rPr lang="en-US" dirty="0"/>
              <a:t>, Yeon-sup Lim, Don </a:t>
            </a:r>
            <a:r>
              <a:rPr lang="en-US" dirty="0" err="1"/>
              <a:t>Towsley</a:t>
            </a:r>
            <a:r>
              <a:rPr lang="en-US" dirty="0"/>
              <a:t>, Chadi Barakat, and Walid </a:t>
            </a:r>
            <a:r>
              <a:rPr lang="en-US" dirty="0" err="1"/>
              <a:t>Dabbous</a:t>
            </a:r>
            <a:r>
              <a:rPr lang="en-US" dirty="0"/>
              <a:t>. "Network characteristics of video streaming traffic." In Proceedings of the Seventh </a:t>
            </a:r>
            <a:r>
              <a:rPr lang="en-US" dirty="0" err="1"/>
              <a:t>COnference</a:t>
            </a:r>
            <a:r>
              <a:rPr lang="en-US" dirty="0"/>
              <a:t> on emerging Networking </a:t>
            </a:r>
            <a:r>
              <a:rPr lang="en-US" dirty="0" err="1"/>
              <a:t>EXperiments</a:t>
            </a:r>
            <a:r>
              <a:rPr lang="en-US" dirty="0"/>
              <a:t> and Technologies, p. 25. ACM, 2011.</a:t>
            </a:r>
          </a:p>
          <a:p>
            <a:pPr lvl="0"/>
            <a:r>
              <a:rPr lang="en-US" dirty="0" err="1"/>
              <a:t>Mangla</a:t>
            </a:r>
            <a:r>
              <a:rPr lang="en-US" dirty="0"/>
              <a:t>, </a:t>
            </a:r>
            <a:r>
              <a:rPr lang="en-US" dirty="0" err="1"/>
              <a:t>Tarun</a:t>
            </a:r>
            <a:r>
              <a:rPr lang="en-US" dirty="0"/>
              <a:t>, Emir </a:t>
            </a:r>
            <a:r>
              <a:rPr lang="en-US" dirty="0" err="1"/>
              <a:t>Halepovic</a:t>
            </a:r>
            <a:r>
              <a:rPr lang="en-US" dirty="0"/>
              <a:t>, Mostafa Ammar, and Ellen Zegura. "</a:t>
            </a:r>
            <a:r>
              <a:rPr lang="en-US" dirty="0" err="1"/>
              <a:t>eMIMIC</a:t>
            </a:r>
            <a:r>
              <a:rPr lang="en-US" dirty="0"/>
              <a:t>: estimating http-based video </a:t>
            </a:r>
            <a:r>
              <a:rPr lang="en-US" dirty="0" err="1"/>
              <a:t>QoE</a:t>
            </a:r>
            <a:r>
              <a:rPr lang="en-US" dirty="0"/>
              <a:t> metrics from encrypted network traffic." In 2018 Network Traffic Measurement and Analysis Conference (TMA), pp. 1-8. IEEE, 2018.</a:t>
            </a:r>
          </a:p>
          <a:p>
            <a:pPr lvl="0"/>
            <a:r>
              <a:rPr lang="en-US" dirty="0" err="1"/>
              <a:t>Ravattu</a:t>
            </a:r>
            <a:r>
              <a:rPr lang="en-US" dirty="0"/>
              <a:t>, Radha, and </a:t>
            </a:r>
            <a:r>
              <a:rPr lang="en-US" dirty="0" err="1"/>
              <a:t>Prudhviraj</a:t>
            </a:r>
            <a:r>
              <a:rPr lang="en-US" dirty="0"/>
              <a:t> </a:t>
            </a:r>
            <a:r>
              <a:rPr lang="en-US" dirty="0" err="1"/>
              <a:t>Balasetty</a:t>
            </a:r>
            <a:r>
              <a:rPr lang="en-US" dirty="0"/>
              <a:t>. "Characterization of YouTube Video Streaming Traffic." (2013).</a:t>
            </a:r>
          </a:p>
          <a:p>
            <a:pPr lvl="0"/>
            <a:r>
              <a:rPr lang="en-US" u="sng" dirty="0">
                <a:hlinkClick r:id="rId2"/>
              </a:rPr>
              <a:t>https://nakedsecurity.sophos.com/2019/08/19/netflix-finds-multiple-http2-dos-flaws/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https://ma.ttias.be/googles-quic-protocol-moving-web-tcp-udp/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B962-F94F-344D-A812-C1C56036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60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7409-BE21-468A-809F-D18BC09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91747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1A97-F0EF-45ED-8194-080D0667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characteristics of three popular video streaming applications have been studied: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HTTP protocols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RTT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Throughput comparison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Burst Analysis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mainly study the behaviors of these applications in India. For a comparative study of some features, we also studied the characteristics of these applications in the USA.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FAF8-A366-4D06-AC59-B4499B6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8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Input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CD03-A8AC-41BE-9A00-F71A915E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08" y="16446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Applications: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Resolutions: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EB5D3C-8DED-4F92-9DAB-A9007BD26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15882"/>
              </p:ext>
            </p:extLst>
          </p:nvPr>
        </p:nvGraphicFramePr>
        <p:xfrm>
          <a:off x="1020582" y="4138626"/>
          <a:ext cx="10150836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37709">
                  <a:extLst>
                    <a:ext uri="{9D8B030D-6E8A-4147-A177-3AD203B41FA5}">
                      <a16:colId xmlns:a16="http://schemas.microsoft.com/office/drawing/2014/main" val="238353782"/>
                    </a:ext>
                  </a:extLst>
                </a:gridCol>
                <a:gridCol w="2537709">
                  <a:extLst>
                    <a:ext uri="{9D8B030D-6E8A-4147-A177-3AD203B41FA5}">
                      <a16:colId xmlns:a16="http://schemas.microsoft.com/office/drawing/2014/main" val="323013545"/>
                    </a:ext>
                  </a:extLst>
                </a:gridCol>
                <a:gridCol w="2537709">
                  <a:extLst>
                    <a:ext uri="{9D8B030D-6E8A-4147-A177-3AD203B41FA5}">
                      <a16:colId xmlns:a16="http://schemas.microsoft.com/office/drawing/2014/main" val="2318315851"/>
                    </a:ext>
                  </a:extLst>
                </a:gridCol>
                <a:gridCol w="2537709">
                  <a:extLst>
                    <a:ext uri="{9D8B030D-6E8A-4147-A177-3AD203B41FA5}">
                      <a16:colId xmlns:a16="http://schemas.microsoft.com/office/drawing/2014/main" val="780074943"/>
                    </a:ext>
                  </a:extLst>
                </a:gridCol>
              </a:tblGrid>
              <a:tr h="235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Amazon Prime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78136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&lt;=360p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0.38GBph (Good)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0.3GBph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7832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&gt;360 and &lt;720p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1.4GBph (Better)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0.7GBph 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7326"/>
                  </a:ext>
                </a:extLst>
              </a:tr>
              <a:tr h="785839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  <a:r>
                        <a:rPr lang="en-US" dirty="0"/>
                        <a:t>720p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6.84GBph (Best)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3GBph for HD/7GBph for UHD (High)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290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1E78F5-8551-4635-B01D-E2ADA1F1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73" y="2227802"/>
            <a:ext cx="2920781" cy="89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AB6D3-A653-4402-A84C-68761DAE8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" y="1713534"/>
            <a:ext cx="3179623" cy="1788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AC52D-B85E-4F1B-9F27-D02BDB41C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72" y="1713534"/>
            <a:ext cx="2920780" cy="16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6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2B0-DA42-472C-BDA7-8E8C3B66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20564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C1EE1-89B5-4820-A3CC-F3EE3A489D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2" y="1662280"/>
            <a:ext cx="5681220" cy="3792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F47B3-176D-4D45-9142-1A8C70781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96" y="1664647"/>
            <a:ext cx="5681219" cy="3787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EBD18-63BE-4C7D-BBD1-89452B81F0B8}"/>
              </a:ext>
            </a:extLst>
          </p:cNvPr>
          <p:cNvSpPr txBox="1"/>
          <p:nvPr/>
        </p:nvSpPr>
        <p:spPr>
          <a:xfrm flipH="1">
            <a:off x="2699206" y="5279940"/>
            <a:ext cx="65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87106-344D-4191-BEE6-E2B84203689F}"/>
              </a:ext>
            </a:extLst>
          </p:cNvPr>
          <p:cNvSpPr txBox="1"/>
          <p:nvPr/>
        </p:nvSpPr>
        <p:spPr>
          <a:xfrm flipH="1">
            <a:off x="8674904" y="5279940"/>
            <a:ext cx="66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22861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4352D-558A-469A-8387-6E8FDDB0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383199"/>
            <a:ext cx="10735622" cy="1106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HTTP Protocols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54136-30A9-431C-8525-90F4043ADA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1517904"/>
            <a:ext cx="6702552" cy="4468367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B719-287C-49D8-AF54-0A83E2B1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Transport Layer Protocols: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Conclusion:</a:t>
            </a:r>
          </a:p>
          <a:p>
            <a:r>
              <a:rPr lang="en-US" sz="1800" dirty="0"/>
              <a:t>Amazon Prime – HTTP/2</a:t>
            </a:r>
          </a:p>
          <a:p>
            <a:r>
              <a:rPr lang="en-US" sz="1800" dirty="0"/>
              <a:t>Netflix – HTTP/1.1</a:t>
            </a:r>
          </a:p>
          <a:p>
            <a:r>
              <a:rPr lang="en-US" sz="1800" dirty="0"/>
              <a:t>YouTube – QUIC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E3B4CC-61A0-4EB0-AAA7-70047015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74918"/>
              </p:ext>
            </p:extLst>
          </p:nvPr>
        </p:nvGraphicFramePr>
        <p:xfrm>
          <a:off x="8075953" y="2494279"/>
          <a:ext cx="315412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7064">
                  <a:extLst>
                    <a:ext uri="{9D8B030D-6E8A-4147-A177-3AD203B41FA5}">
                      <a16:colId xmlns:a16="http://schemas.microsoft.com/office/drawing/2014/main" val="3010042694"/>
                    </a:ext>
                  </a:extLst>
                </a:gridCol>
                <a:gridCol w="1577064">
                  <a:extLst>
                    <a:ext uri="{9D8B030D-6E8A-4147-A177-3AD203B41FA5}">
                      <a16:colId xmlns:a16="http://schemas.microsoft.com/office/drawing/2014/main" val="127775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Amazon Prime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4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3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081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B82216-4FB7-4FA2-B7F1-83768D23A286}"/>
              </a:ext>
            </a:extLst>
          </p:cNvPr>
          <p:cNvSpPr txBox="1"/>
          <p:nvPr/>
        </p:nvSpPr>
        <p:spPr>
          <a:xfrm>
            <a:off x="2446570" y="5868137"/>
            <a:ext cx="35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number of streams</a:t>
            </a:r>
          </a:p>
        </p:txBody>
      </p:sp>
    </p:spTree>
    <p:extLst>
      <p:ext uri="{BB962C8B-B14F-4D97-AF65-F5344CB8AC3E}">
        <p14:creationId xmlns:p14="http://schemas.microsoft.com/office/powerpoint/2010/main" val="48806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D1F-8CDB-4EC2-9A1E-F93AFBE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5"/>
            <a:ext cx="10330990" cy="1168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uses QUIC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E6030-D2F9-4FCB-AA5A-8335BB3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29" y="2425634"/>
            <a:ext cx="3035059" cy="1104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10C7-D1C0-4538-8362-023A4E56C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0" y="2231802"/>
            <a:ext cx="1411883" cy="1411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B1857-4D2B-4988-B192-7906DF29E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1" y="2740230"/>
            <a:ext cx="2097106" cy="1168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4E8F9A-E884-41CB-B6D8-2B7A45DD9172}"/>
              </a:ext>
            </a:extLst>
          </p:cNvPr>
          <p:cNvSpPr txBox="1"/>
          <p:nvPr/>
        </p:nvSpPr>
        <p:spPr>
          <a:xfrm flipH="1">
            <a:off x="2506459" y="2351467"/>
            <a:ext cx="361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0E2C6-44B6-4C47-B122-0A1DDE3E4FA1}"/>
              </a:ext>
            </a:extLst>
          </p:cNvPr>
          <p:cNvSpPr/>
          <p:nvPr/>
        </p:nvSpPr>
        <p:spPr>
          <a:xfrm>
            <a:off x="838200" y="1728807"/>
            <a:ext cx="1167129" cy="4123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83C45C-D809-43A1-ACF5-D58929CF4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3" r="22723"/>
          <a:stretch/>
        </p:blipFill>
        <p:spPr>
          <a:xfrm>
            <a:off x="9610015" y="2902029"/>
            <a:ext cx="1400145" cy="9182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BF4EDA-E363-4CD9-9FED-2A404DEF48BA}"/>
              </a:ext>
            </a:extLst>
          </p:cNvPr>
          <p:cNvSpPr txBox="1"/>
          <p:nvPr/>
        </p:nvSpPr>
        <p:spPr>
          <a:xfrm flipH="1">
            <a:off x="9133321" y="2740230"/>
            <a:ext cx="163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10CDE4-CE96-4F54-A5FC-E53C68F0D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2" r="22837"/>
          <a:stretch/>
        </p:blipFill>
        <p:spPr>
          <a:xfrm>
            <a:off x="9685541" y="1426178"/>
            <a:ext cx="1584187" cy="10589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7A4BFF-068C-4BB0-BA83-4D06FCCA3B6E}"/>
              </a:ext>
            </a:extLst>
          </p:cNvPr>
          <p:cNvSpPr txBox="1"/>
          <p:nvPr/>
        </p:nvSpPr>
        <p:spPr>
          <a:xfrm flipH="1">
            <a:off x="9144126" y="1381004"/>
            <a:ext cx="217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204573-5907-4D81-AE1E-AEB64281904A}"/>
              </a:ext>
            </a:extLst>
          </p:cNvPr>
          <p:cNvCxnSpPr>
            <a:cxnSpLocks/>
          </p:cNvCxnSpPr>
          <p:nvPr/>
        </p:nvCxnSpPr>
        <p:spPr>
          <a:xfrm>
            <a:off x="4740790" y="2902029"/>
            <a:ext cx="2942055" cy="440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F4F61-47C2-48B1-9F08-D9ED6EE44D9F}"/>
              </a:ext>
            </a:extLst>
          </p:cNvPr>
          <p:cNvCxnSpPr>
            <a:cxnSpLocks/>
          </p:cNvCxnSpPr>
          <p:nvPr/>
        </p:nvCxnSpPr>
        <p:spPr>
          <a:xfrm flipV="1">
            <a:off x="4738394" y="1951308"/>
            <a:ext cx="2516108" cy="950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D0CAE2F-F8CB-49F0-912B-997424E0C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11" y="1641623"/>
            <a:ext cx="1944345" cy="68623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507AB8-16D0-4589-A81A-4482EFEFCCB0}"/>
              </a:ext>
            </a:extLst>
          </p:cNvPr>
          <p:cNvSpPr/>
          <p:nvPr/>
        </p:nvSpPr>
        <p:spPr>
          <a:xfrm>
            <a:off x="838200" y="1381005"/>
            <a:ext cx="10671928" cy="2527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2A3E88F9-E232-4434-97A5-393A377C67FD}"/>
              </a:ext>
            </a:extLst>
          </p:cNvPr>
          <p:cNvSpPr/>
          <p:nvPr/>
        </p:nvSpPr>
        <p:spPr>
          <a:xfrm>
            <a:off x="7262911" y="4237086"/>
            <a:ext cx="3355942" cy="19585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30% fewer rebuffering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134741-AC45-410E-AF16-36C5428676B8}"/>
              </a:ext>
            </a:extLst>
          </p:cNvPr>
          <p:cNvCxnSpPr>
            <a:endCxn id="57" idx="3"/>
          </p:cNvCxnSpPr>
          <p:nvPr/>
        </p:nvCxnSpPr>
        <p:spPr>
          <a:xfrm>
            <a:off x="8940882" y="3714161"/>
            <a:ext cx="0" cy="63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4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EC2-EAF3-47E8-9A4B-389B8C8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HTTP/2 DoS flaws identified by 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0DE7-FE58-4571-9BDB-844F460C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of those weaknesses are: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the HTTP/2 version, repeated ping requests in Ping flooding may force the server to queue up responses, fall behind and even stop responding.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reset flood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settings flood                                        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empty frames attack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dribble attack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loop attack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zero-length headers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data buffering attack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59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86664-BA9D-4B46-857C-59AD7797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02" y="411480"/>
            <a:ext cx="10575366" cy="1106424"/>
          </a:xfrm>
        </p:spPr>
        <p:txBody>
          <a:bodyPr>
            <a:normAutofit/>
          </a:bodyPr>
          <a:lstStyle/>
          <a:p>
            <a:r>
              <a:rPr lang="en-US" sz="4900" dirty="0"/>
              <a:t>RTT</a:t>
            </a:r>
            <a:r>
              <a:rPr lang="en-US" sz="3600" dirty="0"/>
              <a:t> </a:t>
            </a:r>
            <a:r>
              <a:rPr lang="en-US" sz="4900" dirty="0"/>
              <a:t>Comparison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A459D-335F-4EA5-88E6-C139063597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3456"/>
            <a:ext cx="6702552" cy="4468367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783B-BF60-44FF-8810-0ECDFE5A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RTT of YouTube, Netflix, Amazon Prime are all between 4.00 and 6.00 </a:t>
            </a:r>
            <a:r>
              <a:rPr lang="en-US" sz="1800" dirty="0" err="1"/>
              <a:t>ms.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066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1D2703-5888-47E2-9DDA-6177B1C98AA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261359" y="1263191"/>
            <a:ext cx="5529056" cy="40998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5AD9B0-1BD1-4275-9DE1-DFF5321A173C}"/>
              </a:ext>
            </a:extLst>
          </p:cNvPr>
          <p:cNvSpPr txBox="1"/>
          <p:nvPr/>
        </p:nvSpPr>
        <p:spPr>
          <a:xfrm>
            <a:off x="495772" y="5527158"/>
            <a:ext cx="1066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Average throughput of different video apps across different networks – India and the US.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3DE27A-F5CF-AE4D-AE49-A1B0B7106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27" y="1108533"/>
            <a:ext cx="5881215" cy="4225479"/>
          </a:xfrm>
          <a:prstGeom prst="rect">
            <a:avLst/>
          </a:prstGeo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9173127F-DE94-4B62-9555-32B5885393EE}"/>
              </a:ext>
            </a:extLst>
          </p:cNvPr>
          <p:cNvSpPr txBox="1">
            <a:spLocks/>
          </p:cNvSpPr>
          <p:nvPr/>
        </p:nvSpPr>
        <p:spPr>
          <a:xfrm>
            <a:off x="743932" y="169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9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Throughput comparison – India VS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4040A-39C9-43E1-939B-7CE6AF264052}"/>
              </a:ext>
            </a:extLst>
          </p:cNvPr>
          <p:cNvSpPr txBox="1"/>
          <p:nvPr/>
        </p:nvSpPr>
        <p:spPr>
          <a:xfrm>
            <a:off x="2856775" y="51471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4EF90-3A37-45F7-ACCC-63A536C74E40}"/>
              </a:ext>
            </a:extLst>
          </p:cNvPr>
          <p:cNvSpPr txBox="1"/>
          <p:nvPr/>
        </p:nvSpPr>
        <p:spPr>
          <a:xfrm>
            <a:off x="8756961" y="51167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274491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622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Video Streaming Traffic Study in India  </vt:lpstr>
      <vt:lpstr>Overview</vt:lpstr>
      <vt:lpstr>Input Dataset</vt:lpstr>
      <vt:lpstr>Data Collection</vt:lpstr>
      <vt:lpstr>HTTP Protocols</vt:lpstr>
      <vt:lpstr>YouTube uses QUIC</vt:lpstr>
      <vt:lpstr>HTTP/2 DoS flaws identified by Netflix</vt:lpstr>
      <vt:lpstr>RTT Comparison</vt:lpstr>
      <vt:lpstr>PowerPoint Presentation</vt:lpstr>
      <vt:lpstr>Throughput – Wi-Fi VS mobile networks in India</vt:lpstr>
      <vt:lpstr>PowerPoint Presentation</vt:lpstr>
      <vt:lpstr>PowerPoint Presentation</vt:lpstr>
      <vt:lpstr>Burst Analysis: Frequency of bursts</vt:lpstr>
      <vt:lpstr>Burst Analysis: Burst Size</vt:lpstr>
      <vt:lpstr>More bursts leads to heavy loss in network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Traffic Study in India </dc:title>
  <dc:creator>Debasmita Basu</dc:creator>
  <cp:lastModifiedBy>Debasmita Basu</cp:lastModifiedBy>
  <cp:revision>2</cp:revision>
  <dcterms:created xsi:type="dcterms:W3CDTF">2019-12-05T20:48:29Z</dcterms:created>
  <dcterms:modified xsi:type="dcterms:W3CDTF">2019-12-05T20:51:38Z</dcterms:modified>
</cp:coreProperties>
</file>