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70" r:id="rId8"/>
    <p:sldId id="262" r:id="rId9"/>
    <p:sldId id="263" r:id="rId10"/>
    <p:sldId id="264" r:id="rId11"/>
    <p:sldId id="265" r:id="rId12"/>
    <p:sldId id="279" r:id="rId13"/>
    <p:sldId id="266" r:id="rId14"/>
    <p:sldId id="280" r:id="rId15"/>
    <p:sldId id="267" r:id="rId16"/>
    <p:sldId id="282" r:id="rId17"/>
    <p:sldId id="271" r:id="rId18"/>
    <p:sldId id="281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18"/>
    <a:srgbClr val="480000"/>
    <a:srgbClr val="F20062"/>
    <a:srgbClr val="00682F"/>
    <a:srgbClr val="4B4B4B"/>
    <a:srgbClr val="1F1F1F"/>
    <a:srgbClr val="868686"/>
    <a:srgbClr val="000000"/>
    <a:srgbClr val="3F3F3F"/>
    <a:srgbClr val="1C1C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803" autoAdjust="0"/>
  </p:normalViewPr>
  <p:slideViewPr>
    <p:cSldViewPr>
      <p:cViewPr>
        <p:scale>
          <a:sx n="70" d="100"/>
          <a:sy n="70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F622-087A-4E18-9D8A-193AE1BC1F8D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ADC-19D0-4F93-96F2-AC91FA2B3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848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1DADC-19D0-4F93-96F2-AC91FA2B301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1DADC-19D0-4F93-96F2-AC91FA2B301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20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9456F5-C9F6-4894-A18D-17130C253B56}" type="datetimeFigureOut">
              <a:rPr lang="en-US" smtClean="0"/>
              <a:pPr/>
              <a:t>5/10/2013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C40D869-0761-458D-9A38-E25FFEFFD1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enetic_op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th_(graph_theory)" TargetMode="External"/><Relationship Id="rId2" Type="http://schemas.openxmlformats.org/officeDocument/2006/relationships/hyperlink" Target="http://en.wikipedia.org/wiki/Feasible_solu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dictionary.com/definition/achievable.html" TargetMode="External"/><Relationship Id="rId2" Type="http://schemas.openxmlformats.org/officeDocument/2006/relationships/hyperlink" Target="http://www.investorguide.com/definition/cost-effecti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www.businessdictionary.com/definition/factor.html" TargetMode="External"/><Relationship Id="rId4" Type="http://schemas.openxmlformats.org/officeDocument/2006/relationships/hyperlink" Target="http://www.investorguide.com/definition/constraint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Evolution" TargetMode="External"/><Relationship Id="rId3" Type="http://schemas.openxmlformats.org/officeDocument/2006/relationships/hyperlink" Target="http://en.wikipedia.org/wiki/Search_algorithm" TargetMode="External"/><Relationship Id="rId7" Type="http://schemas.openxmlformats.org/officeDocument/2006/relationships/hyperlink" Target="http://en.wikipedia.org/wiki/Crossover_(genetic_algorithm)" TargetMode="External"/><Relationship Id="rId2" Type="http://schemas.openxmlformats.org/officeDocument/2006/relationships/hyperlink" Target="http://en.wikipedia.org/wiki/Heuris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election_(genetic_algorithm)" TargetMode="External"/><Relationship Id="rId5" Type="http://schemas.openxmlformats.org/officeDocument/2006/relationships/hyperlink" Target="http://en.wikipedia.org/wiki/Mutation_(genetic_algorithm)" TargetMode="External"/><Relationship Id="rId4" Type="http://schemas.openxmlformats.org/officeDocument/2006/relationships/hyperlink" Target="http://en.wikipedia.org/wiki/Problem" TargetMode="External"/><Relationship Id="rId9" Type="http://schemas.openxmlformats.org/officeDocument/2006/relationships/hyperlink" Target="http://en.wikipedia.org/wiki/Optimization_(mathematics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Fitness_fun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500042"/>
            <a:ext cx="1643073" cy="1714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910538" cy="2357454"/>
          </a:xfrm>
          <a:noFill/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Algerian" pitchFamily="82" charset="0"/>
              </a:rPr>
              <a:t>      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SWAMI VIVEKANANDA INSTITUTE</a:t>
            </a:r>
            <a:b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OF Science and technology </a:t>
            </a: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                  </a:t>
            </a:r>
            <a:br>
              <a:rPr lang="en-US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                  </a:t>
            </a:r>
            <a:r>
              <a:rPr lang="en-US" b="1" dirty="0" smtClean="0">
                <a:solidFill>
                  <a:srgbClr val="00682F"/>
                </a:solidFill>
                <a:latin typeface="Times New Roman" pitchFamily="18" charset="0"/>
                <a:cs typeface="Times New Roman" pitchFamily="18" charset="0"/>
              </a:rPr>
              <a:t>project  Name</a:t>
            </a: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    </a:t>
            </a:r>
            <a:endParaRPr lang="en-IN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643966" cy="4438672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>
            <a:normAutofit fontScale="40000" lnSpcReduction="20000"/>
          </a:bodyPr>
          <a:lstStyle/>
          <a:p>
            <a:r>
              <a:rPr lang="en-US" sz="2900" dirty="0" smtClean="0"/>
              <a:t> </a:t>
            </a:r>
            <a:r>
              <a:rPr lang="en-US" sz="8400" b="1" dirty="0" smtClean="0">
                <a:solidFill>
                  <a:srgbClr val="002060"/>
                </a:solidFill>
                <a:latin typeface="+mj-lt"/>
              </a:rPr>
              <a:t>SINGLE OBJECTIVE GENETIC  ALGORITHM ON</a:t>
            </a:r>
          </a:p>
          <a:p>
            <a:r>
              <a:rPr lang="en-US" sz="8400" b="1" dirty="0" smtClean="0">
                <a:solidFill>
                  <a:srgbClr val="002060"/>
                </a:solidFill>
                <a:latin typeface="+mj-lt"/>
              </a:rPr>
              <a:t>         TRAVELLING SALESMAN PROBLEM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49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                                                                                                                  </a:t>
            </a:r>
          </a:p>
          <a:p>
            <a:r>
              <a:rPr lang="en-US" sz="4900" dirty="0" smtClean="0">
                <a:solidFill>
                  <a:srgbClr val="C00000"/>
                </a:solidFill>
                <a:latin typeface="Arial Black" pitchFamily="34" charset="0"/>
              </a:rPr>
              <a:t>                                                                                                    </a:t>
            </a:r>
          </a:p>
          <a:p>
            <a:endParaRPr lang="en-US" sz="4900" b="1" dirty="0" smtClean="0">
              <a:solidFill>
                <a:srgbClr val="C00000"/>
              </a:solidFill>
              <a:latin typeface="Arial Black" pitchFamily="34" charset="0"/>
            </a:endParaRPr>
          </a:p>
          <a:p>
            <a:r>
              <a:rPr lang="en-US" sz="35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GUIDE----                                                                                     </a:t>
            </a:r>
            <a:r>
              <a:rPr lang="en-US" sz="35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GROUP MEMBERS----</a:t>
            </a:r>
          </a:p>
          <a:p>
            <a:r>
              <a:rPr lang="en-US" sz="40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Asst. Prof. ANINDITA DAS</a:t>
            </a:r>
            <a:r>
              <a:rPr lang="en-US" sz="3600" i="1" dirty="0" smtClean="0">
                <a:solidFill>
                  <a:srgbClr val="FF0000"/>
                </a:solidFill>
                <a:latin typeface="Arial Black" pitchFamily="34" charset="0"/>
              </a:rPr>
              <a:t>                                                                  </a:t>
            </a: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*PRIYANKA</a:t>
            </a: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 CHAKRABORTY</a:t>
            </a:r>
            <a:endParaRPr lang="en-US" sz="3500" b="1" i="1" dirty="0" smtClean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		                                                                                               *SUVRA  MITRA</a:t>
            </a:r>
          </a:p>
          <a:p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*SASWATI PRADHAN</a:t>
            </a:r>
          </a:p>
          <a:p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*MALYASHREE BHADURI</a:t>
            </a:r>
          </a:p>
          <a:p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*SWETA GHOSH</a:t>
            </a:r>
          </a:p>
          <a:p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*DEBASMITA BASU</a:t>
            </a:r>
          </a:p>
          <a:p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*MADHURIMA CHOWDHURY</a:t>
            </a:r>
          </a:p>
          <a:p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*SAMPURNA CHATTERJEE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F) 			</a:t>
            </a:r>
            <a:r>
              <a:rPr lang="en-US" sz="4000" dirty="0" smtClean="0">
                <a:solidFill>
                  <a:srgbClr val="002060"/>
                </a:solidFill>
              </a:rPr>
              <a:t>CROSSOVER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53038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sz="1900" dirty="0" smtClean="0">
                <a:solidFill>
                  <a:schemeClr val="tx1"/>
                </a:solidFill>
                <a:hlinkClick r:id="rId2" tooltip="Genetic operator"/>
              </a:rPr>
              <a:t> </a:t>
            </a:r>
            <a:r>
              <a:rPr lang="en-IN" sz="1900" dirty="0" smtClean="0">
                <a:solidFill>
                  <a:schemeClr val="tx1"/>
                </a:solidFill>
                <a:hlinkClick r:id="rId2" tooltip="Genetic operator"/>
              </a:rPr>
              <a:t>G</a:t>
            </a:r>
            <a:r>
              <a:rPr lang="en-IN" sz="1900" dirty="0" smtClean="0">
                <a:solidFill>
                  <a:schemeClr val="tx1"/>
                </a:solidFill>
                <a:hlinkClick r:id="rId2" tooltip="Genetic operator"/>
              </a:rPr>
              <a:t>enetic </a:t>
            </a:r>
            <a:r>
              <a:rPr lang="en-IN" sz="1900" dirty="0" smtClean="0">
                <a:solidFill>
                  <a:schemeClr val="tx1"/>
                </a:solidFill>
                <a:hlinkClick r:id="rId2" tooltip="Genetic operator"/>
              </a:rPr>
              <a:t>operator</a:t>
            </a:r>
            <a:r>
              <a:rPr lang="en-IN" sz="1900" dirty="0" smtClean="0">
                <a:solidFill>
                  <a:schemeClr val="tx1"/>
                </a:solidFill>
              </a:rPr>
              <a:t> used to vary  the programming of a  chromosomes in each  generation.</a:t>
            </a:r>
          </a:p>
          <a:p>
            <a:pPr>
              <a:buNone/>
            </a:pPr>
            <a:r>
              <a:rPr lang="en-IN" sz="19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IN" sz="1900" dirty="0" smtClean="0">
                <a:solidFill>
                  <a:schemeClr val="tx1"/>
                </a:solidFill>
              </a:rPr>
              <a:t> </a:t>
            </a:r>
            <a:r>
              <a:rPr lang="en-IN" sz="1900" dirty="0" smtClean="0">
                <a:solidFill>
                  <a:schemeClr val="tx1"/>
                </a:solidFill>
              </a:rPr>
              <a:t>A </a:t>
            </a:r>
            <a:r>
              <a:rPr lang="en-IN" sz="1900" dirty="0" smtClean="0">
                <a:solidFill>
                  <a:schemeClr val="tx1"/>
                </a:solidFill>
              </a:rPr>
              <a:t>process of taking more than one parent individuals and producing child solutions from them.</a:t>
            </a:r>
          </a:p>
          <a:p>
            <a:pPr>
              <a:buNone/>
            </a:pPr>
            <a:r>
              <a:rPr lang="en-IN" sz="1900" dirty="0" smtClean="0">
                <a:solidFill>
                  <a:schemeClr val="tx1"/>
                </a:solidFill>
              </a:rPr>
              <a:t>         (There are methods for selection  of the  parent chromosomes.)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 smtClean="0"/>
              <a:t>	</a:t>
            </a:r>
            <a:endParaRPr lang="en-IN" sz="2400" i="1" u="sng" dirty="0" smtClean="0">
              <a:solidFill>
                <a:srgbClr val="00682F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en-US" sz="1600" dirty="0" smtClean="0"/>
              <a:t>		</a:t>
            </a:r>
          </a:p>
          <a:p>
            <a:pPr>
              <a:buNone/>
            </a:pPr>
            <a:r>
              <a:rPr lang="en-US" sz="1600" dirty="0" smtClean="0"/>
              <a:t>	       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        </a:t>
            </a:r>
            <a:r>
              <a:rPr lang="en-IN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 PARENT 1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PARENT 2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CHILD 1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CHILD 2</a:t>
            </a:r>
            <a:endParaRPr lang="en-IN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5472542"/>
              </p:ext>
            </p:extLst>
          </p:nvPr>
        </p:nvGraphicFramePr>
        <p:xfrm>
          <a:off x="2819401" y="4267200"/>
          <a:ext cx="3810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2752424"/>
              </p:ext>
            </p:extLst>
          </p:nvPr>
        </p:nvGraphicFramePr>
        <p:xfrm>
          <a:off x="2819400" y="4876800"/>
          <a:ext cx="3810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4343400" y="4114800"/>
            <a:ext cx="288032" cy="720080"/>
          </a:xfrm>
          <a:prstGeom prst="straightConnector1">
            <a:avLst/>
          </a:prstGeom>
          <a:ln>
            <a:solidFill>
              <a:srgbClr val="00361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0852481"/>
              </p:ext>
            </p:extLst>
          </p:nvPr>
        </p:nvGraphicFramePr>
        <p:xfrm>
          <a:off x="2743198" y="5562600"/>
          <a:ext cx="38862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9750174"/>
              </p:ext>
            </p:extLst>
          </p:nvPr>
        </p:nvGraphicFramePr>
        <p:xfrm>
          <a:off x="2743202" y="6172200"/>
          <a:ext cx="3886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  <a:gridCol w="555171"/>
                <a:gridCol w="555171"/>
              </a:tblGrid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343400" y="4800600"/>
            <a:ext cx="288032" cy="657915"/>
          </a:xfrm>
          <a:prstGeom prst="straightConnector1">
            <a:avLst/>
          </a:prstGeom>
          <a:ln>
            <a:solidFill>
              <a:srgbClr val="00361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sz="4000" i="1" u="sng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TYPES OF CROSSOVER: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81800" y="3657600"/>
            <a:ext cx="2133600" cy="8382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5.THREE PARENT CROSSOVER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4933950"/>
            <a:ext cx="29718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257800"/>
            <a:ext cx="2190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304800" y="3962400"/>
            <a:ext cx="2057400" cy="8382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4.UNIFORM </a:t>
            </a:r>
            <a:r>
              <a:rPr lang="en-US" sz="1400" dirty="0" smtClean="0">
                <a:solidFill>
                  <a:srgbClr val="FFFF00"/>
                </a:solidFill>
              </a:rPr>
              <a:t>CROSSOVER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43000" y="4876800"/>
            <a:ext cx="285752" cy="4286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495800" y="3048000"/>
            <a:ext cx="285752" cy="4286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C:\Users\Priyanka\Downloads\TwoPointCrossover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4384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Users\Priyanka\Downloads\SinglePointCrossover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514600"/>
            <a:ext cx="198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533400" y="1219200"/>
            <a:ext cx="2038336" cy="68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1.ONE POINT CROSSOVER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05600" y="1219200"/>
            <a:ext cx="2057400" cy="8382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2.TWO POINT CROSSOVER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flipH="1">
            <a:off x="7696200" y="2057400"/>
            <a:ext cx="304800" cy="457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295400" y="1981200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C:\Users\Priyanka\Downloads\CutSpliceCrossover.pn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5200" y="3505201"/>
            <a:ext cx="22860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3733800" y="2057400"/>
            <a:ext cx="2133600" cy="9144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3.CUT AND SPLICE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620000" y="4495800"/>
            <a:ext cx="457200" cy="533400"/>
          </a:xfrm>
          <a:prstGeom prst="downArrow">
            <a:avLst>
              <a:gd name="adj1" fmla="val 50000"/>
              <a:gd name="adj2" fmla="val 4495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CONTINUED…( Project Implementation).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4400" y="1447800"/>
            <a:ext cx="6858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00200" y="1447800"/>
            <a:ext cx="6858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/>
              <a:t> C</a:t>
            </a:r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 flipH="1">
            <a:off x="2286000" y="1447800"/>
            <a:ext cx="6858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971800" y="1447800"/>
            <a:ext cx="762000" cy="521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B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733800" y="1447800"/>
            <a:ext cx="6858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/>
              <a:t>A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953000" y="1447800"/>
            <a:ext cx="685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A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638800" y="14478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B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324600" y="14478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D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010400" y="14478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C</a:t>
            </a:r>
            <a:endParaRPr lang="en-US" sz="2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6200" y="14478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A</a:t>
            </a:r>
            <a:endParaRPr lang="en-US" sz="2800" b="1" dirty="0"/>
          </a:p>
        </p:txBody>
      </p:sp>
      <p:cxnSp>
        <p:nvCxnSpPr>
          <p:cNvPr id="110" name="Curved Connector 109"/>
          <p:cNvCxnSpPr/>
          <p:nvPr/>
        </p:nvCxnSpPr>
        <p:spPr>
          <a:xfrm>
            <a:off x="7315200" y="1143000"/>
            <a:ext cx="914400" cy="914400"/>
          </a:xfrm>
          <a:prstGeom prst="curvedConnector3">
            <a:avLst>
              <a:gd name="adj1" fmla="val 44829"/>
            </a:avLst>
          </a:prstGeom>
          <a:ln w="38100" cmpd="thickThin">
            <a:solidFill>
              <a:srgbClr val="00361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>
            <a:off x="3276600" y="1295400"/>
            <a:ext cx="914400" cy="914400"/>
          </a:xfrm>
          <a:prstGeom prst="curvedConnector3">
            <a:avLst/>
          </a:prstGeom>
          <a:ln w="38100">
            <a:solidFill>
              <a:srgbClr val="00361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6800" y="4038600"/>
            <a:ext cx="685800" cy="521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A</a:t>
            </a:r>
            <a:endParaRPr lang="en-US" sz="2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752600" y="4038600"/>
            <a:ext cx="6858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C</a:t>
            </a:r>
            <a:endParaRPr lang="en-US" sz="2800" b="1" dirty="0"/>
          </a:p>
        </p:txBody>
      </p:sp>
      <p:sp>
        <p:nvSpPr>
          <p:cNvPr id="114" name="TextBox 113"/>
          <p:cNvSpPr txBox="1"/>
          <p:nvPr/>
        </p:nvSpPr>
        <p:spPr>
          <a:xfrm flipH="1">
            <a:off x="2438400" y="4038600"/>
            <a:ext cx="685800" cy="521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D</a:t>
            </a:r>
            <a:endParaRPr lang="en-US" sz="28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124200" y="4038600"/>
            <a:ext cx="685800" cy="521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B</a:t>
            </a:r>
            <a:endParaRPr lang="en-US" sz="2800" b="1" dirty="0"/>
          </a:p>
        </p:txBody>
      </p:sp>
      <p:sp>
        <p:nvSpPr>
          <p:cNvPr id="116" name="TextBox 115"/>
          <p:cNvSpPr txBox="1"/>
          <p:nvPr/>
        </p:nvSpPr>
        <p:spPr>
          <a:xfrm flipH="1">
            <a:off x="3810000" y="40386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A</a:t>
            </a:r>
            <a:endParaRPr lang="en-US" sz="2800" b="1" dirty="0"/>
          </a:p>
        </p:txBody>
      </p:sp>
      <p:sp>
        <p:nvSpPr>
          <p:cNvPr id="117" name="TextBox 116"/>
          <p:cNvSpPr txBox="1"/>
          <p:nvPr/>
        </p:nvSpPr>
        <p:spPr>
          <a:xfrm flipH="1">
            <a:off x="5105400" y="40386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A</a:t>
            </a:r>
            <a:endParaRPr lang="en-US" sz="2800" b="1" dirty="0"/>
          </a:p>
        </p:txBody>
      </p:sp>
      <p:sp>
        <p:nvSpPr>
          <p:cNvPr id="118" name="TextBox 117"/>
          <p:cNvSpPr txBox="1"/>
          <p:nvPr/>
        </p:nvSpPr>
        <p:spPr>
          <a:xfrm flipH="1">
            <a:off x="5791200" y="40386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B</a:t>
            </a:r>
            <a:endParaRPr lang="en-US" sz="2800" b="1" dirty="0"/>
          </a:p>
        </p:txBody>
      </p:sp>
      <p:sp>
        <p:nvSpPr>
          <p:cNvPr id="119" name="TextBox 118"/>
          <p:cNvSpPr txBox="1"/>
          <p:nvPr/>
        </p:nvSpPr>
        <p:spPr>
          <a:xfrm flipH="1">
            <a:off x="6477000" y="40386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D</a:t>
            </a:r>
            <a:endParaRPr lang="en-US" sz="2800" b="1" dirty="0"/>
          </a:p>
        </p:txBody>
      </p:sp>
      <p:sp>
        <p:nvSpPr>
          <p:cNvPr id="120" name="TextBox 119"/>
          <p:cNvSpPr txBox="1"/>
          <p:nvPr/>
        </p:nvSpPr>
        <p:spPr>
          <a:xfrm flipH="1">
            <a:off x="7162800" y="4038600"/>
            <a:ext cx="685800" cy="52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C</a:t>
            </a:r>
            <a:endParaRPr lang="en-US" sz="2800" b="1" dirty="0"/>
          </a:p>
        </p:txBody>
      </p:sp>
      <p:sp>
        <p:nvSpPr>
          <p:cNvPr id="121" name="TextBox 120"/>
          <p:cNvSpPr txBox="1"/>
          <p:nvPr/>
        </p:nvSpPr>
        <p:spPr>
          <a:xfrm flipH="1">
            <a:off x="7848600" y="4038600"/>
            <a:ext cx="685800" cy="521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A</a:t>
            </a:r>
            <a:endParaRPr lang="en-US" sz="2800" b="1" dirty="0"/>
          </a:p>
        </p:txBody>
      </p:sp>
      <p:sp>
        <p:nvSpPr>
          <p:cNvPr id="122" name="Plus 121"/>
          <p:cNvSpPr/>
          <p:nvPr/>
        </p:nvSpPr>
        <p:spPr>
          <a:xfrm flipH="1">
            <a:off x="4419600" y="1676400"/>
            <a:ext cx="533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14400" y="2667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PARENT 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029200" y="26670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PARENT 2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43000" y="5410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CHILD 1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81600" y="54102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CHILD 2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4400" y="990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position generated for crossover=4(say)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94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Aharoni" pitchFamily="2" charset="-79"/>
              </a:rPr>
              <a:t>CONTINUED…</a:t>
            </a:r>
            <a:endParaRPr lang="en-IN" b="1" u="sng" dirty="0">
              <a:solidFill>
                <a:srgbClr val="002060"/>
              </a:solidFill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298"/>
            <a:ext cx="8839200" cy="4722827"/>
          </a:xfrm>
        </p:spPr>
        <p:txBody>
          <a:bodyPr wrap="none">
            <a:normAutofit fontScale="92500" lnSpcReduction="10000"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			</a:t>
            </a:r>
            <a:r>
              <a:rPr lang="en-US" sz="2400" i="1" u="sng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CHECKING IN CROSSOVER </a:t>
            </a:r>
          </a:p>
          <a:p>
            <a:pPr>
              <a:buNone/>
            </a:pPr>
            <a:endParaRPr lang="en-US" sz="2400" i="1" u="sng" dirty="0" smtClean="0">
              <a:solidFill>
                <a:srgbClr val="00682F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Starting and ending nodes should be same 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No duplication of nodes in between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				</a:t>
            </a:r>
          </a:p>
          <a:p>
            <a:pPr>
              <a:buNone/>
            </a:pPr>
            <a:endParaRPr lang="en-US" sz="2400" i="1" u="sng" dirty="0" smtClean="0">
              <a:solidFill>
                <a:srgbClr val="00682F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                                        </a:t>
            </a:r>
            <a:r>
              <a:rPr lang="en-US" sz="2400" i="1" u="sng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ELITISM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Selecting individual with a bias towards the better ones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Comparison between parent and child chromosomes and selection of the one with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	better fitness function and carrying it forward to the next generation pool.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Allows solutions to get better over time</a:t>
            </a:r>
          </a:p>
        </p:txBody>
      </p:sp>
      <p:sp>
        <p:nvSpPr>
          <p:cNvPr id="7" name="Oval 6"/>
          <p:cNvSpPr/>
          <p:nvPr/>
        </p:nvSpPr>
        <p:spPr>
          <a:xfrm>
            <a:off x="6858016" y="1571612"/>
            <a:ext cx="1714512" cy="78581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1.ONE POINT CROSSOVER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500958" y="2357430"/>
            <a:ext cx="357190" cy="50006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C:\Users\Priyanka\Downloads\SinglePointCrossov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786058"/>
            <a:ext cx="16192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7286644" y="1928802"/>
            <a:ext cx="357190" cy="285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43834" y="1340768"/>
            <a:ext cx="1176638" cy="873786"/>
          </a:xfrm>
          <a:prstGeom prst="line">
            <a:avLst/>
          </a:prstGeom>
          <a:ln w="381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u="sng" dirty="0" smtClean="0">
                <a:solidFill>
                  <a:srgbClr val="C00000"/>
                </a:solidFill>
              </a:rPr>
              <a:t>Concept of Elitism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Best two out of the Parents and                           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Total Cost     children are now put into the new 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13         17          12        18           60               generation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Parent-1                                                     13          16          12        15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13         16         12          15          56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Parent-2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13         16         12         15           56                   13         16          12        15                  </a:t>
            </a:r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Child-1                                                                </a:t>
            </a:r>
            <a:endParaRPr lang="en-I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13       17           12         18           60                      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Child-2                                                        </a:t>
            </a:r>
            <a:r>
              <a:rPr lang="e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488564" y="2852936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9" name="Flowchart: Sequential Access Storage 8"/>
          <p:cNvSpPr/>
          <p:nvPr/>
        </p:nvSpPr>
        <p:spPr>
          <a:xfrm>
            <a:off x="1290584" y="2852936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" name="Flowchart: Sequential Access Storage 9"/>
          <p:cNvSpPr/>
          <p:nvPr/>
        </p:nvSpPr>
        <p:spPr>
          <a:xfrm>
            <a:off x="2082919" y="2852936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1" name="Flowchart: Sequential Access Storage 10"/>
          <p:cNvSpPr/>
          <p:nvPr/>
        </p:nvSpPr>
        <p:spPr>
          <a:xfrm>
            <a:off x="2906100" y="2904263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1010545" y="301922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1742971" y="3019219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2605090" y="301922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3357649" y="3019218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Sequential Access Storage 26"/>
          <p:cNvSpPr/>
          <p:nvPr/>
        </p:nvSpPr>
        <p:spPr>
          <a:xfrm>
            <a:off x="511044" y="4765740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8" name="Flowchart: Sequential Access Storage 27"/>
          <p:cNvSpPr/>
          <p:nvPr/>
        </p:nvSpPr>
        <p:spPr>
          <a:xfrm>
            <a:off x="1351687" y="4785094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29" name="Flowchart: Sequential Access Storage 28"/>
          <p:cNvSpPr/>
          <p:nvPr/>
        </p:nvSpPr>
        <p:spPr>
          <a:xfrm>
            <a:off x="2133600" y="4800600"/>
            <a:ext cx="445214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30" name="Flowchart: Sequential Access Storage 29"/>
          <p:cNvSpPr/>
          <p:nvPr/>
        </p:nvSpPr>
        <p:spPr>
          <a:xfrm>
            <a:off x="2979734" y="4765740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31" name="Flowchart: Sequential Access Storage 30"/>
          <p:cNvSpPr/>
          <p:nvPr/>
        </p:nvSpPr>
        <p:spPr>
          <a:xfrm>
            <a:off x="3740682" y="4765740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2" name="Right Arrow 31"/>
          <p:cNvSpPr/>
          <p:nvPr/>
        </p:nvSpPr>
        <p:spPr>
          <a:xfrm>
            <a:off x="1066800" y="502920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>
            <a:off x="1828800" y="502920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>
            <a:off x="2667000" y="502920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3429000" y="502920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lowchart: Sequential Access Storage 73"/>
          <p:cNvSpPr/>
          <p:nvPr/>
        </p:nvSpPr>
        <p:spPr>
          <a:xfrm>
            <a:off x="3627143" y="2904263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220072" y="1844824"/>
            <a:ext cx="0" cy="5013176"/>
          </a:xfrm>
          <a:prstGeom prst="line">
            <a:avLst/>
          </a:prstGeom>
          <a:ln w="57150"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Sequential Access Storage 95"/>
          <p:cNvSpPr/>
          <p:nvPr/>
        </p:nvSpPr>
        <p:spPr>
          <a:xfrm>
            <a:off x="5196280" y="3509002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97" name="Flowchart: Sequential Access Storage 96"/>
          <p:cNvSpPr/>
          <p:nvPr/>
        </p:nvSpPr>
        <p:spPr>
          <a:xfrm>
            <a:off x="6036923" y="3511592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98" name="Flowchart: Sequential Access Storage 97"/>
          <p:cNvSpPr/>
          <p:nvPr/>
        </p:nvSpPr>
        <p:spPr>
          <a:xfrm>
            <a:off x="6818836" y="3525383"/>
            <a:ext cx="445214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99" name="Flowchart: Sequential Access Storage 98"/>
          <p:cNvSpPr/>
          <p:nvPr/>
        </p:nvSpPr>
        <p:spPr>
          <a:xfrm>
            <a:off x="7664970" y="3525383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00" name="Flowchart: Sequential Access Storage 99"/>
          <p:cNvSpPr/>
          <p:nvPr/>
        </p:nvSpPr>
        <p:spPr>
          <a:xfrm>
            <a:off x="8484130" y="3509002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01" name="Right Arrow 100"/>
          <p:cNvSpPr/>
          <p:nvPr/>
        </p:nvSpPr>
        <p:spPr>
          <a:xfrm>
            <a:off x="5718261" y="3626547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ight Arrow 101"/>
          <p:cNvSpPr/>
          <p:nvPr/>
        </p:nvSpPr>
        <p:spPr>
          <a:xfrm>
            <a:off x="6538727" y="3650198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ight Arrow 102"/>
          <p:cNvSpPr/>
          <p:nvPr/>
        </p:nvSpPr>
        <p:spPr>
          <a:xfrm>
            <a:off x="7340793" y="367959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ight Arrow 103"/>
          <p:cNvSpPr/>
          <p:nvPr/>
        </p:nvSpPr>
        <p:spPr>
          <a:xfrm>
            <a:off x="8145879" y="3674978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Flowchart: Sequential Access Storage 104"/>
          <p:cNvSpPr/>
          <p:nvPr/>
        </p:nvSpPr>
        <p:spPr>
          <a:xfrm>
            <a:off x="5196280" y="4853777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06" name="Flowchart: Sequential Access Storage 105"/>
          <p:cNvSpPr/>
          <p:nvPr/>
        </p:nvSpPr>
        <p:spPr>
          <a:xfrm>
            <a:off x="5998300" y="4867662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07" name="Flowchart: Sequential Access Storage 106"/>
          <p:cNvSpPr/>
          <p:nvPr/>
        </p:nvSpPr>
        <p:spPr>
          <a:xfrm>
            <a:off x="6807211" y="4867662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08" name="Flowchart: Sequential Access Storage 107"/>
          <p:cNvSpPr/>
          <p:nvPr/>
        </p:nvSpPr>
        <p:spPr>
          <a:xfrm>
            <a:off x="7637169" y="4883839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09" name="Flowchart: Sequential Access Storage 108"/>
          <p:cNvSpPr/>
          <p:nvPr/>
        </p:nvSpPr>
        <p:spPr>
          <a:xfrm>
            <a:off x="8409516" y="4884251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10" name="Right Arrow 109"/>
          <p:cNvSpPr/>
          <p:nvPr/>
        </p:nvSpPr>
        <p:spPr>
          <a:xfrm>
            <a:off x="5718261" y="4957917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ight Arrow 110"/>
          <p:cNvSpPr/>
          <p:nvPr/>
        </p:nvSpPr>
        <p:spPr>
          <a:xfrm>
            <a:off x="6496416" y="4943586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ight Arrow 111"/>
          <p:cNvSpPr/>
          <p:nvPr/>
        </p:nvSpPr>
        <p:spPr>
          <a:xfrm>
            <a:off x="7340814" y="4983028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ight Arrow 112"/>
          <p:cNvSpPr/>
          <p:nvPr/>
        </p:nvSpPr>
        <p:spPr>
          <a:xfrm>
            <a:off x="8097111" y="4983028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533400" y="6096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CONTINUED….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84" name="Flowchart: Sequential Access Storage 83"/>
          <p:cNvSpPr/>
          <p:nvPr/>
        </p:nvSpPr>
        <p:spPr>
          <a:xfrm>
            <a:off x="502277" y="5764615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85" name="Flowchart: Sequential Access Storage 84"/>
          <p:cNvSpPr/>
          <p:nvPr/>
        </p:nvSpPr>
        <p:spPr>
          <a:xfrm>
            <a:off x="1304297" y="5779576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6" name="Flowchart: Sequential Access Storage 85"/>
          <p:cNvSpPr/>
          <p:nvPr/>
        </p:nvSpPr>
        <p:spPr>
          <a:xfrm>
            <a:off x="2133600" y="5791200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87" name="Flowchart: Sequential Access Storage 86"/>
          <p:cNvSpPr/>
          <p:nvPr/>
        </p:nvSpPr>
        <p:spPr>
          <a:xfrm>
            <a:off x="2919813" y="5788466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88" name="Flowchart: Sequential Access Storage 87"/>
          <p:cNvSpPr/>
          <p:nvPr/>
        </p:nvSpPr>
        <p:spPr>
          <a:xfrm>
            <a:off x="3699717" y="5802760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89" name="Right Arrow 88"/>
          <p:cNvSpPr/>
          <p:nvPr/>
        </p:nvSpPr>
        <p:spPr>
          <a:xfrm>
            <a:off x="1043280" y="5965897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ight Arrow 89"/>
          <p:cNvSpPr/>
          <p:nvPr/>
        </p:nvSpPr>
        <p:spPr>
          <a:xfrm>
            <a:off x="1756684" y="5930617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ight Arrow 90"/>
          <p:cNvSpPr/>
          <p:nvPr/>
        </p:nvSpPr>
        <p:spPr>
          <a:xfrm>
            <a:off x="2618803" y="5932216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ight Arrow 91"/>
          <p:cNvSpPr/>
          <p:nvPr/>
        </p:nvSpPr>
        <p:spPr>
          <a:xfrm>
            <a:off x="3400780" y="5934983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Sequential Access Storage 115"/>
          <p:cNvSpPr/>
          <p:nvPr/>
        </p:nvSpPr>
        <p:spPr>
          <a:xfrm>
            <a:off x="463045" y="3834872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17" name="Flowchart: Sequential Access Storage 116"/>
          <p:cNvSpPr/>
          <p:nvPr/>
        </p:nvSpPr>
        <p:spPr>
          <a:xfrm>
            <a:off x="1265065" y="3865120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18" name="Flowchart: Sequential Access Storage 117"/>
          <p:cNvSpPr/>
          <p:nvPr/>
        </p:nvSpPr>
        <p:spPr>
          <a:xfrm>
            <a:off x="2057400" y="3886200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119" name="Flowchart: Sequential Access Storage 118"/>
          <p:cNvSpPr/>
          <p:nvPr/>
        </p:nvSpPr>
        <p:spPr>
          <a:xfrm>
            <a:off x="2902447" y="3886199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20" name="Flowchart: Sequential Access Storage 119"/>
          <p:cNvSpPr/>
          <p:nvPr/>
        </p:nvSpPr>
        <p:spPr>
          <a:xfrm>
            <a:off x="3681722" y="3910574"/>
            <a:ext cx="451549" cy="432048"/>
          </a:xfrm>
          <a:prstGeom prst="flowChartMagneticTap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21" name="Right Arrow 120"/>
          <p:cNvSpPr/>
          <p:nvPr/>
        </p:nvSpPr>
        <p:spPr>
          <a:xfrm>
            <a:off x="979255" y="4064781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ight Arrow 121"/>
          <p:cNvSpPr/>
          <p:nvPr/>
        </p:nvSpPr>
        <p:spPr>
          <a:xfrm>
            <a:off x="1717452" y="4064780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ight Arrow 122"/>
          <p:cNvSpPr/>
          <p:nvPr/>
        </p:nvSpPr>
        <p:spPr>
          <a:xfrm>
            <a:off x="2574118" y="4064779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ight Arrow 123"/>
          <p:cNvSpPr/>
          <p:nvPr/>
        </p:nvSpPr>
        <p:spPr>
          <a:xfrm>
            <a:off x="3349832" y="4047267"/>
            <a:ext cx="280039" cy="20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77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1F1F"/>
                </a:solidFill>
              </a:rPr>
              <a:t>G) 			</a:t>
            </a:r>
            <a:r>
              <a:rPr lang="en-US" sz="4000" dirty="0" smtClean="0">
                <a:solidFill>
                  <a:srgbClr val="002060"/>
                </a:solidFill>
              </a:rPr>
              <a:t>MUTATION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6098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</a:rPr>
              <a:t>alters one or more gene values in a chromosome from its initial state              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</a:rPr>
              <a:t> the solution may change entirely from the previous solution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</a:rPr>
              <a:t> occurs during evolution according to a user-definable mutation          </a:t>
            </a:r>
            <a:r>
              <a:rPr lang="en-IN" sz="1600" dirty="0" smtClean="0">
                <a:solidFill>
                  <a:srgbClr val="F20062"/>
                </a:solidFill>
              </a:rPr>
              <a:t>before mutation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probability</a:t>
            </a:r>
          </a:p>
          <a:p>
            <a:pPr>
              <a:buFont typeface="Wingdings" pitchFamily="2" charset="2"/>
              <a:buChar char="§"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preserves and introduces diversity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                                                                                                                    </a:t>
            </a:r>
            <a:r>
              <a:rPr lang="en-US" sz="1600" dirty="0" smtClean="0">
                <a:solidFill>
                  <a:srgbClr val="F20062"/>
                </a:solidFill>
              </a:rPr>
              <a:t>after mutation</a:t>
            </a:r>
          </a:p>
          <a:p>
            <a:pPr>
              <a:buNone/>
            </a:pPr>
            <a:r>
              <a:rPr lang="en-US" sz="1600" dirty="0" smtClean="0"/>
              <a:t>			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2400" i="1" u="sng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WHY IS MUTATION NEEDED?</a:t>
            </a:r>
            <a:r>
              <a:rPr lang="en-US" sz="1600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/>
                </a:solidFill>
              </a:rPr>
              <a:t> result in entirely new gene values being added to the gene pool. 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/>
                </a:solidFill>
              </a:rPr>
              <a:t> may be able to arrive at better solution than was previously possible.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/>
                </a:solidFill>
              </a:rPr>
              <a:t> helps to prevent the population from stagnating at any local optima. 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2020188"/>
              </p:ext>
            </p:extLst>
          </p:nvPr>
        </p:nvGraphicFramePr>
        <p:xfrm>
          <a:off x="6084168" y="2132856"/>
          <a:ext cx="27599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1"/>
                <a:gridCol w="394281"/>
                <a:gridCol w="394281"/>
                <a:gridCol w="394281"/>
                <a:gridCol w="394281"/>
                <a:gridCol w="394281"/>
                <a:gridCol w="394281"/>
              </a:tblGrid>
              <a:tr h="355064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0256795"/>
              </p:ext>
            </p:extLst>
          </p:nvPr>
        </p:nvGraphicFramePr>
        <p:xfrm>
          <a:off x="6084168" y="3356992"/>
          <a:ext cx="27673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35"/>
                <a:gridCol w="395335"/>
                <a:gridCol w="395335"/>
                <a:gridCol w="395335"/>
                <a:gridCol w="395335"/>
                <a:gridCol w="395335"/>
                <a:gridCol w="395335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continued…..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/>
          <a:lstStyle/>
          <a:p>
            <a:pPr>
              <a:buNone/>
            </a:pPr>
            <a:r>
              <a:rPr lang="en-US" i="1" u="sng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TYPES OF MUTATION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2057400"/>
            <a:ext cx="2098492" cy="9144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0062"/>
                </a:solidFill>
              </a:rPr>
              <a:t>1.FLIP-BIT</a:t>
            </a:r>
            <a:endParaRPr lang="en-IN" dirty="0">
              <a:solidFill>
                <a:srgbClr val="F2006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 rot="10800000" flipV="1">
            <a:off x="3352800" y="4038600"/>
            <a:ext cx="2514600" cy="1066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0062"/>
                </a:solidFill>
              </a:rPr>
              <a:t>3.NON-UNIFORM</a:t>
            </a:r>
            <a:endParaRPr lang="en-IN" dirty="0">
              <a:solidFill>
                <a:srgbClr val="F2006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10800000" flipV="1">
            <a:off x="990600" y="3276601"/>
            <a:ext cx="2209800" cy="1066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0062"/>
                </a:solidFill>
              </a:rPr>
              <a:t>2.BOUNDARY</a:t>
            </a:r>
            <a:endParaRPr lang="en-IN" dirty="0">
              <a:solidFill>
                <a:srgbClr val="F2006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15000" y="3311272"/>
            <a:ext cx="2667000" cy="103212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0062"/>
                </a:solidFill>
              </a:rPr>
              <a:t>4.UNIFORM</a:t>
            </a:r>
            <a:endParaRPr lang="en-IN" dirty="0">
              <a:solidFill>
                <a:srgbClr val="F2006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91200" y="2057400"/>
            <a:ext cx="2667000" cy="8382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20062"/>
                </a:solidFill>
              </a:rPr>
              <a:t>5.GAUSSIAN</a:t>
            </a:r>
            <a:endParaRPr lang="en-IN" dirty="0">
              <a:solidFill>
                <a:srgbClr val="F2006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524000" y="3200400"/>
            <a:ext cx="1524000" cy="1219200"/>
          </a:xfrm>
          <a:prstGeom prst="line">
            <a:avLst/>
          </a:prstGeom>
          <a:ln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</p:cNvCxnSpPr>
          <p:nvPr/>
        </p:nvCxnSpPr>
        <p:spPr>
          <a:xfrm rot="16200000" flipH="1">
            <a:off x="1302895" y="4198495"/>
            <a:ext cx="384828" cy="36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CONTINUED...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3717032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i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After    mutation :</a:t>
            </a:r>
          </a:p>
          <a:p>
            <a:pPr>
              <a:buNone/>
            </a:pPr>
            <a:r>
              <a:rPr lang="en-IN" sz="1600" i="1" dirty="0" smtClean="0">
                <a:latin typeface="Aharoni" pitchFamily="2" charset="-79"/>
                <a:cs typeface="Aharoni" pitchFamily="2" charset="-79"/>
              </a:rPr>
              <a:t>(  Boundary  mutated, with a random gene A)</a:t>
            </a:r>
            <a:endParaRPr lang="en-IN" sz="1600" i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1219200"/>
            <a:ext cx="4954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Before    mutation:  </a:t>
            </a:r>
          </a:p>
          <a:p>
            <a:r>
              <a:rPr lang="en-IN" i="1" dirty="0" smtClean="0">
                <a:latin typeface="Aharoni" pitchFamily="2" charset="-79"/>
                <a:cs typeface="Aharoni" pitchFamily="2" charset="-79"/>
              </a:rPr>
              <a:t>( Offspring  produced  from crossover : 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2514597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>
                  <a:solidFill>
                    <a:srgbClr val="002060"/>
                  </a:solidFill>
                </a:ln>
              </a:rPr>
              <a:t>  A</a:t>
            </a:r>
            <a:endParaRPr lang="en-US" sz="3200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251459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3200" b="1" dirty="0" smtClean="0"/>
              <a:t>  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251459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3200" b="1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251459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D</a:t>
            </a:r>
            <a:endParaRPr 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51459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3200" b="1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5105399"/>
            <a:ext cx="914400" cy="914400"/>
          </a:xfrm>
          <a:prstGeom prst="rect">
            <a:avLst/>
          </a:prstGeom>
          <a:solidFill>
            <a:srgbClr val="F20062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3200" b="1" dirty="0" smtClean="0"/>
              <a:t> 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1" y="5105398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B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05200" y="510539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3200" b="1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19600" y="510539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D</a:t>
            </a:r>
            <a:endParaRPr lang="en-US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33999" y="5105399"/>
            <a:ext cx="914400" cy="914400"/>
          </a:xfrm>
          <a:prstGeom prst="rect">
            <a:avLst/>
          </a:prstGeom>
          <a:solidFill>
            <a:srgbClr val="F20062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7" grpId="0" animBg="1"/>
      <p:bldP spid="29" grpId="0" animBg="1"/>
      <p:bldP spid="30" grpId="0" animBg="1"/>
      <p:bldP spid="31" grpId="0" animBg="1"/>
      <p:bldP spid="31" grpId="1" animBg="1"/>
      <p:bldP spid="32" grpId="1" animBg="1"/>
      <p:bldP spid="32" grpId="2" animBg="1"/>
      <p:bldP spid="32" grpId="3" animBg="1"/>
      <p:bldP spid="33" grpId="0" animBg="1"/>
      <p:bldP spid="34" grpId="0" animBg="1"/>
      <p:bldP spid="35" grpId="0" animBg="1"/>
      <p:bldP spid="36" grpId="1" animBg="1"/>
      <p:bldP spid="36" grpId="2" animBg="1"/>
      <p:bldP spid="36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Process at a glance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                         RESULTS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pt-BR" dirty="0" smtClean="0"/>
              <a:t>C	           A	                  B	              D	        C	56</a:t>
            </a:r>
          </a:p>
          <a:p>
            <a:pPr>
              <a:buNone/>
            </a:pPr>
            <a:r>
              <a:rPr lang="pt-BR" dirty="0" smtClean="0"/>
              <a:t>   C	           A	                  B	              D	        C	56</a:t>
            </a:r>
          </a:p>
          <a:p>
            <a:pPr>
              <a:buNone/>
            </a:pPr>
            <a:r>
              <a:rPr lang="pt-BR" dirty="0" smtClean="0"/>
              <a:t>   C	           A	                  B	              D	        C	56</a:t>
            </a:r>
          </a:p>
          <a:p>
            <a:pPr>
              <a:buNone/>
            </a:pPr>
            <a:r>
              <a:rPr lang="pt-BR" dirty="0" smtClean="0"/>
              <a:t>   C	           A	                  B	              D	        C	56</a:t>
            </a:r>
          </a:p>
          <a:p>
            <a:pPr>
              <a:buNone/>
            </a:pPr>
            <a:r>
              <a:rPr lang="pt-BR" dirty="0" smtClean="0"/>
              <a:t>   A	           B	                  D	              C	        A	56</a:t>
            </a:r>
          </a:p>
          <a:p>
            <a:pPr>
              <a:buNone/>
            </a:pPr>
            <a:r>
              <a:rPr lang="pt-BR" dirty="0" smtClean="0"/>
              <a:t>   A	           C	                  D	              B	        A	56</a:t>
            </a:r>
          </a:p>
          <a:p>
            <a:pPr>
              <a:buNone/>
            </a:pPr>
            <a:r>
              <a:rPr lang="pt-BR" dirty="0" smtClean="0"/>
              <a:t>   B	           C	                  D	              A	        B	66</a:t>
            </a:r>
          </a:p>
          <a:p>
            <a:pPr>
              <a:buNone/>
            </a:pPr>
            <a:r>
              <a:rPr lang="pt-BR" dirty="0" smtClean="0"/>
              <a:t>   B	           A	                  C	              D	        B	56</a:t>
            </a:r>
          </a:p>
          <a:p>
            <a:pPr>
              <a:buNone/>
            </a:pPr>
            <a:r>
              <a:rPr lang="pt-BR" dirty="0" smtClean="0"/>
              <a:t>   B	           A	                  C	              D	        B	56</a:t>
            </a:r>
          </a:p>
          <a:p>
            <a:pPr>
              <a:buNone/>
            </a:pPr>
            <a:r>
              <a:rPr lang="pt-BR" dirty="0" smtClean="0"/>
              <a:t>   D	           C	                  A	              B	        D	56</a:t>
            </a:r>
          </a:p>
          <a:p>
            <a:pPr>
              <a:buNone/>
            </a:pPr>
            <a:r>
              <a:rPr lang="pt-BR" dirty="0" smtClean="0"/>
              <a:t>   A	           B	                  D	              C	        A	56</a:t>
            </a:r>
          </a:p>
          <a:p>
            <a:pPr>
              <a:buNone/>
            </a:pPr>
            <a:r>
              <a:rPr lang="pt-BR" dirty="0" smtClean="0"/>
              <a:t>   B	           D	                  C	              A	        B	56</a:t>
            </a:r>
          </a:p>
          <a:p>
            <a:pPr>
              <a:buNone/>
            </a:pPr>
            <a:r>
              <a:rPr lang="pt-BR" dirty="0" smtClean="0"/>
              <a:t>   D	           B	                  A	              C	        D	56</a:t>
            </a:r>
          </a:p>
          <a:p>
            <a:pPr>
              <a:buNone/>
            </a:pPr>
            <a:r>
              <a:rPr lang="pt-BR" dirty="0" smtClean="0"/>
              <a:t>   D	           B	                  A	              C	        D	56</a:t>
            </a:r>
          </a:p>
          <a:p>
            <a:pPr>
              <a:buNone/>
            </a:pPr>
            <a:r>
              <a:rPr lang="pt-BR" dirty="0" smtClean="0"/>
              <a:t>   B	           A	                  C	              D	        B	56</a:t>
            </a:r>
          </a:p>
          <a:p>
            <a:pPr>
              <a:buNone/>
            </a:pPr>
            <a:r>
              <a:rPr lang="pt-BR" dirty="0" smtClean="0"/>
              <a:t>   C	           A	                  B	              D	        C	56</a:t>
            </a:r>
          </a:p>
          <a:p>
            <a:pPr>
              <a:buNone/>
            </a:pPr>
            <a:r>
              <a:rPr lang="pt-BR" dirty="0" smtClean="0"/>
              <a:t>   C	           D	                  A	              B	        C	66</a:t>
            </a:r>
          </a:p>
          <a:p>
            <a:pPr>
              <a:buNone/>
            </a:pPr>
            <a:r>
              <a:rPr lang="pt-BR" dirty="0" smtClean="0"/>
              <a:t>   C	           D	                  B	              A	        C	56</a:t>
            </a:r>
          </a:p>
          <a:p>
            <a:pPr>
              <a:buNone/>
            </a:pPr>
            <a:r>
              <a:rPr lang="pt-BR" dirty="0" smtClean="0"/>
              <a:t>   C	           A	                  B	              D	        C	56</a:t>
            </a:r>
          </a:p>
          <a:p>
            <a:pPr>
              <a:buNone/>
            </a:pPr>
            <a:r>
              <a:rPr lang="pt-BR" dirty="0" smtClean="0"/>
              <a:t>   D	           A	                  C	              B	        D	60</a:t>
            </a:r>
          </a:p>
          <a:p>
            <a:pPr>
              <a:buNone/>
            </a:pPr>
            <a:r>
              <a:rPr lang="pt-BR" dirty="0" smtClean="0"/>
              <a:t>   C	           A	                  B	              D	        C            56</a:t>
            </a:r>
          </a:p>
          <a:p>
            <a:pPr>
              <a:buNone/>
            </a:pPr>
            <a:r>
              <a:rPr lang="pt-BR" dirty="0" smtClean="0"/>
              <a:t>   D	           B	                  A	              C	        D	56</a:t>
            </a:r>
          </a:p>
          <a:p>
            <a:pPr>
              <a:buNone/>
            </a:pPr>
            <a:r>
              <a:rPr lang="pt-BR" dirty="0" smtClean="0"/>
              <a:t>   D	           C	                  A	              B	        D	56  </a:t>
            </a:r>
          </a:p>
          <a:p>
            <a:pPr>
              <a:buNone/>
            </a:pPr>
            <a:r>
              <a:rPr lang="pt-BR" dirty="0" smtClean="0"/>
              <a:t>   D	           C	                  B	              A	        D	60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1" name="Picture 2" descr="C:\Users\rituraj\Pictures\tsp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2971800"/>
            <a:ext cx="3888432" cy="35814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9545" y="1592317"/>
          <a:ext cx="4225158" cy="4871545"/>
        </p:xfrm>
        <a:graphic>
          <a:graphicData uri="http://schemas.openxmlformats.org/drawingml/2006/table">
            <a:tbl>
              <a:tblPr/>
              <a:tblGrid>
                <a:gridCol w="4225158"/>
              </a:tblGrid>
              <a:tr h="4871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9545" y="1592317"/>
          <a:ext cx="3610303" cy="4871545"/>
        </p:xfrm>
        <a:graphic>
          <a:graphicData uri="http://schemas.openxmlformats.org/drawingml/2006/table">
            <a:tbl>
              <a:tblPr/>
              <a:tblGrid>
                <a:gridCol w="3610303"/>
              </a:tblGrid>
              <a:tr h="4871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99545" y="1592317"/>
          <a:ext cx="2916621" cy="4887311"/>
        </p:xfrm>
        <a:graphic>
          <a:graphicData uri="http://schemas.openxmlformats.org/drawingml/2006/table">
            <a:tbl>
              <a:tblPr/>
              <a:tblGrid>
                <a:gridCol w="2916621"/>
              </a:tblGrid>
              <a:tr h="4887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9545" y="1608083"/>
          <a:ext cx="2144110" cy="4887310"/>
        </p:xfrm>
        <a:graphic>
          <a:graphicData uri="http://schemas.openxmlformats.org/drawingml/2006/table">
            <a:tbl>
              <a:tblPr/>
              <a:tblGrid>
                <a:gridCol w="2144110"/>
              </a:tblGrid>
              <a:tr h="4887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99545" y="1608083"/>
          <a:ext cx="1403131" cy="4855779"/>
        </p:xfrm>
        <a:graphic>
          <a:graphicData uri="http://schemas.openxmlformats.org/drawingml/2006/table">
            <a:tbl>
              <a:tblPr/>
              <a:tblGrid>
                <a:gridCol w="1403131"/>
              </a:tblGrid>
              <a:tr h="4855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99545" y="1623848"/>
          <a:ext cx="693683" cy="4855780"/>
        </p:xfrm>
        <a:graphic>
          <a:graphicData uri="http://schemas.openxmlformats.org/drawingml/2006/table">
            <a:tbl>
              <a:tblPr/>
              <a:tblGrid>
                <a:gridCol w="693683"/>
              </a:tblGrid>
              <a:tr h="485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05400" y="1295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generations: 100</a:t>
            </a:r>
          </a:p>
          <a:p>
            <a:r>
              <a:rPr lang="en-US" dirty="0" smtClean="0"/>
              <a:t>Crossover rate:  8.33%</a:t>
            </a:r>
          </a:p>
          <a:p>
            <a:r>
              <a:rPr lang="en-US" dirty="0" smtClean="0"/>
              <a:t>Mutation rate:  40%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			</a:t>
            </a:r>
            <a:r>
              <a:rPr lang="en-US" sz="4000" dirty="0" smtClean="0">
                <a:solidFill>
                  <a:srgbClr val="002060"/>
                </a:solidFill>
              </a:rPr>
              <a:t>INTRODUCTION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895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</a:rPr>
              <a:t>What is TSP(Travelling Salesman Problem)?</a:t>
            </a:r>
          </a:p>
          <a:p>
            <a:pPr>
              <a:buNone/>
            </a:pPr>
            <a:r>
              <a:rPr lang="en-US" sz="1600" dirty="0" smtClean="0"/>
              <a:t>          </a:t>
            </a:r>
            <a:r>
              <a:rPr lang="en-US" sz="1600" dirty="0" smtClean="0">
                <a:solidFill>
                  <a:schemeClr val="tx1"/>
                </a:solidFill>
              </a:rPr>
              <a:t>--- finds</a:t>
            </a:r>
            <a:r>
              <a:rPr lang="en-IN" sz="1600" dirty="0" smtClean="0">
                <a:solidFill>
                  <a:schemeClr val="tx1"/>
                </a:solidFill>
              </a:rPr>
              <a:t> the </a:t>
            </a:r>
            <a:r>
              <a:rPr lang="en-IN" sz="1600" dirty="0">
                <a:solidFill>
                  <a:schemeClr val="tx1"/>
                </a:solidFill>
              </a:rPr>
              <a:t>shortest possible route that visits each city exactly 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once and returns to the original city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    ---It is an optimization problem that </a:t>
            </a:r>
            <a:r>
              <a:rPr lang="en-IN" sz="1600" dirty="0" smtClean="0">
                <a:solidFill>
                  <a:schemeClr val="tx1"/>
                </a:solidFill>
              </a:rPr>
              <a:t>finds the </a:t>
            </a:r>
            <a:r>
              <a:rPr lang="en-IN" sz="1600" i="1" dirty="0" smtClean="0">
                <a:solidFill>
                  <a:schemeClr val="tx1"/>
                </a:solidFill>
              </a:rPr>
              <a:t>best</a:t>
            </a:r>
            <a:r>
              <a:rPr lang="en-IN" sz="1600" dirty="0" smtClean="0">
                <a:solidFill>
                  <a:schemeClr val="tx1"/>
                </a:solidFill>
              </a:rPr>
              <a:t> solution 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from all </a:t>
            </a:r>
            <a:r>
              <a:rPr lang="en-IN" sz="1600" u="sng" dirty="0" smtClean="0">
                <a:solidFill>
                  <a:schemeClr val="tx1"/>
                </a:solidFill>
                <a:hlinkClick r:id="rId2" tooltip="Feasible solution"/>
              </a:rPr>
              <a:t>feasible solutions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What is Hamiltonian Cycle?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       --</a:t>
            </a:r>
            <a:r>
              <a:rPr lang="en-IN" sz="1600" dirty="0" smtClean="0">
                <a:solidFill>
                  <a:schemeClr val="tx1"/>
                </a:solidFill>
              </a:rPr>
              <a:t>A </a:t>
            </a:r>
            <a:r>
              <a:rPr lang="en-IN" sz="1600" i="1" dirty="0" smtClean="0">
                <a:solidFill>
                  <a:schemeClr val="tx1"/>
                </a:solidFill>
              </a:rPr>
              <a:t>Hamiltonian path</a:t>
            </a:r>
            <a:r>
              <a:rPr lang="en-IN" sz="1600" dirty="0" smtClean="0">
                <a:solidFill>
                  <a:schemeClr val="tx1"/>
                </a:solidFill>
              </a:rPr>
              <a:t> is a </a:t>
            </a:r>
            <a:r>
              <a:rPr lang="en-IN" sz="1600" dirty="0" smtClean="0">
                <a:solidFill>
                  <a:schemeClr val="tx1"/>
                </a:solidFill>
                <a:hlinkClick r:id="rId3" tooltip="Path (graph theory)"/>
              </a:rPr>
              <a:t>path</a:t>
            </a:r>
            <a:r>
              <a:rPr lang="en-IN" sz="1600" dirty="0" smtClean="0">
                <a:solidFill>
                  <a:schemeClr val="tx1"/>
                </a:solidFill>
              </a:rPr>
              <a:t> that visits each vertex exactly once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.          -- A graph   that contains a Hamiltonian path is called a </a:t>
            </a:r>
            <a:r>
              <a:rPr lang="en-IN" sz="1600" b="1" dirty="0" smtClean="0">
                <a:solidFill>
                  <a:schemeClr val="tx1"/>
                </a:solidFill>
              </a:rPr>
              <a:t> traceable graph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.           -- A graph is </a:t>
            </a:r>
            <a:r>
              <a:rPr lang="en-IN" sz="1600" b="1" dirty="0" smtClean="0">
                <a:solidFill>
                  <a:schemeClr val="tx1"/>
                </a:solidFill>
              </a:rPr>
              <a:t>Hamiltonian-connected</a:t>
            </a:r>
            <a:r>
              <a:rPr lang="en-IN" sz="1600" dirty="0" smtClean="0">
                <a:solidFill>
                  <a:schemeClr val="tx1"/>
                </a:solidFill>
              </a:rPr>
              <a:t> if for every pair of 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vertices there is a Hamiltonian path between the two vertices</a:t>
            </a:r>
            <a:r>
              <a:rPr lang="en-IN" sz="1600" dirty="0" smtClean="0"/>
              <a:t/>
            </a:r>
            <a:br>
              <a:rPr lang="en-IN" sz="1600" dirty="0" smtClean="0"/>
            </a:b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IN" sz="2800" dirty="0"/>
          </a:p>
        </p:txBody>
      </p:sp>
      <p:pic>
        <p:nvPicPr>
          <p:cNvPr id="5" name="Picture 4" descr="220px-Hamiltonian_path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357826"/>
            <a:ext cx="1600200" cy="1284261"/>
          </a:xfrm>
          <a:prstGeom prst="rect">
            <a:avLst/>
          </a:prstGeom>
        </p:spPr>
      </p:pic>
      <p:pic>
        <p:nvPicPr>
          <p:cNvPr id="6" name="Picture 2" descr="C:\Users\Priyanka\Downloads\images (10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2071678"/>
            <a:ext cx="2400317" cy="200026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CONCLUSION </a:t>
            </a:r>
            <a:r>
              <a:rPr lang="en-US" sz="3200" dirty="0" smtClean="0">
                <a:solidFill>
                  <a:schemeClr val="tx1"/>
                </a:solidFill>
              </a:rPr>
              <a:t>(SCOPE OF THE PROJECT)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GA  in future it can be applied on asymmetric Travelling Salesman problems also.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GA can also be applied on files taken from the OR library which are available on the Internet.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GA can also be applied by dynamic memory allocation for the  varying sizes of populations.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                    BIBLIOGRAPHY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 descr="bibliograp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7086600" cy="342899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827782">
            <a:off x="304800" y="1554162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  </a:t>
            </a:r>
            <a:r>
              <a:rPr lang="en-US" sz="11400" b="1" i="1" dirty="0" smtClean="0">
                <a:solidFill>
                  <a:srgbClr val="002060"/>
                </a:solidFill>
                <a:latin typeface="Algerian" pitchFamily="82" charset="0"/>
              </a:rPr>
              <a:t>THANK 			</a:t>
            </a:r>
          </a:p>
          <a:p>
            <a:pPr>
              <a:buNone/>
            </a:pPr>
            <a:r>
              <a:rPr lang="en-US" sz="11400" b="1" i="1" dirty="0" smtClean="0">
                <a:solidFill>
                  <a:srgbClr val="002060"/>
                </a:solidFill>
                <a:latin typeface="Algerian" pitchFamily="82" charset="0"/>
              </a:rPr>
              <a:t>				  </a:t>
            </a:r>
          </a:p>
          <a:p>
            <a:pPr>
              <a:buNone/>
            </a:pPr>
            <a:r>
              <a:rPr lang="en-US" sz="11400" b="1" i="1" dirty="0" smtClean="0">
                <a:solidFill>
                  <a:srgbClr val="002060"/>
                </a:solidFill>
                <a:latin typeface="Algerian" pitchFamily="82" charset="0"/>
              </a:rPr>
              <a:t>					YOU</a:t>
            </a:r>
            <a:endParaRPr lang="en-IN" sz="11400" b="1" i="1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1571612"/>
            <a:ext cx="1928825" cy="171451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		</a:t>
            </a:r>
            <a:r>
              <a:rPr lang="en-US" sz="4000" dirty="0" smtClean="0">
                <a:solidFill>
                  <a:srgbClr val="002060"/>
                </a:solidFill>
              </a:rPr>
              <a:t>Aim of the project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Cost Optimization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IN" sz="1600" dirty="0" smtClean="0">
                <a:solidFill>
                  <a:schemeClr val="tx1"/>
                </a:solidFill>
              </a:rPr>
              <a:t>Finds an alternative with the most </a:t>
            </a:r>
            <a:r>
              <a:rPr lang="en-IN" sz="1600" dirty="0" smtClean="0">
                <a:solidFill>
                  <a:schemeClr val="tx1"/>
                </a:solidFill>
                <a:hlinkClick r:id="rId2"/>
              </a:rPr>
              <a:t>cost effective</a:t>
            </a:r>
            <a:r>
              <a:rPr lang="en-IN" sz="1600" dirty="0" smtClean="0">
                <a:solidFill>
                  <a:schemeClr val="tx1"/>
                </a:solidFill>
              </a:rPr>
              <a:t> or highest </a:t>
            </a:r>
            <a:r>
              <a:rPr lang="en-IN" sz="1600" dirty="0" smtClean="0">
                <a:solidFill>
                  <a:schemeClr val="tx1"/>
                </a:solidFill>
                <a:hlinkClick r:id="rId3"/>
              </a:rPr>
              <a:t>achievable</a:t>
            </a:r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performance under the given </a:t>
            </a:r>
            <a:r>
              <a:rPr lang="en-IN" sz="1600" dirty="0" smtClean="0">
                <a:solidFill>
                  <a:schemeClr val="tx1"/>
                </a:solidFill>
                <a:hlinkClick r:id="rId4"/>
              </a:rPr>
              <a:t>constraints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--maximizes desired </a:t>
            </a:r>
            <a:r>
              <a:rPr lang="en-IN" sz="1600" dirty="0" smtClean="0">
                <a:solidFill>
                  <a:schemeClr val="tx1"/>
                </a:solidFill>
                <a:hlinkClick r:id="rId5"/>
              </a:rPr>
              <a:t>factors</a:t>
            </a:r>
            <a:r>
              <a:rPr lang="en-IN" sz="1600" dirty="0" smtClean="0">
                <a:solidFill>
                  <a:schemeClr val="tx1"/>
                </a:solidFill>
              </a:rPr>
              <a:t> and minimizes undesired ones.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 descr="reengineerin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3717032"/>
            <a:ext cx="3500462" cy="240640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		 </a:t>
            </a:r>
            <a:r>
              <a:rPr lang="en-US" sz="4000" dirty="0" smtClean="0">
                <a:solidFill>
                  <a:srgbClr val="002060"/>
                </a:solidFill>
              </a:rPr>
              <a:t>GA---&gt;TSP MAPPING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5600"/>
            <a:ext cx="8686800" cy="50181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What is Genetic Algorithm?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--</a:t>
            </a:r>
            <a:r>
              <a:rPr lang="en-IN" sz="1600" dirty="0" smtClean="0">
                <a:solidFill>
                  <a:schemeClr val="tx1"/>
                </a:solidFill>
              </a:rPr>
              <a:t> A </a:t>
            </a:r>
            <a:r>
              <a:rPr lang="en-IN" sz="1600" dirty="0" smtClean="0">
                <a:solidFill>
                  <a:schemeClr val="tx1"/>
                </a:solidFill>
                <a:hlinkClick r:id="rId2" tooltip="Heuristic"/>
              </a:rPr>
              <a:t>heuristic</a:t>
            </a:r>
            <a:r>
              <a:rPr lang="en-IN" sz="1600" dirty="0" smtClean="0">
                <a:solidFill>
                  <a:schemeClr val="tx1"/>
                </a:solidFill>
              </a:rPr>
              <a:t> search that mimics the </a:t>
            </a:r>
            <a:r>
              <a:rPr lang="en-IN" sz="1600" dirty="0" smtClean="0">
                <a:solidFill>
                  <a:schemeClr val="tx1"/>
                </a:solidFill>
                <a:hlinkClick r:id="rId3" tooltip="Search algorithm"/>
              </a:rPr>
              <a:t>search</a:t>
            </a:r>
            <a:r>
              <a:rPr lang="en-IN" sz="1600" dirty="0" smtClean="0">
                <a:solidFill>
                  <a:schemeClr val="tx1"/>
                </a:solidFill>
              </a:rPr>
              <a:t> </a:t>
            </a:r>
            <a:r>
              <a:rPr lang="en-IN" sz="1600" dirty="0" smtClean="0">
                <a:solidFill>
                  <a:schemeClr val="tx1"/>
                </a:solidFill>
                <a:hlinkClick r:id="rId4" tooltip="Problem"/>
              </a:rPr>
              <a:t>problems</a:t>
            </a:r>
            <a:r>
              <a:rPr lang="en-IN" sz="1600" dirty="0" smtClean="0">
                <a:solidFill>
                  <a:schemeClr val="tx1"/>
                </a:solidFill>
              </a:rPr>
              <a:t> and it generates solutions to optimization problems using techniques inspired by natural evolution, such as  </a:t>
            </a:r>
            <a:r>
              <a:rPr lang="en-IN" sz="1600" dirty="0" smtClean="0">
                <a:solidFill>
                  <a:schemeClr val="tx1"/>
                </a:solidFill>
                <a:hlinkClick r:id="rId5" tooltip="Mutation (genetic algorithm)"/>
              </a:rPr>
              <a:t>mutation</a:t>
            </a:r>
            <a:r>
              <a:rPr lang="en-IN" sz="1600" dirty="0" smtClean="0">
                <a:solidFill>
                  <a:schemeClr val="tx1"/>
                </a:solidFill>
              </a:rPr>
              <a:t>, </a:t>
            </a:r>
            <a:r>
              <a:rPr lang="en-IN" sz="1600" dirty="0" smtClean="0">
                <a:solidFill>
                  <a:schemeClr val="tx1"/>
                </a:solidFill>
                <a:hlinkClick r:id="rId6" tooltip="Selection (genetic algorithm)"/>
              </a:rPr>
              <a:t>selection</a:t>
            </a:r>
            <a:r>
              <a:rPr lang="en-IN" sz="1600" dirty="0" smtClean="0">
                <a:solidFill>
                  <a:schemeClr val="tx1"/>
                </a:solidFill>
              </a:rPr>
              <a:t>, and </a:t>
            </a:r>
            <a:r>
              <a:rPr lang="en-IN" sz="1600" dirty="0" smtClean="0">
                <a:solidFill>
                  <a:schemeClr val="tx1"/>
                </a:solidFill>
                <a:hlinkClick r:id="rId7" tooltip="Crossover (genetic algorithm)"/>
              </a:rPr>
              <a:t>crossover</a:t>
            </a:r>
            <a:r>
              <a:rPr lang="en-IN" sz="1600" dirty="0" smtClean="0">
                <a:solidFill>
                  <a:schemeClr val="tx1"/>
                </a:solidFill>
              </a:rPr>
              <a:t> process of natural </a:t>
            </a:r>
            <a:r>
              <a:rPr lang="en-IN" sz="1600" dirty="0" smtClean="0">
                <a:solidFill>
                  <a:schemeClr val="tx1"/>
                </a:solidFill>
                <a:hlinkClick r:id="rId8" tooltip="Evolution"/>
              </a:rPr>
              <a:t>evolution</a:t>
            </a:r>
            <a:r>
              <a:rPr lang="en-IN" sz="1600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--This heuristic is routinely used to generate useful solutions to </a:t>
            </a:r>
            <a:r>
              <a:rPr lang="en-IN" sz="1600" u="sng" dirty="0" smtClean="0">
                <a:solidFill>
                  <a:schemeClr val="tx1"/>
                </a:solidFill>
                <a:hlinkClick r:id="rId9" tooltip="Optimization (mathematics)"/>
              </a:rPr>
              <a:t>optimization</a:t>
            </a:r>
            <a:r>
              <a:rPr lang="en-IN" sz="1600" u="sng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IN" sz="1600" u="sng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--Genetic algorithm reduces time complexity.</a:t>
            </a:r>
            <a:endParaRPr lang="en-IN" sz="1600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u="sng" dirty="0" smtClean="0"/>
          </a:p>
          <a:p>
            <a:pPr>
              <a:buNone/>
            </a:pPr>
            <a:r>
              <a:rPr lang="en-US" sz="2400" dirty="0" smtClean="0"/>
              <a:t>                              </a:t>
            </a:r>
            <a:endParaRPr lang="en-US" sz="2400" i="1" u="sng" dirty="0" smtClean="0">
              <a:solidFill>
                <a:srgbClr val="00682F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IN" sz="2400" u="sng" dirty="0" smtClean="0"/>
          </a:p>
          <a:p>
            <a:pPr>
              <a:buNone/>
            </a:pPr>
            <a:endParaRPr lang="en-US" sz="1600" u="sng" dirty="0" smtClean="0"/>
          </a:p>
          <a:p>
            <a:pPr>
              <a:buNone/>
            </a:pPr>
            <a:endParaRPr lang="en-US" sz="1500" dirty="0" smtClean="0"/>
          </a:p>
        </p:txBody>
      </p:sp>
      <p:sp>
        <p:nvSpPr>
          <p:cNvPr id="4" name="Plaque 3"/>
          <p:cNvSpPr/>
          <p:nvPr/>
        </p:nvSpPr>
        <p:spPr>
          <a:xfrm>
            <a:off x="2500298" y="1714488"/>
            <a:ext cx="4143404" cy="914400"/>
          </a:xfrm>
          <a:prstGeom prst="plaque">
            <a:avLst/>
          </a:prstGeom>
          <a:solidFill>
            <a:schemeClr val="accent5">
              <a:lumMod val="7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Single objective GA(Genetic Algorithm)</a:t>
            </a:r>
          </a:p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is used  to solve TSP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D) </a:t>
            </a:r>
            <a:r>
              <a: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FLOW CHART OF GENETIC ALGORITHM</a:t>
            </a:r>
            <a:endParaRPr kumimoji="0" lang="en-IN" sz="4000" b="0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304800" y="1071546"/>
            <a:ext cx="8686800" cy="57864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 </a:t>
            </a: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 </a:t>
            </a: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 </a:t>
            </a: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28860" y="2214554"/>
            <a:ext cx="4429156" cy="50006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PRODUCTION OF INITIAL CHROMOSOMES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4744" y="2928934"/>
            <a:ext cx="2000264" cy="64294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SELECTION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43306" y="3786190"/>
            <a:ext cx="2000264" cy="64294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CROSSOVER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71868" y="4643446"/>
            <a:ext cx="2000264" cy="64294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MUTATION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28860" y="5500702"/>
            <a:ext cx="4429156" cy="50006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REPLACING OLD POPUTATION BY NEW POPULATION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500562" y="2000240"/>
            <a:ext cx="214314" cy="214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4572000" y="2714620"/>
            <a:ext cx="214314" cy="214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4572000" y="3571876"/>
            <a:ext cx="214314" cy="214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4500562" y="4429132"/>
            <a:ext cx="214314" cy="214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4500562" y="5286388"/>
            <a:ext cx="214314" cy="214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4500562" y="6000768"/>
            <a:ext cx="214314" cy="2143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3923928" y="1556792"/>
            <a:ext cx="1296144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995366" y="6215082"/>
            <a:ext cx="1296143" cy="4305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37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( steps for a single generation:)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cs typeface="Aharoni" pitchFamily="2" charset="-79"/>
              </a:rPr>
              <a:t>CONTINUED</a:t>
            </a:r>
            <a:r>
              <a:rPr lang="en-US" sz="4000" b="1" dirty="0" smtClean="0">
                <a:solidFill>
                  <a:schemeClr val="tx1"/>
                </a:solidFill>
                <a:cs typeface="Aharoni" pitchFamily="2" charset="-79"/>
              </a:rPr>
              <a:t>…</a:t>
            </a:r>
            <a:r>
              <a:rPr lang="en-US" sz="24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  </a:t>
            </a:r>
            <a:br>
              <a:rPr lang="en-US" sz="24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400" b="1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24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b="1" dirty="0" smtClean="0">
                <a:solidFill>
                  <a:srgbClr val="00682F"/>
                </a:solidFill>
                <a:cs typeface="Aharoni" pitchFamily="2" charset="-79"/>
              </a:rPr>
              <a:t>4 – City travelling salesman problem</a:t>
            </a:r>
            <a:br>
              <a:rPr lang="en-US" sz="3200" b="1" dirty="0" smtClean="0">
                <a:solidFill>
                  <a:srgbClr val="00682F"/>
                </a:solidFill>
                <a:cs typeface="Aharoni" pitchFamily="2" charset="-79"/>
              </a:rPr>
            </a:br>
            <a:r>
              <a:rPr lang="en-US" sz="2000" dirty="0" smtClean="0">
                <a:solidFill>
                  <a:srgbClr val="00682F"/>
                </a:solidFill>
                <a:cs typeface="Aharoni" pitchFamily="2" charset="-79"/>
              </a:rPr>
              <a:t>(</a:t>
            </a:r>
            <a:r>
              <a:rPr lang="en-US" sz="1800" dirty="0" smtClean="0">
                <a:solidFill>
                  <a:srgbClr val="00682F"/>
                </a:solidFill>
                <a:cs typeface="Aharoni" pitchFamily="2" charset="-79"/>
              </a:rPr>
              <a:t>Used in project:</a:t>
            </a:r>
            <a:r>
              <a:rPr lang="en-US" sz="2000" dirty="0" smtClean="0">
                <a:solidFill>
                  <a:srgbClr val="00682F"/>
                </a:solidFill>
                <a:cs typeface="Aharoni" pitchFamily="2" charset="-79"/>
              </a:rPr>
              <a:t>)</a:t>
            </a:r>
            <a:endParaRPr lang="en-IN" sz="2000" i="1" u="sng" dirty="0">
              <a:solidFill>
                <a:srgbClr val="00682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8991600" cy="5572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           		</a:t>
            </a:r>
            <a:r>
              <a:rPr lang="en-US" sz="4200" b="1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		</a:t>
            </a:r>
            <a:endParaRPr lang="en-US" sz="4200" b="1" i="1" u="sng" dirty="0" smtClean="0">
              <a:solidFill>
                <a:srgbClr val="480000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pt-BR" sz="24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    				          </a:t>
            </a:r>
            <a:endParaRPr lang="pt-BR" sz="2900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IN" sz="29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1676399"/>
            <a:ext cx="685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998" y="3657600"/>
            <a:ext cx="685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733800"/>
            <a:ext cx="685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C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 rot="10643206" flipV="1">
            <a:off x="3659067" y="5387911"/>
            <a:ext cx="685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D</a:t>
            </a:r>
            <a:endParaRPr lang="en-US" sz="2000" b="1" dirty="0"/>
          </a:p>
        </p:txBody>
      </p:sp>
      <p:cxnSp>
        <p:nvCxnSpPr>
          <p:cNvPr id="21" name="Straight Connector 20"/>
          <p:cNvCxnSpPr>
            <a:stCxn id="9" idx="3"/>
            <a:endCxn id="17" idx="0"/>
          </p:cNvCxnSpPr>
          <p:nvPr/>
        </p:nvCxnSpPr>
        <p:spPr>
          <a:xfrm>
            <a:off x="4267200" y="2019299"/>
            <a:ext cx="1866900" cy="1714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</p:cNvCxnSpPr>
          <p:nvPr/>
        </p:nvCxnSpPr>
        <p:spPr>
          <a:xfrm rot="5400000">
            <a:off x="4552949" y="4210051"/>
            <a:ext cx="1371602" cy="179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1"/>
            <a:endCxn id="16" idx="0"/>
          </p:cNvCxnSpPr>
          <p:nvPr/>
        </p:nvCxnSpPr>
        <p:spPr>
          <a:xfrm rot="10800000" flipV="1">
            <a:off x="1866898" y="2019298"/>
            <a:ext cx="1714502" cy="163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</p:cNvCxnSpPr>
          <p:nvPr/>
        </p:nvCxnSpPr>
        <p:spPr>
          <a:xfrm rot="16200000" flipH="1">
            <a:off x="2076449" y="4133849"/>
            <a:ext cx="1371600" cy="179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  <a:endCxn id="19" idx="0"/>
          </p:cNvCxnSpPr>
          <p:nvPr/>
        </p:nvCxnSpPr>
        <p:spPr>
          <a:xfrm rot="16200000" flipH="1">
            <a:off x="2442282" y="3844216"/>
            <a:ext cx="3026069" cy="62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7" idx="1"/>
          </p:cNvCxnSpPr>
          <p:nvPr/>
        </p:nvCxnSpPr>
        <p:spPr>
          <a:xfrm>
            <a:off x="2209798" y="4000500"/>
            <a:ext cx="3581402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38400" y="2590800"/>
            <a:ext cx="4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958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8400" y="4800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29200" y="2438400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0" y="4953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28956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INPUT  Data  sets…..</a:t>
            </a:r>
            <a:br>
              <a:rPr lang="en-IN" sz="4000" b="1" dirty="0" smtClean="0">
                <a:solidFill>
                  <a:srgbClr val="002060"/>
                </a:solidFill>
              </a:rPr>
            </a:br>
            <a:r>
              <a:rPr lang="en-IN" sz="4000" b="1" dirty="0" smtClean="0">
                <a:solidFill>
                  <a:srgbClr val="002060"/>
                </a:solidFill>
              </a:rPr>
              <a:t>  </a:t>
            </a:r>
            <a:r>
              <a:rPr lang="en-IN" sz="4000" b="1" dirty="0" smtClean="0">
                <a:solidFill>
                  <a:srgbClr val="00682F"/>
                </a:solidFill>
              </a:rPr>
              <a:t>1. CITY POOL                     2. Cost pool</a:t>
            </a:r>
            <a:endParaRPr lang="en-IN" sz="4000" b="1" dirty="0">
              <a:solidFill>
                <a:srgbClr val="002060"/>
              </a:solidFill>
            </a:endParaRPr>
          </a:p>
        </p:txBody>
      </p:sp>
      <p:graphicFrame>
        <p:nvGraphicFramePr>
          <p:cNvPr id="37" name="Content Placeholder 36"/>
          <p:cNvGraphicFramePr>
            <a:graphicFrameLocks noGrp="1"/>
          </p:cNvGraphicFramePr>
          <p:nvPr>
            <p:ph idx="1"/>
          </p:nvPr>
        </p:nvGraphicFramePr>
        <p:xfrm>
          <a:off x="536028" y="1387366"/>
          <a:ext cx="4340772" cy="5242034"/>
        </p:xfrm>
        <a:graphic>
          <a:graphicData uri="http://schemas.openxmlformats.org/drawingml/2006/table">
            <a:tbl>
              <a:tblPr/>
              <a:tblGrid>
                <a:gridCol w="4340772"/>
              </a:tblGrid>
              <a:tr h="5242034"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A	B	C	D	A</a:t>
                      </a:r>
                      <a:endParaRPr lang="en-US" sz="1400" b="1" dirty="0" smtClean="0"/>
                    </a:p>
                    <a:p>
                      <a:r>
                        <a:rPr lang="pt-BR" sz="1400" b="1" baseline="0" dirty="0" smtClean="0"/>
                        <a:t>A	C	B	D	A</a:t>
                      </a:r>
                      <a:endParaRPr lang="en-US" sz="1400" b="1" baseline="0" dirty="0" smtClean="0"/>
                    </a:p>
                    <a:p>
                      <a:r>
                        <a:rPr lang="pt-BR" sz="1400" b="1" baseline="0" dirty="0" smtClean="0"/>
                        <a:t>A	D	C	B	A</a:t>
                      </a:r>
                    </a:p>
                    <a:p>
                      <a:r>
                        <a:rPr lang="pt-BR" sz="1400" b="1" baseline="0" dirty="0" smtClean="0"/>
                        <a:t>A	D	B	C	A</a:t>
                      </a:r>
                    </a:p>
                    <a:p>
                      <a:r>
                        <a:rPr lang="pt-BR" sz="1400" b="1" baseline="0" dirty="0" smtClean="0"/>
                        <a:t>A	B	D	C	A</a:t>
                      </a:r>
                    </a:p>
                    <a:p>
                      <a:r>
                        <a:rPr lang="pt-BR" sz="1400" b="1" baseline="0" dirty="0" smtClean="0"/>
                        <a:t>A	C	D	B	A</a:t>
                      </a:r>
                    </a:p>
                    <a:p>
                      <a:r>
                        <a:rPr lang="pt-BR" sz="1400" b="1" baseline="0" dirty="0" smtClean="0"/>
                        <a:t>B	C	D	A	B</a:t>
                      </a:r>
                    </a:p>
                    <a:p>
                      <a:r>
                        <a:rPr lang="pt-BR" sz="1400" b="1" baseline="0" dirty="0" smtClean="0"/>
                        <a:t>B	D	A	C	B</a:t>
                      </a:r>
                    </a:p>
                    <a:p>
                      <a:r>
                        <a:rPr lang="pt-BR" sz="1400" b="1" baseline="0" dirty="0" smtClean="0"/>
                        <a:t>B	A	C	D	B</a:t>
                      </a:r>
                    </a:p>
                    <a:p>
                      <a:r>
                        <a:rPr lang="pt-BR" sz="1400" b="1" baseline="0" dirty="0" smtClean="0"/>
                        <a:t>B	A	D	C	B</a:t>
                      </a:r>
                    </a:p>
                    <a:p>
                      <a:r>
                        <a:rPr lang="pt-BR" sz="1400" b="1" baseline="0" dirty="0" smtClean="0"/>
                        <a:t>B	C	A	D	B</a:t>
                      </a:r>
                    </a:p>
                    <a:p>
                      <a:r>
                        <a:rPr lang="pt-BR" sz="1400" b="1" baseline="0" dirty="0" smtClean="0"/>
                        <a:t>B	D	C	A	B</a:t>
                      </a:r>
                    </a:p>
                    <a:p>
                      <a:r>
                        <a:rPr lang="pt-BR" sz="1400" b="1" baseline="0" dirty="0" smtClean="0"/>
                        <a:t>C	B	A	D	C</a:t>
                      </a:r>
                    </a:p>
                    <a:p>
                      <a:r>
                        <a:rPr lang="pt-BR" sz="1400" b="1" baseline="0" dirty="0" smtClean="0"/>
                        <a:t>C	B	D	A	C</a:t>
                      </a:r>
                    </a:p>
                    <a:p>
                      <a:r>
                        <a:rPr lang="pt-BR" sz="1400" b="1" baseline="0" dirty="0" smtClean="0"/>
                        <a:t>C	A	D	B	C</a:t>
                      </a:r>
                    </a:p>
                    <a:p>
                      <a:r>
                        <a:rPr lang="pt-BR" sz="1400" b="1" baseline="0" dirty="0" smtClean="0"/>
                        <a:t>C	A	B	D	C</a:t>
                      </a:r>
                    </a:p>
                    <a:p>
                      <a:r>
                        <a:rPr lang="pt-BR" sz="1400" b="1" baseline="0" dirty="0" smtClean="0"/>
                        <a:t>C	D	A	B	C</a:t>
                      </a:r>
                    </a:p>
                    <a:p>
                      <a:r>
                        <a:rPr lang="pt-BR" sz="1400" b="1" baseline="0" dirty="0" smtClean="0"/>
                        <a:t>C	D	B	A	C</a:t>
                      </a:r>
                    </a:p>
                    <a:p>
                      <a:r>
                        <a:rPr lang="pt-BR" sz="1400" b="1" baseline="0" dirty="0" smtClean="0"/>
                        <a:t>D	A	B	C	D</a:t>
                      </a:r>
                    </a:p>
                    <a:p>
                      <a:r>
                        <a:rPr lang="pt-BR" sz="1400" b="1" baseline="0" dirty="0" smtClean="0"/>
                        <a:t>D	A	C	B	D</a:t>
                      </a:r>
                    </a:p>
                    <a:p>
                      <a:r>
                        <a:rPr lang="pt-BR" sz="1400" b="1" baseline="0" dirty="0" smtClean="0"/>
                        <a:t>D	B	C	A	D</a:t>
                      </a:r>
                    </a:p>
                    <a:p>
                      <a:r>
                        <a:rPr lang="pt-BR" sz="1400" b="1" baseline="0" dirty="0" smtClean="0"/>
                        <a:t>D	B	A	C	D</a:t>
                      </a:r>
                    </a:p>
                    <a:p>
                      <a:r>
                        <a:rPr lang="pt-BR" sz="1400" b="1" baseline="0" dirty="0" smtClean="0"/>
                        <a:t>D	C	A	B	D</a:t>
                      </a:r>
                    </a:p>
                    <a:p>
                      <a:r>
                        <a:rPr lang="pt-BR" sz="1400" b="1" baseline="0" dirty="0" smtClean="0"/>
                        <a:t>D	C	B	A	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257800" y="1371600"/>
          <a:ext cx="3276600" cy="521208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508963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15	17	16	18</a:t>
                      </a:r>
                    </a:p>
                    <a:p>
                      <a:r>
                        <a:rPr lang="en-US" sz="1400" b="1" dirty="0" smtClean="0"/>
                        <a:t>13	17	12	18</a:t>
                      </a:r>
                    </a:p>
                    <a:p>
                      <a:r>
                        <a:rPr lang="en-US" sz="1400" b="1" dirty="0" smtClean="0"/>
                        <a:t>18	16	17	15</a:t>
                      </a:r>
                    </a:p>
                    <a:p>
                      <a:r>
                        <a:rPr lang="en-US" sz="1400" b="1" dirty="0" smtClean="0"/>
                        <a:t>18	12	17	13</a:t>
                      </a:r>
                    </a:p>
                    <a:p>
                      <a:r>
                        <a:rPr lang="en-US" sz="1400" b="1" dirty="0" smtClean="0"/>
                        <a:t>15	12	16	13</a:t>
                      </a:r>
                    </a:p>
                    <a:p>
                      <a:r>
                        <a:rPr lang="en-US" sz="1400" b="1" dirty="0" smtClean="0"/>
                        <a:t>13	16	12	15</a:t>
                      </a:r>
                    </a:p>
                    <a:p>
                      <a:r>
                        <a:rPr lang="en-US" sz="1400" b="1" dirty="0" smtClean="0"/>
                        <a:t>17	16	18	15</a:t>
                      </a:r>
                    </a:p>
                    <a:p>
                      <a:r>
                        <a:rPr lang="en-US" sz="1400" b="1" dirty="0" smtClean="0"/>
                        <a:t>12	18	13	17</a:t>
                      </a:r>
                    </a:p>
                    <a:p>
                      <a:r>
                        <a:rPr lang="en-US" sz="1400" b="1" dirty="0" smtClean="0"/>
                        <a:t>15	13	16	12</a:t>
                      </a:r>
                    </a:p>
                    <a:p>
                      <a:r>
                        <a:rPr lang="en-US" sz="1400" b="1" dirty="0" smtClean="0"/>
                        <a:t>15	18	16	17</a:t>
                      </a:r>
                    </a:p>
                    <a:p>
                      <a:r>
                        <a:rPr lang="en-US" sz="1400" b="1" dirty="0" smtClean="0"/>
                        <a:t>17	13	18	12</a:t>
                      </a:r>
                    </a:p>
                    <a:p>
                      <a:r>
                        <a:rPr lang="en-US" sz="1400" b="1" dirty="0" smtClean="0"/>
                        <a:t>12	16	13	15</a:t>
                      </a:r>
                    </a:p>
                    <a:p>
                      <a:r>
                        <a:rPr lang="en-US" sz="1400" b="1" dirty="0" smtClean="0"/>
                        <a:t>17	15	18	16</a:t>
                      </a:r>
                    </a:p>
                    <a:p>
                      <a:r>
                        <a:rPr lang="en-US" sz="1400" b="1" dirty="0" smtClean="0"/>
                        <a:t>17	12	18	13</a:t>
                      </a:r>
                    </a:p>
                    <a:p>
                      <a:r>
                        <a:rPr lang="en-US" sz="1400" b="1" dirty="0" smtClean="0"/>
                        <a:t>13	18	12	17</a:t>
                      </a:r>
                    </a:p>
                    <a:p>
                      <a:r>
                        <a:rPr lang="en-US" sz="1400" b="1" dirty="0" smtClean="0"/>
                        <a:t>13	15	12	16</a:t>
                      </a:r>
                    </a:p>
                    <a:p>
                      <a:r>
                        <a:rPr lang="en-US" sz="1400" b="1" dirty="0" smtClean="0"/>
                        <a:t>16	18	15	17</a:t>
                      </a:r>
                    </a:p>
                    <a:p>
                      <a:r>
                        <a:rPr lang="en-US" sz="1400" b="1" dirty="0" smtClean="0"/>
                        <a:t>16	12	15	13</a:t>
                      </a:r>
                    </a:p>
                    <a:p>
                      <a:r>
                        <a:rPr lang="en-US" sz="1400" b="1" dirty="0" smtClean="0"/>
                        <a:t>18	15	17	16</a:t>
                      </a:r>
                    </a:p>
                    <a:p>
                      <a:r>
                        <a:rPr lang="en-US" sz="1400" b="1" dirty="0" smtClean="0"/>
                        <a:t>18	13	17	12</a:t>
                      </a:r>
                    </a:p>
                    <a:p>
                      <a:r>
                        <a:rPr lang="en-US" sz="1400" b="1" dirty="0" smtClean="0"/>
                        <a:t>12	17	13	18</a:t>
                      </a:r>
                    </a:p>
                    <a:p>
                      <a:r>
                        <a:rPr lang="en-US" sz="1400" b="1" dirty="0" smtClean="0"/>
                        <a:t>12	15	13	16</a:t>
                      </a:r>
                    </a:p>
                    <a:p>
                      <a:r>
                        <a:rPr lang="en-US" sz="1400" b="1" dirty="0" smtClean="0"/>
                        <a:t>16	13	15	12</a:t>
                      </a:r>
                    </a:p>
                    <a:p>
                      <a:r>
                        <a:rPr lang="en-US" sz="1400" b="1" dirty="0" smtClean="0"/>
                        <a:t>16	17	15	12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E) 			</a:t>
            </a:r>
            <a:r>
              <a:rPr lang="en-US" sz="4000" dirty="0" smtClean="0">
                <a:solidFill>
                  <a:srgbClr val="002060"/>
                </a:solidFill>
              </a:rPr>
              <a:t>SELECTION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</a:rPr>
              <a:t> Individuals are chosen from a population for later breeding (recombination or crossover).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</a:rPr>
              <a:t>A generic selection procedure may be implemented as follows:</a:t>
            </a:r>
            <a:endParaRPr lang="en-IN" sz="1200" dirty="0" smtClean="0">
              <a:solidFill>
                <a:schemeClr val="tx1"/>
              </a:solidFill>
            </a:endParaRP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The </a:t>
            </a:r>
            <a:r>
              <a:rPr lang="en-IN" sz="1600" dirty="0" smtClean="0">
                <a:solidFill>
                  <a:schemeClr val="tx1"/>
                </a:solidFill>
                <a:hlinkClick r:id="rId2" tooltip="Fitness function"/>
              </a:rPr>
              <a:t>fitness function</a:t>
            </a:r>
            <a:r>
              <a:rPr lang="en-IN" sz="1600" dirty="0" smtClean="0">
                <a:solidFill>
                  <a:schemeClr val="tx1"/>
                </a:solidFill>
              </a:rPr>
              <a:t> is evaluated for each individual, providing fitness values, which are then normalized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The population is sorted by descending fitness values </a:t>
            </a:r>
          </a:p>
          <a:p>
            <a:pPr lvl="1"/>
            <a:endParaRPr lang="en-IN" sz="1600" dirty="0" smtClean="0"/>
          </a:p>
          <a:p>
            <a:pPr>
              <a:buFont typeface="Wingdings" pitchFamily="2" charset="2"/>
              <a:buChar char="§"/>
            </a:pPr>
            <a:endParaRPr lang="en-IN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8" y="3352801"/>
            <a:ext cx="86582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6868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CONTINUED…</a:t>
            </a:r>
            <a:r>
              <a:rPr lang="en-US" dirty="0" smtClean="0"/>
              <a:t>	</a:t>
            </a:r>
            <a:endParaRPr lang="en-IN" sz="2400" i="1" u="sng" dirty="0">
              <a:solidFill>
                <a:srgbClr val="00682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954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				</a:t>
            </a:r>
            <a:r>
              <a:rPr lang="en-US" sz="2400" i="1" u="sng" dirty="0" smtClean="0">
                <a:solidFill>
                  <a:srgbClr val="00682F"/>
                </a:solidFill>
                <a:latin typeface="Aharoni" pitchFamily="2" charset="-79"/>
                <a:cs typeface="Aharoni" pitchFamily="2" charset="-79"/>
              </a:rPr>
              <a:t>ROULETTE WHEEL SELECTION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election </a:t>
            </a:r>
            <a:r>
              <a:rPr lang="en-US" sz="1600" dirty="0" smtClean="0">
                <a:solidFill>
                  <a:schemeClr val="tx1"/>
                </a:solidFill>
              </a:rPr>
              <a:t>of the fittest one  from a pool of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individuals according to fitness function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Iterative process which participates in every </a:t>
            </a:r>
            <a:r>
              <a:rPr lang="en-US" sz="1600" dirty="0" smtClean="0">
                <a:solidFill>
                  <a:schemeClr val="tx1"/>
                </a:solidFill>
              </a:rPr>
              <a:t>generation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u="sng" dirty="0" smtClean="0">
                <a:solidFill>
                  <a:schemeClr val="tx1"/>
                </a:solidFill>
              </a:rPr>
              <a:t>WORKING PRINCIPLE  OF ROULETTE WHEEL SELECTION</a:t>
            </a:r>
            <a:r>
              <a:rPr lang="en-US" sz="16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 smtClean="0"/>
              <a:t> let z=population size</a:t>
            </a:r>
          </a:p>
          <a:p>
            <a:pPr>
              <a:buNone/>
            </a:pPr>
            <a:r>
              <a:rPr lang="en-US" sz="1600" dirty="0" smtClean="0"/>
              <a:t>   l</a:t>
            </a:r>
            <a:r>
              <a:rPr lang="en-IN" sz="1600" dirty="0" smtClean="0"/>
              <a:t>et s = sum of all individual costs</a:t>
            </a:r>
          </a:p>
          <a:p>
            <a:pPr>
              <a:buNone/>
            </a:pPr>
            <a:r>
              <a:rPr lang="en-IN" sz="1600" dirty="0" smtClean="0"/>
              <a:t>   </a:t>
            </a:r>
            <a:r>
              <a:rPr lang="en-IN" sz="1600" dirty="0" err="1" smtClean="0"/>
              <a:t>i</a:t>
            </a:r>
            <a:r>
              <a:rPr lang="en-IN" sz="1600" dirty="0" smtClean="0"/>
              <a:t>=2</a:t>
            </a:r>
          </a:p>
          <a:p>
            <a:pPr>
              <a:buNone/>
            </a:pPr>
            <a:r>
              <a:rPr lang="en-IN" sz="1600" dirty="0" smtClean="0"/>
              <a:t>      while j&lt;</a:t>
            </a:r>
            <a:r>
              <a:rPr lang="en-IN" sz="1600" dirty="0" err="1" smtClean="0"/>
              <a:t>i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let r = random number in range [0, z ].</a:t>
            </a:r>
          </a:p>
          <a:p>
            <a:pPr>
              <a:buNone/>
            </a:pPr>
            <a:r>
              <a:rPr lang="en-IN" sz="1600" dirty="0" smtClean="0"/>
              <a:t>  let k=ceil(s/r)</a:t>
            </a:r>
          </a:p>
          <a:p>
            <a:pPr>
              <a:buNone/>
            </a:pPr>
            <a:r>
              <a:rPr lang="en-IN" sz="1600" dirty="0" smtClean="0"/>
              <a:t>  index=</a:t>
            </a:r>
            <a:r>
              <a:rPr lang="en-IN" sz="1600" dirty="0" err="1" smtClean="0"/>
              <a:t>k%z</a:t>
            </a:r>
            <a:r>
              <a:rPr lang="en-IN" sz="1600" dirty="0" smtClean="0"/>
              <a:t> </a:t>
            </a:r>
          </a:p>
          <a:p>
            <a:pPr>
              <a:buNone/>
            </a:pPr>
            <a:r>
              <a:rPr lang="en-IN" sz="1600" dirty="0" smtClean="0"/>
              <a:t>  increment j    </a:t>
            </a:r>
          </a:p>
          <a:p>
            <a:pPr>
              <a:buNone/>
            </a:pPr>
            <a:r>
              <a:rPr lang="en-IN" sz="1600" dirty="0" smtClean="0"/>
              <a:t>  select individual #index for reproduction. </a:t>
            </a:r>
          </a:p>
          <a:p>
            <a:pPr>
              <a:buNone/>
            </a:pPr>
            <a:r>
              <a:rPr lang="en-IN" sz="1600" dirty="0" smtClean="0"/>
              <a:t>  end while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6" name="Picture 5" descr="grap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5569" y="4038600"/>
            <a:ext cx="5028431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4953000" y="54864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Roulette-wheel marked for four individuals according to their fitness values. First individual has  highest probability of selection .</a:t>
            </a:r>
            <a:endParaRPr lang="en-US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1843</TotalTime>
  <Words>564</Words>
  <Application>Microsoft Office PowerPoint</Application>
  <PresentationFormat>On-screen Show (4:3)</PresentationFormat>
  <Paragraphs>391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Trek</vt:lpstr>
      <vt:lpstr>       SWAMI VIVEKANANDA INSTITUTE              OF Science and technology                                       project  Name     </vt:lpstr>
      <vt:lpstr>A)    INTRODUCTION</vt:lpstr>
      <vt:lpstr>B)   Aim of the project</vt:lpstr>
      <vt:lpstr>C)   GA---&gt;TSP MAPPING</vt:lpstr>
      <vt:lpstr>Slide 5</vt:lpstr>
      <vt:lpstr>CONTINUED…      4 – City travelling salesman problem (Used in project:)</vt:lpstr>
      <vt:lpstr>INPUT  Data  sets…..   1. CITY POOL                     2. Cost pool</vt:lpstr>
      <vt:lpstr>E)    SELECTION</vt:lpstr>
      <vt:lpstr>CONTINUED… </vt:lpstr>
      <vt:lpstr>F)    CROSSOVER</vt:lpstr>
      <vt:lpstr>TYPES OF CROSSOVER:</vt:lpstr>
      <vt:lpstr>Slide 12</vt:lpstr>
      <vt:lpstr>CONTINUED…</vt:lpstr>
      <vt:lpstr>Slide 14</vt:lpstr>
      <vt:lpstr>G)    MUTATION</vt:lpstr>
      <vt:lpstr> continued…..</vt:lpstr>
      <vt:lpstr>CONTINUED...</vt:lpstr>
      <vt:lpstr>Process at a glance</vt:lpstr>
      <vt:lpstr>                         RESULTS</vt:lpstr>
      <vt:lpstr>CONCLUSION (SCOPE OF THE PROJECT)</vt:lpstr>
      <vt:lpstr>                    BIBLIOGRAPHY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rituraj</cp:lastModifiedBy>
  <cp:revision>307</cp:revision>
  <dcterms:created xsi:type="dcterms:W3CDTF">2013-04-27T12:03:16Z</dcterms:created>
  <dcterms:modified xsi:type="dcterms:W3CDTF">2013-05-10T17:40:37Z</dcterms:modified>
</cp:coreProperties>
</file>