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ppt/theme/theme1.xml" ContentType="application/vnd.openxmlformats-officedocument.them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viewprops.xml" ContentType="application/vnd.openxmlformats-officedocument.presentationml.viewProps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2.xml" ContentType="application/vnd.openxmlformats-officedocument.them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</p:sldIdLst>
  <p:sldSz cx="13716000" cy="7315200" type="custom"/>
  <p:notesSz cx="9144000" cy="6858000"/>
  <p:defaultTextStyle>
    <a:lvl1pPr defTabSz="1068453">
      <a:defRPr sz="2103"/>
    </a:lvl1pPr>
    <a:lvl2pPr defTabSz="1068453">
      <a:defRPr sz="2103"/>
    </a:lvl2pPr>
    <a:lvl3pPr defTabSz="1068453">
      <a:defRPr sz="2103"/>
    </a:lvl3pPr>
    <a:lvl4pPr defTabSz="1068453">
      <a:defRPr sz="2103"/>
    </a:lvl4pPr>
    <a:lvl5pPr defTabSz="1068453">
      <a:defRPr sz="2103"/>
    </a:lvl5pPr>
    <a:lvl6pPr defTabSz="1068453">
      <a:defRPr sz="2103"/>
    </a:lvl6pPr>
    <a:lvl7pPr defTabSz="1068453">
      <a:defRPr sz="2103"/>
    </a:lvl7pPr>
    <a:lvl8pPr defTabSz="1068453">
      <a:defRPr sz="2103"/>
    </a:lvl8pPr>
    <a:lvl9pPr defTabSz="1068453">
      <a:defRPr sz="2103"/>
    </a:lvl9pPr>
  </p:defaultTextStyle>
  <p:extLst>
    <p:ext uri="{EFAFB233-063F-42B5-8137-9DF3F51BA10A}">
      <p15:sldGuideLst xmlns:p15="http://schemas.microsoft.com/office/powerpoint/2012/main">
        <p15:guide id="0" orient="horz" pos="3072" userDrawn="1">
          <p15:clr>
            <a:srgbClr val="A4A3A4"/>
          </p15:clr>
        </p15:guide>
        <p15:guide id="1" pos="32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3072"/>
        <p:guide pos="32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tableStyles" Target="tableStyle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" Type="http://schemas.openxmlformats.org/officeDocument/2006/relationships/slide" Target="slides/slide1.xml"/><Relationship Id="rId30" Type="http://schemas.openxmlformats.org/officeDocument/2006/relationships/theme" Target="theme/them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/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/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AB1F628-E608-4D30-B8AF-31967EE4D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214313" y="685800"/>
            <a:ext cx="6429375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8CF9FED-E126-4659-9753-E86AA792D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214313" y="685800"/>
            <a:ext cx="6429375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43A5228-EBD5-4645-BF4B-B14DE3D41B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214313" y="685800"/>
            <a:ext cx="6429375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D53AA6C-6B74-4F34-B177-726847D64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214313" y="685800"/>
            <a:ext cx="6429375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BE976C5-5762-4EC9-A32D-1521209D2C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214313" y="685800"/>
            <a:ext cx="6429375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962AF51-6AA6-4326-987C-69A84E91E9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214313" y="685800"/>
            <a:ext cx="6429375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05C8E56-DBBE-440C-B78B-CB2532DD41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214313" y="685800"/>
            <a:ext cx="6429375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22DB0BA-5108-40F4-B3BE-7032BB21D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214313" y="685800"/>
            <a:ext cx="6429375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01BA8-5B5A-4D55-8504-3E7D9CC681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214313" y="685800"/>
            <a:ext cx="6429375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7440917-6BFB-49D5-BB77-1D902A6B27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214313" y="685800"/>
            <a:ext cx="6429375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E3D6B46-2293-4FE0-8DE0-B7652B68BD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072988B-30A0-41CC-9973-25A674656F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214313" y="685800"/>
            <a:ext cx="6429375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6220ADC-85AE-4238-967C-1F322CBB16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214313" y="685800"/>
            <a:ext cx="6429375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A9BD2E0-1159-486F-AE7C-41A47EFAE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214313" y="685800"/>
            <a:ext cx="6429375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5C92271-D555-4690-A40B-C25BFE55B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214313" y="685800"/>
            <a:ext cx="6429375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471F206-AA14-440A-95DF-F85F22867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214313" y="685800"/>
            <a:ext cx="6429375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25964FF-79F1-4B8A-AB04-558434189B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B698AD3-B6DC-4EA8-A519-2D28A221CA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4336F1E-C81D-4F00-A720-E70344054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214313" y="685800"/>
            <a:ext cx="6429375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BB611CA-83F6-4D39-B105-401095C765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214313" y="685800"/>
            <a:ext cx="6429375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B6E53FE-5AEC-46B7-8E0D-FD5DE0DDA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214313" y="685800"/>
            <a:ext cx="6429375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8DA6982-CA94-4EE5-800F-A2EBD1228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214313" y="685800"/>
            <a:ext cx="6429375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2AA7C4-D899-4D4E-B0D2-5E664904A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214313" y="685800"/>
            <a:ext cx="6429375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CDE1CC6-A4C0-47AC-82ED-CFE11E5C7E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ctrTitle"/>
          </p:nvPr>
        </p:nvSpPr>
        <p:spPr>
          <a:xfrm>
            <a:off x="1028700" y="2267712"/>
            <a:ext cx="1165860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defTabSz="1068453">
              <a:defRPr sz="2103"/>
            </a:lvl1pPr>
          </a:lstStyle>
          <a:p/>
        </p:txBody>
      </p:sp>
      <p:sp>
        <p:nvSpPr>
          <p:cNvPr id="3" name="Holder 3"/>
          <p:cNvSpPr>
            <a:spLocks noGrp="1" noEditPoints="1"/>
          </p:cNvSpPr>
          <p:nvPr>
            <p:ph type="subTitle" idx="4"/>
          </p:nvPr>
        </p:nvSpPr>
        <p:spPr>
          <a:xfrm>
            <a:off x="2057400" y="4096512"/>
            <a:ext cx="960120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defTabSz="1068453">
              <a:defRPr sz="2103"/>
            </a:lvl1pPr>
          </a:lstStyle>
          <a:p>
            <a:pPr lvl="0"/>
          </a:p>
        </p:txBody>
      </p:sp>
      <p:sp>
        <p:nvSpPr>
          <p:cNvPr id="4" name="Holder 4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 defTabSz="1068453">
              <a:defRPr sz="2103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 defTabSz="1068453">
              <a:defRPr sz="2103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 noEditPoints="1"/>
          </p:cNvSpPr>
          <p:nvPr>
            <p:ph type="sldNum" sz="quarter" idx="7"/>
          </p:nvPr>
        </p:nvSpPr>
        <p:spPr>
          <a:xfrm>
            <a:off x="9875520" y="6803136"/>
            <a:ext cx="3154680" cy="321255"/>
          </a:xfrm>
        </p:spPr>
        <p:txBody>
          <a:bodyPr lIns="0" tIns="0" rIns="0" bIns="0"/>
          <a:lstStyle>
            <a:lvl1pPr algn="r" defTabSz="1068453">
              <a:defRPr sz="2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/>
        <p:txBody>
          <a:bodyPr lIns="0" tIns="0" rIns="0" bIns="0"/>
          <a:lstStyle>
            <a:lvl1pPr defTabSz="1068453">
              <a:defRPr sz="2804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 noEditPoints="1"/>
          </p:cNvSpPr>
          <p:nvPr>
            <p:ph type="body" idx="1"/>
          </p:nvPr>
        </p:nvSpPr>
        <p:spPr/>
        <p:txBody>
          <a:bodyPr lIns="0" tIns="0" rIns="0" bIns="0"/>
          <a:lstStyle>
            <a:lvl1pPr defTabSz="1068453">
              <a:defRPr sz="2103" b="0" i="0">
                <a:solidFill>
                  <a:schemeClr val="tx1"/>
                </a:solidFill>
              </a:defRPr>
            </a:lvl1pPr>
          </a:lstStyle>
          <a:p>
            <a:pPr lvl="0"/>
          </a:p>
        </p:txBody>
      </p:sp>
      <p:sp>
        <p:nvSpPr>
          <p:cNvPr id="4" name="Holder 4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 defTabSz="1068453">
              <a:defRPr sz="2103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 defTabSz="1068453">
              <a:defRPr sz="2103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 noEditPoints="1"/>
          </p:cNvSpPr>
          <p:nvPr>
            <p:ph type="sldNum" sz="quarter" idx="7"/>
          </p:nvPr>
        </p:nvSpPr>
        <p:spPr>
          <a:xfrm>
            <a:off x="9875520" y="6803136"/>
            <a:ext cx="3154680" cy="321255"/>
          </a:xfrm>
        </p:spPr>
        <p:txBody>
          <a:bodyPr lIns="0" tIns="0" rIns="0" bIns="0"/>
          <a:lstStyle>
            <a:lvl1pPr algn="r" defTabSz="1068453">
              <a:defRPr sz="2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/>
        <p:txBody>
          <a:bodyPr lIns="0" tIns="0" rIns="0" bIns="0"/>
          <a:lstStyle>
            <a:lvl1pPr defTabSz="1068453">
              <a:defRPr sz="2804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 noEditPoints="1"/>
          </p:cNvSpPr>
          <p:nvPr>
            <p:ph sz="half" idx="2"/>
          </p:nvPr>
        </p:nvSpPr>
        <p:spPr>
          <a:xfrm>
            <a:off x="685800" y="1682496"/>
            <a:ext cx="596646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defTabSz="1068453">
              <a:defRPr sz="2103"/>
            </a:lvl1pPr>
          </a:lstStyle>
          <a:p>
            <a:pPr lvl="0"/>
          </a:p>
        </p:txBody>
      </p:sp>
      <p:sp>
        <p:nvSpPr>
          <p:cNvPr id="4" name="Holder 4"/>
          <p:cNvSpPr>
            <a:spLocks noGrp="1" noEditPoints="1"/>
          </p:cNvSpPr>
          <p:nvPr>
            <p:ph sz="half" idx="3"/>
          </p:nvPr>
        </p:nvSpPr>
        <p:spPr>
          <a:xfrm>
            <a:off x="7063739" y="1682496"/>
            <a:ext cx="5966461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defTabSz="1068453">
              <a:defRPr sz="2103"/>
            </a:lvl1pPr>
          </a:lstStyle>
          <a:p>
            <a:pPr lvl="0"/>
          </a:p>
        </p:txBody>
      </p:sp>
      <p:sp>
        <p:nvSpPr>
          <p:cNvPr id="5" name="Holder 5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 defTabSz="1068453">
              <a:defRPr sz="2103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 defTabSz="1068453">
              <a:defRPr sz="2103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7" name="Holder 7"/>
          <p:cNvSpPr>
            <a:spLocks noGrp="1" noEditPoints="1"/>
          </p:cNvSpPr>
          <p:nvPr>
            <p:ph type="sldNum" sz="quarter" idx="7"/>
          </p:nvPr>
        </p:nvSpPr>
        <p:spPr>
          <a:xfrm>
            <a:off x="9875520" y="6803136"/>
            <a:ext cx="3154680" cy="321255"/>
          </a:xfrm>
        </p:spPr>
        <p:txBody>
          <a:bodyPr lIns="0" tIns="0" rIns="0" bIns="0"/>
          <a:lstStyle>
            <a:lvl1pPr algn="r" defTabSz="1068453">
              <a:defRPr sz="2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/>
        <p:txBody>
          <a:bodyPr lIns="0" tIns="0" rIns="0" bIns="0"/>
          <a:lstStyle>
            <a:lvl1pPr defTabSz="1068453">
              <a:defRPr sz="2804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 defTabSz="1068453">
              <a:defRPr sz="2103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 defTabSz="1068453">
              <a:defRPr sz="2103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 noEditPoints="1"/>
          </p:cNvSpPr>
          <p:nvPr>
            <p:ph type="sldNum" sz="quarter" idx="7"/>
          </p:nvPr>
        </p:nvSpPr>
        <p:spPr>
          <a:xfrm>
            <a:off x="9875520" y="6803136"/>
            <a:ext cx="3154680" cy="321255"/>
          </a:xfrm>
        </p:spPr>
        <p:txBody>
          <a:bodyPr lIns="0" tIns="0" rIns="0" bIns="0"/>
          <a:lstStyle>
            <a:lvl1pPr algn="r" defTabSz="1068453">
              <a:defRPr sz="2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9429750" y="838808"/>
            <a:ext cx="2660904" cy="2231949"/>
          </a:xfrm>
          <a:prstGeom prst="rect">
            <a:avLst/>
          </a:prstGeom>
        </p:spPr>
      </p:pic>
      <p:sp>
        <p:nvSpPr>
          <p:cNvPr id="2" name="Holder 2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 defTabSz="1068453">
              <a:defRPr sz="2103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 defTabSz="1068453">
              <a:defRPr sz="2103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 noEditPoints="1"/>
          </p:cNvSpPr>
          <p:nvPr>
            <p:ph type="sldNum" sz="quarter" idx="7"/>
          </p:nvPr>
        </p:nvSpPr>
        <p:spPr>
          <a:xfrm>
            <a:off x="9875520" y="6803136"/>
            <a:ext cx="3154680" cy="321255"/>
          </a:xfrm>
        </p:spPr>
        <p:txBody>
          <a:bodyPr lIns="0" tIns="0" rIns="0" bIns="0"/>
          <a:lstStyle>
            <a:lvl1pPr algn="r" defTabSz="1068453">
              <a:defRPr sz="2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>
          <a:xfrm>
            <a:off x="1082802" y="319022"/>
            <a:ext cx="5459729" cy="4172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defTabSz="1068453">
              <a:defRPr sz="2804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 noEditPoints="1"/>
          </p:cNvSpPr>
          <p:nvPr>
            <p:ph type="body" idx="1"/>
          </p:nvPr>
        </p:nvSpPr>
        <p:spPr>
          <a:xfrm>
            <a:off x="2276475" y="3088233"/>
            <a:ext cx="9172575" cy="21593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defTabSz="1068453">
              <a:defRPr sz="2103" b="0" i="0">
                <a:solidFill>
                  <a:schemeClr val="tx1"/>
                </a:solidFill>
              </a:defRPr>
            </a:lvl1pPr>
          </a:lstStyle>
          <a:p>
            <a:pPr lvl="0"/>
          </a:p>
        </p:txBody>
      </p:sp>
      <p:sp>
        <p:nvSpPr>
          <p:cNvPr id="4" name="Holder 4"/>
          <p:cNvSpPr>
            <a:spLocks noGrp="1" noEditPoints="1"/>
          </p:cNvSpPr>
          <p:nvPr>
            <p:ph type="ftr" sz="quarter" idx="5"/>
          </p:nvPr>
        </p:nvSpPr>
        <p:spPr>
          <a:xfrm>
            <a:off x="4663439" y="6803136"/>
            <a:ext cx="4389121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1068453">
              <a:defRPr sz="2103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 noEditPoints="1"/>
          </p:cNvSpPr>
          <p:nvPr>
            <p:ph type="dt" sz="half" idx="6"/>
          </p:nvPr>
        </p:nvSpPr>
        <p:spPr>
          <a:xfrm>
            <a:off x="685800" y="6803136"/>
            <a:ext cx="3154679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1068453">
              <a:defRPr sz="2103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 noEditPoints="1"/>
          </p:cNvSpPr>
          <p:nvPr>
            <p:ph type="sldNum" sz="quarter" idx="7"/>
          </p:nvPr>
        </p:nvSpPr>
        <p:spPr>
          <a:xfrm>
            <a:off x="9875520" y="6803136"/>
            <a:ext cx="3154680" cy="321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 defTabSz="1068453">
              <a:defRPr sz="2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mailto:subhampradhan966@gmail.com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moumoyesh/sales-analysis-of-superstore-using-power-bi" TargetMode="External"/><Relationship Id="rId2" Type="http://schemas.openxmlformats.org/officeDocument/2006/relationships/hyperlink" Target="https://powerbi.microsoft.com/en-us/tutorials/analyze-and-visualize-superstore-data/" TargetMode="External"/><Relationship Id="rId3" Type="http://schemas.openxmlformats.org/officeDocument/2006/relationships/hyperlink" Target="https://towardsdatascience.com/sales-analysis-of-superstore-dataset-using-power-bi-1432f74fa62e" TargetMode="External"/><Relationship Id="rId4" Type="http://schemas.openxmlformats.org/officeDocument/2006/relationships/hyperlink" Target="https://www.analyticsvidhya.com/blog/2021/04/sales-analysis-of-superstore-data-using-power-bi/" TargetMode="External"/><Relationship Id="rId5" Type="http://schemas.openxmlformats.org/officeDocument/2006/relationships/hyperlink" Target="https://colab.research.google.com/drive/1gBfkrqdJTLbou7RwWg1vV1iqcBd6p3as?usp=sharing" TargetMode="Externa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://www.kaggle.com/datasets/vivek468/superstore-dataset-final" TargetMode="Externa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Relationship Id="rId2" Type="http://schemas.openxmlformats.org/officeDocument/2006/relationships/image" Target="../media/image9.jp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Relationship Id="rId2" Type="http://schemas.openxmlformats.org/officeDocument/2006/relationships/image" Target="../media/image11.jp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280" y="1641376"/>
            <a:ext cx="7416824" cy="2278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47" marR="1358053">
              <a:lnSpc>
                <a:spcPct val="100000"/>
              </a:lnSpc>
              <a:spcBef>
                <a:spcPts val="112"/>
              </a:spcBef>
            </a:pPr>
            <a:r>
              <a:rPr sz="2133" b="1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Name:</a:t>
            </a:r>
            <a:r>
              <a:rPr lang="en-US" sz="2133" b="1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                 </a:t>
            </a:r>
            <a:r>
              <a:rPr sz="2133" b="1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lang="en-US" sz="2133" b="1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Debasmita Jana</a:t>
            </a:r>
            <a:r>
              <a:rPr sz="2133" b="1"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endParaRPr lang="en-US" sz="2133" b="1" spc="-5" dirty="0">
              <a:latin typeface="Californian FB" pitchFamily="18" charset="0"/>
              <a:ea typeface="Californian FB" pitchFamily="18" charset="0"/>
              <a:cs typeface="Californian FB" pitchFamily="18" charset="0"/>
            </a:endParaRPr>
          </a:p>
          <a:p>
            <a:pPr marL="13547" marR="1358053">
              <a:lnSpc>
                <a:spcPct val="100000"/>
              </a:lnSpc>
              <a:spcBef>
                <a:spcPts val="112"/>
              </a:spcBef>
            </a:pPr>
            <a:r>
              <a:rPr lang="en-US" sz="2133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fornian FB" pitchFamily="18" charset="0"/>
                <a:ea typeface="Californian FB" pitchFamily="18" charset="0"/>
                <a:cs typeface="Californian FB" pitchFamily="18" charset="0"/>
                <a:hlinkClick r:id="rId1"/>
              </a:rPr>
              <a:t>  </a:t>
            </a:r>
            <a:r>
              <a:rPr lang="en-US" sz="2133" b="1" u="none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fornian FB" pitchFamily="18" charset="0"/>
                <a:ea typeface="Californian FB" pitchFamily="18" charset="0"/>
                <a:cs typeface="Californian FB" pitchFamily="18" charset="0"/>
                <a:hlinkClick r:id="rId1"/>
              </a:rPr>
              <a:t>debasmitajana0@gmail.com</a:t>
            </a:r>
            <a:r>
              <a:rPr sz="2133" b="1" u="none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fornian FB" pitchFamily="18" charset="0"/>
                <a:ea typeface="Californian FB" pitchFamily="18" charset="0"/>
                <a:cs typeface="Californian FB" pitchFamily="18" charset="0"/>
                <a:hlinkClick r:id="rId1"/>
              </a:rPr>
              <a:t> </a:t>
            </a:r>
            <a:endParaRPr lang="en-US" sz="2133" b="1" u="none" spc="-5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Californian FB" pitchFamily="18" charset="0"/>
              <a:ea typeface="Californian FB" pitchFamily="18" charset="0"/>
              <a:cs typeface="Californian FB" pitchFamily="18" charset="0"/>
            </a:endParaRPr>
          </a:p>
          <a:p>
            <a:pPr marL="13547" marR="1358053">
              <a:lnSpc>
                <a:spcPct val="100000"/>
              </a:lnSpc>
              <a:spcBef>
                <a:spcPts val="112"/>
              </a:spcBef>
            </a:pPr>
            <a:r>
              <a:rPr sz="2133" b="1" spc="-469" dirty="0">
                <a:solidFill>
                  <a:srgbClr val="0000FF"/>
                </a:solidFill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2133" b="1"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Organization:</a:t>
            </a:r>
            <a:r>
              <a:rPr lang="en-US" sz="2133" b="1"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   </a:t>
            </a:r>
            <a:r>
              <a:rPr sz="2133" b="1" spc="-27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2133" b="1"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DGT</a:t>
            </a:r>
            <a:endParaRPr sz="2133">
              <a:latin typeface="Californian FB" pitchFamily="18" charset="0"/>
              <a:ea typeface="Californian FB" pitchFamily="18" charset="0"/>
              <a:cs typeface="Californian FB" pitchFamily="18" charset="0"/>
            </a:endParaRPr>
          </a:p>
          <a:p>
            <a:pPr marL="13547" marR="5419">
              <a:lnSpc>
                <a:spcPct val="100000"/>
              </a:lnSpc>
            </a:pPr>
            <a:r>
              <a:rPr sz="2133" b="1"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College </a:t>
            </a:r>
            <a:r>
              <a:rPr sz="2133" b="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name:</a:t>
            </a:r>
            <a:r>
              <a:rPr lang="en-US" sz="2133" b="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    RCC </a:t>
            </a:r>
            <a:r>
              <a:rPr sz="2133" b="1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Institute </a:t>
            </a:r>
            <a:r>
              <a:rPr sz="2133" b="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of</a:t>
            </a:r>
            <a:r>
              <a:rPr lang="en-US" sz="2133" b="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Information</a:t>
            </a:r>
            <a:r>
              <a:rPr sz="2133" b="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2133" b="1" spc="-2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Technology</a:t>
            </a:r>
            <a:endParaRPr lang="en-US" sz="2133" b="1" spc="-21" dirty="0">
              <a:latin typeface="Californian FB" pitchFamily="18" charset="0"/>
              <a:ea typeface="Californian FB" pitchFamily="18" charset="0"/>
              <a:cs typeface="Californian FB" pitchFamily="18" charset="0"/>
            </a:endParaRPr>
          </a:p>
          <a:p>
            <a:pPr marL="13547" marR="5419">
              <a:lnSpc>
                <a:spcPct val="100000"/>
              </a:lnSpc>
            </a:pPr>
            <a:r>
              <a:rPr lang="en-US" sz="2133" b="1" spc="-16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2133" b="1" spc="-16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State:</a:t>
            </a:r>
            <a:r>
              <a:rPr lang="en-US" sz="2133" b="1" spc="-16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                   </a:t>
            </a:r>
            <a:r>
              <a:rPr sz="2133" b="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lang="en-US" sz="2133" b="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West Bengal</a:t>
            </a:r>
            <a:endParaRPr sz="2133">
              <a:latin typeface="Californian FB" pitchFamily="18" charset="0"/>
              <a:ea typeface="Californian FB" pitchFamily="18" charset="0"/>
              <a:cs typeface="Californian FB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2133" b="1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Domain:</a:t>
            </a:r>
            <a:r>
              <a:rPr lang="en-US" sz="2133" b="1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              </a:t>
            </a:r>
            <a:r>
              <a:rPr sz="2133" b="1" spc="-48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2133" b="1" spc="-16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Data</a:t>
            </a:r>
            <a:r>
              <a:rPr sz="2133" b="1" spc="-2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2133" b="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Analytics</a:t>
            </a:r>
            <a:endParaRPr sz="2133">
              <a:latin typeface="Californian FB" pitchFamily="18" charset="0"/>
              <a:ea typeface="Californian FB" pitchFamily="18" charset="0"/>
              <a:cs typeface="Californian FB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2133" b="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S/E</a:t>
            </a:r>
            <a:r>
              <a:rPr sz="2133" b="1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2133" b="1" spc="-16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date:</a:t>
            </a:r>
            <a:r>
              <a:rPr lang="en-US" sz="2133" b="1" spc="-16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             </a:t>
            </a:r>
            <a:r>
              <a:rPr sz="2133" b="1" spc="-16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2133" b="1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12.06.2023</a:t>
            </a:r>
            <a:r>
              <a:rPr sz="2133" b="1" spc="-43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2133" b="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- 24.07.2023</a:t>
            </a:r>
            <a:endParaRPr sz="2133">
              <a:latin typeface="Californian FB" pitchFamily="18" charset="0"/>
              <a:ea typeface="Californian FB" pitchFamily="18" charset="0"/>
              <a:cs typeface="Californian FB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234264" y="1209328"/>
            <a:ext cx="342900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EditPoints="1"/>
          </p:cNvSpPr>
          <p:nvPr>
            <p:ph type="title"/>
          </p:nvPr>
        </p:nvSpPr>
        <p:spPr>
          <a:xfrm>
            <a:off x="1189786" y="471558"/>
            <a:ext cx="1244915" cy="435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47">
              <a:lnSpc>
                <a:spcPct val="100000"/>
              </a:lnSpc>
              <a:spcBef>
                <a:spcPts val="107"/>
              </a:spcBef>
            </a:pPr>
            <a:r>
              <a:rPr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LIN</a:t>
            </a:r>
            <a:r>
              <a:rPr spc="-16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K</a:t>
            </a:r>
            <a:r>
              <a:rPr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344" y="2721496"/>
            <a:ext cx="11296651" cy="37631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408">
              <a:lnSpc>
                <a:spcPct val="100000"/>
              </a:lnSpc>
              <a:spcBef>
                <a:spcPts val="107"/>
              </a:spcBef>
            </a:pPr>
            <a:r>
              <a:rPr sz="2400" b="1"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Research</a:t>
            </a:r>
            <a:r>
              <a:rPr sz="2400" b="1" spc="-32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2400" b="1"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Paper:</a:t>
            </a:r>
            <a:endParaRPr sz="2400">
              <a:latin typeface="Californian FB" pitchFamily="18" charset="0"/>
              <a:ea typeface="Californian FB" pitchFamily="18" charset="0"/>
              <a:cs typeface="Californian FB" pitchFamily="18" charset="0"/>
            </a:endParaRPr>
          </a:p>
          <a:p>
            <a:pPr marL="13547">
              <a:lnSpc>
                <a:spcPct val="100000"/>
              </a:lnSpc>
            </a:pPr>
            <a:endParaRPr sz="2400">
              <a:latin typeface="Californian FB" pitchFamily="18" charset="0"/>
              <a:ea typeface="Californian FB" pitchFamily="18" charset="0"/>
              <a:cs typeface="Californian FB" pitchFamily="18" charset="0"/>
            </a:endParaRPr>
          </a:p>
          <a:p>
            <a:pPr marL="80603" indent="-67733">
              <a:lnSpc>
                <a:spcPct val="100000"/>
              </a:lnSpc>
              <a:spcBef>
                <a:spcPts val="32"/>
              </a:spcBef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800" spc="-16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Chakraborty,</a:t>
            </a:r>
            <a:r>
              <a:rPr sz="1800" spc="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M.</a:t>
            </a:r>
            <a:r>
              <a:rPr sz="1800"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(2020).</a:t>
            </a:r>
            <a:r>
              <a:rPr sz="1800" spc="32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Sales</a:t>
            </a:r>
            <a:r>
              <a:rPr sz="1800" spc="-16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Analysis</a:t>
            </a:r>
            <a:r>
              <a:rPr sz="1800" spc="16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of</a:t>
            </a:r>
            <a:r>
              <a:rPr sz="1800"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Superstore</a:t>
            </a:r>
            <a:r>
              <a:rPr sz="1800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using</a:t>
            </a:r>
            <a:r>
              <a:rPr sz="1800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Power</a:t>
            </a:r>
            <a:r>
              <a:rPr sz="1800" spc="-27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BI.</a:t>
            </a:r>
            <a:r>
              <a:rPr sz="1800" spc="16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Kaggle.</a:t>
            </a:r>
            <a:endParaRPr sz="1800">
              <a:latin typeface="Californian FB" pitchFamily="18" charset="0"/>
              <a:ea typeface="Californian FB" pitchFamily="18" charset="0"/>
              <a:cs typeface="Californian FB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800" u="sng" spc="-11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fornian FB" pitchFamily="18" charset="0"/>
                <a:ea typeface="Californian FB" pitchFamily="18" charset="0"/>
                <a:cs typeface="Californian FB" pitchFamily="18" charset="0"/>
                <a:hlinkClick r:id="rId1"/>
              </a:rPr>
              <a:t>https://www.kaggle.com/moumoyesh/sales-analysis-of-superstore-using-power-bi</a:t>
            </a:r>
            <a:endParaRPr sz="1800">
              <a:latin typeface="Californian FB" pitchFamily="18" charset="0"/>
              <a:ea typeface="Californian FB" pitchFamily="18" charset="0"/>
              <a:cs typeface="Californian FB" pitchFamily="18" charset="0"/>
            </a:endParaRPr>
          </a:p>
          <a:p>
            <a:pPr marL="13547" marR="5419">
              <a:lnSpc>
                <a:spcPct val="100000"/>
              </a:lnSpc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800" spc="-5" dirty="0">
                <a:latin typeface="Californian FB" pitchFamily="18" charset="0"/>
                <a:ea typeface="Californian FB" pitchFamily="18" charset="0"/>
                <a:cs typeface="Californian FB" pitchFamily="18" charset="0"/>
                <a:hlinkClick r:id="rId2"/>
              </a:rPr>
              <a:t>Microsoft.</a:t>
            </a:r>
            <a:r>
              <a:rPr sz="1800" spc="-27" dirty="0">
                <a:latin typeface="Californian FB" pitchFamily="18" charset="0"/>
                <a:ea typeface="Californian FB" pitchFamily="18" charset="0"/>
                <a:cs typeface="Californian FB" pitchFamily="18" charset="0"/>
                <a:hlinkClick r:id="rId2"/>
              </a:rPr>
              <a:t> </a:t>
            </a:r>
            <a:r>
              <a:rPr sz="1800" spc="-5" dirty="0">
                <a:latin typeface="Californian FB" pitchFamily="18" charset="0"/>
                <a:ea typeface="Californian FB" pitchFamily="18" charset="0"/>
                <a:cs typeface="Californian FB" pitchFamily="18" charset="0"/>
                <a:hlinkClick r:id="rId2"/>
              </a:rPr>
              <a:t>(n.d.). Analyse</a:t>
            </a:r>
            <a:r>
              <a:rPr sz="1800" spc="16" dirty="0">
                <a:latin typeface="Californian FB" pitchFamily="18" charset="0"/>
                <a:ea typeface="Californian FB" pitchFamily="18" charset="0"/>
                <a:cs typeface="Californian FB" pitchFamily="18" charset="0"/>
                <a:hlinkClick r:id="rId2"/>
              </a:rPr>
              <a:t> </a:t>
            </a:r>
            <a:r>
              <a:rPr sz="1800" spc="-5" dirty="0">
                <a:latin typeface="Californian FB" pitchFamily="18" charset="0"/>
                <a:ea typeface="Californian FB" pitchFamily="18" charset="0"/>
                <a:cs typeface="Californian FB" pitchFamily="18" charset="0"/>
                <a:hlinkClick r:id="rId2"/>
              </a:rPr>
              <a:t>and</a:t>
            </a:r>
            <a:r>
              <a:rPr sz="1800" spc="5" dirty="0">
                <a:latin typeface="Californian FB" pitchFamily="18" charset="0"/>
                <a:ea typeface="Californian FB" pitchFamily="18" charset="0"/>
                <a:cs typeface="Californian FB" pitchFamily="18" charset="0"/>
                <a:hlinkClick r:id="rId2"/>
              </a:rPr>
              <a:t> </a:t>
            </a:r>
            <a:r>
              <a:rPr sz="1800" spc="-5" dirty="0">
                <a:latin typeface="Californian FB" pitchFamily="18" charset="0"/>
                <a:ea typeface="Californian FB" pitchFamily="18" charset="0"/>
                <a:cs typeface="Californian FB" pitchFamily="18" charset="0"/>
                <a:hlinkClick r:id="rId2"/>
              </a:rPr>
              <a:t>visualize</a:t>
            </a:r>
            <a:r>
              <a:rPr sz="1800" spc="21" dirty="0">
                <a:latin typeface="Californian FB" pitchFamily="18" charset="0"/>
                <a:ea typeface="Californian FB" pitchFamily="18" charset="0"/>
                <a:cs typeface="Californian FB" pitchFamily="18" charset="0"/>
                <a:hlinkClick r:id="rId2"/>
              </a:rPr>
              <a:t> </a:t>
            </a:r>
            <a:r>
              <a:rPr sz="1800" spc="-11" dirty="0">
                <a:latin typeface="Californian FB" pitchFamily="18" charset="0"/>
                <a:ea typeface="Californian FB" pitchFamily="18" charset="0"/>
                <a:cs typeface="Californian FB" pitchFamily="18" charset="0"/>
                <a:hlinkClick r:id="rId2"/>
              </a:rPr>
              <a:t>Superstore</a:t>
            </a:r>
            <a:r>
              <a:rPr sz="1800" spc="-16" dirty="0">
                <a:latin typeface="Californian FB" pitchFamily="18" charset="0"/>
                <a:ea typeface="Californian FB" pitchFamily="18" charset="0"/>
                <a:cs typeface="Californian FB" pitchFamily="18" charset="0"/>
                <a:hlinkClick r:id="rId2"/>
              </a:rPr>
              <a:t> </a:t>
            </a:r>
            <a:r>
              <a:rPr sz="1800" spc="-11" dirty="0">
                <a:latin typeface="Californian FB" pitchFamily="18" charset="0"/>
                <a:ea typeface="Californian FB" pitchFamily="18" charset="0"/>
                <a:cs typeface="Californian FB" pitchFamily="18" charset="0"/>
                <a:hlinkClick r:id="rId2"/>
              </a:rPr>
              <a:t>data</a:t>
            </a:r>
            <a:r>
              <a:rPr sz="1800" spc="21" dirty="0">
                <a:latin typeface="Californian FB" pitchFamily="18" charset="0"/>
                <a:ea typeface="Californian FB" pitchFamily="18" charset="0"/>
                <a:cs typeface="Californian FB" pitchFamily="18" charset="0"/>
                <a:hlinkClick r:id="rId2"/>
              </a:rPr>
              <a:t> </a:t>
            </a:r>
            <a:r>
              <a:rPr sz="1800" dirty="0">
                <a:latin typeface="Californian FB" pitchFamily="18" charset="0"/>
                <a:ea typeface="Californian FB" pitchFamily="18" charset="0"/>
                <a:cs typeface="Californian FB" pitchFamily="18" charset="0"/>
                <a:hlinkClick r:id="rId2"/>
              </a:rPr>
              <a:t>in</a:t>
            </a:r>
            <a:r>
              <a:rPr sz="1800" spc="-5" dirty="0">
                <a:latin typeface="Californian FB" pitchFamily="18" charset="0"/>
                <a:ea typeface="Californian FB" pitchFamily="18" charset="0"/>
                <a:cs typeface="Californian FB" pitchFamily="18" charset="0"/>
                <a:hlinkClick r:id="rId2"/>
              </a:rPr>
              <a:t> </a:t>
            </a:r>
            <a:r>
              <a:rPr sz="1800" spc="-11" dirty="0">
                <a:latin typeface="Californian FB" pitchFamily="18" charset="0"/>
                <a:ea typeface="Californian FB" pitchFamily="18" charset="0"/>
                <a:cs typeface="Californian FB" pitchFamily="18" charset="0"/>
                <a:hlinkClick r:id="rId2"/>
              </a:rPr>
              <a:t>Power</a:t>
            </a:r>
            <a:r>
              <a:rPr sz="1800" spc="-21" dirty="0">
                <a:latin typeface="Californian FB" pitchFamily="18" charset="0"/>
                <a:ea typeface="Californian FB" pitchFamily="18" charset="0"/>
                <a:cs typeface="Californian FB" pitchFamily="18" charset="0"/>
                <a:hlinkClick r:id="rId2"/>
              </a:rPr>
              <a:t> </a:t>
            </a:r>
            <a:r>
              <a:rPr sz="1800" spc="-5" dirty="0">
                <a:latin typeface="Californian FB" pitchFamily="18" charset="0"/>
                <a:ea typeface="Californian FB" pitchFamily="18" charset="0"/>
                <a:cs typeface="Californian FB" pitchFamily="18" charset="0"/>
                <a:hlinkClick r:id="rId2"/>
              </a:rPr>
              <a:t>BI.</a:t>
            </a:r>
            <a:r>
              <a:rPr sz="1800" spc="5" dirty="0">
                <a:solidFill>
                  <a:srgbClr val="0000FF"/>
                </a:solidFill>
                <a:latin typeface="Californian FB" pitchFamily="18" charset="0"/>
                <a:ea typeface="Californian FB" pitchFamily="18" charset="0"/>
                <a:cs typeface="Californian FB" pitchFamily="18" charset="0"/>
                <a:hlinkClick r:id="rId2"/>
              </a:rPr>
              <a:t> </a:t>
            </a:r>
            <a:r>
              <a:rPr sz="18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fornian FB" pitchFamily="18" charset="0"/>
                <a:ea typeface="Californian FB" pitchFamily="18" charset="0"/>
                <a:cs typeface="Californian FB" pitchFamily="18" charset="0"/>
                <a:hlinkClick r:id="rId2"/>
              </a:rPr>
              <a:t>https://powerbi.microsoft.com/en- </a:t>
            </a:r>
            <a:r>
              <a:rPr sz="1800" spc="-325" dirty="0">
                <a:solidFill>
                  <a:srgbClr val="0000FF"/>
                </a:solidFill>
                <a:latin typeface="Californian FB" pitchFamily="18" charset="0"/>
                <a:ea typeface="Californian FB" pitchFamily="18" charset="0"/>
                <a:cs typeface="Californian FB" pitchFamily="18" charset="0"/>
                <a:hlinkClick r:id="rId2"/>
              </a:rPr>
              <a:t> </a:t>
            </a:r>
            <a:r>
              <a:rPr sz="1800" u="sng" spc="-11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fornian FB" pitchFamily="18" charset="0"/>
                <a:ea typeface="Californian FB" pitchFamily="18" charset="0"/>
                <a:cs typeface="Californian FB" pitchFamily="18" charset="0"/>
                <a:hlinkClick r:id="rId2"/>
              </a:rPr>
              <a:t>us/tutorials/analyze-and-visualize-superstore-data/</a:t>
            </a:r>
            <a:endParaRPr sz="1800">
              <a:latin typeface="Californian FB" pitchFamily="18" charset="0"/>
              <a:ea typeface="Californian FB" pitchFamily="18" charset="0"/>
              <a:cs typeface="Californian FB" pitchFamily="18" charset="0"/>
            </a:endParaRPr>
          </a:p>
          <a:p>
            <a:pPr marL="13547" marR="319701">
              <a:lnSpc>
                <a:spcPct val="100000"/>
              </a:lnSpc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800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Vignesh,</a:t>
            </a:r>
            <a:r>
              <a:rPr sz="1800" spc="2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S.</a:t>
            </a:r>
            <a:r>
              <a:rPr sz="1800"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(2021).</a:t>
            </a:r>
            <a:r>
              <a:rPr sz="1800" spc="2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Sales Analysis</a:t>
            </a:r>
            <a:r>
              <a:rPr sz="1800" spc="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of </a:t>
            </a:r>
            <a:r>
              <a:rPr sz="1800"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Superstore</a:t>
            </a:r>
            <a:r>
              <a:rPr sz="1800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dataset</a:t>
            </a:r>
            <a:r>
              <a:rPr sz="1800" spc="2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using</a:t>
            </a:r>
            <a:r>
              <a:rPr sz="1800" spc="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Power </a:t>
            </a:r>
            <a:r>
              <a:rPr sz="1800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BI.</a:t>
            </a:r>
            <a:r>
              <a:rPr sz="1800"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spc="-27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Towards </a:t>
            </a:r>
            <a:r>
              <a:rPr sz="1800"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Data</a:t>
            </a:r>
            <a:r>
              <a:rPr sz="1800" spc="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Science. </a:t>
            </a:r>
            <a:r>
              <a:rPr sz="1800" dirty="0">
                <a:solidFill>
                  <a:srgbClr val="0000FF"/>
                </a:solidFill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fornian FB" pitchFamily="18" charset="0"/>
                <a:ea typeface="Californian FB" pitchFamily="18" charset="0"/>
                <a:cs typeface="Californian FB" pitchFamily="18" charset="0"/>
                <a:hlinkClick r:id="rId3"/>
              </a:rPr>
              <a:t>https://towardsdatascience.com/sales-analysis-of-superstore-dataset-using-power-bi-1432f74fa62e</a:t>
            </a:r>
            <a:endParaRPr sz="1800">
              <a:latin typeface="Californian FB" pitchFamily="18" charset="0"/>
              <a:ea typeface="Californian FB" pitchFamily="18" charset="0"/>
              <a:cs typeface="Californian FB" pitchFamily="18" charset="0"/>
            </a:endParaRPr>
          </a:p>
          <a:p>
            <a:pPr marL="80603" indent="-67733">
              <a:lnSpc>
                <a:spcPct val="100000"/>
              </a:lnSpc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800" spc="-27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Pranav,</a:t>
            </a:r>
            <a:r>
              <a:rPr sz="1800" spc="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B.</a:t>
            </a:r>
            <a:r>
              <a:rPr sz="1800" spc="-16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(2021).</a:t>
            </a:r>
            <a:r>
              <a:rPr sz="1800" spc="2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Sales Analysis</a:t>
            </a:r>
            <a:r>
              <a:rPr sz="1800" spc="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of </a:t>
            </a:r>
            <a:r>
              <a:rPr sz="1800"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Superstore</a:t>
            </a:r>
            <a:r>
              <a:rPr sz="1800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Data</a:t>
            </a:r>
            <a:r>
              <a:rPr sz="1800" spc="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using</a:t>
            </a:r>
            <a:r>
              <a:rPr sz="1800" spc="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Power</a:t>
            </a:r>
            <a:r>
              <a:rPr sz="1800" spc="-2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BI.</a:t>
            </a:r>
            <a:r>
              <a:rPr sz="1800"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Analytics</a:t>
            </a:r>
            <a:r>
              <a:rPr sz="1800" spc="43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Vidhya.</a:t>
            </a:r>
            <a:endParaRPr sz="1800">
              <a:latin typeface="Californian FB" pitchFamily="18" charset="0"/>
              <a:ea typeface="Californian FB" pitchFamily="18" charset="0"/>
              <a:cs typeface="Californian FB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8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fornian FB" pitchFamily="18" charset="0"/>
                <a:ea typeface="Californian FB" pitchFamily="18" charset="0"/>
                <a:cs typeface="Californian FB" pitchFamily="18" charset="0"/>
                <a:hlinkClick r:id="rId4"/>
              </a:rPr>
              <a:t>https://www.analyticsvidhya.com/blog/2021/04/sales-analysis-of-superstore-data-using-power-bi/</a:t>
            </a:r>
            <a:endParaRPr sz="1800">
              <a:latin typeface="Californian FB" pitchFamily="18" charset="0"/>
              <a:ea typeface="Californian FB" pitchFamily="18" charset="0"/>
              <a:cs typeface="Californian FB" pitchFamily="18" charset="0"/>
            </a:endParaRPr>
          </a:p>
          <a:p>
            <a:pPr marL="13547" marR="5419">
              <a:lnSpc>
                <a:spcPct val="100000"/>
              </a:lnSpc>
              <a:spcBef>
                <a:spcPts val="5"/>
              </a:spcBef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800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Microsoft.</a:t>
            </a:r>
            <a:r>
              <a:rPr sz="1800" spc="-2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(n.d.). Analyse</a:t>
            </a:r>
            <a:r>
              <a:rPr sz="1800" spc="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and</a:t>
            </a:r>
            <a:r>
              <a:rPr sz="1800" spc="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visualize</a:t>
            </a:r>
            <a:r>
              <a:rPr sz="1800" spc="2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Superstore</a:t>
            </a:r>
            <a:r>
              <a:rPr sz="1800" spc="-16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data</a:t>
            </a:r>
            <a:r>
              <a:rPr sz="1800" spc="27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in</a:t>
            </a:r>
            <a:r>
              <a:rPr sz="1800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Power</a:t>
            </a:r>
            <a:r>
              <a:rPr sz="1800" spc="-2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BI.</a:t>
            </a:r>
            <a:r>
              <a:rPr sz="1800"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https://powerbi.microsoft.com/en- </a:t>
            </a:r>
            <a:r>
              <a:rPr sz="1800" spc="-320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1800"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us/tutorials/analyze-and-visualize-superstore-data/</a:t>
            </a:r>
            <a:endParaRPr sz="1800">
              <a:latin typeface="Californian FB" pitchFamily="18" charset="0"/>
              <a:ea typeface="Californian FB" pitchFamily="18" charset="0"/>
              <a:cs typeface="Californian FB" pitchFamily="18" charset="0"/>
            </a:endParaRPr>
          </a:p>
          <a:p>
            <a:pPr marL="13547" marR="508000">
              <a:lnSpc>
                <a:spcPct val="100000"/>
              </a:lnSpc>
              <a:buSzPct val="92857"/>
              <a:buFont typeface="Arial MT"/>
              <a:buChar char="•"/>
              <a:tabLst>
                <a:tab pos="76200" algn="l"/>
              </a:tabLst>
            </a:pPr>
            <a:endParaRPr sz="1800">
              <a:latin typeface="Californian FB" pitchFamily="18" charset="0"/>
              <a:ea typeface="Californian FB" pitchFamily="18" charset="0"/>
              <a:cs typeface="Californian FB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9448" y="1065312"/>
            <a:ext cx="9097144" cy="137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5"/>
              </a:rPr>
              <a:t>https://colab.research.google.com/drive/1gBfkrqdJTLbou7RwWg1vV1iqcBd6p3as?usp=sharing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1169368" y="345232"/>
            <a:ext cx="0" cy="209889"/>
          </a:xfrm>
          <a:prstGeom prst="rect">
            <a:avLst/>
          </a:prstGeom>
        </p:spPr>
      </p:pic>
      <p:sp>
        <p:nvSpPr>
          <p:cNvPr id="3" name="object 3"/>
          <p:cNvSpPr>
            <a:spLocks noGrp="1" noEditPoints="1"/>
          </p:cNvSpPr>
          <p:nvPr>
            <p:ph type="title"/>
          </p:nvPr>
        </p:nvSpPr>
        <p:spPr>
          <a:xfrm>
            <a:off x="868373" y="245546"/>
            <a:ext cx="1591628" cy="334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47">
              <a:lnSpc>
                <a:spcPct val="100000"/>
              </a:lnSpc>
              <a:spcBef>
                <a:spcPts val="112"/>
              </a:spcBef>
            </a:pPr>
            <a:r>
              <a:rPr sz="2133" u="none" spc="-59" dirty="0"/>
              <a:t>D</a:t>
            </a:r>
            <a:r>
              <a:rPr sz="2133" u="none" spc="-176" dirty="0"/>
              <a:t>A</a:t>
            </a:r>
            <a:r>
              <a:rPr sz="2133" u="none" spc="-165" dirty="0"/>
              <a:t>T</a:t>
            </a:r>
            <a:r>
              <a:rPr sz="2133" u="none" dirty="0"/>
              <a:t>A</a:t>
            </a:r>
            <a:r>
              <a:rPr sz="2133" u="none" spc="-16" dirty="0"/>
              <a:t> </a:t>
            </a:r>
            <a:r>
              <a:rPr sz="2133" u="none" dirty="0"/>
              <a:t>S</a:t>
            </a:r>
            <a:r>
              <a:rPr sz="2133" u="none" spc="-11" dirty="0"/>
              <a:t>E</a:t>
            </a:r>
            <a:r>
              <a:rPr sz="2133" u="none" spc="-91" dirty="0"/>
              <a:t>T</a:t>
            </a:r>
            <a:r>
              <a:rPr sz="2133" u="none" dirty="0"/>
              <a:t>:</a:t>
            </a:r>
            <a:endParaRPr sz="2133"/>
          </a:p>
        </p:txBody>
      </p:sp>
      <p:sp>
        <p:nvSpPr>
          <p:cNvPr id="4" name="object 4"/>
          <p:cNvSpPr txBox="1"/>
          <p:nvPr/>
        </p:nvSpPr>
        <p:spPr>
          <a:xfrm>
            <a:off x="868373" y="865631"/>
            <a:ext cx="11072813" cy="1751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297" indent="-285750">
              <a:lnSpc>
                <a:spcPct val="100000"/>
              </a:lnSpc>
              <a:spcBef>
                <a:spcPts val="107"/>
              </a:spcBef>
              <a:buFont typeface="Arial"/>
              <a:buChar char="•"/>
              <a:tabLst>
                <a:tab pos="354965" algn="l"/>
              </a:tabLst>
            </a:pPr>
            <a:r>
              <a:rPr sz="1920" spc="-5" dirty="0">
                <a:latin typeface="Calibri"/>
                <a:cs typeface="Calibri"/>
              </a:rPr>
              <a:t>.	</a:t>
            </a:r>
            <a:r>
              <a:rPr sz="1920" spc="-16" dirty="0">
                <a:latin typeface="Calibri"/>
                <a:cs typeface="Calibri"/>
              </a:rPr>
              <a:t>Data</a:t>
            </a:r>
            <a:r>
              <a:rPr sz="1920" spc="-21" dirty="0">
                <a:latin typeface="Calibri"/>
                <a:cs typeface="Calibri"/>
              </a:rPr>
              <a:t> </a:t>
            </a:r>
            <a:r>
              <a:rPr sz="1920" spc="-5" dirty="0">
                <a:latin typeface="Calibri"/>
                <a:cs typeface="Calibri"/>
              </a:rPr>
              <a:t>set</a:t>
            </a:r>
            <a:r>
              <a:rPr sz="1920" spc="-32" dirty="0">
                <a:latin typeface="Calibri"/>
                <a:cs typeface="Calibri"/>
              </a:rPr>
              <a:t> </a:t>
            </a:r>
            <a:r>
              <a:rPr sz="1920" spc="-5" dirty="0">
                <a:latin typeface="Calibri"/>
                <a:cs typeface="Calibri"/>
              </a:rPr>
              <a:t>URL:</a:t>
            </a:r>
            <a:endParaRPr sz="1920">
              <a:latin typeface="Calibri"/>
              <a:cs typeface="Calibri"/>
            </a:endParaRPr>
          </a:p>
          <a:p>
            <a:pPr marL="1043771">
              <a:lnSpc>
                <a:spcPct val="100000"/>
              </a:lnSpc>
            </a:pPr>
            <a:r>
              <a:rPr sz="1920" spc="-11" dirty="0">
                <a:latin typeface="Calibri"/>
                <a:cs typeface="Calibri"/>
              </a:rPr>
              <a:t>http</a:t>
            </a:r>
            <a:r>
              <a:rPr sz="1920" spc="-11" dirty="0">
                <a:latin typeface="Calibri"/>
                <a:cs typeface="Calibri"/>
                <a:hlinkClick r:id="rId2"/>
              </a:rPr>
              <a:t>s://w</a:t>
            </a:r>
            <a:r>
              <a:rPr sz="1920" spc="-11" dirty="0">
                <a:latin typeface="Calibri"/>
                <a:cs typeface="Calibri"/>
              </a:rPr>
              <a:t>ww.k</a:t>
            </a:r>
            <a:r>
              <a:rPr sz="1920" spc="-11" dirty="0">
                <a:latin typeface="Calibri"/>
                <a:cs typeface="Calibri"/>
                <a:hlinkClick r:id="rId2"/>
              </a:rPr>
              <a:t>aggle.com/datasets/vivek468/superstore-dataset-final</a:t>
            </a:r>
            <a:endParaRPr sz="1920">
              <a:latin typeface="Calibri"/>
              <a:cs typeface="Calibri"/>
            </a:endParaRPr>
          </a:p>
          <a:p>
            <a:pPr marL="299297" indent="-28575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1920" spc="-5" dirty="0">
                <a:latin typeface="Calibri"/>
                <a:cs typeface="Calibri"/>
              </a:rPr>
              <a:t>	</a:t>
            </a:r>
            <a:r>
              <a:rPr sz="1920" dirty="0">
                <a:latin typeface="Calibri"/>
                <a:cs typeface="Calibri"/>
              </a:rPr>
              <a:t>A</a:t>
            </a:r>
            <a:r>
              <a:rPr lang="en-US" sz="1920" dirty="0">
                <a:latin typeface="Calibri"/>
                <a:cs typeface="Calibri"/>
              </a:rPr>
              <a:t>bout </a:t>
            </a:r>
            <a:r>
              <a:rPr sz="1920" dirty="0">
                <a:latin typeface="Calibri"/>
                <a:cs typeface="Calibri"/>
              </a:rPr>
              <a:t>the</a:t>
            </a:r>
            <a:r>
              <a:rPr sz="1920" spc="-16" dirty="0">
                <a:latin typeface="Calibri"/>
                <a:cs typeface="Calibri"/>
              </a:rPr>
              <a:t> </a:t>
            </a:r>
            <a:r>
              <a:rPr sz="1920" spc="-11" dirty="0">
                <a:latin typeface="Calibri"/>
                <a:cs typeface="Calibri"/>
              </a:rPr>
              <a:t>dataset:</a:t>
            </a:r>
            <a:endParaRPr sz="1920">
              <a:latin typeface="Calibri"/>
              <a:cs typeface="Calibri"/>
            </a:endParaRPr>
          </a:p>
          <a:p>
            <a:pPr marL="988229">
              <a:lnSpc>
                <a:spcPct val="100000"/>
              </a:lnSpc>
            </a:pPr>
            <a:r>
              <a:rPr sz="1920" spc="-5" dirty="0">
                <a:latin typeface="Calibri"/>
                <a:cs typeface="Calibri"/>
              </a:rPr>
              <a:t>The</a:t>
            </a:r>
            <a:r>
              <a:rPr sz="1920" dirty="0">
                <a:latin typeface="Calibri"/>
                <a:cs typeface="Calibri"/>
              </a:rPr>
              <a:t> </a:t>
            </a:r>
            <a:r>
              <a:rPr sz="1920" spc="-11" dirty="0">
                <a:latin typeface="Calibri"/>
                <a:cs typeface="Calibri"/>
              </a:rPr>
              <a:t>dataset</a:t>
            </a:r>
            <a:r>
              <a:rPr sz="1920" dirty="0">
                <a:latin typeface="Calibri"/>
                <a:cs typeface="Calibri"/>
              </a:rPr>
              <a:t> </a:t>
            </a:r>
            <a:r>
              <a:rPr sz="1920" spc="-11" dirty="0">
                <a:latin typeface="Calibri"/>
                <a:cs typeface="Calibri"/>
              </a:rPr>
              <a:t>provides</a:t>
            </a:r>
            <a:r>
              <a:rPr sz="1920" spc="5" dirty="0">
                <a:latin typeface="Calibri"/>
                <a:cs typeface="Calibri"/>
              </a:rPr>
              <a:t> </a:t>
            </a:r>
            <a:r>
              <a:rPr sz="1920" spc="-11" dirty="0">
                <a:latin typeface="Calibri"/>
                <a:cs typeface="Calibri"/>
              </a:rPr>
              <a:t>information</a:t>
            </a:r>
            <a:r>
              <a:rPr sz="1920" spc="11" dirty="0">
                <a:latin typeface="Calibri"/>
                <a:cs typeface="Calibri"/>
              </a:rPr>
              <a:t> </a:t>
            </a:r>
            <a:r>
              <a:rPr sz="1920" dirty="0">
                <a:latin typeface="Calibri"/>
                <a:cs typeface="Calibri"/>
              </a:rPr>
              <a:t>about</a:t>
            </a:r>
            <a:r>
              <a:rPr sz="1920" spc="5" dirty="0">
                <a:latin typeface="Calibri"/>
                <a:cs typeface="Calibri"/>
              </a:rPr>
              <a:t> </a:t>
            </a:r>
            <a:r>
              <a:rPr sz="1920" dirty="0">
                <a:latin typeface="Calibri"/>
                <a:cs typeface="Calibri"/>
              </a:rPr>
              <a:t>the</a:t>
            </a:r>
            <a:r>
              <a:rPr sz="1920" spc="11" dirty="0">
                <a:latin typeface="Calibri"/>
                <a:cs typeface="Calibri"/>
              </a:rPr>
              <a:t> </a:t>
            </a:r>
            <a:r>
              <a:rPr sz="1920" spc="-5" dirty="0">
                <a:latin typeface="Calibri"/>
                <a:cs typeface="Calibri"/>
              </a:rPr>
              <a:t>sales </a:t>
            </a:r>
            <a:r>
              <a:rPr sz="1920" dirty="0">
                <a:latin typeface="Calibri"/>
                <a:cs typeface="Calibri"/>
              </a:rPr>
              <a:t>and</a:t>
            </a:r>
            <a:r>
              <a:rPr sz="1920" spc="16" dirty="0">
                <a:latin typeface="Calibri"/>
                <a:cs typeface="Calibri"/>
              </a:rPr>
              <a:t> </a:t>
            </a:r>
            <a:r>
              <a:rPr sz="1920" spc="-11" dirty="0">
                <a:latin typeface="Calibri"/>
                <a:cs typeface="Calibri"/>
              </a:rPr>
              <a:t>profit from</a:t>
            </a:r>
            <a:r>
              <a:rPr sz="1920" spc="-5" dirty="0">
                <a:latin typeface="Calibri"/>
                <a:cs typeface="Calibri"/>
              </a:rPr>
              <a:t> </a:t>
            </a:r>
            <a:r>
              <a:rPr sz="1920" dirty="0">
                <a:latin typeface="Calibri"/>
                <a:cs typeface="Calibri"/>
              </a:rPr>
              <a:t>a</a:t>
            </a:r>
            <a:endParaRPr sz="1920">
              <a:latin typeface="Calibri"/>
              <a:cs typeface="Calibri"/>
            </a:endParaRPr>
          </a:p>
          <a:p>
            <a:pPr marL="379307">
              <a:lnSpc>
                <a:spcPct val="100000"/>
              </a:lnSpc>
            </a:pPr>
            <a:r>
              <a:rPr sz="1920" spc="-11" dirty="0">
                <a:latin typeface="Calibri"/>
                <a:cs typeface="Calibri"/>
              </a:rPr>
              <a:t>supermarket.</a:t>
            </a:r>
            <a:endParaRPr sz="1920">
              <a:latin typeface="Calibri"/>
              <a:cs typeface="Calibri"/>
            </a:endParaRPr>
          </a:p>
          <a:p>
            <a:pPr marL="299297" indent="-28575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1920" spc="-5" dirty="0">
                <a:latin typeface="Calibri"/>
                <a:cs typeface="Calibri"/>
              </a:rPr>
              <a:t>	</a:t>
            </a:r>
            <a:r>
              <a:rPr sz="1920" spc="-11" dirty="0">
                <a:latin typeface="Calibri"/>
                <a:cs typeface="Calibri"/>
              </a:rPr>
              <a:t>Dataset</a:t>
            </a:r>
            <a:r>
              <a:rPr sz="1920" spc="-37" dirty="0">
                <a:latin typeface="Calibri"/>
                <a:cs typeface="Calibri"/>
              </a:rPr>
              <a:t> </a:t>
            </a:r>
            <a:r>
              <a:rPr sz="1920" spc="-11" dirty="0">
                <a:latin typeface="Calibri"/>
                <a:cs typeface="Calibri"/>
              </a:rPr>
              <a:t>details:</a:t>
            </a:r>
            <a:endParaRPr sz="192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2912" y="5037191"/>
            <a:ext cx="4831081" cy="23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endParaRPr sz="192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2575" y="5037191"/>
            <a:ext cx="4617721" cy="23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endParaRPr sz="192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9328" y="5961855"/>
            <a:ext cx="11570971" cy="882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297" indent="-285750">
              <a:lnSpc>
                <a:spcPct val="100000"/>
              </a:lnSpc>
              <a:spcBef>
                <a:spcPts val="107"/>
              </a:spcBef>
              <a:buFont typeface="Wingdings"/>
              <a:buChar char="§"/>
              <a:tabLst>
                <a:tab pos="354965" algn="l"/>
                <a:tab pos="7066915" algn="l"/>
              </a:tabLst>
            </a:pPr>
            <a:r>
              <a:rPr sz="1920" spc="-5" dirty="0">
                <a:latin typeface="Calibri"/>
                <a:cs typeface="Calibri"/>
              </a:rPr>
              <a:t>	Colu</a:t>
            </a:r>
            <a:r>
              <a:rPr lang="en-US" sz="1920" spc="-5" dirty="0">
                <a:latin typeface="Calibri"/>
                <a:cs typeface="Calibri"/>
              </a:rPr>
              <a:t>mn</a:t>
            </a:r>
            <a:r>
              <a:rPr sz="1920" spc="-5" dirty="0">
                <a:latin typeface="Calibri"/>
                <a:cs typeface="Calibri"/>
              </a:rPr>
              <a:t>	</a:t>
            </a:r>
            <a:r>
              <a:rPr sz="1920" dirty="0">
                <a:latin typeface="Calibri"/>
                <a:cs typeface="Calibri"/>
              </a:rPr>
              <a:t>e',</a:t>
            </a:r>
            <a:endParaRPr sz="1920">
              <a:latin typeface="Calibri"/>
              <a:cs typeface="Calibri"/>
            </a:endParaRPr>
          </a:p>
          <a:p>
            <a:pPr marL="379307" marR="5419">
              <a:lnSpc>
                <a:spcPct val="100000"/>
              </a:lnSpc>
            </a:pPr>
            <a:r>
              <a:rPr sz="1920" spc="-11" dirty="0">
                <a:latin typeface="Calibri"/>
                <a:cs typeface="Calibri"/>
              </a:rPr>
              <a:t>'Customer</a:t>
            </a:r>
            <a:r>
              <a:rPr sz="1920" dirty="0">
                <a:latin typeface="Calibri"/>
                <a:cs typeface="Calibri"/>
              </a:rPr>
              <a:t> </a:t>
            </a:r>
            <a:r>
              <a:rPr sz="1920" spc="-5" dirty="0">
                <a:latin typeface="Calibri"/>
                <a:cs typeface="Calibri"/>
              </a:rPr>
              <a:t>ID',</a:t>
            </a:r>
            <a:r>
              <a:rPr sz="1920" spc="21" dirty="0">
                <a:latin typeface="Calibri"/>
                <a:cs typeface="Calibri"/>
              </a:rPr>
              <a:t> </a:t>
            </a:r>
            <a:r>
              <a:rPr sz="1920" spc="-11" dirty="0">
                <a:latin typeface="Calibri"/>
                <a:cs typeface="Calibri"/>
              </a:rPr>
              <a:t>'Customer</a:t>
            </a:r>
            <a:r>
              <a:rPr sz="1920" spc="5" dirty="0">
                <a:latin typeface="Calibri"/>
                <a:cs typeface="Calibri"/>
              </a:rPr>
              <a:t> </a:t>
            </a:r>
            <a:r>
              <a:rPr sz="1920" dirty="0">
                <a:latin typeface="Calibri"/>
                <a:cs typeface="Calibri"/>
              </a:rPr>
              <a:t>Name',</a:t>
            </a:r>
            <a:r>
              <a:rPr sz="1920" spc="5" dirty="0">
                <a:latin typeface="Calibri"/>
                <a:cs typeface="Calibri"/>
              </a:rPr>
              <a:t> </a:t>
            </a:r>
            <a:r>
              <a:rPr sz="1920" spc="-5" dirty="0">
                <a:latin typeface="Calibri"/>
                <a:cs typeface="Calibri"/>
              </a:rPr>
              <a:t>'Segment',</a:t>
            </a:r>
            <a:r>
              <a:rPr sz="1920" spc="5" dirty="0">
                <a:latin typeface="Calibri"/>
                <a:cs typeface="Calibri"/>
              </a:rPr>
              <a:t> </a:t>
            </a:r>
            <a:r>
              <a:rPr sz="1920" spc="-5" dirty="0">
                <a:latin typeface="Calibri"/>
                <a:cs typeface="Calibri"/>
              </a:rPr>
              <a:t>'Country',</a:t>
            </a:r>
            <a:r>
              <a:rPr sz="1920" spc="16" dirty="0">
                <a:latin typeface="Calibri"/>
                <a:cs typeface="Calibri"/>
              </a:rPr>
              <a:t> </a:t>
            </a:r>
            <a:r>
              <a:rPr sz="1920" spc="-5" dirty="0">
                <a:latin typeface="Calibri"/>
                <a:cs typeface="Calibri"/>
              </a:rPr>
              <a:t>'City',</a:t>
            </a:r>
            <a:r>
              <a:rPr sz="1920" spc="21" dirty="0">
                <a:latin typeface="Calibri"/>
                <a:cs typeface="Calibri"/>
              </a:rPr>
              <a:t> </a:t>
            </a:r>
            <a:r>
              <a:rPr sz="1920" spc="-11" dirty="0">
                <a:latin typeface="Calibri"/>
                <a:cs typeface="Calibri"/>
              </a:rPr>
              <a:t>'State',</a:t>
            </a:r>
            <a:r>
              <a:rPr sz="1920" spc="5" dirty="0">
                <a:latin typeface="Calibri"/>
                <a:cs typeface="Calibri"/>
              </a:rPr>
              <a:t> </a:t>
            </a:r>
            <a:r>
              <a:rPr sz="1920" spc="-16" dirty="0">
                <a:latin typeface="Calibri"/>
                <a:cs typeface="Calibri"/>
              </a:rPr>
              <a:t>'Postal </a:t>
            </a:r>
            <a:r>
              <a:rPr sz="1920" spc="-11" dirty="0">
                <a:latin typeface="Calibri"/>
                <a:cs typeface="Calibri"/>
              </a:rPr>
              <a:t> </a:t>
            </a:r>
            <a:r>
              <a:rPr sz="1920" spc="-5" dirty="0">
                <a:latin typeface="Calibri"/>
                <a:cs typeface="Calibri"/>
              </a:rPr>
              <a:t>Code',</a:t>
            </a:r>
            <a:r>
              <a:rPr sz="1920" spc="21" dirty="0">
                <a:latin typeface="Calibri"/>
                <a:cs typeface="Calibri"/>
              </a:rPr>
              <a:t> </a:t>
            </a:r>
            <a:r>
              <a:rPr sz="1920" spc="-11" dirty="0">
                <a:latin typeface="Calibri"/>
                <a:cs typeface="Calibri"/>
              </a:rPr>
              <a:t>'Region',</a:t>
            </a:r>
            <a:r>
              <a:rPr sz="1920" spc="21" dirty="0">
                <a:latin typeface="Calibri"/>
                <a:cs typeface="Calibri"/>
              </a:rPr>
              <a:t> </a:t>
            </a:r>
            <a:r>
              <a:rPr sz="1920" spc="-11" dirty="0">
                <a:latin typeface="Calibri"/>
                <a:cs typeface="Calibri"/>
              </a:rPr>
              <a:t>'Product</a:t>
            </a:r>
            <a:r>
              <a:rPr sz="1920" spc="21" dirty="0">
                <a:latin typeface="Calibri"/>
                <a:cs typeface="Calibri"/>
              </a:rPr>
              <a:t> </a:t>
            </a:r>
            <a:r>
              <a:rPr sz="1920" dirty="0">
                <a:latin typeface="Calibri"/>
                <a:cs typeface="Calibri"/>
              </a:rPr>
              <a:t>ID',</a:t>
            </a:r>
            <a:r>
              <a:rPr sz="1920" spc="5" dirty="0">
                <a:latin typeface="Calibri"/>
                <a:cs typeface="Calibri"/>
              </a:rPr>
              <a:t> </a:t>
            </a:r>
            <a:r>
              <a:rPr sz="1920" spc="-5" dirty="0">
                <a:latin typeface="Calibri"/>
                <a:cs typeface="Calibri"/>
              </a:rPr>
              <a:t>'Category',</a:t>
            </a:r>
            <a:r>
              <a:rPr sz="1920" spc="32" dirty="0">
                <a:latin typeface="Calibri"/>
                <a:cs typeface="Calibri"/>
              </a:rPr>
              <a:t> </a:t>
            </a:r>
            <a:r>
              <a:rPr sz="1920" spc="-5" dirty="0">
                <a:latin typeface="Calibri"/>
                <a:cs typeface="Calibri"/>
              </a:rPr>
              <a:t>'Sub-Category',</a:t>
            </a:r>
            <a:r>
              <a:rPr sz="1920" spc="11" dirty="0">
                <a:latin typeface="Calibri"/>
                <a:cs typeface="Calibri"/>
              </a:rPr>
              <a:t> </a:t>
            </a:r>
            <a:r>
              <a:rPr sz="1920" spc="-11" dirty="0">
                <a:latin typeface="Calibri"/>
                <a:cs typeface="Calibri"/>
              </a:rPr>
              <a:t>'Product</a:t>
            </a:r>
            <a:r>
              <a:rPr sz="1920" spc="11" dirty="0">
                <a:latin typeface="Calibri"/>
                <a:cs typeface="Calibri"/>
              </a:rPr>
              <a:t> </a:t>
            </a:r>
            <a:r>
              <a:rPr sz="1920" dirty="0">
                <a:latin typeface="Calibri"/>
                <a:cs typeface="Calibri"/>
              </a:rPr>
              <a:t>Name',</a:t>
            </a:r>
            <a:r>
              <a:rPr sz="1920" spc="5" dirty="0">
                <a:latin typeface="Calibri"/>
                <a:cs typeface="Calibri"/>
              </a:rPr>
              <a:t> </a:t>
            </a:r>
            <a:r>
              <a:rPr sz="1920" dirty="0">
                <a:latin typeface="Calibri"/>
                <a:cs typeface="Calibri"/>
              </a:rPr>
              <a:t>'Sales', </a:t>
            </a:r>
            <a:r>
              <a:rPr sz="1920" spc="-416" dirty="0">
                <a:latin typeface="Calibri"/>
                <a:cs typeface="Calibri"/>
              </a:rPr>
              <a:t> </a:t>
            </a:r>
            <a:r>
              <a:rPr sz="1920" spc="-5" dirty="0">
                <a:latin typeface="Calibri"/>
                <a:cs typeface="Calibri"/>
              </a:rPr>
              <a:t>'Quantity',</a:t>
            </a:r>
            <a:r>
              <a:rPr sz="1920" spc="-11" dirty="0">
                <a:latin typeface="Calibri"/>
                <a:cs typeface="Calibri"/>
              </a:rPr>
              <a:t> </a:t>
            </a:r>
            <a:r>
              <a:rPr sz="1920" spc="-5" dirty="0">
                <a:latin typeface="Calibri"/>
                <a:cs typeface="Calibri"/>
              </a:rPr>
              <a:t>'Discount',</a:t>
            </a:r>
            <a:r>
              <a:rPr sz="1920" spc="27" dirty="0">
                <a:latin typeface="Calibri"/>
                <a:cs typeface="Calibri"/>
              </a:rPr>
              <a:t> </a:t>
            </a:r>
            <a:r>
              <a:rPr sz="1920" spc="-11" dirty="0">
                <a:latin typeface="Calibri"/>
                <a:cs typeface="Calibri"/>
              </a:rPr>
              <a:t>'Profit']</a:t>
            </a:r>
            <a:endParaRPr sz="192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76475" y="2649488"/>
          <a:ext cx="9144000" cy="2232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0"/>
                <a:gridCol w="4572000"/>
              </a:tblGrid>
              <a:tr h="455241">
                <a:tc>
                  <a:txBody>
                    <a:bodyPr lIns="0" tIns="33189" rIns="0" bIns="0"/>
                    <a:lstStyle/>
                    <a:p>
                      <a:pPr marL="97536" defTabSz="1139683">
                        <a:lnSpc>
                          <a:spcPct val="100000"/>
                        </a:lnSpc>
                        <a:spcBef>
                          <a:spcPts val="261"/>
                        </a:spcBef>
                      </a:pPr>
                      <a:r>
                        <a:rPr sz="1920" b="1" spc="-1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920">
                        <a:latin typeface="Calibri"/>
                        <a:cs typeface="Calibri"/>
                      </a:endParaRPr>
                    </a:p>
                  </a:txBody>
                  <a:tcPr marL="0" marR="0" marT="331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 lIns="0" tIns="33189" rIns="0" bIns="0"/>
                    <a:lstStyle/>
                    <a:p>
                      <a:pPr marL="98213" defTabSz="1139683">
                        <a:lnSpc>
                          <a:spcPct val="100000"/>
                        </a:lnSpc>
                        <a:spcBef>
                          <a:spcPts val="261"/>
                        </a:spcBef>
                      </a:pPr>
                      <a:r>
                        <a:rPr sz="192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563kb</a:t>
                      </a:r>
                      <a:endParaRPr sz="1920">
                        <a:latin typeface="Calibri"/>
                        <a:cs typeface="Calibri"/>
                      </a:endParaRPr>
                    </a:p>
                  </a:txBody>
                  <a:tcPr marL="0" marR="0" marT="331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796690">
                <a:tc>
                  <a:txBody>
                    <a:bodyPr lIns="0" tIns="33189" rIns="0" bIns="0"/>
                    <a:lstStyle/>
                    <a:p>
                      <a:pPr marL="97536" defTabSz="1139683">
                        <a:lnSpc>
                          <a:spcPct val="100000"/>
                        </a:lnSpc>
                        <a:spcBef>
                          <a:spcPts val="261"/>
                        </a:spcBef>
                      </a:pPr>
                      <a:r>
                        <a:rPr sz="1920" spc="-5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920" spc="-16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920" spc="-11" dirty="0">
                          <a:latin typeface="Calibri"/>
                          <a:cs typeface="Calibri"/>
                        </a:rPr>
                        <a:t> columns</a:t>
                      </a:r>
                      <a:endParaRPr sz="1920">
                        <a:latin typeface="Calibri"/>
                        <a:cs typeface="Calibri"/>
                      </a:endParaRPr>
                    </a:p>
                  </a:txBody>
                  <a:tcPr marL="0" marR="0" marT="331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 lIns="0" tIns="33189" rIns="0" bIns="0"/>
                    <a:lstStyle/>
                    <a:p>
                      <a:pPr marL="98213" defTabSz="1139683">
                        <a:lnSpc>
                          <a:spcPct val="100000"/>
                        </a:lnSpc>
                        <a:spcBef>
                          <a:spcPts val="261"/>
                        </a:spcBef>
                      </a:pPr>
                      <a:r>
                        <a:rPr sz="1920" spc="-5" dirty="0">
                          <a:latin typeface="Calibri"/>
                          <a:cs typeface="Calibri"/>
                        </a:rPr>
                        <a:t>21</a:t>
                      </a:r>
                      <a:endParaRPr sz="1920">
                        <a:latin typeface="Calibri"/>
                        <a:cs typeface="Calibri"/>
                      </a:endParaRPr>
                    </a:p>
                  </a:txBody>
                  <a:tcPr marL="0" marR="0" marT="331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55242">
                <a:tc>
                  <a:txBody>
                    <a:bodyPr lIns="0" tIns="33189" rIns="0" bIns="0"/>
                    <a:lstStyle/>
                    <a:p>
                      <a:pPr marL="97536" defTabSz="1139683">
                        <a:lnSpc>
                          <a:spcPct val="100000"/>
                        </a:lnSpc>
                        <a:spcBef>
                          <a:spcPts val="261"/>
                        </a:spcBef>
                      </a:pPr>
                      <a:r>
                        <a:rPr sz="1920" spc="-5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920" spc="-2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920" spc="-16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spc="-21" dirty="0">
                          <a:latin typeface="Calibri"/>
                          <a:cs typeface="Calibri"/>
                        </a:rPr>
                        <a:t>Rows</a:t>
                      </a:r>
                      <a:endParaRPr sz="1920">
                        <a:latin typeface="Calibri"/>
                        <a:cs typeface="Calibri"/>
                      </a:endParaRPr>
                    </a:p>
                  </a:txBody>
                  <a:tcPr marL="0" marR="0" marT="331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 lIns="0" tIns="33189" rIns="0" bIns="0"/>
                    <a:lstStyle/>
                    <a:p>
                      <a:pPr marL="98213" defTabSz="1139683">
                        <a:lnSpc>
                          <a:spcPct val="100000"/>
                        </a:lnSpc>
                        <a:spcBef>
                          <a:spcPts val="261"/>
                        </a:spcBef>
                      </a:pPr>
                      <a:r>
                        <a:rPr sz="1920" spc="-5" dirty="0">
                          <a:latin typeface="Calibri"/>
                          <a:cs typeface="Calibri"/>
                        </a:rPr>
                        <a:t>9994</a:t>
                      </a:r>
                      <a:endParaRPr sz="1920">
                        <a:latin typeface="Calibri"/>
                        <a:cs typeface="Calibri"/>
                      </a:endParaRPr>
                    </a:p>
                  </a:txBody>
                  <a:tcPr marL="0" marR="0" marT="331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24885">
                <a:tc>
                  <a:txBody>
                    <a:bodyPr lIns="0" tIns="33189" rIns="0" bIns="0"/>
                    <a:lstStyle/>
                    <a:p>
                      <a:pPr marL="97536" defTabSz="1139683">
                        <a:lnSpc>
                          <a:spcPct val="100000"/>
                        </a:lnSpc>
                        <a:spcBef>
                          <a:spcPts val="261"/>
                        </a:spcBef>
                      </a:pPr>
                      <a:r>
                        <a:rPr sz="1920" spc="-5" dirty="0">
                          <a:latin typeface="Calibri"/>
                          <a:cs typeface="Calibri"/>
                        </a:rPr>
                        <a:t>Original</a:t>
                      </a:r>
                      <a:r>
                        <a:rPr sz="1920" spc="-2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spc="-11" dirty="0">
                          <a:latin typeface="Calibri"/>
                          <a:cs typeface="Calibri"/>
                        </a:rPr>
                        <a:t>file format</a:t>
                      </a:r>
                      <a:endParaRPr sz="1920">
                        <a:latin typeface="Calibri"/>
                        <a:cs typeface="Calibri"/>
                      </a:endParaRPr>
                    </a:p>
                  </a:txBody>
                  <a:tcPr marL="0" marR="0" marT="331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 lIns="0" tIns="33189" rIns="0" bIns="0"/>
                    <a:lstStyle/>
                    <a:p>
                      <a:pPr marL="98213" defTabSz="1139683">
                        <a:lnSpc>
                          <a:spcPct val="100000"/>
                        </a:lnSpc>
                        <a:spcBef>
                          <a:spcPts val="261"/>
                        </a:spcBef>
                      </a:pPr>
                      <a:r>
                        <a:rPr sz="1920" spc="-11" dirty="0">
                          <a:latin typeface="Calibri"/>
                          <a:cs typeface="Calibri"/>
                        </a:rPr>
                        <a:t>Csv</a:t>
                      </a:r>
                      <a:endParaRPr sz="1920">
                        <a:latin typeface="Calibri"/>
                        <a:cs typeface="Calibri"/>
                      </a:endParaRPr>
                    </a:p>
                  </a:txBody>
                  <a:tcPr marL="0" marR="0" marT="331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EditPoints="1"/>
          </p:cNvSpPr>
          <p:nvPr>
            <p:ph type="title"/>
          </p:nvPr>
        </p:nvSpPr>
        <p:spPr>
          <a:xfrm>
            <a:off x="4049689" y="201216"/>
            <a:ext cx="5459729" cy="435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47">
              <a:lnSpc>
                <a:spcPct val="100000"/>
              </a:lnSpc>
              <a:spcBef>
                <a:spcPts val="107"/>
              </a:spcBef>
            </a:pPr>
            <a:r>
              <a:rPr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some</a:t>
            </a:r>
            <a:r>
              <a:rPr spc="-32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pc="-16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statistical</a:t>
            </a:r>
            <a:r>
              <a:rPr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information: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2802" y="714043"/>
            <a:ext cx="11581447" cy="23250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47" marR="5419">
              <a:lnSpc>
                <a:spcPct val="100000"/>
              </a:lnSpc>
              <a:spcBef>
                <a:spcPts val="107"/>
              </a:spcBef>
            </a:pP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Understanding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distribution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of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data: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mean,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min,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max,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and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other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metrics </a:t>
            </a:r>
            <a:r>
              <a:rPr sz="1920" spc="-4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provide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quick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overview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of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distribution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of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data.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Outlier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detection:</a:t>
            </a:r>
            <a:r>
              <a:rPr sz="1920" spc="3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min,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25%,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75%,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max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values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can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help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identify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outliers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in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920" spc="-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data.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198459">
              <a:lnSpc>
                <a:spcPct val="100000"/>
              </a:lnSpc>
            </a:pP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Data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normalization: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mean and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std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values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can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be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used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to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normalize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the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data.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Feature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scaling: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min,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max,</a:t>
            </a:r>
            <a:r>
              <a:rPr sz="1920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other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values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can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be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used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to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scale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features </a:t>
            </a:r>
            <a:r>
              <a:rPr sz="1920" spc="-4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to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suitable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range.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867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df.describe()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912444" y="3625119"/>
            <a:ext cx="11274213" cy="301937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EditPoints="1"/>
          </p:cNvSpPr>
          <p:nvPr>
            <p:ph type="title"/>
          </p:nvPr>
        </p:nvSpPr>
        <p:spPr>
          <a:xfrm>
            <a:off x="4265712" y="345232"/>
            <a:ext cx="5952172" cy="4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47">
              <a:lnSpc>
                <a:spcPct val="100000"/>
              </a:lnSpc>
              <a:spcBef>
                <a:spcPts val="107"/>
              </a:spcBef>
            </a:pPr>
            <a:r>
              <a:rPr dirty="0"/>
              <a:t>#</a:t>
            </a:r>
            <a:r>
              <a:rPr spc="-11" dirty="0"/>
              <a:t> Step-1:</a:t>
            </a:r>
            <a:r>
              <a:rPr dirty="0"/>
              <a:t> </a:t>
            </a:r>
            <a:r>
              <a:rPr spc="-5" dirty="0"/>
              <a:t>Importing</a:t>
            </a:r>
            <a:r>
              <a:rPr spc="-21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11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8373" y="1083056"/>
            <a:ext cx="11192827" cy="4914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47" marR="5913121" algn="just">
              <a:lnSpc>
                <a:spcPct val="100000"/>
              </a:lnSpc>
              <a:spcBef>
                <a:spcPts val="107"/>
              </a:spcBef>
            </a:pP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#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Importing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libraries </a:t>
            </a:r>
            <a:r>
              <a:rPr sz="1920" spc="-4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import pandas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as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pd </a:t>
            </a:r>
            <a:r>
              <a:rPr sz="1920" spc="-4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import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numpy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as</a:t>
            </a:r>
            <a:r>
              <a:rPr sz="1920" spc="-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np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867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5419">
              <a:lnSpc>
                <a:spcPct val="100000"/>
              </a:lnSpc>
            </a:pP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df</a:t>
            </a:r>
            <a:r>
              <a:rPr sz="1920" spc="48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=</a:t>
            </a:r>
            <a:r>
              <a:rPr sz="1920" spc="69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pd.read_csv("/content/drive/MyDrive/IBM_Project/Superstoredataset.csv", </a:t>
            </a:r>
            <a:r>
              <a:rPr sz="1920" spc="-4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encoding='cp1252')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  <a:spcBef>
                <a:spcPts val="5"/>
              </a:spcBef>
            </a:pP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df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867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920" b="1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checking</a:t>
            </a:r>
            <a:r>
              <a:rPr sz="1920" b="1" spc="-53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data</a:t>
            </a:r>
            <a:r>
              <a:rPr sz="1920" b="1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dirty="0">
                <a:latin typeface="Century" pitchFamily="18" charset="0"/>
                <a:ea typeface="Century" pitchFamily="18" charset="0"/>
                <a:cs typeface="Century" pitchFamily="18" charset="0"/>
              </a:rPr>
              <a:t>type</a:t>
            </a:r>
            <a:r>
              <a:rPr sz="1920" b="1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920" b="1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missing</a:t>
            </a:r>
            <a:r>
              <a:rPr sz="1920" b="1" spc="-48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values: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920" spc="-27" dirty="0">
                <a:latin typeface="Century" pitchFamily="18" charset="0"/>
                <a:ea typeface="Century" pitchFamily="18" charset="0"/>
                <a:cs typeface="Century" pitchFamily="18" charset="0"/>
              </a:rPr>
              <a:t>df.info()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867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920" b="1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Read</a:t>
            </a:r>
            <a:r>
              <a:rPr sz="1920" b="1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920" b="1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columns</a:t>
            </a:r>
            <a:r>
              <a:rPr sz="1920" b="1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dirty="0">
                <a:latin typeface="Century" pitchFamily="18" charset="0"/>
                <a:ea typeface="Century" pitchFamily="18" charset="0"/>
                <a:cs typeface="Century" pitchFamily="18" charset="0"/>
              </a:rPr>
              <a:t>or</a:t>
            </a:r>
            <a:r>
              <a:rPr sz="1920" b="1" spc="-3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Features</a:t>
            </a:r>
            <a:r>
              <a:rPr sz="1920" b="1" spc="-43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dirty="0">
                <a:latin typeface="Century" pitchFamily="18" charset="0"/>
                <a:ea typeface="Century" pitchFamily="18" charset="0"/>
                <a:cs typeface="Century" pitchFamily="18" charset="0"/>
              </a:rPr>
              <a:t>of</a:t>
            </a:r>
            <a:r>
              <a:rPr sz="1920" b="1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920" b="1" spc="-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dataset: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920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df.columns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867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920" b="1" dirty="0">
                <a:latin typeface="Century" pitchFamily="18" charset="0"/>
                <a:ea typeface="Century" pitchFamily="18" charset="0"/>
                <a:cs typeface="Century" pitchFamily="18" charset="0"/>
              </a:rPr>
              <a:t>Null</a:t>
            </a:r>
            <a:r>
              <a:rPr sz="1920" b="1" spc="-48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Value</a:t>
            </a:r>
            <a:r>
              <a:rPr sz="1920" b="1" spc="-43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check: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df.isna().sum()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867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920" b="1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Read</a:t>
            </a:r>
            <a:r>
              <a:rPr sz="1920" b="1" spc="-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920" b="1" spc="-3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Duplicate</a:t>
            </a:r>
            <a:r>
              <a:rPr sz="1920" b="1" spc="-69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value: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df.duplicated().sum()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EditPoints="1"/>
          </p:cNvSpPr>
          <p:nvPr>
            <p:ph type="title"/>
          </p:nvPr>
        </p:nvSpPr>
        <p:spPr>
          <a:xfrm>
            <a:off x="3041576" y="273224"/>
            <a:ext cx="9334502" cy="4633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47">
              <a:lnSpc>
                <a:spcPct val="100000"/>
              </a:lnSpc>
              <a:spcBef>
                <a:spcPts val="101"/>
              </a:spcBef>
            </a:pPr>
            <a:r>
              <a:rPr sz="2987" spc="-5" dirty="0"/>
              <a:t>#</a:t>
            </a:r>
            <a:r>
              <a:rPr sz="2987" spc="11" dirty="0"/>
              <a:t> </a:t>
            </a:r>
            <a:r>
              <a:rPr sz="2987" spc="-11" dirty="0"/>
              <a:t>Step-2:</a:t>
            </a:r>
            <a:r>
              <a:rPr sz="2987" spc="48" dirty="0"/>
              <a:t> </a:t>
            </a:r>
            <a:r>
              <a:rPr sz="2987" spc="-16" dirty="0"/>
              <a:t>Exploratory</a:t>
            </a:r>
            <a:r>
              <a:rPr sz="2987" spc="11" dirty="0"/>
              <a:t> </a:t>
            </a:r>
            <a:r>
              <a:rPr sz="2987" spc="-21" dirty="0"/>
              <a:t>Data</a:t>
            </a:r>
            <a:r>
              <a:rPr sz="2987" spc="16" dirty="0"/>
              <a:t> </a:t>
            </a:r>
            <a:r>
              <a:rPr sz="2987" spc="-11" dirty="0"/>
              <a:t>Analysis</a:t>
            </a:r>
            <a:r>
              <a:rPr sz="2987" spc="32" dirty="0"/>
              <a:t> </a:t>
            </a:r>
            <a:r>
              <a:rPr sz="2987" spc="-5" dirty="0"/>
              <a:t>–</a:t>
            </a:r>
            <a:r>
              <a:rPr sz="2987" spc="11" dirty="0"/>
              <a:t> </a:t>
            </a:r>
            <a:r>
              <a:rPr sz="2987" spc="-21" dirty="0"/>
              <a:t>EDA:</a:t>
            </a:r>
            <a:endParaRPr sz="2987"/>
          </a:p>
        </p:txBody>
      </p:sp>
      <p:sp>
        <p:nvSpPr>
          <p:cNvPr id="3" name="object 3"/>
          <p:cNvSpPr txBox="1"/>
          <p:nvPr/>
        </p:nvSpPr>
        <p:spPr>
          <a:xfrm>
            <a:off x="1530399" y="1240738"/>
            <a:ext cx="9702166" cy="3785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47">
              <a:lnSpc>
                <a:spcPct val="100000"/>
              </a:lnSpc>
              <a:spcBef>
                <a:spcPts val="107"/>
              </a:spcBef>
            </a:pPr>
            <a:r>
              <a:rPr sz="24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What</a:t>
            </a:r>
            <a:r>
              <a:rPr sz="24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240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are</a:t>
            </a:r>
            <a:r>
              <a:rPr sz="24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2400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24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top</a:t>
            </a:r>
            <a:r>
              <a:rPr sz="240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24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selling </a:t>
            </a:r>
            <a:r>
              <a:rPr sz="24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products</a:t>
            </a:r>
            <a:r>
              <a:rPr sz="2400" spc="-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2400" dirty="0">
                <a:latin typeface="Century" pitchFamily="18" charset="0"/>
                <a:ea typeface="Century" pitchFamily="18" charset="0"/>
                <a:cs typeface="Century" pitchFamily="18" charset="0"/>
              </a:rPr>
              <a:t>in</a:t>
            </a:r>
            <a:r>
              <a:rPr sz="24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2400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240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 superstore?</a:t>
            </a:r>
            <a:endParaRPr sz="2400">
              <a:latin typeface="Century" pitchFamily="18" charset="0"/>
              <a:ea typeface="Century" pitchFamily="18" charset="0"/>
              <a:cs typeface="Century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0399" y="2029154"/>
            <a:ext cx="7384734" cy="8363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47" marR="5419">
              <a:lnSpc>
                <a:spcPct val="100000"/>
              </a:lnSpc>
              <a:spcBef>
                <a:spcPts val="112"/>
              </a:spcBef>
            </a:pPr>
            <a:r>
              <a:rPr sz="1800" dirty="0">
                <a:latin typeface="Century" pitchFamily="18" charset="0"/>
                <a:ea typeface="Century" pitchFamily="18" charset="0"/>
                <a:cs typeface="Century" pitchFamily="18" charset="0"/>
              </a:rPr>
              <a:t>#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Group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80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data</a:t>
            </a:r>
            <a:r>
              <a:rPr sz="180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by</a:t>
            </a:r>
            <a:r>
              <a:rPr sz="180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Product</a:t>
            </a:r>
            <a:r>
              <a:rPr sz="180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Name and</a:t>
            </a:r>
            <a:r>
              <a:rPr sz="180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sum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up</a:t>
            </a:r>
            <a:r>
              <a:rPr sz="180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80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dirty="0">
                <a:latin typeface="Century" pitchFamily="18" charset="0"/>
                <a:ea typeface="Century" pitchFamily="18" charset="0"/>
                <a:cs typeface="Century" pitchFamily="18" charset="0"/>
              </a:rPr>
              <a:t>sales</a:t>
            </a:r>
            <a:r>
              <a:rPr sz="180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by</a:t>
            </a:r>
            <a:r>
              <a:rPr sz="180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product </a:t>
            </a:r>
            <a:r>
              <a:rPr sz="1800" spc="-3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product_group</a:t>
            </a:r>
            <a:r>
              <a:rPr sz="180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dirty="0">
                <a:latin typeface="Century" pitchFamily="18" charset="0"/>
                <a:ea typeface="Century" pitchFamily="18" charset="0"/>
                <a:cs typeface="Century" pitchFamily="18" charset="0"/>
              </a:rPr>
              <a:t>=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df.groupby(["Product</a:t>
            </a:r>
            <a:r>
              <a:rPr sz="180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Name"]).sum()["Sales"] </a:t>
            </a:r>
            <a:r>
              <a:rPr sz="180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product_group.head()</a:t>
            </a:r>
            <a:endParaRPr sz="1800">
              <a:latin typeface="Century" pitchFamily="18" charset="0"/>
              <a:ea typeface="Century" pitchFamily="18" charset="0"/>
              <a:cs typeface="Century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0399" y="3294277"/>
            <a:ext cx="6497003" cy="2896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47">
              <a:lnSpc>
                <a:spcPct val="100000"/>
              </a:lnSpc>
              <a:spcBef>
                <a:spcPts val="107"/>
              </a:spcBef>
            </a:pP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top_5_selling_products.plot(kind="bar")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867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#</a:t>
            </a:r>
            <a:r>
              <a:rPr sz="1920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Add a</a:t>
            </a:r>
            <a:r>
              <a:rPr sz="1920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title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to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the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plot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  <a:spcBef>
                <a:spcPts val="5"/>
              </a:spcBef>
            </a:pPr>
            <a:r>
              <a:rPr sz="1920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plt.title("Top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5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Selling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Products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in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Superstore")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867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1498261">
              <a:lnSpc>
                <a:spcPct val="100000"/>
              </a:lnSpc>
              <a:spcBef>
                <a:spcPts val="5"/>
              </a:spcBef>
            </a:pP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# Add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labels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to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the x and y </a:t>
            </a:r>
            <a:r>
              <a:rPr sz="1920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axes </a:t>
            </a:r>
            <a:r>
              <a:rPr sz="1920" spc="-4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plt.xlabel("Product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Name") 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plt.ylabel("Total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Profit")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867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3040550">
              <a:lnSpc>
                <a:spcPct val="100000"/>
              </a:lnSpc>
            </a:pPr>
            <a:r>
              <a:rPr sz="1920" dirty="0">
                <a:latin typeface="Calibri"/>
                <a:cs typeface="Calibri"/>
              </a:rPr>
              <a:t>#</a:t>
            </a:r>
            <a:r>
              <a:rPr sz="1920" spc="-37" dirty="0">
                <a:latin typeface="Calibri"/>
                <a:cs typeface="Calibri"/>
              </a:rPr>
              <a:t> </a:t>
            </a:r>
            <a:r>
              <a:rPr sz="1920" spc="-5" dirty="0">
                <a:latin typeface="Calibri"/>
                <a:cs typeface="Calibri"/>
              </a:rPr>
              <a:t>Show</a:t>
            </a:r>
            <a:r>
              <a:rPr sz="1920" spc="-11" dirty="0">
                <a:latin typeface="Calibri"/>
                <a:cs typeface="Calibri"/>
              </a:rPr>
              <a:t> </a:t>
            </a:r>
            <a:r>
              <a:rPr sz="1920" dirty="0">
                <a:latin typeface="Calibri"/>
                <a:cs typeface="Calibri"/>
              </a:rPr>
              <a:t>the</a:t>
            </a:r>
            <a:r>
              <a:rPr sz="1920" spc="-32" dirty="0">
                <a:latin typeface="Calibri"/>
                <a:cs typeface="Calibri"/>
              </a:rPr>
              <a:t> </a:t>
            </a:r>
            <a:r>
              <a:rPr sz="1920" spc="-5" dirty="0">
                <a:latin typeface="Calibri"/>
                <a:cs typeface="Calibri"/>
              </a:rPr>
              <a:t>plot </a:t>
            </a:r>
            <a:r>
              <a:rPr sz="1920" spc="-416" dirty="0">
                <a:latin typeface="Calibri"/>
                <a:cs typeface="Calibri"/>
              </a:rPr>
              <a:t> </a:t>
            </a:r>
            <a:r>
              <a:rPr sz="1920" spc="-11" dirty="0">
                <a:latin typeface="Calibri"/>
                <a:cs typeface="Calibri"/>
              </a:rPr>
              <a:t>plt.show()</a:t>
            </a:r>
            <a:endParaRPr sz="192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9002266" y="2209190"/>
            <a:ext cx="3968496" cy="47182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EditPoints="1"/>
          </p:cNvSpPr>
          <p:nvPr>
            <p:ph type="title"/>
          </p:nvPr>
        </p:nvSpPr>
        <p:spPr>
          <a:xfrm>
            <a:off x="3113584" y="345232"/>
            <a:ext cx="9299258" cy="4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47">
              <a:lnSpc>
                <a:spcPct val="100000"/>
              </a:lnSpc>
              <a:spcBef>
                <a:spcPts val="107"/>
              </a:spcBef>
            </a:pPr>
            <a:r>
              <a:rPr u="none" spc="-11" dirty="0"/>
              <a:t>Are</a:t>
            </a:r>
            <a:r>
              <a:rPr u="none" spc="-16" dirty="0"/>
              <a:t> </a:t>
            </a:r>
            <a:r>
              <a:rPr u="none" spc="-5" dirty="0"/>
              <a:t>the</a:t>
            </a:r>
            <a:r>
              <a:rPr u="none" spc="5" dirty="0"/>
              <a:t> </a:t>
            </a:r>
            <a:r>
              <a:rPr u="none" spc="-5" dirty="0"/>
              <a:t>top-selling</a:t>
            </a:r>
            <a:r>
              <a:rPr u="none" spc="5" dirty="0"/>
              <a:t> </a:t>
            </a:r>
            <a:r>
              <a:rPr u="none" spc="-5" dirty="0"/>
              <a:t>products</a:t>
            </a:r>
            <a:r>
              <a:rPr u="none" dirty="0"/>
              <a:t> </a:t>
            </a:r>
            <a:r>
              <a:rPr u="none" spc="-5" dirty="0"/>
              <a:t>the</a:t>
            </a:r>
            <a:r>
              <a:rPr u="none" spc="11" dirty="0"/>
              <a:t> </a:t>
            </a:r>
            <a:r>
              <a:rPr u="none" spc="-11" dirty="0"/>
              <a:t>most</a:t>
            </a:r>
            <a:r>
              <a:rPr u="none" spc="-21" dirty="0"/>
              <a:t> </a:t>
            </a:r>
            <a:r>
              <a:rPr u="none" spc="-11" dirty="0"/>
              <a:t>profitable?</a:t>
            </a:r>
          </a:p>
        </p:txBody>
      </p:sp>
      <p:pic>
        <p:nvPicPr>
          <p:cNvPr id="3" name="object 3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043820" y="1295602"/>
            <a:ext cx="12106835" cy="58566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EditPoints="1"/>
          </p:cNvSpPr>
          <p:nvPr>
            <p:ph type="title"/>
          </p:nvPr>
        </p:nvSpPr>
        <p:spPr>
          <a:xfrm>
            <a:off x="2969568" y="489248"/>
            <a:ext cx="8355330" cy="4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47">
              <a:lnSpc>
                <a:spcPct val="100000"/>
              </a:lnSpc>
              <a:spcBef>
                <a:spcPts val="107"/>
              </a:spcBef>
            </a:pPr>
            <a:r>
              <a:rPr u="none" spc="-11" dirty="0"/>
              <a:t>What </a:t>
            </a:r>
            <a:r>
              <a:rPr u="none" dirty="0"/>
              <a:t>is</a:t>
            </a:r>
            <a:r>
              <a:rPr u="none" spc="-5" dirty="0"/>
              <a:t> </a:t>
            </a:r>
            <a:r>
              <a:rPr u="none" dirty="0"/>
              <a:t>the </a:t>
            </a:r>
            <a:r>
              <a:rPr u="none" spc="-16" dirty="0"/>
              <a:t>total</a:t>
            </a:r>
            <a:r>
              <a:rPr u="none" dirty="0"/>
              <a:t> Sales</a:t>
            </a:r>
            <a:r>
              <a:rPr u="none" spc="-5" dirty="0"/>
              <a:t> </a:t>
            </a:r>
            <a:r>
              <a:rPr u="none" dirty="0"/>
              <a:t>and</a:t>
            </a:r>
            <a:r>
              <a:rPr u="none" spc="-16" dirty="0"/>
              <a:t> </a:t>
            </a:r>
            <a:r>
              <a:rPr u="none" spc="-11" dirty="0"/>
              <a:t>Profit</a:t>
            </a:r>
            <a:r>
              <a:rPr u="none" spc="-5" dirty="0"/>
              <a:t> </a:t>
            </a:r>
            <a:r>
              <a:rPr u="none" spc="-16" dirty="0"/>
              <a:t>by</a:t>
            </a:r>
            <a:r>
              <a:rPr u="none" spc="-5" dirty="0"/>
              <a:t> region?</a:t>
            </a:r>
          </a:p>
        </p:txBody>
      </p:sp>
      <p:pic>
        <p:nvPicPr>
          <p:cNvPr id="3" name="object 3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6052452" y="2967391"/>
            <a:ext cx="7294106" cy="42629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9519" y="1314568"/>
            <a:ext cx="11382377" cy="26061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47">
              <a:lnSpc>
                <a:spcPct val="100000"/>
              </a:lnSpc>
              <a:spcBef>
                <a:spcPts val="107"/>
              </a:spcBef>
            </a:pP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#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Filter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data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to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only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include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Canon</a:t>
            </a:r>
            <a:r>
              <a:rPr sz="1920" spc="48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imageCLASS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2200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Advanced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Copier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product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=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df[df["Product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Name"]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==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"Canon</a:t>
            </a:r>
            <a:r>
              <a:rPr sz="1920" spc="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imageCLASS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2200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Advanced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Copier"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867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#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Group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data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by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Region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region_group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=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product.groupby(["Region"]).mean()[["Sales",</a:t>
            </a:r>
            <a:r>
              <a:rPr sz="1920" spc="69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"Profit"]]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867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5065099">
              <a:lnSpc>
                <a:spcPct val="100000"/>
              </a:lnSpc>
              <a:spcBef>
                <a:spcPts val="5"/>
              </a:spcBef>
            </a:pP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#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Ploting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32" dirty="0">
                <a:latin typeface="Century" pitchFamily="18" charset="0"/>
                <a:ea typeface="Century" pitchFamily="18" charset="0"/>
                <a:cs typeface="Century" pitchFamily="18" charset="0"/>
              </a:rPr>
              <a:t>r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e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g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ion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_g</a:t>
            </a:r>
            <a:r>
              <a:rPr sz="1920" spc="-27" dirty="0">
                <a:latin typeface="Century" pitchFamily="18" charset="0"/>
                <a:ea typeface="Century" pitchFamily="18" charset="0"/>
                <a:cs typeface="Century" pitchFamily="18" charset="0"/>
              </a:rPr>
              <a:t>r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oup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.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plo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t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(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k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in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d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="b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a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r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"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)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867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plt.show()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EditPoints="1"/>
          </p:cNvSpPr>
          <p:nvPr>
            <p:ph type="title"/>
          </p:nvPr>
        </p:nvSpPr>
        <p:spPr>
          <a:xfrm>
            <a:off x="2393504" y="273224"/>
            <a:ext cx="9865043" cy="4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47">
              <a:lnSpc>
                <a:spcPct val="100000"/>
              </a:lnSpc>
              <a:spcBef>
                <a:spcPts val="107"/>
              </a:spcBef>
            </a:pPr>
            <a:r>
              <a:rPr u="none" spc="-11" dirty="0"/>
              <a:t>What</a:t>
            </a:r>
            <a:r>
              <a:rPr u="none" spc="-5" dirty="0"/>
              <a:t> </a:t>
            </a:r>
            <a:r>
              <a:rPr u="none" dirty="0"/>
              <a:t>is the sales</a:t>
            </a:r>
            <a:r>
              <a:rPr u="none" spc="5" dirty="0"/>
              <a:t> </a:t>
            </a:r>
            <a:r>
              <a:rPr u="none" spc="-11" dirty="0"/>
              <a:t>trend over</a:t>
            </a:r>
            <a:r>
              <a:rPr u="none" spc="-16" dirty="0"/>
              <a:t> </a:t>
            </a:r>
            <a:r>
              <a:rPr u="none" spc="-5" dirty="0"/>
              <a:t>time</a:t>
            </a:r>
            <a:r>
              <a:rPr u="none" dirty="0"/>
              <a:t> </a:t>
            </a:r>
            <a:r>
              <a:rPr u="none" spc="-27" dirty="0"/>
              <a:t>(monthly,</a:t>
            </a:r>
            <a:r>
              <a:rPr u="none" spc="11" dirty="0"/>
              <a:t> </a:t>
            </a:r>
            <a:r>
              <a:rPr u="none" spc="-11" dirty="0"/>
              <a:t>yearly)?</a:t>
            </a:r>
          </a:p>
        </p:txBody>
      </p:sp>
      <p:pic>
        <p:nvPicPr>
          <p:cNvPr id="3" name="object 3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534922" y="989990"/>
            <a:ext cx="12431267" cy="28968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34922" y="4037989"/>
            <a:ext cx="12538710" cy="301741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EditPoints="1"/>
          </p:cNvSpPr>
          <p:nvPr>
            <p:ph type="title"/>
          </p:nvPr>
        </p:nvSpPr>
        <p:spPr>
          <a:xfrm>
            <a:off x="5417840" y="201216"/>
            <a:ext cx="3150870" cy="4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47">
              <a:lnSpc>
                <a:spcPct val="100000"/>
              </a:lnSpc>
              <a:spcBef>
                <a:spcPts val="107"/>
              </a:spcBef>
            </a:pPr>
            <a:r>
              <a:rPr u="none" spc="-11" dirty="0"/>
              <a:t>Profit</a:t>
            </a:r>
            <a:r>
              <a:rPr u="none" spc="-43" dirty="0"/>
              <a:t> </a:t>
            </a:r>
            <a:r>
              <a:rPr u="none" spc="-11" dirty="0"/>
              <a:t>over</a:t>
            </a:r>
            <a:r>
              <a:rPr u="none" spc="-48" dirty="0"/>
              <a:t> </a:t>
            </a:r>
            <a:r>
              <a:rPr u="none" spc="-5" dirty="0"/>
              <a:t>time:</a:t>
            </a:r>
          </a:p>
        </p:txBody>
      </p:sp>
      <p:pic>
        <p:nvPicPr>
          <p:cNvPr id="3" name="object 3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881336" y="993304"/>
            <a:ext cx="12431267" cy="30174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49807" y="4037989"/>
            <a:ext cx="12323825" cy="301741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4178807" y="3457650"/>
            <a:ext cx="9522893" cy="3827013"/>
          </a:xfrm>
          <a:prstGeom prst="rect">
            <a:avLst/>
          </a:prstGeom>
        </p:spPr>
      </p:pic>
      <p:sp>
        <p:nvSpPr>
          <p:cNvPr id="3" name="object 3"/>
          <p:cNvSpPr>
            <a:spLocks noGrp="1" noEditPoints="1"/>
          </p:cNvSpPr>
          <p:nvPr>
            <p:ph type="title"/>
          </p:nvPr>
        </p:nvSpPr>
        <p:spPr>
          <a:xfrm>
            <a:off x="3986213" y="273224"/>
            <a:ext cx="5743575" cy="435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47">
              <a:lnSpc>
                <a:spcPct val="100000"/>
              </a:lnSpc>
              <a:spcBef>
                <a:spcPts val="107"/>
              </a:spcBef>
            </a:pPr>
            <a:r>
              <a:rPr u="none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Sales</a:t>
            </a:r>
            <a:r>
              <a:rPr u="none" spc="-27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u="none" spc="-16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Generated</a:t>
            </a:r>
            <a:r>
              <a:rPr u="none" spc="-32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u="none" spc="-16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by</a:t>
            </a:r>
            <a:r>
              <a:rPr u="none" spc="-27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u="none"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Statewise: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8373" y="1086036"/>
            <a:ext cx="9207818" cy="318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47" marR="5419">
              <a:lnSpc>
                <a:spcPct val="100000"/>
              </a:lnSpc>
              <a:spcBef>
                <a:spcPts val="107"/>
              </a:spcBef>
            </a:pP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state_sales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=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df_places.groupby(['State'],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as_index=False).sum()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state_sales.sort_values(by='Sales',</a:t>
            </a:r>
            <a:r>
              <a:rPr sz="1920" spc="-48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ascending=False,</a:t>
            </a:r>
            <a:r>
              <a:rPr sz="1920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inplace=True)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867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plt.figure(figsize=(22,10))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384725">
              <a:lnSpc>
                <a:spcPct val="100000"/>
              </a:lnSpc>
            </a:pP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plt.bar(state_sales['State'],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state_sales['Sales'],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align='center',) </a:t>
            </a:r>
            <a:r>
              <a:rPr sz="1920" spc="-4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plt.xlabel("State")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plt.ylabel("Sales")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plt.title("Sales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Generated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by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State")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plt.xticks(rotation=90)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867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5432891">
              <a:lnSpc>
                <a:spcPct val="100000"/>
              </a:lnSpc>
            </a:pP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plt.show()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s</a:t>
            </a:r>
            <a:r>
              <a:rPr sz="1920" spc="-32" dirty="0">
                <a:latin typeface="Century" pitchFamily="18" charset="0"/>
                <a:ea typeface="Century" pitchFamily="18" charset="0"/>
                <a:cs typeface="Century" pitchFamily="18" charset="0"/>
              </a:rPr>
              <a:t>t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a</a:t>
            </a:r>
            <a:r>
              <a:rPr sz="1920" spc="-32" dirty="0">
                <a:latin typeface="Century" pitchFamily="18" charset="0"/>
                <a:ea typeface="Century" pitchFamily="18" charset="0"/>
                <a:cs typeface="Century" pitchFamily="18" charset="0"/>
              </a:rPr>
              <a:t>t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e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_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s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l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es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EditPoints="1"/>
          </p:cNvSpPr>
          <p:nvPr>
            <p:ph type="title"/>
          </p:nvPr>
        </p:nvSpPr>
        <p:spPr>
          <a:xfrm>
            <a:off x="1423415" y="468307"/>
            <a:ext cx="9704071" cy="4572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47">
              <a:lnSpc>
                <a:spcPct val="100000"/>
              </a:lnSpc>
              <a:spcBef>
                <a:spcPts val="101"/>
              </a:spcBef>
            </a:pPr>
            <a:r>
              <a:rPr lang="en-US" sz="2987" u="none"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            </a:t>
            </a:r>
            <a:r>
              <a:rPr sz="2987" u="sng"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Project</a:t>
            </a:r>
            <a:r>
              <a:rPr sz="2987" u="sng" spc="16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2987" u="sng"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Title:</a:t>
            </a:r>
            <a:r>
              <a:rPr sz="2987" u="sng" spc="32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2987" u="sng" spc="-11" dirty="0">
                <a:solidFill>
                  <a:schemeClr val="tx1"/>
                </a:solidFill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Analysis</a:t>
            </a:r>
            <a:r>
              <a:rPr sz="2987" u="sng" spc="16" dirty="0">
                <a:solidFill>
                  <a:schemeClr val="tx1"/>
                </a:solidFill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2987" u="sng" spc="-5" dirty="0">
                <a:solidFill>
                  <a:schemeClr val="tx1"/>
                </a:solidFill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of</a:t>
            </a:r>
            <a:r>
              <a:rPr sz="2987" u="sng" spc="5" dirty="0">
                <a:solidFill>
                  <a:schemeClr val="tx1"/>
                </a:solidFill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2987" u="sng" spc="-21" dirty="0">
                <a:solidFill>
                  <a:schemeClr val="tx1"/>
                </a:solidFill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Superstore</a:t>
            </a:r>
            <a:r>
              <a:rPr sz="2987" u="sng" spc="37" dirty="0">
                <a:solidFill>
                  <a:schemeClr val="tx1"/>
                </a:solidFill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2987" u="sng" spc="-16" dirty="0">
                <a:solidFill>
                  <a:schemeClr val="tx1"/>
                </a:solidFill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Dataset</a:t>
            </a:r>
            <a:endParaRPr sz="2987" u="sng">
              <a:solidFill>
                <a:schemeClr val="tx1"/>
              </a:solidFill>
              <a:latin typeface="Californian FB" pitchFamily="18" charset="0"/>
              <a:ea typeface="Californian FB" pitchFamily="18" charset="0"/>
              <a:cs typeface="Californian FB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7320" y="1785392"/>
            <a:ext cx="12241148" cy="465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47" marR="5419">
              <a:lnSpc>
                <a:spcPct val="100000"/>
              </a:lnSpc>
              <a:spcBef>
                <a:spcPts val="107"/>
              </a:spcBef>
            </a:pPr>
            <a:r>
              <a:rPr sz="1920" b="1" spc="-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goal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of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this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project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is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to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analyze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the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Superstore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dataset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to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gain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insights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into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sales trends,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customer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27" dirty="0">
                <a:latin typeface="Century" pitchFamily="18" charset="0"/>
                <a:ea typeface="Century" pitchFamily="18" charset="0"/>
                <a:cs typeface="Century" pitchFamily="18" charset="0"/>
              </a:rPr>
              <a:t>behavior,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operational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efficiency.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dataset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contains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information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about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various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aspects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of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store's operations,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including</a:t>
            </a:r>
            <a:r>
              <a:rPr sz="1920" spc="43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sales,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customer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demographics,</a:t>
            </a:r>
            <a:r>
              <a:rPr sz="1920" spc="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product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categories,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geographical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regions.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By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conducting</a:t>
            </a:r>
            <a:r>
              <a:rPr sz="1920" spc="3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 </a:t>
            </a:r>
            <a:r>
              <a:rPr sz="1920" spc="-4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comprehensive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analysis,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we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aim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to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identify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opportunities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for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improvement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and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make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data-driven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recommendations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to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optimize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store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performance.</a:t>
            </a:r>
            <a:endParaRPr lang="en-US"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5419">
              <a:lnSpc>
                <a:spcPct val="100000"/>
              </a:lnSpc>
              <a:spcBef>
                <a:spcPts val="107"/>
              </a:spcBef>
            </a:pPr>
            <a:endParaRPr lang="en-US"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27"/>
              </a:spcBef>
              <a:buFont typeface="Wingdings"/>
              <a:buNone/>
            </a:pPr>
            <a:endParaRPr sz="1867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299297" indent="-285750" algn="l">
              <a:lnSpc>
                <a:spcPct val="100000"/>
              </a:lnSpc>
              <a:buFont typeface="Wingdings"/>
              <a:buChar char="ü"/>
            </a:pPr>
            <a:r>
              <a:rPr lang="en-US" sz="1920" b="1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Data </a:t>
            </a:r>
            <a:r>
              <a:rPr sz="1920" b="1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Collection</a:t>
            </a:r>
            <a:r>
              <a:rPr sz="1920" b="1" spc="-48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dirty="0">
                <a:latin typeface="Century" pitchFamily="18" charset="0"/>
                <a:ea typeface="Century" pitchFamily="18" charset="0"/>
                <a:cs typeface="Century" pitchFamily="18" charset="0"/>
              </a:rPr>
              <a:t>and </a:t>
            </a:r>
            <a:r>
              <a:rPr sz="1920" b="1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Preprocessing:</a:t>
            </a:r>
            <a:r>
              <a:rPr sz="1920" b="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Collect</a:t>
            </a:r>
            <a:r>
              <a:rPr sz="1920" spc="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lang="en-US" sz="1920" spc="32" dirty="0">
                <a:latin typeface="Century" pitchFamily="18" charset="0"/>
                <a:ea typeface="Century" pitchFamily="18" charset="0"/>
                <a:cs typeface="Century" pitchFamily="18" charset="0"/>
              </a:rPr>
              <a:t>,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preprocess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Superstore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dataset.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299297" marR="66379" indent="-285750" algn="l">
              <a:lnSpc>
                <a:spcPct val="100000"/>
              </a:lnSpc>
              <a:buFont typeface="Wingdings"/>
              <a:buChar char="ü"/>
            </a:pPr>
            <a:r>
              <a:rPr lang="en-US" sz="1920" b="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dirty="0">
                <a:latin typeface="Century" pitchFamily="18" charset="0"/>
                <a:ea typeface="Century" pitchFamily="18" charset="0"/>
                <a:cs typeface="Century" pitchFamily="18" charset="0"/>
              </a:rPr>
              <a:t>Sales</a:t>
            </a:r>
            <a:r>
              <a:rPr sz="1920" b="1" spc="-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Analysis:</a:t>
            </a:r>
            <a:r>
              <a:rPr sz="1920" b="1" spc="-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Analyze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sales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metrics,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trends,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factors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influencing</a:t>
            </a:r>
            <a:r>
              <a:rPr sz="1920" spc="3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sales fluctuations.</a:t>
            </a:r>
            <a:endParaRPr lang="en-US" sz="1920" spc="-5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299297" marR="66379" indent="-285750" algn="l">
              <a:lnSpc>
                <a:spcPct val="100000"/>
              </a:lnSpc>
              <a:buFont typeface="Wingdings"/>
              <a:buChar char="ü"/>
            </a:pP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Customer </a:t>
            </a:r>
            <a:r>
              <a:rPr sz="1920" b="1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Behavior Analysis: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Study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customer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demographics,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preferences,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and 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segmentation</a:t>
            </a:r>
            <a:r>
              <a:rPr sz="1920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lang="en-US" sz="1920" b="1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</a:p>
          <a:p>
            <a:pPr marL="299297" marR="66379" indent="-285750" algn="l">
              <a:lnSpc>
                <a:spcPct val="100000"/>
              </a:lnSpc>
              <a:buFont typeface="Wingdings"/>
              <a:buChar char="ü"/>
            </a:pPr>
            <a:r>
              <a:rPr lang="en-US" sz="1920" b="1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Exploratory</a:t>
            </a:r>
            <a:r>
              <a:rPr sz="1920" b="1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Data</a:t>
            </a:r>
            <a:r>
              <a:rPr sz="1920" b="1" spc="-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Analysis</a:t>
            </a:r>
            <a:r>
              <a:rPr sz="1920" b="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:</a:t>
            </a:r>
            <a:r>
              <a:rPr sz="1920" b="1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Perform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exploratory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analysis, including</a:t>
            </a:r>
            <a:r>
              <a:rPr sz="1920" spc="59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data </a:t>
            </a:r>
            <a:r>
              <a:rPr sz="1920" spc="-4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distribution,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lang="en-US"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 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outliers</a:t>
            </a:r>
            <a:r>
              <a:rPr lang="en-US"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,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visualizations.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299297" marR="262128" indent="-285750" algn="l">
              <a:lnSpc>
                <a:spcPct val="100000"/>
              </a:lnSpc>
              <a:buFont typeface="Wingdings"/>
              <a:buChar char="ü"/>
            </a:pPr>
            <a:r>
              <a:rPr lang="en-US" sz="1920" b="1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Operational</a:t>
            </a:r>
            <a:r>
              <a:rPr sz="1920" b="1" spc="-43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Efficiency</a:t>
            </a:r>
            <a:r>
              <a:rPr sz="1920" b="1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Analysis:</a:t>
            </a:r>
            <a:r>
              <a:rPr sz="1920" b="1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Evaluate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operational</a:t>
            </a:r>
            <a:r>
              <a:rPr sz="1920" spc="43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efficiency,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identify</a:t>
            </a:r>
            <a:r>
              <a:rPr sz="1920" spc="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bottlenecks, </a:t>
            </a:r>
            <a:r>
              <a:rPr sz="1920" spc="-4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optimize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resource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allocation.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299297" indent="-285750" algn="l">
              <a:lnSpc>
                <a:spcPct val="100000"/>
              </a:lnSpc>
              <a:buFont typeface="Wingdings"/>
              <a:buChar char="ü"/>
            </a:pPr>
            <a:r>
              <a:rPr lang="en-US" sz="1920" b="1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Conclusion</a:t>
            </a:r>
            <a:r>
              <a:rPr sz="1920" b="1" spc="-43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dirty="0">
                <a:latin typeface="Century" pitchFamily="18" charset="0"/>
                <a:ea typeface="Century" pitchFamily="18" charset="0"/>
                <a:cs typeface="Century" pitchFamily="18" charset="0"/>
              </a:rPr>
              <a:t>and </a:t>
            </a:r>
            <a:r>
              <a:rPr sz="1920" b="1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Next</a:t>
            </a:r>
            <a:r>
              <a:rPr sz="1920" b="1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Steps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: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Summarize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findings,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advanced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analysis,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predictive</a:t>
            </a:r>
            <a:r>
              <a:rPr lang="en-US"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modeling,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integration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of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external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data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sources.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7282870" y="3273745"/>
            <a:ext cx="5947581" cy="3770983"/>
          </a:xfrm>
          <a:prstGeom prst="rect">
            <a:avLst/>
          </a:prstGeom>
        </p:spPr>
      </p:pic>
      <p:sp>
        <p:nvSpPr>
          <p:cNvPr id="3" name="object 3"/>
          <p:cNvSpPr>
            <a:spLocks noGrp="1" noEditPoints="1"/>
          </p:cNvSpPr>
          <p:nvPr>
            <p:ph type="title"/>
          </p:nvPr>
        </p:nvSpPr>
        <p:spPr>
          <a:xfrm>
            <a:off x="2249488" y="273224"/>
            <a:ext cx="8907779" cy="861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47" marR="5419">
              <a:lnSpc>
                <a:spcPct val="100000"/>
              </a:lnSpc>
              <a:spcBef>
                <a:spcPts val="107"/>
              </a:spcBef>
            </a:pPr>
            <a:r>
              <a:rPr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Select </a:t>
            </a:r>
            <a:r>
              <a:rPr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top </a:t>
            </a:r>
            <a:r>
              <a:rPr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5 </a:t>
            </a:r>
            <a:r>
              <a:rPr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cities </a:t>
            </a:r>
            <a:r>
              <a:rPr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by </a:t>
            </a:r>
            <a:r>
              <a:rPr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sales and Sort </a:t>
            </a:r>
            <a:r>
              <a:rPr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the </a:t>
            </a:r>
            <a:r>
              <a:rPr spc="-16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data </a:t>
            </a:r>
            <a:r>
              <a:rPr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by </a:t>
            </a:r>
            <a:r>
              <a:rPr u="none" spc="-56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Sales</a:t>
            </a:r>
            <a:r>
              <a:rPr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in</a:t>
            </a:r>
            <a:r>
              <a:rPr lang="en-US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descending</a:t>
            </a:r>
            <a:r>
              <a:rPr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order: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264" y="1641376"/>
            <a:ext cx="10463214" cy="318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47" marR="1530096">
              <a:lnSpc>
                <a:spcPct val="100000"/>
              </a:lnSpc>
              <a:spcBef>
                <a:spcPts val="107"/>
              </a:spcBef>
            </a:pP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city_sales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=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df_places.groupby('City',</a:t>
            </a:r>
            <a:r>
              <a:rPr sz="1920" spc="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as_index=False).sum() </a:t>
            </a:r>
            <a:r>
              <a:rPr sz="1920" spc="-4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#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Sort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the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data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by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Sales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in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descending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order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1032933">
              <a:lnSpc>
                <a:spcPct val="100000"/>
              </a:lnSpc>
            </a:pP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city_sales.sort_values(by='Sales', ascending=False,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inplace=True) </a:t>
            </a:r>
            <a:r>
              <a:rPr sz="1920" spc="-4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#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Select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the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top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5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cities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top_5_cities_sales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=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city_sales.head()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plt.bar(top_5_cities_sales['City'],</a:t>
            </a:r>
            <a:r>
              <a:rPr sz="1920" spc="59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top_5_cities_sales['Sales'],</a:t>
            </a:r>
            <a:r>
              <a:rPr sz="1920" spc="43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align='center')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867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4376251">
              <a:lnSpc>
                <a:spcPct val="100000"/>
              </a:lnSpc>
            </a:pP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plt.xlabel("City")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plt.ylabel("Sales") </a:t>
            </a:r>
            <a:r>
              <a:rPr sz="1920" spc="16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plt.title("Top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5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Cities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by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Sales") </a:t>
            </a:r>
            <a:r>
              <a:rPr sz="1920" spc="-4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plt.xticks(rotation=90)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867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5596129">
              <a:lnSpc>
                <a:spcPct val="100000"/>
              </a:lnSpc>
            </a:pP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plt.show()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t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op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_5_c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i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t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i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e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s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_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s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ales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EditPoints="1"/>
          </p:cNvSpPr>
          <p:nvPr>
            <p:ph type="title"/>
          </p:nvPr>
        </p:nvSpPr>
        <p:spPr>
          <a:xfrm>
            <a:off x="1082802" y="395156"/>
            <a:ext cx="9033510" cy="861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47" marR="5419">
              <a:lnSpc>
                <a:spcPct val="100000"/>
              </a:lnSpc>
              <a:spcBef>
                <a:spcPts val="107"/>
              </a:spcBef>
            </a:pPr>
            <a:r>
              <a:rPr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Select </a:t>
            </a:r>
            <a:r>
              <a:rPr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top </a:t>
            </a:r>
            <a:r>
              <a:rPr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5 </a:t>
            </a:r>
            <a:r>
              <a:rPr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cities </a:t>
            </a:r>
            <a:r>
              <a:rPr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by </a:t>
            </a:r>
            <a:r>
              <a:rPr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profit and </a:t>
            </a:r>
            <a:r>
              <a:rPr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Sort </a:t>
            </a:r>
            <a:r>
              <a:rPr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the </a:t>
            </a:r>
            <a:r>
              <a:rPr spc="-16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data </a:t>
            </a:r>
            <a:r>
              <a:rPr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by </a:t>
            </a:r>
            <a:r>
              <a:rPr u="none" spc="-56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profit in</a:t>
            </a:r>
            <a:r>
              <a:rPr spc="-16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descending order: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272" y="2721496"/>
            <a:ext cx="10707052" cy="289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47">
              <a:lnSpc>
                <a:spcPct val="100000"/>
              </a:lnSpc>
              <a:spcBef>
                <a:spcPts val="107"/>
              </a:spcBef>
            </a:pP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city_profit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=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df_places.groupby('City',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as_index=False).sum()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#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Sort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the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data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by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Sales in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descending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order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city_profit.sort_values(by='Profit',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ascending=False,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inplace=True)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867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3800518">
              <a:lnSpc>
                <a:spcPct val="100000"/>
              </a:lnSpc>
            </a:pP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#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Select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the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top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5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cities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top_5_cities_profit</a:t>
            </a:r>
            <a:r>
              <a:rPr sz="1920" spc="-53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=city_profit.head()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plt.bar(top_5_cities_profit['City'],</a:t>
            </a:r>
            <a:r>
              <a:rPr sz="1920" spc="59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top_5_cities_profit['Profit'],</a:t>
            </a:r>
            <a:r>
              <a:rPr sz="1920" spc="43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align='center')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4504944">
              <a:lnSpc>
                <a:spcPct val="100000"/>
              </a:lnSpc>
            </a:pP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plt.xlabel("City")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plt.ylabel("Profit") </a:t>
            </a:r>
            <a:r>
              <a:rPr sz="1920" spc="133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plt.title("Top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5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Cities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by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Profit") </a:t>
            </a:r>
            <a:r>
              <a:rPr sz="1920" spc="-4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plt.xticks(rotation=90)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867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5704502">
              <a:lnSpc>
                <a:spcPct val="100000"/>
              </a:lnSpc>
            </a:pP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plt.show()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t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op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_5_c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i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t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i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e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s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_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p</a:t>
            </a:r>
            <a:r>
              <a:rPr sz="1920" spc="-32" dirty="0">
                <a:latin typeface="Century" pitchFamily="18" charset="0"/>
                <a:ea typeface="Century" pitchFamily="18" charset="0"/>
                <a:cs typeface="Century" pitchFamily="18" charset="0"/>
              </a:rPr>
              <a:t>r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ofit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7607805" y="3428390"/>
            <a:ext cx="5680710" cy="367548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947" y="1009903"/>
            <a:ext cx="12243435" cy="49184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47" marR="5419">
              <a:lnSpc>
                <a:spcPct val="100000"/>
              </a:lnSpc>
              <a:spcBef>
                <a:spcPts val="107"/>
              </a:spcBef>
            </a:pP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#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Group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the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data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by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product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category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and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calculate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the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average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profit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for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each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category </a:t>
            </a:r>
            <a:r>
              <a:rPr sz="1920" spc="-4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avg_profit_margin_by_category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=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df.groupby('Category')['Profit'].sum()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print(avg_profit_margin_by_category)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df['Profit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Margin']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=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df['Profit']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/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df['Sales']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867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#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Group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data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by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product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category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calculate</a:t>
            </a:r>
            <a:r>
              <a:rPr sz="1920" spc="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average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profit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margin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for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each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  <a:spcBef>
                <a:spcPts val="5"/>
              </a:spcBef>
            </a:pP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category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avg_profit_margin_by_category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=</a:t>
            </a:r>
            <a:r>
              <a:rPr sz="1920" spc="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df.groupby('Category')['Profit</a:t>
            </a:r>
            <a:r>
              <a:rPr sz="1920" spc="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Margin'].mean()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867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#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Plot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average</a:t>
            </a:r>
            <a:r>
              <a:rPr sz="1920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profit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margin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for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each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category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as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bar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chart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avg_profit_margin_by_category.plot(kind='bar')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867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#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Add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title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labels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to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chart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3394795">
              <a:lnSpc>
                <a:spcPct val="100000"/>
              </a:lnSpc>
            </a:pP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plt.title("Average Profit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Margin by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Product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Category") </a:t>
            </a:r>
            <a:r>
              <a:rPr sz="1920" spc="-4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plt.xlabel("Product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Category")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plt.ylabel("Average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Profit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Margin")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867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plt.show()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</p:txBody>
      </p:sp>
      <p:sp>
        <p:nvSpPr>
          <p:cNvPr id="3" name="object 3"/>
          <p:cNvSpPr>
            <a:spLocks noGrp="1" noEditPoints="1"/>
          </p:cNvSpPr>
          <p:nvPr>
            <p:ph type="title"/>
          </p:nvPr>
        </p:nvSpPr>
        <p:spPr>
          <a:xfrm>
            <a:off x="4985792" y="345232"/>
            <a:ext cx="2820353" cy="435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47">
              <a:lnSpc>
                <a:spcPct val="100000"/>
              </a:lnSpc>
              <a:spcBef>
                <a:spcPts val="107"/>
              </a:spcBef>
            </a:pPr>
            <a:r>
              <a:rPr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The</a:t>
            </a:r>
            <a:r>
              <a:rPr spc="-48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best</a:t>
            </a:r>
            <a:r>
              <a:rPr spc="-37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sales:</a:t>
            </a:r>
          </a:p>
        </p:txBody>
      </p:sp>
      <p:pic>
        <p:nvPicPr>
          <p:cNvPr id="4" name="object 4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7939277" y="3428388"/>
            <a:ext cx="5776723" cy="388680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EditPoints="1"/>
          </p:cNvSpPr>
          <p:nvPr>
            <p:ph type="title"/>
          </p:nvPr>
        </p:nvSpPr>
        <p:spPr>
          <a:xfrm>
            <a:off x="5129808" y="489248"/>
            <a:ext cx="3181315" cy="435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47">
              <a:lnSpc>
                <a:spcPct val="100000"/>
              </a:lnSpc>
              <a:spcBef>
                <a:spcPts val="107"/>
              </a:spcBef>
            </a:pPr>
            <a:r>
              <a:rPr sz="2800" spc="-2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C</a:t>
            </a:r>
            <a:r>
              <a:rPr sz="2800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ON</a:t>
            </a:r>
            <a:r>
              <a:rPr sz="2800"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C</a:t>
            </a:r>
            <a:r>
              <a:rPr sz="2800" spc="-59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L</a:t>
            </a:r>
            <a:r>
              <a:rPr sz="2800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USION:</a:t>
            </a:r>
            <a:endParaRPr sz="1920">
              <a:latin typeface="Californian FB" pitchFamily="18" charset="0"/>
              <a:ea typeface="Californian FB" pitchFamily="18" charset="0"/>
              <a:cs typeface="Californian FB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3384" y="2433464"/>
            <a:ext cx="12140563" cy="4090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297" marR="276351" indent="-285750">
              <a:lnSpc>
                <a:spcPct val="100000"/>
              </a:lnSpc>
              <a:spcBef>
                <a:spcPts val="101"/>
              </a:spcBef>
              <a:buFont typeface="Wingdings"/>
              <a:buChar char="ü"/>
            </a:pPr>
            <a:r>
              <a:rPr sz="20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Sales </a:t>
            </a:r>
            <a:r>
              <a:rPr sz="2000" spc="-27" dirty="0">
                <a:latin typeface="Century" pitchFamily="18" charset="0"/>
                <a:ea typeface="Century" pitchFamily="18" charset="0"/>
                <a:cs typeface="Century" pitchFamily="18" charset="0"/>
              </a:rPr>
              <a:t>Trends</a:t>
            </a:r>
            <a:endParaRPr lang="en-US" sz="2000" spc="-11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276351" indent="0">
              <a:lnSpc>
                <a:spcPct val="100000"/>
              </a:lnSpc>
              <a:spcBef>
                <a:spcPts val="101"/>
              </a:spcBef>
              <a:buFont typeface="Wingdings"/>
              <a:buNone/>
            </a:pPr>
            <a:endParaRPr lang="en-US" sz="2000" spc="-11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298619" indent="-285750" algn="just">
              <a:lnSpc>
                <a:spcPct val="100000"/>
              </a:lnSpc>
              <a:buSzPct val="93750"/>
              <a:buFont typeface="Wingdings"/>
              <a:buChar char="ü"/>
              <a:tabLst>
                <a:tab pos="84455" algn="l"/>
              </a:tabLst>
            </a:pPr>
            <a:r>
              <a:rPr sz="20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Customer</a:t>
            </a:r>
            <a:r>
              <a:rPr sz="20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20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Segmentation</a:t>
            </a:r>
            <a:endParaRPr lang="en-US" sz="2000" spc="-11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298619" indent="-285750" algn="just">
              <a:lnSpc>
                <a:spcPct val="100000"/>
              </a:lnSpc>
              <a:buSzPct val="93750"/>
              <a:buFont typeface="Wingdings"/>
              <a:buChar char="ü"/>
              <a:tabLst>
                <a:tab pos="84455" algn="l"/>
              </a:tabLst>
            </a:pPr>
            <a:endParaRPr lang="en-US" sz="2000" spc="-11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299297" marR="679365" indent="-285750">
              <a:lnSpc>
                <a:spcPct val="100000"/>
              </a:lnSpc>
              <a:buFont typeface="Wingdings"/>
              <a:buChar char="ü"/>
              <a:tabLst>
                <a:tab pos="84455" algn="l"/>
              </a:tabLst>
            </a:pPr>
            <a:r>
              <a:rPr sz="20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Predictive</a:t>
            </a:r>
            <a:r>
              <a:rPr sz="200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20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Insights</a:t>
            </a:r>
            <a:endParaRPr lang="en-US" sz="2000" spc="-27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679365" indent="0">
              <a:lnSpc>
                <a:spcPct val="100000"/>
              </a:lnSpc>
              <a:buFont typeface="Wingdings"/>
              <a:buNone/>
              <a:tabLst>
                <a:tab pos="84455" algn="l"/>
              </a:tabLst>
            </a:pPr>
            <a:endParaRPr lang="en-US" sz="2000" spc="-27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299297" marR="679365" indent="-285750">
              <a:lnSpc>
                <a:spcPct val="100000"/>
              </a:lnSpc>
              <a:buFont typeface="Wingdings"/>
              <a:buChar char="ü"/>
              <a:tabLst>
                <a:tab pos="84455" algn="l"/>
              </a:tabLst>
            </a:pPr>
            <a:r>
              <a:rPr sz="20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Enhanced</a:t>
            </a:r>
            <a:r>
              <a:rPr sz="2000" spc="-48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20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Profitability</a:t>
            </a:r>
            <a:endParaRPr lang="en-US" sz="2000" spc="-5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299297" marR="679365" indent="-285750">
              <a:lnSpc>
                <a:spcPct val="100000"/>
              </a:lnSpc>
              <a:buFont typeface="Wingdings"/>
              <a:buChar char="ü"/>
              <a:tabLst>
                <a:tab pos="84455" algn="l"/>
              </a:tabLst>
            </a:pPr>
            <a:endParaRPr lang="en-US" sz="2000" spc="-5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299297" marR="679365" indent="-285750">
              <a:lnSpc>
                <a:spcPct val="100000"/>
              </a:lnSpc>
              <a:buFont typeface="Wingdings"/>
              <a:buChar char="ü"/>
              <a:tabLst>
                <a:tab pos="84455" algn="l"/>
              </a:tabLst>
            </a:pPr>
            <a:r>
              <a:rPr sz="20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Improved</a:t>
            </a:r>
            <a:r>
              <a:rPr sz="200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20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Decision </a:t>
            </a:r>
            <a:r>
              <a:rPr sz="20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Making</a:t>
            </a:r>
            <a:endParaRPr lang="en-US" sz="2000" spc="-5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679365" indent="0">
              <a:lnSpc>
                <a:spcPct val="100000"/>
              </a:lnSpc>
              <a:buFont typeface="Wingdings"/>
              <a:buNone/>
              <a:tabLst>
                <a:tab pos="84455" algn="l"/>
              </a:tabLst>
            </a:pPr>
            <a:endParaRPr lang="en-US" sz="2000" spc="-5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298619" indent="-285750">
              <a:lnSpc>
                <a:spcPct val="100000"/>
              </a:lnSpc>
              <a:buSzPct val="93750"/>
              <a:buFont typeface="Wingdings"/>
              <a:buChar char="ü"/>
              <a:tabLst>
                <a:tab pos="84455" algn="l"/>
              </a:tabLst>
            </a:pPr>
            <a:r>
              <a:rPr sz="20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Customer</a:t>
            </a:r>
            <a:r>
              <a:rPr sz="200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20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Satisfaction</a:t>
            </a:r>
            <a:r>
              <a:rPr sz="2000" spc="-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20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200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 Retention</a:t>
            </a:r>
            <a:endParaRPr sz="200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>
              <a:lnSpc>
                <a:spcPct val="100000"/>
              </a:lnSpc>
            </a:pPr>
            <a:endParaRPr sz="1920">
              <a:latin typeface="Calibri"/>
              <a:cs typeface="Calibri"/>
            </a:endParaRPr>
          </a:p>
          <a:p>
            <a:pPr marL="13547" marR="80603">
              <a:lnSpc>
                <a:spcPct val="100000"/>
              </a:lnSpc>
              <a:spcBef>
                <a:spcPts val="1285"/>
              </a:spcBef>
            </a:pPr>
            <a:endParaRPr sz="170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3617640" y="3225552"/>
            <a:ext cx="9892655" cy="1006090"/>
          </a:xfrm>
          <a:prstGeom prst="rect">
            <a:avLst/>
          </a:prstGeom>
        </p:spPr>
        <p:txBody>
          <a:bodyPr/>
          <a:lstStyle/>
          <a:p>
            <a:r>
              <a:rPr lang="en-US" sz="6600">
                <a:latin typeface="Century Schoolbook" pitchFamily="18" charset="0"/>
                <a:ea typeface="Century Schoolbook" pitchFamily="18" charset="0"/>
                <a:cs typeface="Century Schoolbook" pitchFamily="18" charset="0"/>
              </a:rPr>
              <a:t>THANK YOU!</a:t>
            </a:r>
            <a:endParaRPr sz="6600">
              <a:latin typeface="Century Schoolbook" pitchFamily="18" charset="0"/>
              <a:ea typeface="Century Schoolbook" pitchFamily="18" charset="0"/>
              <a:cs typeface="Century Schoolbook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83467" y="903155"/>
          <a:ext cx="11144251" cy="5287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5875"/>
                <a:gridCol w="8143875"/>
                <a:gridCol w="1714501"/>
              </a:tblGrid>
              <a:tr h="567689">
                <a:tc>
                  <a:txBody>
                    <a:bodyPr lIns="0" tIns="32512" rIns="0" bIns="0"/>
                    <a:lstStyle/>
                    <a:p>
                      <a:pPr marL="97536" defTabSz="1139683">
                        <a:lnSpc>
                          <a:spcPct val="100000"/>
                        </a:lnSpc>
                        <a:spcBef>
                          <a:spcPts val="256"/>
                        </a:spcBef>
                      </a:pPr>
                      <a:r>
                        <a:rPr sz="192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S.no.</a:t>
                      </a:r>
                      <a:endParaRPr sz="1920">
                        <a:latin typeface="Calibri"/>
                        <a:cs typeface="Calibri"/>
                      </a:endParaRPr>
                    </a:p>
                  </a:txBody>
                  <a:tcPr marL="0" marR="0" marT="325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 lIns="0" tIns="32512" rIns="0" bIns="0"/>
                    <a:lstStyle/>
                    <a:p>
                      <a:pPr marL="1773935" defTabSz="1139683">
                        <a:lnSpc>
                          <a:spcPct val="100000"/>
                        </a:lnSpc>
                        <a:spcBef>
                          <a:spcPts val="256"/>
                        </a:spcBef>
                      </a:pPr>
                      <a:r>
                        <a:rPr sz="1920" b="1" spc="-32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Topics</a:t>
                      </a:r>
                      <a:r>
                        <a:rPr sz="1920" b="1" spc="-6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2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920">
                        <a:latin typeface="Calibri"/>
                        <a:cs typeface="Calibri"/>
                      </a:endParaRPr>
                    </a:p>
                  </a:txBody>
                  <a:tcPr marL="0" marR="0" marT="325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 lIns="0" tIns="32512" rIns="0" bIns="0"/>
                    <a:lstStyle/>
                    <a:p>
                      <a:pPr marL="98213" defTabSz="1139683">
                        <a:lnSpc>
                          <a:spcPct val="100000"/>
                        </a:lnSpc>
                        <a:spcBef>
                          <a:spcPts val="256"/>
                        </a:spcBef>
                      </a:pPr>
                      <a:r>
                        <a:rPr sz="1920" b="1" spc="-2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Page</a:t>
                      </a:r>
                      <a:r>
                        <a:rPr sz="1920" b="1" spc="-37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2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1920">
                        <a:latin typeface="Calibri"/>
                        <a:cs typeface="Calibri"/>
                      </a:endParaRPr>
                    </a:p>
                  </a:txBody>
                  <a:tcPr marL="0" marR="0" marT="325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65760">
                <a:tc>
                  <a:txBody>
                    <a:bodyPr lIns="0" tIns="32512" rIns="0" bIns="0"/>
                    <a:lstStyle/>
                    <a:p>
                      <a:pPr marL="97536" defTabSz="1139683">
                        <a:lnSpc>
                          <a:spcPct val="100000"/>
                        </a:lnSpc>
                        <a:spcBef>
                          <a:spcPts val="256"/>
                        </a:spcBef>
                      </a:pPr>
                      <a:r>
                        <a:rPr sz="1920" dirty="0">
                          <a:latin typeface="Calibri"/>
                          <a:cs typeface="Calibri"/>
                        </a:rPr>
                        <a:t>1</a:t>
                      </a:r>
                      <a:endParaRPr sz="1920">
                        <a:latin typeface="Calibri"/>
                        <a:cs typeface="Calibri"/>
                      </a:endParaRPr>
                    </a:p>
                  </a:txBody>
                  <a:tcPr marL="0" marR="0" marT="325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 lIns="0" tIns="32512" rIns="0" bIns="0"/>
                    <a:lstStyle/>
                    <a:p>
                      <a:pPr marL="97536" defTabSz="1139683">
                        <a:lnSpc>
                          <a:spcPct val="100000"/>
                        </a:lnSpc>
                        <a:spcBef>
                          <a:spcPts val="256"/>
                        </a:spcBef>
                      </a:pPr>
                      <a:r>
                        <a:rPr sz="1920" spc="-11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920" spc="-37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spc="-5" dirty="0">
                          <a:latin typeface="Calibri"/>
                          <a:cs typeface="Calibri"/>
                        </a:rPr>
                        <a:t>Overview</a:t>
                      </a:r>
                      <a:endParaRPr sz="1920">
                        <a:latin typeface="Calibri"/>
                        <a:cs typeface="Calibri"/>
                      </a:endParaRPr>
                    </a:p>
                  </a:txBody>
                  <a:tcPr marL="0" marR="0" marT="325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 lIns="0" tIns="32512" rIns="0" bIns="0"/>
                    <a:lstStyle/>
                    <a:p>
                      <a:pPr marL="98213" defTabSz="1139683">
                        <a:lnSpc>
                          <a:spcPct val="100000"/>
                        </a:lnSpc>
                        <a:spcBef>
                          <a:spcPts val="256"/>
                        </a:spcBef>
                      </a:pPr>
                      <a:r>
                        <a:rPr sz="1920" spc="-5" dirty="0">
                          <a:latin typeface="Calibri"/>
                          <a:cs typeface="Calibri"/>
                        </a:rPr>
                        <a:t>3-10</a:t>
                      </a:r>
                      <a:endParaRPr sz="1920">
                        <a:latin typeface="Calibri"/>
                        <a:cs typeface="Calibri"/>
                      </a:endParaRPr>
                    </a:p>
                  </a:txBody>
                  <a:tcPr marL="0" marR="0" marT="325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188719">
                <a:tc>
                  <a:txBody>
                    <a:bodyPr lIns="0" tIns="32512" rIns="0" bIns="0"/>
                    <a:lstStyle/>
                    <a:p>
                      <a:pPr marL="97536" defTabSz="1139683">
                        <a:lnSpc>
                          <a:spcPct val="100000"/>
                        </a:lnSpc>
                        <a:spcBef>
                          <a:spcPts val="256"/>
                        </a:spcBef>
                      </a:pPr>
                      <a:r>
                        <a:rPr sz="1920" dirty="0">
                          <a:latin typeface="Calibri"/>
                          <a:cs typeface="Calibri"/>
                        </a:rPr>
                        <a:t>2</a:t>
                      </a:r>
                      <a:endParaRPr sz="1920">
                        <a:latin typeface="Calibri"/>
                        <a:cs typeface="Calibri"/>
                      </a:endParaRPr>
                    </a:p>
                  </a:txBody>
                  <a:tcPr marL="0" marR="0" marT="325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 lIns="0" tIns="32512" rIns="0" bIns="0"/>
                    <a:lstStyle/>
                    <a:p>
                      <a:pPr marL="97536" defTabSz="1139683">
                        <a:lnSpc>
                          <a:spcPct val="100000"/>
                        </a:lnSpc>
                        <a:spcBef>
                          <a:spcPts val="256"/>
                        </a:spcBef>
                      </a:pPr>
                      <a:r>
                        <a:rPr sz="1920" spc="-16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920" spc="-32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spc="-5" dirty="0">
                          <a:latin typeface="Calibri"/>
                          <a:cs typeface="Calibri"/>
                        </a:rPr>
                        <a:t>set</a:t>
                      </a:r>
                      <a:endParaRPr sz="1920">
                        <a:latin typeface="Calibri"/>
                        <a:cs typeface="Calibri"/>
                      </a:endParaRPr>
                    </a:p>
                    <a:p>
                      <a:pPr marL="463296" indent="-366437" defTabSz="1139683">
                        <a:lnSpc>
                          <a:spcPct val="100000"/>
                        </a:lnSpc>
                        <a:buAutoNum type="arabicPeriod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920" spc="-11" dirty="0">
                          <a:latin typeface="Calibri"/>
                          <a:cs typeface="Calibri"/>
                        </a:rPr>
                        <a:t>Dataset</a:t>
                      </a:r>
                      <a:r>
                        <a:rPr sz="1920" spc="-4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spc="-5" dirty="0">
                          <a:latin typeface="Calibri"/>
                          <a:cs typeface="Calibri"/>
                        </a:rPr>
                        <a:t>loading</a:t>
                      </a:r>
                      <a:endParaRPr sz="1920">
                        <a:latin typeface="Calibri"/>
                        <a:cs typeface="Calibri"/>
                      </a:endParaRPr>
                    </a:p>
                    <a:p>
                      <a:pPr marL="463296" indent="-366437" defTabSz="1139683">
                        <a:lnSpc>
                          <a:spcPct val="100000"/>
                        </a:lnSpc>
                        <a:buAutoNum type="arabicPeriod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920" dirty="0">
                          <a:latin typeface="Calibri"/>
                          <a:cs typeface="Calibri"/>
                        </a:rPr>
                        <a:t>About</a:t>
                      </a:r>
                      <a:r>
                        <a:rPr sz="1920" spc="-27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920" spc="-16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spc="-11" dirty="0">
                          <a:latin typeface="Calibri"/>
                          <a:cs typeface="Calibri"/>
                        </a:rPr>
                        <a:t>Dataset</a:t>
                      </a:r>
                      <a:endParaRPr sz="1920">
                        <a:latin typeface="Calibri"/>
                        <a:cs typeface="Calibri"/>
                      </a:endParaRPr>
                    </a:p>
                  </a:txBody>
                  <a:tcPr marL="0" marR="0" marT="325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 lIns="0" tIns="32512" rIns="0" bIns="0"/>
                    <a:lstStyle/>
                    <a:p>
                      <a:pPr marL="98213" defTabSz="1139683">
                        <a:lnSpc>
                          <a:spcPct val="100000"/>
                        </a:lnSpc>
                        <a:spcBef>
                          <a:spcPts val="256"/>
                        </a:spcBef>
                      </a:pPr>
                      <a:r>
                        <a:rPr sz="1920" spc="-5" dirty="0">
                          <a:latin typeface="Calibri"/>
                          <a:cs typeface="Calibri"/>
                        </a:rPr>
                        <a:t>11-12</a:t>
                      </a:r>
                      <a:endParaRPr sz="1920">
                        <a:latin typeface="Calibri"/>
                        <a:cs typeface="Calibri"/>
                      </a:endParaRPr>
                    </a:p>
                  </a:txBody>
                  <a:tcPr marL="0" marR="0" marT="325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40080">
                <a:tc>
                  <a:txBody>
                    <a:bodyPr lIns="0" tIns="32512" rIns="0" bIns="0"/>
                    <a:lstStyle/>
                    <a:p>
                      <a:pPr marL="97536" defTabSz="1139683">
                        <a:lnSpc>
                          <a:spcPct val="100000"/>
                        </a:lnSpc>
                        <a:spcBef>
                          <a:spcPts val="256"/>
                        </a:spcBef>
                      </a:pPr>
                      <a:r>
                        <a:rPr sz="1920" dirty="0">
                          <a:latin typeface="Calibri"/>
                          <a:cs typeface="Calibri"/>
                        </a:rPr>
                        <a:t>3</a:t>
                      </a:r>
                      <a:endParaRPr sz="1920">
                        <a:latin typeface="Calibri"/>
                        <a:cs typeface="Calibri"/>
                      </a:endParaRPr>
                    </a:p>
                  </a:txBody>
                  <a:tcPr marL="0" marR="0" marT="325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 lIns="0" tIns="32512" rIns="0" bIns="0"/>
                    <a:lstStyle/>
                    <a:p>
                      <a:pPr marL="97536" defTabSz="1139683">
                        <a:lnSpc>
                          <a:spcPct val="100000"/>
                        </a:lnSpc>
                        <a:spcBef>
                          <a:spcPts val="256"/>
                        </a:spcBef>
                      </a:pPr>
                      <a:r>
                        <a:rPr sz="1920" spc="-5" dirty="0">
                          <a:latin typeface="Calibri"/>
                          <a:cs typeface="Calibri"/>
                        </a:rPr>
                        <a:t>Some</a:t>
                      </a:r>
                      <a:r>
                        <a:rPr sz="1920" spc="-16" dirty="0">
                          <a:latin typeface="Calibri"/>
                          <a:cs typeface="Calibri"/>
                        </a:rPr>
                        <a:t> Statistical</a:t>
                      </a:r>
                      <a:r>
                        <a:rPr sz="19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spc="-11" dirty="0">
                          <a:latin typeface="Calibri"/>
                          <a:cs typeface="Calibri"/>
                        </a:rPr>
                        <a:t>Information</a:t>
                      </a:r>
                      <a:endParaRPr sz="1920">
                        <a:latin typeface="Calibri"/>
                        <a:cs typeface="Calibri"/>
                      </a:endParaRPr>
                    </a:p>
                  </a:txBody>
                  <a:tcPr marL="0" marR="0" marT="325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 lIns="0" tIns="32512" rIns="0" bIns="0"/>
                    <a:lstStyle/>
                    <a:p>
                      <a:pPr marL="98213" defTabSz="1139683">
                        <a:lnSpc>
                          <a:spcPct val="100000"/>
                        </a:lnSpc>
                        <a:spcBef>
                          <a:spcPts val="256"/>
                        </a:spcBef>
                      </a:pPr>
                      <a:r>
                        <a:rPr sz="1920" spc="-5" dirty="0">
                          <a:latin typeface="Calibri"/>
                          <a:cs typeface="Calibri"/>
                        </a:rPr>
                        <a:t>13</a:t>
                      </a:r>
                      <a:endParaRPr sz="1920">
                        <a:latin typeface="Calibri"/>
                        <a:cs typeface="Calibri"/>
                      </a:endParaRPr>
                    </a:p>
                  </a:txBody>
                  <a:tcPr marL="0" marR="0" marT="325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885442">
                <a:tc>
                  <a:txBody>
                    <a:bodyPr lIns="0" tIns="33189" rIns="0" bIns="0"/>
                    <a:lstStyle/>
                    <a:p>
                      <a:pPr marL="97536" defTabSz="1139683">
                        <a:lnSpc>
                          <a:spcPct val="100000"/>
                        </a:lnSpc>
                        <a:spcBef>
                          <a:spcPts val="261"/>
                        </a:spcBef>
                      </a:pPr>
                      <a:r>
                        <a:rPr sz="1920" dirty="0">
                          <a:latin typeface="Calibri"/>
                          <a:cs typeface="Calibri"/>
                        </a:rPr>
                        <a:t>4</a:t>
                      </a:r>
                      <a:endParaRPr sz="1920">
                        <a:latin typeface="Calibri"/>
                        <a:cs typeface="Calibri"/>
                      </a:endParaRPr>
                    </a:p>
                  </a:txBody>
                  <a:tcPr marL="0" marR="0" marT="331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 lIns="0" tIns="33189" rIns="0" bIns="0"/>
                    <a:lstStyle/>
                    <a:p>
                      <a:pPr marL="97536" defTabSz="1139683">
                        <a:lnSpc>
                          <a:spcPct val="100000"/>
                        </a:lnSpc>
                        <a:spcBef>
                          <a:spcPts val="261"/>
                        </a:spcBef>
                      </a:pPr>
                      <a:r>
                        <a:rPr sz="1920" spc="-11" dirty="0">
                          <a:latin typeface="Calibri"/>
                          <a:cs typeface="Calibri"/>
                        </a:rPr>
                        <a:t>Exploratory</a:t>
                      </a:r>
                      <a:r>
                        <a:rPr sz="1920" spc="-27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spc="-16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920" spc="-5" dirty="0">
                          <a:latin typeface="Calibri"/>
                          <a:cs typeface="Calibri"/>
                        </a:rPr>
                        <a:t> Analysis</a:t>
                      </a:r>
                      <a:r>
                        <a:rPr sz="1920" spc="-2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spc="-11" dirty="0">
                          <a:latin typeface="Calibri"/>
                          <a:cs typeface="Calibri"/>
                        </a:rPr>
                        <a:t>(EDA)</a:t>
                      </a:r>
                      <a:endParaRPr sz="1920">
                        <a:latin typeface="Calibri"/>
                        <a:cs typeface="Calibri"/>
                      </a:endParaRPr>
                    </a:p>
                    <a:p>
                      <a:pPr marL="463296" indent="-366437" defTabSz="1139683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920" spc="-5" dirty="0">
                          <a:latin typeface="Calibri"/>
                          <a:cs typeface="Calibri"/>
                        </a:rPr>
                        <a:t>What </a:t>
                      </a:r>
                      <a:r>
                        <a:rPr sz="1920" spc="-11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920" spc="1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92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spc="-11" dirty="0">
                          <a:latin typeface="Calibri"/>
                          <a:cs typeface="Calibri"/>
                        </a:rPr>
                        <a:t>top</a:t>
                      </a:r>
                      <a:r>
                        <a:rPr sz="192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spc="-5" dirty="0">
                          <a:latin typeface="Calibri"/>
                          <a:cs typeface="Calibri"/>
                        </a:rPr>
                        <a:t>selling </a:t>
                      </a:r>
                      <a:r>
                        <a:rPr sz="1920" spc="-11" dirty="0">
                          <a:latin typeface="Calibri"/>
                          <a:cs typeface="Calibri"/>
                        </a:rPr>
                        <a:t>products</a:t>
                      </a:r>
                      <a:r>
                        <a:rPr sz="192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920" dirty="0">
                          <a:latin typeface="Calibri"/>
                          <a:cs typeface="Calibri"/>
                        </a:rPr>
                        <a:t> the </a:t>
                      </a:r>
                      <a:r>
                        <a:rPr sz="1920" spc="-11" dirty="0">
                          <a:latin typeface="Calibri"/>
                          <a:cs typeface="Calibri"/>
                        </a:rPr>
                        <a:t>superstore?</a:t>
                      </a:r>
                      <a:endParaRPr sz="1920">
                        <a:latin typeface="Calibri"/>
                        <a:cs typeface="Calibri"/>
                      </a:endParaRPr>
                    </a:p>
                    <a:p>
                      <a:pPr marL="463296" indent="-366437" defTabSz="1139683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920" spc="-5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1920" spc="-11" dirty="0">
                          <a:latin typeface="Calibri"/>
                          <a:cs typeface="Calibri"/>
                        </a:rPr>
                        <a:t> are</a:t>
                      </a:r>
                      <a:r>
                        <a:rPr sz="1920" spc="1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92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spc="-11" dirty="0">
                          <a:latin typeface="Calibri"/>
                          <a:cs typeface="Calibri"/>
                        </a:rPr>
                        <a:t>top</a:t>
                      </a:r>
                      <a:r>
                        <a:rPr sz="192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spc="-11" dirty="0">
                          <a:latin typeface="Calibri"/>
                          <a:cs typeface="Calibri"/>
                        </a:rPr>
                        <a:t>profit</a:t>
                      </a:r>
                      <a:r>
                        <a:rPr sz="1920" spc="-16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spc="-11" dirty="0">
                          <a:latin typeface="Calibri"/>
                          <a:cs typeface="Calibri"/>
                        </a:rPr>
                        <a:t>products</a:t>
                      </a:r>
                      <a:r>
                        <a:rPr sz="192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92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92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spc="-11" dirty="0">
                          <a:latin typeface="Calibri"/>
                          <a:cs typeface="Calibri"/>
                        </a:rPr>
                        <a:t>superstore?</a:t>
                      </a:r>
                      <a:endParaRPr sz="1920">
                        <a:latin typeface="Calibri"/>
                        <a:cs typeface="Calibri"/>
                      </a:endParaRPr>
                    </a:p>
                    <a:p>
                      <a:pPr marL="463296" indent="-366437" defTabSz="1139683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920" spc="-5" dirty="0">
                          <a:latin typeface="Calibri"/>
                          <a:cs typeface="Calibri"/>
                        </a:rPr>
                        <a:t>What is</a:t>
                      </a:r>
                      <a:r>
                        <a:rPr sz="1920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920" spc="1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spc="-16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192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spc="-5" dirty="0">
                          <a:latin typeface="Calibri"/>
                          <a:cs typeface="Calibri"/>
                        </a:rPr>
                        <a:t>Sales</a:t>
                      </a:r>
                      <a:r>
                        <a:rPr sz="1920" spc="-16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92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spc="-11" dirty="0">
                          <a:latin typeface="Calibri"/>
                          <a:cs typeface="Calibri"/>
                        </a:rPr>
                        <a:t>Profit</a:t>
                      </a:r>
                      <a:r>
                        <a:rPr sz="19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spc="-11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920" spc="1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spc="-11" dirty="0">
                          <a:latin typeface="Calibri"/>
                          <a:cs typeface="Calibri"/>
                        </a:rPr>
                        <a:t>region?</a:t>
                      </a:r>
                      <a:endParaRPr sz="1920">
                        <a:latin typeface="Calibri"/>
                        <a:cs typeface="Calibri"/>
                      </a:endParaRPr>
                    </a:p>
                    <a:p>
                      <a:pPr marL="463296" marR="621115" indent="-365760" defTabSz="1139683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920" spc="-5" dirty="0">
                          <a:latin typeface="Calibri"/>
                          <a:cs typeface="Calibri"/>
                        </a:rPr>
                        <a:t>Select </a:t>
                      </a:r>
                      <a:r>
                        <a:rPr sz="1920" spc="-11" dirty="0">
                          <a:latin typeface="Calibri"/>
                          <a:cs typeface="Calibri"/>
                        </a:rPr>
                        <a:t>top </a:t>
                      </a:r>
                      <a:r>
                        <a:rPr sz="192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92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spc="-5" dirty="0">
                          <a:latin typeface="Calibri"/>
                          <a:cs typeface="Calibri"/>
                        </a:rPr>
                        <a:t>cities</a:t>
                      </a:r>
                      <a:r>
                        <a:rPr sz="1920" spc="1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spc="-5" dirty="0">
                          <a:latin typeface="Calibri"/>
                          <a:cs typeface="Calibri"/>
                        </a:rPr>
                        <a:t>by </a:t>
                      </a:r>
                      <a:r>
                        <a:rPr sz="1920" spc="-11" dirty="0">
                          <a:latin typeface="Calibri"/>
                          <a:cs typeface="Calibri"/>
                        </a:rPr>
                        <a:t>profit</a:t>
                      </a:r>
                      <a:r>
                        <a:rPr sz="192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920" spc="-5" dirty="0">
                          <a:latin typeface="Calibri"/>
                          <a:cs typeface="Calibri"/>
                        </a:rPr>
                        <a:t>Sort</a:t>
                      </a:r>
                      <a:r>
                        <a:rPr sz="1920" dirty="0">
                          <a:latin typeface="Calibri"/>
                          <a:cs typeface="Calibri"/>
                        </a:rPr>
                        <a:t> the </a:t>
                      </a:r>
                      <a:r>
                        <a:rPr sz="1920" spc="-16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920" spc="-1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spc="-5" dirty="0">
                          <a:latin typeface="Calibri"/>
                          <a:cs typeface="Calibri"/>
                        </a:rPr>
                        <a:t>by </a:t>
                      </a:r>
                      <a:r>
                        <a:rPr sz="1920" spc="-42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spc="-11" dirty="0">
                          <a:latin typeface="Calibri"/>
                          <a:cs typeface="Calibri"/>
                        </a:rPr>
                        <a:t>profit</a:t>
                      </a:r>
                      <a:r>
                        <a:rPr sz="1920" spc="-5" dirty="0">
                          <a:latin typeface="Calibri"/>
                          <a:cs typeface="Calibri"/>
                        </a:rPr>
                        <a:t> in descending</a:t>
                      </a:r>
                      <a:r>
                        <a:rPr sz="1920" spc="27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spc="-11" dirty="0">
                          <a:latin typeface="Calibri"/>
                          <a:cs typeface="Calibri"/>
                        </a:rPr>
                        <a:t>order</a:t>
                      </a:r>
                      <a:endParaRPr sz="1920">
                        <a:latin typeface="Calibri"/>
                        <a:cs typeface="Calibri"/>
                      </a:endParaRPr>
                    </a:p>
                  </a:txBody>
                  <a:tcPr marL="0" marR="0" marT="331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 lIns="0" tIns="33189" rIns="0" bIns="0"/>
                    <a:lstStyle/>
                    <a:p>
                      <a:pPr marL="98213" defTabSz="1139683">
                        <a:lnSpc>
                          <a:spcPct val="100000"/>
                        </a:lnSpc>
                        <a:spcBef>
                          <a:spcPts val="261"/>
                        </a:spcBef>
                      </a:pPr>
                      <a:r>
                        <a:rPr sz="1920" spc="-5" dirty="0">
                          <a:latin typeface="Calibri"/>
                          <a:cs typeface="Calibri"/>
                        </a:rPr>
                        <a:t>14-21</a:t>
                      </a:r>
                      <a:endParaRPr sz="1920">
                        <a:latin typeface="Calibri"/>
                        <a:cs typeface="Calibri"/>
                      </a:endParaRPr>
                    </a:p>
                  </a:txBody>
                  <a:tcPr marL="0" marR="0" marT="331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40029">
                <a:tc>
                  <a:txBody>
                    <a:bodyPr lIns="0" tIns="33866" rIns="0" bIns="0"/>
                    <a:lstStyle/>
                    <a:p>
                      <a:pPr marL="97536" defTabSz="1139683">
                        <a:lnSpc>
                          <a:spcPct val="100000"/>
                        </a:lnSpc>
                        <a:spcBef>
                          <a:spcPts val="267"/>
                        </a:spcBef>
                      </a:pPr>
                      <a:r>
                        <a:rPr sz="1920" dirty="0">
                          <a:latin typeface="Calibri"/>
                          <a:cs typeface="Calibri"/>
                        </a:rPr>
                        <a:t>5</a:t>
                      </a:r>
                      <a:endParaRPr sz="1920">
                        <a:latin typeface="Calibri"/>
                        <a:cs typeface="Calibri"/>
                      </a:endParaRPr>
                    </a:p>
                  </a:txBody>
                  <a:tcPr marL="0" marR="0" marT="3386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 lIns="0" tIns="33866" rIns="0" bIns="0"/>
                    <a:lstStyle/>
                    <a:p>
                      <a:pPr marL="183557" indent="-86699" defTabSz="1139683">
                        <a:lnSpc>
                          <a:spcPct val="100000"/>
                        </a:lnSpc>
                        <a:spcBef>
                          <a:spcPts val="267"/>
                        </a:spcBef>
                        <a:buSzPct val="94444"/>
                        <a:buFont typeface="Arial MT"/>
                        <a:buChar char="•"/>
                        <a:tabLst>
                          <a:tab pos="172720" algn="l"/>
                        </a:tabLst>
                      </a:pPr>
                      <a:r>
                        <a:rPr sz="192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920" spc="-2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spc="-5" dirty="0">
                          <a:latin typeface="Calibri"/>
                          <a:cs typeface="Calibri"/>
                        </a:rPr>
                        <a:t>Best</a:t>
                      </a:r>
                      <a:r>
                        <a:rPr sz="1920" spc="-2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spc="-5" dirty="0">
                          <a:latin typeface="Calibri"/>
                          <a:cs typeface="Calibri"/>
                        </a:rPr>
                        <a:t>Sales</a:t>
                      </a:r>
                      <a:r>
                        <a:rPr sz="1920" spc="-27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20" spc="-11" dirty="0">
                          <a:latin typeface="Calibri"/>
                          <a:cs typeface="Calibri"/>
                        </a:rPr>
                        <a:t>Plotting</a:t>
                      </a:r>
                      <a:endParaRPr sz="1920">
                        <a:latin typeface="Calibri"/>
                        <a:cs typeface="Calibri"/>
                      </a:endParaRPr>
                    </a:p>
                    <a:p>
                      <a:pPr marL="237067" indent="-140208" defTabSz="1139683">
                        <a:lnSpc>
                          <a:spcPct val="100000"/>
                        </a:lnSpc>
                        <a:buSzPct val="94444"/>
                        <a:buFont typeface="Arial MT"/>
                        <a:buChar char="•"/>
                        <a:tabLst>
                          <a:tab pos="222885" algn="l"/>
                        </a:tabLst>
                      </a:pPr>
                      <a:r>
                        <a:rPr sz="1920" spc="-5" dirty="0">
                          <a:latin typeface="Calibri"/>
                          <a:cs typeface="Calibri"/>
                        </a:rPr>
                        <a:t>Conclusion</a:t>
                      </a:r>
                      <a:endParaRPr sz="1920">
                        <a:latin typeface="Calibri"/>
                        <a:cs typeface="Calibri"/>
                      </a:endParaRPr>
                    </a:p>
                  </a:txBody>
                  <a:tcPr marL="0" marR="0" marT="3386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 lIns="0" tIns="33866" rIns="0" bIns="0"/>
                    <a:lstStyle/>
                    <a:p>
                      <a:pPr marL="98213" defTabSz="1139683">
                        <a:lnSpc>
                          <a:spcPct val="100000"/>
                        </a:lnSpc>
                        <a:spcBef>
                          <a:spcPts val="267"/>
                        </a:spcBef>
                      </a:pPr>
                      <a:r>
                        <a:rPr sz="1920" spc="-5" dirty="0">
                          <a:latin typeface="Calibri"/>
                          <a:cs typeface="Calibri"/>
                        </a:rPr>
                        <a:t>22-23</a:t>
                      </a:r>
                      <a:endParaRPr sz="1920">
                        <a:latin typeface="Calibri"/>
                        <a:cs typeface="Calibri"/>
                      </a:endParaRPr>
                    </a:p>
                  </a:txBody>
                  <a:tcPr marL="0" marR="0" marT="3386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>
            <a:spLocks noGrp="1" noEditPoints="1"/>
          </p:cNvSpPr>
          <p:nvPr>
            <p:ph type="title"/>
          </p:nvPr>
        </p:nvSpPr>
        <p:spPr>
          <a:xfrm>
            <a:off x="1082802" y="306371"/>
            <a:ext cx="1806891" cy="435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47">
              <a:lnSpc>
                <a:spcPct val="100000"/>
              </a:lnSpc>
              <a:spcBef>
                <a:spcPts val="107"/>
              </a:spcBef>
            </a:pPr>
            <a:r>
              <a:rPr u="sng" spc="-32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A</a:t>
            </a:r>
            <a:r>
              <a:rPr u="sng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GEN</a:t>
            </a:r>
            <a:r>
              <a:rPr u="sng" spc="-69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D</a:t>
            </a:r>
            <a:r>
              <a:rPr u="sng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A: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EditPoints="1"/>
          </p:cNvSpPr>
          <p:nvPr>
            <p:ph type="title"/>
          </p:nvPr>
        </p:nvSpPr>
        <p:spPr>
          <a:xfrm>
            <a:off x="4158804" y="232188"/>
            <a:ext cx="5651524" cy="5257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47">
              <a:lnSpc>
                <a:spcPct val="100000"/>
              </a:lnSpc>
              <a:spcBef>
                <a:spcPts val="107"/>
              </a:spcBef>
            </a:pPr>
            <a:r>
              <a:rPr lang="en-US" sz="3413" u="none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          </a:t>
            </a:r>
            <a:r>
              <a:rPr lang="en-US" sz="3413" u="sng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 </a:t>
            </a:r>
            <a:r>
              <a:rPr sz="3413" u="sng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Project</a:t>
            </a:r>
            <a:r>
              <a:rPr sz="3413" u="sng" spc="-9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3413" u="sng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Overview</a:t>
            </a:r>
            <a:endParaRPr sz="3413" u="sng">
              <a:latin typeface="Californian FB" pitchFamily="18" charset="0"/>
              <a:ea typeface="Californian FB" pitchFamily="18" charset="0"/>
              <a:cs typeface="Californian FB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296" y="1785392"/>
            <a:ext cx="12457384" cy="49073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307" marR="5419">
              <a:lnSpc>
                <a:spcPct val="100400"/>
              </a:lnSpc>
              <a:spcBef>
                <a:spcPts val="91"/>
              </a:spcBef>
            </a:pP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80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dataset</a:t>
            </a:r>
            <a:r>
              <a:rPr sz="180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used</a:t>
            </a:r>
            <a:r>
              <a:rPr sz="180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in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this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analysis </a:t>
            </a:r>
            <a:r>
              <a:rPr sz="180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contains information</a:t>
            </a:r>
            <a:r>
              <a:rPr sz="180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about</a:t>
            </a:r>
            <a:r>
              <a:rPr sz="180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sales</a:t>
            </a:r>
            <a:r>
              <a:rPr sz="180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transactions,</a:t>
            </a:r>
            <a:r>
              <a:rPr sz="180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customers,</a:t>
            </a:r>
            <a:r>
              <a:rPr sz="180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products,</a:t>
            </a:r>
            <a:r>
              <a:rPr sz="180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80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geographical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locations.</a:t>
            </a:r>
            <a:r>
              <a:rPr sz="1800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The </a:t>
            </a:r>
            <a:r>
              <a:rPr sz="1800" spc="-368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analysis</a:t>
            </a:r>
            <a:r>
              <a:rPr sz="1800" spc="-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involves</a:t>
            </a:r>
            <a:r>
              <a:rPr sz="180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using </a:t>
            </a:r>
            <a:r>
              <a:rPr sz="1800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Power</a:t>
            </a:r>
            <a:r>
              <a:rPr sz="180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BI,</a:t>
            </a:r>
            <a:r>
              <a:rPr sz="180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data</a:t>
            </a:r>
            <a:r>
              <a:rPr sz="180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visualization</a:t>
            </a:r>
            <a:r>
              <a:rPr sz="1800" spc="-3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and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reporting</a:t>
            </a:r>
            <a:r>
              <a:rPr sz="180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tool,</a:t>
            </a:r>
            <a:r>
              <a:rPr sz="180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to</a:t>
            </a:r>
            <a:r>
              <a:rPr sz="180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create</a:t>
            </a:r>
            <a:r>
              <a:rPr sz="180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interactive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dashboards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and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reports</a:t>
            </a:r>
            <a:r>
              <a:rPr sz="1800" spc="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that provide</a:t>
            </a:r>
            <a:r>
              <a:rPr sz="180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insights</a:t>
            </a:r>
            <a:r>
              <a:rPr sz="1800" spc="-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into</a:t>
            </a:r>
            <a:r>
              <a:rPr sz="180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the sales</a:t>
            </a:r>
            <a:r>
              <a:rPr sz="180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performance</a:t>
            </a:r>
            <a:r>
              <a:rPr sz="1800" spc="48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of </a:t>
            </a:r>
            <a:r>
              <a:rPr sz="180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Superstore</a:t>
            </a:r>
            <a:endParaRPr lang="en-US" sz="1800" spc="-16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379307" marR="5419">
              <a:lnSpc>
                <a:spcPct val="100400"/>
              </a:lnSpc>
              <a:spcBef>
                <a:spcPts val="91"/>
              </a:spcBef>
            </a:pPr>
            <a:endParaRPr lang="en-US" sz="2400" b="1" spc="-5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379307" marR="5419">
              <a:lnSpc>
                <a:spcPct val="100400"/>
              </a:lnSpc>
              <a:spcBef>
                <a:spcPts val="91"/>
              </a:spcBef>
            </a:pPr>
            <a:r>
              <a:rPr lang="en-US" sz="2400" b="1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Purpose</a:t>
            </a:r>
            <a:r>
              <a:rPr sz="2400" b="1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:</a:t>
            </a:r>
            <a:r>
              <a:rPr sz="2400" b="1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to</a:t>
            </a:r>
            <a:r>
              <a:rPr sz="180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gain</a:t>
            </a:r>
            <a:r>
              <a:rPr sz="180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insights</a:t>
            </a:r>
            <a:r>
              <a:rPr sz="1800" spc="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into</a:t>
            </a:r>
            <a:r>
              <a:rPr sz="180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sales</a:t>
            </a:r>
            <a:r>
              <a:rPr sz="180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trends,</a:t>
            </a:r>
            <a:r>
              <a:rPr sz="1800" spc="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customer </a:t>
            </a:r>
            <a:r>
              <a:rPr sz="1800" spc="-3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behavior,</a:t>
            </a:r>
            <a:r>
              <a:rPr sz="1800" dirty="0">
                <a:latin typeface="Century" pitchFamily="18" charset="0"/>
                <a:ea typeface="Century" pitchFamily="18" charset="0"/>
                <a:cs typeface="Century" pitchFamily="18" charset="0"/>
              </a:rPr>
              <a:t> and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operational</a:t>
            </a:r>
            <a:r>
              <a:rPr sz="180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efficiency </a:t>
            </a:r>
            <a:r>
              <a:rPr sz="1800" dirty="0">
                <a:latin typeface="Century" pitchFamily="18" charset="0"/>
                <a:ea typeface="Century" pitchFamily="18" charset="0"/>
                <a:cs typeface="Century" pitchFamily="18" charset="0"/>
              </a:rPr>
              <a:t>in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order</a:t>
            </a:r>
            <a:r>
              <a:rPr sz="180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to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optimize</a:t>
            </a:r>
            <a:r>
              <a:rPr sz="180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store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performance</a:t>
            </a:r>
            <a:r>
              <a:rPr sz="1800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80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make</a:t>
            </a:r>
            <a:r>
              <a:rPr sz="180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data-driven </a:t>
            </a:r>
            <a:r>
              <a:rPr sz="180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recommendations</a:t>
            </a:r>
            <a:r>
              <a:rPr sz="180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for</a:t>
            </a:r>
            <a:r>
              <a:rPr sz="1800" spc="-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improvement</a:t>
            </a:r>
            <a:endParaRPr lang="en-US" sz="1800" spc="-11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379307" marR="5419">
              <a:lnSpc>
                <a:spcPct val="100400"/>
              </a:lnSpc>
              <a:spcBef>
                <a:spcPts val="91"/>
              </a:spcBef>
            </a:pP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.</a:t>
            </a:r>
            <a:endParaRPr sz="180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764032">
              <a:lnSpc>
                <a:spcPts val="1789"/>
              </a:lnSpc>
              <a:spcBef>
                <a:spcPts val="363"/>
              </a:spcBef>
            </a:pPr>
            <a:r>
              <a:rPr lang="en-US" sz="2400" b="1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   </a:t>
            </a:r>
            <a:r>
              <a:rPr sz="2400" b="1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Scope:</a:t>
            </a:r>
            <a:r>
              <a:rPr sz="2400" b="1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data</a:t>
            </a:r>
            <a:r>
              <a:rPr sz="180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cleaning,</a:t>
            </a:r>
            <a:r>
              <a:rPr sz="1800" spc="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exploratory</a:t>
            </a:r>
            <a:r>
              <a:rPr sz="180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data</a:t>
            </a:r>
            <a:r>
              <a:rPr sz="180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analysis,</a:t>
            </a:r>
            <a:r>
              <a:rPr sz="180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dirty="0">
                <a:latin typeface="Century" pitchFamily="18" charset="0"/>
                <a:ea typeface="Century" pitchFamily="18" charset="0"/>
                <a:cs typeface="Century" pitchFamily="18" charset="0"/>
              </a:rPr>
              <a:t>sales</a:t>
            </a:r>
            <a:r>
              <a:rPr sz="180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analysis,</a:t>
            </a:r>
            <a:r>
              <a:rPr sz="180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customer</a:t>
            </a:r>
            <a:r>
              <a:rPr sz="180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behavior</a:t>
            </a:r>
            <a:r>
              <a:rPr sz="180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analysis</a:t>
            </a:r>
            <a:endParaRPr lang="en-US" sz="1800" spc="-5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764032">
              <a:lnSpc>
                <a:spcPts val="1789"/>
              </a:lnSpc>
              <a:spcBef>
                <a:spcPts val="363"/>
              </a:spcBef>
            </a:pPr>
            <a:endParaRPr lang="en-US" sz="2400" b="1" spc="-5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764032">
              <a:lnSpc>
                <a:spcPts val="1789"/>
              </a:lnSpc>
              <a:spcBef>
                <a:spcPts val="363"/>
              </a:spcBef>
            </a:pPr>
            <a:r>
              <a:rPr lang="en-US" sz="2400" b="1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  </a:t>
            </a:r>
          </a:p>
          <a:p>
            <a:pPr marL="13547" marR="764032">
              <a:lnSpc>
                <a:spcPts val="1789"/>
              </a:lnSpc>
              <a:spcBef>
                <a:spcPts val="363"/>
              </a:spcBef>
            </a:pPr>
            <a:r>
              <a:rPr lang="en-US" sz="2400" b="1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  Objective</a:t>
            </a:r>
            <a:r>
              <a:rPr sz="2400" b="1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:</a:t>
            </a:r>
            <a:endParaRPr lang="en-US" sz="2400" b="1" spc="-5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764032">
              <a:lnSpc>
                <a:spcPts val="1789"/>
              </a:lnSpc>
              <a:spcBef>
                <a:spcPts val="363"/>
              </a:spcBef>
            </a:pPr>
            <a:endParaRPr lang="en-US" sz="2400" b="1" spc="-5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299297" marR="596731" indent="-285750">
              <a:lnSpc>
                <a:spcPct val="100000"/>
              </a:lnSpc>
              <a:spcBef>
                <a:spcPts val="32"/>
              </a:spcBef>
              <a:buSzPct val="92857"/>
              <a:buFont typeface="Wingdings"/>
              <a:buChar char="Ø"/>
              <a:tabLst>
                <a:tab pos="76200" algn="l"/>
              </a:tabLst>
            </a:pP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Identify</a:t>
            </a:r>
            <a:r>
              <a:rPr sz="180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sales</a:t>
            </a:r>
            <a:r>
              <a:rPr sz="180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trends,</a:t>
            </a:r>
            <a:r>
              <a:rPr sz="180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such</a:t>
            </a:r>
            <a:r>
              <a:rPr sz="180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dirty="0">
                <a:latin typeface="Century" pitchFamily="18" charset="0"/>
                <a:ea typeface="Century" pitchFamily="18" charset="0"/>
                <a:cs typeface="Century" pitchFamily="18" charset="0"/>
              </a:rPr>
              <a:t>as</a:t>
            </a:r>
            <a:r>
              <a:rPr sz="180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seasonal</a:t>
            </a:r>
            <a:r>
              <a:rPr sz="180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patterns</a:t>
            </a:r>
            <a:r>
              <a:rPr sz="1800" spc="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80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fluctuations,</a:t>
            </a:r>
            <a:r>
              <a:rPr sz="180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to</a:t>
            </a:r>
            <a:r>
              <a:rPr sz="180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optimize</a:t>
            </a:r>
            <a:r>
              <a:rPr sz="180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inventory</a:t>
            </a:r>
            <a:r>
              <a:rPr sz="180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management</a:t>
            </a:r>
            <a:r>
              <a:rPr sz="1800" spc="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endParaRPr lang="en-US" sz="1800" spc="32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299297" marR="596731" indent="-285750">
              <a:lnSpc>
                <a:spcPct val="100000"/>
              </a:lnSpc>
              <a:spcBef>
                <a:spcPts val="32"/>
              </a:spcBef>
              <a:buSzPct val="92857"/>
              <a:buFont typeface="Wingdings"/>
              <a:buChar char="Ø"/>
              <a:tabLst>
                <a:tab pos="76200" algn="l"/>
              </a:tabLst>
            </a:pP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Understand</a:t>
            </a:r>
            <a:r>
              <a:rPr sz="180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customer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behavior</a:t>
            </a:r>
            <a:r>
              <a:rPr sz="180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by</a:t>
            </a:r>
            <a:r>
              <a:rPr sz="180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analyzing</a:t>
            </a:r>
            <a:r>
              <a:rPr sz="180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demographics,</a:t>
            </a:r>
            <a:r>
              <a:rPr sz="180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preferences,</a:t>
            </a:r>
            <a:r>
              <a:rPr sz="180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80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purchase</a:t>
            </a:r>
            <a:r>
              <a:rPr sz="180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patterns</a:t>
            </a:r>
            <a:endParaRPr lang="en-US" sz="1800" spc="-11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299297" marR="596731" indent="-285750">
              <a:lnSpc>
                <a:spcPct val="100000"/>
              </a:lnSpc>
              <a:spcBef>
                <a:spcPts val="32"/>
              </a:spcBef>
              <a:buSzPct val="92857"/>
              <a:buFont typeface="Wingdings"/>
              <a:buChar char="Ø"/>
              <a:tabLst>
                <a:tab pos="76200" algn="l"/>
              </a:tabLst>
            </a:pPr>
            <a:r>
              <a:rPr lang="en-US"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Improve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operational</a:t>
            </a:r>
            <a:r>
              <a:rPr sz="180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efficiency</a:t>
            </a:r>
            <a:r>
              <a:rPr sz="180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by</a:t>
            </a:r>
            <a:r>
              <a:rPr sz="180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identifying</a:t>
            </a:r>
            <a:r>
              <a:rPr sz="1800" spc="3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bottlenecks,</a:t>
            </a:r>
            <a:r>
              <a:rPr sz="1800" spc="48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streamlining</a:t>
            </a:r>
            <a:r>
              <a:rPr sz="1800" spc="3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processes,optimizing</a:t>
            </a:r>
            <a:r>
              <a:rPr sz="180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resourc</a:t>
            </a:r>
            <a:r>
              <a:rPr lang="en-US"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e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allocation</a:t>
            </a:r>
            <a:endParaRPr sz="180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299297" indent="-285750">
              <a:lnSpc>
                <a:spcPct val="100000"/>
              </a:lnSpc>
              <a:buFont typeface="Wingdings"/>
              <a:buChar char="Ø"/>
            </a:pP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Provide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data-driven</a:t>
            </a:r>
            <a:r>
              <a:rPr sz="180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recommendations</a:t>
            </a:r>
            <a:r>
              <a:rPr sz="180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to</a:t>
            </a:r>
            <a:r>
              <a:rPr sz="180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optimize</a:t>
            </a:r>
            <a:r>
              <a:rPr sz="180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80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store</a:t>
            </a:r>
            <a:r>
              <a:rPr sz="18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performance,</a:t>
            </a:r>
            <a:endParaRPr sz="1800">
              <a:latin typeface="Century" pitchFamily="18" charset="0"/>
              <a:ea typeface="Century" pitchFamily="18" charset="0"/>
              <a:cs typeface="Century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EditPoints="1"/>
          </p:cNvSpPr>
          <p:nvPr>
            <p:ph type="title"/>
          </p:nvPr>
        </p:nvSpPr>
        <p:spPr>
          <a:xfrm>
            <a:off x="4337720" y="201216"/>
            <a:ext cx="4150798" cy="37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47">
              <a:lnSpc>
                <a:spcPct val="100000"/>
              </a:lnSpc>
              <a:spcBef>
                <a:spcPts val="107"/>
              </a:spcBef>
            </a:pPr>
            <a:r>
              <a:rPr sz="2400" u="sng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WHO</a:t>
            </a:r>
            <a:r>
              <a:rPr sz="2400" u="sng" spc="-27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2400" u="sng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ARE</a:t>
            </a:r>
            <a:r>
              <a:rPr sz="2400" u="sng" spc="-27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2400" u="sng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THE</a:t>
            </a:r>
            <a:r>
              <a:rPr sz="2400" u="sng" spc="-32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2400" u="sng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END</a:t>
            </a:r>
            <a:r>
              <a:rPr sz="2400" u="sng" spc="-32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z="2400" u="sng"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USERS</a:t>
            </a:r>
            <a:endParaRPr sz="2400" u="sng">
              <a:latin typeface="Californian FB" pitchFamily="18" charset="0"/>
              <a:ea typeface="Californian FB" pitchFamily="18" charset="0"/>
              <a:cs typeface="Californian FB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962" y="781100"/>
            <a:ext cx="12566333" cy="56649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47">
              <a:lnSpc>
                <a:spcPct val="100000"/>
              </a:lnSpc>
              <a:spcBef>
                <a:spcPts val="107"/>
              </a:spcBef>
            </a:pPr>
            <a:r>
              <a:rPr sz="2000" b="1" u="heavy" spc="-37" dirty="0">
                <a:uFill>
                  <a:solidFill>
                    <a:srgbClr val="000000"/>
                  </a:solidFill>
                </a:uFill>
                <a:latin typeface="Century" pitchFamily="18" charset="0"/>
                <a:ea typeface="Century" pitchFamily="18" charset="0"/>
                <a:cs typeface="Century" pitchFamily="18" charset="0"/>
              </a:rPr>
              <a:t>Target</a:t>
            </a:r>
            <a:r>
              <a:rPr sz="2000" b="1" u="heavy" spc="-16" dirty="0">
                <a:uFill>
                  <a:solidFill>
                    <a:srgbClr val="000000"/>
                  </a:solidFill>
                </a:uFill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entury" pitchFamily="18" charset="0"/>
                <a:ea typeface="Century" pitchFamily="18" charset="0"/>
                <a:cs typeface="Century" pitchFamily="18" charset="0"/>
              </a:rPr>
              <a:t>Audience</a:t>
            </a:r>
            <a:r>
              <a:rPr sz="2000" b="1" u="heavy" spc="-53" dirty="0">
                <a:uFill>
                  <a:solidFill>
                    <a:srgbClr val="000000"/>
                  </a:solidFill>
                </a:uFill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entury" pitchFamily="18" charset="0"/>
                <a:ea typeface="Century" pitchFamily="18" charset="0"/>
                <a:cs typeface="Century" pitchFamily="18" charset="0"/>
              </a:rPr>
              <a:t>or</a:t>
            </a:r>
            <a:r>
              <a:rPr sz="2000" b="1" u="heavy" spc="-16" dirty="0">
                <a:uFill>
                  <a:solidFill>
                    <a:srgbClr val="000000"/>
                  </a:solidFill>
                </a:uFill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entury" pitchFamily="18" charset="0"/>
                <a:ea typeface="Century" pitchFamily="18" charset="0"/>
                <a:cs typeface="Century" pitchFamily="18" charset="0"/>
              </a:rPr>
              <a:t>End</a:t>
            </a:r>
            <a:r>
              <a:rPr sz="2000" b="1" u="heavy" spc="-21" dirty="0">
                <a:uFill>
                  <a:solidFill>
                    <a:srgbClr val="000000"/>
                  </a:solidFill>
                </a:uFill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entury" pitchFamily="18" charset="0"/>
                <a:ea typeface="Century" pitchFamily="18" charset="0"/>
                <a:cs typeface="Century" pitchFamily="18" charset="0"/>
              </a:rPr>
              <a:t>Users:</a:t>
            </a:r>
            <a:endParaRPr lang="en-US" sz="2000" b="1" u="heavy" spc="-5" dirty="0">
              <a:uFill>
                <a:solidFill>
                  <a:srgbClr val="000000"/>
                </a:solidFill>
              </a:uFill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  <a:spcBef>
                <a:spcPts val="107"/>
              </a:spcBef>
            </a:pPr>
            <a:endParaRPr lang="en-US" sz="1920" b="1" u="heavy" spc="-5" dirty="0">
              <a:uFill>
                <a:solidFill>
                  <a:srgbClr val="000000"/>
                </a:solidFill>
              </a:uFill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299297" marR="406400" indent="-285750">
              <a:lnSpc>
                <a:spcPct val="100000"/>
              </a:lnSpc>
              <a:buSzPct val="94444"/>
              <a:buFont typeface="Wingdings"/>
              <a:buChar char="q"/>
              <a:tabLst>
                <a:tab pos="93980" algn="l"/>
              </a:tabLst>
            </a:pPr>
            <a:r>
              <a:rPr sz="1920" b="1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Store</a:t>
            </a:r>
            <a:r>
              <a:rPr sz="1920" b="1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Managers:</a:t>
            </a:r>
            <a:r>
              <a:rPr sz="1920" b="1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They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require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insights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on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sales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performance,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customer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behavior,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and </a:t>
            </a:r>
            <a:r>
              <a:rPr sz="1920" spc="-4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operational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efficiency</a:t>
            </a:r>
            <a:endParaRPr lang="en-US" sz="1920" spc="-5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299297" marR="406400" indent="-285750">
              <a:lnSpc>
                <a:spcPct val="100000"/>
              </a:lnSpc>
              <a:buSzPct val="94444"/>
              <a:buFont typeface="Wingdings"/>
              <a:buChar char="q"/>
              <a:tabLst>
                <a:tab pos="93980" algn="l"/>
              </a:tabLst>
            </a:pPr>
            <a:r>
              <a:rPr sz="1920" b="1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Marketing</a:t>
            </a:r>
            <a:r>
              <a:rPr sz="1920" b="1" spc="-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Managers: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They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need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information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on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customer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demographics,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preferences, </a:t>
            </a:r>
            <a:r>
              <a:rPr sz="1920" spc="-4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buying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patterns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endParaRPr sz="2347">
              <a:latin typeface="Calibri"/>
              <a:cs typeface="Calibri"/>
            </a:endParaRPr>
          </a:p>
          <a:p>
            <a:pPr marL="89408">
              <a:lnSpc>
                <a:spcPct val="100000"/>
              </a:lnSpc>
            </a:pPr>
            <a:endParaRPr lang="en-US" sz="1920" b="1" u="heavy" spc="-11" dirty="0">
              <a:uFill>
                <a:solidFill>
                  <a:srgbClr val="000000"/>
                </a:solidFill>
              </a:uFill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89408">
              <a:lnSpc>
                <a:spcPct val="100000"/>
              </a:lnSpc>
            </a:pPr>
            <a:r>
              <a:rPr sz="1920" b="1" u="heavy" spc="-11" dirty="0">
                <a:uFill>
                  <a:solidFill>
                    <a:srgbClr val="000000"/>
                  </a:solidFill>
                </a:uFill>
                <a:latin typeface="Century" pitchFamily="18" charset="0"/>
                <a:ea typeface="Century" pitchFamily="18" charset="0"/>
                <a:cs typeface="Century" pitchFamily="18" charset="0"/>
              </a:rPr>
              <a:t>Characteristics</a:t>
            </a:r>
            <a:r>
              <a:rPr sz="1920" b="1" u="heavy" spc="-59" dirty="0">
                <a:uFill>
                  <a:solidFill>
                    <a:srgbClr val="000000"/>
                  </a:solidFill>
                </a:uFill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u="heavy" dirty="0">
                <a:uFill>
                  <a:solidFill>
                    <a:srgbClr val="000000"/>
                  </a:solidFill>
                </a:uFill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920" b="1" u="heavy" spc="-21" dirty="0">
                <a:uFill>
                  <a:solidFill>
                    <a:srgbClr val="000000"/>
                  </a:solidFill>
                </a:uFill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u="heavy" spc="-5" dirty="0">
                <a:uFill>
                  <a:solidFill>
                    <a:srgbClr val="000000"/>
                  </a:solidFill>
                </a:uFill>
                <a:latin typeface="Century" pitchFamily="18" charset="0"/>
                <a:ea typeface="Century" pitchFamily="18" charset="0"/>
                <a:cs typeface="Century" pitchFamily="18" charset="0"/>
              </a:rPr>
              <a:t>Needs:</a:t>
            </a:r>
            <a:endParaRPr lang="en-US" sz="1920" b="1" u="heavy" spc="-5" dirty="0">
              <a:uFill>
                <a:solidFill>
                  <a:srgbClr val="000000"/>
                </a:solidFill>
              </a:uFill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89408">
              <a:lnSpc>
                <a:spcPct val="100000"/>
              </a:lnSpc>
            </a:pPr>
            <a:endParaRPr lang="en-US" sz="1920" b="1" u="heavy" spc="-5" dirty="0">
              <a:uFill>
                <a:solidFill>
                  <a:srgbClr val="000000"/>
                </a:solidFill>
              </a:uFill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375158" marR="5419" lvl="1" indent="-285750">
              <a:lnSpc>
                <a:spcPct val="100000"/>
              </a:lnSpc>
              <a:buSzPct val="94444"/>
              <a:buFont typeface="Wingdings"/>
              <a:buChar char="q"/>
              <a:tabLst>
                <a:tab pos="165100" algn="l"/>
              </a:tabLst>
            </a:pP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comprehensive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data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analysis,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visualizations,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actionable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recommendations </a:t>
            </a:r>
            <a:r>
              <a:rPr sz="1920" spc="-4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to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identify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areas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for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improvement,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enhance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profitability,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streamline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operations.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lvl="1">
              <a:lnSpc>
                <a:spcPct val="100000"/>
              </a:lnSpc>
              <a:spcBef>
                <a:spcPts val="37"/>
              </a:spcBef>
              <a:buFont typeface="Arial MT"/>
              <a:buChar char="•"/>
            </a:pPr>
            <a:endParaRPr sz="2667">
              <a:latin typeface="Calibri"/>
              <a:cs typeface="Calibri"/>
            </a:endParaRPr>
          </a:p>
          <a:p>
            <a:pPr marL="89408">
              <a:lnSpc>
                <a:spcPct val="100000"/>
              </a:lnSpc>
            </a:pPr>
            <a:r>
              <a:rPr sz="1920" b="1" u="heavy" spc="-5" dirty="0">
                <a:uFill>
                  <a:solidFill>
                    <a:srgbClr val="000000"/>
                  </a:solidFill>
                </a:uFill>
                <a:latin typeface="Century" pitchFamily="18" charset="0"/>
                <a:ea typeface="Century" pitchFamily="18" charset="0"/>
                <a:cs typeface="Century" pitchFamily="18" charset="0"/>
              </a:rPr>
              <a:t>Benefits</a:t>
            </a:r>
            <a:r>
              <a:rPr sz="1920" b="1" u="heavy" spc="-53" dirty="0">
                <a:uFill>
                  <a:solidFill>
                    <a:srgbClr val="000000"/>
                  </a:solidFill>
                </a:uFill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u="heavy" spc="-11" dirty="0">
                <a:uFill>
                  <a:solidFill>
                    <a:srgbClr val="000000"/>
                  </a:solidFill>
                </a:uFill>
                <a:latin typeface="Century" pitchFamily="18" charset="0"/>
                <a:ea typeface="Century" pitchFamily="18" charset="0"/>
                <a:cs typeface="Century" pitchFamily="18" charset="0"/>
              </a:rPr>
              <a:t>from</a:t>
            </a:r>
            <a:r>
              <a:rPr sz="1920" b="1" u="heavy" spc="-21" dirty="0">
                <a:uFill>
                  <a:solidFill>
                    <a:srgbClr val="000000"/>
                  </a:solidFill>
                </a:uFill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u="heavy" dirty="0">
                <a:uFill>
                  <a:solidFill>
                    <a:srgbClr val="000000"/>
                  </a:solidFill>
                </a:uFill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920" b="1" u="heavy" spc="-21" dirty="0">
                <a:uFill>
                  <a:solidFill>
                    <a:srgbClr val="000000"/>
                  </a:solidFill>
                </a:uFill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u="heavy" dirty="0">
                <a:uFill>
                  <a:solidFill>
                    <a:srgbClr val="000000"/>
                  </a:solidFill>
                </a:uFill>
                <a:latin typeface="Century" pitchFamily="18" charset="0"/>
                <a:ea typeface="Century" pitchFamily="18" charset="0"/>
                <a:cs typeface="Century" pitchFamily="18" charset="0"/>
              </a:rPr>
              <a:t>Solution:</a:t>
            </a:r>
            <a:endParaRPr lang="en-US" sz="1920" b="1" u="heavy" dirty="0">
              <a:uFill>
                <a:solidFill>
                  <a:srgbClr val="000000"/>
                </a:solidFill>
              </a:uFill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89408">
              <a:lnSpc>
                <a:spcPct val="100000"/>
              </a:lnSpc>
            </a:pPr>
            <a:endParaRPr lang="en-US" sz="1920" b="1" u="heavy" dirty="0">
              <a:uFill>
                <a:solidFill>
                  <a:srgbClr val="000000"/>
                </a:solidFill>
              </a:uFill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375158" marR="354245" lvl="1" indent="-285750">
              <a:lnSpc>
                <a:spcPct val="100000"/>
              </a:lnSpc>
              <a:buSzPct val="94444"/>
              <a:buFont typeface="Wingdings"/>
              <a:buChar char="q"/>
              <a:tabLst>
                <a:tab pos="165100" algn="l"/>
              </a:tabLst>
            </a:pP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optimized</a:t>
            </a:r>
            <a:r>
              <a:rPr sz="1920" spc="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inventory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management,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improved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sales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forecasting, </a:t>
            </a:r>
            <a:r>
              <a:rPr sz="1920" spc="-4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streamlined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operations,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leading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to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increased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profitability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endParaRPr lang="en-US" sz="1920" spc="27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89408" marR="354245" lvl="1" indent="0">
              <a:lnSpc>
                <a:spcPct val="100000"/>
              </a:lnSpc>
              <a:buFont typeface="Wingdings"/>
              <a:buNone/>
              <a:tabLst>
                <a:tab pos="165100" algn="l"/>
              </a:tabLst>
            </a:pPr>
            <a:endParaRPr lang="en-US" sz="1920" spc="27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375158" marR="354245" lvl="1" indent="-285750">
              <a:lnSpc>
                <a:spcPct val="100000"/>
              </a:lnSpc>
              <a:buSzPct val="94444"/>
              <a:buFont typeface="Wingdings"/>
              <a:buChar char="q"/>
              <a:tabLst>
                <a:tab pos="165100" algn="l"/>
              </a:tabLst>
            </a:pP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benefit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from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 targeted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marketing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campaigns, enhanced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customer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engagement, </a:t>
            </a:r>
            <a:r>
              <a:rPr sz="1920" spc="-4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improved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customer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retention,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resulting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in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increased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sales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brand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27" dirty="0">
                <a:latin typeface="Century" pitchFamily="18" charset="0"/>
                <a:ea typeface="Century" pitchFamily="18" charset="0"/>
                <a:cs typeface="Century" pitchFamily="18" charset="0"/>
              </a:rPr>
              <a:t>loyalty</a:t>
            </a:r>
            <a:r>
              <a:rPr sz="1920" spc="-27" dirty="0">
                <a:latin typeface="Calibri"/>
                <a:cs typeface="Calibri"/>
              </a:rPr>
              <a:t>.</a:t>
            </a:r>
            <a:endParaRPr sz="192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EditPoints="1"/>
          </p:cNvSpPr>
          <p:nvPr>
            <p:ph type="title"/>
          </p:nvPr>
        </p:nvSpPr>
        <p:spPr>
          <a:xfrm>
            <a:off x="4193703" y="129208"/>
            <a:ext cx="5146176" cy="435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47">
              <a:lnSpc>
                <a:spcPct val="100000"/>
              </a:lnSpc>
              <a:spcBef>
                <a:spcPts val="107"/>
              </a:spcBef>
            </a:pPr>
            <a:r>
              <a:rPr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Solution</a:t>
            </a:r>
            <a:r>
              <a:rPr spc="-27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and</a:t>
            </a:r>
            <a:r>
              <a:rPr spc="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its</a:t>
            </a:r>
            <a:r>
              <a:rPr spc="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value </a:t>
            </a:r>
            <a:r>
              <a:rPr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proposition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154" y="1641376"/>
            <a:ext cx="12759691" cy="4931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47" marR="5419">
              <a:lnSpc>
                <a:spcPct val="100000"/>
              </a:lnSpc>
              <a:spcBef>
                <a:spcPts val="107"/>
              </a:spcBef>
            </a:pPr>
            <a:r>
              <a:rPr sz="1920" b="1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The solution</a:t>
            </a:r>
            <a:r>
              <a:rPr sz="1920" b="1" spc="-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for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"</a:t>
            </a:r>
            <a:r>
              <a:rPr sz="1920" b="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Analysis</a:t>
            </a:r>
            <a:r>
              <a:rPr sz="1920" b="0" spc="-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0" dirty="0">
                <a:latin typeface="Century" pitchFamily="18" charset="0"/>
                <a:ea typeface="Century" pitchFamily="18" charset="0"/>
                <a:cs typeface="Century" pitchFamily="18" charset="0"/>
              </a:rPr>
              <a:t>of</a:t>
            </a:r>
            <a:r>
              <a:rPr sz="1920" b="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Superstore</a:t>
            </a:r>
            <a:r>
              <a:rPr sz="1920" b="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dataset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"</a:t>
            </a:r>
            <a:r>
              <a:rPr sz="1920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project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involves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conducting</a:t>
            </a:r>
            <a:r>
              <a:rPr sz="1920" spc="48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 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comprehensive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analysis of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Superstore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dataset to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gain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insights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into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sales trends,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customer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27" dirty="0">
                <a:latin typeface="Century" pitchFamily="18" charset="0"/>
                <a:ea typeface="Century" pitchFamily="18" charset="0"/>
                <a:cs typeface="Century" pitchFamily="18" charset="0"/>
              </a:rPr>
              <a:t>behavior,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operational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efficiency.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This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analysis will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be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carried</a:t>
            </a:r>
            <a:r>
              <a:rPr sz="1920" spc="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out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using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various </a:t>
            </a:r>
            <a:r>
              <a:rPr sz="1920" spc="-4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statistical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data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mining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techniques,</a:t>
            </a:r>
            <a:r>
              <a:rPr sz="1920" spc="3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as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well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as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advanced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visualization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tools.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867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</a:pPr>
            <a:r>
              <a:rPr sz="1920" b="1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Value</a:t>
            </a:r>
            <a:r>
              <a:rPr sz="1920" b="1" spc="-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Proposition:</a:t>
            </a:r>
            <a:r>
              <a:rPr sz="1920" b="1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endParaRPr lang="en-US" sz="1920" b="1" spc="-21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>
              <a:lnSpc>
                <a:spcPct val="100000"/>
              </a:lnSpc>
            </a:pPr>
            <a:endParaRPr lang="en-US" sz="1920" b="1" spc="-21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299297" indent="-285750">
              <a:lnSpc>
                <a:spcPct val="100000"/>
              </a:lnSpc>
              <a:buFont typeface="Wingdings"/>
              <a:buChar char="v"/>
            </a:pPr>
            <a:r>
              <a:rPr sz="1920" u="sng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Data-Driven</a:t>
            </a:r>
            <a:r>
              <a:rPr sz="1920" u="sng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u="sng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Decision</a:t>
            </a:r>
            <a:r>
              <a:rPr sz="1920" u="sng" spc="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u="sng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Making:</a:t>
            </a:r>
            <a:r>
              <a:rPr sz="1920" u="sng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. 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can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make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informed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decisions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based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on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comprehensive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analysis,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leading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to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improved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store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performance,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optimized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operations,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targeted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marketing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strategies.</a:t>
            </a:r>
            <a:endParaRPr lang="en-US" sz="1920" spc="-11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indent="0">
              <a:lnSpc>
                <a:spcPct val="100000"/>
              </a:lnSpc>
              <a:buFont typeface="Wingdings"/>
              <a:buNone/>
            </a:pPr>
            <a:endParaRPr lang="en-US" sz="1920" spc="-11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299297" marR="52832" indent="-285750">
              <a:lnSpc>
                <a:spcPct val="100000"/>
              </a:lnSpc>
              <a:buSzPct val="94444"/>
              <a:buFont typeface="Wingdings"/>
              <a:buChar char="v"/>
              <a:tabLst>
                <a:tab pos="93980" algn="l"/>
              </a:tabLst>
            </a:pPr>
            <a:r>
              <a:rPr sz="1920" u="sng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Enhanced</a:t>
            </a:r>
            <a:r>
              <a:rPr sz="1920" u="sng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u="sng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Profitability:</a:t>
            </a:r>
            <a:r>
              <a:rPr sz="1920" spc="3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Our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analysis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helps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identify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opportunities</a:t>
            </a:r>
            <a:r>
              <a:rPr sz="1920" spc="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for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increasing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sales,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improving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inventory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management,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reducing</a:t>
            </a:r>
            <a:r>
              <a:rPr sz="1920" spc="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costs,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ultimately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leading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to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enhanced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profitability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for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Superstore.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endParaRPr lang="en-US" sz="1920" spc="11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299297" marR="52832" indent="-285750">
              <a:lnSpc>
                <a:spcPct val="100000"/>
              </a:lnSpc>
              <a:buSzPct val="94444"/>
              <a:buFont typeface="Wingdings"/>
              <a:buChar char="v"/>
              <a:tabLst>
                <a:tab pos="93980" algn="l"/>
              </a:tabLst>
            </a:pPr>
            <a:endParaRPr lang="en-US" sz="1920" u="sng" spc="-11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299297" marR="52832" indent="-285750">
              <a:lnSpc>
                <a:spcPct val="100000"/>
              </a:lnSpc>
              <a:buSzPct val="94444"/>
              <a:buFont typeface="Wingdings"/>
              <a:buChar char="v"/>
              <a:tabLst>
                <a:tab pos="93980" algn="l"/>
              </a:tabLst>
            </a:pPr>
            <a:r>
              <a:rPr sz="1920" u="sng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Customer</a:t>
            </a:r>
            <a:r>
              <a:rPr sz="1920" u="sng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Insights</a:t>
            </a:r>
            <a:r>
              <a:rPr sz="1920" u="sng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u="sng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920" u="sng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u="sng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Personalized</a:t>
            </a:r>
            <a:r>
              <a:rPr sz="1920" u="sng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u="sng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Marketing: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to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develop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personalized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marketing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campaigns,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tailor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promotions,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enhance</a:t>
            </a:r>
            <a:r>
              <a:rPr sz="1920" spc="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customer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engagement,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resulting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in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increased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customer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satisfaction, retention,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ultimately,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higher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sales.</a:t>
            </a:r>
            <a:endParaRPr lang="en-US" sz="1920" spc="-5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52832" indent="0">
              <a:lnSpc>
                <a:spcPct val="100000"/>
              </a:lnSpc>
              <a:buFont typeface="Wingdings"/>
              <a:buNone/>
              <a:tabLst>
                <a:tab pos="93980" algn="l"/>
              </a:tabLst>
            </a:pPr>
            <a:endParaRPr lang="en-US" sz="1920" spc="-5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299297" marR="203200" indent="-285750">
              <a:lnSpc>
                <a:spcPct val="100000"/>
              </a:lnSpc>
              <a:spcBef>
                <a:spcPts val="5"/>
              </a:spcBef>
              <a:buSzPct val="94444"/>
              <a:buFont typeface="Wingdings"/>
              <a:buChar char="v"/>
              <a:tabLst>
                <a:tab pos="93980" algn="l"/>
              </a:tabLst>
            </a:pPr>
            <a:r>
              <a:rPr sz="1920" u="sng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Competitive</a:t>
            </a:r>
            <a:r>
              <a:rPr sz="1920" u="sng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u="sng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Advantage: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Leveraging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power</a:t>
            </a:r>
            <a:r>
              <a:rPr sz="1920" spc="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of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data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analysis,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our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solution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provides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the </a:t>
            </a:r>
            <a:r>
              <a:rPr sz="1920" spc="-4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Superstore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EditPoints="1"/>
          </p:cNvSpPr>
          <p:nvPr>
            <p:ph type="title"/>
          </p:nvPr>
        </p:nvSpPr>
        <p:spPr>
          <a:xfrm>
            <a:off x="1529408" y="273224"/>
            <a:ext cx="11567161" cy="87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47" marR="5419">
              <a:lnSpc>
                <a:spcPct val="100000"/>
              </a:lnSpc>
              <a:spcBef>
                <a:spcPts val="107"/>
              </a:spcBef>
            </a:pPr>
            <a:r>
              <a:rPr sz="3200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Modelling </a:t>
            </a:r>
            <a:endParaRPr lang="en-US" sz="3200" dirty="0">
              <a:latin typeface="Californian FB" pitchFamily="18" charset="0"/>
              <a:ea typeface="Californian FB" pitchFamily="18" charset="0"/>
              <a:cs typeface="Californian FB" pitchFamily="18" charset="0"/>
            </a:endParaRPr>
          </a:p>
          <a:p>
            <a:pPr marL="13547" marR="5419">
              <a:lnSpc>
                <a:spcPct val="100000"/>
              </a:lnSpc>
              <a:spcBef>
                <a:spcPts val="107"/>
              </a:spcBef>
            </a:pPr>
            <a:r>
              <a:rPr sz="240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techniques, methodologies, </a:t>
            </a:r>
            <a:r>
              <a:rPr sz="2400" dirty="0">
                <a:latin typeface="Century" pitchFamily="18" charset="0"/>
                <a:ea typeface="Century" pitchFamily="18" charset="0"/>
                <a:cs typeface="Century" pitchFamily="18" charset="0"/>
              </a:rPr>
              <a:t>and </a:t>
            </a:r>
            <a:r>
              <a:rPr sz="240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frameworks were </a:t>
            </a:r>
            <a:r>
              <a:rPr sz="2400" u="none" spc="-56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2400" dirty="0">
                <a:latin typeface="Century" pitchFamily="18" charset="0"/>
                <a:ea typeface="Century" pitchFamily="18" charset="0"/>
                <a:cs typeface="Century" pitchFamily="18" charset="0"/>
              </a:rPr>
              <a:t>applied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962" y="1543507"/>
            <a:ext cx="12778740" cy="5520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297" marR="420624" indent="-285750">
              <a:lnSpc>
                <a:spcPct val="100000"/>
              </a:lnSpc>
              <a:spcBef>
                <a:spcPts val="107"/>
              </a:spcBef>
              <a:buSzPct val="94444"/>
              <a:buFont typeface="Wingdings"/>
              <a:buChar char="q"/>
              <a:tabLst>
                <a:tab pos="93980" algn="l"/>
              </a:tabLst>
            </a:pPr>
            <a:r>
              <a:rPr sz="1920" b="1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Exploratory</a:t>
            </a:r>
            <a:r>
              <a:rPr sz="1920" b="1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Data</a:t>
            </a:r>
            <a:r>
              <a:rPr sz="1920" b="1" spc="-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Analysis </a:t>
            </a:r>
            <a:r>
              <a:rPr sz="1920" b="1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(EDA):</a:t>
            </a:r>
            <a:endParaRPr lang="en-US" sz="1920" b="1" spc="-11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420624" indent="0">
              <a:lnSpc>
                <a:spcPct val="100000"/>
              </a:lnSpc>
              <a:spcBef>
                <a:spcPts val="107"/>
              </a:spcBef>
              <a:buFont typeface="Arial MT"/>
              <a:buNone/>
              <a:tabLst>
                <a:tab pos="93980" algn="l"/>
              </a:tabLst>
            </a:pP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included</a:t>
            </a:r>
            <a:r>
              <a:rPr sz="1920" spc="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data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visualization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through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charts,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graphs,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and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plots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to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understand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distribution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of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variables,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identify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outliers,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detect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patterns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or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relationships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between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different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variables</a:t>
            </a:r>
            <a:r>
              <a:rPr lang="en-US"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.</a:t>
            </a:r>
          </a:p>
          <a:p>
            <a:pPr marL="13547" marR="420624" indent="0">
              <a:lnSpc>
                <a:spcPct val="100000"/>
              </a:lnSpc>
              <a:spcBef>
                <a:spcPts val="107"/>
              </a:spcBef>
              <a:buFont typeface="Arial MT"/>
              <a:buNone/>
              <a:tabLst>
                <a:tab pos="93980" algn="l"/>
              </a:tabLst>
            </a:pPr>
            <a:endParaRPr lang="en-US" sz="1920" spc="-5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299297" marR="728133" indent="-285750" algn="just">
              <a:lnSpc>
                <a:spcPct val="100000"/>
              </a:lnSpc>
              <a:buSzPct val="94444"/>
              <a:buFont typeface="Wingdings"/>
              <a:buChar char="q"/>
              <a:tabLst>
                <a:tab pos="93980" algn="l"/>
              </a:tabLst>
            </a:pPr>
            <a:r>
              <a:rPr sz="1920" b="1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Statistical </a:t>
            </a:r>
            <a:r>
              <a:rPr sz="1920" b="1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Analysis:</a:t>
            </a:r>
            <a:endParaRPr lang="en-US" sz="1920" b="1" spc="-5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728133" indent="0" algn="just">
              <a:lnSpc>
                <a:spcPct val="100000"/>
              </a:lnSpc>
              <a:buFont typeface="Arial MT"/>
              <a:buNone/>
              <a:tabLst>
                <a:tab pos="93980" algn="l"/>
              </a:tabLst>
            </a:pP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These techniques helped in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understanding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the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impact of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various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factors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on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sales,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customer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27" dirty="0">
                <a:latin typeface="Century" pitchFamily="18" charset="0"/>
                <a:ea typeface="Century" pitchFamily="18" charset="0"/>
                <a:cs typeface="Century" pitchFamily="18" charset="0"/>
              </a:rPr>
              <a:t>behavior,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operational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efficiency.</a:t>
            </a:r>
            <a:endParaRPr lang="en-US" sz="1920" spc="-21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728133" indent="0" algn="just">
              <a:lnSpc>
                <a:spcPct val="100000"/>
              </a:lnSpc>
              <a:buFont typeface="Arial MT"/>
              <a:buNone/>
              <a:tabLst>
                <a:tab pos="93980" algn="l"/>
              </a:tabLst>
            </a:pPr>
            <a:endParaRPr lang="en-US" sz="1920" spc="-21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299297" marR="417237" indent="-285750">
              <a:lnSpc>
                <a:spcPct val="100000"/>
              </a:lnSpc>
              <a:buSzPct val="94444"/>
              <a:buFont typeface="Wingdings"/>
              <a:buChar char="q"/>
              <a:tabLst>
                <a:tab pos="93980" algn="l"/>
              </a:tabLst>
            </a:pPr>
            <a:r>
              <a:rPr sz="1920" b="1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Customer</a:t>
            </a:r>
            <a:r>
              <a:rPr sz="1920" b="1" spc="-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Segmentation:</a:t>
            </a:r>
            <a:r>
              <a:rPr sz="1920" b="1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endParaRPr lang="en-US" sz="1920" b="1" spc="-16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417237" indent="0">
              <a:lnSpc>
                <a:spcPct val="100000"/>
              </a:lnSpc>
              <a:buFont typeface="Arial MT"/>
              <a:buNone/>
              <a:tabLst>
                <a:tab pos="93980" algn="l"/>
              </a:tabLst>
            </a:pP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applied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o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categorize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customers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based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on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their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attributes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and </a:t>
            </a:r>
            <a:r>
              <a:rPr sz="1920" spc="-4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buying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27" dirty="0">
                <a:latin typeface="Century" pitchFamily="18" charset="0"/>
                <a:ea typeface="Century" pitchFamily="18" charset="0"/>
                <a:cs typeface="Century" pitchFamily="18" charset="0"/>
              </a:rPr>
              <a:t>behavior.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This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allowed</a:t>
            </a:r>
            <a:r>
              <a:rPr sz="1920" spc="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for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identification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of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distinct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customer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groups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with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specific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needs and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preferences,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enabling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targeted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marketing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strategies.</a:t>
            </a:r>
            <a:endParaRPr lang="en-US" sz="1920" spc="-11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417237" indent="0">
              <a:lnSpc>
                <a:spcPct val="100000"/>
              </a:lnSpc>
              <a:buFont typeface="Arial MT"/>
              <a:buNone/>
              <a:tabLst>
                <a:tab pos="93980" algn="l"/>
              </a:tabLst>
            </a:pPr>
            <a:endParaRPr lang="en-US" sz="1920" spc="-11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299297" marR="379984" indent="-285750">
              <a:lnSpc>
                <a:spcPct val="100000"/>
              </a:lnSpc>
              <a:buSzPct val="94444"/>
              <a:buFont typeface="Wingdings"/>
              <a:buChar char="q"/>
              <a:tabLst>
                <a:tab pos="93980" algn="l"/>
              </a:tabLst>
            </a:pPr>
            <a:r>
              <a:rPr sz="1920" b="1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Data</a:t>
            </a:r>
            <a:r>
              <a:rPr sz="1920" b="1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Visualization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:</a:t>
            </a:r>
            <a:endParaRPr lang="en-US" sz="1920" spc="-5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379984" indent="0">
              <a:lnSpc>
                <a:spcPct val="100000"/>
              </a:lnSpc>
              <a:buFont typeface="Arial MT"/>
              <a:buNone/>
              <a:tabLst>
                <a:tab pos="93980" algn="l"/>
              </a:tabLst>
            </a:pPr>
            <a:r>
              <a:rPr sz="1920" spc="-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Advanced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data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visualization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techniques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using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tools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like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Python 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libraries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(e.g.,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Matplotlib,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Seaborn)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were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used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to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create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visually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appealing</a:t>
            </a:r>
            <a:r>
              <a:rPr sz="1920" spc="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and 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informative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charts,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graphs,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dashboards.</a:t>
            </a:r>
            <a:r>
              <a:rPr sz="1920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These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visualizations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facilitated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the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effective </a:t>
            </a:r>
            <a:r>
              <a:rPr sz="1920" spc="-4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communication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of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analysis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results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provided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clear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representation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of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27" dirty="0">
                <a:latin typeface="Century" pitchFamily="18" charset="0"/>
                <a:ea typeface="Century" pitchFamily="18" charset="0"/>
                <a:cs typeface="Century" pitchFamily="18" charset="0"/>
              </a:rPr>
              <a:t>key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findings.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76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5419">
              <a:lnSpc>
                <a:spcPct val="100000"/>
              </a:lnSpc>
            </a:pP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EditPoints="1"/>
          </p:cNvSpPr>
          <p:nvPr>
            <p:ph type="title"/>
          </p:nvPr>
        </p:nvSpPr>
        <p:spPr>
          <a:xfrm>
            <a:off x="3185592" y="201216"/>
            <a:ext cx="8266748" cy="435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47">
              <a:lnSpc>
                <a:spcPct val="100000"/>
              </a:lnSpc>
              <a:spcBef>
                <a:spcPts val="107"/>
              </a:spcBef>
            </a:pPr>
            <a:r>
              <a:rPr spc="-16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Customize</a:t>
            </a:r>
            <a:r>
              <a:rPr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the</a:t>
            </a:r>
            <a:r>
              <a:rPr spc="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project</a:t>
            </a:r>
            <a:r>
              <a:rPr spc="-16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and</a:t>
            </a:r>
            <a:r>
              <a:rPr spc="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spc="-16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make</a:t>
            </a:r>
            <a:r>
              <a:rPr spc="-27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it </a:t>
            </a:r>
            <a:r>
              <a:rPr spc="-27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my</a:t>
            </a:r>
            <a:r>
              <a:rPr spc="-5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 </a:t>
            </a:r>
            <a:r>
              <a:rPr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own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7320" y="1857400"/>
            <a:ext cx="12260581" cy="46896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47" marR="5419">
              <a:lnSpc>
                <a:spcPct val="100000"/>
              </a:lnSpc>
              <a:spcBef>
                <a:spcPts val="107"/>
              </a:spcBef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sz="1920" b="1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Advanced </a:t>
            </a:r>
            <a:r>
              <a:rPr sz="1920" b="1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Visualization</a:t>
            </a:r>
            <a:r>
              <a:rPr sz="1920" b="1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with</a:t>
            </a:r>
            <a:r>
              <a:rPr sz="1920" b="1" spc="-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Matplotlib</a:t>
            </a:r>
            <a:r>
              <a:rPr sz="1920" b="1" dirty="0">
                <a:latin typeface="Century" pitchFamily="18" charset="0"/>
                <a:ea typeface="Century" pitchFamily="18" charset="0"/>
                <a:cs typeface="Century" pitchFamily="18" charset="0"/>
              </a:rPr>
              <a:t> and</a:t>
            </a:r>
            <a:r>
              <a:rPr sz="1920" b="1" spc="-3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dirty="0">
                <a:latin typeface="Century" pitchFamily="18" charset="0"/>
                <a:ea typeface="Century" pitchFamily="18" charset="0"/>
                <a:cs typeface="Century" pitchFamily="18" charset="0"/>
              </a:rPr>
              <a:t>Seaborn:</a:t>
            </a:r>
            <a:r>
              <a:rPr sz="1920" b="1" spc="-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endParaRPr lang="en-US" sz="1920" b="1" spc="-27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5419" indent="0">
              <a:lnSpc>
                <a:spcPct val="100000"/>
              </a:lnSpc>
              <a:spcBef>
                <a:spcPts val="107"/>
              </a:spcBef>
              <a:buFont typeface="Wingdings"/>
              <a:buNone/>
              <a:tabLst>
                <a:tab pos="118110" algn="l"/>
              </a:tabLst>
            </a:pP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solution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stands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out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by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utilizing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the 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powerful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libraries</a:t>
            </a:r>
            <a:r>
              <a:rPr sz="1920" spc="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Matplotlib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Seaborn.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These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libraries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offer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extensive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customization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options,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allowing</a:t>
            </a:r>
            <a:r>
              <a:rPr sz="1920" spc="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for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creation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of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visually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appealing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insightful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charts,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graphs,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and </a:t>
            </a:r>
            <a:r>
              <a:rPr sz="1920" spc="-4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plots.</a:t>
            </a:r>
            <a:endParaRPr lang="en-US" sz="1920" spc="-5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5419" indent="0">
              <a:lnSpc>
                <a:spcPct val="100000"/>
              </a:lnSpc>
              <a:spcBef>
                <a:spcPts val="107"/>
              </a:spcBef>
              <a:buFont typeface="Wingdings"/>
              <a:buNone/>
              <a:tabLst>
                <a:tab pos="118110" algn="l"/>
              </a:tabLst>
            </a:pPr>
            <a:endParaRPr lang="en-US" sz="1920" b="1" spc="-11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299297" marR="5419" indent="-285750">
              <a:lnSpc>
                <a:spcPct val="100000"/>
              </a:lnSpc>
              <a:spcBef>
                <a:spcPts val="107"/>
              </a:spcBef>
              <a:buFont typeface="Wingdings"/>
              <a:buChar char="§"/>
              <a:tabLst>
                <a:tab pos="118110" algn="l"/>
              </a:tabLst>
            </a:pPr>
            <a:r>
              <a:rPr sz="1920" b="1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Interactive</a:t>
            </a:r>
            <a:r>
              <a:rPr sz="1920" b="1" spc="-48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Dashboards:</a:t>
            </a:r>
            <a:endParaRPr lang="en-US" sz="1920" b="1" spc="-5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312251" indent="0">
              <a:lnSpc>
                <a:spcPct val="100000"/>
              </a:lnSpc>
              <a:spcBef>
                <a:spcPts val="5"/>
              </a:spcBef>
              <a:buFont typeface="Wingdings"/>
              <a:buNone/>
              <a:tabLst>
                <a:tab pos="118110" algn="l"/>
              </a:tabLst>
            </a:pP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dashboards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allow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stakeholders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to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dynamically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explore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interact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with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the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analyzed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data,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enabling</a:t>
            </a:r>
            <a:r>
              <a:rPr sz="1920" spc="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them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to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drill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down </a:t>
            </a:r>
            <a:r>
              <a:rPr sz="1920" spc="-4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into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specific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details,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apply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filters,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visualize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different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dimensions</a:t>
            </a:r>
            <a:r>
              <a:rPr lang="en-US"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,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dashboards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enhances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engagement,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facilitates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deeper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insights,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and 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empowers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users</a:t>
            </a:r>
            <a:endParaRPr lang="en-US" sz="1920" spc="-11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312251" indent="0">
              <a:lnSpc>
                <a:spcPct val="100000"/>
              </a:lnSpc>
              <a:spcBef>
                <a:spcPts val="5"/>
              </a:spcBef>
              <a:buFont typeface="Wingdings"/>
              <a:buNone/>
              <a:tabLst>
                <a:tab pos="118110" algn="l"/>
              </a:tabLst>
            </a:pPr>
            <a:endParaRPr lang="en-US" sz="1920" spc="-11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508000">
              <a:lnSpc>
                <a:spcPct val="100000"/>
              </a:lnSpc>
              <a:spcBef>
                <a:spcPts val="5"/>
              </a:spcBef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sz="1920" b="1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Descriptive</a:t>
            </a:r>
            <a:r>
              <a:rPr sz="1920" b="1" spc="-48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dirty="0">
                <a:latin typeface="Century" pitchFamily="18" charset="0"/>
                <a:ea typeface="Century" pitchFamily="18" charset="0"/>
                <a:cs typeface="Century" pitchFamily="18" charset="0"/>
              </a:rPr>
              <a:t>Analytics:</a:t>
            </a:r>
            <a:endParaRPr lang="en-US" sz="1920" b="1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508000" indent="0">
              <a:lnSpc>
                <a:spcPct val="100000"/>
              </a:lnSpc>
              <a:spcBef>
                <a:spcPts val="5"/>
              </a:spcBef>
              <a:buFont typeface="Wingdings"/>
              <a:buNone/>
              <a:tabLst>
                <a:tab pos="118110" algn="l"/>
              </a:tabLst>
            </a:pPr>
            <a:r>
              <a:rPr sz="1920" b="1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to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summarize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and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present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27" dirty="0">
                <a:latin typeface="Century" pitchFamily="18" charset="0"/>
                <a:ea typeface="Century" pitchFamily="18" charset="0"/>
                <a:cs typeface="Century" pitchFamily="18" charset="0"/>
              </a:rPr>
              <a:t>key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information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about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sales trends,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customer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27" dirty="0">
                <a:latin typeface="Century" pitchFamily="18" charset="0"/>
                <a:ea typeface="Century" pitchFamily="18" charset="0"/>
                <a:cs typeface="Century" pitchFamily="18" charset="0"/>
              </a:rPr>
              <a:t>behavior,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operational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performance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within</a:t>
            </a:r>
            <a:r>
              <a:rPr sz="1920" spc="3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the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Superstore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dataset.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This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includes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calculating</a:t>
            </a:r>
            <a:r>
              <a:rPr sz="1920" spc="32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summary </a:t>
            </a:r>
            <a:r>
              <a:rPr sz="1920" spc="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statistics,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generating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frequency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distributions,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identifying</a:t>
            </a:r>
            <a:r>
              <a:rPr sz="1920" spc="27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important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patterns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or </a:t>
            </a:r>
            <a:r>
              <a:rPr sz="1920" spc="-4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trends.</a:t>
            </a:r>
            <a:endParaRPr lang="en-US" sz="1920" spc="-11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508000" indent="0">
              <a:lnSpc>
                <a:spcPct val="100000"/>
              </a:lnSpc>
              <a:spcBef>
                <a:spcPts val="5"/>
              </a:spcBef>
              <a:buFont typeface="Wingdings"/>
              <a:buNone/>
              <a:tabLst>
                <a:tab pos="118110" algn="l"/>
              </a:tabLst>
            </a:pPr>
            <a:endParaRPr lang="en-US" sz="1920" spc="-11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602149">
              <a:lnSpc>
                <a:spcPct val="100000"/>
              </a:lnSpc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sz="1920" b="1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Forecasting </a:t>
            </a:r>
            <a:r>
              <a:rPr sz="1920" b="1" dirty="0">
                <a:latin typeface="Century" pitchFamily="18" charset="0"/>
                <a:ea typeface="Century" pitchFamily="18" charset="0"/>
                <a:cs typeface="Century" pitchFamily="18" charset="0"/>
              </a:rPr>
              <a:t>and </a:t>
            </a:r>
            <a:r>
              <a:rPr sz="1920" b="1" spc="-32" dirty="0">
                <a:latin typeface="Century" pitchFamily="18" charset="0"/>
                <a:ea typeface="Century" pitchFamily="18" charset="0"/>
                <a:cs typeface="Century" pitchFamily="18" charset="0"/>
              </a:rPr>
              <a:t>Trend</a:t>
            </a:r>
            <a:r>
              <a:rPr sz="1920" b="1" spc="-43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b="1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Analysis:</a:t>
            </a:r>
            <a:r>
              <a:rPr sz="1920" b="1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endParaRPr lang="en-US" sz="1920" b="1" spc="-16" dirty="0">
              <a:latin typeface="Century" pitchFamily="18" charset="0"/>
              <a:ea typeface="Century" pitchFamily="18" charset="0"/>
              <a:cs typeface="Century" pitchFamily="18" charset="0"/>
            </a:endParaRPr>
          </a:p>
          <a:p>
            <a:pPr marL="13547" marR="602149" indent="0">
              <a:lnSpc>
                <a:spcPct val="100000"/>
              </a:lnSpc>
              <a:buFont typeface="Wingdings"/>
              <a:buNone/>
              <a:tabLst>
                <a:tab pos="118110" algn="l"/>
              </a:tabLst>
            </a:pP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Apply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6" dirty="0">
                <a:latin typeface="Century" pitchFamily="18" charset="0"/>
                <a:ea typeface="Century" pitchFamily="18" charset="0"/>
                <a:cs typeface="Century" pitchFamily="18" charset="0"/>
              </a:rPr>
              <a:t>forecasting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methods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and</a:t>
            </a:r>
            <a:r>
              <a:rPr sz="1920" spc="2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trend</a:t>
            </a:r>
            <a:r>
              <a:rPr sz="1920" spc="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analysis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to </a:t>
            </a:r>
            <a:r>
              <a:rPr sz="1920" spc="-416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predict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future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sales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trends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 and</a:t>
            </a:r>
            <a:r>
              <a:rPr sz="1920" spc="-5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dirty="0">
                <a:latin typeface="Century" pitchFamily="18" charset="0"/>
                <a:ea typeface="Century" pitchFamily="18" charset="0"/>
                <a:cs typeface="Century" pitchFamily="18" charset="0"/>
              </a:rPr>
              <a:t>demand</a:t>
            </a:r>
            <a:r>
              <a:rPr sz="1920" spc="11" dirty="0">
                <a:latin typeface="Century" pitchFamily="18" charset="0"/>
                <a:ea typeface="Century" pitchFamily="18" charset="0"/>
                <a:cs typeface="Century" pitchFamily="18" charset="0"/>
              </a:rPr>
              <a:t> </a:t>
            </a:r>
            <a:r>
              <a:rPr sz="1920" spc="-11" dirty="0">
                <a:latin typeface="Century" pitchFamily="18" charset="0"/>
                <a:ea typeface="Century" pitchFamily="18" charset="0"/>
                <a:cs typeface="Century" pitchFamily="18" charset="0"/>
              </a:rPr>
              <a:t>patterns.</a:t>
            </a:r>
            <a:endParaRPr sz="1920">
              <a:latin typeface="Century" pitchFamily="18" charset="0"/>
              <a:ea typeface="Century" pitchFamily="18" charset="0"/>
              <a:cs typeface="Century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EditPoints="1"/>
          </p:cNvSpPr>
          <p:nvPr>
            <p:ph type="title"/>
          </p:nvPr>
        </p:nvSpPr>
        <p:spPr>
          <a:xfrm>
            <a:off x="868164" y="547556"/>
            <a:ext cx="1628775" cy="4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47">
              <a:lnSpc>
                <a:spcPct val="100000"/>
              </a:lnSpc>
              <a:spcBef>
                <a:spcPts val="107"/>
              </a:spcBef>
            </a:pPr>
            <a:r>
              <a:rPr spc="-5" dirty="0"/>
              <a:t> </a:t>
            </a:r>
            <a:r>
              <a:rPr spc="-11" dirty="0">
                <a:latin typeface="Californian FB" pitchFamily="18" charset="0"/>
                <a:ea typeface="Californian FB" pitchFamily="18" charset="0"/>
                <a:cs typeface="Californian FB" pitchFamily="18" charset="0"/>
              </a:rPr>
              <a:t>Results:</a:t>
            </a:r>
          </a:p>
        </p:txBody>
      </p:sp>
      <p:pic>
        <p:nvPicPr>
          <p:cNvPr id="3" name="object 3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714500" y="1372005"/>
            <a:ext cx="10156698" cy="57781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LENOVO</cp:lastModifiedBy>
  <dcterms:created xsi:type="dcterms:W3CDTF">2023-07-08T13:59:11Z</dcterms:created>
  <dcterms:modified xsi:type="dcterms:W3CDTF">2023-07-08T16:08:47Z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2023-07-08T00:00:00Z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2023-07-08T00:00:00Z</vt:filetime>
  </property>
</Properties>
</file>