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7" r:id="rId2"/>
    <p:sldId id="259" r:id="rId3"/>
    <p:sldId id="260" r:id="rId4"/>
    <p:sldId id="261" r:id="rId5"/>
    <p:sldId id="262" r:id="rId6"/>
    <p:sldId id="263" r:id="rId7"/>
    <p:sldId id="265" r:id="rId8"/>
    <p:sldId id="266"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A9E80-0D9A-42BA-AC65-7B9AD2FAAA03}" type="datetimeFigureOut">
              <a:rPr lang="en-US" smtClean="0"/>
              <a:pPr/>
              <a:t>6/14/2021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39A57C-FE3B-4F78-B054-0836FDDEF9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24813E-863E-4020-8F4E-511FDEE3136E}" type="datetime1">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943D7-617B-4192-B4FD-2B3291D47C93}" type="datetime1">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BA270-6400-4B2A-AE29-0D59D9F95C61}" type="datetime1">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D5AB6E-16EA-480B-A3E0-308A8FFFB036}" type="datetime1">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8869C-CF61-4BA3-9D5A-62E4F6FA49C1}" type="datetime1">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851143-4664-49D7-B4A9-2D54F43531AE}" type="datetime1">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43FAE-4D2F-4E66-A870-EB43DD5D74AD}" type="datetime1">
              <a:rPr lang="en-US" smtClean="0"/>
              <a:pPr/>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0FD9AD-82A3-4DE7-B180-F5E4474F47FA}" type="datetime1">
              <a:rPr lang="en-US" smtClean="0"/>
              <a:pPr/>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7D670-8A19-4BA2-8B8C-D177B7CF3082}" type="datetime1">
              <a:rPr lang="en-US" smtClean="0"/>
              <a:pPr/>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D5048-955E-45F4-9BD3-29ADB11C6CC6}" type="datetime1">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F5DB8-55F3-4321-B059-C48CFFBA1508}" type="datetime1">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73BFD-3BF2-4145-9998-3E98EF37DC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FB3E4-B739-444D-9977-DD2C56212921}" type="datetime1">
              <a:rPr lang="en-US" smtClean="0"/>
              <a:pPr/>
              <a:t>6/14/2021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73BFD-3BF2-4145-9998-3E98EF37DC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534400" cy="6001643"/>
          </a:xfrm>
          <a:prstGeom prst="rect">
            <a:avLst/>
          </a:prstGeom>
          <a:solidFill>
            <a:schemeClr val="bg1"/>
          </a:solidFill>
          <a:ln>
            <a:noFill/>
          </a:ln>
        </p:spPr>
        <p:txBody>
          <a:bodyPr wrap="square" rtlCol="0">
            <a:spAutoFit/>
          </a:bodyPr>
          <a:lstStyle/>
          <a:p>
            <a:pPr algn="ctr"/>
            <a:r>
              <a:rPr lang="en-US" sz="3200" b="1" dirty="0" smtClean="0">
                <a:solidFill>
                  <a:schemeClr val="tx2"/>
                </a:solidFill>
              </a:rPr>
              <a:t>Project Report </a:t>
            </a:r>
          </a:p>
          <a:p>
            <a:pPr algn="ctr"/>
            <a:r>
              <a:rPr lang="en-US" sz="3200" b="1" dirty="0" smtClean="0">
                <a:solidFill>
                  <a:schemeClr val="tx2"/>
                </a:solidFill>
              </a:rPr>
              <a:t>on</a:t>
            </a:r>
          </a:p>
          <a:p>
            <a:pPr algn="ctr"/>
            <a:r>
              <a:rPr lang="en-US" sz="3200" b="1" dirty="0" smtClean="0">
                <a:solidFill>
                  <a:schemeClr val="tx2"/>
                </a:solidFill>
              </a:rPr>
              <a:t>California Housing Price Prediction</a:t>
            </a:r>
          </a:p>
          <a:p>
            <a:pPr algn="ctr"/>
            <a:endParaRPr lang="en-US" sz="3200" b="1" dirty="0" smtClean="0">
              <a:solidFill>
                <a:schemeClr val="tx2"/>
              </a:solidFill>
            </a:endParaRPr>
          </a:p>
          <a:p>
            <a:pPr algn="ctr"/>
            <a:endParaRPr lang="en-US" sz="3200" b="1" dirty="0" smtClean="0">
              <a:solidFill>
                <a:schemeClr val="tx2"/>
              </a:solidFill>
            </a:endParaRPr>
          </a:p>
          <a:p>
            <a:pPr algn="ctr"/>
            <a:endParaRPr lang="en-US" sz="3200" b="1" dirty="0" smtClean="0">
              <a:solidFill>
                <a:schemeClr val="tx2"/>
              </a:solidFill>
            </a:endParaRPr>
          </a:p>
          <a:p>
            <a:pPr algn="r"/>
            <a:endParaRPr lang="en-US" sz="3200" b="1" dirty="0" smtClean="0">
              <a:solidFill>
                <a:schemeClr val="tx2"/>
              </a:solidFill>
            </a:endParaRPr>
          </a:p>
          <a:p>
            <a:pPr algn="r"/>
            <a:endParaRPr lang="en-US" sz="3200" b="1" dirty="0" smtClean="0">
              <a:solidFill>
                <a:schemeClr val="tx2"/>
              </a:solidFill>
            </a:endParaRPr>
          </a:p>
          <a:p>
            <a:pPr algn="r"/>
            <a:endParaRPr lang="en-US" sz="2000" b="1" dirty="0" smtClean="0">
              <a:solidFill>
                <a:schemeClr val="tx2"/>
              </a:solidFill>
            </a:endParaRPr>
          </a:p>
          <a:p>
            <a:pPr algn="r"/>
            <a:r>
              <a:rPr lang="en-US" sz="3200" b="1" dirty="0" smtClean="0">
                <a:solidFill>
                  <a:schemeClr val="tx2"/>
                </a:solidFill>
              </a:rPr>
              <a:t>Submitted by</a:t>
            </a:r>
          </a:p>
          <a:p>
            <a:pPr algn="r"/>
            <a:r>
              <a:rPr lang="en-US" sz="3200" b="1" dirty="0" smtClean="0">
                <a:solidFill>
                  <a:schemeClr val="tx2"/>
                </a:solidFill>
              </a:rPr>
              <a:t>Debatri Roy</a:t>
            </a:r>
          </a:p>
          <a:p>
            <a:pPr algn="r"/>
            <a:r>
              <a:rPr lang="en-US" sz="3200" b="1" dirty="0" smtClean="0">
                <a:solidFill>
                  <a:schemeClr val="tx2"/>
                </a:solidFill>
              </a:rPr>
              <a:t>PGP DS MAR 2021 cohort 1</a:t>
            </a:r>
            <a:endParaRPr lang="en-US" dirty="0"/>
          </a:p>
        </p:txBody>
      </p:sp>
      <p:sp>
        <p:nvSpPr>
          <p:cNvPr id="3" name="Slide Number Placeholder 2"/>
          <p:cNvSpPr>
            <a:spLocks noGrp="1"/>
          </p:cNvSpPr>
          <p:nvPr>
            <p:ph type="sldNum" sz="quarter" idx="12"/>
          </p:nvPr>
        </p:nvSpPr>
        <p:spPr/>
        <p:txBody>
          <a:bodyPr/>
          <a:lstStyle/>
          <a:p>
            <a:fld id="{38A43B81-B9D2-4620-B01B-F49D1FCA4FE4}" type="slidenum">
              <a:rPr lang="en-US" smtClean="0"/>
              <a:pPr/>
              <a:t>1</a:t>
            </a:fld>
            <a:endParaRPr lang="en-US" dirty="0"/>
          </a:p>
        </p:txBody>
      </p:sp>
      <p:pic>
        <p:nvPicPr>
          <p:cNvPr id="5" name="Picture 4" descr="housesbanner.png"/>
          <p:cNvPicPr>
            <a:picLocks noChangeAspect="1"/>
          </p:cNvPicPr>
          <p:nvPr/>
        </p:nvPicPr>
        <p:blipFill>
          <a:blip r:embed="rId2"/>
          <a:stretch>
            <a:fillRect/>
          </a:stretch>
        </p:blipFill>
        <p:spPr>
          <a:xfrm>
            <a:off x="0" y="2514600"/>
            <a:ext cx="9144000" cy="16184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A43B81-B9D2-4620-B01B-F49D1FCA4FE4}" type="slidenum">
              <a:rPr lang="en-US" smtClean="0"/>
              <a:pPr/>
              <a:t>2</a:t>
            </a:fld>
            <a:endParaRPr lang="en-US" dirty="0"/>
          </a:p>
        </p:txBody>
      </p:sp>
      <p:sp>
        <p:nvSpPr>
          <p:cNvPr id="3" name="Rectangle 2"/>
          <p:cNvSpPr/>
          <p:nvPr/>
        </p:nvSpPr>
        <p:spPr>
          <a:xfrm>
            <a:off x="0" y="1066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228600"/>
            <a:ext cx="9144000" cy="553998"/>
          </a:xfrm>
          <a:prstGeom prst="rect">
            <a:avLst/>
          </a:prstGeom>
        </p:spPr>
        <p:txBody>
          <a:bodyPr wrap="square">
            <a:spAutoFit/>
          </a:bodyPr>
          <a:lstStyle/>
          <a:p>
            <a:pPr algn="ctr"/>
            <a:r>
              <a:rPr lang="en-US" sz="3000" b="1" smtClean="0">
                <a:solidFill>
                  <a:srgbClr val="771FED"/>
                </a:solidFill>
              </a:rPr>
              <a:t>Contents</a:t>
            </a:r>
            <a:endParaRPr lang="en-US" sz="3000" dirty="0"/>
          </a:p>
        </p:txBody>
      </p:sp>
      <p:sp>
        <p:nvSpPr>
          <p:cNvPr id="5" name="Rectangle 4"/>
          <p:cNvSpPr/>
          <p:nvPr/>
        </p:nvSpPr>
        <p:spPr>
          <a:xfrm>
            <a:off x="304800" y="15240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2209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2971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3733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1371600"/>
            <a:ext cx="8001000" cy="4893647"/>
          </a:xfrm>
          <a:prstGeom prst="rect">
            <a:avLst/>
          </a:prstGeom>
          <a:noFill/>
        </p:spPr>
        <p:txBody>
          <a:bodyPr wrap="square" rtlCol="0">
            <a:spAutoFit/>
          </a:bodyPr>
          <a:lstStyle/>
          <a:p>
            <a:pPr algn="just"/>
            <a:r>
              <a:rPr lang="en-US" sz="2400" dirty="0" smtClean="0"/>
              <a:t>Business Scenario…………...……………………………………………………..3</a:t>
            </a:r>
          </a:p>
          <a:p>
            <a:endParaRPr lang="en-US" sz="2400" dirty="0" smtClean="0"/>
          </a:p>
          <a:p>
            <a:r>
              <a:rPr lang="en-US" sz="2400" dirty="0" smtClean="0"/>
              <a:t>Objectives……..…………………………………………………………………….…4</a:t>
            </a:r>
          </a:p>
          <a:p>
            <a:endParaRPr lang="en-US" sz="2400" dirty="0" smtClean="0"/>
          </a:p>
          <a:p>
            <a:r>
              <a:rPr lang="en-US" sz="2400" dirty="0" smtClean="0"/>
              <a:t>Data Availability………………………………………………………………….....5</a:t>
            </a:r>
          </a:p>
          <a:p>
            <a:endParaRPr lang="en-US" sz="2400" dirty="0" smtClean="0"/>
          </a:p>
          <a:p>
            <a:r>
              <a:rPr lang="en-US" sz="2400" dirty="0" smtClean="0"/>
              <a:t>Data Exploration / Data Mining………………………………………………6</a:t>
            </a:r>
          </a:p>
          <a:p>
            <a:endParaRPr lang="en-US" sz="2400" dirty="0" smtClean="0"/>
          </a:p>
          <a:p>
            <a:r>
              <a:rPr lang="en-US" sz="2400" dirty="0" smtClean="0"/>
              <a:t>Additional Data Fields Introduced…………………………………………..7</a:t>
            </a:r>
          </a:p>
          <a:p>
            <a:endParaRPr lang="en-US" sz="2400" dirty="0" smtClean="0"/>
          </a:p>
          <a:p>
            <a:r>
              <a:rPr lang="en-US" sz="2400" dirty="0" smtClean="0"/>
              <a:t>Statistical Algorithm Execution……………………………………………….8</a:t>
            </a:r>
          </a:p>
          <a:p>
            <a:endParaRPr lang="en-US" sz="2400" dirty="0" smtClean="0"/>
          </a:p>
          <a:p>
            <a:r>
              <a:rPr lang="en-US" sz="2400" dirty="0" smtClean="0"/>
              <a:t>Conclusion………………………………………………………………………….....9</a:t>
            </a:r>
            <a:endParaRPr lang="en-US" sz="2400" dirty="0"/>
          </a:p>
        </p:txBody>
      </p:sp>
      <p:sp>
        <p:nvSpPr>
          <p:cNvPr id="11" name="Rectangle 10"/>
          <p:cNvSpPr/>
          <p:nvPr/>
        </p:nvSpPr>
        <p:spPr>
          <a:xfrm>
            <a:off x="304800" y="4495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 y="51816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 y="58674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553998"/>
          </a:xfrm>
          <a:prstGeom prst="rect">
            <a:avLst/>
          </a:prstGeom>
          <a:noFill/>
        </p:spPr>
        <p:txBody>
          <a:bodyPr wrap="square" rtlCol="0">
            <a:spAutoFit/>
          </a:bodyPr>
          <a:lstStyle/>
          <a:p>
            <a:pPr algn="ctr"/>
            <a:r>
              <a:rPr lang="en-US" sz="3000" b="1" dirty="0" smtClean="0">
                <a:solidFill>
                  <a:srgbClr val="771FED"/>
                </a:solidFill>
              </a:rPr>
              <a:t>Business Scenario</a:t>
            </a:r>
            <a:endParaRPr lang="en-US" sz="3000" b="1" dirty="0">
              <a:solidFill>
                <a:srgbClr val="771FED"/>
              </a:solidFill>
            </a:endParaRPr>
          </a:p>
        </p:txBody>
      </p:sp>
      <p:sp>
        <p:nvSpPr>
          <p:cNvPr id="3" name="Rectangle 2"/>
          <p:cNvSpPr/>
          <p:nvPr/>
        </p:nvSpPr>
        <p:spPr>
          <a:xfrm>
            <a:off x="0" y="1066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38A43B81-B9D2-4620-B01B-F49D1FCA4FE4}" type="slidenum">
              <a:rPr lang="en-US" smtClean="0"/>
              <a:pPr/>
              <a:t>3</a:t>
            </a:fld>
            <a:endParaRPr lang="en-US"/>
          </a:p>
        </p:txBody>
      </p:sp>
      <p:sp>
        <p:nvSpPr>
          <p:cNvPr id="5" name="TextBox 4"/>
          <p:cNvSpPr txBox="1"/>
          <p:nvPr/>
        </p:nvSpPr>
        <p:spPr>
          <a:xfrm>
            <a:off x="533400" y="1295400"/>
            <a:ext cx="8305800" cy="5078313"/>
          </a:xfrm>
          <a:prstGeom prst="rect">
            <a:avLst/>
          </a:prstGeom>
          <a:noFill/>
        </p:spPr>
        <p:txBody>
          <a:bodyPr wrap="square" rtlCol="0">
            <a:spAutoFit/>
          </a:bodyPr>
          <a:lstStyle/>
          <a:p>
            <a:pPr algn="just"/>
            <a:r>
              <a:rPr lang="en-US" dirty="0" smtClean="0"/>
              <a:t>The </a:t>
            </a:r>
            <a:r>
              <a:rPr lang="en-US" dirty="0"/>
              <a:t>US Census Bureau has published California Census Data which has 10 types of metrics such as the population, median income, median housing price, and so on for each block group in California. </a:t>
            </a:r>
            <a:endParaRPr lang="en-US" dirty="0" smtClean="0"/>
          </a:p>
          <a:p>
            <a:pPr algn="just"/>
            <a:endParaRPr lang="en-US" dirty="0"/>
          </a:p>
          <a:p>
            <a:pPr algn="just"/>
            <a:r>
              <a:rPr lang="en-US" dirty="0" smtClean="0"/>
              <a:t>The </a:t>
            </a:r>
            <a:r>
              <a:rPr lang="en-US" dirty="0"/>
              <a:t>dataset also serves as an input for project scoping and tries to specify the functional and nonfunctional requirements for it.</a:t>
            </a:r>
          </a:p>
          <a:p>
            <a:pPr algn="just"/>
            <a:endParaRPr lang="en-US" dirty="0" smtClean="0"/>
          </a:p>
          <a:p>
            <a:pPr algn="just"/>
            <a:r>
              <a:rPr lang="en-US" dirty="0"/>
              <a:t>The project aims at building a model of housing prices to predict median house values in California using the provided dataset. </a:t>
            </a:r>
            <a:endParaRPr lang="en-US" dirty="0" smtClean="0"/>
          </a:p>
          <a:p>
            <a:pPr algn="just"/>
            <a:endParaRPr lang="en-US" dirty="0"/>
          </a:p>
          <a:p>
            <a:pPr algn="just"/>
            <a:r>
              <a:rPr lang="en-US" dirty="0" smtClean="0"/>
              <a:t>This </a:t>
            </a:r>
            <a:r>
              <a:rPr lang="en-US" dirty="0"/>
              <a:t>model w</a:t>
            </a:r>
            <a:r>
              <a:rPr lang="en-US" dirty="0" smtClean="0"/>
              <a:t>ould </a:t>
            </a:r>
            <a:r>
              <a:rPr lang="en-US" dirty="0"/>
              <a:t>learn from the data and be able to predict the median housing price in any district, given all the other metrics</a:t>
            </a:r>
            <a:r>
              <a:rPr lang="en-US" dirty="0" smtClean="0"/>
              <a:t>.</a:t>
            </a:r>
          </a:p>
          <a:p>
            <a:pPr algn="just"/>
            <a:endParaRPr lang="en-US" dirty="0"/>
          </a:p>
          <a:p>
            <a:pPr algn="just"/>
            <a:r>
              <a:rPr lang="en-US" dirty="0"/>
              <a:t>Districts or block groups are the smallest geographical units for which the US Census </a:t>
            </a:r>
            <a:r>
              <a:rPr lang="en-US" dirty="0" smtClean="0"/>
              <a:t>Bureau publishes </a:t>
            </a:r>
            <a:r>
              <a:rPr lang="en-US" dirty="0"/>
              <a:t>sample data (a block group typically has a population of 600 to 3,000 people). </a:t>
            </a:r>
            <a:endParaRPr lang="en-US" dirty="0" smtClean="0"/>
          </a:p>
          <a:p>
            <a:pPr algn="just"/>
            <a:endParaRPr lang="en-US" dirty="0"/>
          </a:p>
          <a:p>
            <a:pPr algn="just"/>
            <a:r>
              <a:rPr lang="en-US" dirty="0" smtClean="0"/>
              <a:t>There </a:t>
            </a:r>
            <a:r>
              <a:rPr lang="en-US" dirty="0"/>
              <a:t>are 20,640 districts in the project dataset</a:t>
            </a:r>
            <a:r>
              <a:rPr lang="en-US" dirty="0" smtClean="0"/>
              <a:t>.</a:t>
            </a:r>
            <a:endParaRPr lang="en-US" dirty="0"/>
          </a:p>
        </p:txBody>
      </p:sp>
      <p:sp>
        <p:nvSpPr>
          <p:cNvPr id="6" name="Rectangle 5"/>
          <p:cNvSpPr/>
          <p:nvPr/>
        </p:nvSpPr>
        <p:spPr>
          <a:xfrm>
            <a:off x="228600" y="1447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 y="25146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3352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41910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4800" y="6019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49530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66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304800"/>
            <a:ext cx="9144000" cy="553998"/>
          </a:xfrm>
          <a:prstGeom prst="rect">
            <a:avLst/>
          </a:prstGeom>
          <a:noFill/>
        </p:spPr>
        <p:txBody>
          <a:bodyPr wrap="square" rtlCol="0">
            <a:spAutoFit/>
          </a:bodyPr>
          <a:lstStyle/>
          <a:p>
            <a:pPr algn="ctr"/>
            <a:r>
              <a:rPr lang="en-US" sz="3000" b="1" dirty="0" smtClean="0">
                <a:solidFill>
                  <a:srgbClr val="771FED"/>
                </a:solidFill>
              </a:rPr>
              <a:t>Objectives </a:t>
            </a:r>
            <a:endParaRPr lang="en-US" sz="3000" dirty="0"/>
          </a:p>
        </p:txBody>
      </p:sp>
      <p:sp>
        <p:nvSpPr>
          <p:cNvPr id="4" name="Slide Number Placeholder 3"/>
          <p:cNvSpPr>
            <a:spLocks noGrp="1"/>
          </p:cNvSpPr>
          <p:nvPr>
            <p:ph type="sldNum" sz="quarter" idx="12"/>
          </p:nvPr>
        </p:nvSpPr>
        <p:spPr/>
        <p:txBody>
          <a:bodyPr/>
          <a:lstStyle/>
          <a:p>
            <a:fld id="{38A43B81-B9D2-4620-B01B-F49D1FCA4FE4}" type="slidenum">
              <a:rPr lang="en-US" smtClean="0"/>
              <a:pPr/>
              <a:t>4</a:t>
            </a:fld>
            <a:endParaRPr lang="en-US"/>
          </a:p>
        </p:txBody>
      </p:sp>
      <p:sp>
        <p:nvSpPr>
          <p:cNvPr id="5" name="TextBox 4"/>
          <p:cNvSpPr txBox="1"/>
          <p:nvPr/>
        </p:nvSpPr>
        <p:spPr>
          <a:xfrm>
            <a:off x="990600" y="1828800"/>
            <a:ext cx="7924800" cy="4524315"/>
          </a:xfrm>
          <a:prstGeom prst="rect">
            <a:avLst/>
          </a:prstGeom>
          <a:noFill/>
        </p:spPr>
        <p:txBody>
          <a:bodyPr wrap="square" rtlCol="0">
            <a:spAutoFit/>
          </a:bodyPr>
          <a:lstStyle/>
          <a:p>
            <a:pPr algn="just"/>
            <a:r>
              <a:rPr lang="en-US" dirty="0" smtClean="0"/>
              <a:t>To build a model of housing prices to predict </a:t>
            </a:r>
            <a:r>
              <a:rPr lang="en-US" b="1" dirty="0" smtClean="0"/>
              <a:t>median house values </a:t>
            </a:r>
            <a:r>
              <a:rPr lang="en-US" dirty="0" smtClean="0"/>
              <a:t>in California using the provided dataset. </a:t>
            </a:r>
          </a:p>
          <a:p>
            <a:pPr algn="just"/>
            <a:endParaRPr lang="en-US" dirty="0"/>
          </a:p>
          <a:p>
            <a:pPr algn="just"/>
            <a:r>
              <a:rPr lang="en-US" dirty="0" smtClean="0"/>
              <a:t>To train </a:t>
            </a:r>
            <a:r>
              <a:rPr lang="en-US" dirty="0"/>
              <a:t>the model to learn from the data to predict the </a:t>
            </a:r>
            <a:r>
              <a:rPr lang="en-US" b="1" dirty="0"/>
              <a:t>median housing price </a:t>
            </a:r>
            <a:r>
              <a:rPr lang="en-US" dirty="0"/>
              <a:t>in </a:t>
            </a:r>
            <a:r>
              <a:rPr lang="en-US" b="1" dirty="0"/>
              <a:t>any district</a:t>
            </a:r>
            <a:r>
              <a:rPr lang="en-US" dirty="0"/>
              <a:t>, given all the other </a:t>
            </a:r>
            <a:r>
              <a:rPr lang="en-US" dirty="0" smtClean="0"/>
              <a:t>metrics.</a:t>
            </a:r>
          </a:p>
          <a:p>
            <a:pPr algn="just"/>
            <a:endParaRPr lang="en-US" dirty="0"/>
          </a:p>
          <a:p>
            <a:pPr algn="just"/>
            <a:r>
              <a:rPr lang="en-US" dirty="0" smtClean="0"/>
              <a:t>To predict </a:t>
            </a:r>
            <a:r>
              <a:rPr lang="en-US" b="1" dirty="0"/>
              <a:t>housing prices</a:t>
            </a:r>
            <a:r>
              <a:rPr lang="en-US" dirty="0"/>
              <a:t> based on </a:t>
            </a:r>
            <a:r>
              <a:rPr lang="en-US" b="1" dirty="0" smtClean="0"/>
              <a:t>median income</a:t>
            </a:r>
            <a:r>
              <a:rPr lang="en-US" dirty="0" smtClean="0"/>
              <a:t> </a:t>
            </a:r>
            <a:r>
              <a:rPr lang="en-US" dirty="0"/>
              <a:t>and plot the regression chart for it</a:t>
            </a:r>
            <a:r>
              <a:rPr lang="en-US" dirty="0" smtClean="0"/>
              <a:t>.</a:t>
            </a:r>
          </a:p>
          <a:p>
            <a:pPr algn="just"/>
            <a:endParaRPr lang="en-US" dirty="0"/>
          </a:p>
          <a:p>
            <a:pPr algn="just"/>
            <a:r>
              <a:rPr lang="en-US" dirty="0" smtClean="0"/>
              <a:t>I have done this project in two parts:</a:t>
            </a:r>
          </a:p>
          <a:p>
            <a:pPr algn="just"/>
            <a:endParaRPr lang="en-US" dirty="0"/>
          </a:p>
          <a:p>
            <a:r>
              <a:rPr lang="en-US" dirty="0" smtClean="0"/>
              <a:t>First part contains data analysis and cleaning as explained in </a:t>
            </a:r>
            <a:r>
              <a:rPr lang="en-US" b="1" dirty="0" smtClean="0"/>
              <a:t>EDA and data cleaning</a:t>
            </a:r>
            <a:r>
              <a:rPr lang="en-US" dirty="0" smtClean="0"/>
              <a:t>. </a:t>
            </a:r>
          </a:p>
          <a:p>
            <a:endParaRPr lang="en-US" dirty="0" smtClean="0"/>
          </a:p>
          <a:p>
            <a:r>
              <a:rPr lang="en-US" dirty="0" smtClean="0"/>
              <a:t>Second is training of machine learning models explained in </a:t>
            </a:r>
            <a:r>
              <a:rPr lang="en-US" b="1" dirty="0" smtClean="0"/>
              <a:t>Training Machine Learning Algorithms</a:t>
            </a:r>
            <a:r>
              <a:rPr lang="en-US" dirty="0" smtClean="0"/>
              <a:t>.</a:t>
            </a:r>
          </a:p>
        </p:txBody>
      </p:sp>
      <p:sp>
        <p:nvSpPr>
          <p:cNvPr id="7" name="Rectangle 6"/>
          <p:cNvSpPr/>
          <p:nvPr/>
        </p:nvSpPr>
        <p:spPr>
          <a:xfrm>
            <a:off x="228600" y="1447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7200" y="1295400"/>
            <a:ext cx="8458200" cy="400110"/>
          </a:xfrm>
          <a:prstGeom prst="rect">
            <a:avLst/>
          </a:prstGeom>
          <a:noFill/>
        </p:spPr>
        <p:txBody>
          <a:bodyPr wrap="square" rtlCol="0">
            <a:spAutoFit/>
          </a:bodyPr>
          <a:lstStyle/>
          <a:p>
            <a:r>
              <a:rPr lang="en-US" sz="2000" smtClean="0"/>
              <a:t>The objectives </a:t>
            </a:r>
            <a:r>
              <a:rPr lang="en-US" sz="2000" dirty="0" smtClean="0"/>
              <a:t>of this </a:t>
            </a:r>
            <a:r>
              <a:rPr lang="en-US" sz="2000" smtClean="0"/>
              <a:t>project are:</a:t>
            </a:r>
            <a:endParaRPr lang="en-US" sz="2000" dirty="0" smtClean="0"/>
          </a:p>
        </p:txBody>
      </p:sp>
      <p:sp>
        <p:nvSpPr>
          <p:cNvPr id="17" name="5-Point Star 16"/>
          <p:cNvSpPr/>
          <p:nvPr/>
        </p:nvSpPr>
        <p:spPr>
          <a:xfrm>
            <a:off x="609600" y="18288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8" name="5-Point Star 17"/>
          <p:cNvSpPr/>
          <p:nvPr/>
        </p:nvSpPr>
        <p:spPr>
          <a:xfrm>
            <a:off x="609600" y="34290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9" name="5-Point Star 18"/>
          <p:cNvSpPr/>
          <p:nvPr/>
        </p:nvSpPr>
        <p:spPr>
          <a:xfrm>
            <a:off x="609600" y="27432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20" name="5-Point Star 19"/>
          <p:cNvSpPr/>
          <p:nvPr/>
        </p:nvSpPr>
        <p:spPr>
          <a:xfrm>
            <a:off x="609600" y="48768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21" name="5-Point Star 20"/>
          <p:cNvSpPr/>
          <p:nvPr/>
        </p:nvSpPr>
        <p:spPr>
          <a:xfrm>
            <a:off x="609600" y="57150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22" name="5-Point Star 21"/>
          <p:cNvSpPr/>
          <p:nvPr/>
        </p:nvSpPr>
        <p:spPr>
          <a:xfrm>
            <a:off x="609600" y="42672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381000"/>
            <a:ext cx="9144000" cy="553998"/>
          </a:xfrm>
          <a:prstGeom prst="rect">
            <a:avLst/>
          </a:prstGeom>
          <a:noFill/>
        </p:spPr>
        <p:txBody>
          <a:bodyPr wrap="square" rtlCol="0">
            <a:spAutoFit/>
          </a:bodyPr>
          <a:lstStyle/>
          <a:p>
            <a:pPr algn="ctr"/>
            <a:r>
              <a:rPr lang="en-US" sz="3000" b="1" dirty="0" smtClean="0">
                <a:solidFill>
                  <a:srgbClr val="771FED"/>
                </a:solidFill>
              </a:rPr>
              <a:t>Data Availability</a:t>
            </a:r>
            <a:endParaRPr lang="en-US" sz="3000" dirty="0"/>
          </a:p>
        </p:txBody>
      </p:sp>
      <p:sp>
        <p:nvSpPr>
          <p:cNvPr id="4" name="Slide Number Placeholder 3"/>
          <p:cNvSpPr>
            <a:spLocks noGrp="1"/>
          </p:cNvSpPr>
          <p:nvPr>
            <p:ph type="sldNum" sz="quarter" idx="12"/>
          </p:nvPr>
        </p:nvSpPr>
        <p:spPr/>
        <p:txBody>
          <a:bodyPr/>
          <a:lstStyle/>
          <a:p>
            <a:fld id="{38A43B81-B9D2-4620-B01B-F49D1FCA4FE4}" type="slidenum">
              <a:rPr lang="en-US" smtClean="0"/>
              <a:pPr/>
              <a:t>5</a:t>
            </a:fld>
            <a:endParaRPr lang="en-US"/>
          </a:p>
        </p:txBody>
      </p:sp>
      <p:sp>
        <p:nvSpPr>
          <p:cNvPr id="5" name="TextBox 4"/>
          <p:cNvSpPr txBox="1"/>
          <p:nvPr/>
        </p:nvSpPr>
        <p:spPr>
          <a:xfrm>
            <a:off x="228600" y="1295400"/>
            <a:ext cx="8686800" cy="646331"/>
          </a:xfrm>
          <a:prstGeom prst="rect">
            <a:avLst/>
          </a:prstGeom>
          <a:noFill/>
        </p:spPr>
        <p:txBody>
          <a:bodyPr wrap="square" rtlCol="0">
            <a:spAutoFit/>
          </a:bodyPr>
          <a:lstStyle/>
          <a:p>
            <a:r>
              <a:rPr lang="en-US" dirty="0" smtClean="0"/>
              <a:t>The </a:t>
            </a:r>
            <a:r>
              <a:rPr lang="en-US" dirty="0"/>
              <a:t>dataset contains 20640 </a:t>
            </a:r>
            <a:r>
              <a:rPr lang="en-US" dirty="0" smtClean="0"/>
              <a:t>rows </a:t>
            </a:r>
            <a:r>
              <a:rPr lang="en-US" dirty="0"/>
              <a:t>and 10 </a:t>
            </a:r>
            <a:r>
              <a:rPr lang="en-US" dirty="0" smtClean="0"/>
              <a:t>columns</a:t>
            </a:r>
            <a:r>
              <a:rPr lang="en-US" dirty="0"/>
              <a:t>.</a:t>
            </a:r>
          </a:p>
          <a:p>
            <a:endParaRPr lang="en-US" dirty="0" smtClean="0"/>
          </a:p>
        </p:txBody>
      </p:sp>
      <p:pic>
        <p:nvPicPr>
          <p:cNvPr id="9" name="Picture 8" descr="attribute.PNG"/>
          <p:cNvPicPr>
            <a:picLocks noChangeAspect="1"/>
          </p:cNvPicPr>
          <p:nvPr/>
        </p:nvPicPr>
        <p:blipFill>
          <a:blip r:embed="rId2"/>
          <a:stretch>
            <a:fillRect/>
          </a:stretch>
        </p:blipFill>
        <p:spPr>
          <a:xfrm>
            <a:off x="304800" y="1676400"/>
            <a:ext cx="8534400" cy="4724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0" y="304800"/>
            <a:ext cx="9144000" cy="553998"/>
          </a:xfrm>
          <a:prstGeom prst="rect">
            <a:avLst/>
          </a:prstGeom>
          <a:noFill/>
        </p:spPr>
        <p:txBody>
          <a:bodyPr wrap="square" rtlCol="0">
            <a:spAutoFit/>
          </a:bodyPr>
          <a:lstStyle/>
          <a:p>
            <a:pPr algn="ctr"/>
            <a:r>
              <a:rPr lang="en-US" sz="3000" dirty="0" smtClean="0"/>
              <a:t> </a:t>
            </a:r>
            <a:r>
              <a:rPr lang="en-US" sz="3000" b="1" dirty="0" smtClean="0">
                <a:solidFill>
                  <a:srgbClr val="771FED"/>
                </a:solidFill>
              </a:rPr>
              <a:t>Data Exploration / Data Mining</a:t>
            </a:r>
            <a:endParaRPr lang="en-US" sz="3000" dirty="0"/>
          </a:p>
        </p:txBody>
      </p:sp>
      <p:sp>
        <p:nvSpPr>
          <p:cNvPr id="5" name="Slide Number Placeholder 4"/>
          <p:cNvSpPr>
            <a:spLocks noGrp="1"/>
          </p:cNvSpPr>
          <p:nvPr>
            <p:ph type="sldNum" sz="quarter" idx="12"/>
          </p:nvPr>
        </p:nvSpPr>
        <p:spPr/>
        <p:txBody>
          <a:bodyPr/>
          <a:lstStyle/>
          <a:p>
            <a:fld id="{38A43B81-B9D2-4620-B01B-F49D1FCA4FE4}" type="slidenum">
              <a:rPr lang="en-US" smtClean="0"/>
              <a:pPr/>
              <a:t>6</a:t>
            </a:fld>
            <a:endParaRPr lang="en-US"/>
          </a:p>
        </p:txBody>
      </p:sp>
      <p:sp>
        <p:nvSpPr>
          <p:cNvPr id="6" name="TextBox 5"/>
          <p:cNvSpPr txBox="1"/>
          <p:nvPr/>
        </p:nvSpPr>
        <p:spPr>
          <a:xfrm>
            <a:off x="533400" y="1371600"/>
            <a:ext cx="8382000" cy="369332"/>
          </a:xfrm>
          <a:prstGeom prst="rect">
            <a:avLst/>
          </a:prstGeom>
          <a:noFill/>
        </p:spPr>
        <p:txBody>
          <a:bodyPr wrap="square" rtlCol="0">
            <a:spAutoFit/>
          </a:bodyPr>
          <a:lstStyle/>
          <a:p>
            <a:r>
              <a:rPr lang="en-US" dirty="0" smtClean="0"/>
              <a:t>I </a:t>
            </a:r>
            <a:r>
              <a:rPr lang="en-US" dirty="0"/>
              <a:t>have done the exploratory data analysis and done following manipulations on </a:t>
            </a:r>
            <a:r>
              <a:rPr lang="en-US" dirty="0" smtClean="0"/>
              <a:t>data:</a:t>
            </a:r>
          </a:p>
        </p:txBody>
      </p:sp>
      <p:sp>
        <p:nvSpPr>
          <p:cNvPr id="7" name="Rectangle 6"/>
          <p:cNvSpPr/>
          <p:nvPr/>
        </p:nvSpPr>
        <p:spPr>
          <a:xfrm>
            <a:off x="228600" y="15240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66800" y="1828800"/>
            <a:ext cx="7239000" cy="2308324"/>
          </a:xfrm>
          <a:prstGeom prst="rect">
            <a:avLst/>
          </a:prstGeom>
          <a:noFill/>
        </p:spPr>
        <p:txBody>
          <a:bodyPr wrap="square" rtlCol="0">
            <a:spAutoFit/>
          </a:bodyPr>
          <a:lstStyle/>
          <a:p>
            <a:pPr lvl="0"/>
            <a:r>
              <a:rPr lang="en-US" dirty="0" smtClean="0"/>
              <a:t>Creating new features</a:t>
            </a:r>
          </a:p>
          <a:p>
            <a:pPr lvl="0"/>
            <a:endParaRPr lang="en-US" dirty="0" smtClean="0"/>
          </a:p>
          <a:p>
            <a:pPr lvl="0"/>
            <a:r>
              <a:rPr lang="en-US" dirty="0" smtClean="0"/>
              <a:t>Removing outliers</a:t>
            </a:r>
          </a:p>
          <a:p>
            <a:pPr lvl="0"/>
            <a:endParaRPr lang="en-US" dirty="0" smtClean="0"/>
          </a:p>
          <a:p>
            <a:pPr lvl="0"/>
            <a:r>
              <a:rPr lang="en-US" dirty="0" smtClean="0"/>
              <a:t>Transforming skewed features</a:t>
            </a:r>
          </a:p>
          <a:p>
            <a:pPr lvl="0"/>
            <a:endParaRPr lang="en-US" dirty="0" smtClean="0"/>
          </a:p>
          <a:p>
            <a:pPr lvl="0"/>
            <a:r>
              <a:rPr lang="en-US" dirty="0" smtClean="0"/>
              <a:t>Checking for multicoliniearity</a:t>
            </a:r>
          </a:p>
          <a:p>
            <a:endParaRPr lang="en-US" dirty="0"/>
          </a:p>
        </p:txBody>
      </p:sp>
      <p:sp>
        <p:nvSpPr>
          <p:cNvPr id="11" name="5-Point Star 10"/>
          <p:cNvSpPr/>
          <p:nvPr/>
        </p:nvSpPr>
        <p:spPr>
          <a:xfrm>
            <a:off x="609600" y="18288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2" name="5-Point Star 11"/>
          <p:cNvSpPr/>
          <p:nvPr/>
        </p:nvSpPr>
        <p:spPr>
          <a:xfrm>
            <a:off x="609600" y="23622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3" name="5-Point Star 12"/>
          <p:cNvSpPr/>
          <p:nvPr/>
        </p:nvSpPr>
        <p:spPr>
          <a:xfrm>
            <a:off x="609600" y="28956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4" name="5-Point Star 13"/>
          <p:cNvSpPr/>
          <p:nvPr/>
        </p:nvSpPr>
        <p:spPr>
          <a:xfrm>
            <a:off x="609600" y="34290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28600"/>
            <a:ext cx="9144000" cy="553998"/>
          </a:xfrm>
          <a:prstGeom prst="rect">
            <a:avLst/>
          </a:prstGeom>
          <a:noFill/>
        </p:spPr>
        <p:txBody>
          <a:bodyPr wrap="square" rtlCol="0">
            <a:spAutoFit/>
          </a:bodyPr>
          <a:lstStyle/>
          <a:p>
            <a:pPr algn="ctr"/>
            <a:r>
              <a:rPr lang="en-US" sz="3000" b="1" dirty="0" smtClean="0">
                <a:solidFill>
                  <a:srgbClr val="771FED"/>
                </a:solidFill>
              </a:rPr>
              <a:t>Additional Data Fields Introduced</a:t>
            </a:r>
            <a:endParaRPr lang="en-US" sz="3000" dirty="0"/>
          </a:p>
        </p:txBody>
      </p:sp>
      <p:sp>
        <p:nvSpPr>
          <p:cNvPr id="5" name="Rectangle 4"/>
          <p:cNvSpPr/>
          <p:nvPr/>
        </p:nvSpPr>
        <p:spPr>
          <a:xfrm>
            <a:off x="609600" y="1447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90600" y="1371600"/>
            <a:ext cx="7543800" cy="646331"/>
          </a:xfrm>
          <a:prstGeom prst="rect">
            <a:avLst/>
          </a:prstGeom>
        </p:spPr>
        <p:txBody>
          <a:bodyPr wrap="square">
            <a:spAutoFit/>
          </a:bodyPr>
          <a:lstStyle/>
          <a:p>
            <a:r>
              <a:rPr lang="en-US" dirty="0" smtClean="0"/>
              <a:t>In this project, I have defined a new feature “</a:t>
            </a:r>
            <a:r>
              <a:rPr lang="en-US" b="1" dirty="0" smtClean="0"/>
              <a:t>income_cat”</a:t>
            </a:r>
            <a:r>
              <a:rPr lang="en-US" dirty="0" smtClean="0"/>
              <a:t> which is </a:t>
            </a:r>
            <a:r>
              <a:rPr lang="en-US" b="1" dirty="0" smtClean="0"/>
              <a:t>income category </a:t>
            </a:r>
            <a:r>
              <a:rPr lang="en-US" dirty="0" smtClean="0"/>
              <a:t>and used it for Stratified sampling technique.</a:t>
            </a:r>
          </a:p>
        </p:txBody>
      </p:sp>
      <p:sp>
        <p:nvSpPr>
          <p:cNvPr id="10" name="Slide Number Placeholder 9"/>
          <p:cNvSpPr>
            <a:spLocks noGrp="1"/>
          </p:cNvSpPr>
          <p:nvPr>
            <p:ph type="sldNum" sz="quarter" idx="12"/>
          </p:nvPr>
        </p:nvSpPr>
        <p:spPr/>
        <p:txBody>
          <a:bodyPr/>
          <a:lstStyle/>
          <a:p>
            <a:fld id="{9DC73BFD-3BF2-4145-9998-3E98EF37DCF9}"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0" y="304800"/>
            <a:ext cx="9144000" cy="584775"/>
          </a:xfrm>
          <a:prstGeom prst="rect">
            <a:avLst/>
          </a:prstGeom>
          <a:noFill/>
        </p:spPr>
        <p:txBody>
          <a:bodyPr wrap="square" rtlCol="0">
            <a:spAutoFit/>
          </a:bodyPr>
          <a:lstStyle/>
          <a:p>
            <a:pPr algn="ctr"/>
            <a:r>
              <a:rPr lang="en-US" sz="3000" b="1" dirty="0" smtClean="0">
                <a:solidFill>
                  <a:srgbClr val="771FED"/>
                </a:solidFill>
              </a:rPr>
              <a:t>Statistical</a:t>
            </a:r>
            <a:r>
              <a:rPr lang="en-US" sz="3200" b="1" dirty="0">
                <a:solidFill>
                  <a:srgbClr val="771FED"/>
                </a:solidFill>
              </a:rPr>
              <a:t> </a:t>
            </a:r>
            <a:r>
              <a:rPr lang="en-US" sz="3200" b="1" dirty="0" smtClean="0">
                <a:solidFill>
                  <a:srgbClr val="771FED"/>
                </a:solidFill>
              </a:rPr>
              <a:t>Algorithm Execution</a:t>
            </a:r>
            <a:endParaRPr lang="en-US" sz="3000" dirty="0"/>
          </a:p>
        </p:txBody>
      </p:sp>
      <p:sp>
        <p:nvSpPr>
          <p:cNvPr id="5" name="TextBox 4"/>
          <p:cNvSpPr txBox="1"/>
          <p:nvPr/>
        </p:nvSpPr>
        <p:spPr>
          <a:xfrm>
            <a:off x="762000" y="1447800"/>
            <a:ext cx="8077200" cy="369332"/>
          </a:xfrm>
          <a:prstGeom prst="rect">
            <a:avLst/>
          </a:prstGeom>
          <a:noFill/>
        </p:spPr>
        <p:txBody>
          <a:bodyPr wrap="square" rtlCol="0">
            <a:spAutoFit/>
          </a:bodyPr>
          <a:lstStyle/>
          <a:p>
            <a:r>
              <a:rPr lang="en-US" dirty="0"/>
              <a:t>Here, I have trained various machine learning algorithms </a:t>
            </a:r>
            <a:r>
              <a:rPr lang="en-US" dirty="0" smtClean="0"/>
              <a:t>like:</a:t>
            </a:r>
            <a:endParaRPr lang="en-US" dirty="0"/>
          </a:p>
        </p:txBody>
      </p:sp>
      <p:sp>
        <p:nvSpPr>
          <p:cNvPr id="6" name="TextBox 5"/>
          <p:cNvSpPr txBox="1"/>
          <p:nvPr/>
        </p:nvSpPr>
        <p:spPr>
          <a:xfrm>
            <a:off x="1295400" y="1966079"/>
            <a:ext cx="6858000" cy="2585323"/>
          </a:xfrm>
          <a:prstGeom prst="rect">
            <a:avLst/>
          </a:prstGeom>
          <a:noFill/>
        </p:spPr>
        <p:txBody>
          <a:bodyPr wrap="square" rtlCol="0">
            <a:spAutoFit/>
          </a:bodyPr>
          <a:lstStyle/>
          <a:p>
            <a:pPr lvl="0"/>
            <a:r>
              <a:rPr lang="en-US" dirty="0" smtClean="0"/>
              <a:t>Linear Regression</a:t>
            </a:r>
          </a:p>
          <a:p>
            <a:pPr lvl="0"/>
            <a:endParaRPr lang="en-US" dirty="0" smtClean="0"/>
          </a:p>
          <a:p>
            <a:pPr lvl="0"/>
            <a:r>
              <a:rPr lang="en-US" dirty="0" smtClean="0"/>
              <a:t>Ridge Regression</a:t>
            </a:r>
          </a:p>
          <a:p>
            <a:pPr lvl="0"/>
            <a:endParaRPr lang="en-US" dirty="0" smtClean="0"/>
          </a:p>
          <a:p>
            <a:pPr lvl="0"/>
            <a:r>
              <a:rPr lang="en-US" dirty="0" smtClean="0"/>
              <a:t>Support Vector Regression</a:t>
            </a:r>
          </a:p>
          <a:p>
            <a:pPr lvl="0"/>
            <a:endParaRPr lang="en-US" dirty="0" smtClean="0"/>
          </a:p>
          <a:p>
            <a:pPr lvl="0"/>
            <a:r>
              <a:rPr lang="en-US" dirty="0" smtClean="0"/>
              <a:t>Gradient Boosting Regression</a:t>
            </a:r>
          </a:p>
          <a:p>
            <a:pPr lvl="0"/>
            <a:endParaRPr lang="en-US" dirty="0" smtClean="0"/>
          </a:p>
          <a:p>
            <a:pPr lvl="0"/>
            <a:r>
              <a:rPr lang="en-US" dirty="0" smtClean="0"/>
              <a:t>Stacking of various models</a:t>
            </a:r>
          </a:p>
        </p:txBody>
      </p:sp>
      <p:sp>
        <p:nvSpPr>
          <p:cNvPr id="7" name="Rectangle 6"/>
          <p:cNvSpPr/>
          <p:nvPr/>
        </p:nvSpPr>
        <p:spPr>
          <a:xfrm>
            <a:off x="381000" y="15240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838200" y="19812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9" name="5-Point Star 8"/>
          <p:cNvSpPr/>
          <p:nvPr/>
        </p:nvSpPr>
        <p:spPr>
          <a:xfrm>
            <a:off x="838200" y="25146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0" name="5-Point Star 9"/>
          <p:cNvSpPr/>
          <p:nvPr/>
        </p:nvSpPr>
        <p:spPr>
          <a:xfrm>
            <a:off x="838200" y="30480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1" name="5-Point Star 10"/>
          <p:cNvSpPr/>
          <p:nvPr/>
        </p:nvSpPr>
        <p:spPr>
          <a:xfrm>
            <a:off x="838200" y="35814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2" name="5-Point Star 11"/>
          <p:cNvSpPr/>
          <p:nvPr/>
        </p:nvSpPr>
        <p:spPr>
          <a:xfrm>
            <a:off x="838200" y="4114800"/>
            <a:ext cx="304800" cy="304800"/>
          </a:xfrm>
          <a:prstGeom prst="star5">
            <a:avLst>
              <a:gd name="adj" fmla="val 19098"/>
              <a:gd name="hf" fmla="val 105146"/>
              <a:gd name="vf" fmla="val 110557"/>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13" name="Slide Number Placeholder 12"/>
          <p:cNvSpPr>
            <a:spLocks noGrp="1"/>
          </p:cNvSpPr>
          <p:nvPr>
            <p:ph type="sldNum" sz="quarter" idx="12"/>
          </p:nvPr>
        </p:nvSpPr>
        <p:spPr/>
        <p:txBody>
          <a:bodyPr/>
          <a:lstStyle/>
          <a:p>
            <a:fld id="{9DC73BFD-3BF2-4145-9998-3E98EF37DCF9}"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A43B81-B9D2-4620-B01B-F49D1FCA4FE4}" type="slidenum">
              <a:rPr lang="en-US" smtClean="0"/>
              <a:pPr/>
              <a:t>9</a:t>
            </a:fld>
            <a:endParaRPr lang="en-US"/>
          </a:p>
        </p:txBody>
      </p:sp>
      <p:sp>
        <p:nvSpPr>
          <p:cNvPr id="3" name="Rectangle 2"/>
          <p:cNvSpPr/>
          <p:nvPr/>
        </p:nvSpPr>
        <p:spPr>
          <a:xfrm>
            <a:off x="0" y="9144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228600"/>
            <a:ext cx="9144000" cy="553998"/>
          </a:xfrm>
          <a:prstGeom prst="rect">
            <a:avLst/>
          </a:prstGeom>
        </p:spPr>
        <p:txBody>
          <a:bodyPr wrap="square">
            <a:spAutoFit/>
          </a:bodyPr>
          <a:lstStyle/>
          <a:p>
            <a:pPr algn="ctr"/>
            <a:r>
              <a:rPr lang="en-US" sz="3000" b="1" dirty="0" smtClean="0">
                <a:solidFill>
                  <a:srgbClr val="771FED"/>
                </a:solidFill>
              </a:rPr>
              <a:t>Conclusion</a:t>
            </a:r>
            <a:endParaRPr lang="en-US" sz="3000" dirty="0"/>
          </a:p>
        </p:txBody>
      </p:sp>
      <p:sp>
        <p:nvSpPr>
          <p:cNvPr id="6" name="Rectangle 5"/>
          <p:cNvSpPr/>
          <p:nvPr/>
        </p:nvSpPr>
        <p:spPr>
          <a:xfrm>
            <a:off x="457200" y="40386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12954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28956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 y="21336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5800" y="1143000"/>
            <a:ext cx="7924800" cy="5078313"/>
          </a:xfrm>
          <a:prstGeom prst="rect">
            <a:avLst/>
          </a:prstGeom>
        </p:spPr>
        <p:txBody>
          <a:bodyPr wrap="square">
            <a:spAutoFit/>
          </a:bodyPr>
          <a:lstStyle/>
          <a:p>
            <a:pPr algn="just"/>
            <a:r>
              <a:rPr lang="en-US" dirty="0" smtClean="0"/>
              <a:t>So, in this project, I have built a housing price prediction model to predict </a:t>
            </a:r>
            <a:r>
              <a:rPr lang="en-US" b="1" dirty="0" smtClean="0"/>
              <a:t>median house values </a:t>
            </a:r>
            <a:r>
              <a:rPr lang="en-US" dirty="0" smtClean="0"/>
              <a:t>in California  by using the provided dataset. </a:t>
            </a:r>
          </a:p>
          <a:p>
            <a:pPr algn="just"/>
            <a:endParaRPr lang="en-US" dirty="0" smtClean="0"/>
          </a:p>
          <a:p>
            <a:pPr algn="just"/>
            <a:r>
              <a:rPr lang="en-US" dirty="0" smtClean="0"/>
              <a:t>I have predicted </a:t>
            </a:r>
            <a:r>
              <a:rPr lang="en-US" b="1" dirty="0" smtClean="0"/>
              <a:t>housing prices</a:t>
            </a:r>
            <a:r>
              <a:rPr lang="en-US" dirty="0" smtClean="0"/>
              <a:t> based on </a:t>
            </a:r>
            <a:r>
              <a:rPr lang="en-US" b="1" dirty="0" smtClean="0"/>
              <a:t>median income</a:t>
            </a:r>
            <a:r>
              <a:rPr lang="en-US" dirty="0" smtClean="0"/>
              <a:t> and plotted the regression chart for it.</a:t>
            </a:r>
          </a:p>
          <a:p>
            <a:pPr algn="just"/>
            <a:endParaRPr lang="en-US" dirty="0" smtClean="0"/>
          </a:p>
          <a:p>
            <a:pPr algn="just"/>
            <a:r>
              <a:rPr lang="en-US" dirty="0" smtClean="0"/>
              <a:t>The process of building this model includes extracting relevant features from California housing price data, performing the dimensional reduction, and training the model respectively.</a:t>
            </a:r>
          </a:p>
          <a:p>
            <a:pPr algn="just"/>
            <a:endParaRPr lang="en-US" dirty="0" smtClean="0"/>
          </a:p>
          <a:p>
            <a:r>
              <a:rPr lang="en-US" dirty="0" smtClean="0"/>
              <a:t>The advantage of this model is that it can improve the prediction accuracy and effectively avoid the overfitting phenomenon when the dataset contains noise or too many features. </a:t>
            </a:r>
          </a:p>
          <a:p>
            <a:endParaRPr lang="en-US" dirty="0" smtClean="0"/>
          </a:p>
          <a:p>
            <a:r>
              <a:rPr lang="en-US" dirty="0" smtClean="0"/>
              <a:t>At the same time, this model is able to produce more stable results.</a:t>
            </a:r>
          </a:p>
          <a:p>
            <a:pPr algn="just"/>
            <a:endParaRPr lang="en-US" dirty="0" smtClean="0"/>
          </a:p>
          <a:p>
            <a:pPr algn="just"/>
            <a:r>
              <a:rPr lang="en-US" dirty="0" smtClean="0"/>
              <a:t>The outcomes obtained by the model are very promising.</a:t>
            </a:r>
          </a:p>
          <a:p>
            <a:endParaRPr lang="en-US" dirty="0"/>
          </a:p>
        </p:txBody>
      </p:sp>
      <p:sp>
        <p:nvSpPr>
          <p:cNvPr id="14" name="Rectangle 13"/>
          <p:cNvSpPr/>
          <p:nvPr/>
        </p:nvSpPr>
        <p:spPr>
          <a:xfrm>
            <a:off x="457200" y="51054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7200" y="5638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521</Words>
  <Application>Microsoft Office PowerPoint</Application>
  <PresentationFormat>On-screen Show (4:3)</PresentationFormat>
  <Paragraphs>96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32</cp:revision>
  <dcterms:created xsi:type="dcterms:W3CDTF">2021-06-04T14:13:55Z</dcterms:created>
  <dcterms:modified xsi:type="dcterms:W3CDTF">2021-06-14T16:50:29Z</dcterms:modified>
</cp:coreProperties>
</file>