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1" r:id="rId2"/>
    <p:sldId id="260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98742-EC37-4807-A671-6BDDBBA8B554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A25DB-3DDD-40B8-A109-A004F33CE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A25DB-3DDD-40B8-A109-A004F33CE3F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A25DB-3DDD-40B8-A109-A004F33CE3F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70BE-BB15-47D2-837E-6B798A14D269}" type="datetime1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BE3-9965-4663-8B61-B4D938DB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BE0C-8951-42D4-BCD4-4F8FD583106B}" type="datetime1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BE3-9965-4663-8B61-B4D938DB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84D1-EE2C-409E-AB1B-186F965D30A9}" type="datetime1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BE3-9965-4663-8B61-B4D938DB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44AF-E922-4817-A756-A7B1712D2C29}" type="datetime1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BE3-9965-4663-8B61-B4D938DB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51C4-C1E6-4AEA-A454-B9FFA267D25D}" type="datetime1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BE3-9965-4663-8B61-B4D938DB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0598-B00B-4D9D-90CF-3BE2C440F5D8}" type="datetime1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BE3-9965-4663-8B61-B4D938DB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64E8-D863-4A6B-A6E5-669D2CEFD706}" type="datetime1">
              <a:rPr lang="en-US" smtClean="0"/>
              <a:pPr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BE3-9965-4663-8B61-B4D938DB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00C8-76FE-4B57-83FF-E747B392159A}" type="datetime1">
              <a:rPr lang="en-US" smtClean="0"/>
              <a:pPr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BE3-9965-4663-8B61-B4D938DB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EF8-2643-40E0-9D71-512CA5B92EF1}" type="datetime1">
              <a:rPr lang="en-US" smtClean="0"/>
              <a:pPr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BE3-9965-4663-8B61-B4D938DB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0E60-234C-4AA8-8A4D-A785DD7FD1F0}" type="datetime1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BE3-9965-4663-8B61-B4D938DB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DDD4-8541-454B-AE04-23DB65E92778}" type="datetime1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BE3-9965-4663-8B61-B4D938DB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9D39-97D0-4DD8-82E3-77029FD8DB21}" type="datetime1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E3BE3-9965-4663-8B61-B4D938DB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534400" cy="60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Project Report </a:t>
            </a:r>
          </a:p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on</a:t>
            </a:r>
          </a:p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California Housing Price Prediction</a:t>
            </a:r>
          </a:p>
          <a:p>
            <a:pPr algn="ctr"/>
            <a:endParaRPr lang="en-US" sz="3200" b="1" dirty="0" smtClean="0">
              <a:solidFill>
                <a:schemeClr val="tx2"/>
              </a:solidFill>
            </a:endParaRPr>
          </a:p>
          <a:p>
            <a:pPr algn="ctr"/>
            <a:endParaRPr lang="en-US" sz="3200" b="1" dirty="0" smtClean="0">
              <a:solidFill>
                <a:schemeClr val="tx2"/>
              </a:solidFill>
            </a:endParaRPr>
          </a:p>
          <a:p>
            <a:pPr algn="ctr"/>
            <a:endParaRPr lang="en-US" sz="3200" b="1" dirty="0" smtClean="0">
              <a:solidFill>
                <a:schemeClr val="tx2"/>
              </a:solidFill>
            </a:endParaRPr>
          </a:p>
          <a:p>
            <a:pPr algn="r"/>
            <a:endParaRPr lang="en-US" sz="3200" b="1" dirty="0" smtClean="0">
              <a:solidFill>
                <a:schemeClr val="tx2"/>
              </a:solidFill>
            </a:endParaRPr>
          </a:p>
          <a:p>
            <a:pPr algn="r"/>
            <a:endParaRPr lang="en-US" sz="3200" b="1" dirty="0" smtClean="0">
              <a:solidFill>
                <a:schemeClr val="tx2"/>
              </a:solidFill>
            </a:endParaRPr>
          </a:p>
          <a:p>
            <a:pPr algn="r"/>
            <a:endParaRPr lang="en-US" sz="2000" b="1" dirty="0" smtClean="0">
              <a:solidFill>
                <a:schemeClr val="tx2"/>
              </a:solidFill>
            </a:endParaRPr>
          </a:p>
          <a:p>
            <a:pPr algn="r"/>
            <a:r>
              <a:rPr lang="en-US" sz="3200" b="1" dirty="0" smtClean="0">
                <a:solidFill>
                  <a:schemeClr val="tx2"/>
                </a:solidFill>
              </a:rPr>
              <a:t>Submitted by</a:t>
            </a:r>
          </a:p>
          <a:p>
            <a:pPr algn="r"/>
            <a:r>
              <a:rPr lang="en-US" sz="3200" b="1" dirty="0" smtClean="0">
                <a:solidFill>
                  <a:schemeClr val="tx2"/>
                </a:solidFill>
              </a:rPr>
              <a:t>Debatri Roy</a:t>
            </a:r>
          </a:p>
          <a:p>
            <a:pPr algn="r"/>
            <a:r>
              <a:rPr lang="en-US" sz="3200" b="1" dirty="0" smtClean="0">
                <a:solidFill>
                  <a:schemeClr val="tx2"/>
                </a:solidFill>
              </a:rPr>
              <a:t>PGP DS MAR 2021 cohort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3B81-B9D2-4620-B01B-F49D1FCA4FE4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 descr="housesbann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4600"/>
            <a:ext cx="9144000" cy="1618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9144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771FED"/>
                </a:solidFill>
              </a:rPr>
              <a:t>Source code in Python</a:t>
            </a:r>
            <a:endParaRPr lang="en-US" sz="3000" b="1" dirty="0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BE3-9965-4663-8B61-B4D938DBACC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24800" y="5943600"/>
            <a:ext cx="997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(Contd.) 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685800" y="1219200"/>
            <a:ext cx="381000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11430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Transforming skewed  features</a:t>
            </a:r>
            <a:endParaRPr lang="en-US" b="1" dirty="0"/>
          </a:p>
        </p:txBody>
      </p:sp>
      <p:pic>
        <p:nvPicPr>
          <p:cNvPr id="9" name="Picture 8" descr="code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6400"/>
            <a:ext cx="8077200" cy="457200"/>
          </a:xfrm>
          <a:prstGeom prst="rect">
            <a:avLst/>
          </a:prstGeom>
        </p:spPr>
      </p:pic>
      <p:pic>
        <p:nvPicPr>
          <p:cNvPr id="10" name="Picture 9" descr="code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33600"/>
            <a:ext cx="8077200" cy="990600"/>
          </a:xfrm>
          <a:prstGeom prst="rect">
            <a:avLst/>
          </a:prstGeom>
        </p:spPr>
      </p:pic>
      <p:pic>
        <p:nvPicPr>
          <p:cNvPr id="11" name="Picture 10" descr="code3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657600"/>
            <a:ext cx="8077200" cy="114300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62000" y="3276600"/>
            <a:ext cx="381000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71600" y="32766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Get skewness of  features</a:t>
            </a:r>
            <a:endParaRPr lang="en-US" dirty="0"/>
          </a:p>
        </p:txBody>
      </p:sp>
      <p:pic>
        <p:nvPicPr>
          <p:cNvPr id="16" name="Picture 15" descr="code3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4876800"/>
            <a:ext cx="80010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9144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771FED"/>
                </a:solidFill>
              </a:rPr>
              <a:t>Source code in Python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BE3-9965-4663-8B61-B4D938DBACC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924800" y="5943600"/>
            <a:ext cx="997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(Contd.)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ode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19200"/>
            <a:ext cx="8077200" cy="3657600"/>
          </a:xfrm>
          <a:prstGeom prst="rect">
            <a:avLst/>
          </a:prstGeom>
        </p:spPr>
      </p:pic>
      <p:pic>
        <p:nvPicPr>
          <p:cNvPr id="8" name="Picture 7" descr="code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486400"/>
            <a:ext cx="8077200" cy="381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95400" y="5029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Transformed features</a:t>
            </a:r>
            <a:endParaRPr lang="en-US" b="1" dirty="0"/>
          </a:p>
        </p:txBody>
      </p:sp>
      <p:sp>
        <p:nvSpPr>
          <p:cNvPr id="10" name="Right Arrow 9"/>
          <p:cNvSpPr/>
          <p:nvPr/>
        </p:nvSpPr>
        <p:spPr>
          <a:xfrm>
            <a:off x="762000" y="5029200"/>
            <a:ext cx="381000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9144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771FED"/>
                </a:solidFill>
              </a:rPr>
              <a:t>Source code in Python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BE3-9965-4663-8B61-B4D938DBACC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24800" y="6019800"/>
            <a:ext cx="997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(Contd.)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10668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Getting dummy variables and Feature Scaling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1066800"/>
            <a:ext cx="381000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ode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7800"/>
            <a:ext cx="7924800" cy="2514600"/>
          </a:xfrm>
          <a:prstGeom prst="rect">
            <a:avLst/>
          </a:prstGeom>
        </p:spPr>
      </p:pic>
      <p:pic>
        <p:nvPicPr>
          <p:cNvPr id="10" name="Picture 9" descr="code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962401"/>
            <a:ext cx="8001000" cy="1981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9144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771FED"/>
                </a:solidFill>
              </a:rPr>
              <a:t>Source code in Python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BE3-9965-4663-8B61-B4D938DBACC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24800" y="6019800"/>
            <a:ext cx="997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(Contd.) </a:t>
            </a:r>
            <a:endParaRPr lang="en-US" dirty="0"/>
          </a:p>
        </p:txBody>
      </p:sp>
      <p:pic>
        <p:nvPicPr>
          <p:cNvPr id="6" name="Picture 5" descr="code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3000"/>
            <a:ext cx="7848600" cy="3276600"/>
          </a:xfrm>
          <a:prstGeom prst="rect">
            <a:avLst/>
          </a:prstGeom>
        </p:spPr>
      </p:pic>
      <p:pic>
        <p:nvPicPr>
          <p:cNvPr id="7" name="Picture 6" descr="code4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19600"/>
            <a:ext cx="7848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9144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771FED"/>
                </a:solidFill>
              </a:rPr>
              <a:t>Source code in Python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BE3-9965-4663-8B61-B4D938DBACC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24800" y="5943600"/>
            <a:ext cx="997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(Contd.) </a:t>
            </a:r>
            <a:endParaRPr lang="en-US" dirty="0"/>
          </a:p>
        </p:txBody>
      </p:sp>
      <p:pic>
        <p:nvPicPr>
          <p:cNvPr id="6" name="Picture 5" descr="code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6800"/>
            <a:ext cx="7772400" cy="838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" y="1981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Check for multicoliniearity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914400" y="1981200"/>
            <a:ext cx="381000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ode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62200"/>
            <a:ext cx="7620000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9144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771FED"/>
                </a:solidFill>
              </a:rPr>
              <a:t>Source code in Python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BE3-9965-4663-8B61-B4D938DBACC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24800" y="5943600"/>
            <a:ext cx="997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(Contd.) </a:t>
            </a:r>
            <a:endParaRPr lang="en-US" dirty="0"/>
          </a:p>
        </p:txBody>
      </p:sp>
      <p:pic>
        <p:nvPicPr>
          <p:cNvPr id="7" name="Picture 6" descr="code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43000"/>
            <a:ext cx="7620000" cy="3276600"/>
          </a:xfrm>
          <a:prstGeom prst="rect">
            <a:avLst/>
          </a:prstGeom>
        </p:spPr>
      </p:pic>
      <p:pic>
        <p:nvPicPr>
          <p:cNvPr id="8" name="Picture 7" descr="code4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495800"/>
            <a:ext cx="8153400" cy="457200"/>
          </a:xfrm>
          <a:prstGeom prst="rect">
            <a:avLst/>
          </a:prstGeom>
        </p:spPr>
      </p:pic>
      <p:pic>
        <p:nvPicPr>
          <p:cNvPr id="9" name="Picture 8" descr="code4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953000"/>
            <a:ext cx="8153400" cy="457200"/>
          </a:xfrm>
          <a:prstGeom prst="rect">
            <a:avLst/>
          </a:prstGeom>
        </p:spPr>
      </p:pic>
      <p:pic>
        <p:nvPicPr>
          <p:cNvPr id="10" name="Picture 9" descr="code4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5486400"/>
            <a:ext cx="81534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BE3-9965-4663-8B61-B4D938DBACC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04800"/>
            <a:ext cx="9144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771FED"/>
                </a:solidFill>
              </a:rPr>
              <a:t>Source code in Python</a:t>
            </a:r>
            <a:endParaRPr lang="en-US" sz="3000" b="1" dirty="0"/>
          </a:p>
        </p:txBody>
      </p:sp>
      <p:sp>
        <p:nvSpPr>
          <p:cNvPr id="5" name="Rectangle 4"/>
          <p:cNvSpPr/>
          <p:nvPr/>
        </p:nvSpPr>
        <p:spPr>
          <a:xfrm>
            <a:off x="7924800" y="5943600"/>
            <a:ext cx="997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(Contd.)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1219200"/>
            <a:ext cx="152400" cy="15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10668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Second Portion </a:t>
            </a:r>
            <a:r>
              <a:rPr lang="en-US" sz="2400" b="1" dirty="0" smtClean="0"/>
              <a:t>: Training machine learning </a:t>
            </a:r>
            <a:r>
              <a:rPr lang="en-US" sz="2400" b="1" dirty="0" smtClean="0"/>
              <a:t>algorithms</a:t>
            </a:r>
            <a:endParaRPr lang="en-US" sz="2400" b="1" dirty="0" smtClean="0"/>
          </a:p>
        </p:txBody>
      </p:sp>
      <p:pic>
        <p:nvPicPr>
          <p:cNvPr id="9" name="Picture 8" descr="code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05000"/>
            <a:ext cx="7848600" cy="76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9200" y="1524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Making Train Data ready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914400" y="1600200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ode4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743200"/>
            <a:ext cx="7848600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BE3-9965-4663-8B61-B4D938DBACC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228600"/>
            <a:ext cx="9144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771FED"/>
                </a:solidFill>
              </a:rPr>
              <a:t>Source code in Python</a:t>
            </a:r>
            <a:endParaRPr lang="en-US" sz="3000" b="1" dirty="0"/>
          </a:p>
        </p:txBody>
      </p:sp>
      <p:sp>
        <p:nvSpPr>
          <p:cNvPr id="5" name="Rectangle 4"/>
          <p:cNvSpPr/>
          <p:nvPr/>
        </p:nvSpPr>
        <p:spPr>
          <a:xfrm>
            <a:off x="7924800" y="5943600"/>
            <a:ext cx="997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(Contd.) </a:t>
            </a:r>
            <a:endParaRPr lang="en-US" dirty="0"/>
          </a:p>
        </p:txBody>
      </p:sp>
      <p:pic>
        <p:nvPicPr>
          <p:cNvPr id="6" name="Picture 5" descr="code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3001"/>
            <a:ext cx="7848600" cy="3429000"/>
          </a:xfrm>
          <a:prstGeom prst="rect">
            <a:avLst/>
          </a:prstGeom>
        </p:spPr>
      </p:pic>
      <p:pic>
        <p:nvPicPr>
          <p:cNvPr id="7" name="Picture 6" descr="code5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72000"/>
            <a:ext cx="7848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BE3-9965-4663-8B61-B4D938DBACC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04800"/>
            <a:ext cx="9144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771FED"/>
                </a:solidFill>
              </a:rPr>
              <a:t>Source code in Python</a:t>
            </a:r>
            <a:endParaRPr lang="en-US" sz="3000" b="1" dirty="0"/>
          </a:p>
        </p:txBody>
      </p:sp>
      <p:sp>
        <p:nvSpPr>
          <p:cNvPr id="5" name="Rectangle 4"/>
          <p:cNvSpPr/>
          <p:nvPr/>
        </p:nvSpPr>
        <p:spPr>
          <a:xfrm>
            <a:off x="7924800" y="5943600"/>
            <a:ext cx="997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(Contd.) </a:t>
            </a:r>
            <a:endParaRPr lang="en-US" dirty="0"/>
          </a:p>
        </p:txBody>
      </p:sp>
      <p:pic>
        <p:nvPicPr>
          <p:cNvPr id="6" name="Picture 5" descr="code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66800"/>
            <a:ext cx="7924800" cy="381000"/>
          </a:xfrm>
          <a:prstGeom prst="rect">
            <a:avLst/>
          </a:prstGeom>
        </p:spPr>
      </p:pic>
      <p:pic>
        <p:nvPicPr>
          <p:cNvPr id="7" name="Picture 6" descr="code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47800"/>
            <a:ext cx="7924800" cy="304800"/>
          </a:xfrm>
          <a:prstGeom prst="rect">
            <a:avLst/>
          </a:prstGeom>
        </p:spPr>
      </p:pic>
      <p:pic>
        <p:nvPicPr>
          <p:cNvPr id="8" name="Picture 7" descr="code5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752600"/>
            <a:ext cx="7924800" cy="304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43000" y="2057400"/>
            <a:ext cx="2417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Choosing ML Algorithm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838200" y="2133600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ode5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438400"/>
            <a:ext cx="7848600" cy="762000"/>
          </a:xfrm>
          <a:prstGeom prst="rect">
            <a:avLst/>
          </a:prstGeom>
        </p:spPr>
      </p:pic>
      <p:pic>
        <p:nvPicPr>
          <p:cNvPr id="12" name="Picture 11" descr="code5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3200400"/>
            <a:ext cx="792480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BE3-9965-4663-8B61-B4D938DBACC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04800"/>
            <a:ext cx="9144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771FED"/>
                </a:solidFill>
              </a:rPr>
              <a:t>Source code in Python</a:t>
            </a:r>
            <a:endParaRPr lang="en-US" sz="3000" b="1" dirty="0"/>
          </a:p>
        </p:txBody>
      </p:sp>
      <p:sp>
        <p:nvSpPr>
          <p:cNvPr id="5" name="Rectangle 4"/>
          <p:cNvSpPr/>
          <p:nvPr/>
        </p:nvSpPr>
        <p:spPr>
          <a:xfrm>
            <a:off x="7924800" y="5943600"/>
            <a:ext cx="997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(Contd.)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1066800"/>
            <a:ext cx="1857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Linear Regression</a:t>
            </a:r>
            <a:endParaRPr lang="en-US" b="1" dirty="0"/>
          </a:p>
        </p:txBody>
      </p:sp>
      <p:sp>
        <p:nvSpPr>
          <p:cNvPr id="7" name="Right Arrow 6"/>
          <p:cNvSpPr/>
          <p:nvPr/>
        </p:nvSpPr>
        <p:spPr>
          <a:xfrm>
            <a:off x="762000" y="1143000"/>
            <a:ext cx="381000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ode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47800"/>
            <a:ext cx="7924800" cy="914400"/>
          </a:xfrm>
          <a:prstGeom prst="rect">
            <a:avLst/>
          </a:prstGeom>
        </p:spPr>
      </p:pic>
      <p:pic>
        <p:nvPicPr>
          <p:cNvPr id="9" name="Picture 8" descr="code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286000"/>
            <a:ext cx="7924800" cy="609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19200" y="2895600"/>
            <a:ext cx="1800045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Ridge Regression</a:t>
            </a:r>
            <a:endParaRPr lang="en-US" b="1" dirty="0"/>
          </a:p>
        </p:txBody>
      </p:sp>
      <p:sp>
        <p:nvSpPr>
          <p:cNvPr id="11" name="Right Arrow 10"/>
          <p:cNvSpPr/>
          <p:nvPr/>
        </p:nvSpPr>
        <p:spPr>
          <a:xfrm>
            <a:off x="762000" y="2895600"/>
            <a:ext cx="381000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ode5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276600"/>
            <a:ext cx="7924800" cy="533400"/>
          </a:xfrm>
          <a:prstGeom prst="rect">
            <a:avLst/>
          </a:prstGeom>
        </p:spPr>
      </p:pic>
      <p:pic>
        <p:nvPicPr>
          <p:cNvPr id="13" name="Picture 12" descr="code5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3810001"/>
            <a:ext cx="7924800" cy="2133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28600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771FED"/>
                </a:solidFill>
              </a:rPr>
              <a:t>Source code in Python</a:t>
            </a:r>
            <a:endParaRPr lang="en-US" sz="3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3716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Including library functions of packages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3B81-B9D2-4620-B01B-F49D1FCA4FE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cod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28800"/>
            <a:ext cx="8610600" cy="2819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001000" y="5943600"/>
            <a:ext cx="997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(Contd.)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4800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Load Dataset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04800" y="1524000"/>
            <a:ext cx="152400" cy="15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" y="4876800"/>
            <a:ext cx="152400" cy="15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od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181600"/>
            <a:ext cx="8458200" cy="656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BE3-9965-4663-8B61-B4D938DBACC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04800"/>
            <a:ext cx="9144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771FED"/>
                </a:solidFill>
              </a:rPr>
              <a:t>Source code in Python</a:t>
            </a:r>
            <a:endParaRPr lang="en-US" sz="3000" b="1" dirty="0"/>
          </a:p>
        </p:txBody>
      </p:sp>
      <p:sp>
        <p:nvSpPr>
          <p:cNvPr id="5" name="Rectangle 4"/>
          <p:cNvSpPr/>
          <p:nvPr/>
        </p:nvSpPr>
        <p:spPr>
          <a:xfrm>
            <a:off x="7924800" y="5943600"/>
            <a:ext cx="997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(Contd.)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1066800"/>
            <a:ext cx="2857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Support Vector Regression</a:t>
            </a:r>
            <a:endParaRPr lang="en-US" b="1" dirty="0"/>
          </a:p>
        </p:txBody>
      </p:sp>
      <p:sp>
        <p:nvSpPr>
          <p:cNvPr id="7" name="Right Arrow 6"/>
          <p:cNvSpPr/>
          <p:nvPr/>
        </p:nvSpPr>
        <p:spPr>
          <a:xfrm>
            <a:off x="762000" y="1143000"/>
            <a:ext cx="381000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ode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7924800" cy="1494118"/>
          </a:xfrm>
          <a:prstGeom prst="rect">
            <a:avLst/>
          </a:prstGeom>
        </p:spPr>
      </p:pic>
      <p:pic>
        <p:nvPicPr>
          <p:cNvPr id="9" name="Picture 8" descr="code6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124200"/>
            <a:ext cx="7924800" cy="457200"/>
          </a:xfrm>
          <a:prstGeom prst="rect">
            <a:avLst/>
          </a:prstGeom>
        </p:spPr>
      </p:pic>
      <p:pic>
        <p:nvPicPr>
          <p:cNvPr id="10" name="Picture 9" descr="code6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581400"/>
            <a:ext cx="8001000" cy="63795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43000" y="4267200"/>
            <a:ext cx="1457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Decision Tree</a:t>
            </a:r>
            <a:endParaRPr lang="en-US" b="1" dirty="0"/>
          </a:p>
        </p:txBody>
      </p:sp>
      <p:sp>
        <p:nvSpPr>
          <p:cNvPr id="12" name="Right Arrow 11"/>
          <p:cNvSpPr/>
          <p:nvPr/>
        </p:nvSpPr>
        <p:spPr>
          <a:xfrm>
            <a:off x="762000" y="4267200"/>
            <a:ext cx="381000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ode6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4800600"/>
            <a:ext cx="800100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BE3-9965-4663-8B61-B4D938DBACC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04800"/>
            <a:ext cx="9144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771FED"/>
                </a:solidFill>
              </a:rPr>
              <a:t>Source code in Python</a:t>
            </a:r>
            <a:endParaRPr lang="en-US" sz="3000" b="1" dirty="0"/>
          </a:p>
        </p:txBody>
      </p:sp>
      <p:sp>
        <p:nvSpPr>
          <p:cNvPr id="5" name="Rectangle 4"/>
          <p:cNvSpPr/>
          <p:nvPr/>
        </p:nvSpPr>
        <p:spPr>
          <a:xfrm>
            <a:off x="7924800" y="5943600"/>
            <a:ext cx="997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(Contd.) </a:t>
            </a:r>
            <a:endParaRPr lang="en-US" dirty="0"/>
          </a:p>
        </p:txBody>
      </p:sp>
      <p:pic>
        <p:nvPicPr>
          <p:cNvPr id="6" name="Picture 5" descr="code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7772400" cy="1524000"/>
          </a:xfrm>
          <a:prstGeom prst="rect">
            <a:avLst/>
          </a:prstGeom>
        </p:spPr>
      </p:pic>
      <p:pic>
        <p:nvPicPr>
          <p:cNvPr id="7" name="Picture 6" descr="code6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19400"/>
            <a:ext cx="7772400" cy="1295400"/>
          </a:xfrm>
          <a:prstGeom prst="rect">
            <a:avLst/>
          </a:prstGeom>
        </p:spPr>
      </p:pic>
      <p:pic>
        <p:nvPicPr>
          <p:cNvPr id="8" name="Picture 7" descr="code6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91000"/>
            <a:ext cx="77724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BE3-9965-4663-8B61-B4D938DBACC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228600"/>
            <a:ext cx="9144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771FED"/>
                </a:solidFill>
              </a:rPr>
              <a:t>Source code in Python</a:t>
            </a:r>
            <a:endParaRPr lang="en-US" sz="3000" b="1" dirty="0"/>
          </a:p>
        </p:txBody>
      </p:sp>
      <p:sp>
        <p:nvSpPr>
          <p:cNvPr id="5" name="Rectangle 4"/>
          <p:cNvSpPr/>
          <p:nvPr/>
        </p:nvSpPr>
        <p:spPr>
          <a:xfrm>
            <a:off x="7924800" y="5943600"/>
            <a:ext cx="997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(Contd.) </a:t>
            </a:r>
            <a:endParaRPr lang="en-US" dirty="0"/>
          </a:p>
        </p:txBody>
      </p:sp>
      <p:pic>
        <p:nvPicPr>
          <p:cNvPr id="6" name="Picture 5" descr="code6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6800"/>
            <a:ext cx="7620000" cy="1295400"/>
          </a:xfrm>
          <a:prstGeom prst="rect">
            <a:avLst/>
          </a:prstGeom>
        </p:spPr>
      </p:pic>
      <p:pic>
        <p:nvPicPr>
          <p:cNvPr id="7" name="Picture 6" descr="code6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43200"/>
            <a:ext cx="7620000" cy="2057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71600" y="2362200"/>
            <a:ext cx="3066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Gradient Boosting Regression</a:t>
            </a:r>
            <a:endParaRPr lang="en-US" b="1" dirty="0"/>
          </a:p>
        </p:txBody>
      </p:sp>
      <p:sp>
        <p:nvSpPr>
          <p:cNvPr id="10" name="Right Arrow 9"/>
          <p:cNvSpPr/>
          <p:nvPr/>
        </p:nvSpPr>
        <p:spPr>
          <a:xfrm>
            <a:off x="914400" y="2362200"/>
            <a:ext cx="381000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ode6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00600"/>
            <a:ext cx="76200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BE3-9965-4663-8B61-B4D938DBACC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228600"/>
            <a:ext cx="9144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771FED"/>
                </a:solidFill>
              </a:rPr>
              <a:t>Source code in Python</a:t>
            </a:r>
            <a:endParaRPr lang="en-US" sz="3000" b="1" dirty="0"/>
          </a:p>
        </p:txBody>
      </p:sp>
      <p:sp>
        <p:nvSpPr>
          <p:cNvPr id="5" name="Rectangle 4"/>
          <p:cNvSpPr/>
          <p:nvPr/>
        </p:nvSpPr>
        <p:spPr>
          <a:xfrm>
            <a:off x="7924800" y="5943600"/>
            <a:ext cx="997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(Contd.) </a:t>
            </a:r>
            <a:endParaRPr lang="en-US" dirty="0"/>
          </a:p>
        </p:txBody>
      </p:sp>
      <p:pic>
        <p:nvPicPr>
          <p:cNvPr id="6" name="Picture 5" descr="code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7772400" cy="762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71600" y="2057400"/>
            <a:ext cx="980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Stacking</a:t>
            </a:r>
            <a:endParaRPr lang="en-US" b="1" dirty="0"/>
          </a:p>
        </p:txBody>
      </p:sp>
      <p:sp>
        <p:nvSpPr>
          <p:cNvPr id="10" name="Right Arrow 9"/>
          <p:cNvSpPr/>
          <p:nvPr/>
        </p:nvSpPr>
        <p:spPr>
          <a:xfrm>
            <a:off x="914400" y="2057400"/>
            <a:ext cx="381000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ode7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38400"/>
            <a:ext cx="7772400" cy="161464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38200" y="4114800"/>
            <a:ext cx="21430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Learning Curve</a:t>
            </a:r>
            <a:endParaRPr lang="en-US" b="1" dirty="0"/>
          </a:p>
        </p:txBody>
      </p:sp>
      <p:pic>
        <p:nvPicPr>
          <p:cNvPr id="14" name="Picture 13" descr="code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495800"/>
            <a:ext cx="8153400" cy="1457245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457200" y="4191000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BE3-9965-4663-8B61-B4D938DBACC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04800"/>
            <a:ext cx="9144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771FED"/>
                </a:solidFill>
              </a:rPr>
              <a:t>Source code in Python</a:t>
            </a:r>
            <a:endParaRPr lang="en-US" sz="3000" b="1" dirty="0"/>
          </a:p>
        </p:txBody>
      </p:sp>
      <p:sp>
        <p:nvSpPr>
          <p:cNvPr id="5" name="Rectangle 4"/>
          <p:cNvSpPr/>
          <p:nvPr/>
        </p:nvSpPr>
        <p:spPr>
          <a:xfrm>
            <a:off x="7924800" y="5943600"/>
            <a:ext cx="997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(Contd.)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1219200"/>
            <a:ext cx="373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Predicting on </a:t>
            </a:r>
            <a:r>
              <a:rPr lang="en-US" b="1" dirty="0" smtClean="0"/>
              <a:t>Test Data Set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533400" y="1295400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ode7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200"/>
            <a:ext cx="8077200" cy="762000"/>
          </a:xfrm>
          <a:prstGeom prst="rect">
            <a:avLst/>
          </a:prstGeom>
        </p:spPr>
      </p:pic>
      <p:pic>
        <p:nvPicPr>
          <p:cNvPr id="10" name="Picture 9" descr="code7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438400"/>
            <a:ext cx="8077200" cy="1676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90600" y="42672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Scaling test data </a:t>
            </a:r>
            <a:r>
              <a:rPr lang="en-US" b="1" dirty="0" smtClean="0"/>
              <a:t>labels</a:t>
            </a:r>
            <a:endParaRPr lang="en-US" b="1" dirty="0" smtClean="0"/>
          </a:p>
        </p:txBody>
      </p:sp>
      <p:sp>
        <p:nvSpPr>
          <p:cNvPr id="13" name="Oval 12"/>
          <p:cNvSpPr/>
          <p:nvPr/>
        </p:nvSpPr>
        <p:spPr>
          <a:xfrm>
            <a:off x="609600" y="4343400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ode7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4648200"/>
            <a:ext cx="80010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BE3-9965-4663-8B61-B4D938DBACC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304800"/>
            <a:ext cx="9144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771FED"/>
                </a:solidFill>
              </a:rPr>
              <a:t>Source code in Python</a:t>
            </a:r>
            <a:endParaRPr lang="en-US" sz="3000" b="1" dirty="0"/>
          </a:p>
        </p:txBody>
      </p:sp>
      <p:pic>
        <p:nvPicPr>
          <p:cNvPr id="7" name="Picture 6" descr="code7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86000"/>
            <a:ext cx="8001000" cy="2133600"/>
          </a:xfrm>
          <a:prstGeom prst="rect">
            <a:avLst/>
          </a:prstGeom>
        </p:spPr>
      </p:pic>
      <p:pic>
        <p:nvPicPr>
          <p:cNvPr id="8" name="Picture 7" descr="code7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76400"/>
            <a:ext cx="7924800" cy="457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8200" y="12192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Choosing same columns of test_data as of train_data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457200" y="1295400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295400"/>
            <a:ext cx="152400" cy="15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304800"/>
            <a:ext cx="9144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771FED"/>
                </a:solidFill>
              </a:rPr>
              <a:t>Source code in Python</a:t>
            </a:r>
            <a:endParaRPr lang="en-US" sz="3000" b="1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24800" y="5867400"/>
            <a:ext cx="997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(Contd.)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BE3-9965-4663-8B61-B4D938DBACC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2438400"/>
            <a:ext cx="152400" cy="15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143000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Print first few rows of this data</a:t>
            </a:r>
            <a:endParaRPr lang="en-US" sz="2000" b="1" dirty="0"/>
          </a:p>
        </p:txBody>
      </p:sp>
      <p:pic>
        <p:nvPicPr>
          <p:cNvPr id="9" name="Picture 8" descr="cod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8534400" cy="609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5800" y="22860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First Portion: EDA and Data Cleaning</a:t>
            </a:r>
            <a:endParaRPr lang="en-US" sz="2400" b="1" dirty="0"/>
          </a:p>
        </p:txBody>
      </p:sp>
      <p:pic>
        <p:nvPicPr>
          <p:cNvPr id="11" name="Picture 10" descr="code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200400"/>
            <a:ext cx="8534400" cy="609600"/>
          </a:xfrm>
          <a:prstGeom prst="rect">
            <a:avLst/>
          </a:prstGeom>
        </p:spPr>
      </p:pic>
      <p:pic>
        <p:nvPicPr>
          <p:cNvPr id="12" name="Picture 11" descr="code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038600"/>
            <a:ext cx="8534400" cy="838200"/>
          </a:xfrm>
          <a:prstGeom prst="rect">
            <a:avLst/>
          </a:prstGeom>
        </p:spPr>
      </p:pic>
      <p:pic>
        <p:nvPicPr>
          <p:cNvPr id="13" name="Picture 12" descr="code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5257800"/>
            <a:ext cx="8534400" cy="609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8200" y="38100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Checking for missing values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28194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Getting information of Data Frame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38200" y="48768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Checking  what values contains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381000" y="2895600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81000" y="3886200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81000" y="4953000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9144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771FED"/>
                </a:solidFill>
              </a:rPr>
              <a:t>Source code in Python</a:t>
            </a:r>
            <a:endParaRPr lang="en-US" sz="3000" b="1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BE3-9965-4663-8B61-B4D938DBACC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01000" y="5943600"/>
            <a:ext cx="997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(Contd.) </a:t>
            </a:r>
            <a:endParaRPr lang="en-US" dirty="0"/>
          </a:p>
        </p:txBody>
      </p:sp>
      <p:pic>
        <p:nvPicPr>
          <p:cNvPr id="7" name="Picture 6" descr="code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8229600" cy="4572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33400" y="1295400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33400" y="2286000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3400" y="3276600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2000" y="12192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Getting description of Data Frame</a:t>
            </a:r>
            <a:endParaRPr lang="en-US" dirty="0"/>
          </a:p>
        </p:txBody>
      </p:sp>
      <p:pic>
        <p:nvPicPr>
          <p:cNvPr id="14" name="Picture 13" descr="code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667000"/>
            <a:ext cx="8305800" cy="457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14400" y="220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Histogram of housing Data Frame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14400" y="3200400"/>
            <a:ext cx="441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Getting Test Dataset</a:t>
            </a:r>
            <a:endParaRPr lang="en-US" b="1" dirty="0"/>
          </a:p>
        </p:txBody>
      </p:sp>
      <p:pic>
        <p:nvPicPr>
          <p:cNvPr id="18" name="Picture 17" descr="code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733800"/>
            <a:ext cx="83058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9144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771FED"/>
                </a:solidFill>
              </a:rPr>
              <a:t>Source code in Python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BE3-9965-4663-8B61-B4D938DBACC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24800" y="5943600"/>
            <a:ext cx="997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(Contd.) </a:t>
            </a:r>
            <a:endParaRPr lang="en-US" dirty="0"/>
          </a:p>
        </p:txBody>
      </p:sp>
      <p:pic>
        <p:nvPicPr>
          <p:cNvPr id="6" name="Picture 5" descr="code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382000" cy="12954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09600" y="2971800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2895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Exploratory Data Analysis</a:t>
            </a:r>
            <a:endParaRPr lang="en-US" b="1" dirty="0"/>
          </a:p>
        </p:txBody>
      </p:sp>
      <p:pic>
        <p:nvPicPr>
          <p:cNvPr id="9" name="Picture 8" descr="code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352800"/>
            <a:ext cx="8229600" cy="838200"/>
          </a:xfrm>
          <a:prstGeom prst="rect">
            <a:avLst/>
          </a:prstGeom>
        </p:spPr>
      </p:pic>
      <p:pic>
        <p:nvPicPr>
          <p:cNvPr id="10" name="Picture 9" descr="code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191000"/>
            <a:ext cx="8229600" cy="914400"/>
          </a:xfrm>
          <a:prstGeom prst="rect">
            <a:avLst/>
          </a:prstGeom>
        </p:spPr>
      </p:pic>
      <p:pic>
        <p:nvPicPr>
          <p:cNvPr id="11" name="Picture 10" descr="code1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5181600"/>
            <a:ext cx="822960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9144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771FED"/>
                </a:solidFill>
              </a:rPr>
              <a:t>Source code in Python</a:t>
            </a:r>
            <a:endParaRPr lang="en-US" sz="3000" b="1" dirty="0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BE3-9965-4663-8B61-B4D938DBACC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24800" y="5943600"/>
            <a:ext cx="997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(Contd.) </a:t>
            </a:r>
            <a:endParaRPr lang="en-US" dirty="0"/>
          </a:p>
        </p:txBody>
      </p:sp>
      <p:pic>
        <p:nvPicPr>
          <p:cNvPr id="6" name="Picture 5" descr="code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19200"/>
            <a:ext cx="8305800" cy="1752600"/>
          </a:xfrm>
          <a:prstGeom prst="rect">
            <a:avLst/>
          </a:prstGeom>
        </p:spPr>
      </p:pic>
      <p:pic>
        <p:nvPicPr>
          <p:cNvPr id="7" name="Picture 6" descr="code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048000"/>
            <a:ext cx="8229600" cy="914400"/>
          </a:xfrm>
          <a:prstGeom prst="rect">
            <a:avLst/>
          </a:prstGeom>
        </p:spPr>
      </p:pic>
      <p:pic>
        <p:nvPicPr>
          <p:cNvPr id="8" name="Picture 7" descr="code1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4038600"/>
            <a:ext cx="8229600" cy="457200"/>
          </a:xfrm>
          <a:prstGeom prst="rect">
            <a:avLst/>
          </a:prstGeom>
        </p:spPr>
      </p:pic>
      <p:pic>
        <p:nvPicPr>
          <p:cNvPr id="9" name="Picture 8" descr="code1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4572000"/>
            <a:ext cx="8229600" cy="609600"/>
          </a:xfrm>
          <a:prstGeom prst="rect">
            <a:avLst/>
          </a:prstGeom>
        </p:spPr>
      </p:pic>
      <p:pic>
        <p:nvPicPr>
          <p:cNvPr id="10" name="Picture 9" descr="code18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5257800"/>
            <a:ext cx="83058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9144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771FED"/>
                </a:solidFill>
              </a:rPr>
              <a:t>Source code in Python</a:t>
            </a:r>
            <a:endParaRPr lang="en-US" sz="3000" b="1" dirty="0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BE3-9965-4663-8B61-B4D938DBACC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24800" y="5943600"/>
            <a:ext cx="997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(Contd.) </a:t>
            </a:r>
            <a:endParaRPr lang="en-US" dirty="0"/>
          </a:p>
        </p:txBody>
      </p:sp>
      <p:pic>
        <p:nvPicPr>
          <p:cNvPr id="7" name="Picture 6" descr="code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8229600" cy="762000"/>
          </a:xfrm>
          <a:prstGeom prst="rect">
            <a:avLst/>
          </a:prstGeom>
        </p:spPr>
      </p:pic>
      <p:pic>
        <p:nvPicPr>
          <p:cNvPr id="8" name="Picture 7" descr="code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133600"/>
            <a:ext cx="8229600" cy="457200"/>
          </a:xfrm>
          <a:prstGeom prst="rect">
            <a:avLst/>
          </a:prstGeom>
        </p:spPr>
      </p:pic>
      <p:pic>
        <p:nvPicPr>
          <p:cNvPr id="9" name="Picture 8" descr="code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667000"/>
            <a:ext cx="8229600" cy="762000"/>
          </a:xfrm>
          <a:prstGeom prst="rect">
            <a:avLst/>
          </a:prstGeom>
        </p:spPr>
      </p:pic>
      <p:pic>
        <p:nvPicPr>
          <p:cNvPr id="10" name="Picture 9" descr="code2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3505200"/>
            <a:ext cx="8229600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9144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771FED"/>
                </a:solidFill>
              </a:rPr>
              <a:t>Source code in Python</a:t>
            </a:r>
            <a:endParaRPr lang="en-US" sz="3000" b="1" dirty="0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BE3-9965-4663-8B61-B4D938DBACC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24800" y="5943600"/>
            <a:ext cx="997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(Contd.) 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762000" y="1066800"/>
            <a:ext cx="381000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9200" y="1066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Null Value Imputation</a:t>
            </a:r>
            <a:endParaRPr lang="en-US" b="1" dirty="0"/>
          </a:p>
        </p:txBody>
      </p:sp>
      <p:pic>
        <p:nvPicPr>
          <p:cNvPr id="11" name="Picture 10" descr="code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47800"/>
            <a:ext cx="8077200" cy="1219200"/>
          </a:xfrm>
          <a:prstGeom prst="rect">
            <a:avLst/>
          </a:prstGeom>
        </p:spPr>
      </p:pic>
      <p:pic>
        <p:nvPicPr>
          <p:cNvPr id="12" name="Picture 11" descr="code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000"/>
            <a:ext cx="8077200" cy="485748"/>
          </a:xfrm>
          <a:prstGeom prst="rect">
            <a:avLst/>
          </a:prstGeom>
        </p:spPr>
      </p:pic>
      <p:pic>
        <p:nvPicPr>
          <p:cNvPr id="13" name="Picture 12" descr="code2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200400"/>
            <a:ext cx="8153400" cy="762000"/>
          </a:xfrm>
          <a:prstGeom prst="rect">
            <a:avLst/>
          </a:prstGeom>
        </p:spPr>
      </p:pic>
      <p:pic>
        <p:nvPicPr>
          <p:cNvPr id="14" name="Picture 13" descr="code2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3962400"/>
            <a:ext cx="8153400" cy="68580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762000" y="4648200"/>
            <a:ext cx="381000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19200" y="4648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Removing Outliers</a:t>
            </a:r>
            <a:endParaRPr lang="en-US" b="1" dirty="0"/>
          </a:p>
        </p:txBody>
      </p:sp>
      <p:pic>
        <p:nvPicPr>
          <p:cNvPr id="17" name="Picture 16" descr="code2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953000"/>
            <a:ext cx="8153400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9144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771FED"/>
                </a:solidFill>
              </a:rPr>
              <a:t>Source code in Python</a:t>
            </a:r>
            <a:endParaRPr lang="en-US" sz="3000" b="1" dirty="0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3BE3-9965-4663-8B61-B4D938DBACC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24800" y="5943600"/>
            <a:ext cx="997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(Contd.) </a:t>
            </a:r>
            <a:endParaRPr lang="en-US" dirty="0"/>
          </a:p>
        </p:txBody>
      </p:sp>
      <p:pic>
        <p:nvPicPr>
          <p:cNvPr id="6" name="Picture 5" descr="code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19200"/>
            <a:ext cx="8077200" cy="914400"/>
          </a:xfrm>
          <a:prstGeom prst="rect">
            <a:avLst/>
          </a:prstGeom>
        </p:spPr>
      </p:pic>
      <p:pic>
        <p:nvPicPr>
          <p:cNvPr id="7" name="Picture 6" descr="code2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09800"/>
            <a:ext cx="8077200" cy="2819400"/>
          </a:xfrm>
          <a:prstGeom prst="rect">
            <a:avLst/>
          </a:prstGeom>
        </p:spPr>
      </p:pic>
      <p:pic>
        <p:nvPicPr>
          <p:cNvPr id="8" name="Picture 7" descr="code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05400"/>
            <a:ext cx="8001000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329</Words>
  <Application>Microsoft Office PowerPoint</Application>
  <PresentationFormat>On-screen Show (4:3)</PresentationFormat>
  <Paragraphs>117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88</cp:revision>
  <dcterms:created xsi:type="dcterms:W3CDTF">2021-06-05T06:10:12Z</dcterms:created>
  <dcterms:modified xsi:type="dcterms:W3CDTF">2021-06-08T12:15:51Z</dcterms:modified>
</cp:coreProperties>
</file>