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67" r:id="rId2"/>
    <p:sldId id="268" r:id="rId3"/>
    <p:sldId id="259" r:id="rId4"/>
    <p:sldId id="269" r:id="rId5"/>
    <p:sldId id="275" r:id="rId6"/>
    <p:sldId id="276" r:id="rId7"/>
    <p:sldId id="257" r:id="rId8"/>
    <p:sldId id="277" r:id="rId9"/>
    <p:sldId id="261" r:id="rId10"/>
    <p:sldId id="270" r:id="rId11"/>
    <p:sldId id="258" r:id="rId12"/>
    <p:sldId id="266" r:id="rId13"/>
    <p:sldId id="262" r:id="rId14"/>
    <p:sldId id="263" r:id="rId15"/>
    <p:sldId id="271" r:id="rId16"/>
    <p:sldId id="264" r:id="rId17"/>
    <p:sldId id="265" r:id="rId18"/>
    <p:sldId id="274" r:id="rId19"/>
    <p:sldId id="278" r:id="rId20"/>
    <p:sldId id="279" r:id="rId21"/>
    <p:sldId id="272" r:id="rId22"/>
    <p:sldId id="281" r:id="rId23"/>
    <p:sldId id="283" r:id="rId24"/>
    <p:sldId id="284" r:id="rId25"/>
    <p:sldId id="285" r:id="rId26"/>
    <p:sldId id="286" r:id="rId27"/>
    <p:sldId id="282" r:id="rId28"/>
    <p:sldId id="287" r:id="rId29"/>
    <p:sldId id="288" r:id="rId30"/>
    <p:sldId id="289" r:id="rId31"/>
    <p:sldId id="290" r:id="rId32"/>
    <p:sldId id="291" r:id="rId33"/>
    <p:sldId id="301" r:id="rId34"/>
    <p:sldId id="302" r:id="rId35"/>
    <p:sldId id="307" r:id="rId36"/>
    <p:sldId id="292" r:id="rId37"/>
    <p:sldId id="303" r:id="rId38"/>
    <p:sldId id="304" r:id="rId39"/>
    <p:sldId id="300" r:id="rId40"/>
    <p:sldId id="293" r:id="rId41"/>
    <p:sldId id="306" r:id="rId42"/>
    <p:sldId id="297" r:id="rId43"/>
    <p:sldId id="298" r:id="rId44"/>
    <p:sldId id="294" r:id="rId45"/>
    <p:sldId id="308" r:id="rId46"/>
    <p:sldId id="309" r:id="rId47"/>
    <p:sldId id="305" r:id="rId48"/>
    <p:sldId id="299" r:id="rId49"/>
    <p:sldId id="310" r:id="rId50"/>
    <p:sldId id="315" r:id="rId51"/>
    <p:sldId id="316" r:id="rId52"/>
    <p:sldId id="317" r:id="rId53"/>
    <p:sldId id="318" r:id="rId54"/>
    <p:sldId id="319" r:id="rId55"/>
    <p:sldId id="29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CE9"/>
    <a:srgbClr val="DE2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8E3CA-5870-40AC-9DAB-F72A8C49CA16}" type="datetimeFigureOut">
              <a:rPr lang="en-IN" smtClean="0"/>
              <a:t>22-11-2021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77C53-5CD0-4038-ABFD-00FCD6CAEAB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469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EF23-61C3-4BC8-8A9E-D1AC6A8FB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A9741-3941-49CD-8AAE-C8E50DC62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2D144-9DD0-4C3A-85FE-BA3F1B37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6779-A15B-4FF8-841D-96D7392BE401}" type="datetime1">
              <a:rPr lang="en-IN" smtClean="0"/>
              <a:t>22-11-2021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7F72B-A20B-4BF7-AF6F-15857716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9D15B-E852-402A-A127-9F6178EB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78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D3CC-BCA6-40BF-B244-68B8FDAB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222CC-F1B1-4EEF-901B-258C25F55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933C-86EA-4492-8377-2BB7B353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1E21-AE6C-40C8-B87F-B8F60BD4C229}" type="datetime1">
              <a:rPr lang="en-IN" smtClean="0"/>
              <a:t>22-11-2021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0E044-B944-44C3-8832-0C055A39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1A491-FF59-4736-AAA4-A3C076A3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04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D5ED0-B4D1-4CFD-9BC7-30105E9A6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E90FC-FBE1-4CCB-9384-D9FD57D7A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CEC0F-E9B5-4B13-81B7-6EF2BF8A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8804-3235-4993-A484-89478702D2D8}" type="datetime1">
              <a:rPr lang="en-IN" smtClean="0"/>
              <a:t>22-11-2021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ED37A-272B-4EA7-BEA0-36B4CDE0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0D061-4234-4E35-8206-A2539109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47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FAE6-CBC0-4931-906F-420920B1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9C86-627C-4235-9427-6183E2AF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8BD56-C1A1-4972-8E76-AD4BCB4D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46D1-B443-4A86-814D-02E7D9F2E08D}" type="datetime1">
              <a:rPr lang="en-IN" smtClean="0"/>
              <a:t>22-11-2021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4F6C8-FC5C-4E0F-BC23-D5249823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CE3A-4344-47E0-9878-3E01D606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40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BEA3-0D45-41CF-89C9-619EDDF4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21AF7-EF10-4C8F-8FF7-1DE1D575B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D8B4F-E51F-46C4-A884-45A9CAD2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C9B2-2877-4240-979E-117CFD25B332}" type="datetime1">
              <a:rPr lang="en-IN" smtClean="0"/>
              <a:t>22-11-2021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1A7B-3A40-4A91-84B1-D98A627A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0690E-B1D1-4A49-8F76-D7F07E0A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18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6E45-E85F-4CA0-8D73-6D2FCAD8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1A9D-97A8-4A64-9321-86046807D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E68F4-6970-4C4D-B892-3EB2E34E5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E47E9-30AE-4C1E-AF18-D71A215F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1A4-C568-48DC-94CD-9DC5974423B2}" type="datetime1">
              <a:rPr lang="en-IN" smtClean="0"/>
              <a:t>22-11-2021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AC686-79C7-4F2E-866A-0D4CCBA5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2F310-DF41-4251-A3EF-F351EBDF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18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19FB-5A6B-4E32-B49D-94C0AE4F4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8AB9A-B51A-4E75-B025-C7498AD65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962C6-4CDE-4CCF-BE9E-B975E3A5B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FEADC-DC81-4212-AE9E-AFE3CF3B4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626A2-F7A1-4B72-9A6D-189928A9F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A6E84-130E-41D7-9DAB-C70A5950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2FD8-845C-48C2-87B3-38A46C909031}" type="datetime1">
              <a:rPr lang="en-IN" smtClean="0"/>
              <a:t>22-11-2021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CB3A0-6061-443D-A340-94CDCDD7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8B4E9-BF34-47F5-8526-07C2B9B7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72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BCA5-B004-4EFC-BB42-3CC9409F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00C52-9D9A-4BE9-B6D3-7F907574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EE89-C601-4675-AF7F-579F5D39F935}" type="datetime1">
              <a:rPr lang="en-IN" smtClean="0"/>
              <a:t>22-11-2021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EA679-7088-4ACC-B3D6-A4BFBC91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9325F-74CD-4C9F-9A5E-4013FEB2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58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D0A16-EC15-4639-B860-49ED460A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CEF3-B8B3-4C2D-91B0-49E49A7A1389}" type="datetime1">
              <a:rPr lang="en-IN" smtClean="0"/>
              <a:t>22-11-2021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26FFD9-3832-4593-A8EF-B8EC7AAA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AE01D-9483-4F20-A518-19A98FD5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71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55A7-DB40-4EB9-BB91-EB87E537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75B4-81DB-4E77-9B8A-619116417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967D9-833D-42CC-A8AB-82D26B97C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52D69-09B6-4650-BCAD-699B2A6D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7DDC-974A-46D4-8294-DB83B1DD8EBF}" type="datetime1">
              <a:rPr lang="en-IN" smtClean="0"/>
              <a:t>22-11-2021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91BBF-AD9D-42C4-9509-130DBFBE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1D875-5A46-4556-9023-AF1E0C76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81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499C-2B2B-4138-BB4A-9E6D624B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A6491-42E4-4C30-B153-237F85DE0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4D9C-3055-40A4-A0CD-7A80370A6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BE8EA-C6BE-4AB0-A1E9-D267FB92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7F77-643C-4F50-996A-6DC1E26DCE61}" type="datetime1">
              <a:rPr lang="en-IN" smtClean="0"/>
              <a:t>22-11-2021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E5183-B554-4DBD-8CEC-ED2F278A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407CE-6FE6-4A33-AF3B-78FD0663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02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3D0E0-E330-47BD-8337-7788F644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A0F34-03C0-45AE-B5C4-4A7A03D05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AFC8E-0ACD-403A-8F33-24F1D07A7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E6792-DE14-44FE-998E-0419222F8635}" type="datetime1">
              <a:rPr lang="en-IN" smtClean="0"/>
              <a:t>22-11-2021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FC84-F564-4111-9C16-501F7FB61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98B3-E965-4B9A-8FE1-98E668305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13A4D-7494-4F90-9ED8-4232062B35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11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A347A2-FAA8-4D4C-B7D0-105AB4858214}"/>
              </a:ext>
            </a:extLst>
          </p:cNvPr>
          <p:cNvSpPr txBox="1"/>
          <p:nvPr/>
        </p:nvSpPr>
        <p:spPr>
          <a:xfrm>
            <a:off x="3971925" y="535900"/>
            <a:ext cx="773920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3200" b="1" dirty="0">
              <a:solidFill>
                <a:schemeClr val="tx2"/>
              </a:solidFill>
            </a:endParaRPr>
          </a:p>
          <a:p>
            <a:pPr algn="ctr"/>
            <a:endParaRPr lang="en-US" sz="3200" b="1" dirty="0">
              <a:solidFill>
                <a:schemeClr val="tx2"/>
              </a:solidFill>
            </a:endParaRPr>
          </a:p>
          <a:p>
            <a:pPr algn="ctr"/>
            <a:endParaRPr lang="en-US" sz="3200" b="1" dirty="0">
              <a:solidFill>
                <a:schemeClr val="tx2"/>
              </a:solidFill>
            </a:endParaRPr>
          </a:p>
          <a:p>
            <a:pPr algn="ctr"/>
            <a:r>
              <a:rPr lang="en-US" sz="3600" b="1" dirty="0">
                <a:solidFill>
                  <a:schemeClr val="tx2"/>
                </a:solidFill>
              </a:rPr>
              <a:t>Project Report On Healthcare</a:t>
            </a:r>
          </a:p>
          <a:p>
            <a:pPr algn="r"/>
            <a:endParaRPr lang="en-US" sz="3200" b="1" dirty="0">
              <a:solidFill>
                <a:schemeClr val="tx2"/>
              </a:solidFill>
            </a:endParaRPr>
          </a:p>
          <a:p>
            <a:pPr algn="r"/>
            <a:endParaRPr lang="en-US" sz="3200" b="1" dirty="0">
              <a:solidFill>
                <a:schemeClr val="tx2"/>
              </a:solidFill>
            </a:endParaRPr>
          </a:p>
          <a:p>
            <a:pPr algn="r"/>
            <a:endParaRPr lang="en-US" sz="3200" b="1" dirty="0">
              <a:solidFill>
                <a:schemeClr val="tx2"/>
              </a:solidFill>
            </a:endParaRPr>
          </a:p>
          <a:p>
            <a:pPr algn="r"/>
            <a:endParaRPr lang="en-US" sz="3200" b="1" dirty="0">
              <a:solidFill>
                <a:schemeClr val="tx2"/>
              </a:solidFill>
            </a:endParaRPr>
          </a:p>
          <a:p>
            <a:pPr algn="r"/>
            <a:r>
              <a:rPr lang="en-US" sz="3600" b="1" dirty="0">
                <a:solidFill>
                  <a:schemeClr val="tx2"/>
                </a:solidFill>
              </a:rPr>
              <a:t>Submitted by</a:t>
            </a:r>
          </a:p>
          <a:p>
            <a:pPr algn="r"/>
            <a:r>
              <a:rPr lang="en-US" sz="3600" b="1" dirty="0">
                <a:solidFill>
                  <a:schemeClr val="tx2"/>
                </a:solidFill>
              </a:rPr>
              <a:t>Debatri Roy</a:t>
            </a:r>
          </a:p>
          <a:p>
            <a:pPr algn="r"/>
            <a:r>
              <a:rPr lang="en-US" sz="3600" b="1" dirty="0">
                <a:solidFill>
                  <a:schemeClr val="tx2"/>
                </a:solidFill>
              </a:rPr>
              <a:t>PGP DS MAR 2021 cohort 1</a:t>
            </a:r>
            <a:endParaRPr lang="en-US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B28FD-CC00-46B1-810F-D110F7E7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1</a:t>
            </a:fld>
            <a:endParaRPr lang="en-IN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17CAE4-3ED8-44E5-ADB5-19108668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4412"/>
            <a:ext cx="3971925" cy="953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picture containing person, holding, device, hand&#10;&#10;Description automatically generated">
            <a:extLst>
              <a:ext uri="{FF2B5EF4-FFF2-40B4-BE49-F238E27FC236}">
                <a16:creationId xmlns:a16="http://schemas.microsoft.com/office/drawing/2014/main" id="{CC95A726-B339-4BB7-8CE3-CD944CD85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71925" cy="5870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6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C7DB81-B5FB-42B6-B0D3-EE7EC2F8A628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9FE864C-58D7-47FC-8C4D-07C5296F9F2D}"/>
              </a:ext>
            </a:extLst>
          </p:cNvPr>
          <p:cNvSpPr/>
          <p:nvPr/>
        </p:nvSpPr>
        <p:spPr>
          <a:xfrm>
            <a:off x="630313" y="1378682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C427E-99DB-4AC6-BD51-B4F9796E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10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71FA8-77DB-4B71-B2B2-B753E7DFC405}"/>
              </a:ext>
            </a:extLst>
          </p:cNvPr>
          <p:cNvSpPr txBox="1"/>
          <p:nvPr/>
        </p:nvSpPr>
        <p:spPr>
          <a:xfrm>
            <a:off x="763477" y="1269476"/>
            <a:ext cx="8087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Counting the number of heads of particular Glucose value and Print first few rows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2B1D6F-37B8-4694-8E8F-985580518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3" y="1638808"/>
            <a:ext cx="10265030" cy="388654"/>
          </a:xfrm>
          <a:prstGeom prst="rect">
            <a:avLst/>
          </a:prstGeom>
        </p:spPr>
      </p:pic>
      <p:sp>
        <p:nvSpPr>
          <p:cNvPr id="22" name="TextBox 8">
            <a:extLst>
              <a:ext uri="{FF2B5EF4-FFF2-40B4-BE49-F238E27FC236}">
                <a16:creationId xmlns:a16="http://schemas.microsoft.com/office/drawing/2014/main" id="{030BB20A-47A2-4AA6-A90D-6FEF75D6DDE1}"/>
              </a:ext>
            </a:extLst>
          </p:cNvPr>
          <p:cNvSpPr txBox="1"/>
          <p:nvPr/>
        </p:nvSpPr>
        <p:spPr>
          <a:xfrm>
            <a:off x="0" y="213225"/>
            <a:ext cx="121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93B7CC-7114-472D-AAAD-8021E3ACA477}"/>
              </a:ext>
            </a:extLst>
          </p:cNvPr>
          <p:cNvCxnSpPr/>
          <p:nvPr/>
        </p:nvCxnSpPr>
        <p:spPr>
          <a:xfrm rot="16200000" flipH="1">
            <a:off x="1576315" y="2057927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2DD0751-69D5-4848-BF85-0226E7C1C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3" y="2316993"/>
            <a:ext cx="3170195" cy="139458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A165C3E-575A-4461-A673-55E215A9540D}"/>
              </a:ext>
            </a:extLst>
          </p:cNvPr>
          <p:cNvSpPr txBox="1"/>
          <p:nvPr/>
        </p:nvSpPr>
        <p:spPr>
          <a:xfrm>
            <a:off x="630313" y="3805799"/>
            <a:ext cx="1026503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value_count() counts the number of heads of a particular ‘Glucose’ value and then the head(7) displays the top 7 Glucose values and their corresponding counting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59107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53C020-7FD6-448A-A196-41EB7149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11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9DE876-E3E5-423C-90C8-8B1C93CEDC7D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23DBA6D7-7DEB-4B5B-BF63-C7B5DFF18F98}"/>
              </a:ext>
            </a:extLst>
          </p:cNvPr>
          <p:cNvSpPr txBox="1"/>
          <p:nvPr/>
        </p:nvSpPr>
        <p:spPr>
          <a:xfrm>
            <a:off x="0" y="21349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2E47D-97D5-43B3-9335-1469ED3C7629}"/>
              </a:ext>
            </a:extLst>
          </p:cNvPr>
          <p:cNvSpPr txBox="1"/>
          <p:nvPr/>
        </p:nvSpPr>
        <p:spPr>
          <a:xfrm>
            <a:off x="763478" y="1256346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 the Histogram for Glucose values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9399546-AAB1-45F2-96F2-1B473A3F9BFE}"/>
              </a:ext>
            </a:extLst>
          </p:cNvPr>
          <p:cNvSpPr/>
          <p:nvPr/>
        </p:nvSpPr>
        <p:spPr>
          <a:xfrm>
            <a:off x="630313" y="1373212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370EFB-122F-4724-8A24-F202DAE91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3" y="1651458"/>
            <a:ext cx="10295512" cy="3581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DC473A-2A7D-41F4-B2B3-CB24EE39B509}"/>
              </a:ext>
            </a:extLst>
          </p:cNvPr>
          <p:cNvCxnSpPr/>
          <p:nvPr/>
        </p:nvCxnSpPr>
        <p:spPr>
          <a:xfrm rot="16200000" flipH="1">
            <a:off x="2101577" y="2063463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47218AB-D32C-449B-B1BC-54DAD462E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3" y="2345896"/>
            <a:ext cx="6629975" cy="32540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04727B-EF7B-4359-9068-136BA2CD1FEF}"/>
              </a:ext>
            </a:extLst>
          </p:cNvPr>
          <p:cNvSpPr txBox="1"/>
          <p:nvPr/>
        </p:nvSpPr>
        <p:spPr>
          <a:xfrm>
            <a:off x="1003172" y="5653751"/>
            <a:ext cx="58592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above output shows the histogram for ‘Glucose’ values.</a:t>
            </a:r>
          </a:p>
        </p:txBody>
      </p:sp>
    </p:spTree>
    <p:extLst>
      <p:ext uri="{BB962C8B-B14F-4D97-AF65-F5344CB8AC3E}">
        <p14:creationId xmlns:p14="http://schemas.microsoft.com/office/powerpoint/2010/main" val="15599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BA42AB-CE3B-47D2-BC00-FE8789CB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12</a:t>
            </a:fld>
            <a:endParaRPr lang="en-IN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73663E99-FE7C-4127-A0C7-3A237F89AD82}"/>
              </a:ext>
            </a:extLst>
          </p:cNvPr>
          <p:cNvSpPr txBox="1"/>
          <p:nvPr/>
        </p:nvSpPr>
        <p:spPr>
          <a:xfrm>
            <a:off x="0" y="293392"/>
            <a:ext cx="121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032651-37DD-4582-A441-A1EF7868799A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ECE81-46F1-4492-9C8F-A2321A79BD99}"/>
              </a:ext>
            </a:extLst>
          </p:cNvPr>
          <p:cNvSpPr txBox="1"/>
          <p:nvPr/>
        </p:nvSpPr>
        <p:spPr>
          <a:xfrm>
            <a:off x="763477" y="1207982"/>
            <a:ext cx="890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Counting the number of heads of particular Blood Pressure value and Print first few rows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1346E82-CC6D-42DF-BB3E-0DAE84291C00}"/>
              </a:ext>
            </a:extLst>
          </p:cNvPr>
          <p:cNvSpPr/>
          <p:nvPr/>
        </p:nvSpPr>
        <p:spPr>
          <a:xfrm>
            <a:off x="630312" y="1322016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145B35-4E26-4520-B5E9-CB93BFF11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2" y="1623758"/>
            <a:ext cx="10272650" cy="41151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0E91B6-056F-47D4-AE9B-34DEE27006B1}"/>
              </a:ext>
            </a:extLst>
          </p:cNvPr>
          <p:cNvCxnSpPr/>
          <p:nvPr/>
        </p:nvCxnSpPr>
        <p:spPr>
          <a:xfrm rot="16200000" flipH="1">
            <a:off x="1570397" y="2019972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F12577A-6E3A-4F33-849E-6429207C3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2" y="2299206"/>
            <a:ext cx="3482642" cy="14174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17AF74-3321-4E31-9BBF-40EE86CC6171}"/>
              </a:ext>
            </a:extLst>
          </p:cNvPr>
          <p:cNvSpPr txBox="1"/>
          <p:nvPr/>
        </p:nvSpPr>
        <p:spPr>
          <a:xfrm>
            <a:off x="630313" y="3805799"/>
            <a:ext cx="1026503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value_count() counts the number of heads of a particular ‘Blood Pressure’ value and then the head(7) displays the top 7 Blood Pressure values and their corresponding counting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3810527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B8A629-9E10-422D-854B-E06AE62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13</a:t>
            </a:fld>
            <a:endParaRPr lang="en-IN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A8509AC4-D99F-4530-8E5D-AD77CF68AF18}"/>
              </a:ext>
            </a:extLst>
          </p:cNvPr>
          <p:cNvSpPr txBox="1"/>
          <p:nvPr/>
        </p:nvSpPr>
        <p:spPr>
          <a:xfrm>
            <a:off x="0" y="249003"/>
            <a:ext cx="121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F0EA9-83C4-4735-9A5A-6BDFD131BA82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0364E-C2CC-408D-A8C5-EC375BE668B9}"/>
              </a:ext>
            </a:extLst>
          </p:cNvPr>
          <p:cNvSpPr txBox="1"/>
          <p:nvPr/>
        </p:nvSpPr>
        <p:spPr>
          <a:xfrm>
            <a:off x="763476" y="1161794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 the Histogram for Blood Pressure values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86DCF5E-F49A-4345-BD62-472A9F170AA7}"/>
              </a:ext>
            </a:extLst>
          </p:cNvPr>
          <p:cNvSpPr/>
          <p:nvPr/>
        </p:nvSpPr>
        <p:spPr>
          <a:xfrm>
            <a:off x="630311" y="1254090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925D8E-6EBA-4B6F-A389-DE5956C59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1" y="1531126"/>
            <a:ext cx="10325995" cy="42675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11E46D-F644-4076-9689-CED72BD00FE2}"/>
              </a:ext>
            </a:extLst>
          </p:cNvPr>
          <p:cNvCxnSpPr/>
          <p:nvPr/>
        </p:nvCxnSpPr>
        <p:spPr>
          <a:xfrm rot="16200000" flipH="1">
            <a:off x="2034420" y="1942251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6EF04A6-B4B0-4F3B-A14D-FE1E841E0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1" y="2246911"/>
            <a:ext cx="6652837" cy="32616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113A5C-65C8-44DC-BBA4-8DB0EAB5335D}"/>
              </a:ext>
            </a:extLst>
          </p:cNvPr>
          <p:cNvSpPr txBox="1"/>
          <p:nvPr/>
        </p:nvSpPr>
        <p:spPr>
          <a:xfrm>
            <a:off x="1003171" y="5653751"/>
            <a:ext cx="65406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above output shows the histogram for ‘Blood Pressure’ values.</a:t>
            </a:r>
          </a:p>
        </p:txBody>
      </p:sp>
    </p:spTree>
    <p:extLst>
      <p:ext uri="{BB962C8B-B14F-4D97-AF65-F5344CB8AC3E}">
        <p14:creationId xmlns:p14="http://schemas.microsoft.com/office/powerpoint/2010/main" val="191812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5BD5DE-6241-47B4-A870-B9355EEE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14</a:t>
            </a:fld>
            <a:endParaRPr lang="en-IN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71FC9DF8-4FA3-4E49-BD1F-BE34B69C55C7}"/>
              </a:ext>
            </a:extLst>
          </p:cNvPr>
          <p:cNvSpPr txBox="1"/>
          <p:nvPr/>
        </p:nvSpPr>
        <p:spPr>
          <a:xfrm>
            <a:off x="0" y="240125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1A6622-0A5E-4934-9B8D-293B4BEE958F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8E6C6-6295-4DC9-82D1-49ED35828506}"/>
              </a:ext>
            </a:extLst>
          </p:cNvPr>
          <p:cNvSpPr txBox="1"/>
          <p:nvPr/>
        </p:nvSpPr>
        <p:spPr>
          <a:xfrm>
            <a:off x="763474" y="1194606"/>
            <a:ext cx="890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Counting the number of heads of particular Skin Thickness value and Print first few rows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A4107BF-B687-4B25-8C58-1167904FDD9A}"/>
              </a:ext>
            </a:extLst>
          </p:cNvPr>
          <p:cNvSpPr/>
          <p:nvPr/>
        </p:nvSpPr>
        <p:spPr>
          <a:xfrm>
            <a:off x="599828" y="1303812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D763C-C9A7-4311-BA74-BB0AD2D5C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28" y="1563938"/>
            <a:ext cx="10333615" cy="42675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3A6444-47CC-401A-BBE9-F2B763DD2CA9}"/>
              </a:ext>
            </a:extLst>
          </p:cNvPr>
          <p:cNvCxnSpPr/>
          <p:nvPr/>
        </p:nvCxnSpPr>
        <p:spPr>
          <a:xfrm rot="16200000" flipH="1">
            <a:off x="1560286" y="1988315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E3F047F-9BAE-4790-A2EA-644168882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28" y="2214201"/>
            <a:ext cx="3566469" cy="13945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69F024-7C4E-41F8-A62C-5BCA563E9595}"/>
              </a:ext>
            </a:extLst>
          </p:cNvPr>
          <p:cNvSpPr txBox="1"/>
          <p:nvPr/>
        </p:nvSpPr>
        <p:spPr>
          <a:xfrm>
            <a:off x="630313" y="3805799"/>
            <a:ext cx="1026503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value_count() counts the number of heads of a particular ‘Skin Thickness’ value and then the head(7) displays the top 7 Skin Thickness values and their corresponding counting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642379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721B3-7020-4165-A7D9-7CEAF65CF466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A6EE3-36E1-491D-9F53-AF662B76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15</a:t>
            </a:fld>
            <a:endParaRPr lang="en-IN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6665219-527E-420F-9149-0574C4B09C79}"/>
              </a:ext>
            </a:extLst>
          </p:cNvPr>
          <p:cNvSpPr/>
          <p:nvPr/>
        </p:nvSpPr>
        <p:spPr>
          <a:xfrm>
            <a:off x="529700" y="1336175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8CA746-1D4B-49BD-89C1-B661B3D855D4}"/>
              </a:ext>
            </a:extLst>
          </p:cNvPr>
          <p:cNvSpPr txBox="1"/>
          <p:nvPr/>
        </p:nvSpPr>
        <p:spPr>
          <a:xfrm>
            <a:off x="662865" y="1222294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 the Histogram for Skin Thickness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EC173B-8C67-4ACF-954F-9C7D901CC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32" y="1648440"/>
            <a:ext cx="10310754" cy="381033"/>
          </a:xfrm>
          <a:prstGeom prst="rect">
            <a:avLst/>
          </a:prstGeom>
        </p:spPr>
      </p:pic>
      <p:sp>
        <p:nvSpPr>
          <p:cNvPr id="24" name="TextBox 8">
            <a:extLst>
              <a:ext uri="{FF2B5EF4-FFF2-40B4-BE49-F238E27FC236}">
                <a16:creationId xmlns:a16="http://schemas.microsoft.com/office/drawing/2014/main" id="{4A498789-3F28-4BD6-BCAD-B4F65E02D66A}"/>
              </a:ext>
            </a:extLst>
          </p:cNvPr>
          <p:cNvSpPr txBox="1"/>
          <p:nvPr/>
        </p:nvSpPr>
        <p:spPr>
          <a:xfrm>
            <a:off x="0" y="197001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4F9DB5-054E-4A69-B1CC-6FBCCFCFD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0" y="2397354"/>
            <a:ext cx="6774767" cy="312447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88DADC2-FF33-4ED1-A1F1-C086D39C8907}"/>
              </a:ext>
            </a:extLst>
          </p:cNvPr>
          <p:cNvSpPr txBox="1"/>
          <p:nvPr/>
        </p:nvSpPr>
        <p:spPr>
          <a:xfrm>
            <a:off x="1003171" y="5653751"/>
            <a:ext cx="65406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above output shows the histogram for ‘Skin Thickness’ values.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D7B6EB-9BAD-4D94-8164-F000DFE8FF5B}"/>
              </a:ext>
            </a:extLst>
          </p:cNvPr>
          <p:cNvCxnSpPr/>
          <p:nvPr/>
        </p:nvCxnSpPr>
        <p:spPr>
          <a:xfrm rot="16200000" flipH="1">
            <a:off x="1761267" y="2029473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2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B925AE-F21E-493B-B0F8-23F9DEE7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16</a:t>
            </a:fld>
            <a:endParaRPr lang="en-IN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72C86D52-84B6-49A9-8077-731A6569464B}"/>
              </a:ext>
            </a:extLst>
          </p:cNvPr>
          <p:cNvSpPr txBox="1"/>
          <p:nvPr/>
        </p:nvSpPr>
        <p:spPr>
          <a:xfrm>
            <a:off x="0" y="213493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024548-5E3A-4EE3-9050-E4284EC6E87E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AA843-81BE-4E58-B2CD-0621C07B96AC}"/>
              </a:ext>
            </a:extLst>
          </p:cNvPr>
          <p:cNvSpPr txBox="1"/>
          <p:nvPr/>
        </p:nvSpPr>
        <p:spPr>
          <a:xfrm>
            <a:off x="662865" y="1105243"/>
            <a:ext cx="890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Counting the number of heads of particular Insulin value and Print first few rows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2B1DE-D39B-4F67-8B0A-19D6BB0ED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0" y="1547277"/>
            <a:ext cx="10204064" cy="419136"/>
          </a:xfrm>
          <a:prstGeom prst="rect">
            <a:avLst/>
          </a:prstGeom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A145DCD-5066-4368-AB74-ED2F88E44A2A}"/>
              </a:ext>
            </a:extLst>
          </p:cNvPr>
          <p:cNvSpPr/>
          <p:nvPr/>
        </p:nvSpPr>
        <p:spPr>
          <a:xfrm>
            <a:off x="529700" y="1250800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D4A7E6-AF6F-4A83-9522-133DC02BAC58}"/>
              </a:ext>
            </a:extLst>
          </p:cNvPr>
          <p:cNvCxnSpPr/>
          <p:nvPr/>
        </p:nvCxnSpPr>
        <p:spPr>
          <a:xfrm rot="16200000" flipH="1">
            <a:off x="1503814" y="1955052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6D1ECA7-5A9C-4085-9D8B-ABE88DE69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0" y="2217925"/>
            <a:ext cx="2926334" cy="14936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E6D65B-1F50-43F2-BF2E-A4D617A02550}"/>
              </a:ext>
            </a:extLst>
          </p:cNvPr>
          <p:cNvSpPr txBox="1"/>
          <p:nvPr/>
        </p:nvSpPr>
        <p:spPr>
          <a:xfrm>
            <a:off x="630313" y="3805799"/>
            <a:ext cx="1026503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value_count() counts the number of heads of a particular ‘Insulin’ value and then the head(7) displays the top 7 insulin values and their corresponding counting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309944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B9C429-F480-42EC-9437-9045C9ED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17</a:t>
            </a:fld>
            <a:endParaRPr lang="en-IN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106F2194-ACFB-4AA5-857C-64D68573D3AF}"/>
              </a:ext>
            </a:extLst>
          </p:cNvPr>
          <p:cNvSpPr txBox="1"/>
          <p:nvPr/>
        </p:nvSpPr>
        <p:spPr>
          <a:xfrm>
            <a:off x="0" y="257881"/>
            <a:ext cx="121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FDFFE-B1A2-417A-A2F1-3A45C867B5C2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B00AA-036E-493D-8E2A-4C3723F16291}"/>
              </a:ext>
            </a:extLst>
          </p:cNvPr>
          <p:cNvSpPr txBox="1"/>
          <p:nvPr/>
        </p:nvSpPr>
        <p:spPr>
          <a:xfrm>
            <a:off x="662865" y="1157369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 the Histogram for Insulin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FB2FC-487E-4C07-A077-3354B4BAE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0" y="1577974"/>
            <a:ext cx="10249788" cy="403895"/>
          </a:xfrm>
          <a:prstGeom prst="rect">
            <a:avLst/>
          </a:prstGeom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E6D0C41-E991-45CA-B372-3823CBCA97D1}"/>
              </a:ext>
            </a:extLst>
          </p:cNvPr>
          <p:cNvSpPr/>
          <p:nvPr/>
        </p:nvSpPr>
        <p:spPr>
          <a:xfrm>
            <a:off x="529700" y="1266575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318144-B75E-49BC-985A-836664376A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8721" y="1981869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16C5830-9800-49E7-9940-2FF0D6789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0" y="2210469"/>
            <a:ext cx="6774767" cy="3223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9F8BB0-6226-412C-AB69-6B5FD659D2D2}"/>
              </a:ext>
            </a:extLst>
          </p:cNvPr>
          <p:cNvSpPr txBox="1"/>
          <p:nvPr/>
        </p:nvSpPr>
        <p:spPr>
          <a:xfrm>
            <a:off x="1003171" y="5653751"/>
            <a:ext cx="65406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above output shows the histogram for ‘Insulin’ values.</a:t>
            </a:r>
          </a:p>
        </p:txBody>
      </p:sp>
    </p:spTree>
    <p:extLst>
      <p:ext uri="{BB962C8B-B14F-4D97-AF65-F5344CB8AC3E}">
        <p14:creationId xmlns:p14="http://schemas.microsoft.com/office/powerpoint/2010/main" val="2511096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AE5E06-7329-491F-975A-2EB3B21C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18</a:t>
            </a:fld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5C58FB-8D0C-42CD-A4D6-80751F104195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95A3719D-9D40-4A70-AFA4-5751468E8D3E}"/>
              </a:ext>
            </a:extLst>
          </p:cNvPr>
          <p:cNvSpPr txBox="1"/>
          <p:nvPr/>
        </p:nvSpPr>
        <p:spPr>
          <a:xfrm>
            <a:off x="0" y="21349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BCD41-788A-4B71-9B65-EBB3812A17EE}"/>
              </a:ext>
            </a:extLst>
          </p:cNvPr>
          <p:cNvSpPr txBox="1"/>
          <p:nvPr/>
        </p:nvSpPr>
        <p:spPr>
          <a:xfrm>
            <a:off x="656822" y="1195193"/>
            <a:ext cx="890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Counting the number of heads of particular BMI value and Print first few rows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0E755-0ABB-4C8D-B5DF-ACBAD4B78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9" y="1578067"/>
            <a:ext cx="10303133" cy="419136"/>
          </a:xfrm>
          <a:prstGeom prst="rect">
            <a:avLst/>
          </a:prstGeom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A20F5B7-CC75-4768-A28D-E1595BA2076D}"/>
              </a:ext>
            </a:extLst>
          </p:cNvPr>
          <p:cNvSpPr/>
          <p:nvPr/>
        </p:nvSpPr>
        <p:spPr>
          <a:xfrm>
            <a:off x="529659" y="1289910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DDF3D3-AD00-4A90-A3A3-47FD553E7967}"/>
              </a:ext>
            </a:extLst>
          </p:cNvPr>
          <p:cNvCxnSpPr/>
          <p:nvPr/>
        </p:nvCxnSpPr>
        <p:spPr>
          <a:xfrm rot="16200000" flipH="1">
            <a:off x="1630864" y="1991847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587FCAF-9DF1-4170-8572-452E875E4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9" y="2220447"/>
            <a:ext cx="2659610" cy="14631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427E7F-871A-410A-B315-76AA2FC9980C}"/>
              </a:ext>
            </a:extLst>
          </p:cNvPr>
          <p:cNvSpPr txBox="1"/>
          <p:nvPr/>
        </p:nvSpPr>
        <p:spPr>
          <a:xfrm>
            <a:off x="630313" y="3805799"/>
            <a:ext cx="1026503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value_count() counts the number of heads of a particular ‘BMI’ value and then the head(7) displays the top 7 BMI values and their corresponding counting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596311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721B3-7020-4165-A7D9-7CEAF65CF466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A6EE3-36E1-491D-9F53-AF662B76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19</a:t>
            </a:fld>
            <a:endParaRPr lang="en-IN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D0124D5-C294-4037-9CA6-FCD724D68E31}"/>
              </a:ext>
            </a:extLst>
          </p:cNvPr>
          <p:cNvSpPr/>
          <p:nvPr/>
        </p:nvSpPr>
        <p:spPr>
          <a:xfrm>
            <a:off x="527970" y="1230896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9299F-5337-46DB-AA27-30AEFEC4D561}"/>
              </a:ext>
            </a:extLst>
          </p:cNvPr>
          <p:cNvSpPr txBox="1"/>
          <p:nvPr/>
        </p:nvSpPr>
        <p:spPr>
          <a:xfrm>
            <a:off x="661135" y="113530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 the Histogram for BMI values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41B32E9-506D-4150-B616-E958E6661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57" y="1472222"/>
            <a:ext cx="10242168" cy="365792"/>
          </a:xfrm>
          <a:prstGeom prst="rect">
            <a:avLst/>
          </a:prstGeom>
        </p:spPr>
      </p:pic>
      <p:sp>
        <p:nvSpPr>
          <p:cNvPr id="24" name="TextBox 8">
            <a:extLst>
              <a:ext uri="{FF2B5EF4-FFF2-40B4-BE49-F238E27FC236}">
                <a16:creationId xmlns:a16="http://schemas.microsoft.com/office/drawing/2014/main" id="{4A498789-3F28-4BD6-BCAD-B4F65E02D66A}"/>
              </a:ext>
            </a:extLst>
          </p:cNvPr>
          <p:cNvSpPr txBox="1"/>
          <p:nvPr/>
        </p:nvSpPr>
        <p:spPr>
          <a:xfrm>
            <a:off x="0" y="197001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C1A428-CE03-473D-A4E2-2D93EA254120}"/>
              </a:ext>
            </a:extLst>
          </p:cNvPr>
          <p:cNvCxnSpPr/>
          <p:nvPr/>
        </p:nvCxnSpPr>
        <p:spPr>
          <a:xfrm rot="16200000" flipH="1">
            <a:off x="1439274" y="1838014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1845044-E288-48A2-AF7A-7DC1C4B2D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57" y="2086032"/>
            <a:ext cx="6218459" cy="32997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4EADC8D-C0E1-4A13-B6F1-ABAD134543FF}"/>
              </a:ext>
            </a:extLst>
          </p:cNvPr>
          <p:cNvSpPr txBox="1"/>
          <p:nvPr/>
        </p:nvSpPr>
        <p:spPr>
          <a:xfrm>
            <a:off x="1003171" y="5653751"/>
            <a:ext cx="65406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above output shows the histogram for ‘BMI’ values.</a:t>
            </a:r>
          </a:p>
        </p:txBody>
      </p:sp>
    </p:spTree>
    <p:extLst>
      <p:ext uri="{BB962C8B-B14F-4D97-AF65-F5344CB8AC3E}">
        <p14:creationId xmlns:p14="http://schemas.microsoft.com/office/powerpoint/2010/main" val="23345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021873-A0AA-4026-BC01-385912B76E94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CAB06-1439-4CF8-BA09-6DB33C0C3AD3}"/>
              </a:ext>
            </a:extLst>
          </p:cNvPr>
          <p:cNvSpPr/>
          <p:nvPr/>
        </p:nvSpPr>
        <p:spPr>
          <a:xfrm>
            <a:off x="414291" y="1317763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740B71-DE5A-4D1F-829B-4791443171ED}"/>
              </a:ext>
            </a:extLst>
          </p:cNvPr>
          <p:cNvSpPr/>
          <p:nvPr/>
        </p:nvSpPr>
        <p:spPr>
          <a:xfrm>
            <a:off x="414291" y="2773539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089B83-02E5-44FF-A42A-661441B9E522}"/>
              </a:ext>
            </a:extLst>
          </p:cNvPr>
          <p:cNvSpPr/>
          <p:nvPr/>
        </p:nvSpPr>
        <p:spPr>
          <a:xfrm>
            <a:off x="566691" y="1209297"/>
            <a:ext cx="3895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Including library functions of packages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6ED2CA-8722-4955-A4BA-DBCE576C4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1" y="1540846"/>
            <a:ext cx="10158340" cy="10897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2A2C5A-800C-431E-8392-B2273F61C5BE}"/>
              </a:ext>
            </a:extLst>
          </p:cNvPr>
          <p:cNvSpPr txBox="1"/>
          <p:nvPr/>
        </p:nvSpPr>
        <p:spPr>
          <a:xfrm>
            <a:off x="566691" y="2632549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Load the Dataset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150C8B-FA16-43B2-BEB0-78FDD866A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1" y="2974929"/>
            <a:ext cx="10188823" cy="4038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0F5320-1D25-4100-9379-41E1F545D19E}"/>
              </a:ext>
            </a:extLst>
          </p:cNvPr>
          <p:cNvSpPr txBox="1"/>
          <p:nvPr/>
        </p:nvSpPr>
        <p:spPr>
          <a:xfrm>
            <a:off x="566691" y="3353668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Print the Dataset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79EF27-2D3F-45EB-9094-6D1A5FB4315F}"/>
              </a:ext>
            </a:extLst>
          </p:cNvPr>
          <p:cNvSpPr/>
          <p:nvPr/>
        </p:nvSpPr>
        <p:spPr>
          <a:xfrm>
            <a:off x="414291" y="3482975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F36AD9D-F713-497C-80DD-768B87197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50" y="3721204"/>
            <a:ext cx="10204064" cy="434378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BB3B302-423E-4C77-889E-CD7E4B2A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2</a:t>
            </a:fld>
            <a:endParaRPr lang="en-IN" dirty="0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8715D695-9942-4309-B422-B6B373C4DD26}"/>
              </a:ext>
            </a:extLst>
          </p:cNvPr>
          <p:cNvSpPr txBox="1"/>
          <p:nvPr/>
        </p:nvSpPr>
        <p:spPr>
          <a:xfrm>
            <a:off x="0" y="195073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922BF-A829-4D73-B034-FE54DAA2BB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2" y="4322900"/>
            <a:ext cx="5356194" cy="192420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420E22-56B7-41E1-8740-82E7F2AD068A}"/>
              </a:ext>
            </a:extLst>
          </p:cNvPr>
          <p:cNvCxnSpPr>
            <a:cxnSpLocks/>
          </p:cNvCxnSpPr>
          <p:nvPr/>
        </p:nvCxnSpPr>
        <p:spPr>
          <a:xfrm>
            <a:off x="1330684" y="4130492"/>
            <a:ext cx="258202" cy="1924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379280-C202-42E0-91C7-6698D76ADA33}"/>
              </a:ext>
            </a:extLst>
          </p:cNvPr>
          <p:cNvSpPr txBox="1"/>
          <p:nvPr/>
        </p:nvSpPr>
        <p:spPr>
          <a:xfrm>
            <a:off x="414292" y="6247108"/>
            <a:ext cx="96349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above output shows the dataset. We can see that the dataset contains 768 rows and 9 columns.  </a:t>
            </a:r>
          </a:p>
        </p:txBody>
      </p:sp>
    </p:spTree>
    <p:extLst>
      <p:ext uri="{BB962C8B-B14F-4D97-AF65-F5344CB8AC3E}">
        <p14:creationId xmlns:p14="http://schemas.microsoft.com/office/powerpoint/2010/main" val="2273618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721B3-7020-4165-A7D9-7CEAF65CF466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A6EE3-36E1-491D-9F53-AF662B76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20</a:t>
            </a:fld>
            <a:endParaRPr lang="en-IN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A3AAF58-F824-47FD-AEEA-0C72699012FB}"/>
              </a:ext>
            </a:extLst>
          </p:cNvPr>
          <p:cNvSpPr/>
          <p:nvPr/>
        </p:nvSpPr>
        <p:spPr>
          <a:xfrm>
            <a:off x="423167" y="1284119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ECBE7D-7C59-4860-9E34-FB9BE764AB58}"/>
              </a:ext>
            </a:extLst>
          </p:cNvPr>
          <p:cNvSpPr txBox="1"/>
          <p:nvPr/>
        </p:nvSpPr>
        <p:spPr>
          <a:xfrm>
            <a:off x="656822" y="1174913"/>
            <a:ext cx="456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Describe and then Transpose the Data Frame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8388B33-97FE-4673-8FA8-C8C3E2822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67" y="1551996"/>
            <a:ext cx="10287892" cy="419136"/>
          </a:xfrm>
          <a:prstGeom prst="rect">
            <a:avLst/>
          </a:prstGeom>
        </p:spPr>
      </p:pic>
      <p:sp>
        <p:nvSpPr>
          <p:cNvPr id="24" name="TextBox 8">
            <a:extLst>
              <a:ext uri="{FF2B5EF4-FFF2-40B4-BE49-F238E27FC236}">
                <a16:creationId xmlns:a16="http://schemas.microsoft.com/office/drawing/2014/main" id="{4A498789-3F28-4BD6-BCAD-B4F65E02D66A}"/>
              </a:ext>
            </a:extLst>
          </p:cNvPr>
          <p:cNvSpPr txBox="1"/>
          <p:nvPr/>
        </p:nvSpPr>
        <p:spPr>
          <a:xfrm>
            <a:off x="0" y="197001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E5388B-797D-459E-A383-45E4E7EC5232}"/>
              </a:ext>
            </a:extLst>
          </p:cNvPr>
          <p:cNvCxnSpPr/>
          <p:nvPr/>
        </p:nvCxnSpPr>
        <p:spPr>
          <a:xfrm rot="16200000" flipH="1">
            <a:off x="1922908" y="1978883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A8D3B0F-C2D6-47B2-BBF0-A3E6C6215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67" y="2215234"/>
            <a:ext cx="7407282" cy="28958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3360AD-83D5-46CE-91E4-0768F2FAAA2D}"/>
              </a:ext>
            </a:extLst>
          </p:cNvPr>
          <p:cNvSpPr txBox="1"/>
          <p:nvPr/>
        </p:nvSpPr>
        <p:spPr>
          <a:xfrm>
            <a:off x="656822" y="5128852"/>
            <a:ext cx="10668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describe() shows some basic statistical details like count, mean, median, standard deviation, quartile values, percentile,</a:t>
            </a:r>
            <a:r>
              <a:rPr lang="en-US" dirty="0"/>
              <a:t> </a:t>
            </a:r>
            <a:r>
              <a:rPr lang="en-US" b="1" dirty="0"/>
              <a:t>minimum and maximum values of each attributes of the dataset. The transpose() transpose the rows to columns and columns to rows.</a:t>
            </a:r>
          </a:p>
        </p:txBody>
      </p:sp>
    </p:spTree>
    <p:extLst>
      <p:ext uri="{BB962C8B-B14F-4D97-AF65-F5344CB8AC3E}">
        <p14:creationId xmlns:p14="http://schemas.microsoft.com/office/powerpoint/2010/main" val="137721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C3B768-54D9-4065-9F92-0EFF54C491FA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4B440683-8655-4DDD-AD92-C9D2BEA02101}"/>
              </a:ext>
            </a:extLst>
          </p:cNvPr>
          <p:cNvSpPr/>
          <p:nvPr/>
        </p:nvSpPr>
        <p:spPr>
          <a:xfrm>
            <a:off x="554031" y="1317210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6E2EC-E2EE-4488-B828-23A82A32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21</a:t>
            </a:fld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E65A4A-76D0-47BA-A381-6E7A26FAB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11" y="1594492"/>
            <a:ext cx="10325995" cy="396274"/>
          </a:xfrm>
          <a:prstGeom prst="rect">
            <a:avLst/>
          </a:prstGeom>
        </p:spPr>
      </p:pic>
      <p:sp>
        <p:nvSpPr>
          <p:cNvPr id="19" name="TextBox 8">
            <a:extLst>
              <a:ext uri="{FF2B5EF4-FFF2-40B4-BE49-F238E27FC236}">
                <a16:creationId xmlns:a16="http://schemas.microsoft.com/office/drawing/2014/main" id="{390BD7A4-85A8-49C5-847D-C374D953E6AD}"/>
              </a:ext>
            </a:extLst>
          </p:cNvPr>
          <p:cNvSpPr txBox="1"/>
          <p:nvPr/>
        </p:nvSpPr>
        <p:spPr>
          <a:xfrm>
            <a:off x="0" y="197949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A229B9-C9DC-4E36-ADFF-D94D9A855F25}"/>
              </a:ext>
            </a:extLst>
          </p:cNvPr>
          <p:cNvSpPr txBox="1"/>
          <p:nvPr/>
        </p:nvSpPr>
        <p:spPr>
          <a:xfrm>
            <a:off x="687196" y="122516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 the Histogram for Positive BMI values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8D9BAF-56E5-4630-AA3B-BF7AB9B378D8}"/>
              </a:ext>
            </a:extLst>
          </p:cNvPr>
          <p:cNvCxnSpPr/>
          <p:nvPr/>
        </p:nvCxnSpPr>
        <p:spPr>
          <a:xfrm rot="16200000" flipH="1">
            <a:off x="2473324" y="1990766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9257D4A-981C-4E7D-9A7C-3AB1CA88E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11" y="2296429"/>
            <a:ext cx="6317527" cy="32964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0268AC-B971-47DA-89E5-F9AA03D85EB8}"/>
              </a:ext>
            </a:extLst>
          </p:cNvPr>
          <p:cNvSpPr txBox="1"/>
          <p:nvPr/>
        </p:nvSpPr>
        <p:spPr>
          <a:xfrm>
            <a:off x="687196" y="5679242"/>
            <a:ext cx="1106683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above output shows the histogram for positive BMI values. </a:t>
            </a:r>
            <a:r>
              <a:rPr lang="en-IN" b="1" dirty="0">
                <a:solidFill>
                  <a:schemeClr val="tx1"/>
                </a:solidFill>
              </a:rPr>
              <a:t>H</a:t>
            </a:r>
            <a:r>
              <a:rPr lang="en-IN" sz="1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isttype </a:t>
            </a:r>
            <a:r>
              <a:rPr lang="en-IN" sz="1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'stepfilled' generates a lineplot that is by default filled</a:t>
            </a:r>
            <a:r>
              <a:rPr lang="en-IN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Bins defines the number of equal-width bins in the range.</a:t>
            </a:r>
            <a:endParaRPr lang="en-IN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4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C3B768-54D9-4065-9F92-0EFF54C491FA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490AC6F-BDC5-47B4-8D89-CF8E5E694FEE}"/>
              </a:ext>
            </a:extLst>
          </p:cNvPr>
          <p:cNvSpPr/>
          <p:nvPr/>
        </p:nvSpPr>
        <p:spPr>
          <a:xfrm>
            <a:off x="479828" y="1306072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6E2EC-E2EE-4488-B828-23A82A32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22</a:t>
            </a:fld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B2EBBF-A3A2-4A3A-947D-EB9DD372D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8" y="1577397"/>
            <a:ext cx="10333615" cy="3886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28120EA-8327-4A15-89A5-7851F5F86539}"/>
              </a:ext>
            </a:extLst>
          </p:cNvPr>
          <p:cNvSpPr txBox="1"/>
          <p:nvPr/>
        </p:nvSpPr>
        <p:spPr>
          <a:xfrm>
            <a:off x="687196" y="1163120"/>
            <a:ext cx="890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Counting the number of heads of particular Positive BMI value and Print first few rows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14661B-B872-4AD8-A26A-D8632526F170}"/>
              </a:ext>
            </a:extLst>
          </p:cNvPr>
          <p:cNvCxnSpPr/>
          <p:nvPr/>
        </p:nvCxnSpPr>
        <p:spPr>
          <a:xfrm rot="16200000" flipH="1">
            <a:off x="1487902" y="1966051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8">
            <a:extLst>
              <a:ext uri="{FF2B5EF4-FFF2-40B4-BE49-F238E27FC236}">
                <a16:creationId xmlns:a16="http://schemas.microsoft.com/office/drawing/2014/main" id="{B2DCFD2D-8961-4DCA-AFCB-8F8E73533A83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DF25C4-F3E7-429E-B564-8ED58670B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8" y="2234698"/>
            <a:ext cx="2857748" cy="14174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C42A795-A269-42E1-AB64-3598E59491D5}"/>
              </a:ext>
            </a:extLst>
          </p:cNvPr>
          <p:cNvSpPr txBox="1"/>
          <p:nvPr/>
        </p:nvSpPr>
        <p:spPr>
          <a:xfrm>
            <a:off x="612993" y="3805799"/>
            <a:ext cx="1026503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value_count() counts the number of heads of a particular positive ‘BMI’ value and then the head(7) displays the top 7 positive BMI values and their corresponding counting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3273075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C3B768-54D9-4065-9F92-0EFF54C491FA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6E2EC-E2EE-4488-B828-23A82A32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23</a:t>
            </a:fld>
            <a:endParaRPr lang="en-IN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C263A081-E0DD-4429-AAAF-F237B25984ED}"/>
              </a:ext>
            </a:extLst>
          </p:cNvPr>
          <p:cNvSpPr/>
          <p:nvPr/>
        </p:nvSpPr>
        <p:spPr>
          <a:xfrm>
            <a:off x="546411" y="1346094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68DA3D-5121-4A8B-A420-E72F50AAE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83" y="1645080"/>
            <a:ext cx="10272650" cy="34293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ADDA44D-0963-4BC2-A974-38C881FEBF16}"/>
              </a:ext>
            </a:extLst>
          </p:cNvPr>
          <p:cNvSpPr txBox="1"/>
          <p:nvPr/>
        </p:nvSpPr>
        <p:spPr>
          <a:xfrm>
            <a:off x="687196" y="121273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 the Histogram for Positive Glucose values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81FF0-0463-44EA-A697-F6CB082815AB}"/>
              </a:ext>
            </a:extLst>
          </p:cNvPr>
          <p:cNvCxnSpPr/>
          <p:nvPr/>
        </p:nvCxnSpPr>
        <p:spPr>
          <a:xfrm rot="16200000" flipH="1">
            <a:off x="2659755" y="198801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8">
            <a:extLst>
              <a:ext uri="{FF2B5EF4-FFF2-40B4-BE49-F238E27FC236}">
                <a16:creationId xmlns:a16="http://schemas.microsoft.com/office/drawing/2014/main" id="{76DB6766-C724-4ED0-BE1E-D5D248FF1279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3D8D5F-EBE4-470E-AC95-75376A500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11" y="2255207"/>
            <a:ext cx="6538527" cy="339006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C5A1819-AFAD-4D81-A048-2C173AD775F1}"/>
              </a:ext>
            </a:extLst>
          </p:cNvPr>
          <p:cNvSpPr txBox="1"/>
          <p:nvPr/>
        </p:nvSpPr>
        <p:spPr>
          <a:xfrm>
            <a:off x="687196" y="5679242"/>
            <a:ext cx="1106683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above output shows the histogram for positive Glucose values. </a:t>
            </a:r>
            <a:r>
              <a:rPr lang="en-IN" b="1" dirty="0">
                <a:solidFill>
                  <a:schemeClr val="tx1"/>
                </a:solidFill>
              </a:rPr>
              <a:t>H</a:t>
            </a:r>
            <a:r>
              <a:rPr lang="en-IN" sz="1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isttype </a:t>
            </a:r>
            <a:r>
              <a:rPr lang="en-IN" sz="1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'stepfilled' generates a lineplot that is by default filled</a:t>
            </a:r>
            <a:r>
              <a:rPr lang="en-IN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Bins defines the number of equal-width bins in the range.</a:t>
            </a:r>
            <a:endParaRPr lang="en-IN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448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C3B768-54D9-4065-9F92-0EFF54C491FA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6E2EC-E2EE-4488-B828-23A82A32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24</a:t>
            </a:fld>
            <a:endParaRPr lang="en-IN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C263A081-E0DD-4429-AAAF-F237B25984ED}"/>
              </a:ext>
            </a:extLst>
          </p:cNvPr>
          <p:cNvSpPr/>
          <p:nvPr/>
        </p:nvSpPr>
        <p:spPr>
          <a:xfrm>
            <a:off x="555722" y="1316539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FCB5814-6749-4066-B1AD-9CCA6F363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31" y="1590650"/>
            <a:ext cx="10341236" cy="3962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83F43F-03A3-4276-ADA1-47A7A95C5392}"/>
              </a:ext>
            </a:extLst>
          </p:cNvPr>
          <p:cNvSpPr txBox="1"/>
          <p:nvPr/>
        </p:nvSpPr>
        <p:spPr>
          <a:xfrm>
            <a:off x="679576" y="1202416"/>
            <a:ext cx="890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Counting the number of heads of particular Positive Glucose value and Print first few rows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9B9299-3D6C-49AD-AB16-84FD00358930}"/>
              </a:ext>
            </a:extLst>
          </p:cNvPr>
          <p:cNvCxnSpPr/>
          <p:nvPr/>
        </p:nvCxnSpPr>
        <p:spPr>
          <a:xfrm rot="16200000" flipH="1">
            <a:off x="1505658" y="1976408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8">
            <a:extLst>
              <a:ext uri="{FF2B5EF4-FFF2-40B4-BE49-F238E27FC236}">
                <a16:creationId xmlns:a16="http://schemas.microsoft.com/office/drawing/2014/main" id="{3EEF41A5-BD9A-49B2-A05C-3B61AB6F4FF9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3D220-C0E0-4C16-AB43-35EF887DC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31" y="2253327"/>
            <a:ext cx="3307367" cy="14936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CA4EE8-6FD8-493B-ACD1-6247B5AD2F07}"/>
              </a:ext>
            </a:extLst>
          </p:cNvPr>
          <p:cNvSpPr txBox="1"/>
          <p:nvPr/>
        </p:nvSpPr>
        <p:spPr>
          <a:xfrm>
            <a:off x="612993" y="3805799"/>
            <a:ext cx="1026503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value_count() counts the number of heads of a particular positive ‘Glucose’ value and then the head(7) displays the top 7 positive Glucose values and their corresponding counting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531664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C3B768-54D9-4065-9F92-0EFF54C491FA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6E2EC-E2EE-4488-B828-23A82A32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25</a:t>
            </a:fld>
            <a:endParaRPr lang="en-IN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4F0815B-6F15-4617-B3EB-84156DD90FB5}"/>
              </a:ext>
            </a:extLst>
          </p:cNvPr>
          <p:cNvSpPr/>
          <p:nvPr/>
        </p:nvSpPr>
        <p:spPr>
          <a:xfrm>
            <a:off x="554031" y="1292168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783AC2B-0BCC-43FB-AB46-037835050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13" y="1611665"/>
            <a:ext cx="10242168" cy="36579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842224B-2225-413E-8F0B-8D11AFAF51A4}"/>
              </a:ext>
            </a:extLst>
          </p:cNvPr>
          <p:cNvSpPr txBox="1"/>
          <p:nvPr/>
        </p:nvSpPr>
        <p:spPr>
          <a:xfrm>
            <a:off x="687196" y="1199861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 the Histogram for Positive Blood Pressure values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21D30D-8410-47A0-A282-4E0006F4E245}"/>
              </a:ext>
            </a:extLst>
          </p:cNvPr>
          <p:cNvCxnSpPr/>
          <p:nvPr/>
        </p:nvCxnSpPr>
        <p:spPr>
          <a:xfrm rot="16200000" flipH="1">
            <a:off x="2739654" y="1977457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8">
            <a:extLst>
              <a:ext uri="{FF2B5EF4-FFF2-40B4-BE49-F238E27FC236}">
                <a16:creationId xmlns:a16="http://schemas.microsoft.com/office/drawing/2014/main" id="{5129D3B5-B948-46F9-9432-07473B7EEBD9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9C159-DED7-4F8C-ADEB-0121A48FF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31" y="2206057"/>
            <a:ext cx="6607113" cy="35283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7013F7E-54E5-4BF2-94E2-38BE86C07AE9}"/>
              </a:ext>
            </a:extLst>
          </p:cNvPr>
          <p:cNvSpPr txBox="1"/>
          <p:nvPr/>
        </p:nvSpPr>
        <p:spPr>
          <a:xfrm>
            <a:off x="687196" y="5679242"/>
            <a:ext cx="1106683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above output shows the histogram for positive Blood Pressure values. </a:t>
            </a:r>
            <a:r>
              <a:rPr lang="en-IN" b="1" dirty="0">
                <a:solidFill>
                  <a:schemeClr val="tx1"/>
                </a:solidFill>
              </a:rPr>
              <a:t>H</a:t>
            </a:r>
            <a:r>
              <a:rPr lang="en-IN" sz="1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isttype </a:t>
            </a:r>
            <a:r>
              <a:rPr lang="en-IN" sz="1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'stepfilled' generates a lineplot that is by default filled</a:t>
            </a:r>
            <a:r>
              <a:rPr lang="en-IN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Bins defines the number of equal-width bins in the range.</a:t>
            </a:r>
            <a:endParaRPr lang="en-IN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810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C3B768-54D9-4065-9F92-0EFF54C491FA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6E2EC-E2EE-4488-B828-23A82A32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26</a:t>
            </a:fld>
            <a:endParaRPr lang="en-IN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4F0815B-6F15-4617-B3EB-84156DD90FB5}"/>
              </a:ext>
            </a:extLst>
          </p:cNvPr>
          <p:cNvSpPr/>
          <p:nvPr/>
        </p:nvSpPr>
        <p:spPr>
          <a:xfrm>
            <a:off x="554031" y="1292168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47E938F-94C5-4CB1-80C6-CA3F35040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31" y="1661500"/>
            <a:ext cx="10287892" cy="4191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88CAD5F-081E-438E-8CEC-FABFDD446E7A}"/>
              </a:ext>
            </a:extLst>
          </p:cNvPr>
          <p:cNvSpPr txBox="1"/>
          <p:nvPr/>
        </p:nvSpPr>
        <p:spPr>
          <a:xfrm>
            <a:off x="687196" y="1205356"/>
            <a:ext cx="958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Counting the number of heads of particular Positive Blood Pressure value and Print first few rows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130703-2C50-490E-969C-E67ED8219646}"/>
              </a:ext>
            </a:extLst>
          </p:cNvPr>
          <p:cNvCxnSpPr/>
          <p:nvPr/>
        </p:nvCxnSpPr>
        <p:spPr>
          <a:xfrm rot="16200000" flipH="1">
            <a:off x="1550045" y="2080773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8">
            <a:extLst>
              <a:ext uri="{FF2B5EF4-FFF2-40B4-BE49-F238E27FC236}">
                <a16:creationId xmlns:a16="http://schemas.microsoft.com/office/drawing/2014/main" id="{89405179-7818-41A6-98C8-8B06D99865B3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A445A-BF14-4EBF-983F-320455FEA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13" y="2309373"/>
            <a:ext cx="3452159" cy="14022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BB3ACF-C5C0-4CCD-9A76-00A2BF3DAF05}"/>
              </a:ext>
            </a:extLst>
          </p:cNvPr>
          <p:cNvSpPr txBox="1"/>
          <p:nvPr/>
        </p:nvSpPr>
        <p:spPr>
          <a:xfrm>
            <a:off x="612993" y="3805799"/>
            <a:ext cx="1026503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value_count() counts the number of heads of a particular positive ‘Blood Pressure’ value and then the head(7) displays the top 7 positive Blood Pressure values and their corresponding counting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470775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B79993-DE8F-493F-AB53-62C712A19AC2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F337B-23B5-400B-B8E1-6B9C3C95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27</a:t>
            </a:fld>
            <a:endParaRPr lang="en-IN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6E127C1-D219-4DC6-A63D-F2E795C359A6}"/>
              </a:ext>
            </a:extLst>
          </p:cNvPr>
          <p:cNvSpPr/>
          <p:nvPr/>
        </p:nvSpPr>
        <p:spPr>
          <a:xfrm>
            <a:off x="545563" y="1287893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ADC2D6-545E-42EB-8280-15876CE0C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62" y="1598310"/>
            <a:ext cx="10537302" cy="3581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F336D0-770B-4245-A16A-BB2DE060FAA9}"/>
              </a:ext>
            </a:extLst>
          </p:cNvPr>
          <p:cNvSpPr txBox="1"/>
          <p:nvPr/>
        </p:nvSpPr>
        <p:spPr>
          <a:xfrm>
            <a:off x="678728" y="1168829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 the Histogram for Positive Skin Thickness values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B38E2FA7-4EAF-4E11-9949-08280CC9CC44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15B723-67A7-4AA7-8EEA-A7898A429DEF}"/>
              </a:ext>
            </a:extLst>
          </p:cNvPr>
          <p:cNvCxnSpPr/>
          <p:nvPr/>
        </p:nvCxnSpPr>
        <p:spPr>
          <a:xfrm rot="16200000" flipH="1">
            <a:off x="2739654" y="1977457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B5D755B-84EE-4619-8E3C-5889F8DB1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1" y="2227032"/>
            <a:ext cx="6370872" cy="352836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CF045DD-707D-4938-AF8D-6B418458E261}"/>
              </a:ext>
            </a:extLst>
          </p:cNvPr>
          <p:cNvSpPr txBox="1"/>
          <p:nvPr/>
        </p:nvSpPr>
        <p:spPr>
          <a:xfrm>
            <a:off x="687196" y="5679242"/>
            <a:ext cx="1106683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above output shows the histogram for positive Skin Thickness values. </a:t>
            </a:r>
            <a:r>
              <a:rPr lang="en-IN" b="1" dirty="0">
                <a:solidFill>
                  <a:schemeClr val="tx1"/>
                </a:solidFill>
              </a:rPr>
              <a:t>H</a:t>
            </a:r>
            <a:r>
              <a:rPr lang="en-IN" sz="1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isttype </a:t>
            </a:r>
            <a:r>
              <a:rPr lang="en-IN" sz="1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'stepfilled' generates a lineplot that is by default filled</a:t>
            </a:r>
            <a:r>
              <a:rPr lang="en-IN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Bins defines the number of equal-width bins in the range.</a:t>
            </a:r>
            <a:endParaRPr lang="en-IN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649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B79993-DE8F-493F-AB53-62C712A19AC2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F337B-23B5-400B-B8E1-6B9C3C95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28</a:t>
            </a:fld>
            <a:endParaRPr lang="en-IN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6E127C1-D219-4DC6-A63D-F2E795C359A6}"/>
              </a:ext>
            </a:extLst>
          </p:cNvPr>
          <p:cNvSpPr/>
          <p:nvPr/>
        </p:nvSpPr>
        <p:spPr>
          <a:xfrm>
            <a:off x="545563" y="1287893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489519-3861-4DD6-BC35-75BB7769A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63" y="1582472"/>
            <a:ext cx="10537303" cy="3962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1341D97-1188-48C8-A142-38C406A0136B}"/>
              </a:ext>
            </a:extLst>
          </p:cNvPr>
          <p:cNvSpPr txBox="1"/>
          <p:nvPr/>
        </p:nvSpPr>
        <p:spPr>
          <a:xfrm>
            <a:off x="678728" y="1190184"/>
            <a:ext cx="9388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Counting the number of heads of particular Positive Skin Thickness value and Print first few rows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B38E2FA7-4EAF-4E11-9949-08280CC9CC44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290EB6-FAF0-4FBD-AC47-B0B994546B49}"/>
              </a:ext>
            </a:extLst>
          </p:cNvPr>
          <p:cNvCxnSpPr/>
          <p:nvPr/>
        </p:nvCxnSpPr>
        <p:spPr>
          <a:xfrm rot="16200000" flipH="1">
            <a:off x="1505658" y="1960888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DC10003-1AA5-4E57-B7D6-F99FA9B9E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63" y="2256029"/>
            <a:ext cx="3482642" cy="145554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48F0F44-331B-4906-929B-7867072EA94E}"/>
              </a:ext>
            </a:extLst>
          </p:cNvPr>
          <p:cNvSpPr txBox="1"/>
          <p:nvPr/>
        </p:nvSpPr>
        <p:spPr>
          <a:xfrm>
            <a:off x="612993" y="3805799"/>
            <a:ext cx="1026503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value_count() counts the number of heads of a particular positive ‘Skin Thickness’ value and then the head(7) displays the top 7 positive Skin Thickness values and their corresponding counting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552180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B79993-DE8F-493F-AB53-62C712A19AC2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F337B-23B5-400B-B8E1-6B9C3C95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29</a:t>
            </a:fld>
            <a:endParaRPr lang="en-IN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6E127C1-D219-4DC6-A63D-F2E795C359A6}"/>
              </a:ext>
            </a:extLst>
          </p:cNvPr>
          <p:cNvSpPr/>
          <p:nvPr/>
        </p:nvSpPr>
        <p:spPr>
          <a:xfrm>
            <a:off x="545563" y="1287893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7414A9-0631-426F-93E4-074B480FB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63" y="1601285"/>
            <a:ext cx="10537304" cy="3886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F959EF-7043-4290-9352-02D75E388DFB}"/>
              </a:ext>
            </a:extLst>
          </p:cNvPr>
          <p:cNvSpPr txBox="1"/>
          <p:nvPr/>
        </p:nvSpPr>
        <p:spPr>
          <a:xfrm>
            <a:off x="678727" y="1178687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 the Histogram for Positive Insulin values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B38E2FA7-4EAF-4E11-9949-08280CC9CC44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86C68E-1EE7-41A3-8E51-98304407E96C}"/>
              </a:ext>
            </a:extLst>
          </p:cNvPr>
          <p:cNvCxnSpPr/>
          <p:nvPr/>
        </p:nvCxnSpPr>
        <p:spPr>
          <a:xfrm rot="16200000" flipH="1">
            <a:off x="2739654" y="1977457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4A93503-C3B8-4CBF-8A62-351CB72AB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63" y="2206057"/>
            <a:ext cx="6698560" cy="351312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B401A21-340F-438B-B96A-F7D220DB4961}"/>
              </a:ext>
            </a:extLst>
          </p:cNvPr>
          <p:cNvSpPr txBox="1"/>
          <p:nvPr/>
        </p:nvSpPr>
        <p:spPr>
          <a:xfrm>
            <a:off x="687196" y="5679242"/>
            <a:ext cx="1106683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above output shows the histogram for positive Insulin values. </a:t>
            </a:r>
            <a:r>
              <a:rPr lang="en-IN" b="1" dirty="0">
                <a:solidFill>
                  <a:schemeClr val="tx1"/>
                </a:solidFill>
              </a:rPr>
              <a:t>H</a:t>
            </a:r>
            <a:r>
              <a:rPr lang="en-IN" sz="1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isttype </a:t>
            </a:r>
            <a:r>
              <a:rPr lang="en-IN" sz="18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'stepfilled' generates a lineplot that is by default filled</a:t>
            </a:r>
            <a:r>
              <a:rPr lang="en-IN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Bins defines the number of equal-width bins in the range.</a:t>
            </a:r>
            <a:endParaRPr lang="en-IN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6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12ACA1-6EE8-4B08-8973-C4AA01FC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3</a:t>
            </a:fld>
            <a:endParaRPr lang="en-IN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E4A1CFDB-E49F-469E-BF1D-C1B645A699E3}"/>
              </a:ext>
            </a:extLst>
          </p:cNvPr>
          <p:cNvSpPr txBox="1"/>
          <p:nvPr/>
        </p:nvSpPr>
        <p:spPr>
          <a:xfrm>
            <a:off x="0" y="21349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4A3C4D-FF33-4903-9C30-BFA77C99ED95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01BB9-D888-4E1C-ADAF-DEA610D2736C}"/>
              </a:ext>
            </a:extLst>
          </p:cNvPr>
          <p:cNvSpPr txBox="1"/>
          <p:nvPr/>
        </p:nvSpPr>
        <p:spPr>
          <a:xfrm>
            <a:off x="566691" y="1175694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Print first few rows of the data dataframe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58AFC-FE0D-4F37-BC7F-FF59A37AD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6" y="1560327"/>
            <a:ext cx="10242168" cy="4267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4C2226-75E5-476A-AE58-14EC04B070B8}"/>
              </a:ext>
            </a:extLst>
          </p:cNvPr>
          <p:cNvSpPr/>
          <p:nvPr/>
        </p:nvSpPr>
        <p:spPr>
          <a:xfrm>
            <a:off x="380526" y="1295480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4F82AC-1389-4721-9B2C-CEEBFFCD8BAA}"/>
              </a:ext>
            </a:extLst>
          </p:cNvPr>
          <p:cNvCxnSpPr/>
          <p:nvPr/>
        </p:nvCxnSpPr>
        <p:spPr>
          <a:xfrm rot="16200000" flipH="1">
            <a:off x="1562318" y="1987084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E61A46B-84E0-40EA-ADE9-E1A25DD1C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6" y="2215684"/>
            <a:ext cx="7635902" cy="17603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DB5783-024E-447C-A016-65E2C60EBE34}"/>
              </a:ext>
            </a:extLst>
          </p:cNvPr>
          <p:cNvSpPr txBox="1"/>
          <p:nvPr/>
        </p:nvSpPr>
        <p:spPr>
          <a:xfrm>
            <a:off x="1118616" y="4102608"/>
            <a:ext cx="541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head() displays the first 5 rows of the data dataset.</a:t>
            </a:r>
          </a:p>
        </p:txBody>
      </p:sp>
    </p:spTree>
    <p:extLst>
      <p:ext uri="{BB962C8B-B14F-4D97-AF65-F5344CB8AC3E}">
        <p14:creationId xmlns:p14="http://schemas.microsoft.com/office/powerpoint/2010/main" val="3446773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B79993-DE8F-493F-AB53-62C712A19AC2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F337B-23B5-400B-B8E1-6B9C3C95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30</a:t>
            </a:fld>
            <a:endParaRPr lang="en-IN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6E127C1-D219-4DC6-A63D-F2E795C359A6}"/>
              </a:ext>
            </a:extLst>
          </p:cNvPr>
          <p:cNvSpPr/>
          <p:nvPr/>
        </p:nvSpPr>
        <p:spPr>
          <a:xfrm>
            <a:off x="545563" y="1287893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A7F0193-A5A4-4CBE-9A3A-9F2E1E204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63" y="1550243"/>
            <a:ext cx="10598848" cy="38103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A20970-69BC-4E20-83A0-54422551258B}"/>
              </a:ext>
            </a:extLst>
          </p:cNvPr>
          <p:cNvSpPr txBox="1"/>
          <p:nvPr/>
        </p:nvSpPr>
        <p:spPr>
          <a:xfrm>
            <a:off x="678727" y="1156640"/>
            <a:ext cx="8902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Counting the number of heads of particular Positive Insulin value and Print first few rows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B38E2FA7-4EAF-4E11-9949-08280CC9CC44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210B9A-6482-4881-AAEF-1C11ECAABD37}"/>
              </a:ext>
            </a:extLst>
          </p:cNvPr>
          <p:cNvCxnSpPr/>
          <p:nvPr/>
        </p:nvCxnSpPr>
        <p:spPr>
          <a:xfrm rot="16200000" flipH="1">
            <a:off x="1505658" y="1931276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0794FC6-AEFA-464A-9C8A-E847965C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63" y="2194158"/>
            <a:ext cx="3071126" cy="16384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1175173-FAC0-4FB1-AE8F-43D0E4AC3125}"/>
              </a:ext>
            </a:extLst>
          </p:cNvPr>
          <p:cNvSpPr txBox="1"/>
          <p:nvPr/>
        </p:nvSpPr>
        <p:spPr>
          <a:xfrm>
            <a:off x="612993" y="3805799"/>
            <a:ext cx="1026503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value_count() counts the number of heads of a particular positive ‘Insulin’ value and then the head(7) displays the top 7 positive Insulin values and their corresponding counting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2257162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B79993-DE8F-493F-AB53-62C712A19AC2}"/>
              </a:ext>
            </a:extLst>
          </p:cNvPr>
          <p:cNvSpPr/>
          <p:nvPr/>
        </p:nvSpPr>
        <p:spPr>
          <a:xfrm flipV="1">
            <a:off x="0" y="81417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CE72EF5-EAF1-4B7D-8328-39E9BD0E7404}"/>
              </a:ext>
            </a:extLst>
          </p:cNvPr>
          <p:cNvSpPr/>
          <p:nvPr/>
        </p:nvSpPr>
        <p:spPr>
          <a:xfrm>
            <a:off x="799482" y="1364246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F337B-23B5-400B-B8E1-6B9C3C95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31</a:t>
            </a:fld>
            <a:endParaRPr lang="en-IN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6E127C1-D219-4DC6-A63D-F2E795C359A6}"/>
              </a:ext>
            </a:extLst>
          </p:cNvPr>
          <p:cNvSpPr/>
          <p:nvPr/>
        </p:nvSpPr>
        <p:spPr>
          <a:xfrm>
            <a:off x="545563" y="1057351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88949C-1338-4AAA-90E8-109646D20D96}"/>
              </a:ext>
            </a:extLst>
          </p:cNvPr>
          <p:cNvSpPr txBox="1"/>
          <p:nvPr/>
        </p:nvSpPr>
        <p:spPr>
          <a:xfrm>
            <a:off x="678728" y="948145"/>
            <a:ext cx="1460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Scatter Plot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F8C2CB7-42C7-454F-B7E0-9A0144004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82" y="1589128"/>
            <a:ext cx="10211685" cy="911438"/>
          </a:xfrm>
          <a:prstGeom prst="rect">
            <a:avLst/>
          </a:prstGeom>
        </p:spPr>
      </p:pic>
      <p:sp>
        <p:nvSpPr>
          <p:cNvPr id="25" name="TextBox 8">
            <a:extLst>
              <a:ext uri="{FF2B5EF4-FFF2-40B4-BE49-F238E27FC236}">
                <a16:creationId xmlns:a16="http://schemas.microsoft.com/office/drawing/2014/main" id="{B38E2FA7-4EAF-4E11-9949-08280CC9CC44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D8781D-4F3D-4831-9515-69C5838A5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81" y="2890983"/>
            <a:ext cx="10265030" cy="835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393C22-2E36-43B2-82CB-3362D27C3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74" y="3985720"/>
            <a:ext cx="4770533" cy="271295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DDA66B-6C12-4D56-832D-620A4F36C36E}"/>
              </a:ext>
            </a:extLst>
          </p:cNvPr>
          <p:cNvCxnSpPr/>
          <p:nvPr/>
        </p:nvCxnSpPr>
        <p:spPr>
          <a:xfrm rot="16200000" flipH="1">
            <a:off x="2526590" y="3733548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4FE54EA-945A-408F-9424-820B9FBEA436}"/>
              </a:ext>
            </a:extLst>
          </p:cNvPr>
          <p:cNvSpPr/>
          <p:nvPr/>
        </p:nvSpPr>
        <p:spPr>
          <a:xfrm>
            <a:off x="799481" y="2575399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FF043F-6C31-492D-95DD-7D56771CFD2A}"/>
              </a:ext>
            </a:extLst>
          </p:cNvPr>
          <p:cNvSpPr txBox="1"/>
          <p:nvPr/>
        </p:nvSpPr>
        <p:spPr>
          <a:xfrm>
            <a:off x="1003668" y="1247538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Assigning the Positive values of the variables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5CCDFB-75AF-40A2-8744-144CDFDD8463}"/>
              </a:ext>
            </a:extLst>
          </p:cNvPr>
          <p:cNvSpPr txBox="1"/>
          <p:nvPr/>
        </p:nvSpPr>
        <p:spPr>
          <a:xfrm>
            <a:off x="1180833" y="2500566"/>
            <a:ext cx="6631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Plotting Scatter Plot of Blood Pressure &amp; Glucose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072E0D-CA6F-45E1-89B2-66542231E1E4}"/>
              </a:ext>
            </a:extLst>
          </p:cNvPr>
          <p:cNvSpPr txBox="1"/>
          <p:nvPr/>
        </p:nvSpPr>
        <p:spPr>
          <a:xfrm>
            <a:off x="5153456" y="4249506"/>
            <a:ext cx="585771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Here the scatterplot is plotted by placing Blood Pressure at x-axis and Glucose at y-axis.  </a:t>
            </a:r>
          </a:p>
        </p:txBody>
      </p:sp>
    </p:spTree>
    <p:extLst>
      <p:ext uri="{BB962C8B-B14F-4D97-AF65-F5344CB8AC3E}">
        <p14:creationId xmlns:p14="http://schemas.microsoft.com/office/powerpoint/2010/main" val="1060202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BDB166-387A-4A3A-BC33-B7E6FEF41BF3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51F04-10B1-4F94-A639-10595617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32</a:t>
            </a:fld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4A233B9-AE99-4BD6-B8E6-AFB7CADC62A9}"/>
              </a:ext>
            </a:extLst>
          </p:cNvPr>
          <p:cNvSpPr/>
          <p:nvPr/>
        </p:nvSpPr>
        <p:spPr>
          <a:xfrm>
            <a:off x="932723" y="1303166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C00BBE-8B72-463A-B1DB-E1D3991C7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44" y="1617893"/>
            <a:ext cx="10272650" cy="403895"/>
          </a:xfrm>
          <a:prstGeom prst="rect">
            <a:avLst/>
          </a:prstGeom>
        </p:spPr>
      </p:pic>
      <p:sp>
        <p:nvSpPr>
          <p:cNvPr id="20" name="TextBox 8">
            <a:extLst>
              <a:ext uri="{FF2B5EF4-FFF2-40B4-BE49-F238E27FC236}">
                <a16:creationId xmlns:a16="http://schemas.microsoft.com/office/drawing/2014/main" id="{AD1D098F-FC1B-4625-8992-BA3E9A7B99BB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929924-7736-46D8-8A4C-4430D01848F4}"/>
              </a:ext>
            </a:extLst>
          </p:cNvPr>
          <p:cNvCxnSpPr/>
          <p:nvPr/>
        </p:nvCxnSpPr>
        <p:spPr>
          <a:xfrm rot="16200000" flipH="1">
            <a:off x="2393425" y="1959213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62F2EC5-4A49-4896-A637-C15D7FE0BFC8}"/>
              </a:ext>
            </a:extLst>
          </p:cNvPr>
          <p:cNvSpPr txBox="1"/>
          <p:nvPr/>
        </p:nvSpPr>
        <p:spPr>
          <a:xfrm>
            <a:off x="1136910" y="1192851"/>
            <a:ext cx="6631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Plotting Scatter Plot of Glucose &amp; Blood Pressure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21E5B3-C4CD-449E-BB3E-24E00AF06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44" y="2259110"/>
            <a:ext cx="4275190" cy="24995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2F5C6FE-3DA6-4814-B2D8-D7665240CF71}"/>
              </a:ext>
            </a:extLst>
          </p:cNvPr>
          <p:cNvSpPr txBox="1"/>
          <p:nvPr/>
        </p:nvSpPr>
        <p:spPr>
          <a:xfrm>
            <a:off x="932722" y="4996009"/>
            <a:ext cx="10215971" cy="1029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  <a:buSzPts val="1000"/>
              <a:tabLst>
                <a:tab pos="457200" algn="l"/>
              </a:tabLst>
            </a:pPr>
            <a:r>
              <a:rPr lang="en-US" b="1" dirty="0"/>
              <a:t>Here the scatterplot is plotted by placing Glucose (independent variable) at x-axis and Blood Pressure (dependent variable) at y-axis. Hue is </a:t>
            </a:r>
            <a:r>
              <a:rPr lang="en-IN" sz="1800" b="1" spc="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grouping variable that will produce points with different colours. Data is </a:t>
            </a:r>
            <a:r>
              <a:rPr lang="en-IN" b="1" spc="1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800" b="1" spc="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nput data structure.</a:t>
            </a:r>
            <a:endParaRPr lang="en-IN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5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E7846-9E7B-419D-BC61-FCB4C8CE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33</a:t>
            </a:fld>
            <a:endParaRPr lang="en-IN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59698C2-D8B8-4D28-8B64-02DA5EAFB580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5F42C-EE38-488D-9905-25A58E88D62A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B9EC4-1B64-4041-92F1-43DBCB179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24" y="1688234"/>
            <a:ext cx="10234547" cy="36579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2558CA3-E349-44EC-A6D2-36D0702E63DB}"/>
              </a:ext>
            </a:extLst>
          </p:cNvPr>
          <p:cNvSpPr/>
          <p:nvPr/>
        </p:nvSpPr>
        <p:spPr>
          <a:xfrm>
            <a:off x="932724" y="1298117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9FA802-2A07-450C-96E5-176EEFD33D0D}"/>
              </a:ext>
            </a:extLst>
          </p:cNvPr>
          <p:cNvCxnSpPr/>
          <p:nvPr/>
        </p:nvCxnSpPr>
        <p:spPr>
          <a:xfrm rot="16200000" flipH="1">
            <a:off x="2304647" y="2022408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54FAAA-E7A0-4350-BDAE-9509ACB19A5A}"/>
              </a:ext>
            </a:extLst>
          </p:cNvPr>
          <p:cNvSpPr txBox="1"/>
          <p:nvPr/>
        </p:nvSpPr>
        <p:spPr>
          <a:xfrm>
            <a:off x="1136911" y="1192851"/>
            <a:ext cx="6631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Plotting Scatter Plot of BMI &amp; Insulin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6F9D4F-5E33-4441-8AA7-BB9EB6563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85" y="2291037"/>
            <a:ext cx="4138019" cy="26138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C507D0-5F58-49FF-A7B1-383980E839C8}"/>
              </a:ext>
            </a:extLst>
          </p:cNvPr>
          <p:cNvSpPr txBox="1"/>
          <p:nvPr/>
        </p:nvSpPr>
        <p:spPr>
          <a:xfrm>
            <a:off x="932722" y="4996009"/>
            <a:ext cx="10215971" cy="1029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  <a:buSzPts val="1000"/>
              <a:tabLst>
                <a:tab pos="457200" algn="l"/>
              </a:tabLst>
            </a:pPr>
            <a:r>
              <a:rPr lang="en-US" b="1" dirty="0"/>
              <a:t>Here the scatterplot is plotted by placing BMI (independent variable) at x-axis and Insulin (dependent variable) at y-axis. Hue is </a:t>
            </a:r>
            <a:r>
              <a:rPr lang="en-IN" sz="1800" b="1" spc="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grouping variable that will produce points with different colours. Data is </a:t>
            </a:r>
            <a:r>
              <a:rPr lang="en-IN" b="1" spc="1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800" b="1" spc="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nput data structure.</a:t>
            </a:r>
            <a:endParaRPr lang="en-IN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87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E7846-9E7B-419D-BC61-FCB4C8CE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34</a:t>
            </a:fld>
            <a:endParaRPr lang="en-IN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59698C2-D8B8-4D28-8B64-02DA5EAFB580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5F42C-EE38-488D-9905-25A58E88D62A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FD2B6-54E9-4A4A-A975-151434C47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41" y="1588478"/>
            <a:ext cx="10249788" cy="40389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728A2DA-8EAB-4DE6-B92B-39ED458B3B25}"/>
              </a:ext>
            </a:extLst>
          </p:cNvPr>
          <p:cNvSpPr/>
          <p:nvPr/>
        </p:nvSpPr>
        <p:spPr>
          <a:xfrm>
            <a:off x="932724" y="1305404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50EF68-65EF-491C-A089-734270EECDDB}"/>
              </a:ext>
            </a:extLst>
          </p:cNvPr>
          <p:cNvCxnSpPr/>
          <p:nvPr/>
        </p:nvCxnSpPr>
        <p:spPr>
          <a:xfrm rot="16200000" flipH="1">
            <a:off x="2482201" y="1975855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067157-032A-44E8-AF60-C16AF097C541}"/>
              </a:ext>
            </a:extLst>
          </p:cNvPr>
          <p:cNvSpPr txBox="1"/>
          <p:nvPr/>
        </p:nvSpPr>
        <p:spPr>
          <a:xfrm>
            <a:off x="932722" y="4996009"/>
            <a:ext cx="10215971" cy="1029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  <a:buSzPts val="1000"/>
              <a:tabLst>
                <a:tab pos="457200" algn="l"/>
              </a:tabLst>
            </a:pPr>
            <a:r>
              <a:rPr lang="en-US" b="1" dirty="0"/>
              <a:t>Here the scatterplot is plotted by placing Skin Thickness (independent variable) at x-axis and Insulin (dependent variable) at y-axis. Hue is </a:t>
            </a:r>
            <a:r>
              <a:rPr lang="en-IN" sz="1800" b="1" spc="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grouping variable that will produce points with different colours. Data is </a:t>
            </a:r>
            <a:r>
              <a:rPr lang="en-IN" b="1" spc="1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1800" b="1" spc="1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nput data structure.</a:t>
            </a:r>
            <a:endParaRPr lang="en-IN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5BA76-20D2-417D-A0BD-9D7C8DCF842A}"/>
              </a:ext>
            </a:extLst>
          </p:cNvPr>
          <p:cNvSpPr txBox="1"/>
          <p:nvPr/>
        </p:nvSpPr>
        <p:spPr>
          <a:xfrm>
            <a:off x="1136911" y="1219146"/>
            <a:ext cx="6631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Plotting Scatter Plot of Skin Thickness &amp; Insulin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8558CD-FB00-478F-BF31-7691B1A0D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22" y="2247565"/>
            <a:ext cx="4061812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75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BDB166-387A-4A3A-BC33-B7E6FEF41BF3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51F04-10B1-4F94-A639-10595617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35</a:t>
            </a:fld>
            <a:endParaRPr lang="en-IN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9E0E29A7-5741-48AF-943D-182D2458EB2E}"/>
              </a:ext>
            </a:extLst>
          </p:cNvPr>
          <p:cNvSpPr/>
          <p:nvPr/>
        </p:nvSpPr>
        <p:spPr>
          <a:xfrm>
            <a:off x="545562" y="1276122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EDB0A-40FC-4B03-883D-74DD38FBEEAB}"/>
              </a:ext>
            </a:extLst>
          </p:cNvPr>
          <p:cNvSpPr txBox="1"/>
          <p:nvPr/>
        </p:nvSpPr>
        <p:spPr>
          <a:xfrm>
            <a:off x="784675" y="1166916"/>
            <a:ext cx="226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Correlation Matrix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5DA1A63-B03D-43C2-9AB6-1E219D355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62" y="1603496"/>
            <a:ext cx="10211685" cy="403895"/>
          </a:xfrm>
          <a:prstGeom prst="rect">
            <a:avLst/>
          </a:prstGeom>
        </p:spPr>
      </p:pic>
      <p:sp>
        <p:nvSpPr>
          <p:cNvPr id="20" name="TextBox 8">
            <a:extLst>
              <a:ext uri="{FF2B5EF4-FFF2-40B4-BE49-F238E27FC236}">
                <a16:creationId xmlns:a16="http://schemas.microsoft.com/office/drawing/2014/main" id="{AD1D098F-FC1B-4625-8992-BA3E9A7B99BB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EEEB93-E2AB-4669-9F99-A9AEEC9F7A57}"/>
              </a:ext>
            </a:extLst>
          </p:cNvPr>
          <p:cNvCxnSpPr/>
          <p:nvPr/>
        </p:nvCxnSpPr>
        <p:spPr>
          <a:xfrm rot="16200000" flipH="1">
            <a:off x="1735694" y="2007391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3207185-1AED-4133-92CB-B047D842A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62" y="2235991"/>
            <a:ext cx="9861135" cy="27815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9D4ED0-A375-45B2-9344-A7B0FDD23B0E}"/>
              </a:ext>
            </a:extLst>
          </p:cNvPr>
          <p:cNvSpPr txBox="1"/>
          <p:nvPr/>
        </p:nvSpPr>
        <p:spPr>
          <a:xfrm>
            <a:off x="2070543" y="5245561"/>
            <a:ext cx="619258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above output showing correlation matrix of data dataset.  </a:t>
            </a:r>
          </a:p>
        </p:txBody>
      </p:sp>
    </p:spTree>
    <p:extLst>
      <p:ext uri="{BB962C8B-B14F-4D97-AF65-F5344CB8AC3E}">
        <p14:creationId xmlns:p14="http://schemas.microsoft.com/office/powerpoint/2010/main" val="166596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BE4704-0607-438E-A1EA-46199201E86B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01E7D-F3A4-4A73-B9BD-358077F0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36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6480A-C729-46E5-BD02-3B22E3D5F3DD}"/>
              </a:ext>
            </a:extLst>
          </p:cNvPr>
          <p:cNvSpPr txBox="1"/>
          <p:nvPr/>
        </p:nvSpPr>
        <p:spPr>
          <a:xfrm>
            <a:off x="749748" y="1132271"/>
            <a:ext cx="226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Correlation Heat Map</a:t>
            </a:r>
            <a:endParaRPr lang="en-IN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4902579-9844-4B96-A5EC-0C55ABE7F417}"/>
              </a:ext>
            </a:extLst>
          </p:cNvPr>
          <p:cNvSpPr/>
          <p:nvPr/>
        </p:nvSpPr>
        <p:spPr>
          <a:xfrm>
            <a:off x="616583" y="1241477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3930DF-4A41-4EFD-B4F4-BAF953E33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3" y="1577518"/>
            <a:ext cx="10287892" cy="373412"/>
          </a:xfrm>
          <a:prstGeom prst="rect">
            <a:avLst/>
          </a:prstGeom>
        </p:spPr>
      </p:pic>
      <p:sp>
        <p:nvSpPr>
          <p:cNvPr id="22" name="TextBox 8">
            <a:extLst>
              <a:ext uri="{FF2B5EF4-FFF2-40B4-BE49-F238E27FC236}">
                <a16:creationId xmlns:a16="http://schemas.microsoft.com/office/drawing/2014/main" id="{4943A9D5-4F09-4AB9-BC64-00684BE7BB34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0FCE20-C680-46B0-BFA4-0CC0F278580B}"/>
              </a:ext>
            </a:extLst>
          </p:cNvPr>
          <p:cNvCxnSpPr/>
          <p:nvPr/>
        </p:nvCxnSpPr>
        <p:spPr>
          <a:xfrm rot="16200000" flipH="1">
            <a:off x="2260260" y="1912545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8DBFF65-DAE4-4D4B-B901-B1D490F9B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3" y="2216508"/>
            <a:ext cx="5852667" cy="36508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7EB9F71-B417-44F4-9EA3-AE1A915FCC5D}"/>
              </a:ext>
            </a:extLst>
          </p:cNvPr>
          <p:cNvSpPr txBox="1"/>
          <p:nvPr/>
        </p:nvSpPr>
        <p:spPr>
          <a:xfrm>
            <a:off x="2008400" y="5987018"/>
            <a:ext cx="62922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above output showing correlation heat map of data dataset.  </a:t>
            </a:r>
          </a:p>
        </p:txBody>
      </p:sp>
    </p:spTree>
    <p:extLst>
      <p:ext uri="{BB962C8B-B14F-4D97-AF65-F5344CB8AC3E}">
        <p14:creationId xmlns:p14="http://schemas.microsoft.com/office/powerpoint/2010/main" val="1461080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E7846-9E7B-419D-BC61-FCB4C8CE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37</a:t>
            </a:fld>
            <a:endParaRPr lang="en-IN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59698C2-D8B8-4D28-8B64-02DA5EAFB580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5F42C-EE38-488D-9905-25A58E88D62A}"/>
              </a:ext>
            </a:extLst>
          </p:cNvPr>
          <p:cNvSpPr/>
          <p:nvPr/>
        </p:nvSpPr>
        <p:spPr>
          <a:xfrm flipV="1">
            <a:off x="0" y="856357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1EBDF-E760-4F36-93FF-A1A99B7BBAD7}"/>
              </a:ext>
            </a:extLst>
          </p:cNvPr>
          <p:cNvSpPr txBox="1"/>
          <p:nvPr/>
        </p:nvSpPr>
        <p:spPr>
          <a:xfrm>
            <a:off x="749746" y="985344"/>
            <a:ext cx="5038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Getting Correlation Values with cmap set to viridis</a:t>
            </a:r>
            <a:endParaRPr lang="en-IN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7F55D17-29DB-48D5-A3A3-B737F5DABF81}"/>
              </a:ext>
            </a:extLst>
          </p:cNvPr>
          <p:cNvSpPr/>
          <p:nvPr/>
        </p:nvSpPr>
        <p:spPr>
          <a:xfrm>
            <a:off x="616581" y="1104456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55A6EE-D035-4726-B58D-35458D876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1" y="1303066"/>
            <a:ext cx="10234547" cy="60203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050FF6-6DA2-496A-9965-1C8CF72D44E4}"/>
              </a:ext>
            </a:extLst>
          </p:cNvPr>
          <p:cNvCxnSpPr/>
          <p:nvPr/>
        </p:nvCxnSpPr>
        <p:spPr>
          <a:xfrm rot="16200000" flipH="1">
            <a:off x="2010582" y="1865208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B325D9E-E34B-4E62-93B4-E0AAA3B88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1" y="2110464"/>
            <a:ext cx="2659610" cy="281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D6D3FE-C748-41EB-A5E0-418BB6609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1" y="2409083"/>
            <a:ext cx="6584251" cy="36898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8F025A-9345-4458-92D5-ED62CAB00B9E}"/>
              </a:ext>
            </a:extLst>
          </p:cNvPr>
          <p:cNvSpPr txBox="1"/>
          <p:nvPr/>
        </p:nvSpPr>
        <p:spPr>
          <a:xfrm>
            <a:off x="1573394" y="6098959"/>
            <a:ext cx="856490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above output showing correlation values of data dataset while cmap is set to viridis.  </a:t>
            </a:r>
          </a:p>
        </p:txBody>
      </p:sp>
    </p:spTree>
    <p:extLst>
      <p:ext uri="{BB962C8B-B14F-4D97-AF65-F5344CB8AC3E}">
        <p14:creationId xmlns:p14="http://schemas.microsoft.com/office/powerpoint/2010/main" val="2143726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E7846-9E7B-419D-BC61-FCB4C8CE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38</a:t>
            </a:fld>
            <a:endParaRPr lang="en-IN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59698C2-D8B8-4D28-8B64-02DA5EAFB580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5F42C-EE38-488D-9905-25A58E88D62A}"/>
              </a:ext>
            </a:extLst>
          </p:cNvPr>
          <p:cNvSpPr/>
          <p:nvPr/>
        </p:nvSpPr>
        <p:spPr>
          <a:xfrm flipV="1">
            <a:off x="0" y="786674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9A192-FB4A-48BF-A24A-288E219DE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1" y="1325270"/>
            <a:ext cx="10249788" cy="62489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6E2EC5-3489-403E-9045-DDB79C50D49F}"/>
              </a:ext>
            </a:extLst>
          </p:cNvPr>
          <p:cNvCxnSpPr/>
          <p:nvPr/>
        </p:nvCxnSpPr>
        <p:spPr>
          <a:xfrm rot="16200000" flipH="1">
            <a:off x="1987281" y="1905758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981B74F-450F-4A74-A8D1-E6C056055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1" y="2161239"/>
            <a:ext cx="7453006" cy="37114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964B19-EF0D-491D-B26C-236495199A66}"/>
              </a:ext>
            </a:extLst>
          </p:cNvPr>
          <p:cNvSpPr txBox="1"/>
          <p:nvPr/>
        </p:nvSpPr>
        <p:spPr>
          <a:xfrm>
            <a:off x="749746" y="985344"/>
            <a:ext cx="270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Getting Correlation Values</a:t>
            </a:r>
            <a:endParaRPr lang="en-IN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D7F351E-14E9-40A7-B685-22329E4E0129}"/>
              </a:ext>
            </a:extLst>
          </p:cNvPr>
          <p:cNvSpPr/>
          <p:nvPr/>
        </p:nvSpPr>
        <p:spPr>
          <a:xfrm>
            <a:off x="616581" y="1104456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A1FF39-E80E-4E26-853B-6C0C61F79E23}"/>
              </a:ext>
            </a:extLst>
          </p:cNvPr>
          <p:cNvSpPr txBox="1"/>
          <p:nvPr/>
        </p:nvSpPr>
        <p:spPr>
          <a:xfrm>
            <a:off x="1573394" y="6098959"/>
            <a:ext cx="856490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above output showing correlation values of data dataset.  </a:t>
            </a:r>
          </a:p>
        </p:txBody>
      </p:sp>
    </p:spTree>
    <p:extLst>
      <p:ext uri="{BB962C8B-B14F-4D97-AF65-F5344CB8AC3E}">
        <p14:creationId xmlns:p14="http://schemas.microsoft.com/office/powerpoint/2010/main" val="3928260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E7846-9E7B-419D-BC61-FCB4C8CE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39</a:t>
            </a:fld>
            <a:endParaRPr lang="en-IN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59698C2-D8B8-4D28-8B64-02DA5EAFB580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5F42C-EE38-488D-9905-25A58E88D62A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A9E78-301A-4E1D-9E81-2F8E45BD8D5F}"/>
              </a:ext>
            </a:extLst>
          </p:cNvPr>
          <p:cNvSpPr txBox="1"/>
          <p:nvPr/>
        </p:nvSpPr>
        <p:spPr>
          <a:xfrm>
            <a:off x="490491" y="115382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Modeling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96D4C0-92D6-48CA-A094-D6159FB46A84}"/>
              </a:ext>
            </a:extLst>
          </p:cNvPr>
          <p:cNvSpPr/>
          <p:nvPr/>
        </p:nvSpPr>
        <p:spPr>
          <a:xfrm>
            <a:off x="338091" y="1262286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0B3B0-51C8-4929-B6EF-2FA4BF7126C1}"/>
              </a:ext>
            </a:extLst>
          </p:cNvPr>
          <p:cNvSpPr txBox="1"/>
          <p:nvPr/>
        </p:nvSpPr>
        <p:spPr>
          <a:xfrm>
            <a:off x="749746" y="1610172"/>
            <a:ext cx="421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 and Model Building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7BB8467-22B6-4743-B702-BA8BEB14316D}"/>
              </a:ext>
            </a:extLst>
          </p:cNvPr>
          <p:cNvSpPr/>
          <p:nvPr/>
        </p:nvSpPr>
        <p:spPr>
          <a:xfrm>
            <a:off x="616163" y="1719378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E2716F6-FAFF-47DF-B9CB-641C21570B73}"/>
              </a:ext>
            </a:extLst>
          </p:cNvPr>
          <p:cNvSpPr/>
          <p:nvPr/>
        </p:nvSpPr>
        <p:spPr>
          <a:xfrm>
            <a:off x="883561" y="2143437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998110-C468-4FC0-9214-9BB6BA034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61" y="2466090"/>
            <a:ext cx="10234547" cy="45724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0BE472-C231-4D3B-8C1C-9BBF4B197DB5}"/>
              </a:ext>
            </a:extLst>
          </p:cNvPr>
          <p:cNvCxnSpPr/>
          <p:nvPr/>
        </p:nvCxnSpPr>
        <p:spPr>
          <a:xfrm rot="16200000" flipH="1">
            <a:off x="2281191" y="2868681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5740806-5A57-445E-BAE0-46230213A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61" y="3128462"/>
            <a:ext cx="7597798" cy="17603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F8526D-2EA6-4969-88C9-92EB34C5D87D}"/>
              </a:ext>
            </a:extLst>
          </p:cNvPr>
          <p:cNvSpPr txBox="1"/>
          <p:nvPr/>
        </p:nvSpPr>
        <p:spPr>
          <a:xfrm>
            <a:off x="1087748" y="2029789"/>
            <a:ext cx="4336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Print first few rows of the data dataframe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E0E7FA-C259-4B86-AABF-207CC517E716}"/>
              </a:ext>
            </a:extLst>
          </p:cNvPr>
          <p:cNvSpPr txBox="1"/>
          <p:nvPr/>
        </p:nvSpPr>
        <p:spPr>
          <a:xfrm>
            <a:off x="2121793" y="5247828"/>
            <a:ext cx="541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head() displays the first 5 rows of the data dataset.</a:t>
            </a:r>
          </a:p>
        </p:txBody>
      </p:sp>
    </p:spTree>
    <p:extLst>
      <p:ext uri="{BB962C8B-B14F-4D97-AF65-F5344CB8AC3E}">
        <p14:creationId xmlns:p14="http://schemas.microsoft.com/office/powerpoint/2010/main" val="136341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49B7E9-6535-4BD0-B8B1-768D1F070B98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05E165-F732-461D-852F-CCA56AD73139}"/>
              </a:ext>
            </a:extLst>
          </p:cNvPr>
          <p:cNvSpPr/>
          <p:nvPr/>
        </p:nvSpPr>
        <p:spPr>
          <a:xfrm>
            <a:off x="400235" y="1333500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344E1-C0DA-407E-BCC7-3D3B02EFEBBB}"/>
              </a:ext>
            </a:extLst>
          </p:cNvPr>
          <p:cNvSpPr txBox="1"/>
          <p:nvPr/>
        </p:nvSpPr>
        <p:spPr>
          <a:xfrm>
            <a:off x="823404" y="1643789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Checking for Null Values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6DC4D2-0140-43C1-A080-EEBA9512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4</a:t>
            </a:fld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CB55C-49C1-4A7E-94F4-2FFA384A5783}"/>
              </a:ext>
            </a:extLst>
          </p:cNvPr>
          <p:cNvSpPr txBox="1"/>
          <p:nvPr/>
        </p:nvSpPr>
        <p:spPr>
          <a:xfrm>
            <a:off x="552635" y="1211171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Exploration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BABA0D7-0767-4DAD-99EF-03DC57AB0247}"/>
              </a:ext>
            </a:extLst>
          </p:cNvPr>
          <p:cNvSpPr/>
          <p:nvPr/>
        </p:nvSpPr>
        <p:spPr>
          <a:xfrm>
            <a:off x="619217" y="1756136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147258-871A-4103-8DCE-088740BF5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6" y="2021881"/>
            <a:ext cx="10734583" cy="441998"/>
          </a:xfrm>
          <a:prstGeom prst="rect">
            <a:avLst/>
          </a:prstGeom>
        </p:spPr>
      </p:pic>
      <p:sp>
        <p:nvSpPr>
          <p:cNvPr id="22" name="TextBox 8">
            <a:extLst>
              <a:ext uri="{FF2B5EF4-FFF2-40B4-BE49-F238E27FC236}">
                <a16:creationId xmlns:a16="http://schemas.microsoft.com/office/drawing/2014/main" id="{F47EF4DC-0693-4E0E-B682-9541A0C9FC4B}"/>
              </a:ext>
            </a:extLst>
          </p:cNvPr>
          <p:cNvSpPr txBox="1"/>
          <p:nvPr/>
        </p:nvSpPr>
        <p:spPr>
          <a:xfrm>
            <a:off x="0" y="206948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23D459-812D-4B09-9038-369805025FB8}"/>
              </a:ext>
            </a:extLst>
          </p:cNvPr>
          <p:cNvCxnSpPr/>
          <p:nvPr/>
        </p:nvCxnSpPr>
        <p:spPr>
          <a:xfrm rot="16200000" flipH="1">
            <a:off x="1719071" y="2463879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97F3C97-8CA3-4577-AB9B-0FDC31BF1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6" y="2710707"/>
            <a:ext cx="3475021" cy="16994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ED5EF01-A4DE-4C4E-8B30-32E4F78F30B4}"/>
              </a:ext>
            </a:extLst>
          </p:cNvPr>
          <p:cNvSpPr txBox="1"/>
          <p:nvPr/>
        </p:nvSpPr>
        <p:spPr>
          <a:xfrm>
            <a:off x="685798" y="4517217"/>
            <a:ext cx="104150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From the outputs of the above cell we can see that there are no null values or missing values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694285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2A405B-BB96-4503-A70D-CA1E3939E2F9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4ACF1-A86E-4E21-B68D-E79631FA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40</a:t>
            </a:fld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D98FC2C-8D4F-4280-A448-E1BC10346199}"/>
              </a:ext>
            </a:extLst>
          </p:cNvPr>
          <p:cNvSpPr/>
          <p:nvPr/>
        </p:nvSpPr>
        <p:spPr>
          <a:xfrm>
            <a:off x="874567" y="1343615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517A12-2B4C-49B0-BABA-ACE0466B0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5" y="1657877"/>
            <a:ext cx="10211685" cy="571550"/>
          </a:xfrm>
          <a:prstGeom prst="rect">
            <a:avLst/>
          </a:prstGeom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23CE9274-1044-47C2-B3D5-D2E07984B1B2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A80EBB-E074-4994-A025-424EA7B69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7" y="2659923"/>
            <a:ext cx="10249788" cy="70110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DA0121C5-59E1-4407-94AD-728BA5151371}"/>
              </a:ext>
            </a:extLst>
          </p:cNvPr>
          <p:cNvSpPr/>
          <p:nvPr/>
        </p:nvSpPr>
        <p:spPr>
          <a:xfrm>
            <a:off x="874566" y="2347357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34B7F0-6471-41AA-A83F-D85E5BF05481}"/>
              </a:ext>
            </a:extLst>
          </p:cNvPr>
          <p:cNvSpPr txBox="1"/>
          <p:nvPr/>
        </p:nvSpPr>
        <p:spPr>
          <a:xfrm>
            <a:off x="1078752" y="1205765"/>
            <a:ext cx="3857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Assigning Values to features and label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F9380E-D9D7-44E4-A5F0-69B1AE257638}"/>
              </a:ext>
            </a:extLst>
          </p:cNvPr>
          <p:cNvSpPr txBox="1"/>
          <p:nvPr/>
        </p:nvSpPr>
        <p:spPr>
          <a:xfrm>
            <a:off x="1078752" y="2229427"/>
            <a:ext cx="455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Split the dataset into Train and Test set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81A738E-5324-4576-9277-A505C570D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5" y="3883573"/>
            <a:ext cx="10295512" cy="830652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CB256E1A-C557-4C60-B456-92FFF20F045F}"/>
              </a:ext>
            </a:extLst>
          </p:cNvPr>
          <p:cNvSpPr/>
          <p:nvPr/>
        </p:nvSpPr>
        <p:spPr>
          <a:xfrm>
            <a:off x="874565" y="3524888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3734ED-2DD7-4022-BF0E-55137E6AB715}"/>
              </a:ext>
            </a:extLst>
          </p:cNvPr>
          <p:cNvSpPr txBox="1"/>
          <p:nvPr/>
        </p:nvSpPr>
        <p:spPr>
          <a:xfrm>
            <a:off x="1160130" y="3429000"/>
            <a:ext cx="3545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Creating Logistic Regression model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DF85E5D-B216-45AC-B68C-D01F64711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5" y="4954147"/>
            <a:ext cx="2850127" cy="335309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7F680F-F246-4416-A25D-AC4CC8675DF2}"/>
              </a:ext>
            </a:extLst>
          </p:cNvPr>
          <p:cNvCxnSpPr/>
          <p:nvPr/>
        </p:nvCxnSpPr>
        <p:spPr>
          <a:xfrm rot="16200000" flipH="1">
            <a:off x="2038319" y="4685166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0D720F-401C-4652-A7EC-153C6E697B06}"/>
              </a:ext>
            </a:extLst>
          </p:cNvPr>
          <p:cNvSpPr txBox="1"/>
          <p:nvPr/>
        </p:nvSpPr>
        <p:spPr>
          <a:xfrm>
            <a:off x="994298" y="5371025"/>
            <a:ext cx="1009195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In the above cells, I assigned values to features and label. Then I split the dataset into Train and Test set. I have created Logistic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1683576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E7846-9E7B-419D-BC61-FCB4C8CE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41</a:t>
            </a:fld>
            <a:endParaRPr lang="en-IN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59698C2-D8B8-4D28-8B64-02DA5EAFB580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5F42C-EE38-488D-9905-25A58E88D62A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6ADF9-6652-48ED-924A-507CF22FB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7" y="1689723"/>
            <a:ext cx="10379339" cy="49534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D24690E-BB07-4F37-BF3E-440C7EF64073}"/>
              </a:ext>
            </a:extLst>
          </p:cNvPr>
          <p:cNvSpPr/>
          <p:nvPr/>
        </p:nvSpPr>
        <p:spPr>
          <a:xfrm>
            <a:off x="874567" y="1323252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DDA2F2-F3D4-4E4D-8A13-4F567AEC5064}"/>
              </a:ext>
            </a:extLst>
          </p:cNvPr>
          <p:cNvCxnSpPr/>
          <p:nvPr/>
        </p:nvCxnSpPr>
        <p:spPr>
          <a:xfrm rot="16200000" flipH="1">
            <a:off x="2304648" y="2174235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B929B37-D727-4E89-93E6-8A7CE9977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81" y="2422486"/>
            <a:ext cx="2720576" cy="4648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A12A1A-9D6B-4222-8789-D34F179FF27E}"/>
              </a:ext>
            </a:extLst>
          </p:cNvPr>
          <p:cNvSpPr txBox="1"/>
          <p:nvPr/>
        </p:nvSpPr>
        <p:spPr>
          <a:xfrm>
            <a:off x="1078754" y="1210831"/>
            <a:ext cx="4034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Printing Train and Test Score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5D05C-084C-4B1D-8F50-29D03586BDC5}"/>
              </a:ext>
            </a:extLst>
          </p:cNvPr>
          <p:cNvSpPr txBox="1"/>
          <p:nvPr/>
        </p:nvSpPr>
        <p:spPr>
          <a:xfrm>
            <a:off x="1245521" y="2940100"/>
            <a:ext cx="77360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Train score is 0.7719869706840391 and Test score is 0.7662337662337663.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03C627-B338-49AE-BDFF-D4E37BF65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43" y="3907679"/>
            <a:ext cx="10265030" cy="73158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F7C6702-7E5C-448A-BDE5-6E59C04E1988}"/>
              </a:ext>
            </a:extLst>
          </p:cNvPr>
          <p:cNvSpPr/>
          <p:nvPr/>
        </p:nvSpPr>
        <p:spPr>
          <a:xfrm>
            <a:off x="870243" y="3609918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958F33-3C5F-4E2E-BE96-49A4C9937D18}"/>
              </a:ext>
            </a:extLst>
          </p:cNvPr>
          <p:cNvCxnSpPr/>
          <p:nvPr/>
        </p:nvCxnSpPr>
        <p:spPr>
          <a:xfrm rot="16200000" flipH="1">
            <a:off x="2076048" y="4609959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160ED40-35CB-4170-8B16-1C0EAD766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43" y="4894142"/>
            <a:ext cx="3551228" cy="4496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5D4573-0088-4478-B3BF-986D2E5E67F6}"/>
              </a:ext>
            </a:extLst>
          </p:cNvPr>
          <p:cNvSpPr txBox="1"/>
          <p:nvPr/>
        </p:nvSpPr>
        <p:spPr>
          <a:xfrm>
            <a:off x="1074430" y="3477471"/>
            <a:ext cx="4034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Getting Confusion matrix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0A58AF-9C7A-4BD5-8376-4E874D3A98F3}"/>
              </a:ext>
            </a:extLst>
          </p:cNvPr>
          <p:cNvSpPr txBox="1"/>
          <p:nvPr/>
        </p:nvSpPr>
        <p:spPr>
          <a:xfrm>
            <a:off x="1245522" y="5594803"/>
            <a:ext cx="457823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above output prints the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3024482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E7846-9E7B-419D-BC61-FCB4C8CE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42</a:t>
            </a:fld>
            <a:endParaRPr lang="en-IN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59698C2-D8B8-4D28-8B64-02DA5EAFB580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5F42C-EE38-488D-9905-25A58E88D62A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4F2C9-646A-4D69-BA97-6113B55B0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75" y="1561184"/>
            <a:ext cx="10280271" cy="60965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73E402C-B7BB-42AC-89E2-1D8022F61CD0}"/>
              </a:ext>
            </a:extLst>
          </p:cNvPr>
          <p:cNvSpPr/>
          <p:nvPr/>
        </p:nvSpPr>
        <p:spPr>
          <a:xfrm>
            <a:off x="816975" y="1303166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B9E4CA-74F2-4A21-AB45-10D50ED8DBB5}"/>
              </a:ext>
            </a:extLst>
          </p:cNvPr>
          <p:cNvCxnSpPr/>
          <p:nvPr/>
        </p:nvCxnSpPr>
        <p:spPr>
          <a:xfrm rot="16200000" flipH="1">
            <a:off x="2455568" y="2165853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07C35A5-8D2B-4E19-B594-9EA13559A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75" y="2447025"/>
            <a:ext cx="4450466" cy="14250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1CBC73-54D3-443F-BC3D-4566E0EC151D}"/>
              </a:ext>
            </a:extLst>
          </p:cNvPr>
          <p:cNvSpPr txBox="1"/>
          <p:nvPr/>
        </p:nvSpPr>
        <p:spPr>
          <a:xfrm>
            <a:off x="1021162" y="1191852"/>
            <a:ext cx="4034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Getting Classification Report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B2653-1550-484C-8145-14208211C342}"/>
              </a:ext>
            </a:extLst>
          </p:cNvPr>
          <p:cNvSpPr txBox="1"/>
          <p:nvPr/>
        </p:nvSpPr>
        <p:spPr>
          <a:xfrm>
            <a:off x="1112357" y="3963610"/>
            <a:ext cx="49836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above output prints the Classification report.</a:t>
            </a:r>
          </a:p>
        </p:txBody>
      </p:sp>
    </p:spTree>
    <p:extLst>
      <p:ext uri="{BB962C8B-B14F-4D97-AF65-F5344CB8AC3E}">
        <p14:creationId xmlns:p14="http://schemas.microsoft.com/office/powerpoint/2010/main" val="1570789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E7846-9E7B-419D-BC61-FCB4C8CE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43</a:t>
            </a:fld>
            <a:endParaRPr lang="en-IN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59698C2-D8B8-4D28-8B64-02DA5EAFB580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5F42C-EE38-488D-9905-25A58E88D62A}"/>
              </a:ext>
            </a:extLst>
          </p:cNvPr>
          <p:cNvSpPr/>
          <p:nvPr/>
        </p:nvSpPr>
        <p:spPr>
          <a:xfrm flipV="1">
            <a:off x="0" y="795848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82705-8E5E-4061-B23B-F40A67A42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55" y="1349406"/>
            <a:ext cx="10272650" cy="200635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D891B22-5EBB-448C-ACB6-18654B40D56D}"/>
              </a:ext>
            </a:extLst>
          </p:cNvPr>
          <p:cNvSpPr/>
          <p:nvPr/>
        </p:nvSpPr>
        <p:spPr>
          <a:xfrm>
            <a:off x="809355" y="1082612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8C0B8E-2E28-4442-BA5B-04051B9178BB}"/>
              </a:ext>
            </a:extLst>
          </p:cNvPr>
          <p:cNvCxnSpPr/>
          <p:nvPr/>
        </p:nvCxnSpPr>
        <p:spPr>
          <a:xfrm rot="16200000" flipH="1">
            <a:off x="2340159" y="3355759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4CE65EE-48A4-4860-A707-0E10A7C5C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55" y="3584359"/>
            <a:ext cx="4608155" cy="26688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E06720-18DF-4768-BD73-F45003310DA6}"/>
              </a:ext>
            </a:extLst>
          </p:cNvPr>
          <p:cNvSpPr txBox="1"/>
          <p:nvPr/>
        </p:nvSpPr>
        <p:spPr>
          <a:xfrm>
            <a:off x="1013542" y="950012"/>
            <a:ext cx="4034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Preparing ROC Curve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9CC2B-5EEE-4410-9576-D83AA2A21C13}"/>
              </a:ext>
            </a:extLst>
          </p:cNvPr>
          <p:cNvSpPr txBox="1"/>
          <p:nvPr/>
        </p:nvSpPr>
        <p:spPr>
          <a:xfrm>
            <a:off x="4843651" y="4595628"/>
            <a:ext cx="623835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AUC value is 0.836 and the ROC i.e. Receiver Operating Characteristics Curve is plotted here.</a:t>
            </a:r>
          </a:p>
        </p:txBody>
      </p:sp>
    </p:spTree>
    <p:extLst>
      <p:ext uri="{BB962C8B-B14F-4D97-AF65-F5344CB8AC3E}">
        <p14:creationId xmlns:p14="http://schemas.microsoft.com/office/powerpoint/2010/main" val="2219123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2A405B-BB96-4503-A70D-CA1E3939E2F9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4ACF1-A86E-4E21-B68D-E79631FA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44</a:t>
            </a:fld>
            <a:endParaRPr lang="en-IN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97E5076B-C965-4AC5-A21C-E3A1554D3AC5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3D28A-5EDE-4A25-AB13-F3441A409E4A}"/>
              </a:ext>
            </a:extLst>
          </p:cNvPr>
          <p:cNvSpPr txBox="1"/>
          <p:nvPr/>
        </p:nvSpPr>
        <p:spPr>
          <a:xfrm>
            <a:off x="1016044" y="1134886"/>
            <a:ext cx="4034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Applying Decision Tree Classifier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70416-5B1B-4684-BCB7-FFCFA4EA7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57" y="1587568"/>
            <a:ext cx="10226926" cy="86113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5203EEE-3481-45E4-8BBA-DC7FF3AD5F28}"/>
              </a:ext>
            </a:extLst>
          </p:cNvPr>
          <p:cNvSpPr/>
          <p:nvPr/>
        </p:nvSpPr>
        <p:spPr>
          <a:xfrm>
            <a:off x="811857" y="1266671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C1336C-6633-4F4E-BB5C-426A458404BB}"/>
              </a:ext>
            </a:extLst>
          </p:cNvPr>
          <p:cNvCxnSpPr/>
          <p:nvPr/>
        </p:nvCxnSpPr>
        <p:spPr>
          <a:xfrm rot="16200000" flipH="1">
            <a:off x="2162606" y="2424289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8C112C0-C209-4F5E-8F67-AB23924B6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57" y="2665460"/>
            <a:ext cx="3475021" cy="327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1D77DB-EE30-4E95-8874-089F9610FFC1}"/>
              </a:ext>
            </a:extLst>
          </p:cNvPr>
          <p:cNvSpPr txBox="1"/>
          <p:nvPr/>
        </p:nvSpPr>
        <p:spPr>
          <a:xfrm>
            <a:off x="1016045" y="3184530"/>
            <a:ext cx="94773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In the above cell, I have applied Decision Tree Classifier to create a model with maximum depth 5.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E12F4-E2B3-4D17-BCAF-3DC9251F1D46}"/>
              </a:ext>
            </a:extLst>
          </p:cNvPr>
          <p:cNvSpPr txBox="1"/>
          <p:nvPr/>
        </p:nvSpPr>
        <p:spPr>
          <a:xfrm>
            <a:off x="1016044" y="3840394"/>
            <a:ext cx="5295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Calculating Training Score of Decision Tree Classifier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20AE69-134E-4BB9-8E35-316416B18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57" y="4310863"/>
            <a:ext cx="10188823" cy="38103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403AB5-F35D-4651-BA27-C70022251384}"/>
              </a:ext>
            </a:extLst>
          </p:cNvPr>
          <p:cNvSpPr/>
          <p:nvPr/>
        </p:nvSpPr>
        <p:spPr>
          <a:xfrm>
            <a:off x="811857" y="3957168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112F47-EE71-4F5F-853B-E6492F869FF8}"/>
              </a:ext>
            </a:extLst>
          </p:cNvPr>
          <p:cNvCxnSpPr/>
          <p:nvPr/>
        </p:nvCxnSpPr>
        <p:spPr>
          <a:xfrm rot="16200000" flipH="1">
            <a:off x="2162606" y="464784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7BA298A-B456-49D1-B17A-A9A335480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57" y="4927502"/>
            <a:ext cx="2316681" cy="3429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DE8B87-5831-48C6-898D-175FB9D7A1EB}"/>
              </a:ext>
            </a:extLst>
          </p:cNvPr>
          <p:cNvSpPr txBox="1"/>
          <p:nvPr/>
        </p:nvSpPr>
        <p:spPr>
          <a:xfrm>
            <a:off x="811857" y="5406663"/>
            <a:ext cx="67696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Training score of Decision Tree Classifier is 0.8289902280130294.</a:t>
            </a:r>
          </a:p>
        </p:txBody>
      </p:sp>
    </p:spTree>
    <p:extLst>
      <p:ext uri="{BB962C8B-B14F-4D97-AF65-F5344CB8AC3E}">
        <p14:creationId xmlns:p14="http://schemas.microsoft.com/office/powerpoint/2010/main" val="2019254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2A405B-BB96-4503-A70D-CA1E3939E2F9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4ACF1-A86E-4E21-B68D-E79631FA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45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3ECC3A-230F-4B84-ACA9-9AF83077F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6" y="1685624"/>
            <a:ext cx="10257409" cy="365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FD1D54-B2E1-4C74-8DF6-FA3E38E97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5" y="3818198"/>
            <a:ext cx="10211685" cy="86113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EBD60E83-55D0-46A8-9DD9-741AB087F938}"/>
              </a:ext>
            </a:extLst>
          </p:cNvPr>
          <p:cNvSpPr/>
          <p:nvPr/>
        </p:nvSpPr>
        <p:spPr>
          <a:xfrm>
            <a:off x="811406" y="1310538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682C93F-46F9-4647-AF18-9B15EA83CD8F}"/>
              </a:ext>
            </a:extLst>
          </p:cNvPr>
          <p:cNvSpPr/>
          <p:nvPr/>
        </p:nvSpPr>
        <p:spPr>
          <a:xfrm>
            <a:off x="811405" y="3537356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7DAA0-33C8-4F90-AB24-23676F6AAFAA}"/>
              </a:ext>
            </a:extLst>
          </p:cNvPr>
          <p:cNvSpPr txBox="1"/>
          <p:nvPr/>
        </p:nvSpPr>
        <p:spPr>
          <a:xfrm>
            <a:off x="1015593" y="1191546"/>
            <a:ext cx="5403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Calculating Test Score of Decision Tree Classifier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6C38C-40B4-463A-A842-36E24E524896}"/>
              </a:ext>
            </a:extLst>
          </p:cNvPr>
          <p:cNvSpPr txBox="1"/>
          <p:nvPr/>
        </p:nvSpPr>
        <p:spPr>
          <a:xfrm>
            <a:off x="1015592" y="3399555"/>
            <a:ext cx="4034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Applying Random Forest Classifier</a:t>
            </a:r>
            <a:endParaRPr lang="en-IN" dirty="0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A36F32A2-10F3-48F5-86C4-73F640C475C2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3E0608-0A4F-4C8A-9E76-90B8863E9405}"/>
              </a:ext>
            </a:extLst>
          </p:cNvPr>
          <p:cNvCxnSpPr/>
          <p:nvPr/>
        </p:nvCxnSpPr>
        <p:spPr>
          <a:xfrm rot="16200000" flipH="1">
            <a:off x="2102095" y="2021306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D08D4D-E8D9-4327-80BE-4633154AFC5D}"/>
              </a:ext>
            </a:extLst>
          </p:cNvPr>
          <p:cNvCxnSpPr/>
          <p:nvPr/>
        </p:nvCxnSpPr>
        <p:spPr>
          <a:xfrm rot="16200000" flipH="1">
            <a:off x="2330695" y="467006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6A9392F-FD00-40F7-80FF-C55C3A8F2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6" y="2296391"/>
            <a:ext cx="2324301" cy="30482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5085663-2D5F-46D7-8F3E-277666AB28FA}"/>
              </a:ext>
            </a:extLst>
          </p:cNvPr>
          <p:cNvSpPr txBox="1"/>
          <p:nvPr/>
        </p:nvSpPr>
        <p:spPr>
          <a:xfrm>
            <a:off x="811406" y="2815720"/>
            <a:ext cx="63617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Test score of Decision Tree Classifier is 0.7597402597402597.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4B1A23-E38E-4B4E-8090-3A88FFEC5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5" y="4943100"/>
            <a:ext cx="3932261" cy="32006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97B713C-D73A-44C2-AA46-4BA60E4B01A1}"/>
              </a:ext>
            </a:extLst>
          </p:cNvPr>
          <p:cNvSpPr txBox="1"/>
          <p:nvPr/>
        </p:nvSpPr>
        <p:spPr>
          <a:xfrm>
            <a:off x="811405" y="5535669"/>
            <a:ext cx="93890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In the above cell, I have applied Random Forest Classifier to create a model with n_estimator 11.</a:t>
            </a:r>
          </a:p>
        </p:txBody>
      </p:sp>
    </p:spTree>
    <p:extLst>
      <p:ext uri="{BB962C8B-B14F-4D97-AF65-F5344CB8AC3E}">
        <p14:creationId xmlns:p14="http://schemas.microsoft.com/office/powerpoint/2010/main" val="1144240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2A405B-BB96-4503-A70D-CA1E3939E2F9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4ACF1-A86E-4E21-B68D-E79631FA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46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3BDE7-53F4-41A7-A5C7-9B00E3791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" y="1639887"/>
            <a:ext cx="10272650" cy="365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37B783-F916-4BE0-94E7-6DA4CBF27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3" y="3802287"/>
            <a:ext cx="10226926" cy="358171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ADC23262-7055-40CA-B6B8-A88EBBDF4BFF}"/>
              </a:ext>
            </a:extLst>
          </p:cNvPr>
          <p:cNvSpPr/>
          <p:nvPr/>
        </p:nvSpPr>
        <p:spPr>
          <a:xfrm>
            <a:off x="811404" y="1251567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521BDA5-51F4-4E4D-B6EB-BDBD0041DA85}"/>
              </a:ext>
            </a:extLst>
          </p:cNvPr>
          <p:cNvSpPr/>
          <p:nvPr/>
        </p:nvSpPr>
        <p:spPr>
          <a:xfrm>
            <a:off x="811403" y="3436772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447AB-7808-4226-8FA0-ACEE72997577}"/>
              </a:ext>
            </a:extLst>
          </p:cNvPr>
          <p:cNvSpPr txBox="1"/>
          <p:nvPr/>
        </p:nvSpPr>
        <p:spPr>
          <a:xfrm>
            <a:off x="1015591" y="1151440"/>
            <a:ext cx="5295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Calculating Training Score of Random Forest Classifier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175129-3C18-450B-A87F-6CF3F0D7036E}"/>
              </a:ext>
            </a:extLst>
          </p:cNvPr>
          <p:cNvSpPr txBox="1"/>
          <p:nvPr/>
        </p:nvSpPr>
        <p:spPr>
          <a:xfrm>
            <a:off x="1015591" y="3317380"/>
            <a:ext cx="5295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Calculating Test Score of Random Forest Classifier</a:t>
            </a:r>
            <a:endParaRPr lang="en-IN" dirty="0"/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552AC0BD-32FC-4F3A-B1FE-AAE63DE38AF1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1A4067-C87F-4A48-94A8-3B71CD4EB602}"/>
              </a:ext>
            </a:extLst>
          </p:cNvPr>
          <p:cNvCxnSpPr/>
          <p:nvPr/>
        </p:nvCxnSpPr>
        <p:spPr>
          <a:xfrm rot="16200000" flipH="1">
            <a:off x="2034519" y="2005532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B221E-595C-42DA-91ED-CD554E9B184E}"/>
              </a:ext>
            </a:extLst>
          </p:cNvPr>
          <p:cNvCxnSpPr/>
          <p:nvPr/>
        </p:nvCxnSpPr>
        <p:spPr>
          <a:xfrm rot="16200000" flipH="1">
            <a:off x="2034519" y="4148671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99D235A-2EBB-4BB6-BEA0-B182B252F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3" y="2266911"/>
            <a:ext cx="2446232" cy="2895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53DFAF5-D08D-46DB-BCE2-AA3730CFA7EA}"/>
              </a:ext>
            </a:extLst>
          </p:cNvPr>
          <p:cNvSpPr txBox="1"/>
          <p:nvPr/>
        </p:nvSpPr>
        <p:spPr>
          <a:xfrm>
            <a:off x="811404" y="2618951"/>
            <a:ext cx="69565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Training score of Random Forest Classifier is 0.9853420195439739.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005722-4BAB-46A8-A273-66E99E3C4F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3" y="4479832"/>
            <a:ext cx="2545301" cy="30482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40641D9-981E-4B33-98AE-03D75376CA62}"/>
              </a:ext>
            </a:extLst>
          </p:cNvPr>
          <p:cNvSpPr txBox="1"/>
          <p:nvPr/>
        </p:nvSpPr>
        <p:spPr>
          <a:xfrm>
            <a:off x="811403" y="4881768"/>
            <a:ext cx="69565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Test score of Random Forest Classifier is 0.7272727272727273.</a:t>
            </a:r>
          </a:p>
        </p:txBody>
      </p:sp>
    </p:spTree>
    <p:extLst>
      <p:ext uri="{BB962C8B-B14F-4D97-AF65-F5344CB8AC3E}">
        <p14:creationId xmlns:p14="http://schemas.microsoft.com/office/powerpoint/2010/main" val="1661442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E7846-9E7B-419D-BC61-FCB4C8CE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47</a:t>
            </a:fld>
            <a:endParaRPr lang="en-IN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59698C2-D8B8-4D28-8B64-02DA5EAFB580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5F42C-EE38-488D-9905-25A58E88D62A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35649-9D11-49A2-B48D-74E45E3B6119}"/>
              </a:ext>
            </a:extLst>
          </p:cNvPr>
          <p:cNvSpPr txBox="1"/>
          <p:nvPr/>
        </p:nvSpPr>
        <p:spPr>
          <a:xfrm>
            <a:off x="1015591" y="4376472"/>
            <a:ext cx="5295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Calculating Training Score of Support Vector Classifier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AA0971-C2FF-43EB-A7D7-28E08E3EF49D}"/>
              </a:ext>
            </a:extLst>
          </p:cNvPr>
          <p:cNvSpPr/>
          <p:nvPr/>
        </p:nvSpPr>
        <p:spPr>
          <a:xfrm>
            <a:off x="811404" y="4486787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443A43-0005-4B76-978F-8624DAF70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" y="4789644"/>
            <a:ext cx="10211685" cy="36579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35D300-DB3C-4603-B52B-C12EB916A6FE}"/>
              </a:ext>
            </a:extLst>
          </p:cNvPr>
          <p:cNvCxnSpPr/>
          <p:nvPr/>
        </p:nvCxnSpPr>
        <p:spPr>
          <a:xfrm rot="16200000" flipH="1">
            <a:off x="2042757" y="2858686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0E0711D-EE09-458C-A1C1-B6C2B5148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" y="1587430"/>
            <a:ext cx="10242168" cy="12345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586EF-32BC-44D8-BFED-7041CA372D4E}"/>
              </a:ext>
            </a:extLst>
          </p:cNvPr>
          <p:cNvSpPr txBox="1"/>
          <p:nvPr/>
        </p:nvSpPr>
        <p:spPr>
          <a:xfrm>
            <a:off x="1015591" y="1182111"/>
            <a:ext cx="4034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Applying Support Vector Classifier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1F4F88D-15E4-4B09-88A5-995C209936A0}"/>
              </a:ext>
            </a:extLst>
          </p:cNvPr>
          <p:cNvSpPr/>
          <p:nvPr/>
        </p:nvSpPr>
        <p:spPr>
          <a:xfrm>
            <a:off x="811404" y="1305446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8A1048-D403-4997-A7F2-CD3AE6F00D3B}"/>
              </a:ext>
            </a:extLst>
          </p:cNvPr>
          <p:cNvCxnSpPr/>
          <p:nvPr/>
        </p:nvCxnSpPr>
        <p:spPr>
          <a:xfrm rot="16200000" flipH="1">
            <a:off x="1760186" y="5145803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06E0A5F-1ABA-4AB3-8749-B073CC068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" y="3071427"/>
            <a:ext cx="2126164" cy="3353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01C8DB-8C56-473D-A383-A483FA9BF52A}"/>
              </a:ext>
            </a:extLst>
          </p:cNvPr>
          <p:cNvSpPr txBox="1"/>
          <p:nvPr/>
        </p:nvSpPr>
        <p:spPr>
          <a:xfrm>
            <a:off x="811404" y="3464393"/>
            <a:ext cx="1021168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In the above cell, I have applied Support Vector Classifier to create a model with kernel set to ‘rbf’ and gamma set to ‘auto’.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591BDE-A5BC-4E21-B8DB-6D2147038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" y="5424724"/>
            <a:ext cx="1807509" cy="3276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6D4391-516F-4CE1-AD71-948DFFD826E0}"/>
              </a:ext>
            </a:extLst>
          </p:cNvPr>
          <p:cNvSpPr txBox="1"/>
          <p:nvPr/>
        </p:nvSpPr>
        <p:spPr>
          <a:xfrm>
            <a:off x="811404" y="5837034"/>
            <a:ext cx="51987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Training score of Support Vector Classifier is 1.0.</a:t>
            </a:r>
          </a:p>
        </p:txBody>
      </p:sp>
    </p:spTree>
    <p:extLst>
      <p:ext uri="{BB962C8B-B14F-4D97-AF65-F5344CB8AC3E}">
        <p14:creationId xmlns:p14="http://schemas.microsoft.com/office/powerpoint/2010/main" val="3373792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E7846-9E7B-419D-BC61-FCB4C8CE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9441"/>
            <a:ext cx="2743200" cy="365125"/>
          </a:xfrm>
        </p:spPr>
        <p:txBody>
          <a:bodyPr/>
          <a:lstStyle/>
          <a:p>
            <a:fld id="{12913A4D-7494-4F90-9ED8-4232062B35DA}" type="slidenum">
              <a:rPr lang="en-IN" smtClean="0"/>
              <a:t>48</a:t>
            </a:fld>
            <a:endParaRPr lang="en-IN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59698C2-D8B8-4D28-8B64-02DA5EAFB580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5F42C-EE38-488D-9905-25A58E88D62A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ACC859-5B7A-4C33-A164-3CA5BED143D4}"/>
              </a:ext>
            </a:extLst>
          </p:cNvPr>
          <p:cNvCxnSpPr/>
          <p:nvPr/>
        </p:nvCxnSpPr>
        <p:spPr>
          <a:xfrm rot="16200000" flipH="1">
            <a:off x="2153728" y="2007159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C1E85A-A665-4A41-B987-CCDD743991C5}"/>
              </a:ext>
            </a:extLst>
          </p:cNvPr>
          <p:cNvSpPr txBox="1"/>
          <p:nvPr/>
        </p:nvSpPr>
        <p:spPr>
          <a:xfrm>
            <a:off x="1015591" y="1192851"/>
            <a:ext cx="5295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Calculating Test Score of Support Vector Classifier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370D5-0BA4-4B67-9F7E-DB8C76E33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" y="1672498"/>
            <a:ext cx="10249788" cy="37341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3FED01C-2ADB-4E66-B526-10B1DE5DAF17}"/>
              </a:ext>
            </a:extLst>
          </p:cNvPr>
          <p:cNvSpPr/>
          <p:nvPr/>
        </p:nvSpPr>
        <p:spPr>
          <a:xfrm>
            <a:off x="811404" y="1303166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5FE882-8197-42D5-B31B-9B1695530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" y="2280834"/>
            <a:ext cx="2392887" cy="2895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85B870-A4B3-4684-9B28-553014B4C5B3}"/>
              </a:ext>
            </a:extLst>
          </p:cNvPr>
          <p:cNvSpPr txBox="1"/>
          <p:nvPr/>
        </p:nvSpPr>
        <p:spPr>
          <a:xfrm>
            <a:off x="811404" y="2668022"/>
            <a:ext cx="69565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Test score of Support Vector Classifier is 0.6168831168831169.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086E5-14E1-4F09-A9D8-A6014968E9D6}"/>
              </a:ext>
            </a:extLst>
          </p:cNvPr>
          <p:cNvSpPr txBox="1"/>
          <p:nvPr/>
        </p:nvSpPr>
        <p:spPr>
          <a:xfrm>
            <a:off x="1015591" y="3248002"/>
            <a:ext cx="4398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Applying KNN Classifier</a:t>
            </a:r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650160F-84AC-4EC6-A337-2CD6F0AA5DAB}"/>
              </a:ext>
            </a:extLst>
          </p:cNvPr>
          <p:cNvSpPr/>
          <p:nvPr/>
        </p:nvSpPr>
        <p:spPr>
          <a:xfrm>
            <a:off x="811403" y="3373854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E88FF0-18EF-47B0-97E9-6E5166EC8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3" y="3659466"/>
            <a:ext cx="10257409" cy="121930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D950A8-851B-41FC-A73D-FA1197523671}"/>
              </a:ext>
            </a:extLst>
          </p:cNvPr>
          <p:cNvCxnSpPr/>
          <p:nvPr/>
        </p:nvCxnSpPr>
        <p:spPr>
          <a:xfrm rot="16200000" flipH="1">
            <a:off x="2382328" y="4878772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1C7E31D-E4E0-48D9-B154-3EE02582F5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3" y="5163085"/>
            <a:ext cx="3619814" cy="3048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E6AC36-BD50-42BC-B7A0-A6D22661E418}"/>
              </a:ext>
            </a:extLst>
          </p:cNvPr>
          <p:cNvSpPr txBox="1"/>
          <p:nvPr/>
        </p:nvSpPr>
        <p:spPr>
          <a:xfrm>
            <a:off x="811403" y="5563669"/>
            <a:ext cx="1021168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In the above cell, I have applied KNN Classifier to create a model with </a:t>
            </a:r>
            <a:r>
              <a:rPr lang="en-US" b="1" dirty="0" err="1"/>
              <a:t>n_neighbors</a:t>
            </a:r>
            <a:r>
              <a:rPr lang="en-US" b="1" dirty="0"/>
              <a:t> = 7, metric set to ‘minkowski’ and p = 2.</a:t>
            </a:r>
          </a:p>
        </p:txBody>
      </p:sp>
    </p:spTree>
    <p:extLst>
      <p:ext uri="{BB962C8B-B14F-4D97-AF65-F5344CB8AC3E}">
        <p14:creationId xmlns:p14="http://schemas.microsoft.com/office/powerpoint/2010/main" val="1744313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2A405B-BB96-4503-A70D-CA1E3939E2F9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4ACF1-A86E-4E21-B68D-E79631FA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49</a:t>
            </a:fld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C7F6CC1-0802-4A52-9691-FD2CD3F18166}"/>
              </a:ext>
            </a:extLst>
          </p:cNvPr>
          <p:cNvSpPr/>
          <p:nvPr/>
        </p:nvSpPr>
        <p:spPr>
          <a:xfrm>
            <a:off x="806058" y="3374789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DAE7DF-A131-45FB-9418-14FC09B49F7C}"/>
              </a:ext>
            </a:extLst>
          </p:cNvPr>
          <p:cNvSpPr/>
          <p:nvPr/>
        </p:nvSpPr>
        <p:spPr>
          <a:xfrm>
            <a:off x="813680" y="1346684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ABCCA3A-6102-4FE0-8A96-F878910BB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0" y="1549075"/>
            <a:ext cx="10211685" cy="4572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F84311-6A63-498E-98AB-9F316AD41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80" y="3642654"/>
            <a:ext cx="10242168" cy="4801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4D78B6-E662-41A3-8C33-6BDAF3654C38}"/>
              </a:ext>
            </a:extLst>
          </p:cNvPr>
          <p:cNvSpPr txBox="1"/>
          <p:nvPr/>
        </p:nvSpPr>
        <p:spPr>
          <a:xfrm>
            <a:off x="1010245" y="1236369"/>
            <a:ext cx="5295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Calculating Training Score of KNN Classifier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0B307A-EE2A-4AFB-9D33-D697FD73BCE0}"/>
              </a:ext>
            </a:extLst>
          </p:cNvPr>
          <p:cNvSpPr txBox="1"/>
          <p:nvPr/>
        </p:nvSpPr>
        <p:spPr>
          <a:xfrm>
            <a:off x="1017867" y="3273322"/>
            <a:ext cx="5295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Calculating Test Score of KNN Classifier</a:t>
            </a:r>
            <a:endParaRPr lang="en-IN" dirty="0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199F9796-D91D-4F89-8600-D4914DA2C3E0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EFE6DB-15D8-423C-8A06-6800B00E5EAF}"/>
              </a:ext>
            </a:extLst>
          </p:cNvPr>
          <p:cNvCxnSpPr/>
          <p:nvPr/>
        </p:nvCxnSpPr>
        <p:spPr>
          <a:xfrm rot="16200000" flipH="1">
            <a:off x="2049786" y="1980439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6C04F6-6B1C-4F8A-B2FA-539C75E88E7D}"/>
              </a:ext>
            </a:extLst>
          </p:cNvPr>
          <p:cNvCxnSpPr/>
          <p:nvPr/>
        </p:nvCxnSpPr>
        <p:spPr>
          <a:xfrm rot="16200000" flipH="1">
            <a:off x="1968210" y="4098069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13CC963-247D-46D9-AAEA-8486B3EB6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0" y="2245626"/>
            <a:ext cx="2187130" cy="3353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4A41E9E-B6B0-4A5E-AC67-B447FA074A38}"/>
              </a:ext>
            </a:extLst>
          </p:cNvPr>
          <p:cNvSpPr txBox="1"/>
          <p:nvPr/>
        </p:nvSpPr>
        <p:spPr>
          <a:xfrm>
            <a:off x="806058" y="2705292"/>
            <a:ext cx="589658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Training score of KNN Classifier is 0.8045602605863192.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C0BF9D-9B33-49A9-BFD2-4F46F910D8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80" y="4360420"/>
            <a:ext cx="2309060" cy="3581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C8DB374-6B00-4CCD-A15C-CF399CF7EE8C}"/>
              </a:ext>
            </a:extLst>
          </p:cNvPr>
          <p:cNvSpPr txBox="1"/>
          <p:nvPr/>
        </p:nvSpPr>
        <p:spPr>
          <a:xfrm>
            <a:off x="806058" y="4787457"/>
            <a:ext cx="55077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Test score of KNN Classifier is 0.6948051948051948.</a:t>
            </a:r>
          </a:p>
        </p:txBody>
      </p:sp>
    </p:spTree>
    <p:extLst>
      <p:ext uri="{BB962C8B-B14F-4D97-AF65-F5344CB8AC3E}">
        <p14:creationId xmlns:p14="http://schemas.microsoft.com/office/powerpoint/2010/main" val="307444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49B7E9-6535-4BD0-B8B1-768D1F070B98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6DC4D2-0140-43C1-A080-EEBA9512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5</a:t>
            </a:fld>
            <a:endParaRPr lang="en-IN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F4C24348-605F-428F-A17B-B3CBBA89916F}"/>
              </a:ext>
            </a:extLst>
          </p:cNvPr>
          <p:cNvSpPr/>
          <p:nvPr/>
        </p:nvSpPr>
        <p:spPr>
          <a:xfrm>
            <a:off x="617212" y="1299843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848A4-317E-4BBB-B10F-2CDE7EED4C4F}"/>
              </a:ext>
            </a:extLst>
          </p:cNvPr>
          <p:cNvSpPr txBox="1"/>
          <p:nvPr/>
        </p:nvSpPr>
        <p:spPr>
          <a:xfrm>
            <a:off x="807867" y="1176006"/>
            <a:ext cx="368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Checking the information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49C451-1808-4589-A261-2828B058C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9" y="1568818"/>
            <a:ext cx="10801164" cy="396274"/>
          </a:xfrm>
          <a:prstGeom prst="rect">
            <a:avLst/>
          </a:prstGeom>
        </p:spPr>
      </p:pic>
      <p:sp>
        <p:nvSpPr>
          <p:cNvPr id="22" name="TextBox 8">
            <a:extLst>
              <a:ext uri="{FF2B5EF4-FFF2-40B4-BE49-F238E27FC236}">
                <a16:creationId xmlns:a16="http://schemas.microsoft.com/office/drawing/2014/main" id="{F47EF4DC-0693-4E0E-B682-9541A0C9FC4B}"/>
              </a:ext>
            </a:extLst>
          </p:cNvPr>
          <p:cNvSpPr txBox="1"/>
          <p:nvPr/>
        </p:nvSpPr>
        <p:spPr>
          <a:xfrm>
            <a:off x="0" y="206948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FE946-3EA0-41A6-AEF4-F3674B5E4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9" y="2193692"/>
            <a:ext cx="5143946" cy="266723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45E38A-4C6E-4871-A87C-DB1E116A364E}"/>
              </a:ext>
            </a:extLst>
          </p:cNvPr>
          <p:cNvCxnSpPr/>
          <p:nvPr/>
        </p:nvCxnSpPr>
        <p:spPr>
          <a:xfrm rot="16200000" flipH="1">
            <a:off x="1626326" y="1965092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9CBE8D2-F913-4444-8067-D4E2C0D6C6FC}"/>
              </a:ext>
            </a:extLst>
          </p:cNvPr>
          <p:cNvSpPr txBox="1"/>
          <p:nvPr/>
        </p:nvSpPr>
        <p:spPr>
          <a:xfrm>
            <a:off x="750377" y="4989576"/>
            <a:ext cx="541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info() displays the information about the dataset.</a:t>
            </a:r>
          </a:p>
        </p:txBody>
      </p:sp>
    </p:spTree>
    <p:extLst>
      <p:ext uri="{BB962C8B-B14F-4D97-AF65-F5344CB8AC3E}">
        <p14:creationId xmlns:p14="http://schemas.microsoft.com/office/powerpoint/2010/main" val="811157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2A405B-BB96-4503-A70D-CA1E3939E2F9}"/>
              </a:ext>
            </a:extLst>
          </p:cNvPr>
          <p:cNvSpPr/>
          <p:nvPr/>
        </p:nvSpPr>
        <p:spPr>
          <a:xfrm flipV="1">
            <a:off x="0" y="804675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4ACF1-A86E-4E21-B68D-E79631FA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50</a:t>
            </a:fld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F6744F0-CA46-4784-AEBA-9BC8E2EBEF05}"/>
              </a:ext>
            </a:extLst>
          </p:cNvPr>
          <p:cNvSpPr/>
          <p:nvPr/>
        </p:nvSpPr>
        <p:spPr>
          <a:xfrm>
            <a:off x="806060" y="1101019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EDD25F-8BC8-4123-8245-3CB0D9D77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0" y="1360036"/>
            <a:ext cx="10242168" cy="20584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276EF5-2452-4E04-B6D1-895AF8BDFE69}"/>
              </a:ext>
            </a:extLst>
          </p:cNvPr>
          <p:cNvSpPr txBox="1"/>
          <p:nvPr/>
        </p:nvSpPr>
        <p:spPr>
          <a:xfrm>
            <a:off x="1010247" y="990704"/>
            <a:ext cx="8561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Calculating &amp; Preparing ROC Curve, Predicting Probability and Calculating AUC values</a:t>
            </a:r>
            <a:endParaRPr lang="en-IN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8A1CE20-71B5-43A7-8260-2425E9768946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E376A-00C9-42E9-B1F7-06D142831881}"/>
              </a:ext>
            </a:extLst>
          </p:cNvPr>
          <p:cNvCxnSpPr/>
          <p:nvPr/>
        </p:nvCxnSpPr>
        <p:spPr>
          <a:xfrm rot="16200000" flipH="1">
            <a:off x="2641999" y="3402181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3D95F7C-F356-4F94-879C-1B06AA060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0" y="3692077"/>
            <a:ext cx="8435593" cy="26755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9F6567-2FF4-4E5B-88F2-32BE672AD300}"/>
              </a:ext>
            </a:extLst>
          </p:cNvPr>
          <p:cNvSpPr txBox="1"/>
          <p:nvPr/>
        </p:nvSpPr>
        <p:spPr>
          <a:xfrm>
            <a:off x="4953741" y="4336318"/>
            <a:ext cx="6094487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In the above cell:</a:t>
            </a:r>
          </a:p>
          <a:p>
            <a:pPr algn="just"/>
            <a:r>
              <a:rPr lang="en-US" b="1" dirty="0"/>
              <a:t>    The ROC curve is prepared.</a:t>
            </a:r>
          </a:p>
          <a:p>
            <a:pPr algn="just"/>
            <a:r>
              <a:rPr lang="en-US" b="1" dirty="0"/>
              <a:t>    The probability is calculated. </a:t>
            </a:r>
          </a:p>
          <a:p>
            <a:pPr algn="just"/>
            <a:r>
              <a:rPr lang="en-US" b="1" dirty="0"/>
              <a:t>    I kept the probabilities for only positive outcome. </a:t>
            </a:r>
          </a:p>
          <a:p>
            <a:pPr algn="just"/>
            <a:r>
              <a:rPr lang="en-US" b="1" dirty="0"/>
              <a:t>    The AUC value is 0.836. </a:t>
            </a:r>
          </a:p>
          <a:p>
            <a:pPr algn="just"/>
            <a:r>
              <a:rPr lang="en-US" b="1" dirty="0"/>
              <a:t>    The true positive rate is also printed. </a:t>
            </a:r>
          </a:p>
          <a:p>
            <a:pPr algn="just"/>
            <a:r>
              <a:rPr lang="en-US" b="1" dirty="0"/>
              <a:t>    Finally, the ROC curve is plotted.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62CBEAE-6DA0-4DDE-B271-503870FA7FEF}"/>
              </a:ext>
            </a:extLst>
          </p:cNvPr>
          <p:cNvSpPr/>
          <p:nvPr/>
        </p:nvSpPr>
        <p:spPr>
          <a:xfrm rot="5400000">
            <a:off x="5065321" y="4711988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90658881-9BFD-4EA9-8375-9ECF4644566E}"/>
              </a:ext>
            </a:extLst>
          </p:cNvPr>
          <p:cNvSpPr/>
          <p:nvPr/>
        </p:nvSpPr>
        <p:spPr>
          <a:xfrm rot="5400000">
            <a:off x="5065321" y="5012927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85258CF-C204-4A84-BA05-ABFCF2692D75}"/>
              </a:ext>
            </a:extLst>
          </p:cNvPr>
          <p:cNvSpPr/>
          <p:nvPr/>
        </p:nvSpPr>
        <p:spPr>
          <a:xfrm rot="5400000">
            <a:off x="5065321" y="5268066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5EA3B2D-12EC-4D33-9126-F6B2F8D5B5FF}"/>
              </a:ext>
            </a:extLst>
          </p:cNvPr>
          <p:cNvSpPr/>
          <p:nvPr/>
        </p:nvSpPr>
        <p:spPr>
          <a:xfrm rot="5400000">
            <a:off x="5040790" y="5548786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8606EDD-764C-4711-BFD5-7433AFD79935}"/>
              </a:ext>
            </a:extLst>
          </p:cNvPr>
          <p:cNvSpPr/>
          <p:nvPr/>
        </p:nvSpPr>
        <p:spPr>
          <a:xfrm rot="5400000">
            <a:off x="5040789" y="5822356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DF97A45-1FE7-462A-BC5A-B3D858043F6A}"/>
              </a:ext>
            </a:extLst>
          </p:cNvPr>
          <p:cNvSpPr/>
          <p:nvPr/>
        </p:nvSpPr>
        <p:spPr>
          <a:xfrm rot="5400000">
            <a:off x="5040789" y="6084645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9085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2A405B-BB96-4503-A70D-CA1E3939E2F9}"/>
              </a:ext>
            </a:extLst>
          </p:cNvPr>
          <p:cNvSpPr/>
          <p:nvPr/>
        </p:nvSpPr>
        <p:spPr>
          <a:xfrm flipV="1">
            <a:off x="0" y="777903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4ACF1-A86E-4E21-B68D-E79631FA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51</a:t>
            </a:fld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248CB04-F031-4663-9914-619386A22420}"/>
              </a:ext>
            </a:extLst>
          </p:cNvPr>
          <p:cNvSpPr/>
          <p:nvPr/>
        </p:nvSpPr>
        <p:spPr>
          <a:xfrm>
            <a:off x="806060" y="1040161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852A01-1120-4A85-BB2C-D948F71D1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0" y="1309237"/>
            <a:ext cx="10333615" cy="21961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B5E4C1-BF0F-47F4-8907-299822FE33F9}"/>
              </a:ext>
            </a:extLst>
          </p:cNvPr>
          <p:cNvSpPr txBox="1"/>
          <p:nvPr/>
        </p:nvSpPr>
        <p:spPr>
          <a:xfrm>
            <a:off x="1010247" y="931658"/>
            <a:ext cx="5347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Precision Recall Curve for Logistic Regression</a:t>
            </a:r>
            <a:endParaRPr lang="en-IN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4831374-6F0B-4154-B29A-269709795663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67CAF7-AE13-455E-9391-D792F19671F8}"/>
              </a:ext>
            </a:extLst>
          </p:cNvPr>
          <p:cNvCxnSpPr/>
          <p:nvPr/>
        </p:nvCxnSpPr>
        <p:spPr>
          <a:xfrm rot="16200000" flipH="1">
            <a:off x="2624244" y="3477186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E474B1B-172A-4B34-8712-578D16DE9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0" y="3711314"/>
            <a:ext cx="4686706" cy="26450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9B838E-54D0-4B19-B178-B20064575BED}"/>
              </a:ext>
            </a:extLst>
          </p:cNvPr>
          <p:cNvSpPr txBox="1"/>
          <p:nvPr/>
        </p:nvSpPr>
        <p:spPr>
          <a:xfrm>
            <a:off x="5395814" y="4267393"/>
            <a:ext cx="550778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For Logistic Regression:</a:t>
            </a:r>
          </a:p>
          <a:p>
            <a:pPr algn="just"/>
            <a:r>
              <a:rPr lang="en-US" b="1" dirty="0"/>
              <a:t>    The f1 score is 0.624.</a:t>
            </a:r>
          </a:p>
          <a:p>
            <a:pPr algn="just"/>
            <a:r>
              <a:rPr lang="en-US" b="1" dirty="0"/>
              <a:t>    The AUC is 0.726.</a:t>
            </a:r>
          </a:p>
          <a:p>
            <a:pPr algn="just"/>
            <a:r>
              <a:rPr lang="en-US" b="1" dirty="0"/>
              <a:t>    The average precision score, ‘ap’ value is 0.727. </a:t>
            </a:r>
          </a:p>
          <a:p>
            <a:pPr algn="just"/>
            <a:r>
              <a:rPr lang="en-US" b="1" dirty="0"/>
              <a:t>    The Precision Recall Curve is plotted.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ABD040E-B375-4EFE-B08C-8A390D0F2485}"/>
              </a:ext>
            </a:extLst>
          </p:cNvPr>
          <p:cNvSpPr/>
          <p:nvPr/>
        </p:nvSpPr>
        <p:spPr>
          <a:xfrm rot="5400000">
            <a:off x="5509697" y="4621944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8646A4E-B503-4582-8863-8B72CDCFE95F}"/>
              </a:ext>
            </a:extLst>
          </p:cNvPr>
          <p:cNvSpPr/>
          <p:nvPr/>
        </p:nvSpPr>
        <p:spPr>
          <a:xfrm rot="5400000">
            <a:off x="5509698" y="4921390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1B2D0E3-C4F2-4204-B311-BB8548AA5BC7}"/>
              </a:ext>
            </a:extLst>
          </p:cNvPr>
          <p:cNvSpPr/>
          <p:nvPr/>
        </p:nvSpPr>
        <p:spPr>
          <a:xfrm rot="5400000">
            <a:off x="5509698" y="5206487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9B7A0A5-0B0C-4340-B484-A07E333CE4CD}"/>
              </a:ext>
            </a:extLst>
          </p:cNvPr>
          <p:cNvSpPr/>
          <p:nvPr/>
        </p:nvSpPr>
        <p:spPr>
          <a:xfrm rot="5400000">
            <a:off x="5509697" y="5491584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5306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7CF5C7-45CC-4E10-8C90-E5D55FD09143}"/>
              </a:ext>
            </a:extLst>
          </p:cNvPr>
          <p:cNvSpPr/>
          <p:nvPr/>
        </p:nvSpPr>
        <p:spPr>
          <a:xfrm flipV="1">
            <a:off x="0" y="792733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66E27-AB63-4357-8FBB-6A279D77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52</a:t>
            </a:fld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2698CF6-3F45-4BEB-8585-060F2602D6D4}"/>
              </a:ext>
            </a:extLst>
          </p:cNvPr>
          <p:cNvSpPr/>
          <p:nvPr/>
        </p:nvSpPr>
        <p:spPr>
          <a:xfrm>
            <a:off x="806060" y="1088410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7269FA-1DC1-41E1-88E3-2EB2EB050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0" y="1371809"/>
            <a:ext cx="10234547" cy="23701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F14232-830B-4790-BC69-DA1C6B4AB57A}"/>
              </a:ext>
            </a:extLst>
          </p:cNvPr>
          <p:cNvSpPr txBox="1"/>
          <p:nvPr/>
        </p:nvSpPr>
        <p:spPr>
          <a:xfrm>
            <a:off x="1010247" y="956302"/>
            <a:ext cx="5347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Precision Recall Curve for KNN</a:t>
            </a:r>
            <a:endParaRPr lang="en-IN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5F0261F-BA72-4E5A-9BC1-90F25046AFAD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CAF12A-418C-4E20-8E93-0E870880D137}"/>
              </a:ext>
            </a:extLst>
          </p:cNvPr>
          <p:cNvCxnSpPr/>
          <p:nvPr/>
        </p:nvCxnSpPr>
        <p:spPr>
          <a:xfrm rot="16200000" flipH="1">
            <a:off x="2615366" y="374038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A4BE6E0-7BE4-45A2-8692-98440428C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0" y="3987313"/>
            <a:ext cx="4915326" cy="2370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1D4502-BFF4-4E23-9A69-FEBED59CAA75}"/>
              </a:ext>
            </a:extLst>
          </p:cNvPr>
          <p:cNvSpPr txBox="1"/>
          <p:nvPr/>
        </p:nvSpPr>
        <p:spPr>
          <a:xfrm>
            <a:off x="5395814" y="4532005"/>
            <a:ext cx="550778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For KNN:</a:t>
            </a:r>
          </a:p>
          <a:p>
            <a:pPr algn="just"/>
            <a:r>
              <a:rPr lang="en-US" b="1" dirty="0"/>
              <a:t>    The f1 score is 0.658.</a:t>
            </a:r>
          </a:p>
          <a:p>
            <a:pPr algn="just"/>
            <a:r>
              <a:rPr lang="en-US" b="1" dirty="0"/>
              <a:t>    The AUC is 0.752.</a:t>
            </a:r>
          </a:p>
          <a:p>
            <a:pPr algn="just"/>
            <a:r>
              <a:rPr lang="en-US" b="1" dirty="0"/>
              <a:t>    The average precision score, ‘ap’ value is 0.709. </a:t>
            </a:r>
          </a:p>
          <a:p>
            <a:pPr algn="just"/>
            <a:r>
              <a:rPr lang="en-US" b="1" dirty="0"/>
              <a:t>    The Precision Recall Curve is plotted.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07F885B-B410-45F8-882D-CD9D8A3E6ADC}"/>
              </a:ext>
            </a:extLst>
          </p:cNvPr>
          <p:cNvSpPr/>
          <p:nvPr/>
        </p:nvSpPr>
        <p:spPr>
          <a:xfrm rot="5400000">
            <a:off x="5516453" y="5738754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8974131-E4C1-4FD5-A501-D1394C2D545D}"/>
              </a:ext>
            </a:extLst>
          </p:cNvPr>
          <p:cNvSpPr/>
          <p:nvPr/>
        </p:nvSpPr>
        <p:spPr>
          <a:xfrm rot="5400000">
            <a:off x="5509696" y="4927758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A8C3BFD-C0CE-4C5B-BFEB-BCB531BA1957}"/>
              </a:ext>
            </a:extLst>
          </p:cNvPr>
          <p:cNvSpPr/>
          <p:nvPr/>
        </p:nvSpPr>
        <p:spPr>
          <a:xfrm rot="5400000">
            <a:off x="5509695" y="5186003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36D8C48-6AE5-4C71-A1ED-05E28C7E04CB}"/>
              </a:ext>
            </a:extLst>
          </p:cNvPr>
          <p:cNvSpPr/>
          <p:nvPr/>
        </p:nvSpPr>
        <p:spPr>
          <a:xfrm rot="5400000">
            <a:off x="5516387" y="5453233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0363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7CF5C7-45CC-4E10-8C90-E5D55FD09143}"/>
              </a:ext>
            </a:extLst>
          </p:cNvPr>
          <p:cNvSpPr/>
          <p:nvPr/>
        </p:nvSpPr>
        <p:spPr>
          <a:xfrm flipV="1">
            <a:off x="0" y="796423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66E27-AB63-4357-8FBB-6A279D77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53</a:t>
            </a:fld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728048F-6B60-4C16-8251-71B221E865B2}"/>
              </a:ext>
            </a:extLst>
          </p:cNvPr>
          <p:cNvSpPr/>
          <p:nvPr/>
        </p:nvSpPr>
        <p:spPr>
          <a:xfrm>
            <a:off x="806060" y="1066617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3404E5-B500-498F-BC83-61EA707E6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0" y="1325634"/>
            <a:ext cx="10211685" cy="24526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EC9B21-E572-4A26-B058-BC338FB512AB}"/>
              </a:ext>
            </a:extLst>
          </p:cNvPr>
          <p:cNvSpPr txBox="1"/>
          <p:nvPr/>
        </p:nvSpPr>
        <p:spPr>
          <a:xfrm>
            <a:off x="1010247" y="956302"/>
            <a:ext cx="5347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Precision Recall Curve for Decision Tree Classifier</a:t>
            </a:r>
            <a:endParaRPr lang="en-IN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572F114-3DC1-478C-85EC-8EA945D9B7AE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ED97D0-6DC2-4122-8C8D-C9F1037DCE0B}"/>
              </a:ext>
            </a:extLst>
          </p:cNvPr>
          <p:cNvCxnSpPr/>
          <p:nvPr/>
        </p:nvCxnSpPr>
        <p:spPr>
          <a:xfrm rot="16200000" flipH="1">
            <a:off x="2553223" y="3778306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7DDB23E-8B1E-423F-AADE-70F51F6B2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0" y="4071020"/>
            <a:ext cx="4877223" cy="23885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DE0B83-70B1-40A4-BF92-11E3A478D4B8}"/>
              </a:ext>
            </a:extLst>
          </p:cNvPr>
          <p:cNvSpPr txBox="1"/>
          <p:nvPr/>
        </p:nvSpPr>
        <p:spPr>
          <a:xfrm>
            <a:off x="5395814" y="4532005"/>
            <a:ext cx="550778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For Decision Tree Classifier:</a:t>
            </a:r>
          </a:p>
          <a:p>
            <a:pPr algn="just"/>
            <a:r>
              <a:rPr lang="en-US" b="1" dirty="0"/>
              <a:t>    The f1 score is 0.708.</a:t>
            </a:r>
          </a:p>
          <a:p>
            <a:pPr algn="just"/>
            <a:r>
              <a:rPr lang="en-US" b="1" dirty="0"/>
              <a:t>    The AUC is 0.800.</a:t>
            </a:r>
          </a:p>
          <a:p>
            <a:pPr algn="just"/>
            <a:r>
              <a:rPr lang="en-US" b="1" dirty="0"/>
              <a:t>    The average precision score, ‘ap’ value is 0.761. </a:t>
            </a:r>
          </a:p>
          <a:p>
            <a:pPr algn="just"/>
            <a:r>
              <a:rPr lang="en-US" b="1" dirty="0"/>
              <a:t>    The Precision Recall Curve is plotted.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99C3DC7-960B-416E-AEE0-C4536FC6A1C6}"/>
              </a:ext>
            </a:extLst>
          </p:cNvPr>
          <p:cNvSpPr/>
          <p:nvPr/>
        </p:nvSpPr>
        <p:spPr>
          <a:xfrm rot="5400000">
            <a:off x="5509696" y="4927758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2F65367-CB69-417B-8D87-C2518F91A20E}"/>
              </a:ext>
            </a:extLst>
          </p:cNvPr>
          <p:cNvSpPr/>
          <p:nvPr/>
        </p:nvSpPr>
        <p:spPr>
          <a:xfrm rot="5400000">
            <a:off x="5503357" y="5180632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AEB390C-F078-45C7-B0E2-8A2C07D4ECBC}"/>
              </a:ext>
            </a:extLst>
          </p:cNvPr>
          <p:cNvSpPr/>
          <p:nvPr/>
        </p:nvSpPr>
        <p:spPr>
          <a:xfrm rot="5400000">
            <a:off x="5503356" y="5451049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8B2DCC5-A45F-44BB-BEC6-BB6EE4C7BB38}"/>
              </a:ext>
            </a:extLst>
          </p:cNvPr>
          <p:cNvSpPr/>
          <p:nvPr/>
        </p:nvSpPr>
        <p:spPr>
          <a:xfrm rot="5400000">
            <a:off x="5503356" y="5738942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182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7CF5C7-45CC-4E10-8C90-E5D55FD09143}"/>
              </a:ext>
            </a:extLst>
          </p:cNvPr>
          <p:cNvSpPr/>
          <p:nvPr/>
        </p:nvSpPr>
        <p:spPr>
          <a:xfrm flipV="1">
            <a:off x="0" y="79142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66E27-AB63-4357-8FBB-6A279D77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54</a:t>
            </a:fld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6D54EA1-DB83-45C4-9EFF-0AD1915F6F77}"/>
              </a:ext>
            </a:extLst>
          </p:cNvPr>
          <p:cNvSpPr/>
          <p:nvPr/>
        </p:nvSpPr>
        <p:spPr>
          <a:xfrm>
            <a:off x="806060" y="1051596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8BE7D1-B9CF-493D-BD6F-B1A8C7320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0" y="1325634"/>
            <a:ext cx="10272650" cy="25666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C6081-D4BB-4584-B739-6A74DB2B5C11}"/>
              </a:ext>
            </a:extLst>
          </p:cNvPr>
          <p:cNvSpPr txBox="1"/>
          <p:nvPr/>
        </p:nvSpPr>
        <p:spPr>
          <a:xfrm>
            <a:off x="1010247" y="956302"/>
            <a:ext cx="5347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Precision Recall Curve for Random Forest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17BEF-2FD7-4A48-9D2A-0116F10ADE43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151701-124C-4732-9D4E-93BECDB6F517}"/>
              </a:ext>
            </a:extLst>
          </p:cNvPr>
          <p:cNvCxnSpPr/>
          <p:nvPr/>
        </p:nvCxnSpPr>
        <p:spPr>
          <a:xfrm rot="16200000" flipH="1">
            <a:off x="2480999" y="3880821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C2FC4FE-7689-44AE-9D9B-E3F6045B6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0" y="4109421"/>
            <a:ext cx="4740051" cy="22469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DB7439-551F-4B99-824C-1D32D4223ECD}"/>
              </a:ext>
            </a:extLst>
          </p:cNvPr>
          <p:cNvSpPr txBox="1"/>
          <p:nvPr/>
        </p:nvSpPr>
        <p:spPr>
          <a:xfrm>
            <a:off x="5395814" y="4532005"/>
            <a:ext cx="550778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For Random Forest Classifier:</a:t>
            </a:r>
          </a:p>
          <a:p>
            <a:pPr algn="just"/>
            <a:r>
              <a:rPr lang="en-US" b="1" dirty="0"/>
              <a:t>    The f1 score is 0.902.</a:t>
            </a:r>
          </a:p>
          <a:p>
            <a:pPr algn="just"/>
            <a:r>
              <a:rPr lang="en-US" b="1" dirty="0"/>
              <a:t>    The AUC is 0.960.</a:t>
            </a:r>
          </a:p>
          <a:p>
            <a:pPr algn="just"/>
            <a:r>
              <a:rPr lang="en-US" b="1" dirty="0"/>
              <a:t>    The average precision score, ‘ap’ value is 0.951. </a:t>
            </a:r>
          </a:p>
          <a:p>
            <a:pPr algn="just"/>
            <a:r>
              <a:rPr lang="en-US" b="1" dirty="0"/>
              <a:t>    The Precision Recall Curve is plotted.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F9D17EE-7D52-41AB-A10C-67616B43E1D4}"/>
              </a:ext>
            </a:extLst>
          </p:cNvPr>
          <p:cNvSpPr/>
          <p:nvPr/>
        </p:nvSpPr>
        <p:spPr>
          <a:xfrm rot="5400000">
            <a:off x="5509696" y="4927758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651769C-5D55-42D3-87FF-E31786E34117}"/>
              </a:ext>
            </a:extLst>
          </p:cNvPr>
          <p:cNvSpPr/>
          <p:nvPr/>
        </p:nvSpPr>
        <p:spPr>
          <a:xfrm rot="5400000">
            <a:off x="5519436" y="5186002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0B06E3F-4AC5-429D-8092-691491CFD137}"/>
              </a:ext>
            </a:extLst>
          </p:cNvPr>
          <p:cNvSpPr/>
          <p:nvPr/>
        </p:nvSpPr>
        <p:spPr>
          <a:xfrm rot="5400000">
            <a:off x="5509695" y="5460079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A9E2AB9-E3C3-4A7C-AD48-CC57A9855181}"/>
              </a:ext>
            </a:extLst>
          </p:cNvPr>
          <p:cNvSpPr/>
          <p:nvPr/>
        </p:nvSpPr>
        <p:spPr>
          <a:xfrm rot="5400000">
            <a:off x="5509694" y="5749435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4352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E7846-9E7B-419D-BC61-FCB4C8CE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55</a:t>
            </a:fld>
            <a:endParaRPr lang="en-IN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59698C2-D8B8-4D28-8B64-02DA5EAFB580}"/>
              </a:ext>
            </a:extLst>
          </p:cNvPr>
          <p:cNvSpPr txBox="1"/>
          <p:nvPr/>
        </p:nvSpPr>
        <p:spPr>
          <a:xfrm>
            <a:off x="0" y="200236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5F42C-EE38-488D-9905-25A58E88D62A}"/>
              </a:ext>
            </a:extLst>
          </p:cNvPr>
          <p:cNvSpPr/>
          <p:nvPr/>
        </p:nvSpPr>
        <p:spPr>
          <a:xfrm flipV="1">
            <a:off x="0" y="789727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54E339-822A-4D6F-ABED-A7CABFCDF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08" y="1402672"/>
            <a:ext cx="11496583" cy="4953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F95480-F38F-48FD-BC81-0715A0AA8A6A}"/>
              </a:ext>
            </a:extLst>
          </p:cNvPr>
          <p:cNvSpPr txBox="1"/>
          <p:nvPr/>
        </p:nvSpPr>
        <p:spPr>
          <a:xfrm>
            <a:off x="490491" y="927494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Reporting using Tableau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4F085-D96D-4FF2-9BED-F36E3D4EA00A}"/>
              </a:ext>
            </a:extLst>
          </p:cNvPr>
          <p:cNvSpPr/>
          <p:nvPr/>
        </p:nvSpPr>
        <p:spPr>
          <a:xfrm>
            <a:off x="338091" y="1038579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5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49B7E9-6535-4BD0-B8B1-768D1F070B98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22F2E-DDD1-4246-88A7-AACE56F7862C}"/>
              </a:ext>
            </a:extLst>
          </p:cNvPr>
          <p:cNvSpPr txBox="1"/>
          <p:nvPr/>
        </p:nvSpPr>
        <p:spPr>
          <a:xfrm>
            <a:off x="752382" y="1168131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Describing  the Data frame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6DC4D2-0140-43C1-A080-EEBA9512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6</a:t>
            </a:fld>
            <a:endParaRPr lang="en-IN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4C12C68E-8369-41DB-98FB-2F00F245EAD1}"/>
              </a:ext>
            </a:extLst>
          </p:cNvPr>
          <p:cNvSpPr/>
          <p:nvPr/>
        </p:nvSpPr>
        <p:spPr>
          <a:xfrm>
            <a:off x="619216" y="1296454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7C4A737-15F0-4DD5-93C3-79EDC406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6" y="1537463"/>
            <a:ext cx="10668000" cy="426757"/>
          </a:xfrm>
          <a:prstGeom prst="rect">
            <a:avLst/>
          </a:prstGeom>
        </p:spPr>
      </p:pic>
      <p:sp>
        <p:nvSpPr>
          <p:cNvPr id="22" name="TextBox 8">
            <a:extLst>
              <a:ext uri="{FF2B5EF4-FFF2-40B4-BE49-F238E27FC236}">
                <a16:creationId xmlns:a16="http://schemas.microsoft.com/office/drawing/2014/main" id="{F47EF4DC-0693-4E0E-B682-9541A0C9FC4B}"/>
              </a:ext>
            </a:extLst>
          </p:cNvPr>
          <p:cNvSpPr txBox="1"/>
          <p:nvPr/>
        </p:nvSpPr>
        <p:spPr>
          <a:xfrm>
            <a:off x="0" y="206948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690397-0763-4EAB-89EC-4C257F2AFF88}"/>
              </a:ext>
            </a:extLst>
          </p:cNvPr>
          <p:cNvCxnSpPr/>
          <p:nvPr/>
        </p:nvCxnSpPr>
        <p:spPr>
          <a:xfrm rot="16200000" flipH="1">
            <a:off x="1979894" y="1940009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571B92-4C25-4A5F-8CE8-04E27D073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6" y="2195168"/>
            <a:ext cx="9335309" cy="24995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4BEB149-85EC-410C-846A-F9A1A80863A3}"/>
              </a:ext>
            </a:extLst>
          </p:cNvPr>
          <p:cNvSpPr txBox="1"/>
          <p:nvPr/>
        </p:nvSpPr>
        <p:spPr>
          <a:xfrm>
            <a:off x="619216" y="4743465"/>
            <a:ext cx="10668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describe() shows some basic statistical details like count, mean, median, standard deviation, quartile values, percentile,</a:t>
            </a:r>
            <a:r>
              <a:rPr lang="en-US" dirty="0"/>
              <a:t> </a:t>
            </a:r>
            <a:r>
              <a:rPr lang="en-US" b="1" dirty="0"/>
              <a:t>minimum and maximum values of each attributes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224474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5DE7AC-8944-41C2-A510-8A835C84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7</a:t>
            </a:fld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BED4DA-A4C7-49E9-8829-FFED3FA1A2D0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49491B-C92A-49DE-BFA1-15E31334BADE}"/>
              </a:ext>
            </a:extLst>
          </p:cNvPr>
          <p:cNvSpPr txBox="1"/>
          <p:nvPr/>
        </p:nvSpPr>
        <p:spPr>
          <a:xfrm>
            <a:off x="0" y="184917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4D80C-5D1B-4ABA-B41B-488DD2C41370}"/>
              </a:ext>
            </a:extLst>
          </p:cNvPr>
          <p:cNvSpPr txBox="1"/>
          <p:nvPr/>
        </p:nvSpPr>
        <p:spPr>
          <a:xfrm>
            <a:off x="660401" y="1624102"/>
            <a:ext cx="10202332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</a:rPr>
              <a:t>     There is 768 observations of 9 variable. Independent variables are:</a:t>
            </a:r>
          </a:p>
          <a:p>
            <a:pPr algn="l"/>
            <a:endParaRPr lang="en-IN" sz="800" b="1" i="0" u="sng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IN" dirty="0">
                <a:solidFill>
                  <a:srgbClr val="000000"/>
                </a:solidFill>
              </a:rPr>
              <a:t>          </a:t>
            </a:r>
            <a:r>
              <a:rPr lang="en-IN" b="0" i="0" dirty="0">
                <a:solidFill>
                  <a:srgbClr val="000000"/>
                </a:solidFill>
                <a:effectLst/>
              </a:rPr>
              <a:t>Pregnencies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</a:rPr>
              <a:t>          Glucose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</a:rPr>
              <a:t>          BloodPressure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</a:rPr>
              <a:t>          Insulin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</a:rPr>
              <a:t>          BMI and</a:t>
            </a:r>
          </a:p>
          <a:p>
            <a:pPr algn="l"/>
            <a:r>
              <a:rPr lang="en-IN" dirty="0">
                <a:solidFill>
                  <a:srgbClr val="000000"/>
                </a:solidFill>
              </a:rPr>
              <a:t>          </a:t>
            </a:r>
            <a:r>
              <a:rPr lang="en-IN" b="0" i="0" dirty="0">
                <a:solidFill>
                  <a:srgbClr val="000000"/>
                </a:solidFill>
                <a:effectLst/>
              </a:rPr>
              <a:t>DiabetesPedigree Function.</a:t>
            </a:r>
          </a:p>
          <a:p>
            <a:pPr algn="l"/>
            <a:endParaRPr lang="en-IN" sz="8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</a:rPr>
              <a:t>     </a:t>
            </a:r>
            <a:r>
              <a:rPr lang="en-IN" b="1" i="0" dirty="0">
                <a:solidFill>
                  <a:srgbClr val="000000"/>
                </a:solidFill>
                <a:effectLst/>
              </a:rPr>
              <a:t>Age is Outcome Variable. Average Age of Patients are 33.24 with minimum being 21 and maximum 81.</a:t>
            </a:r>
          </a:p>
          <a:p>
            <a:pPr algn="l"/>
            <a:endParaRPr lang="en-IN" sz="800" b="1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IN" dirty="0">
                <a:solidFill>
                  <a:srgbClr val="000000"/>
                </a:solidFill>
              </a:rPr>
              <a:t>     </a:t>
            </a:r>
            <a:r>
              <a:rPr lang="en-IN" b="1" i="0" dirty="0">
                <a:solidFill>
                  <a:srgbClr val="000000"/>
                </a:solidFill>
                <a:effectLst/>
              </a:rPr>
              <a:t>Avg. value of independent variables are:</a:t>
            </a:r>
          </a:p>
          <a:p>
            <a:pPr algn="l"/>
            <a:endParaRPr lang="en-IN" sz="800" b="1" i="0" u="sng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</a:rPr>
              <a:t>          Pregnencies = 3.845052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</a:rPr>
              <a:t>          Glucose = 120.894531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</a:rPr>
              <a:t>          Blood Pressure = 69.105469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</a:rPr>
              <a:t>          Skin Thickness=20.536458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</a:rPr>
              <a:t>          Insulin = 79.799479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</a:rPr>
              <a:t>          BMI = 31.992578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</a:rPr>
              <a:t>          Diabetes Pedigree Function = 0.471876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B325AD1-45E4-45CD-9330-777204DFF9AD}"/>
              </a:ext>
            </a:extLst>
          </p:cNvPr>
          <p:cNvSpPr/>
          <p:nvPr/>
        </p:nvSpPr>
        <p:spPr>
          <a:xfrm>
            <a:off x="430815" y="1289910"/>
            <a:ext cx="204187" cy="14870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374685-ECF9-4865-A759-F698150AD3AB}"/>
              </a:ext>
            </a:extLst>
          </p:cNvPr>
          <p:cNvSpPr txBox="1"/>
          <p:nvPr/>
        </p:nvSpPr>
        <p:spPr>
          <a:xfrm>
            <a:off x="660401" y="1179595"/>
            <a:ext cx="3397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</a:rPr>
              <a:t>Insights from Descriptive Analysis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A01BE0A1-2481-48C6-8BDE-C2D64A5A4290}"/>
              </a:ext>
            </a:extLst>
          </p:cNvPr>
          <p:cNvSpPr/>
          <p:nvPr/>
        </p:nvSpPr>
        <p:spPr>
          <a:xfrm>
            <a:off x="736601" y="1699822"/>
            <a:ext cx="203200" cy="228600"/>
          </a:xfrm>
          <a:prstGeom prst="diamond">
            <a:avLst/>
          </a:prstGeom>
          <a:solidFill>
            <a:srgbClr val="1F9C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B684F76A-25FC-42ED-9D67-735ACC9CD474}"/>
              </a:ext>
            </a:extLst>
          </p:cNvPr>
          <p:cNvSpPr/>
          <p:nvPr/>
        </p:nvSpPr>
        <p:spPr>
          <a:xfrm>
            <a:off x="736601" y="3903881"/>
            <a:ext cx="203200" cy="228600"/>
          </a:xfrm>
          <a:prstGeom prst="diamond">
            <a:avLst/>
          </a:prstGeom>
          <a:solidFill>
            <a:srgbClr val="1F9C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9F2AC4C5-0B86-438D-B195-69D2969F8E99}"/>
              </a:ext>
            </a:extLst>
          </p:cNvPr>
          <p:cNvSpPr/>
          <p:nvPr/>
        </p:nvSpPr>
        <p:spPr>
          <a:xfrm>
            <a:off x="736601" y="4266923"/>
            <a:ext cx="203200" cy="228600"/>
          </a:xfrm>
          <a:prstGeom prst="diamond">
            <a:avLst/>
          </a:prstGeom>
          <a:solidFill>
            <a:srgbClr val="1F9C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ADB926-1DFD-42F5-84F9-F110E61FD56F}"/>
              </a:ext>
            </a:extLst>
          </p:cNvPr>
          <p:cNvSpPr/>
          <p:nvPr/>
        </p:nvSpPr>
        <p:spPr>
          <a:xfrm rot="5400000">
            <a:off x="1086152" y="2108199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F5D476B-32BE-4306-98D3-59DCDA918B38}"/>
              </a:ext>
            </a:extLst>
          </p:cNvPr>
          <p:cNvSpPr/>
          <p:nvPr/>
        </p:nvSpPr>
        <p:spPr>
          <a:xfrm rot="5400000">
            <a:off x="1086152" y="2396066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B385919-E87A-4B42-A97E-169F2047033A}"/>
              </a:ext>
            </a:extLst>
          </p:cNvPr>
          <p:cNvSpPr/>
          <p:nvPr/>
        </p:nvSpPr>
        <p:spPr>
          <a:xfrm rot="5400000">
            <a:off x="1086152" y="2676962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4C52867-FAE1-493A-AA3B-228273A6D388}"/>
              </a:ext>
            </a:extLst>
          </p:cNvPr>
          <p:cNvSpPr/>
          <p:nvPr/>
        </p:nvSpPr>
        <p:spPr>
          <a:xfrm rot="5400000">
            <a:off x="1086152" y="2937933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03F3DE6-5993-4593-97E5-809392980B4C}"/>
              </a:ext>
            </a:extLst>
          </p:cNvPr>
          <p:cNvSpPr/>
          <p:nvPr/>
        </p:nvSpPr>
        <p:spPr>
          <a:xfrm rot="5400000">
            <a:off x="1080104" y="3242733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AFEBD0A-FC5E-406D-8D50-7C16A2AF4A7F}"/>
              </a:ext>
            </a:extLst>
          </p:cNvPr>
          <p:cNvSpPr/>
          <p:nvPr/>
        </p:nvSpPr>
        <p:spPr>
          <a:xfrm rot="5400000">
            <a:off x="1080104" y="3491441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F9158BD-C230-4473-85E1-1F90E4A16FBD}"/>
              </a:ext>
            </a:extLst>
          </p:cNvPr>
          <p:cNvSpPr/>
          <p:nvPr/>
        </p:nvSpPr>
        <p:spPr>
          <a:xfrm rot="5400000">
            <a:off x="1080103" y="4658071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6D40CB2-739A-4BF3-AA97-1C2F721439D4}"/>
              </a:ext>
            </a:extLst>
          </p:cNvPr>
          <p:cNvSpPr/>
          <p:nvPr/>
        </p:nvSpPr>
        <p:spPr>
          <a:xfrm rot="5400000">
            <a:off x="1080102" y="4962871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51F06749-E75E-4941-9E1A-DEAD3E63B9E2}"/>
              </a:ext>
            </a:extLst>
          </p:cNvPr>
          <p:cNvSpPr/>
          <p:nvPr/>
        </p:nvSpPr>
        <p:spPr>
          <a:xfrm rot="5400000">
            <a:off x="1074055" y="5250738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EB4E372-8828-469B-AB68-3AB1454FE5CF}"/>
              </a:ext>
            </a:extLst>
          </p:cNvPr>
          <p:cNvSpPr/>
          <p:nvPr/>
        </p:nvSpPr>
        <p:spPr>
          <a:xfrm rot="5400000">
            <a:off x="1074054" y="5528642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754CA20-1AB7-4021-BA6B-860E8CC70478}"/>
              </a:ext>
            </a:extLst>
          </p:cNvPr>
          <p:cNvSpPr/>
          <p:nvPr/>
        </p:nvSpPr>
        <p:spPr>
          <a:xfrm rot="5400000">
            <a:off x="1074053" y="5765708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F896DB2-A169-4BF5-A2E0-E25BDFA1A23F}"/>
              </a:ext>
            </a:extLst>
          </p:cNvPr>
          <p:cNvSpPr/>
          <p:nvPr/>
        </p:nvSpPr>
        <p:spPr>
          <a:xfrm rot="5400000">
            <a:off x="1086152" y="6039635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0718AB5-4017-4C3E-BE04-F528D17BD6A4}"/>
              </a:ext>
            </a:extLst>
          </p:cNvPr>
          <p:cNvSpPr/>
          <p:nvPr/>
        </p:nvSpPr>
        <p:spPr>
          <a:xfrm rot="5400000">
            <a:off x="1074053" y="6307575"/>
            <a:ext cx="135467" cy="169333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64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49B7E9-6535-4BD0-B8B1-768D1F070B98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6DC4D2-0140-43C1-A080-EEBA9512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8</a:t>
            </a:fld>
            <a:endParaRPr lang="en-IN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41102A1-8891-4EA0-A392-42CDF7AEC6AE}"/>
              </a:ext>
            </a:extLst>
          </p:cNvPr>
          <p:cNvSpPr/>
          <p:nvPr/>
        </p:nvSpPr>
        <p:spPr>
          <a:xfrm>
            <a:off x="617212" y="1281565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FEF1FC-77A7-49EB-9FCC-D50FB31405EB}"/>
              </a:ext>
            </a:extLst>
          </p:cNvPr>
          <p:cNvSpPr txBox="1"/>
          <p:nvPr/>
        </p:nvSpPr>
        <p:spPr>
          <a:xfrm>
            <a:off x="807867" y="113979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 deviation of variables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74C686-D088-4FD2-98DD-5C4A27C73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1" y="1505480"/>
            <a:ext cx="10734582" cy="525826"/>
          </a:xfrm>
          <a:prstGeom prst="rect">
            <a:avLst/>
          </a:prstGeom>
        </p:spPr>
      </p:pic>
      <p:sp>
        <p:nvSpPr>
          <p:cNvPr id="22" name="TextBox 8">
            <a:extLst>
              <a:ext uri="{FF2B5EF4-FFF2-40B4-BE49-F238E27FC236}">
                <a16:creationId xmlns:a16="http://schemas.microsoft.com/office/drawing/2014/main" id="{F47EF4DC-0693-4E0E-B682-9541A0C9FC4B}"/>
              </a:ext>
            </a:extLst>
          </p:cNvPr>
          <p:cNvSpPr txBox="1"/>
          <p:nvPr/>
        </p:nvSpPr>
        <p:spPr>
          <a:xfrm>
            <a:off x="0" y="206948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03F64A-99A1-426B-82B4-995F2B2F8B13}"/>
              </a:ext>
            </a:extLst>
          </p:cNvPr>
          <p:cNvCxnSpPr/>
          <p:nvPr/>
        </p:nvCxnSpPr>
        <p:spPr>
          <a:xfrm rot="16200000" flipH="1">
            <a:off x="2034995" y="2041866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EDB3DC4-79D4-41B7-91CE-BFFC789CB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94" y="2310644"/>
            <a:ext cx="3917019" cy="20575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482641-49F7-46BF-B86F-ECD82D7A4DF8}"/>
              </a:ext>
            </a:extLst>
          </p:cNvPr>
          <p:cNvSpPr txBox="1"/>
          <p:nvPr/>
        </p:nvSpPr>
        <p:spPr>
          <a:xfrm>
            <a:off x="750377" y="4386253"/>
            <a:ext cx="79852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above output displays the Standard Deviation of each variables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85979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8DBE1-01BC-43A8-A6A6-03CC9C1E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3A4D-7494-4F90-9ED8-4232062B35DA}" type="slidenum">
              <a:rPr lang="en-IN" smtClean="0"/>
              <a:t>9</a:t>
            </a:fld>
            <a:endParaRPr lang="en-IN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61D1E0C6-F0F7-4EE0-95C4-CCF21DDF603C}"/>
              </a:ext>
            </a:extLst>
          </p:cNvPr>
          <p:cNvSpPr txBox="1"/>
          <p:nvPr/>
        </p:nvSpPr>
        <p:spPr>
          <a:xfrm>
            <a:off x="0" y="275636"/>
            <a:ext cx="12191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>
                <a:solidFill>
                  <a:srgbClr val="771FED"/>
                </a:solidFill>
              </a:rPr>
              <a:t>Python execution O/P Screenshots and Interpretation</a:t>
            </a:r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4E8105-55FF-4BC1-AE8E-97FD0B521E7C}"/>
              </a:ext>
            </a:extLst>
          </p:cNvPr>
          <p:cNvSpPr/>
          <p:nvPr/>
        </p:nvSpPr>
        <p:spPr>
          <a:xfrm flipV="1">
            <a:off x="0" y="990600"/>
            <a:ext cx="1219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345B3-B333-4468-90B2-7857B87DB816}"/>
              </a:ext>
            </a:extLst>
          </p:cNvPr>
          <p:cNvSpPr txBox="1"/>
          <p:nvPr/>
        </p:nvSpPr>
        <p:spPr>
          <a:xfrm>
            <a:off x="750377" y="1263566"/>
            <a:ext cx="9001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Filter the positive outcome values and print the first few columns with positive outcome 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ED29D8-7CB1-452B-B6BF-CF7D6A4A7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2" y="1632898"/>
            <a:ext cx="10734581" cy="594412"/>
          </a:xfrm>
          <a:prstGeom prst="rect">
            <a:avLst/>
          </a:prstGeom>
        </p:spPr>
      </p:pic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CD9DF99-6586-4EC5-9394-8F069DB1C770}"/>
              </a:ext>
            </a:extLst>
          </p:cNvPr>
          <p:cNvSpPr/>
          <p:nvPr/>
        </p:nvSpPr>
        <p:spPr>
          <a:xfrm>
            <a:off x="617212" y="1372772"/>
            <a:ext cx="133165" cy="150920"/>
          </a:xfrm>
          <a:prstGeom prst="flowChartConnector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C3FC31-C57A-4E3F-8189-7884C155CF0F}"/>
              </a:ext>
            </a:extLst>
          </p:cNvPr>
          <p:cNvCxnSpPr/>
          <p:nvPr/>
        </p:nvCxnSpPr>
        <p:spPr>
          <a:xfrm rot="16200000" flipH="1">
            <a:off x="2462602" y="2198996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413A679-4934-472C-B514-F8ACC56A8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2" y="2427596"/>
            <a:ext cx="7727350" cy="17070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970316-E531-4BBC-933C-55B94FE076A6}"/>
              </a:ext>
            </a:extLst>
          </p:cNvPr>
          <p:cNvSpPr txBox="1"/>
          <p:nvPr/>
        </p:nvSpPr>
        <p:spPr>
          <a:xfrm>
            <a:off x="497150" y="4271285"/>
            <a:ext cx="111503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‘Positive’ outcomes are filtered and then the first few columns of the dataset with ‘Positive’ outcome is printed.</a:t>
            </a:r>
          </a:p>
        </p:txBody>
      </p:sp>
    </p:spTree>
    <p:extLst>
      <p:ext uri="{BB962C8B-B14F-4D97-AF65-F5344CB8AC3E}">
        <p14:creationId xmlns:p14="http://schemas.microsoft.com/office/powerpoint/2010/main" val="5774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2564</Words>
  <Application>Microsoft Office PowerPoint</Application>
  <PresentationFormat>Widescreen</PresentationFormat>
  <Paragraphs>291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Debatri Roy</dc:creator>
  <cp:lastModifiedBy>Debatri Roy</cp:lastModifiedBy>
  <cp:revision>73</cp:revision>
  <dcterms:created xsi:type="dcterms:W3CDTF">2021-11-10T03:12:47Z</dcterms:created>
  <dcterms:modified xsi:type="dcterms:W3CDTF">2021-11-22T13:48:37Z</dcterms:modified>
</cp:coreProperties>
</file>