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2825-C4F8-4C4B-91BC-9ADBFBE30D28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A301-C140-4BAA-B6A5-5B09F0E93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EF23-61C3-4BC8-8A9E-D1AC6A8F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9741-3941-49CD-8AAE-C8E50DC6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D144-9DD0-4C3A-85FE-BA3F1B37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AA65-1B86-40F5-930B-A93A7CA86657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F72B-A20B-4BF7-AF6F-1585771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15B-E852-402A-A127-9F6178E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8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D3CC-BCA6-40BF-B244-68B8FDAB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22CC-F1B1-4EEF-901B-258C25F5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933C-86EA-4492-8377-2BB7B353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CF4D-F340-48AA-A4D5-870659720337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E044-B944-44C3-8832-0C055A39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A491-FF59-4736-AAA4-A3C076A3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D5ED0-B4D1-4CFD-9BC7-30105E9A6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E90FC-FBE1-4CCB-9384-D9FD57D7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EC0F-E9B5-4B13-81B7-6EF2BF8A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51BB-8E83-4571-AF57-BCD603CBD449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D37A-272B-4EA7-BEA0-36B4CD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D061-4234-4E35-8206-A2539109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FAE6-CBC0-4931-906F-420920B1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86-627C-4235-9427-6183E2AF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BD56-C1A1-4972-8E76-AD4BCB4D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130-FB80-4CB0-AFFF-ADD0036FDBC1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F6C8-FC5C-4E0F-BC23-D5249823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CE3A-4344-47E0-9878-3E01D606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BEA3-0D45-41CF-89C9-619EDDF4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1AF7-EF10-4C8F-8FF7-1DE1D575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8B4F-E51F-46C4-A884-45A9CAD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D15-5E1B-4FC7-9B63-A4EB85EBB4BD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A7B-3A40-4A91-84B1-D98A627A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690E-B1D1-4A49-8F76-D7F07E0A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8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6E45-E85F-4CA0-8D73-6D2FCAD8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1A9D-97A8-4A64-9321-86046807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68F4-6970-4C4D-B892-3EB2E34E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47E9-30AE-4C1E-AF18-D71A215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09CB-340D-418D-9039-188EC9C99DAC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C686-79C7-4F2E-866A-0D4CCBA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F310-DF41-4251-A3EF-F351EBD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9FB-5A6B-4E32-B49D-94C0AE4F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AB9A-B51A-4E75-B025-C7498AD6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62C6-4CDE-4CCF-BE9E-B975E3A5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EADC-DC81-4212-AE9E-AFE3CF3B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626A2-F7A1-4B72-9A6D-189928A9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A6E84-130E-41D7-9DAB-C70A595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D1-5ED7-4559-8464-30ED002D3092}" type="datetime1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CB3A0-6061-443D-A340-94CDCDD7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8B4E9-BF34-47F5-8526-07C2B9B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CA5-B004-4EFC-BB42-3CC9409F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0C52-9D9A-4BE9-B6D3-7F90757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A2A5-0B83-452C-A563-FF1F95692CF2}" type="datetime1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EA679-7088-4ACC-B3D6-A4BFBC91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9325F-74CD-4C9F-9A5E-4013FEB2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0A16-EC15-4639-B860-49ED460A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A4E-9498-4DCF-A118-485E32CF8F0F}" type="datetime1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6FFD9-3832-4593-A8EF-B8EC7AAA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E01D-9483-4F20-A518-19A98FD5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55A7-DB40-4EB9-BB91-EB87E53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75B4-81DB-4E77-9B8A-61911641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67D9-833D-42CC-A8AB-82D26B97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52D69-09B6-4650-BCAD-699B2A6D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0ED-B020-4336-A22A-0A0CB26C3D32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1BBF-AD9D-42C4-9509-130DBFBE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D875-5A46-4556-9023-AF1E0C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1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499C-2B2B-4138-BB4A-9E6D624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A6491-42E4-4C30-B153-237F85DE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4D9C-3055-40A4-A0CD-7A80370A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E8EA-C6BE-4AB0-A1E9-D267FB9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2-48A4-4294-82D3-B4B1BFB7525B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5183-B554-4DBD-8CEC-ED2F278A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07CE-6FE6-4A33-AF3B-78FD066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2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3D0E0-E330-47BD-8337-7788F644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0F34-03C0-45AE-B5C4-4A7A03D0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FC8E-0ACD-403A-8F33-24F1D07A7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4718-7060-403B-8FBF-100E56C56ED4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FC84-F564-4111-9C16-501F7FB61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98B3-E965-4B9A-8FE1-98E66830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3A4D-7494-4F90-9ED8-4232062B3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347A2-FAA8-4D4C-B7D0-105AB4858214}"/>
              </a:ext>
            </a:extLst>
          </p:cNvPr>
          <p:cNvSpPr txBox="1"/>
          <p:nvPr/>
        </p:nvSpPr>
        <p:spPr>
          <a:xfrm>
            <a:off x="3971925" y="535900"/>
            <a:ext cx="77392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Project Report On Healthcare</a:t>
            </a: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Submitted by</a:t>
            </a: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Debatri Roy</a:t>
            </a: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PGP DS MAR 2021 cohort 1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28FD-CC00-46B1-810F-D110F7E7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7CAE4-3ED8-44E5-ADB5-19108668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4412"/>
            <a:ext cx="3971925" cy="953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person, holding, device, hand&#10;&#10;Description automatically generated">
            <a:extLst>
              <a:ext uri="{FF2B5EF4-FFF2-40B4-BE49-F238E27FC236}">
                <a16:creationId xmlns:a16="http://schemas.microsoft.com/office/drawing/2014/main" id="{CC95A726-B339-4BB7-8CE3-CD944CD8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71925" cy="587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6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10</a:t>
            </a:fld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3DB6E6-DE77-4C04-B2D8-A07622BBA479}"/>
              </a:ext>
            </a:extLst>
          </p:cNvPr>
          <p:cNvSpPr/>
          <p:nvPr/>
        </p:nvSpPr>
        <p:spPr>
          <a:xfrm>
            <a:off x="874567" y="479894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FF051E-3633-49E8-8264-179C9F1F07E1}"/>
              </a:ext>
            </a:extLst>
          </p:cNvPr>
          <p:cNvSpPr/>
          <p:nvPr/>
        </p:nvSpPr>
        <p:spPr>
          <a:xfrm>
            <a:off x="874567" y="3512902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9941664-1436-4D5F-B24A-1494535B234E}"/>
              </a:ext>
            </a:extLst>
          </p:cNvPr>
          <p:cNvSpPr/>
          <p:nvPr/>
        </p:nvSpPr>
        <p:spPr>
          <a:xfrm>
            <a:off x="874567" y="232755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98FC2C-8D4F-4280-A448-E1BC10346199}"/>
              </a:ext>
            </a:extLst>
          </p:cNvPr>
          <p:cNvSpPr/>
          <p:nvPr/>
        </p:nvSpPr>
        <p:spPr>
          <a:xfrm>
            <a:off x="874567" y="1343615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517A12-2B4C-49B0-BABA-ACE0466B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1684587"/>
            <a:ext cx="10211685" cy="5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6443FE-6B71-4E3C-9FD4-382B5E4A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2637358"/>
            <a:ext cx="10249788" cy="701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DED0AE-DF14-42FB-919D-DC6228B4B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3863169"/>
            <a:ext cx="10295512" cy="8306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E911EF-3548-4093-A6D0-DCE36424D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5173413"/>
            <a:ext cx="10379339" cy="495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08E2C-5313-4E10-AF2A-1DA50E5C1ACA}"/>
              </a:ext>
            </a:extLst>
          </p:cNvPr>
          <p:cNvSpPr txBox="1"/>
          <p:nvPr/>
        </p:nvSpPr>
        <p:spPr>
          <a:xfrm>
            <a:off x="1078754" y="4710720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Printing Train and Test Score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56F52-464B-4C9F-ABED-C5AE278AFBAE}"/>
              </a:ext>
            </a:extLst>
          </p:cNvPr>
          <p:cNvSpPr txBox="1"/>
          <p:nvPr/>
        </p:nvSpPr>
        <p:spPr>
          <a:xfrm>
            <a:off x="1160130" y="3429000"/>
            <a:ext cx="354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Creating Logistic Regression model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CB9C4-4814-44CA-8D60-091B1D0E1A3D}"/>
              </a:ext>
            </a:extLst>
          </p:cNvPr>
          <p:cNvSpPr txBox="1"/>
          <p:nvPr/>
        </p:nvSpPr>
        <p:spPr>
          <a:xfrm>
            <a:off x="1078752" y="2229427"/>
            <a:ext cx="455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Split the dataset into Train and Test set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FE1D5-6CE4-4522-9B6D-F17BC1F10BA1}"/>
              </a:ext>
            </a:extLst>
          </p:cNvPr>
          <p:cNvSpPr txBox="1"/>
          <p:nvPr/>
        </p:nvSpPr>
        <p:spPr>
          <a:xfrm>
            <a:off x="1078752" y="1205765"/>
            <a:ext cx="38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Assigning Values to features and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2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11</a:t>
            </a:fld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F9D630-7B9C-4725-9110-003839C65F6C}"/>
              </a:ext>
            </a:extLst>
          </p:cNvPr>
          <p:cNvSpPr/>
          <p:nvPr/>
        </p:nvSpPr>
        <p:spPr>
          <a:xfrm>
            <a:off x="816975" y="125302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708B83-D2DA-4CFE-BE5F-8E085E803847}"/>
              </a:ext>
            </a:extLst>
          </p:cNvPr>
          <p:cNvSpPr/>
          <p:nvPr/>
        </p:nvSpPr>
        <p:spPr>
          <a:xfrm>
            <a:off x="816975" y="231840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BE5198-7CD0-4F85-AF84-7AB05C3D825C}"/>
              </a:ext>
            </a:extLst>
          </p:cNvPr>
          <p:cNvSpPr/>
          <p:nvPr/>
        </p:nvSpPr>
        <p:spPr>
          <a:xfrm>
            <a:off x="816975" y="328029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0A738D-DA3B-4089-B987-3F3DF20B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1501066"/>
            <a:ext cx="10265030" cy="731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FF7DB-7F39-4C73-A8D2-E32182827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2617627"/>
            <a:ext cx="10280271" cy="609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B30BBF-1DB5-404A-B7F0-B6C3056CE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" y="3482018"/>
            <a:ext cx="10272650" cy="2987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30386-FB47-485F-8C5B-1553532CBD1A}"/>
              </a:ext>
            </a:extLst>
          </p:cNvPr>
          <p:cNvSpPr txBox="1"/>
          <p:nvPr/>
        </p:nvSpPr>
        <p:spPr>
          <a:xfrm>
            <a:off x="1021162" y="3139591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Preparing ROC Curve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D464E-9F58-4CC2-B4D7-B95BE9783D6C}"/>
              </a:ext>
            </a:extLst>
          </p:cNvPr>
          <p:cNvSpPr txBox="1"/>
          <p:nvPr/>
        </p:nvSpPr>
        <p:spPr>
          <a:xfrm>
            <a:off x="1021162" y="2208093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Classification Report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F301D-0988-4B43-BF62-4E7CFCE014D3}"/>
              </a:ext>
            </a:extLst>
          </p:cNvPr>
          <p:cNvSpPr txBox="1"/>
          <p:nvPr/>
        </p:nvSpPr>
        <p:spPr>
          <a:xfrm>
            <a:off x="1021162" y="1152559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Confusion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25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23610-C3A0-4C4A-8981-BAC06925B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" y="1587568"/>
            <a:ext cx="10226926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C8FB5-4D19-407D-89C2-3821D45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7" y="2883584"/>
            <a:ext cx="10188823" cy="38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ECC3A-230F-4B84-ACA9-9AF83077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6" y="3745158"/>
            <a:ext cx="10257409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D1D54-B2E1-4C74-8DF6-FA3E38E97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6" y="4583819"/>
            <a:ext cx="10211685" cy="8611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D60E83-55D0-46A8-9DD9-741AB087F938}"/>
              </a:ext>
            </a:extLst>
          </p:cNvPr>
          <p:cNvSpPr/>
          <p:nvPr/>
        </p:nvSpPr>
        <p:spPr>
          <a:xfrm>
            <a:off x="811407" y="338883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651CD3-40D6-4154-A71D-7D86F14CCB07}"/>
              </a:ext>
            </a:extLst>
          </p:cNvPr>
          <p:cNvSpPr/>
          <p:nvPr/>
        </p:nvSpPr>
        <p:spPr>
          <a:xfrm>
            <a:off x="811857" y="256735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8E45BF-D3A4-464F-80A1-9F51119B102A}"/>
              </a:ext>
            </a:extLst>
          </p:cNvPr>
          <p:cNvSpPr/>
          <p:nvPr/>
        </p:nvSpPr>
        <p:spPr>
          <a:xfrm>
            <a:off x="811857" y="1266671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82C93F-46F9-4647-AF18-9B15EA83CD8F}"/>
              </a:ext>
            </a:extLst>
          </p:cNvPr>
          <p:cNvSpPr/>
          <p:nvPr/>
        </p:nvSpPr>
        <p:spPr>
          <a:xfrm>
            <a:off x="811406" y="4225391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69A0C-FC14-404F-A969-7A3AE8BF422B}"/>
              </a:ext>
            </a:extLst>
          </p:cNvPr>
          <p:cNvSpPr txBox="1"/>
          <p:nvPr/>
        </p:nvSpPr>
        <p:spPr>
          <a:xfrm>
            <a:off x="1016044" y="1134886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Decision Tree Classifier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BBB33-B295-4EA6-A0E3-08EE997DD3F5}"/>
              </a:ext>
            </a:extLst>
          </p:cNvPr>
          <p:cNvSpPr txBox="1"/>
          <p:nvPr/>
        </p:nvSpPr>
        <p:spPr>
          <a:xfrm>
            <a:off x="1015594" y="2447169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Decision Tree Classifier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7DAA0-33C8-4F90-AB24-23676F6AAFAA}"/>
              </a:ext>
            </a:extLst>
          </p:cNvPr>
          <p:cNvSpPr txBox="1"/>
          <p:nvPr/>
        </p:nvSpPr>
        <p:spPr>
          <a:xfrm>
            <a:off x="1015593" y="3248737"/>
            <a:ext cx="540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Decision Tree Classifier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6C38C-40B4-463A-A842-36E24E524896}"/>
              </a:ext>
            </a:extLst>
          </p:cNvPr>
          <p:cNvSpPr txBox="1"/>
          <p:nvPr/>
        </p:nvSpPr>
        <p:spPr>
          <a:xfrm>
            <a:off x="1109037" y="4100046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Random Forest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24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3BDE7-53F4-41A7-A5C7-9B00E379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1639887"/>
            <a:ext cx="10272650" cy="36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7B783-F916-4BE0-94E7-6DA4CBF2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2436995"/>
            <a:ext cx="10226926" cy="358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B3C85-3567-487B-B8E1-482D2E08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3246852"/>
            <a:ext cx="10242168" cy="1234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F77F22-311D-476B-864B-DD4E10D5A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4928700"/>
            <a:ext cx="10211685" cy="365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BC4B5F-1153-4B1A-A170-A44D95DA5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4" y="5867400"/>
            <a:ext cx="10249788" cy="3734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19DF3C0-A3C2-4D81-9DFE-4CA59EB2B20B}"/>
              </a:ext>
            </a:extLst>
          </p:cNvPr>
          <p:cNvSpPr/>
          <p:nvPr/>
        </p:nvSpPr>
        <p:spPr>
          <a:xfrm>
            <a:off x="811404" y="457715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8B573A-FC08-4B97-9F70-0E533126C6F4}"/>
              </a:ext>
            </a:extLst>
          </p:cNvPr>
          <p:cNvSpPr/>
          <p:nvPr/>
        </p:nvSpPr>
        <p:spPr>
          <a:xfrm>
            <a:off x="811405" y="295598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AD95D8-369A-466A-8595-DE579417B004}"/>
              </a:ext>
            </a:extLst>
          </p:cNvPr>
          <p:cNvSpPr/>
          <p:nvPr/>
        </p:nvSpPr>
        <p:spPr>
          <a:xfrm>
            <a:off x="811404" y="5457731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23262-7055-40CA-B6B8-A88EBBDF4BFF}"/>
              </a:ext>
            </a:extLst>
          </p:cNvPr>
          <p:cNvSpPr/>
          <p:nvPr/>
        </p:nvSpPr>
        <p:spPr>
          <a:xfrm>
            <a:off x="811404" y="125156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21BDA5-51F4-4E4D-B6EB-BDBD0041DA85}"/>
              </a:ext>
            </a:extLst>
          </p:cNvPr>
          <p:cNvSpPr/>
          <p:nvPr/>
        </p:nvSpPr>
        <p:spPr>
          <a:xfrm>
            <a:off x="811404" y="2084020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447AB-7808-4226-8FA0-ACEE72997577}"/>
              </a:ext>
            </a:extLst>
          </p:cNvPr>
          <p:cNvSpPr txBox="1"/>
          <p:nvPr/>
        </p:nvSpPr>
        <p:spPr>
          <a:xfrm>
            <a:off x="1015591" y="1151440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Random Forest Classifier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56FA3-4660-4ED7-9A42-41EA4C85F2C7}"/>
              </a:ext>
            </a:extLst>
          </p:cNvPr>
          <p:cNvSpPr txBox="1"/>
          <p:nvPr/>
        </p:nvSpPr>
        <p:spPr>
          <a:xfrm>
            <a:off x="1015591" y="4476142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Support Vector Classifier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75129-3C18-450B-A87F-6CF3F0D7036E}"/>
              </a:ext>
            </a:extLst>
          </p:cNvPr>
          <p:cNvSpPr txBox="1"/>
          <p:nvPr/>
        </p:nvSpPr>
        <p:spPr>
          <a:xfrm>
            <a:off x="1015591" y="1980670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Random Forest Classifier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16F1-A395-4F87-8863-31E12A7A2E28}"/>
              </a:ext>
            </a:extLst>
          </p:cNvPr>
          <p:cNvSpPr txBox="1"/>
          <p:nvPr/>
        </p:nvSpPr>
        <p:spPr>
          <a:xfrm>
            <a:off x="1015591" y="5387569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Support Vector Classifier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83CF-7811-4F18-92E6-99DC3EA8D5DE}"/>
              </a:ext>
            </a:extLst>
          </p:cNvPr>
          <p:cNvSpPr txBox="1"/>
          <p:nvPr/>
        </p:nvSpPr>
        <p:spPr>
          <a:xfrm>
            <a:off x="1015591" y="2845673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Support Vector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4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AACCD-A0DF-45EC-98CF-D6A66E80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" y="1667754"/>
            <a:ext cx="10257409" cy="1219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07C2B-DE29-4B3F-B226-7D3D6AD48ACB}"/>
              </a:ext>
            </a:extLst>
          </p:cNvPr>
          <p:cNvSpPr txBox="1"/>
          <p:nvPr/>
        </p:nvSpPr>
        <p:spPr>
          <a:xfrm>
            <a:off x="1017867" y="1185200"/>
            <a:ext cx="4398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KNN Classifier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C81DC9-CFDE-4CE0-A1D4-2F8508885199}"/>
              </a:ext>
            </a:extLst>
          </p:cNvPr>
          <p:cNvSpPr/>
          <p:nvPr/>
        </p:nvSpPr>
        <p:spPr>
          <a:xfrm>
            <a:off x="806060" y="130502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7F6CC1-0802-4A52-9691-FD2CD3F18166}"/>
              </a:ext>
            </a:extLst>
          </p:cNvPr>
          <p:cNvSpPr/>
          <p:nvPr/>
        </p:nvSpPr>
        <p:spPr>
          <a:xfrm>
            <a:off x="806060" y="440240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DAE7DF-A131-45FB-9418-14FC09B49F7C}"/>
              </a:ext>
            </a:extLst>
          </p:cNvPr>
          <p:cNvSpPr/>
          <p:nvPr/>
        </p:nvSpPr>
        <p:spPr>
          <a:xfrm>
            <a:off x="813680" y="3219865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BCCA3A-6102-4FE0-8A96-F878910BB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3590933"/>
            <a:ext cx="10211685" cy="457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F84311-6A63-498E-98AB-9F316AD41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" y="4669571"/>
            <a:ext cx="10242168" cy="4801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4D78B6-E662-41A3-8C33-6BDAF3654C38}"/>
              </a:ext>
            </a:extLst>
          </p:cNvPr>
          <p:cNvSpPr txBox="1"/>
          <p:nvPr/>
        </p:nvSpPr>
        <p:spPr>
          <a:xfrm>
            <a:off x="1010246" y="3113504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KNN Classifier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B307A-EE2A-4AFB-9D33-D697FD73BCE0}"/>
              </a:ext>
            </a:extLst>
          </p:cNvPr>
          <p:cNvSpPr txBox="1"/>
          <p:nvPr/>
        </p:nvSpPr>
        <p:spPr>
          <a:xfrm>
            <a:off x="1010246" y="4292093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KNN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4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15</a:t>
            </a:fld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6744F0-CA46-4784-AEBA-9BC8E2EBEF05}"/>
              </a:ext>
            </a:extLst>
          </p:cNvPr>
          <p:cNvSpPr/>
          <p:nvPr/>
        </p:nvSpPr>
        <p:spPr>
          <a:xfrm>
            <a:off x="806060" y="132563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DD25F-8BC8-4123-8245-3CB0D9D7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6" y="1567553"/>
            <a:ext cx="10242168" cy="3482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76EF5-2452-4E04-B6D1-895AF8BDFE69}"/>
              </a:ext>
            </a:extLst>
          </p:cNvPr>
          <p:cNvSpPr txBox="1"/>
          <p:nvPr/>
        </p:nvSpPr>
        <p:spPr>
          <a:xfrm>
            <a:off x="1017867" y="1185200"/>
            <a:ext cx="4398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Preparing ROC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1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AD8D-273C-4899-B704-83FBF504C85B}"/>
              </a:ext>
            </a:extLst>
          </p:cNvPr>
          <p:cNvSpPr/>
          <p:nvPr/>
        </p:nvSpPr>
        <p:spPr>
          <a:xfrm>
            <a:off x="0" y="1868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16</a:t>
            </a:fld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48CB04-F031-4663-9914-619386A22420}"/>
              </a:ext>
            </a:extLst>
          </p:cNvPr>
          <p:cNvSpPr/>
          <p:nvPr/>
        </p:nvSpPr>
        <p:spPr>
          <a:xfrm>
            <a:off x="806060" y="132563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52A01-1120-4A85-BB2C-D948F71D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523624"/>
            <a:ext cx="10333615" cy="4343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5E4C1-BF0F-47F4-8907-299822FE33F9}"/>
              </a:ext>
            </a:extLst>
          </p:cNvPr>
          <p:cNvSpPr txBox="1"/>
          <p:nvPr/>
        </p:nvSpPr>
        <p:spPr>
          <a:xfrm>
            <a:off x="1017867" y="1185200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8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DEFEA-F6D6-403D-83E5-1247E86CC6F1}"/>
              </a:ext>
            </a:extLst>
          </p:cNvPr>
          <p:cNvSpPr/>
          <p:nvPr/>
        </p:nvSpPr>
        <p:spPr>
          <a:xfrm>
            <a:off x="0" y="16910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17</a:t>
            </a:fld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698CF6-3F45-4BEB-8585-060F2602D6D4}"/>
              </a:ext>
            </a:extLst>
          </p:cNvPr>
          <p:cNvSpPr/>
          <p:nvPr/>
        </p:nvSpPr>
        <p:spPr>
          <a:xfrm>
            <a:off x="806060" y="132563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7269FA-1DC1-41E1-88E3-2EB2EB05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593031"/>
            <a:ext cx="10234547" cy="4237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14232-830B-4790-BC69-DA1C6B4AB57A}"/>
              </a:ext>
            </a:extLst>
          </p:cNvPr>
          <p:cNvSpPr txBox="1"/>
          <p:nvPr/>
        </p:nvSpPr>
        <p:spPr>
          <a:xfrm>
            <a:off x="1017867" y="1185200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KNN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9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DEFEA-F6D6-403D-83E5-1247E86CC6F1}"/>
              </a:ext>
            </a:extLst>
          </p:cNvPr>
          <p:cNvSpPr/>
          <p:nvPr/>
        </p:nvSpPr>
        <p:spPr>
          <a:xfrm>
            <a:off x="0" y="16910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18</a:t>
            </a:fld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28048F-6B60-4C16-8251-71B221E865B2}"/>
              </a:ext>
            </a:extLst>
          </p:cNvPr>
          <p:cNvSpPr/>
          <p:nvPr/>
        </p:nvSpPr>
        <p:spPr>
          <a:xfrm>
            <a:off x="806060" y="132563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3404E5-B500-498F-BC83-61EA707E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577790"/>
            <a:ext cx="10211685" cy="4267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C9B21-E572-4A26-B058-BC338FB512AB}"/>
              </a:ext>
            </a:extLst>
          </p:cNvPr>
          <p:cNvSpPr txBox="1"/>
          <p:nvPr/>
        </p:nvSpPr>
        <p:spPr>
          <a:xfrm>
            <a:off x="1017867" y="1185200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Decision Tree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5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DEFEA-F6D6-403D-83E5-1247E86CC6F1}"/>
              </a:ext>
            </a:extLst>
          </p:cNvPr>
          <p:cNvSpPr/>
          <p:nvPr/>
        </p:nvSpPr>
        <p:spPr>
          <a:xfrm>
            <a:off x="0" y="16910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19</a:t>
            </a:fld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D54EA1-DB83-45C4-9EFF-0AD1915F6F77}"/>
              </a:ext>
            </a:extLst>
          </p:cNvPr>
          <p:cNvSpPr/>
          <p:nvPr/>
        </p:nvSpPr>
        <p:spPr>
          <a:xfrm>
            <a:off x="806060" y="132563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BE7D1-B9CF-493D-BD6F-B1A8C732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643959"/>
            <a:ext cx="10272650" cy="4298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C6081-D4BB-4584-B739-6A74DB2B5C11}"/>
              </a:ext>
            </a:extLst>
          </p:cNvPr>
          <p:cNvSpPr txBox="1"/>
          <p:nvPr/>
        </p:nvSpPr>
        <p:spPr>
          <a:xfrm>
            <a:off x="1017867" y="1185200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21873-A0AA-4026-BC01-385912B76E94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CAB06-1439-4CF8-BA09-6DB33C0C3AD3}"/>
              </a:ext>
            </a:extLst>
          </p:cNvPr>
          <p:cNvSpPr/>
          <p:nvPr/>
        </p:nvSpPr>
        <p:spPr>
          <a:xfrm>
            <a:off x="414291" y="1317763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40B71-DE5A-4D1F-829B-4791443171ED}"/>
              </a:ext>
            </a:extLst>
          </p:cNvPr>
          <p:cNvSpPr/>
          <p:nvPr/>
        </p:nvSpPr>
        <p:spPr>
          <a:xfrm>
            <a:off x="414291" y="296222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89EA1-3C22-400E-9A61-2BD24144F28B}"/>
              </a:ext>
            </a:extLst>
          </p:cNvPr>
          <p:cNvSpPr/>
          <p:nvPr/>
        </p:nvSpPr>
        <p:spPr>
          <a:xfrm>
            <a:off x="0" y="180201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89B83-02E5-44FF-A42A-661441B9E522}"/>
              </a:ext>
            </a:extLst>
          </p:cNvPr>
          <p:cNvSpPr/>
          <p:nvPr/>
        </p:nvSpPr>
        <p:spPr>
          <a:xfrm>
            <a:off x="566691" y="1209297"/>
            <a:ext cx="389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Including library functions of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EF775-B465-4774-8A09-CCF37E59B17A}"/>
              </a:ext>
            </a:extLst>
          </p:cNvPr>
          <p:cNvSpPr txBox="1"/>
          <p:nvPr/>
        </p:nvSpPr>
        <p:spPr>
          <a:xfrm>
            <a:off x="566691" y="471442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first few rows of the dataframe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6ED2CA-8722-4955-A4BA-DBCE576C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1618770"/>
            <a:ext cx="10158340" cy="108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A2C5A-800C-431E-8392-B2273F61C5BE}"/>
              </a:ext>
            </a:extLst>
          </p:cNvPr>
          <p:cNvSpPr txBox="1"/>
          <p:nvPr/>
        </p:nvSpPr>
        <p:spPr>
          <a:xfrm>
            <a:off x="566691" y="285375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Load the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50C8B-FA16-43B2-BEB0-78FDD866A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0" y="3227052"/>
            <a:ext cx="10188823" cy="40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F5320-1D25-4100-9379-41E1F545D19E}"/>
              </a:ext>
            </a:extLst>
          </p:cNvPr>
          <p:cNvSpPr txBox="1"/>
          <p:nvPr/>
        </p:nvSpPr>
        <p:spPr>
          <a:xfrm>
            <a:off x="566691" y="378014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the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9EF27-2D3F-45EB-9094-6D1A5FB4315F}"/>
              </a:ext>
            </a:extLst>
          </p:cNvPr>
          <p:cNvSpPr/>
          <p:nvPr/>
        </p:nvSpPr>
        <p:spPr>
          <a:xfrm>
            <a:off x="414291" y="3864235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B089B-2652-4BF1-ACD4-3E5DD1D53F22}"/>
              </a:ext>
            </a:extLst>
          </p:cNvPr>
          <p:cNvSpPr/>
          <p:nvPr/>
        </p:nvSpPr>
        <p:spPr>
          <a:xfrm>
            <a:off x="414291" y="4828628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36AD9D-F713-497C-80DD-768B8719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4172107"/>
            <a:ext cx="10204064" cy="43437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BB3B302-423E-4C77-889E-CD7E4B2A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</a:t>
            </a:fld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2EE6F2-0E65-4525-8F1E-79CB4A217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5167433"/>
            <a:ext cx="10242168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4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9B7E9-6535-4BD0-B8B1-768D1F070B9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05E165-F732-461D-852F-CCA56AD73139}"/>
              </a:ext>
            </a:extLst>
          </p:cNvPr>
          <p:cNvSpPr/>
          <p:nvPr/>
        </p:nvSpPr>
        <p:spPr>
          <a:xfrm>
            <a:off x="400235" y="13335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CC6B-3217-422B-BA50-FCEA201D9068}"/>
              </a:ext>
            </a:extLst>
          </p:cNvPr>
          <p:cNvSpPr/>
          <p:nvPr/>
        </p:nvSpPr>
        <p:spPr>
          <a:xfrm>
            <a:off x="0" y="16990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22F2E-DDD1-4246-88A7-AACE56F7862C}"/>
              </a:ext>
            </a:extLst>
          </p:cNvPr>
          <p:cNvSpPr txBox="1"/>
          <p:nvPr/>
        </p:nvSpPr>
        <p:spPr>
          <a:xfrm>
            <a:off x="752382" y="33420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Describing  the Data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344E1-C0DA-407E-BCC7-3D3B02EFEBBB}"/>
              </a:ext>
            </a:extLst>
          </p:cNvPr>
          <p:cNvSpPr txBox="1"/>
          <p:nvPr/>
        </p:nvSpPr>
        <p:spPr>
          <a:xfrm>
            <a:off x="823404" y="164378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for Null Values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DC4D2-0140-43C1-A080-EEBA95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CB55C-49C1-4A7E-94F4-2FFA384A5783}"/>
              </a:ext>
            </a:extLst>
          </p:cNvPr>
          <p:cNvSpPr txBox="1"/>
          <p:nvPr/>
        </p:nvSpPr>
        <p:spPr>
          <a:xfrm>
            <a:off x="552635" y="12434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Exploration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BABA0D7-0767-4DAD-99EF-03DC57AB0247}"/>
              </a:ext>
            </a:extLst>
          </p:cNvPr>
          <p:cNvSpPr/>
          <p:nvPr/>
        </p:nvSpPr>
        <p:spPr>
          <a:xfrm>
            <a:off x="619217" y="175613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C24348-605F-428F-A17B-B3CBBA89916F}"/>
              </a:ext>
            </a:extLst>
          </p:cNvPr>
          <p:cNvSpPr/>
          <p:nvPr/>
        </p:nvSpPr>
        <p:spPr>
          <a:xfrm>
            <a:off x="619217" y="257870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147258-871A-4103-8DCE-088740BF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2021881"/>
            <a:ext cx="10734583" cy="44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F848A4-317E-4BBB-B10F-2CDE7EED4C4F}"/>
              </a:ext>
            </a:extLst>
          </p:cNvPr>
          <p:cNvSpPr txBox="1"/>
          <p:nvPr/>
        </p:nvSpPr>
        <p:spPr>
          <a:xfrm>
            <a:off x="752382" y="25162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the information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49C451-1808-4589-A261-2828B058C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5" y="2885578"/>
            <a:ext cx="10801164" cy="396274"/>
          </a:xfrm>
          <a:prstGeom prst="rect">
            <a:avLst/>
          </a:prstGeom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C12C68E-8369-41DB-98FB-2F00F245EAD1}"/>
              </a:ext>
            </a:extLst>
          </p:cNvPr>
          <p:cNvSpPr/>
          <p:nvPr/>
        </p:nvSpPr>
        <p:spPr>
          <a:xfrm>
            <a:off x="619217" y="345127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C4A737-15F0-4DD5-93C3-79EDC4069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703529"/>
            <a:ext cx="10668000" cy="426757"/>
          </a:xfrm>
          <a:prstGeom prst="rect">
            <a:avLst/>
          </a:prstGeom>
        </p:spPr>
      </p:pic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004D452-84B1-4119-B16E-1CFDC2C2E676}"/>
              </a:ext>
            </a:extLst>
          </p:cNvPr>
          <p:cNvSpPr/>
          <p:nvPr/>
        </p:nvSpPr>
        <p:spPr>
          <a:xfrm>
            <a:off x="619216" y="527894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41102A1-8891-4EA0-A392-42CDF7AEC6AE}"/>
              </a:ext>
            </a:extLst>
          </p:cNvPr>
          <p:cNvSpPr/>
          <p:nvPr/>
        </p:nvSpPr>
        <p:spPr>
          <a:xfrm>
            <a:off x="619217" y="424945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F1FC-77A7-49EB-9FCC-D50FB31405EB}"/>
              </a:ext>
            </a:extLst>
          </p:cNvPr>
          <p:cNvSpPr txBox="1"/>
          <p:nvPr/>
        </p:nvSpPr>
        <p:spPr>
          <a:xfrm>
            <a:off x="752382" y="416039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deviation of variables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74C686-D088-4FD2-98DD-5C4A27C73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7" y="4585816"/>
            <a:ext cx="10734582" cy="5258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D1A2EE-FEB6-4ED8-86D0-AEE37744A15F}"/>
              </a:ext>
            </a:extLst>
          </p:cNvPr>
          <p:cNvSpPr txBox="1"/>
          <p:nvPr/>
        </p:nvSpPr>
        <p:spPr>
          <a:xfrm>
            <a:off x="807867" y="5169740"/>
            <a:ext cx="90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Filter the positive outcome values and print the first few columns with positive outcome  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AB7576-189C-4B03-9A59-DEC79C0C1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2" y="5612067"/>
            <a:ext cx="1073458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DB81-B5FB-42B6-B0D3-EE7EC2F8A62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9FE864C-58D7-47FC-8C4D-07C5296F9F2D}"/>
              </a:ext>
            </a:extLst>
          </p:cNvPr>
          <p:cNvSpPr/>
          <p:nvPr/>
        </p:nvSpPr>
        <p:spPr>
          <a:xfrm>
            <a:off x="630313" y="137868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7D64D63-C2A4-4919-A1E5-56259E88DAEE}"/>
              </a:ext>
            </a:extLst>
          </p:cNvPr>
          <p:cNvSpPr/>
          <p:nvPr/>
        </p:nvSpPr>
        <p:spPr>
          <a:xfrm>
            <a:off x="630313" y="234303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4413F-E64A-4610-BB4A-AD603A7163BF}"/>
              </a:ext>
            </a:extLst>
          </p:cNvPr>
          <p:cNvSpPr/>
          <p:nvPr/>
        </p:nvSpPr>
        <p:spPr>
          <a:xfrm>
            <a:off x="0" y="22237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427E-99DB-4AC6-BD51-B4F9796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60D12-2D91-47FC-B89A-A1B02F91DFC8}"/>
              </a:ext>
            </a:extLst>
          </p:cNvPr>
          <p:cNvSpPr txBox="1"/>
          <p:nvPr/>
        </p:nvSpPr>
        <p:spPr>
          <a:xfrm>
            <a:off x="763477" y="22121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Glucose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71FA8-77DB-4B71-B2B2-B753E7DFC405}"/>
              </a:ext>
            </a:extLst>
          </p:cNvPr>
          <p:cNvSpPr txBox="1"/>
          <p:nvPr/>
        </p:nvSpPr>
        <p:spPr>
          <a:xfrm>
            <a:off x="763477" y="1269476"/>
            <a:ext cx="808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Glucose value and Print first few rows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B1D6F-37B8-4694-8E8F-98558051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1638808"/>
            <a:ext cx="10265030" cy="388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0B4804-2247-48E2-9F89-2546749D1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675108"/>
            <a:ext cx="10295512" cy="358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299003-7690-497A-93BD-0C64FC9DD7CC}"/>
              </a:ext>
            </a:extLst>
          </p:cNvPr>
          <p:cNvSpPr txBox="1"/>
          <p:nvPr/>
        </p:nvSpPr>
        <p:spPr>
          <a:xfrm>
            <a:off x="763477" y="3134999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Blood Pressure value and Print first few rows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37ADD27-81C4-4CA6-BC8D-28B370F4C88C}"/>
              </a:ext>
            </a:extLst>
          </p:cNvPr>
          <p:cNvSpPr/>
          <p:nvPr/>
        </p:nvSpPr>
        <p:spPr>
          <a:xfrm>
            <a:off x="630312" y="3255429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C1133FD-8A4B-4D84-AD81-6AAE8650D643}"/>
              </a:ext>
            </a:extLst>
          </p:cNvPr>
          <p:cNvSpPr/>
          <p:nvPr/>
        </p:nvSpPr>
        <p:spPr>
          <a:xfrm>
            <a:off x="630311" y="4140631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51D78C2-CB2F-4C9F-9A1A-AF6EFDB030B1}"/>
              </a:ext>
            </a:extLst>
          </p:cNvPr>
          <p:cNvSpPr/>
          <p:nvPr/>
        </p:nvSpPr>
        <p:spPr>
          <a:xfrm>
            <a:off x="630309" y="5096419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BDBFA7-79E8-41DA-9E32-2D8501411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4" y="3547531"/>
            <a:ext cx="10272650" cy="4115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7AF0CB-44BF-481B-9F0F-17A93FC7D50D}"/>
              </a:ext>
            </a:extLst>
          </p:cNvPr>
          <p:cNvSpPr txBox="1"/>
          <p:nvPr/>
        </p:nvSpPr>
        <p:spPr>
          <a:xfrm>
            <a:off x="763476" y="405295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Blood Pressure values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6D27C5-EB05-4261-8EEA-CA86FD8C2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1" y="4473343"/>
            <a:ext cx="10325995" cy="426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1C9EEE-CEB7-4595-B0A2-1C6511B38F0F}"/>
              </a:ext>
            </a:extLst>
          </p:cNvPr>
          <p:cNvSpPr txBox="1"/>
          <p:nvPr/>
        </p:nvSpPr>
        <p:spPr>
          <a:xfrm>
            <a:off x="763477" y="5007823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Skin Thickness value and Print first few rows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693E0-8D5D-4A66-8C0E-497C1BCD9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" y="5375145"/>
            <a:ext cx="10333615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721B3-7020-4165-A7D9-7CEAF65CF466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5E21-BC1E-467C-9A01-1C494553D412}"/>
              </a:ext>
            </a:extLst>
          </p:cNvPr>
          <p:cNvSpPr/>
          <p:nvPr/>
        </p:nvSpPr>
        <p:spPr>
          <a:xfrm>
            <a:off x="0" y="20461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6EE3-36E1-491D-9F53-AF662B7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</a:t>
            </a:fld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6665219-527E-420F-9149-0574C4B09C79}"/>
              </a:ext>
            </a:extLst>
          </p:cNvPr>
          <p:cNvSpPr/>
          <p:nvPr/>
        </p:nvSpPr>
        <p:spPr>
          <a:xfrm>
            <a:off x="529700" y="1336175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8322F5-3303-452C-9B39-E2282DD33EA2}"/>
              </a:ext>
            </a:extLst>
          </p:cNvPr>
          <p:cNvSpPr/>
          <p:nvPr/>
        </p:nvSpPr>
        <p:spPr>
          <a:xfrm>
            <a:off x="529700" y="2161225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BA54BE7-25F7-420B-9271-75FBEFCC9AED}"/>
              </a:ext>
            </a:extLst>
          </p:cNvPr>
          <p:cNvSpPr/>
          <p:nvPr/>
        </p:nvSpPr>
        <p:spPr>
          <a:xfrm>
            <a:off x="529700" y="311272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A3AAF58-F824-47FD-AEEA-0C72699012FB}"/>
              </a:ext>
            </a:extLst>
          </p:cNvPr>
          <p:cNvSpPr/>
          <p:nvPr/>
        </p:nvSpPr>
        <p:spPr>
          <a:xfrm>
            <a:off x="523657" y="5532167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D0124D5-C294-4037-9CA6-FCD724D68E31}"/>
              </a:ext>
            </a:extLst>
          </p:cNvPr>
          <p:cNvSpPr/>
          <p:nvPr/>
        </p:nvSpPr>
        <p:spPr>
          <a:xfrm>
            <a:off x="523658" y="468374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EF901D2-9D04-4CC5-8F17-BB793461AF51}"/>
              </a:ext>
            </a:extLst>
          </p:cNvPr>
          <p:cNvSpPr/>
          <p:nvPr/>
        </p:nvSpPr>
        <p:spPr>
          <a:xfrm>
            <a:off x="529699" y="390432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CA746-1D4B-49BD-89C1-B661B3D855D4}"/>
              </a:ext>
            </a:extLst>
          </p:cNvPr>
          <p:cNvSpPr txBox="1"/>
          <p:nvPr/>
        </p:nvSpPr>
        <p:spPr>
          <a:xfrm>
            <a:off x="662865" y="126801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Skin Thickness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C173B-8C67-4ACF-954F-9C7D901C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" y="1648440"/>
            <a:ext cx="10310754" cy="3810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BCE9E-23BA-4058-A46A-BDCD138B681E}"/>
              </a:ext>
            </a:extLst>
          </p:cNvPr>
          <p:cNvSpPr txBox="1"/>
          <p:nvPr/>
        </p:nvSpPr>
        <p:spPr>
          <a:xfrm>
            <a:off x="662865" y="298559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Insulin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E1057-39C6-4D05-97D8-87A5E7323170}"/>
              </a:ext>
            </a:extLst>
          </p:cNvPr>
          <p:cNvSpPr txBox="1"/>
          <p:nvPr/>
        </p:nvSpPr>
        <p:spPr>
          <a:xfrm>
            <a:off x="662865" y="2087252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Insulin value and Print first few rows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6DDFC6-AF53-499E-90B7-66ED90E32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2533691"/>
            <a:ext cx="10204064" cy="419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B043A-5021-478A-8667-568697686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" y="3354213"/>
            <a:ext cx="10249788" cy="4038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F5ABCF-CF00-4F63-A526-CFDB8E6AD29F}"/>
              </a:ext>
            </a:extLst>
          </p:cNvPr>
          <p:cNvSpPr txBox="1"/>
          <p:nvPr/>
        </p:nvSpPr>
        <p:spPr>
          <a:xfrm>
            <a:off x="662865" y="3814303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BMI value and Print first few rows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56C28B-97D7-4812-B76E-95FEAE031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9" y="4183635"/>
            <a:ext cx="10303133" cy="4191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29299F-5337-46DB-AA27-30AEFEC4D561}"/>
              </a:ext>
            </a:extLst>
          </p:cNvPr>
          <p:cNvSpPr txBox="1"/>
          <p:nvPr/>
        </p:nvSpPr>
        <p:spPr>
          <a:xfrm>
            <a:off x="662865" y="460979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BMI values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1B32E9-506D-4150-B616-E958E6661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" y="5022855"/>
            <a:ext cx="10242168" cy="3657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ECBE7D-7C59-4860-9E34-FB9BE764AB58}"/>
              </a:ext>
            </a:extLst>
          </p:cNvPr>
          <p:cNvSpPr txBox="1"/>
          <p:nvPr/>
        </p:nvSpPr>
        <p:spPr>
          <a:xfrm>
            <a:off x="656821" y="5439399"/>
            <a:ext cx="456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Describe and then Transpose the Data Frame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8388B33-97FE-4673-8FA8-C8C3E2822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" y="5826607"/>
            <a:ext cx="10287892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B440683-8655-4DDD-AD92-C9D2BEA02101}"/>
              </a:ext>
            </a:extLst>
          </p:cNvPr>
          <p:cNvSpPr/>
          <p:nvPr/>
        </p:nvSpPr>
        <p:spPr>
          <a:xfrm>
            <a:off x="554031" y="131721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490AC6F-BDC5-47B4-8D89-CF8E5E694FEE}"/>
              </a:ext>
            </a:extLst>
          </p:cNvPr>
          <p:cNvSpPr/>
          <p:nvPr/>
        </p:nvSpPr>
        <p:spPr>
          <a:xfrm>
            <a:off x="554031" y="2196967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CADDF-F1D2-4139-B0A4-B375C73957F2}"/>
              </a:ext>
            </a:extLst>
          </p:cNvPr>
          <p:cNvSpPr/>
          <p:nvPr/>
        </p:nvSpPr>
        <p:spPr>
          <a:xfrm>
            <a:off x="0" y="21349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E65A4A-76D0-47BA-A381-6E7A26FA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1594492"/>
            <a:ext cx="10325995" cy="396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B2EBBF-A3A2-4A3A-947D-EB9DD372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2535168"/>
            <a:ext cx="10333615" cy="388654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63A081-E0DD-4429-AAAF-F237B25984ED}"/>
              </a:ext>
            </a:extLst>
          </p:cNvPr>
          <p:cNvSpPr/>
          <p:nvPr/>
        </p:nvSpPr>
        <p:spPr>
          <a:xfrm>
            <a:off x="554031" y="311229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62C6E89-8C1E-4F8E-9242-A9A282889F05}"/>
              </a:ext>
            </a:extLst>
          </p:cNvPr>
          <p:cNvSpPr/>
          <p:nvPr/>
        </p:nvSpPr>
        <p:spPr>
          <a:xfrm>
            <a:off x="554031" y="3855141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4F0815B-6F15-4617-B3EB-84156DD90FB5}"/>
              </a:ext>
            </a:extLst>
          </p:cNvPr>
          <p:cNvSpPr/>
          <p:nvPr/>
        </p:nvSpPr>
        <p:spPr>
          <a:xfrm>
            <a:off x="554031" y="464871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E680CEB-A03E-4CC5-81EA-AEA2EB052CEF}"/>
              </a:ext>
            </a:extLst>
          </p:cNvPr>
          <p:cNvSpPr/>
          <p:nvPr/>
        </p:nvSpPr>
        <p:spPr>
          <a:xfrm>
            <a:off x="558696" y="531705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68DA3D-5121-4A8B-A420-E72F50AAE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3" y="3401128"/>
            <a:ext cx="10272650" cy="342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B5814-6749-4066-B1AD-9CCA6F363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3" y="4111431"/>
            <a:ext cx="10341236" cy="3962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83AC2B-0BCC-43FB-AB46-037835050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" y="4838301"/>
            <a:ext cx="10242168" cy="3657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E938F-94C5-4CB1-80C6-CA3F35040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5521820"/>
            <a:ext cx="10287892" cy="419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503AD9-F3CC-4BB5-9490-79BEC859ABD0}"/>
              </a:ext>
            </a:extLst>
          </p:cNvPr>
          <p:cNvSpPr txBox="1"/>
          <p:nvPr/>
        </p:nvSpPr>
        <p:spPr>
          <a:xfrm>
            <a:off x="687196" y="122064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BMI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120EA-8327-4A15-89A5-7851F5F86539}"/>
              </a:ext>
            </a:extLst>
          </p:cNvPr>
          <p:cNvSpPr txBox="1"/>
          <p:nvPr/>
        </p:nvSpPr>
        <p:spPr>
          <a:xfrm>
            <a:off x="687196" y="2089251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BMI value and Print first few rows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3F43F-03A3-4276-ADA1-47A7A95C5392}"/>
              </a:ext>
            </a:extLst>
          </p:cNvPr>
          <p:cNvSpPr txBox="1"/>
          <p:nvPr/>
        </p:nvSpPr>
        <p:spPr>
          <a:xfrm>
            <a:off x="687196" y="3732705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Glucose value and Print first few rows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CAD5F-081E-438E-8CEC-FABFDD446E7A}"/>
              </a:ext>
            </a:extLst>
          </p:cNvPr>
          <p:cNvSpPr txBox="1"/>
          <p:nvPr/>
        </p:nvSpPr>
        <p:spPr>
          <a:xfrm>
            <a:off x="687196" y="5196500"/>
            <a:ext cx="938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Blood Pressure value and Print first few rows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DA44D-0963-4BC2-A974-38C881FEBF16}"/>
              </a:ext>
            </a:extLst>
          </p:cNvPr>
          <p:cNvSpPr txBox="1"/>
          <p:nvPr/>
        </p:nvSpPr>
        <p:spPr>
          <a:xfrm>
            <a:off x="687196" y="300992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Glucose 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42224B-2225-413E-8F0B-8D11AFAF51A4}"/>
              </a:ext>
            </a:extLst>
          </p:cNvPr>
          <p:cNvSpPr txBox="1"/>
          <p:nvPr/>
        </p:nvSpPr>
        <p:spPr>
          <a:xfrm>
            <a:off x="687196" y="451310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Blood Pressure values</a:t>
            </a:r>
          </a:p>
        </p:txBody>
      </p:sp>
    </p:spTree>
    <p:extLst>
      <p:ext uri="{BB962C8B-B14F-4D97-AF65-F5344CB8AC3E}">
        <p14:creationId xmlns:p14="http://schemas.microsoft.com/office/powerpoint/2010/main" val="5774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CE72EF5-EAF1-4B7D-8328-39E9BD0E7404}"/>
              </a:ext>
            </a:extLst>
          </p:cNvPr>
          <p:cNvSpPr/>
          <p:nvPr/>
        </p:nvSpPr>
        <p:spPr>
          <a:xfrm>
            <a:off x="830632" y="4911865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0CF91-321B-4459-8A20-1ED9829D7E29}"/>
              </a:ext>
            </a:extLst>
          </p:cNvPr>
          <p:cNvSpPr/>
          <p:nvPr/>
        </p:nvSpPr>
        <p:spPr>
          <a:xfrm>
            <a:off x="0" y="19096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7</a:t>
            </a:fld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28789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FDA1A28-E501-4B2A-88F5-35C3580DB8B8}"/>
              </a:ext>
            </a:extLst>
          </p:cNvPr>
          <p:cNvSpPr/>
          <p:nvPr/>
        </p:nvSpPr>
        <p:spPr>
          <a:xfrm>
            <a:off x="545562" y="207676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DC8F9EB-B0AD-44AB-86B6-A5D35F94AD68}"/>
              </a:ext>
            </a:extLst>
          </p:cNvPr>
          <p:cNvSpPr/>
          <p:nvPr/>
        </p:nvSpPr>
        <p:spPr>
          <a:xfrm>
            <a:off x="545563" y="290164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F20A991-CBD2-4872-9A00-906AC79533D8}"/>
              </a:ext>
            </a:extLst>
          </p:cNvPr>
          <p:cNvSpPr/>
          <p:nvPr/>
        </p:nvSpPr>
        <p:spPr>
          <a:xfrm>
            <a:off x="545563" y="3729977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DC2D6-545E-42EB-8280-15876CE0C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" y="1598310"/>
            <a:ext cx="10537302" cy="358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89519-3861-4DD6-BC35-75BB7769A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" y="2421565"/>
            <a:ext cx="10537303" cy="3962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7414A9-0631-426F-93E4-074B480FB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3196943"/>
            <a:ext cx="10537304" cy="3886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7F0193-A5A4-4CBE-9A3A-9F2E1E204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3973359"/>
            <a:ext cx="10598848" cy="381033"/>
          </a:xfrm>
          <a:prstGeom prst="rect">
            <a:avLst/>
          </a:prstGeom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1A94BFB-C0FB-40CB-B7E6-AED1AD7D4B2A}"/>
              </a:ext>
            </a:extLst>
          </p:cNvPr>
          <p:cNvSpPr/>
          <p:nvPr/>
        </p:nvSpPr>
        <p:spPr>
          <a:xfrm>
            <a:off x="545562" y="452135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8949C-1338-4AAA-90E8-109646D20D96}"/>
              </a:ext>
            </a:extLst>
          </p:cNvPr>
          <p:cNvSpPr txBox="1"/>
          <p:nvPr/>
        </p:nvSpPr>
        <p:spPr>
          <a:xfrm>
            <a:off x="686944" y="4412148"/>
            <a:ext cx="163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8C2CB7-42C7-454F-B7E0-9A0144004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6" y="5190952"/>
            <a:ext cx="10211685" cy="1066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336D0-770B-4245-A16A-BB2DE060FAA9}"/>
              </a:ext>
            </a:extLst>
          </p:cNvPr>
          <p:cNvSpPr txBox="1"/>
          <p:nvPr/>
        </p:nvSpPr>
        <p:spPr>
          <a:xfrm>
            <a:off x="678728" y="116882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Skin Thickness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959EF-7043-4290-9352-02D75E388DFB}"/>
              </a:ext>
            </a:extLst>
          </p:cNvPr>
          <p:cNvSpPr txBox="1"/>
          <p:nvPr/>
        </p:nvSpPr>
        <p:spPr>
          <a:xfrm>
            <a:off x="678728" y="279243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Insulin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41D97-1188-48C8-A142-38C406A0136B}"/>
              </a:ext>
            </a:extLst>
          </p:cNvPr>
          <p:cNvSpPr txBox="1"/>
          <p:nvPr/>
        </p:nvSpPr>
        <p:spPr>
          <a:xfrm>
            <a:off x="678727" y="2000351"/>
            <a:ext cx="9379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Skin Thickness value and Print first few rows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20970-69BC-4E20-83A0-54422551258B}"/>
              </a:ext>
            </a:extLst>
          </p:cNvPr>
          <p:cNvSpPr txBox="1"/>
          <p:nvPr/>
        </p:nvSpPr>
        <p:spPr>
          <a:xfrm>
            <a:off x="678727" y="3594812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Insulin value and Print first few rows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F584C-B0D1-4557-8281-7FDF8DF93E2D}"/>
              </a:ext>
            </a:extLst>
          </p:cNvPr>
          <p:cNvSpPr txBox="1"/>
          <p:nvPr/>
        </p:nvSpPr>
        <p:spPr>
          <a:xfrm>
            <a:off x="1136913" y="481762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Assigning the Positive values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9181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DB166-387A-4A3A-BC33-B7E6FEF41BF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E348D3-467D-418C-ADA9-AA1245C8C359}"/>
              </a:ext>
            </a:extLst>
          </p:cNvPr>
          <p:cNvSpPr/>
          <p:nvPr/>
        </p:nvSpPr>
        <p:spPr>
          <a:xfrm>
            <a:off x="932726" y="128723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1CB17BE-71BE-465B-AAC6-9E5DE4DAAF2B}"/>
              </a:ext>
            </a:extLst>
          </p:cNvPr>
          <p:cNvSpPr/>
          <p:nvPr/>
        </p:nvSpPr>
        <p:spPr>
          <a:xfrm>
            <a:off x="932724" y="4480833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09129-353C-40F0-8E49-9B4FB828FADE}"/>
              </a:ext>
            </a:extLst>
          </p:cNvPr>
          <p:cNvSpPr/>
          <p:nvPr/>
        </p:nvSpPr>
        <p:spPr>
          <a:xfrm>
            <a:off x="0" y="23765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F04-10B1-4F94-A639-10595617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8</a:t>
            </a:fld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6ED147-F324-4911-8C6C-625F4CB84C0E}"/>
              </a:ext>
            </a:extLst>
          </p:cNvPr>
          <p:cNvSpPr/>
          <p:nvPr/>
        </p:nvSpPr>
        <p:spPr>
          <a:xfrm>
            <a:off x="932724" y="3676870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A233B9-AE99-4BD6-B8E6-AFB7CADC62A9}"/>
              </a:ext>
            </a:extLst>
          </p:cNvPr>
          <p:cNvSpPr/>
          <p:nvPr/>
        </p:nvSpPr>
        <p:spPr>
          <a:xfrm>
            <a:off x="932725" y="281093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036CC-C18B-4227-808B-580699FE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6" y="1602846"/>
            <a:ext cx="10265030" cy="96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C00BBE-8B72-463A-B1DB-E1D3991C7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5" y="3106716"/>
            <a:ext cx="10272650" cy="40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FC49D4-ABEF-4017-BB86-A22D0851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4" y="3949016"/>
            <a:ext cx="10234547" cy="365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68256A-46CC-4433-BAB0-36D1B296B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1" y="4710879"/>
            <a:ext cx="10249788" cy="403895"/>
          </a:xfrm>
          <a:prstGeom prst="rect">
            <a:avLst/>
          </a:prstGeom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E0E29A7-5741-48AF-943D-182D2458EB2E}"/>
              </a:ext>
            </a:extLst>
          </p:cNvPr>
          <p:cNvSpPr/>
          <p:nvPr/>
        </p:nvSpPr>
        <p:spPr>
          <a:xfrm>
            <a:off x="563317" y="5260119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EDB0A-40FC-4B03-883D-74DD38FBEEAB}"/>
              </a:ext>
            </a:extLst>
          </p:cNvPr>
          <p:cNvSpPr txBox="1"/>
          <p:nvPr/>
        </p:nvSpPr>
        <p:spPr>
          <a:xfrm>
            <a:off x="837941" y="5150913"/>
            <a:ext cx="226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DA1A63-B03D-43C2-9AB6-1E219D355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" y="5561886"/>
            <a:ext cx="10211685" cy="4038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7ACC8F-244E-48CD-9522-4E6820A3388B}"/>
              </a:ext>
            </a:extLst>
          </p:cNvPr>
          <p:cNvSpPr txBox="1"/>
          <p:nvPr/>
        </p:nvSpPr>
        <p:spPr>
          <a:xfrm>
            <a:off x="1136910" y="1168359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Blood Pressure &amp; Glucose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71EC0-A7D4-47BA-B57D-E56A0BEE9B94}"/>
              </a:ext>
            </a:extLst>
          </p:cNvPr>
          <p:cNvSpPr txBox="1"/>
          <p:nvPr/>
        </p:nvSpPr>
        <p:spPr>
          <a:xfrm>
            <a:off x="1216809" y="2675662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Glucose &amp; Blood Pressure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C4592-9F72-49E1-B090-162908C2264C}"/>
              </a:ext>
            </a:extLst>
          </p:cNvPr>
          <p:cNvSpPr txBox="1"/>
          <p:nvPr/>
        </p:nvSpPr>
        <p:spPr>
          <a:xfrm>
            <a:off x="1136910" y="3561615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BMI &amp; Insulin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47944-38E3-4B2A-8248-91E6A2CB9B4B}"/>
              </a:ext>
            </a:extLst>
          </p:cNvPr>
          <p:cNvSpPr txBox="1"/>
          <p:nvPr/>
        </p:nvSpPr>
        <p:spPr>
          <a:xfrm>
            <a:off x="1216809" y="4359225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Skin Thickness &amp; Insulin</a:t>
            </a:r>
          </a:p>
        </p:txBody>
      </p:sp>
    </p:spTree>
    <p:extLst>
      <p:ext uri="{BB962C8B-B14F-4D97-AF65-F5344CB8AC3E}">
        <p14:creationId xmlns:p14="http://schemas.microsoft.com/office/powerpoint/2010/main" val="16423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BE4704-0607-438E-A1EA-46199201E86B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198FF-1CB6-4384-8AF7-1788F176CBE6}"/>
              </a:ext>
            </a:extLst>
          </p:cNvPr>
          <p:cNvSpPr/>
          <p:nvPr/>
        </p:nvSpPr>
        <p:spPr>
          <a:xfrm>
            <a:off x="0" y="22237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71FED"/>
                </a:solidFill>
              </a:rPr>
              <a:t>Source code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1E7D-F3A4-4A73-B9BD-358077F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480A-C729-46E5-BD02-3B22E3D5F3DD}"/>
              </a:ext>
            </a:extLst>
          </p:cNvPr>
          <p:cNvSpPr txBox="1"/>
          <p:nvPr/>
        </p:nvSpPr>
        <p:spPr>
          <a:xfrm>
            <a:off x="749748" y="1132271"/>
            <a:ext cx="226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Heat Map</a:t>
            </a:r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4902579-9844-4B96-A5EC-0C55ABE7F417}"/>
              </a:ext>
            </a:extLst>
          </p:cNvPr>
          <p:cNvSpPr/>
          <p:nvPr/>
        </p:nvSpPr>
        <p:spPr>
          <a:xfrm>
            <a:off x="616583" y="1241477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930DF-4A41-4EFD-B4F4-BAF953E3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3" y="1577518"/>
            <a:ext cx="10287892" cy="373412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F9C46D-FF22-4F66-8260-39E60A26D26F}"/>
              </a:ext>
            </a:extLst>
          </p:cNvPr>
          <p:cNvSpPr/>
          <p:nvPr/>
        </p:nvSpPr>
        <p:spPr>
          <a:xfrm>
            <a:off x="616581" y="213672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089E7-76F4-4A7A-B904-02839F45CCEC}"/>
              </a:ext>
            </a:extLst>
          </p:cNvPr>
          <p:cNvSpPr txBox="1"/>
          <p:nvPr/>
        </p:nvSpPr>
        <p:spPr>
          <a:xfrm>
            <a:off x="749748" y="2026845"/>
            <a:ext cx="297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Correlation Values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89F9AF-1259-4FCD-8622-D941BF59B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2428127"/>
            <a:ext cx="10234547" cy="602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2ACCD5-126D-486F-904B-49586B276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0" y="3401044"/>
            <a:ext cx="10249788" cy="6248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CA6FA8-F880-4727-A349-6A917CD1F914}"/>
              </a:ext>
            </a:extLst>
          </p:cNvPr>
          <p:cNvSpPr/>
          <p:nvPr/>
        </p:nvSpPr>
        <p:spPr>
          <a:xfrm>
            <a:off x="346968" y="4156902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F76D2-4CA8-4229-BA18-E4FC979FF767}"/>
              </a:ext>
            </a:extLst>
          </p:cNvPr>
          <p:cNvSpPr txBox="1"/>
          <p:nvPr/>
        </p:nvSpPr>
        <p:spPr>
          <a:xfrm>
            <a:off x="512267" y="4048436"/>
            <a:ext cx="390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Modeling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7105AC0-6BF1-41D7-BDFB-D068378922A8}"/>
              </a:ext>
            </a:extLst>
          </p:cNvPr>
          <p:cNvSpPr/>
          <p:nvPr/>
        </p:nvSpPr>
        <p:spPr>
          <a:xfrm>
            <a:off x="616581" y="452184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56CF0-EE45-46BD-8141-8C6908282DBC}"/>
              </a:ext>
            </a:extLst>
          </p:cNvPr>
          <p:cNvSpPr txBox="1"/>
          <p:nvPr/>
        </p:nvSpPr>
        <p:spPr>
          <a:xfrm>
            <a:off x="762645" y="4393399"/>
            <a:ext cx="42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and Model Building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24C492F-C04C-4F4C-86B0-AA9ACCEEC281}"/>
              </a:ext>
            </a:extLst>
          </p:cNvPr>
          <p:cNvSpPr/>
          <p:nvPr/>
        </p:nvSpPr>
        <p:spPr>
          <a:xfrm>
            <a:off x="874567" y="488657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F763DE-87A0-4D7B-91EB-DA54FB577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5122454"/>
            <a:ext cx="10234547" cy="4572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39696E-4623-48E7-9E6C-66C1786405DF}"/>
              </a:ext>
            </a:extLst>
          </p:cNvPr>
          <p:cNvSpPr txBox="1"/>
          <p:nvPr/>
        </p:nvSpPr>
        <p:spPr>
          <a:xfrm>
            <a:off x="1078754" y="4776264"/>
            <a:ext cx="433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first few rows of the data dataframe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0955D-15B4-4EEB-B26E-6A0D57638658}"/>
              </a:ext>
            </a:extLst>
          </p:cNvPr>
          <p:cNvSpPr txBox="1"/>
          <p:nvPr/>
        </p:nvSpPr>
        <p:spPr>
          <a:xfrm>
            <a:off x="749745" y="3016676"/>
            <a:ext cx="270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Correlation Values</a:t>
            </a:r>
            <a:endParaRPr lang="en-IN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6752ADD-1F76-4219-B955-498E184CE9FC}"/>
              </a:ext>
            </a:extLst>
          </p:cNvPr>
          <p:cNvSpPr/>
          <p:nvPr/>
        </p:nvSpPr>
        <p:spPr>
          <a:xfrm>
            <a:off x="616581" y="313237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538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Debatri Roy</dc:creator>
  <cp:lastModifiedBy>Debatri Roy</cp:lastModifiedBy>
  <cp:revision>28</cp:revision>
  <dcterms:created xsi:type="dcterms:W3CDTF">2021-11-10T03:12:47Z</dcterms:created>
  <dcterms:modified xsi:type="dcterms:W3CDTF">2021-11-22T13:46:43Z</dcterms:modified>
</cp:coreProperties>
</file>