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7" r:id="rId3"/>
    <p:sldId id="258" r:id="rId4"/>
    <p:sldId id="259" r:id="rId5"/>
    <p:sldId id="268" r:id="rId6"/>
    <p:sldId id="260" r:id="rId7"/>
    <p:sldId id="262" r:id="rId8"/>
    <p:sldId id="264" r:id="rId9"/>
    <p:sldId id="266"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B0F3F-8A84-46F1-9DAE-99674F1676DA}" type="datetimeFigureOut">
              <a:rPr lang="en-IN" smtClean="0"/>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CA9E4-CBE9-4A8E-9A4B-B5D59C71EC6F}" type="slidenum">
              <a:rPr lang="en-IN" smtClean="0"/>
              <a:t>‹#›</a:t>
            </a:fld>
            <a:endParaRPr lang="en-IN"/>
          </a:p>
        </p:txBody>
      </p:sp>
    </p:spTree>
    <p:extLst>
      <p:ext uri="{BB962C8B-B14F-4D97-AF65-F5344CB8AC3E}">
        <p14:creationId xmlns:p14="http://schemas.microsoft.com/office/powerpoint/2010/main" val="2757307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EF23-61C3-4BC8-8A9E-D1AC6A8FB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6A9741-3941-49CD-8AAE-C8E50DC62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D2D144-9DD0-4C3A-85FE-BA3F1B373B42}"/>
              </a:ext>
            </a:extLst>
          </p:cNvPr>
          <p:cNvSpPr>
            <a:spLocks noGrp="1"/>
          </p:cNvSpPr>
          <p:nvPr>
            <p:ph type="dt" sz="half" idx="10"/>
          </p:nvPr>
        </p:nvSpPr>
        <p:spPr/>
        <p:txBody>
          <a:bodyPr/>
          <a:lstStyle/>
          <a:p>
            <a:fld id="{79EBF417-8CE4-4D6F-9E41-D5992C887865}" type="datetime1">
              <a:rPr lang="en-IN" smtClean="0"/>
              <a:t>22-11-2021</a:t>
            </a:fld>
            <a:endParaRPr lang="en-IN"/>
          </a:p>
        </p:txBody>
      </p:sp>
      <p:sp>
        <p:nvSpPr>
          <p:cNvPr id="5" name="Footer Placeholder 4">
            <a:extLst>
              <a:ext uri="{FF2B5EF4-FFF2-40B4-BE49-F238E27FC236}">
                <a16:creationId xmlns:a16="http://schemas.microsoft.com/office/drawing/2014/main" id="{A9B7F72B-A20B-4BF7-AF6F-15857716C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9D15B-E852-402A-A127-9F6178EB52A3}"/>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3841781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D3CC-BCA6-40BF-B244-68B8FDAB5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222CC-F1B1-4EEF-901B-258C25F559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4933C-86EA-4492-8377-2BB7B353D4C3}"/>
              </a:ext>
            </a:extLst>
          </p:cNvPr>
          <p:cNvSpPr>
            <a:spLocks noGrp="1"/>
          </p:cNvSpPr>
          <p:nvPr>
            <p:ph type="dt" sz="half" idx="10"/>
          </p:nvPr>
        </p:nvSpPr>
        <p:spPr/>
        <p:txBody>
          <a:bodyPr/>
          <a:lstStyle/>
          <a:p>
            <a:fld id="{BB57B8A4-2AD6-4D6F-89C7-016D1793A728}" type="datetime1">
              <a:rPr lang="en-IN" smtClean="0"/>
              <a:t>22-11-2021</a:t>
            </a:fld>
            <a:endParaRPr lang="en-IN"/>
          </a:p>
        </p:txBody>
      </p:sp>
      <p:sp>
        <p:nvSpPr>
          <p:cNvPr id="5" name="Footer Placeholder 4">
            <a:extLst>
              <a:ext uri="{FF2B5EF4-FFF2-40B4-BE49-F238E27FC236}">
                <a16:creationId xmlns:a16="http://schemas.microsoft.com/office/drawing/2014/main" id="{5480E044-B944-44C3-8832-0C055A39C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1A491-FF59-4736-AAA4-A3C076A35520}"/>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233404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D5ED0-B4D1-4CFD-9BC7-30105E9A63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E90FC-FBE1-4CCB-9384-D9FD57D7A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CEC0F-E9B5-4B13-81B7-6EF2BF8A7527}"/>
              </a:ext>
            </a:extLst>
          </p:cNvPr>
          <p:cNvSpPr>
            <a:spLocks noGrp="1"/>
          </p:cNvSpPr>
          <p:nvPr>
            <p:ph type="dt" sz="half" idx="10"/>
          </p:nvPr>
        </p:nvSpPr>
        <p:spPr/>
        <p:txBody>
          <a:bodyPr/>
          <a:lstStyle/>
          <a:p>
            <a:fld id="{77BA99AC-3761-4403-AEC3-ED073DE9C5E6}" type="datetime1">
              <a:rPr lang="en-IN" smtClean="0"/>
              <a:t>22-11-2021</a:t>
            </a:fld>
            <a:endParaRPr lang="en-IN"/>
          </a:p>
        </p:txBody>
      </p:sp>
      <p:sp>
        <p:nvSpPr>
          <p:cNvPr id="5" name="Footer Placeholder 4">
            <a:extLst>
              <a:ext uri="{FF2B5EF4-FFF2-40B4-BE49-F238E27FC236}">
                <a16:creationId xmlns:a16="http://schemas.microsoft.com/office/drawing/2014/main" id="{88BED37A-272B-4EA7-BEA0-36B4CDE03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0D061-4234-4E35-8206-A253910992D3}"/>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262247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FAE6-CBC0-4931-906F-420920B1B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B9C86-627C-4235-9427-6183E2AF8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8BD56-C1A1-4972-8E76-AD4BCB4DDFAC}"/>
              </a:ext>
            </a:extLst>
          </p:cNvPr>
          <p:cNvSpPr>
            <a:spLocks noGrp="1"/>
          </p:cNvSpPr>
          <p:nvPr>
            <p:ph type="dt" sz="half" idx="10"/>
          </p:nvPr>
        </p:nvSpPr>
        <p:spPr/>
        <p:txBody>
          <a:bodyPr/>
          <a:lstStyle/>
          <a:p>
            <a:fld id="{BB98AECB-FD50-41C5-AB67-0E033CEB75AA}" type="datetime1">
              <a:rPr lang="en-IN" smtClean="0"/>
              <a:t>22-11-2021</a:t>
            </a:fld>
            <a:endParaRPr lang="en-IN"/>
          </a:p>
        </p:txBody>
      </p:sp>
      <p:sp>
        <p:nvSpPr>
          <p:cNvPr id="5" name="Footer Placeholder 4">
            <a:extLst>
              <a:ext uri="{FF2B5EF4-FFF2-40B4-BE49-F238E27FC236}">
                <a16:creationId xmlns:a16="http://schemas.microsoft.com/office/drawing/2014/main" id="{6E64F6C8-FC5C-4E0F-BC23-D52498237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0CE3A-4344-47E0-9878-3E01D606DB03}"/>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258140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BEA3-0D45-41CF-89C9-619EDDF42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F21AF7-EF10-4C8F-8FF7-1DE1D575B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D8B4F-E51F-46C4-A884-45A9CAD28BCD}"/>
              </a:ext>
            </a:extLst>
          </p:cNvPr>
          <p:cNvSpPr>
            <a:spLocks noGrp="1"/>
          </p:cNvSpPr>
          <p:nvPr>
            <p:ph type="dt" sz="half" idx="10"/>
          </p:nvPr>
        </p:nvSpPr>
        <p:spPr/>
        <p:txBody>
          <a:bodyPr/>
          <a:lstStyle/>
          <a:p>
            <a:fld id="{1F7B0903-A402-4123-9C0E-0A1C3F19DCBD}" type="datetime1">
              <a:rPr lang="en-IN" smtClean="0"/>
              <a:t>22-11-2021</a:t>
            </a:fld>
            <a:endParaRPr lang="en-IN"/>
          </a:p>
        </p:txBody>
      </p:sp>
      <p:sp>
        <p:nvSpPr>
          <p:cNvPr id="5" name="Footer Placeholder 4">
            <a:extLst>
              <a:ext uri="{FF2B5EF4-FFF2-40B4-BE49-F238E27FC236}">
                <a16:creationId xmlns:a16="http://schemas.microsoft.com/office/drawing/2014/main" id="{2B1C1A7B-3A40-4A91-84B1-D98A627AA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0690E-B1D1-4A49-8F76-D7F07E0AFCCC}"/>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384118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6E45-E85F-4CA0-8D73-6D2FCAD8B1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21A9D-97A8-4A64-9321-86046807D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AE68F4-6970-4C4D-B892-3EB2E34E58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4E47E9-30AE-4C1E-AF18-D71A215FEC6D}"/>
              </a:ext>
            </a:extLst>
          </p:cNvPr>
          <p:cNvSpPr>
            <a:spLocks noGrp="1"/>
          </p:cNvSpPr>
          <p:nvPr>
            <p:ph type="dt" sz="half" idx="10"/>
          </p:nvPr>
        </p:nvSpPr>
        <p:spPr/>
        <p:txBody>
          <a:bodyPr/>
          <a:lstStyle/>
          <a:p>
            <a:fld id="{C25E5FA6-E623-4F2C-8893-AE664C5BF27B}" type="datetime1">
              <a:rPr lang="en-IN" smtClean="0"/>
              <a:t>22-11-2021</a:t>
            </a:fld>
            <a:endParaRPr lang="en-IN"/>
          </a:p>
        </p:txBody>
      </p:sp>
      <p:sp>
        <p:nvSpPr>
          <p:cNvPr id="6" name="Footer Placeholder 5">
            <a:extLst>
              <a:ext uri="{FF2B5EF4-FFF2-40B4-BE49-F238E27FC236}">
                <a16:creationId xmlns:a16="http://schemas.microsoft.com/office/drawing/2014/main" id="{55BAC686-79C7-4F2E-866A-0D4CCBA5F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E2F310-DF41-4251-A3EF-F351EBDF1C9B}"/>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318318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19FB-5A6B-4E32-B49D-94C0AE4F48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F8AB9A-B51A-4E75-B025-C7498AD65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8962C6-4CDE-4CCF-BE9E-B975E3A5B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BFEADC-DC81-4212-AE9E-AFE3CF3B4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626A2-F7A1-4B72-9A6D-189928A9F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7A6E84-130E-41D7-9DAB-C70A5950FDE9}"/>
              </a:ext>
            </a:extLst>
          </p:cNvPr>
          <p:cNvSpPr>
            <a:spLocks noGrp="1"/>
          </p:cNvSpPr>
          <p:nvPr>
            <p:ph type="dt" sz="half" idx="10"/>
          </p:nvPr>
        </p:nvSpPr>
        <p:spPr/>
        <p:txBody>
          <a:bodyPr/>
          <a:lstStyle/>
          <a:p>
            <a:fld id="{9DC2693D-CC6E-4AD4-8460-3B373A6589A0}" type="datetime1">
              <a:rPr lang="en-IN" smtClean="0"/>
              <a:t>22-11-2021</a:t>
            </a:fld>
            <a:endParaRPr lang="en-IN"/>
          </a:p>
        </p:txBody>
      </p:sp>
      <p:sp>
        <p:nvSpPr>
          <p:cNvPr id="8" name="Footer Placeholder 7">
            <a:extLst>
              <a:ext uri="{FF2B5EF4-FFF2-40B4-BE49-F238E27FC236}">
                <a16:creationId xmlns:a16="http://schemas.microsoft.com/office/drawing/2014/main" id="{0C3CB3A0-6061-443D-A340-94CDCDD79D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28B4E9-BF34-47F5-8526-07C2B9B76F9A}"/>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406472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BCA5-B004-4EFC-BB42-3CC9409FA7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200C52-9D9A-4BE9-B6D3-7F90757452A5}"/>
              </a:ext>
            </a:extLst>
          </p:cNvPr>
          <p:cNvSpPr>
            <a:spLocks noGrp="1"/>
          </p:cNvSpPr>
          <p:nvPr>
            <p:ph type="dt" sz="half" idx="10"/>
          </p:nvPr>
        </p:nvSpPr>
        <p:spPr/>
        <p:txBody>
          <a:bodyPr/>
          <a:lstStyle/>
          <a:p>
            <a:fld id="{C983CE78-49EA-4B0B-8BED-F3F17A521667}" type="datetime1">
              <a:rPr lang="en-IN" smtClean="0"/>
              <a:t>22-11-2021</a:t>
            </a:fld>
            <a:endParaRPr lang="en-IN"/>
          </a:p>
        </p:txBody>
      </p:sp>
      <p:sp>
        <p:nvSpPr>
          <p:cNvPr id="4" name="Footer Placeholder 3">
            <a:extLst>
              <a:ext uri="{FF2B5EF4-FFF2-40B4-BE49-F238E27FC236}">
                <a16:creationId xmlns:a16="http://schemas.microsoft.com/office/drawing/2014/main" id="{5DFEA679-7088-4ACC-B3D6-A4BFBC91E7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A9325F-74CD-4C9F-9A5E-4013FEB23C6B}"/>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387358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D0A16-EC15-4639-B860-49ED460A7A3C}"/>
              </a:ext>
            </a:extLst>
          </p:cNvPr>
          <p:cNvSpPr>
            <a:spLocks noGrp="1"/>
          </p:cNvSpPr>
          <p:nvPr>
            <p:ph type="dt" sz="half" idx="10"/>
          </p:nvPr>
        </p:nvSpPr>
        <p:spPr/>
        <p:txBody>
          <a:bodyPr/>
          <a:lstStyle/>
          <a:p>
            <a:fld id="{71EC43DE-F8FF-4A66-8C7D-23457E367997}" type="datetime1">
              <a:rPr lang="en-IN" smtClean="0"/>
              <a:t>22-11-2021</a:t>
            </a:fld>
            <a:endParaRPr lang="en-IN"/>
          </a:p>
        </p:txBody>
      </p:sp>
      <p:sp>
        <p:nvSpPr>
          <p:cNvPr id="3" name="Footer Placeholder 2">
            <a:extLst>
              <a:ext uri="{FF2B5EF4-FFF2-40B4-BE49-F238E27FC236}">
                <a16:creationId xmlns:a16="http://schemas.microsoft.com/office/drawing/2014/main" id="{FF26FFD9-3832-4593-A8EF-B8EC7AAA53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7AE01D-9483-4F20-A518-19A98FD53338}"/>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378471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55A7-DB40-4EB9-BB91-EB87E5375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7F75B4-81DB-4E77-9B8A-619116417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8967D9-833D-42CC-A8AB-82D26B97C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52D69-09B6-4650-BCAD-699B2A6D15A6}"/>
              </a:ext>
            </a:extLst>
          </p:cNvPr>
          <p:cNvSpPr>
            <a:spLocks noGrp="1"/>
          </p:cNvSpPr>
          <p:nvPr>
            <p:ph type="dt" sz="half" idx="10"/>
          </p:nvPr>
        </p:nvSpPr>
        <p:spPr/>
        <p:txBody>
          <a:bodyPr/>
          <a:lstStyle/>
          <a:p>
            <a:fld id="{D14E2629-9FB1-4001-9D6D-F4F9C957A4D2}" type="datetime1">
              <a:rPr lang="en-IN" smtClean="0"/>
              <a:t>22-11-2021</a:t>
            </a:fld>
            <a:endParaRPr lang="en-IN"/>
          </a:p>
        </p:txBody>
      </p:sp>
      <p:sp>
        <p:nvSpPr>
          <p:cNvPr id="6" name="Footer Placeholder 5">
            <a:extLst>
              <a:ext uri="{FF2B5EF4-FFF2-40B4-BE49-F238E27FC236}">
                <a16:creationId xmlns:a16="http://schemas.microsoft.com/office/drawing/2014/main" id="{C9391BBF-AD9D-42C4-9509-130DBFBE9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1D875-5A46-4556-9023-AF1E0C7670D3}"/>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15788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499C-2B2B-4138-BB4A-9E6D624B5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A6491-42E4-4C30-B153-237F85DE0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B44D9C-3055-40A4-A0CD-7A80370A6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BE8EA-C6BE-4AB0-A1E9-D267FB92C663}"/>
              </a:ext>
            </a:extLst>
          </p:cNvPr>
          <p:cNvSpPr>
            <a:spLocks noGrp="1"/>
          </p:cNvSpPr>
          <p:nvPr>
            <p:ph type="dt" sz="half" idx="10"/>
          </p:nvPr>
        </p:nvSpPr>
        <p:spPr/>
        <p:txBody>
          <a:bodyPr/>
          <a:lstStyle/>
          <a:p>
            <a:fld id="{2BD259C0-3B80-4F76-BFCF-AEF6B5AD9D57}" type="datetime1">
              <a:rPr lang="en-IN" smtClean="0"/>
              <a:t>22-11-2021</a:t>
            </a:fld>
            <a:endParaRPr lang="en-IN"/>
          </a:p>
        </p:txBody>
      </p:sp>
      <p:sp>
        <p:nvSpPr>
          <p:cNvPr id="6" name="Footer Placeholder 5">
            <a:extLst>
              <a:ext uri="{FF2B5EF4-FFF2-40B4-BE49-F238E27FC236}">
                <a16:creationId xmlns:a16="http://schemas.microsoft.com/office/drawing/2014/main" id="{947E5183-B554-4DBD-8CEC-ED2F278A5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407CE-6FE6-4A33-AF3B-78FD0663E4B8}"/>
              </a:ext>
            </a:extLst>
          </p:cNvPr>
          <p:cNvSpPr>
            <a:spLocks noGrp="1"/>
          </p:cNvSpPr>
          <p:nvPr>
            <p:ph type="sldNum" sz="quarter" idx="12"/>
          </p:nvPr>
        </p:nvSpPr>
        <p:spPr/>
        <p:txBody>
          <a:bodyPr/>
          <a:lstStyle/>
          <a:p>
            <a:fld id="{12913A4D-7494-4F90-9ED8-4232062B35DA}" type="slidenum">
              <a:rPr lang="en-IN" smtClean="0"/>
              <a:t>‹#›</a:t>
            </a:fld>
            <a:endParaRPr lang="en-IN"/>
          </a:p>
        </p:txBody>
      </p:sp>
    </p:spTree>
    <p:extLst>
      <p:ext uri="{BB962C8B-B14F-4D97-AF65-F5344CB8AC3E}">
        <p14:creationId xmlns:p14="http://schemas.microsoft.com/office/powerpoint/2010/main" val="58402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3D0E0-E330-47BD-8337-7788F6445D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A0F34-03C0-45AE-B5C4-4A7A03D05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2AFC8E-0ACD-403A-8F33-24F1D07A7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E85B2-A526-44C3-BECF-24D7EF867C46}" type="datetime1">
              <a:rPr lang="en-IN" smtClean="0"/>
              <a:t>22-11-2021</a:t>
            </a:fld>
            <a:endParaRPr lang="en-IN"/>
          </a:p>
        </p:txBody>
      </p:sp>
      <p:sp>
        <p:nvSpPr>
          <p:cNvPr id="5" name="Footer Placeholder 4">
            <a:extLst>
              <a:ext uri="{FF2B5EF4-FFF2-40B4-BE49-F238E27FC236}">
                <a16:creationId xmlns:a16="http://schemas.microsoft.com/office/drawing/2014/main" id="{4105FC84-F564-4111-9C16-501F7FB61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9298B3-E965-4B9A-8FE1-98E668305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13A4D-7494-4F90-9ED8-4232062B35DA}" type="slidenum">
              <a:rPr lang="en-IN" smtClean="0"/>
              <a:t>‹#›</a:t>
            </a:fld>
            <a:endParaRPr lang="en-IN"/>
          </a:p>
        </p:txBody>
      </p:sp>
    </p:spTree>
    <p:extLst>
      <p:ext uri="{BB962C8B-B14F-4D97-AF65-F5344CB8AC3E}">
        <p14:creationId xmlns:p14="http://schemas.microsoft.com/office/powerpoint/2010/main" val="389711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pp/profile/debatri.roy/viz/CapstoneProject_PGP-Healthcare_NIDDK/Dashboard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347A2-FAA8-4D4C-B7D0-105AB4858214}"/>
              </a:ext>
            </a:extLst>
          </p:cNvPr>
          <p:cNvSpPr txBox="1"/>
          <p:nvPr/>
        </p:nvSpPr>
        <p:spPr>
          <a:xfrm>
            <a:off x="3971925" y="535900"/>
            <a:ext cx="7739201" cy="5755422"/>
          </a:xfrm>
          <a:prstGeom prst="rect">
            <a:avLst/>
          </a:prstGeom>
          <a:noFill/>
        </p:spPr>
        <p:txBody>
          <a:bodyPr wrap="square">
            <a:spAutoFit/>
          </a:bodyPr>
          <a:lstStyle/>
          <a:p>
            <a:pPr algn="ctr"/>
            <a:endParaRPr lang="en-US" sz="3200" b="1" dirty="0">
              <a:solidFill>
                <a:schemeClr val="tx2"/>
              </a:solidFill>
            </a:endParaRPr>
          </a:p>
          <a:p>
            <a:pPr algn="ctr"/>
            <a:endParaRPr lang="en-US" sz="3200" b="1" dirty="0">
              <a:solidFill>
                <a:schemeClr val="tx2"/>
              </a:solidFill>
            </a:endParaRPr>
          </a:p>
          <a:p>
            <a:pPr algn="ctr"/>
            <a:endParaRPr lang="en-US" sz="3200" b="1" dirty="0">
              <a:solidFill>
                <a:schemeClr val="tx2"/>
              </a:solidFill>
            </a:endParaRPr>
          </a:p>
          <a:p>
            <a:pPr algn="ctr"/>
            <a:r>
              <a:rPr lang="en-US" sz="3600" b="1" dirty="0">
                <a:solidFill>
                  <a:schemeClr val="tx2"/>
                </a:solidFill>
              </a:rPr>
              <a:t>Project Report On Healthcare</a:t>
            </a:r>
          </a:p>
          <a:p>
            <a:pPr algn="r"/>
            <a:endParaRPr lang="en-US" sz="3200" b="1" dirty="0">
              <a:solidFill>
                <a:schemeClr val="tx2"/>
              </a:solidFill>
            </a:endParaRPr>
          </a:p>
          <a:p>
            <a:pPr algn="r"/>
            <a:endParaRPr lang="en-US" sz="3200" b="1" dirty="0">
              <a:solidFill>
                <a:schemeClr val="tx2"/>
              </a:solidFill>
            </a:endParaRPr>
          </a:p>
          <a:p>
            <a:pPr algn="r"/>
            <a:endParaRPr lang="en-US" sz="3200" b="1" dirty="0">
              <a:solidFill>
                <a:schemeClr val="tx2"/>
              </a:solidFill>
            </a:endParaRPr>
          </a:p>
          <a:p>
            <a:pPr algn="r"/>
            <a:endParaRPr lang="en-US" sz="3200" b="1" dirty="0">
              <a:solidFill>
                <a:schemeClr val="tx2"/>
              </a:solidFill>
            </a:endParaRPr>
          </a:p>
          <a:p>
            <a:pPr algn="r"/>
            <a:r>
              <a:rPr lang="en-US" sz="3600" b="1" dirty="0">
                <a:solidFill>
                  <a:schemeClr val="tx2"/>
                </a:solidFill>
              </a:rPr>
              <a:t>Submitted by</a:t>
            </a:r>
          </a:p>
          <a:p>
            <a:pPr algn="r"/>
            <a:r>
              <a:rPr lang="en-US" sz="3600" b="1" dirty="0">
                <a:solidFill>
                  <a:schemeClr val="tx2"/>
                </a:solidFill>
              </a:rPr>
              <a:t>Debatri Roy</a:t>
            </a:r>
          </a:p>
          <a:p>
            <a:pPr algn="r"/>
            <a:r>
              <a:rPr lang="en-US" sz="3600" b="1" dirty="0">
                <a:solidFill>
                  <a:schemeClr val="tx2"/>
                </a:solidFill>
              </a:rPr>
              <a:t>PGP DS MAR 2021 cohort 1</a:t>
            </a:r>
            <a:endParaRPr lang="en-US" sz="3600" b="1" dirty="0"/>
          </a:p>
        </p:txBody>
      </p:sp>
      <p:sp>
        <p:nvSpPr>
          <p:cNvPr id="4" name="Slide Number Placeholder 3">
            <a:extLst>
              <a:ext uri="{FF2B5EF4-FFF2-40B4-BE49-F238E27FC236}">
                <a16:creationId xmlns:a16="http://schemas.microsoft.com/office/drawing/2014/main" id="{E60B28FD-CC00-46B1-810F-D110F7E7C39A}"/>
              </a:ext>
            </a:extLst>
          </p:cNvPr>
          <p:cNvSpPr>
            <a:spLocks noGrp="1"/>
          </p:cNvSpPr>
          <p:nvPr>
            <p:ph type="sldNum" sz="quarter" idx="12"/>
          </p:nvPr>
        </p:nvSpPr>
        <p:spPr/>
        <p:txBody>
          <a:bodyPr/>
          <a:lstStyle/>
          <a:p>
            <a:fld id="{12913A4D-7494-4F90-9ED8-4232062B35DA}" type="slidenum">
              <a:rPr lang="en-IN" smtClean="0"/>
              <a:t>1</a:t>
            </a:fld>
            <a:endParaRPr lang="en-IN"/>
          </a:p>
        </p:txBody>
      </p:sp>
      <p:pic>
        <p:nvPicPr>
          <p:cNvPr id="8" name="Picture 7" descr="Graphical user interface, text, application&#10;&#10;Description automatically generated">
            <a:extLst>
              <a:ext uri="{FF2B5EF4-FFF2-40B4-BE49-F238E27FC236}">
                <a16:creationId xmlns:a16="http://schemas.microsoft.com/office/drawing/2014/main" id="{4117CAE4-3ED8-44E5-ADB5-191086686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4412"/>
            <a:ext cx="3971925" cy="953588"/>
          </a:xfrm>
          <a:prstGeom prst="rect">
            <a:avLst/>
          </a:prstGeom>
          <a:ln>
            <a:noFill/>
          </a:ln>
          <a:effectLst>
            <a:outerShdw blurRad="292100" dist="139700" dir="2700000" algn="tl" rotWithShape="0">
              <a:srgbClr val="333333">
                <a:alpha val="65000"/>
              </a:srgbClr>
            </a:outerShdw>
          </a:effectLst>
        </p:spPr>
      </p:pic>
      <p:pic>
        <p:nvPicPr>
          <p:cNvPr id="10" name="Picture 9" descr="A picture containing person, holding, device, hand&#10;&#10;Description automatically generated">
            <a:extLst>
              <a:ext uri="{FF2B5EF4-FFF2-40B4-BE49-F238E27FC236}">
                <a16:creationId xmlns:a16="http://schemas.microsoft.com/office/drawing/2014/main" id="{CC95A726-B339-4BB7-8CE3-CD944CD85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71925" cy="5870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6649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640591-23A4-4C00-AA73-C92CBB566623}"/>
              </a:ext>
            </a:extLst>
          </p:cNvPr>
          <p:cNvSpPr>
            <a:spLocks noGrp="1"/>
          </p:cNvSpPr>
          <p:nvPr>
            <p:ph type="sldNum" sz="quarter" idx="12"/>
          </p:nvPr>
        </p:nvSpPr>
        <p:spPr/>
        <p:txBody>
          <a:bodyPr/>
          <a:lstStyle/>
          <a:p>
            <a:fld id="{12913A4D-7494-4F90-9ED8-4232062B35DA}" type="slidenum">
              <a:rPr lang="en-IN" smtClean="0"/>
              <a:t>10</a:t>
            </a:fld>
            <a:endParaRPr lang="en-IN" dirty="0"/>
          </a:p>
        </p:txBody>
      </p:sp>
      <p:sp>
        <p:nvSpPr>
          <p:cNvPr id="5" name="Rectangle 4">
            <a:extLst>
              <a:ext uri="{FF2B5EF4-FFF2-40B4-BE49-F238E27FC236}">
                <a16:creationId xmlns:a16="http://schemas.microsoft.com/office/drawing/2014/main" id="{4B9FD478-5E7D-4FD7-BD18-F4751B36CB89}"/>
              </a:ext>
            </a:extLst>
          </p:cNvPr>
          <p:cNvSpPr/>
          <p:nvPr/>
        </p:nvSpPr>
        <p:spPr>
          <a:xfrm flipV="1">
            <a:off x="-1" y="82248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49B6E4D-8AB9-476D-95A2-C07503DC3C5F}"/>
              </a:ext>
            </a:extLst>
          </p:cNvPr>
          <p:cNvSpPr/>
          <p:nvPr/>
        </p:nvSpPr>
        <p:spPr>
          <a:xfrm>
            <a:off x="371475" y="1132099"/>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Connector 1">
            <a:extLst>
              <a:ext uri="{FF2B5EF4-FFF2-40B4-BE49-F238E27FC236}">
                <a16:creationId xmlns:a16="http://schemas.microsoft.com/office/drawing/2014/main" id="{178850BC-B403-4F17-935F-EEC54D2CA735}"/>
              </a:ext>
            </a:extLst>
          </p:cNvPr>
          <p:cNvSpPr/>
          <p:nvPr/>
        </p:nvSpPr>
        <p:spPr>
          <a:xfrm>
            <a:off x="688005" y="1556251"/>
            <a:ext cx="133165" cy="150920"/>
          </a:xfrm>
          <a:prstGeom prst="flowChartConnector">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88E299B-C8CE-45AB-8193-B7097C21D109}"/>
              </a:ext>
            </a:extLst>
          </p:cNvPr>
          <p:cNvSpPr/>
          <p:nvPr/>
        </p:nvSpPr>
        <p:spPr>
          <a:xfrm>
            <a:off x="701330" y="2018000"/>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06CCA47-EA7F-401C-B496-AC23545BE5A9}"/>
              </a:ext>
            </a:extLst>
          </p:cNvPr>
          <p:cNvSpPr/>
          <p:nvPr/>
        </p:nvSpPr>
        <p:spPr>
          <a:xfrm>
            <a:off x="701330" y="3482853"/>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ED0FF908-8B4A-49F3-8655-F5B93D96D926}"/>
              </a:ext>
            </a:extLst>
          </p:cNvPr>
          <p:cNvSpPr/>
          <p:nvPr/>
        </p:nvSpPr>
        <p:spPr>
          <a:xfrm>
            <a:off x="701330" y="3961051"/>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079410F1-170B-4239-AEE3-8EC09A2B229B}"/>
              </a:ext>
            </a:extLst>
          </p:cNvPr>
          <p:cNvSpPr/>
          <p:nvPr/>
        </p:nvSpPr>
        <p:spPr>
          <a:xfrm>
            <a:off x="701330" y="4471676"/>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AFCDB98C-05D6-4D5F-8A70-3CC72A5373F6}"/>
              </a:ext>
            </a:extLst>
          </p:cNvPr>
          <p:cNvSpPr/>
          <p:nvPr/>
        </p:nvSpPr>
        <p:spPr>
          <a:xfrm>
            <a:off x="688004" y="4924598"/>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73FE272-551B-43D0-BED7-3ED4FDA43607}"/>
              </a:ext>
            </a:extLst>
          </p:cNvPr>
          <p:cNvSpPr txBox="1"/>
          <p:nvPr/>
        </p:nvSpPr>
        <p:spPr>
          <a:xfrm>
            <a:off x="834495" y="1392965"/>
            <a:ext cx="10533355" cy="4803366"/>
          </a:xfrm>
          <a:prstGeom prst="rect">
            <a:avLst/>
          </a:prstGeom>
          <a:noFill/>
        </p:spPr>
        <p:txBody>
          <a:bodyPr wrap="square">
            <a:spAutoFit/>
          </a:bodyPr>
          <a:lstStyle/>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Predicted whether a </a:t>
            </a:r>
            <a:r>
              <a:rPr lang="en-US" sz="1800" b="1" dirty="0">
                <a:effectLst/>
                <a:ea typeface="Times New Roman" panose="02020603050405020304" pitchFamily="18" charset="0"/>
                <a:cs typeface="Times New Roman" panose="02020603050405020304" pitchFamily="18" charset="0"/>
              </a:rPr>
              <a:t>patient</a:t>
            </a:r>
            <a:r>
              <a:rPr lang="en-US" sz="1800" dirty="0">
                <a:effectLst/>
                <a:ea typeface="Times New Roman" panose="02020603050405020304" pitchFamily="18" charset="0"/>
                <a:cs typeface="Times New Roman" panose="02020603050405020304" pitchFamily="18" charset="0"/>
              </a:rPr>
              <a:t> has </a:t>
            </a:r>
            <a:r>
              <a:rPr lang="en-US" sz="1800" b="1" dirty="0">
                <a:effectLst/>
                <a:ea typeface="Times New Roman" panose="02020603050405020304" pitchFamily="18" charset="0"/>
                <a:cs typeface="Times New Roman" panose="02020603050405020304" pitchFamily="18" charset="0"/>
              </a:rPr>
              <a:t>diabetes</a:t>
            </a:r>
            <a:r>
              <a:rPr lang="en-US" sz="1800" dirty="0">
                <a:effectLst/>
                <a:ea typeface="Times New Roman" panose="02020603050405020304" pitchFamily="18" charset="0"/>
                <a:cs typeface="Times New Roman" panose="02020603050405020304" pitchFamily="18" charset="0"/>
              </a:rPr>
              <a:t> or not, based on certain </a:t>
            </a:r>
            <a:r>
              <a:rPr lang="en-US" sz="1800" b="1" dirty="0">
                <a:effectLst/>
                <a:ea typeface="Times New Roman" panose="02020603050405020304" pitchFamily="18" charset="0"/>
                <a:cs typeface="Times New Roman" panose="02020603050405020304" pitchFamily="18" charset="0"/>
              </a:rPr>
              <a:t>diagnostic measures </a:t>
            </a:r>
            <a:r>
              <a:rPr lang="en-US" sz="1800" dirty="0">
                <a:effectLst/>
                <a:ea typeface="Times New Roman" panose="02020603050405020304" pitchFamily="18" charset="0"/>
                <a:cs typeface="Times New Roman" panose="02020603050405020304" pitchFamily="18" charset="0"/>
              </a:rPr>
              <a:t>included in the dataset.</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Performed </a:t>
            </a:r>
            <a:r>
              <a:rPr lang="en-US" b="1" dirty="0">
                <a:ea typeface="Times New Roman" panose="02020603050405020304" pitchFamily="18" charset="0"/>
                <a:cs typeface="Times New Roman" panose="02020603050405020304" pitchFamily="18" charset="0"/>
              </a:rPr>
              <a:t>D</a:t>
            </a:r>
            <a:r>
              <a:rPr lang="en-US" sz="1800" b="1" dirty="0">
                <a:effectLst/>
                <a:ea typeface="Times New Roman" panose="02020603050405020304" pitchFamily="18" charset="0"/>
                <a:cs typeface="Times New Roman" panose="02020603050405020304" pitchFamily="18" charset="0"/>
              </a:rPr>
              <a:t>escriptive </a:t>
            </a:r>
            <a:r>
              <a:rPr lang="en-US" b="1" dirty="0">
                <a:ea typeface="Times New Roman" panose="02020603050405020304" pitchFamily="18" charset="0"/>
                <a:cs typeface="Times New Roman" panose="02020603050405020304" pitchFamily="18" charset="0"/>
              </a:rPr>
              <a:t>A</a:t>
            </a:r>
            <a:r>
              <a:rPr lang="en-US" sz="1800" b="1" dirty="0">
                <a:effectLst/>
                <a:ea typeface="Times New Roman" panose="02020603050405020304" pitchFamily="18" charset="0"/>
                <a:cs typeface="Times New Roman" panose="02020603050405020304" pitchFamily="18" charset="0"/>
              </a:rPr>
              <a:t>nalysis</a:t>
            </a:r>
            <a:r>
              <a:rPr lang="en-US" sz="1800" dirty="0">
                <a:effectLst/>
                <a:ea typeface="Times New Roman" panose="02020603050405020304" pitchFamily="18" charset="0"/>
                <a:cs typeface="Times New Roman" panose="02020603050405020304" pitchFamily="18" charset="0"/>
              </a:rPr>
              <a:t>.</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cs typeface="Times New Roman" panose="02020603050405020304" pitchFamily="18" charset="0"/>
              </a:rPr>
              <a:t>C</a:t>
            </a:r>
            <a:r>
              <a:rPr lang="en-US" sz="1800" dirty="0">
                <a:effectLst/>
                <a:ea typeface="Times New Roman" panose="02020603050405020304" pitchFamily="18" charset="0"/>
                <a:cs typeface="Times New Roman" panose="02020603050405020304" pitchFamily="18" charset="0"/>
              </a:rPr>
              <a:t>hecked if there is any </a:t>
            </a:r>
            <a:r>
              <a:rPr lang="en-US" sz="1800" b="1" dirty="0">
                <a:effectLst/>
                <a:ea typeface="Times New Roman" panose="02020603050405020304" pitchFamily="18" charset="0"/>
                <a:cs typeface="Times New Roman" panose="02020603050405020304" pitchFamily="18" charset="0"/>
              </a:rPr>
              <a:t>missing values </a:t>
            </a:r>
            <a:r>
              <a:rPr lang="en-US" sz="1800" dirty="0">
                <a:effectLst/>
                <a:ea typeface="Times New Roman" panose="02020603050405020304" pitchFamily="18" charset="0"/>
                <a:cs typeface="Times New Roman" panose="02020603050405020304" pitchFamily="18" charset="0"/>
              </a:rPr>
              <a:t>in the</a:t>
            </a:r>
            <a:r>
              <a:rPr lang="en-IN"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Glucose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BloodPressure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SkinThickness</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Insulin and BMI.</a:t>
            </a:r>
          </a:p>
          <a:p>
            <a:pPr algn="just">
              <a:lnSpc>
                <a:spcPct val="115000"/>
              </a:lnSpc>
              <a:spcAft>
                <a:spcPts val="625"/>
              </a:spcAft>
            </a:pPr>
            <a:endParaRPr lang="en-IN" sz="100" dirty="0">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rPr>
              <a:t>V</a:t>
            </a:r>
            <a:r>
              <a:rPr lang="en-US" sz="1800" dirty="0">
                <a:effectLst/>
                <a:ea typeface="Times New Roman" panose="02020603050405020304" pitchFamily="18" charset="0"/>
              </a:rPr>
              <a:t>isually explored </a:t>
            </a:r>
            <a:r>
              <a:rPr lang="en-US" sz="1800" dirty="0">
                <a:effectLst/>
                <a:ea typeface="Times New Roman" panose="02020603050405020304" pitchFamily="18" charset="0"/>
                <a:cs typeface="Times New Roman" panose="02020603050405020304" pitchFamily="18" charset="0"/>
              </a:rPr>
              <a:t>these variables using </a:t>
            </a:r>
            <a:r>
              <a:rPr lang="en-US" sz="1800" b="1" dirty="0">
                <a:effectLst/>
                <a:ea typeface="Times New Roman" panose="02020603050405020304" pitchFamily="18" charset="0"/>
                <a:cs typeface="Times New Roman" panose="02020603050405020304" pitchFamily="18" charset="0"/>
              </a:rPr>
              <a:t>histograms</a:t>
            </a:r>
            <a:r>
              <a:rPr lang="en-US" sz="1800" dirty="0">
                <a:effectLst/>
                <a:ea typeface="Times New Roman" panose="02020603050405020304" pitchFamily="18" charset="0"/>
                <a:cs typeface="Times New Roman" panose="02020603050405020304" pitchFamily="18" charset="0"/>
              </a:rPr>
              <a:t>.</a:t>
            </a:r>
          </a:p>
          <a:p>
            <a:pPr algn="just">
              <a:lnSpc>
                <a:spcPct val="115000"/>
              </a:lnSpc>
              <a:spcAft>
                <a:spcPts val="625"/>
              </a:spcAft>
            </a:pPr>
            <a:endParaRPr lang="en-IN" sz="1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a </a:t>
            </a:r>
            <a:r>
              <a:rPr lang="en-US" sz="1800" b="1" dirty="0">
                <a:effectLst/>
                <a:ea typeface="Times New Roman" panose="02020603050405020304" pitchFamily="18" charset="0"/>
                <a:cs typeface="Times New Roman" panose="02020603050405020304" pitchFamily="18" charset="0"/>
              </a:rPr>
              <a:t>count</a:t>
            </a:r>
            <a:r>
              <a:rPr lang="en-US" sz="1800" dirty="0">
                <a:effectLst/>
                <a:ea typeface="Times New Roman" panose="02020603050405020304" pitchFamily="18" charset="0"/>
                <a:cs typeface="Times New Roman" panose="02020603050405020304" pitchFamily="18" charset="0"/>
              </a:rPr>
              <a:t> (frequency) </a:t>
            </a:r>
            <a:r>
              <a:rPr lang="en-US" sz="1800" b="1" dirty="0">
                <a:effectLst/>
                <a:ea typeface="Times New Roman" panose="02020603050405020304" pitchFamily="18" charset="0"/>
                <a:cs typeface="Times New Roman" panose="02020603050405020304" pitchFamily="18" charset="0"/>
              </a:rPr>
              <a:t>plot </a:t>
            </a:r>
            <a:r>
              <a:rPr lang="en-US" sz="1800" dirty="0">
                <a:effectLst/>
                <a:ea typeface="Times New Roman" panose="02020603050405020304" pitchFamily="18" charset="0"/>
                <a:cs typeface="Times New Roman" panose="02020603050405020304" pitchFamily="18" charset="0"/>
              </a:rPr>
              <a:t>describing the data types and the count of variables.</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Checked the </a:t>
            </a:r>
            <a:r>
              <a:rPr lang="en-US" sz="1800" b="1" dirty="0">
                <a:effectLst/>
                <a:ea typeface="Times New Roman" panose="02020603050405020304" pitchFamily="18" charset="0"/>
                <a:cs typeface="Times New Roman" panose="02020603050405020304" pitchFamily="18" charset="0"/>
              </a:rPr>
              <a:t>balance </a:t>
            </a:r>
            <a:r>
              <a:rPr lang="en-US" sz="1800" dirty="0">
                <a:effectLst/>
                <a:ea typeface="Times New Roman" panose="02020603050405020304" pitchFamily="18" charset="0"/>
                <a:cs typeface="Times New Roman" panose="02020603050405020304" pitchFamily="18" charset="0"/>
              </a:rPr>
              <a:t>of the </a:t>
            </a:r>
            <a:r>
              <a:rPr lang="en-US" sz="1800" b="1" dirty="0">
                <a:effectLst/>
                <a:ea typeface="Times New Roman" panose="02020603050405020304" pitchFamily="18" charset="0"/>
                <a:cs typeface="Times New Roman" panose="02020603050405020304" pitchFamily="18" charset="0"/>
              </a:rPr>
              <a:t>data</a:t>
            </a:r>
            <a:r>
              <a:rPr lang="en-US" sz="1800" dirty="0">
                <a:effectLst/>
                <a:ea typeface="Times New Roman" panose="02020603050405020304" pitchFamily="18" charset="0"/>
                <a:cs typeface="Times New Roman" panose="02020603050405020304" pitchFamily="18" charset="0"/>
              </a:rPr>
              <a:t> by plotting the count of outcomes by their value.</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a:t>
            </a:r>
            <a:r>
              <a:rPr lang="en-US" sz="1800" b="1" dirty="0">
                <a:effectLst/>
                <a:ea typeface="Times New Roman" panose="02020603050405020304" pitchFamily="18" charset="0"/>
                <a:cs typeface="Times New Roman" panose="02020603050405020304" pitchFamily="18" charset="0"/>
              </a:rPr>
              <a:t>Scatter charts </a:t>
            </a:r>
            <a:r>
              <a:rPr lang="en-US" sz="1800" dirty="0">
                <a:effectLst/>
                <a:ea typeface="Times New Roman" panose="02020603050405020304" pitchFamily="18" charset="0"/>
                <a:cs typeface="Times New Roman" panose="02020603050405020304" pitchFamily="18" charset="0"/>
              </a:rPr>
              <a:t>between the pair of variables to understand the relationships.</a:t>
            </a:r>
            <a:endParaRPr lang="en-IN" dirty="0">
              <a:ea typeface="Times New Roman" panose="02020603050405020304" pitchFamily="18" charset="0"/>
              <a:cs typeface="Times New Roman" panose="02020603050405020304" pitchFamily="18" charset="0"/>
            </a:endParaRP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Performed </a:t>
            </a:r>
            <a:r>
              <a:rPr lang="en-US" sz="1800" b="1" dirty="0">
                <a:effectLst/>
                <a:ea typeface="Times New Roman" panose="02020603050405020304" pitchFamily="18" charset="0"/>
                <a:cs typeface="Times New Roman" panose="02020603050405020304" pitchFamily="18" charset="0"/>
              </a:rPr>
              <a:t>Correlation analysis</a:t>
            </a:r>
            <a:r>
              <a:rPr lang="en-US" sz="1800" dirty="0">
                <a:effectLst/>
                <a:ea typeface="Times New Roman" panose="02020603050405020304" pitchFamily="18" charset="0"/>
                <a:cs typeface="Times New Roman" panose="02020603050405020304" pitchFamily="18" charset="0"/>
              </a:rPr>
              <a:t>.</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Devised strategies for model building.</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Applied an appropriate </a:t>
            </a:r>
            <a:r>
              <a:rPr lang="en-US" sz="1800" b="1" dirty="0">
                <a:effectLst/>
                <a:ea typeface="Times New Roman" panose="02020603050405020304" pitchFamily="18" charset="0"/>
                <a:cs typeface="Times New Roman" panose="02020603050405020304" pitchFamily="18" charset="0"/>
              </a:rPr>
              <a:t>classification algorithms </a:t>
            </a:r>
            <a:r>
              <a:rPr lang="en-US" sz="1800" dirty="0">
                <a:effectLst/>
                <a:ea typeface="Times New Roman" panose="02020603050405020304" pitchFamily="18" charset="0"/>
                <a:cs typeface="Times New Roman" panose="02020603050405020304" pitchFamily="18" charset="0"/>
              </a:rPr>
              <a:t>to build a model.</a:t>
            </a:r>
            <a:endParaRPr lang="en-IN" sz="1800" dirty="0">
              <a:effectLst/>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71EE643D-B5F1-4734-BBFA-115F81DC1D32}"/>
              </a:ext>
            </a:extLst>
          </p:cNvPr>
          <p:cNvSpPr txBox="1"/>
          <p:nvPr/>
        </p:nvSpPr>
        <p:spPr>
          <a:xfrm>
            <a:off x="11051219" y="6049223"/>
            <a:ext cx="1012055" cy="369332"/>
          </a:xfrm>
          <a:prstGeom prst="rect">
            <a:avLst/>
          </a:prstGeom>
          <a:noFill/>
        </p:spPr>
        <p:txBody>
          <a:bodyPr wrap="square" rtlCol="0">
            <a:spAutoFit/>
          </a:bodyPr>
          <a:lstStyle/>
          <a:p>
            <a:r>
              <a:rPr lang="en-US" dirty="0"/>
              <a:t>(Contd.)</a:t>
            </a:r>
            <a:endParaRPr lang="en-IN" dirty="0"/>
          </a:p>
        </p:txBody>
      </p:sp>
      <p:sp>
        <p:nvSpPr>
          <p:cNvPr id="21" name="Flowchart: Connector 20">
            <a:extLst>
              <a:ext uri="{FF2B5EF4-FFF2-40B4-BE49-F238E27FC236}">
                <a16:creationId xmlns:a16="http://schemas.microsoft.com/office/drawing/2014/main" id="{BA9985A7-7F6D-4D00-BD3B-42EA7D123A2B}"/>
              </a:ext>
            </a:extLst>
          </p:cNvPr>
          <p:cNvSpPr/>
          <p:nvPr/>
        </p:nvSpPr>
        <p:spPr>
          <a:xfrm>
            <a:off x="701330" y="3002706"/>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F78F8BED-8ECE-4CDF-9893-815B565E5102}"/>
              </a:ext>
            </a:extLst>
          </p:cNvPr>
          <p:cNvSpPr/>
          <p:nvPr/>
        </p:nvSpPr>
        <p:spPr>
          <a:xfrm>
            <a:off x="688004" y="5418651"/>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616F884-B432-4313-9D0C-FD1A514326E5}"/>
              </a:ext>
            </a:extLst>
          </p:cNvPr>
          <p:cNvSpPr txBox="1"/>
          <p:nvPr/>
        </p:nvSpPr>
        <p:spPr>
          <a:xfrm>
            <a:off x="-1" y="175945"/>
            <a:ext cx="12191999" cy="584775"/>
          </a:xfrm>
          <a:prstGeom prst="rect">
            <a:avLst/>
          </a:prstGeom>
          <a:noFill/>
        </p:spPr>
        <p:txBody>
          <a:bodyPr wrap="square">
            <a:spAutoFit/>
          </a:bodyPr>
          <a:lstStyle/>
          <a:p>
            <a:pPr algn="ctr"/>
            <a:r>
              <a:rPr lang="en-US" sz="3200" b="1" dirty="0">
                <a:solidFill>
                  <a:srgbClr val="771FED"/>
                </a:solidFill>
              </a:rPr>
              <a:t>Conclusion</a:t>
            </a:r>
            <a:endParaRPr lang="en-US" sz="3200" dirty="0"/>
          </a:p>
        </p:txBody>
      </p:sp>
      <p:sp>
        <p:nvSpPr>
          <p:cNvPr id="23" name="Rectangle 22">
            <a:extLst>
              <a:ext uri="{FF2B5EF4-FFF2-40B4-BE49-F238E27FC236}">
                <a16:creationId xmlns:a16="http://schemas.microsoft.com/office/drawing/2014/main" id="{BB4A8674-CE26-48D2-8DEE-DCDE44FBFB0D}"/>
              </a:ext>
            </a:extLst>
          </p:cNvPr>
          <p:cNvSpPr/>
          <p:nvPr/>
        </p:nvSpPr>
        <p:spPr>
          <a:xfrm>
            <a:off x="523875" y="1023633"/>
            <a:ext cx="2535118" cy="369332"/>
          </a:xfrm>
          <a:prstGeom prst="rect">
            <a:avLst/>
          </a:prstGeom>
        </p:spPr>
        <p:txBody>
          <a:bodyPr wrap="none">
            <a:spAutoFit/>
          </a:bodyPr>
          <a:lstStyle/>
          <a:p>
            <a:pPr algn="just"/>
            <a:r>
              <a:rPr lang="en-US" dirty="0"/>
              <a:t>So, in this project, I have:</a:t>
            </a:r>
          </a:p>
        </p:txBody>
      </p:sp>
      <p:sp>
        <p:nvSpPr>
          <p:cNvPr id="24" name="Flowchart: Connector 23">
            <a:extLst>
              <a:ext uri="{FF2B5EF4-FFF2-40B4-BE49-F238E27FC236}">
                <a16:creationId xmlns:a16="http://schemas.microsoft.com/office/drawing/2014/main" id="{39FF6A44-E44F-454C-BBE1-CF108DAA3614}"/>
              </a:ext>
            </a:extLst>
          </p:cNvPr>
          <p:cNvSpPr/>
          <p:nvPr/>
        </p:nvSpPr>
        <p:spPr>
          <a:xfrm>
            <a:off x="701330" y="2524379"/>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014A4CBF-3F9A-4652-8559-C8514F152BF4}"/>
              </a:ext>
            </a:extLst>
          </p:cNvPr>
          <p:cNvSpPr/>
          <p:nvPr/>
        </p:nvSpPr>
        <p:spPr>
          <a:xfrm>
            <a:off x="696866" y="5926568"/>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188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473CB-B602-46FC-8DD0-1D15B8E0E1E4}"/>
              </a:ext>
            </a:extLst>
          </p:cNvPr>
          <p:cNvSpPr>
            <a:spLocks noGrp="1"/>
          </p:cNvSpPr>
          <p:nvPr>
            <p:ph type="sldNum" sz="quarter" idx="12"/>
          </p:nvPr>
        </p:nvSpPr>
        <p:spPr/>
        <p:txBody>
          <a:bodyPr/>
          <a:lstStyle/>
          <a:p>
            <a:fld id="{12913A4D-7494-4F90-9ED8-4232062B35DA}" type="slidenum">
              <a:rPr lang="en-IN" smtClean="0"/>
              <a:t>11</a:t>
            </a:fld>
            <a:endParaRPr lang="en-IN"/>
          </a:p>
        </p:txBody>
      </p:sp>
      <p:sp>
        <p:nvSpPr>
          <p:cNvPr id="4" name="TextBox 3">
            <a:extLst>
              <a:ext uri="{FF2B5EF4-FFF2-40B4-BE49-F238E27FC236}">
                <a16:creationId xmlns:a16="http://schemas.microsoft.com/office/drawing/2014/main" id="{5E72452C-37AB-4FC7-85EA-64E2C214A4A6}"/>
              </a:ext>
            </a:extLst>
          </p:cNvPr>
          <p:cNvSpPr txBox="1"/>
          <p:nvPr/>
        </p:nvSpPr>
        <p:spPr>
          <a:xfrm>
            <a:off x="1108228" y="1226896"/>
            <a:ext cx="10599938" cy="1690976"/>
          </a:xfrm>
          <a:prstGeom prst="rect">
            <a:avLst/>
          </a:prstGeom>
          <a:noFill/>
        </p:spPr>
        <p:txBody>
          <a:bodyPr wrap="square">
            <a:spAutoFit/>
          </a:bodyPr>
          <a:lstStyle/>
          <a:p>
            <a:pPr algn="just">
              <a:lnSpc>
                <a:spcPct val="115000"/>
              </a:lnSpc>
              <a:spcAft>
                <a:spcPts val="625"/>
              </a:spcAft>
            </a:pPr>
            <a:r>
              <a:rPr lang="en-US" sz="1800" b="1" dirty="0">
                <a:effectLst/>
                <a:ea typeface="Times New Roman" panose="02020603050405020304" pitchFamily="18" charset="0"/>
                <a:cs typeface="Times New Roman" panose="02020603050405020304" pitchFamily="18" charset="0"/>
              </a:rPr>
              <a:t>Compared </a:t>
            </a:r>
            <a:r>
              <a:rPr lang="en-US" sz="1800" dirty="0">
                <a:effectLst/>
                <a:ea typeface="Times New Roman" panose="02020603050405020304" pitchFamily="18" charset="0"/>
                <a:cs typeface="Times New Roman" panose="02020603050405020304" pitchFamily="18" charset="0"/>
              </a:rPr>
              <a:t>various </a:t>
            </a:r>
            <a:r>
              <a:rPr lang="en-US" sz="1800" b="1" dirty="0">
                <a:effectLst/>
                <a:ea typeface="Times New Roman" panose="02020603050405020304" pitchFamily="18" charset="0"/>
                <a:cs typeface="Times New Roman" panose="02020603050405020304" pitchFamily="18" charset="0"/>
              </a:rPr>
              <a:t>models</a:t>
            </a:r>
            <a:r>
              <a:rPr lang="en-US" sz="1800" dirty="0">
                <a:effectLst/>
                <a:ea typeface="Times New Roman" panose="02020603050405020304" pitchFamily="18" charset="0"/>
                <a:cs typeface="Times New Roman" panose="02020603050405020304" pitchFamily="18" charset="0"/>
              </a:rPr>
              <a:t> with the results from </a:t>
            </a:r>
            <a:r>
              <a:rPr lang="en-US" sz="1800" b="1" dirty="0">
                <a:effectLst/>
                <a:ea typeface="Times New Roman" panose="02020603050405020304" pitchFamily="18" charset="0"/>
                <a:cs typeface="Times New Roman" panose="02020603050405020304" pitchFamily="18" charset="0"/>
              </a:rPr>
              <a:t>KNN</a:t>
            </a:r>
            <a:r>
              <a:rPr lang="en-US" sz="1800" dirty="0">
                <a:effectLst/>
                <a:ea typeface="Times New Roman" panose="02020603050405020304" pitchFamily="18" charset="0"/>
                <a:cs typeface="Times New Roman" panose="02020603050405020304" pitchFamily="18" charset="0"/>
              </a:rPr>
              <a:t> algorithm.</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a </a:t>
            </a:r>
            <a:r>
              <a:rPr lang="en-US" sz="1800" b="1" dirty="0">
                <a:effectLst/>
                <a:ea typeface="Times New Roman" panose="02020603050405020304" pitchFamily="18" charset="0"/>
                <a:cs typeface="Times New Roman" panose="02020603050405020304" pitchFamily="18" charset="0"/>
              </a:rPr>
              <a:t>classification report </a:t>
            </a:r>
            <a:r>
              <a:rPr lang="en-US" sz="1800" dirty="0">
                <a:effectLst/>
                <a:ea typeface="Times New Roman" panose="02020603050405020304" pitchFamily="18" charset="0"/>
                <a:cs typeface="Times New Roman" panose="02020603050405020304" pitchFamily="18" charset="0"/>
              </a:rPr>
              <a:t>by analyzing </a:t>
            </a:r>
            <a:r>
              <a:rPr lang="en-US" sz="1800" b="1" dirty="0">
                <a:effectLst/>
                <a:ea typeface="Times New Roman" panose="02020603050405020304" pitchFamily="18" charset="0"/>
                <a:cs typeface="Times New Roman" panose="02020603050405020304" pitchFamily="18" charset="0"/>
              </a:rPr>
              <a:t>Sensitivity</a:t>
            </a:r>
            <a:r>
              <a:rPr lang="en-US" sz="180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Specificity</a:t>
            </a:r>
            <a:r>
              <a:rPr lang="en-US" sz="180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AUC </a:t>
            </a:r>
            <a:r>
              <a:rPr lang="en-US" sz="1800" dirty="0">
                <a:effectLst/>
                <a:ea typeface="Times New Roman" panose="02020603050405020304" pitchFamily="18" charset="0"/>
                <a:cs typeface="Times New Roman" panose="02020603050405020304" pitchFamily="18" charset="0"/>
              </a:rPr>
              <a:t>(</a:t>
            </a:r>
            <a:r>
              <a:rPr lang="en-US" sz="1800" b="1" dirty="0">
                <a:effectLst/>
                <a:ea typeface="Times New Roman" panose="02020603050405020304" pitchFamily="18" charset="0"/>
                <a:cs typeface="Times New Roman" panose="02020603050405020304" pitchFamily="18" charset="0"/>
              </a:rPr>
              <a:t>ROC curve</a:t>
            </a:r>
            <a:r>
              <a:rPr lang="en-US" sz="1800" dirty="0">
                <a:effectLst/>
                <a:ea typeface="Times New Roman" panose="02020603050405020304" pitchFamily="18" charset="0"/>
                <a:cs typeface="Times New Roman" panose="02020603050405020304" pitchFamily="18" charset="0"/>
              </a:rPr>
              <a:t>), etc. </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a </a:t>
            </a:r>
            <a:r>
              <a:rPr lang="en-US" sz="1800" b="1" dirty="0">
                <a:effectLst/>
                <a:ea typeface="Times New Roman" panose="02020603050405020304" pitchFamily="18" charset="0"/>
                <a:cs typeface="Times New Roman" panose="02020603050405020304" pitchFamily="18" charset="0"/>
              </a:rPr>
              <a:t>dashboard</a:t>
            </a:r>
            <a:r>
              <a:rPr lang="en-US" sz="1800" dirty="0">
                <a:effectLst/>
                <a:ea typeface="Times New Roman" panose="02020603050405020304" pitchFamily="18" charset="0"/>
                <a:cs typeface="Times New Roman" panose="02020603050405020304" pitchFamily="18" charset="0"/>
              </a:rPr>
              <a:t> in </a:t>
            </a:r>
            <a:r>
              <a:rPr lang="en-US" sz="1800" b="1" dirty="0">
                <a:effectLst/>
                <a:ea typeface="Times New Roman" panose="02020603050405020304" pitchFamily="18" charset="0"/>
                <a:cs typeface="Times New Roman" panose="02020603050405020304" pitchFamily="18" charset="0"/>
              </a:rPr>
              <a:t>tableau</a:t>
            </a:r>
            <a:r>
              <a:rPr lang="en-US" sz="1800" dirty="0">
                <a:effectLst/>
                <a:ea typeface="Times New Roman" panose="02020603050405020304" pitchFamily="18" charset="0"/>
                <a:cs typeface="Times New Roman" panose="02020603050405020304" pitchFamily="18" charset="0"/>
              </a:rPr>
              <a:t> by choosing appropriate chart types and metrics useful for the business. The dashboard entailed the following:</a:t>
            </a:r>
            <a:endParaRPr lang="en-IN" sz="2800" dirty="0">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D7BE4D2-2346-4792-8EB8-5120933D5700}"/>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2F2BFC9F-69F2-4F66-8B7D-1558C5F9362E}"/>
              </a:ext>
            </a:extLst>
          </p:cNvPr>
          <p:cNvSpPr/>
          <p:nvPr/>
        </p:nvSpPr>
        <p:spPr>
          <a:xfrm>
            <a:off x="899601" y="1841416"/>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03FB71D1-91C2-4FCB-9020-AEA35FE278D5}"/>
              </a:ext>
            </a:extLst>
          </p:cNvPr>
          <p:cNvSpPr/>
          <p:nvPr/>
        </p:nvSpPr>
        <p:spPr>
          <a:xfrm>
            <a:off x="895900" y="2339995"/>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BB21E91E-76C3-4092-AA6B-2F4877F49A1F}"/>
              </a:ext>
            </a:extLst>
          </p:cNvPr>
          <p:cNvSpPr/>
          <p:nvPr/>
        </p:nvSpPr>
        <p:spPr>
          <a:xfrm>
            <a:off x="895900" y="1342837"/>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D1A55564-54FB-4753-AB41-808BBD8281FA}"/>
              </a:ext>
            </a:extLst>
          </p:cNvPr>
          <p:cNvSpPr/>
          <p:nvPr/>
        </p:nvSpPr>
        <p:spPr>
          <a:xfrm>
            <a:off x="1207732" y="3440683"/>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E78F66D-5006-4743-82EE-8CC37E9D665A}"/>
              </a:ext>
            </a:extLst>
          </p:cNvPr>
          <p:cNvSpPr/>
          <p:nvPr/>
        </p:nvSpPr>
        <p:spPr>
          <a:xfrm>
            <a:off x="1207732" y="3064203"/>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D84C48B-D960-4C8F-877D-E989EA7DB8BC}"/>
              </a:ext>
            </a:extLst>
          </p:cNvPr>
          <p:cNvSpPr/>
          <p:nvPr/>
        </p:nvSpPr>
        <p:spPr>
          <a:xfrm>
            <a:off x="1203661" y="4657459"/>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D73430C-9A95-4238-8BCB-F39FD8F45401}"/>
              </a:ext>
            </a:extLst>
          </p:cNvPr>
          <p:cNvSpPr/>
          <p:nvPr/>
        </p:nvSpPr>
        <p:spPr>
          <a:xfrm>
            <a:off x="1207732" y="4248754"/>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9460627A-5B72-47A0-ABBF-90D4AD5BE0CB}"/>
              </a:ext>
            </a:extLst>
          </p:cNvPr>
          <p:cNvSpPr/>
          <p:nvPr/>
        </p:nvSpPr>
        <p:spPr>
          <a:xfrm>
            <a:off x="1203662" y="3840049"/>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BB0EFF6-CB6F-4708-8825-78839D4EBAD2}"/>
              </a:ext>
            </a:extLst>
          </p:cNvPr>
          <p:cNvSpPr txBox="1"/>
          <p:nvPr/>
        </p:nvSpPr>
        <p:spPr>
          <a:xfrm>
            <a:off x="1411920" y="2917872"/>
            <a:ext cx="10233732" cy="2688172"/>
          </a:xfrm>
          <a:prstGeom prst="rect">
            <a:avLst/>
          </a:prstGeom>
          <a:noFill/>
        </p:spPr>
        <p:txBody>
          <a:bodyPr wrap="square">
            <a:spAutoFit/>
          </a:bodyPr>
          <a:lstStyle/>
          <a:p>
            <a:pPr algn="just">
              <a:lnSpc>
                <a:spcPct val="115000"/>
              </a:lnSpc>
              <a:spcAft>
                <a:spcPts val="625"/>
              </a:spcAft>
            </a:pPr>
            <a:r>
              <a:rPr lang="en-US" sz="1800" b="1" dirty="0">
                <a:effectLst/>
                <a:ea typeface="Times New Roman" panose="02020603050405020304" pitchFamily="18" charset="0"/>
                <a:cs typeface="Times New Roman" panose="02020603050405020304" pitchFamily="18" charset="0"/>
              </a:rPr>
              <a:t>Pie chart </a:t>
            </a:r>
            <a:r>
              <a:rPr lang="en-US" sz="1800" dirty="0">
                <a:effectLst/>
                <a:ea typeface="Times New Roman" panose="02020603050405020304" pitchFamily="18" charset="0"/>
                <a:cs typeface="Times New Roman" panose="02020603050405020304" pitchFamily="18" charset="0"/>
              </a:rPr>
              <a:t>to describe the diabetic or non-diabetic population</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b="1" dirty="0">
                <a:effectLst/>
                <a:ea typeface="Times New Roman" panose="02020603050405020304" pitchFamily="18" charset="0"/>
                <a:cs typeface="Times New Roman" panose="02020603050405020304" pitchFamily="18" charset="0"/>
              </a:rPr>
              <a:t>Scatter charts</a:t>
            </a:r>
            <a:r>
              <a:rPr lang="en-US" sz="1800" dirty="0">
                <a:effectLst/>
                <a:ea typeface="Times New Roman" panose="02020603050405020304" pitchFamily="18" charset="0"/>
                <a:cs typeface="Times New Roman" panose="02020603050405020304" pitchFamily="18" charset="0"/>
              </a:rPr>
              <a:t> between relevant variables to analyze the relationships</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b="1" dirty="0">
                <a:effectLst/>
                <a:ea typeface="Times New Roman" panose="02020603050405020304" pitchFamily="18" charset="0"/>
                <a:cs typeface="Times New Roman" panose="02020603050405020304" pitchFamily="18" charset="0"/>
              </a:rPr>
              <a:t>Histogram</a:t>
            </a:r>
            <a:r>
              <a:rPr lang="en-US" sz="1800" dirty="0">
                <a:effectLst/>
                <a:ea typeface="Times New Roman" panose="02020603050405020304" pitchFamily="18" charset="0"/>
                <a:cs typeface="Times New Roman" panose="02020603050405020304" pitchFamily="18" charset="0"/>
              </a:rPr>
              <a:t> or frequency charts to analyze the distribution of the data</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b="1" dirty="0">
                <a:effectLst/>
                <a:ea typeface="Times New Roman" panose="02020603050405020304" pitchFamily="18" charset="0"/>
                <a:cs typeface="Times New Roman" panose="02020603050405020304" pitchFamily="18" charset="0"/>
              </a:rPr>
              <a:t>Heatmap</a:t>
            </a:r>
            <a:r>
              <a:rPr lang="en-US" sz="1800" dirty="0">
                <a:effectLst/>
                <a:ea typeface="Times New Roman" panose="02020603050405020304" pitchFamily="18" charset="0"/>
                <a:cs typeface="Times New Roman" panose="02020603050405020304" pitchFamily="18" charset="0"/>
              </a:rPr>
              <a:t> of correlation analysis among the relevant variables</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a:t>
            </a:r>
            <a:r>
              <a:rPr lang="en-US" sz="1800" b="1" dirty="0">
                <a:effectLst/>
                <a:ea typeface="Times New Roman" panose="02020603050405020304" pitchFamily="18" charset="0"/>
                <a:cs typeface="Times New Roman" panose="02020603050405020304" pitchFamily="18" charset="0"/>
              </a:rPr>
              <a:t>bins</a:t>
            </a:r>
            <a:r>
              <a:rPr lang="en-US" sz="1800" dirty="0">
                <a:effectLst/>
                <a:ea typeface="Times New Roman" panose="02020603050405020304" pitchFamily="18" charset="0"/>
                <a:cs typeface="Times New Roman" panose="02020603050405020304" pitchFamily="18" charset="0"/>
              </a:rPr>
              <a:t> of these age values: 20-25, 25-30, 30-35, etc. Analyze different variables for these age brackets using a </a:t>
            </a:r>
            <a:r>
              <a:rPr lang="en-US" sz="1800" b="1" dirty="0">
                <a:effectLst/>
                <a:ea typeface="Times New Roman" panose="02020603050405020304" pitchFamily="18" charset="0"/>
                <a:cs typeface="Times New Roman" panose="02020603050405020304" pitchFamily="18" charset="0"/>
              </a:rPr>
              <a:t>bubble chart</a:t>
            </a:r>
            <a:r>
              <a:rPr lang="en-US" sz="1800" dirty="0">
                <a:effectLst/>
                <a:ea typeface="Times New Roman" panose="02020603050405020304" pitchFamily="18" charset="0"/>
                <a:cs typeface="Times New Roman" panose="02020603050405020304" pitchFamily="18" charset="0"/>
              </a:rPr>
              <a:t>.</a:t>
            </a:r>
          </a:p>
          <a:p>
            <a:pPr algn="just">
              <a:lnSpc>
                <a:spcPct val="115000"/>
              </a:lnSpc>
              <a:spcAft>
                <a:spcPts val="625"/>
              </a:spcAft>
            </a:pPr>
            <a:r>
              <a:rPr lang="en-US" dirty="0">
                <a:ea typeface="Calibri" panose="020F0502020204030204" pitchFamily="34" charset="0"/>
                <a:cs typeface="Times New Roman" panose="02020603050405020304" pitchFamily="18" charset="0"/>
              </a:rPr>
              <a:t>The link of tableau project: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Capstone Project_PGP-Healthcare_NIDDK | Tableau Public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7DCE43E8-56AF-4269-ABDE-14AB54C4DE71}"/>
              </a:ext>
            </a:extLst>
          </p:cNvPr>
          <p:cNvSpPr txBox="1"/>
          <p:nvPr/>
        </p:nvSpPr>
        <p:spPr>
          <a:xfrm>
            <a:off x="0" y="299167"/>
            <a:ext cx="12191999" cy="584775"/>
          </a:xfrm>
          <a:prstGeom prst="rect">
            <a:avLst/>
          </a:prstGeom>
          <a:noFill/>
        </p:spPr>
        <p:txBody>
          <a:bodyPr wrap="square">
            <a:spAutoFit/>
          </a:bodyPr>
          <a:lstStyle/>
          <a:p>
            <a:pPr algn="ctr"/>
            <a:r>
              <a:rPr lang="en-US" sz="3200" b="1" dirty="0">
                <a:solidFill>
                  <a:srgbClr val="771FED"/>
                </a:solidFill>
              </a:rPr>
              <a:t>Conclusion</a:t>
            </a:r>
            <a:endParaRPr lang="en-US" sz="3200" dirty="0"/>
          </a:p>
        </p:txBody>
      </p:sp>
      <p:sp>
        <p:nvSpPr>
          <p:cNvPr id="18" name="Arrow: Right 17">
            <a:extLst>
              <a:ext uri="{FF2B5EF4-FFF2-40B4-BE49-F238E27FC236}">
                <a16:creationId xmlns:a16="http://schemas.microsoft.com/office/drawing/2014/main" id="{865CEACC-0695-4A5E-871F-721DEFE216CE}"/>
              </a:ext>
            </a:extLst>
          </p:cNvPr>
          <p:cNvSpPr/>
          <p:nvPr/>
        </p:nvSpPr>
        <p:spPr>
          <a:xfrm>
            <a:off x="1203661" y="5314551"/>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414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7558A6A-1C46-4B0E-9E52-DB9CB998F530}" type="slidenum">
              <a:rPr lang="en-US" smtClean="0"/>
              <a:pPr/>
              <a:t>2</a:t>
            </a:fld>
            <a:endParaRPr lang="en-US"/>
          </a:p>
        </p:txBody>
      </p:sp>
      <p:sp>
        <p:nvSpPr>
          <p:cNvPr id="3" name="Rectangle 2"/>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228600"/>
            <a:ext cx="12191999" cy="584775"/>
          </a:xfrm>
          <a:prstGeom prst="rect">
            <a:avLst/>
          </a:prstGeom>
        </p:spPr>
        <p:txBody>
          <a:bodyPr wrap="square">
            <a:spAutoFit/>
          </a:bodyPr>
          <a:lstStyle/>
          <a:p>
            <a:pPr algn="ctr"/>
            <a:r>
              <a:rPr lang="en-US" sz="3200" b="1" dirty="0">
                <a:solidFill>
                  <a:srgbClr val="771FED"/>
                </a:solidFill>
              </a:rPr>
              <a:t>Contents</a:t>
            </a:r>
            <a:endParaRPr lang="en-US" sz="3200" dirty="0"/>
          </a:p>
        </p:txBody>
      </p:sp>
      <p:sp>
        <p:nvSpPr>
          <p:cNvPr id="5" name="TextBox 4"/>
          <p:cNvSpPr txBox="1"/>
          <p:nvPr/>
        </p:nvSpPr>
        <p:spPr>
          <a:xfrm>
            <a:off x="949911" y="1244025"/>
            <a:ext cx="10619172" cy="5001369"/>
          </a:xfrm>
          <a:prstGeom prst="rect">
            <a:avLst/>
          </a:prstGeom>
          <a:noFill/>
        </p:spPr>
        <p:txBody>
          <a:bodyPr wrap="square" rtlCol="0">
            <a:spAutoFit/>
          </a:bodyPr>
          <a:lstStyle/>
          <a:p>
            <a:pPr algn="just"/>
            <a:r>
              <a:rPr lang="en-US" sz="2500" dirty="0"/>
              <a:t>Business Scenario…………...………………………………………………………………………………….3</a:t>
            </a:r>
          </a:p>
          <a:p>
            <a:pPr algn="just"/>
            <a:endParaRPr lang="en-US" sz="2400" dirty="0"/>
          </a:p>
          <a:p>
            <a:pPr algn="just"/>
            <a:r>
              <a:rPr lang="en-US" sz="2500" dirty="0"/>
              <a:t>Objectives………………………………………………………………….……………………………………4-5</a:t>
            </a:r>
          </a:p>
          <a:p>
            <a:pPr algn="just"/>
            <a:endParaRPr lang="en-US" sz="2400" dirty="0"/>
          </a:p>
          <a:p>
            <a:pPr algn="just"/>
            <a:r>
              <a:rPr lang="en-US" sz="2500" dirty="0"/>
              <a:t>Data Availability…………………………………………………………..........................................6</a:t>
            </a:r>
          </a:p>
          <a:p>
            <a:pPr algn="just"/>
            <a:endParaRPr lang="en-US" sz="2400" dirty="0"/>
          </a:p>
          <a:p>
            <a:pPr algn="just"/>
            <a:r>
              <a:rPr lang="en-US" sz="2500" dirty="0"/>
              <a:t>Data Exploration/ Data Mining Summary……………………………………………………………7</a:t>
            </a:r>
          </a:p>
          <a:p>
            <a:pPr algn="just"/>
            <a:endParaRPr lang="en-US" sz="2400" dirty="0"/>
          </a:p>
          <a:p>
            <a:pPr algn="just"/>
            <a:r>
              <a:rPr lang="en-US" sz="2500" dirty="0"/>
              <a:t>Statistical Algorithm Execution……………………………………………………………………………8</a:t>
            </a:r>
            <a:endParaRPr lang="en-US" sz="2500" b="1" dirty="0"/>
          </a:p>
          <a:p>
            <a:pPr algn="just"/>
            <a:endParaRPr lang="en-US" sz="2400" dirty="0"/>
          </a:p>
          <a:p>
            <a:pPr algn="just"/>
            <a:r>
              <a:rPr lang="en-US" sz="2500" dirty="0"/>
              <a:t>Summary of Models……………………………………………………………………………………………9</a:t>
            </a:r>
          </a:p>
          <a:p>
            <a:pPr algn="just"/>
            <a:endParaRPr lang="en-US" sz="2400" dirty="0"/>
          </a:p>
          <a:p>
            <a:pPr algn="just"/>
            <a:r>
              <a:rPr lang="en-US" sz="2500" dirty="0"/>
              <a:t>Conclusion…………………………………………………………………………………………………..10-11</a:t>
            </a:r>
          </a:p>
        </p:txBody>
      </p:sp>
      <p:sp>
        <p:nvSpPr>
          <p:cNvPr id="6" name="Rectangle 5"/>
          <p:cNvSpPr/>
          <p:nvPr/>
        </p:nvSpPr>
        <p:spPr>
          <a:xfrm>
            <a:off x="622917" y="1418906"/>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2917" y="214687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2917" y="2916362"/>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2917" y="363537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C7C0AC-5783-4F8A-ABAF-149150AF01C4}"/>
              </a:ext>
            </a:extLst>
          </p:cNvPr>
          <p:cNvSpPr/>
          <p:nvPr/>
        </p:nvSpPr>
        <p:spPr>
          <a:xfrm>
            <a:off x="622917" y="438933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976791-B66E-462E-84B5-77A49673D444}"/>
              </a:ext>
            </a:extLst>
          </p:cNvPr>
          <p:cNvSpPr/>
          <p:nvPr/>
        </p:nvSpPr>
        <p:spPr>
          <a:xfrm>
            <a:off x="634014" y="514328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8FFE3-5F72-414E-8647-7DAD637CC597}"/>
              </a:ext>
            </a:extLst>
          </p:cNvPr>
          <p:cNvSpPr/>
          <p:nvPr/>
        </p:nvSpPr>
        <p:spPr>
          <a:xfrm>
            <a:off x="622917" y="589724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C4B55-67B0-40EE-A0DA-82E78ED16E2F}"/>
              </a:ext>
            </a:extLst>
          </p:cNvPr>
          <p:cNvSpPr txBox="1"/>
          <p:nvPr/>
        </p:nvSpPr>
        <p:spPr>
          <a:xfrm>
            <a:off x="-1" y="243900"/>
            <a:ext cx="12192001" cy="584775"/>
          </a:xfrm>
          <a:prstGeom prst="rect">
            <a:avLst/>
          </a:prstGeom>
          <a:noFill/>
        </p:spPr>
        <p:txBody>
          <a:bodyPr wrap="square">
            <a:spAutoFit/>
          </a:bodyPr>
          <a:lstStyle/>
          <a:p>
            <a:pPr algn="ctr"/>
            <a:r>
              <a:rPr lang="en-US" sz="3200" b="1" dirty="0">
                <a:solidFill>
                  <a:srgbClr val="771FED"/>
                </a:solidFill>
              </a:rPr>
              <a:t>Business Scenario</a:t>
            </a:r>
          </a:p>
        </p:txBody>
      </p:sp>
      <p:sp>
        <p:nvSpPr>
          <p:cNvPr id="4" name="Slide Number Placeholder 3">
            <a:extLst>
              <a:ext uri="{FF2B5EF4-FFF2-40B4-BE49-F238E27FC236}">
                <a16:creationId xmlns:a16="http://schemas.microsoft.com/office/drawing/2014/main" id="{3D57BEBF-767E-4E62-9B1F-5ACE27798835}"/>
              </a:ext>
            </a:extLst>
          </p:cNvPr>
          <p:cNvSpPr>
            <a:spLocks noGrp="1"/>
          </p:cNvSpPr>
          <p:nvPr>
            <p:ph type="sldNum" sz="quarter" idx="12"/>
          </p:nvPr>
        </p:nvSpPr>
        <p:spPr/>
        <p:txBody>
          <a:bodyPr/>
          <a:lstStyle/>
          <a:p>
            <a:fld id="{12913A4D-7494-4F90-9ED8-4232062B35DA}" type="slidenum">
              <a:rPr lang="en-IN" smtClean="0"/>
              <a:t>3</a:t>
            </a:fld>
            <a:endParaRPr lang="en-IN"/>
          </a:p>
        </p:txBody>
      </p:sp>
      <p:sp>
        <p:nvSpPr>
          <p:cNvPr id="5" name="Rectangle 4">
            <a:extLst>
              <a:ext uri="{FF2B5EF4-FFF2-40B4-BE49-F238E27FC236}">
                <a16:creationId xmlns:a16="http://schemas.microsoft.com/office/drawing/2014/main" id="{15B2999F-1922-4C55-8D3C-FCDE93759BBB}"/>
              </a:ext>
            </a:extLst>
          </p:cNvPr>
          <p:cNvSpPr/>
          <p:nvPr/>
        </p:nvSpPr>
        <p:spPr>
          <a:xfrm flipV="1">
            <a:off x="0" y="1014413"/>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85714D5-E210-4D27-9AEC-D35944EA8EAA}"/>
              </a:ext>
            </a:extLst>
          </p:cNvPr>
          <p:cNvSpPr txBox="1"/>
          <p:nvPr/>
        </p:nvSpPr>
        <p:spPr>
          <a:xfrm>
            <a:off x="838199" y="1315083"/>
            <a:ext cx="10715625" cy="3532249"/>
          </a:xfrm>
          <a:prstGeom prst="rect">
            <a:avLst/>
          </a:prstGeom>
          <a:noFill/>
        </p:spPr>
        <p:txBody>
          <a:bodyPr wrap="square">
            <a:spAutoFit/>
          </a:bodyPr>
          <a:lstStyle/>
          <a:p>
            <a:pPr lvl="0" algn="just">
              <a:lnSpc>
                <a:spcPct val="115000"/>
              </a:lnSpc>
              <a:spcAft>
                <a:spcPts val="1000"/>
              </a:spcAft>
              <a:buSzPts val="1000"/>
              <a:tabLst>
                <a:tab pos="457200" algn="l"/>
              </a:tabLst>
            </a:pPr>
            <a:r>
              <a:rPr lang="en-US" sz="1800" dirty="0">
                <a:effectLst/>
                <a:ea typeface="Times New Roman" panose="02020603050405020304" pitchFamily="18" charset="0"/>
                <a:cs typeface="Times New Roman" panose="02020603050405020304" pitchFamily="18" charset="0"/>
              </a:rPr>
              <a:t>NIDDK (National Institute of Diabetes and Digestive and Kidney Diseases) research creates knowledge about and treatments for the most chronic, costly, and consequential diseases.</a:t>
            </a:r>
            <a:endParaRPr lang="en-IN" sz="2800" dirty="0">
              <a:ea typeface="Times New Roman" panose="02020603050405020304" pitchFamily="18" charset="0"/>
              <a:cs typeface="Times New Roman" panose="02020603050405020304" pitchFamily="18" charset="0"/>
            </a:endParaRPr>
          </a:p>
          <a:p>
            <a:pPr lvl="0" algn="just">
              <a:lnSpc>
                <a:spcPct val="115000"/>
              </a:lnSpc>
              <a:spcAft>
                <a:spcPts val="1000"/>
              </a:spcAft>
              <a:buSzPts val="1000"/>
              <a:tabLst>
                <a:tab pos="457200" algn="l"/>
              </a:tabLst>
            </a:pPr>
            <a:r>
              <a:rPr lang="en-US" sz="1800" dirty="0">
                <a:effectLst/>
                <a:ea typeface="Times New Roman" panose="02020603050405020304" pitchFamily="18" charset="0"/>
                <a:cs typeface="Times New Roman" panose="02020603050405020304" pitchFamily="18" charset="0"/>
              </a:rPr>
              <a:t>The dataset used in this project is originally from NIDDK. </a:t>
            </a:r>
          </a:p>
          <a:p>
            <a:pPr lvl="0" algn="just">
              <a:lnSpc>
                <a:spcPct val="115000"/>
              </a:lnSpc>
              <a:spcAft>
                <a:spcPts val="1000"/>
              </a:spcAft>
              <a:buSzPts val="1000"/>
              <a:tabLst>
                <a:tab pos="457200" algn="l"/>
              </a:tabLst>
            </a:pPr>
            <a:r>
              <a:rPr lang="en-US" sz="1800" dirty="0">
                <a:effectLst/>
                <a:ea typeface="Times New Roman" panose="02020603050405020304" pitchFamily="18" charset="0"/>
                <a:cs typeface="Times New Roman" panose="02020603050405020304" pitchFamily="18" charset="0"/>
              </a:rPr>
              <a:t>The objective is to predict whether a patient has diabetes or not, based on certain diagnostic measures included in the dataset.</a:t>
            </a:r>
            <a:endParaRPr lang="en-IN" sz="2800" dirty="0">
              <a:effectLst/>
              <a:ea typeface="Calibri" panose="020F0502020204030204" pitchFamily="34" charset="0"/>
              <a:cs typeface="Times New Roman" panose="02020603050405020304" pitchFamily="18" charset="0"/>
            </a:endParaRPr>
          </a:p>
          <a:p>
            <a:pPr lvl="0" algn="just">
              <a:lnSpc>
                <a:spcPct val="115000"/>
              </a:lnSpc>
              <a:spcAft>
                <a:spcPts val="1000"/>
              </a:spcAft>
              <a:buSzPts val="1000"/>
              <a:tabLst>
                <a:tab pos="457200" algn="l"/>
              </a:tabLst>
            </a:pPr>
            <a:r>
              <a:rPr lang="en-US" sz="1800" dirty="0">
                <a:effectLst/>
                <a:ea typeface="Times New Roman" panose="02020603050405020304" pitchFamily="18" charset="0"/>
                <a:cs typeface="Times New Roman" panose="02020603050405020304" pitchFamily="18" charset="0"/>
              </a:rPr>
              <a:t>Build a model to accurately predict whether the patients in the dataset have diabetes or not.</a:t>
            </a:r>
          </a:p>
          <a:p>
            <a:pPr algn="l"/>
            <a:r>
              <a:rPr lang="en-US" b="0" i="0" dirty="0">
                <a:effectLst/>
              </a:rPr>
              <a:t>The datasets consists of several medical predictor variables and one target variable (Outcome). </a:t>
            </a:r>
            <a:endParaRPr lang="en-US" dirty="0"/>
          </a:p>
          <a:p>
            <a:pPr algn="l"/>
            <a:endParaRPr lang="en-US" sz="1200" dirty="0"/>
          </a:p>
          <a:p>
            <a:pPr algn="l"/>
            <a:r>
              <a:rPr lang="en-US" b="0" i="0" dirty="0">
                <a:effectLst/>
              </a:rPr>
              <a:t>Predictor variables includes the number of pregnancies the patient has had, Glucose, Blood Pressure, Skin Thickness, Insulin, their BMI, Diabetes Pedigree Function, Age, Outcome(0,1).</a:t>
            </a:r>
          </a:p>
        </p:txBody>
      </p:sp>
      <p:sp>
        <p:nvSpPr>
          <p:cNvPr id="7" name="Rectangle 6">
            <a:extLst>
              <a:ext uri="{FF2B5EF4-FFF2-40B4-BE49-F238E27FC236}">
                <a16:creationId xmlns:a16="http://schemas.microsoft.com/office/drawing/2014/main" id="{F430D342-FFC5-42AF-851E-7C63213719BE}"/>
              </a:ext>
            </a:extLst>
          </p:cNvPr>
          <p:cNvSpPr/>
          <p:nvPr/>
        </p:nvSpPr>
        <p:spPr>
          <a:xfrm>
            <a:off x="495300" y="1447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9039DAF-1071-4FFA-AA4A-299C216C1929}"/>
              </a:ext>
            </a:extLst>
          </p:cNvPr>
          <p:cNvSpPr/>
          <p:nvPr/>
        </p:nvSpPr>
        <p:spPr>
          <a:xfrm>
            <a:off x="495300" y="223837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01B677-C74F-404D-97A2-CBD20765C994}"/>
              </a:ext>
            </a:extLst>
          </p:cNvPr>
          <p:cNvSpPr/>
          <p:nvPr/>
        </p:nvSpPr>
        <p:spPr>
          <a:xfrm>
            <a:off x="495300" y="265747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27D392-0FFA-46AC-B4D9-DF226D3E823C}"/>
              </a:ext>
            </a:extLst>
          </p:cNvPr>
          <p:cNvSpPr/>
          <p:nvPr/>
        </p:nvSpPr>
        <p:spPr>
          <a:xfrm>
            <a:off x="495300" y="34290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B627D8-DA10-47CB-9C0D-31AC3BD1F8D1}"/>
              </a:ext>
            </a:extLst>
          </p:cNvPr>
          <p:cNvSpPr/>
          <p:nvPr/>
        </p:nvSpPr>
        <p:spPr>
          <a:xfrm>
            <a:off x="495300" y="4256381"/>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E39F9-C732-41C0-94D2-57C58257C428}"/>
              </a:ext>
            </a:extLst>
          </p:cNvPr>
          <p:cNvSpPr txBox="1"/>
          <p:nvPr/>
        </p:nvSpPr>
        <p:spPr>
          <a:xfrm>
            <a:off x="0" y="308044"/>
            <a:ext cx="12192000" cy="584775"/>
          </a:xfrm>
          <a:prstGeom prst="rect">
            <a:avLst/>
          </a:prstGeom>
          <a:noFill/>
        </p:spPr>
        <p:txBody>
          <a:bodyPr wrap="square">
            <a:spAutoFit/>
          </a:bodyPr>
          <a:lstStyle/>
          <a:p>
            <a:pPr algn="ctr"/>
            <a:r>
              <a:rPr lang="en-US" sz="3200" b="1" dirty="0">
                <a:solidFill>
                  <a:srgbClr val="771FED"/>
                </a:solidFill>
              </a:rPr>
              <a:t>Objectives </a:t>
            </a:r>
            <a:endParaRPr lang="en-US" sz="3200" dirty="0"/>
          </a:p>
        </p:txBody>
      </p:sp>
      <p:sp>
        <p:nvSpPr>
          <p:cNvPr id="4" name="Slide Number Placeholder 3">
            <a:extLst>
              <a:ext uri="{FF2B5EF4-FFF2-40B4-BE49-F238E27FC236}">
                <a16:creationId xmlns:a16="http://schemas.microsoft.com/office/drawing/2014/main" id="{07640591-23A4-4C00-AA73-C92CBB566623}"/>
              </a:ext>
            </a:extLst>
          </p:cNvPr>
          <p:cNvSpPr>
            <a:spLocks noGrp="1"/>
          </p:cNvSpPr>
          <p:nvPr>
            <p:ph type="sldNum" sz="quarter" idx="12"/>
          </p:nvPr>
        </p:nvSpPr>
        <p:spPr/>
        <p:txBody>
          <a:bodyPr/>
          <a:lstStyle/>
          <a:p>
            <a:fld id="{12913A4D-7494-4F90-9ED8-4232062B35DA}" type="slidenum">
              <a:rPr lang="en-IN" smtClean="0"/>
              <a:t>4</a:t>
            </a:fld>
            <a:endParaRPr lang="en-IN" dirty="0"/>
          </a:p>
        </p:txBody>
      </p:sp>
      <p:sp>
        <p:nvSpPr>
          <p:cNvPr id="5" name="Rectangle 4">
            <a:extLst>
              <a:ext uri="{FF2B5EF4-FFF2-40B4-BE49-F238E27FC236}">
                <a16:creationId xmlns:a16="http://schemas.microsoft.com/office/drawing/2014/main" id="{4B9FD478-5E7D-4FD7-BD18-F4751B36CB89}"/>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2800B9-B53D-421D-911C-AAD27EE14B2B}"/>
              </a:ext>
            </a:extLst>
          </p:cNvPr>
          <p:cNvSpPr txBox="1"/>
          <p:nvPr/>
        </p:nvSpPr>
        <p:spPr>
          <a:xfrm>
            <a:off x="840581" y="1257920"/>
            <a:ext cx="10827544" cy="1149161"/>
          </a:xfrm>
          <a:prstGeom prst="rect">
            <a:avLst/>
          </a:prstGeom>
          <a:noFill/>
        </p:spPr>
        <p:txBody>
          <a:bodyPr wrap="square">
            <a:spAutoFit/>
          </a:bodyPr>
          <a:lstStyle/>
          <a:p>
            <a:pPr lvl="0" algn="just">
              <a:lnSpc>
                <a:spcPct val="115000"/>
              </a:lnSpc>
              <a:spcAft>
                <a:spcPts val="1000"/>
              </a:spcAft>
              <a:buSzPts val="1000"/>
              <a:tabLst>
                <a:tab pos="457200" algn="l"/>
              </a:tabLst>
            </a:pPr>
            <a:r>
              <a:rPr lang="en-US" sz="1800" dirty="0">
                <a:effectLst/>
                <a:ea typeface="Times New Roman" panose="02020603050405020304" pitchFamily="18" charset="0"/>
                <a:cs typeface="Times New Roman" panose="02020603050405020304" pitchFamily="18" charset="0"/>
              </a:rPr>
              <a:t>The objective of this project is to</a:t>
            </a:r>
            <a:r>
              <a:rPr lang="en-US" dirty="0">
                <a:ea typeface="Times New Roman" panose="02020603050405020304" pitchFamily="18" charset="0"/>
                <a:cs typeface="Times New Roman" panose="02020603050405020304" pitchFamily="18" charset="0"/>
              </a:rPr>
              <a:t> p</a:t>
            </a:r>
            <a:r>
              <a:rPr lang="en-US" sz="1800" dirty="0">
                <a:effectLst/>
                <a:ea typeface="Times New Roman" panose="02020603050405020304" pitchFamily="18" charset="0"/>
                <a:cs typeface="Times New Roman" panose="02020603050405020304" pitchFamily="18" charset="0"/>
              </a:rPr>
              <a:t>redict whether a patient has diabetes or not, based on certain diagnostic measures included in the dataset.</a:t>
            </a:r>
          </a:p>
          <a:p>
            <a:pPr algn="just">
              <a:lnSpc>
                <a:spcPct val="115000"/>
              </a:lnSpc>
              <a:spcAft>
                <a:spcPts val="625"/>
              </a:spcAft>
            </a:pPr>
            <a:r>
              <a:rPr lang="en-US" dirty="0">
                <a:ea typeface="Calibri" panose="020F0502020204030204" pitchFamily="34" charset="0"/>
                <a:cs typeface="Times New Roman" panose="02020603050405020304" pitchFamily="18" charset="0"/>
              </a:rPr>
              <a:t>To attain this, we will:</a:t>
            </a:r>
          </a:p>
        </p:txBody>
      </p:sp>
      <p:sp>
        <p:nvSpPr>
          <p:cNvPr id="7" name="Rectangle 6">
            <a:extLst>
              <a:ext uri="{FF2B5EF4-FFF2-40B4-BE49-F238E27FC236}">
                <a16:creationId xmlns:a16="http://schemas.microsoft.com/office/drawing/2014/main" id="{549B6E4D-8AB9-476D-95A2-C07503DC3C5F}"/>
              </a:ext>
            </a:extLst>
          </p:cNvPr>
          <p:cNvSpPr/>
          <p:nvPr/>
        </p:nvSpPr>
        <p:spPr>
          <a:xfrm>
            <a:off x="371475" y="1371602"/>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B089B0-64C4-4A35-ABD1-702F02B55F27}"/>
              </a:ext>
            </a:extLst>
          </p:cNvPr>
          <p:cNvSpPr/>
          <p:nvPr/>
        </p:nvSpPr>
        <p:spPr>
          <a:xfrm>
            <a:off x="371475" y="2146548"/>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Connector 1">
            <a:extLst>
              <a:ext uri="{FF2B5EF4-FFF2-40B4-BE49-F238E27FC236}">
                <a16:creationId xmlns:a16="http://schemas.microsoft.com/office/drawing/2014/main" id="{178850BC-B403-4F17-935F-EEC54D2CA735}"/>
              </a:ext>
            </a:extLst>
          </p:cNvPr>
          <p:cNvSpPr/>
          <p:nvPr/>
        </p:nvSpPr>
        <p:spPr>
          <a:xfrm>
            <a:off x="994296" y="2556678"/>
            <a:ext cx="133165" cy="150920"/>
          </a:xfrm>
          <a:prstGeom prst="flowChartConnector">
            <a:avLst/>
          </a:prstGeom>
          <a:solidFill>
            <a:srgbClr val="7030A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88E299B-C8CE-45AB-8193-B7097C21D109}"/>
              </a:ext>
            </a:extLst>
          </p:cNvPr>
          <p:cNvSpPr/>
          <p:nvPr/>
        </p:nvSpPr>
        <p:spPr>
          <a:xfrm>
            <a:off x="994297" y="3035127"/>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06CCA47-EA7F-401C-B496-AC23545BE5A9}"/>
              </a:ext>
            </a:extLst>
          </p:cNvPr>
          <p:cNvSpPr/>
          <p:nvPr/>
        </p:nvSpPr>
        <p:spPr>
          <a:xfrm>
            <a:off x="994297" y="3518281"/>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ED0FF908-8B4A-49F3-8655-F5B93D96D926}"/>
              </a:ext>
            </a:extLst>
          </p:cNvPr>
          <p:cNvSpPr/>
          <p:nvPr/>
        </p:nvSpPr>
        <p:spPr>
          <a:xfrm>
            <a:off x="994297" y="3998421"/>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079410F1-170B-4239-AEE3-8EC09A2B229B}"/>
              </a:ext>
            </a:extLst>
          </p:cNvPr>
          <p:cNvSpPr/>
          <p:nvPr/>
        </p:nvSpPr>
        <p:spPr>
          <a:xfrm>
            <a:off x="994297" y="4497703"/>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AFCDB98C-05D6-4D5F-8A70-3CC72A5373F6}"/>
              </a:ext>
            </a:extLst>
          </p:cNvPr>
          <p:cNvSpPr/>
          <p:nvPr/>
        </p:nvSpPr>
        <p:spPr>
          <a:xfrm>
            <a:off x="994296" y="4955320"/>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73FE272-551B-43D0-BED7-3ED4FDA43607}"/>
              </a:ext>
            </a:extLst>
          </p:cNvPr>
          <p:cNvSpPr txBox="1"/>
          <p:nvPr/>
        </p:nvSpPr>
        <p:spPr>
          <a:xfrm>
            <a:off x="1202924" y="2407081"/>
            <a:ext cx="10533355" cy="3823098"/>
          </a:xfrm>
          <a:prstGeom prst="rect">
            <a:avLst/>
          </a:prstGeom>
          <a:noFill/>
        </p:spPr>
        <p:txBody>
          <a:bodyPr wrap="square">
            <a:spAutoFit/>
          </a:bodyPr>
          <a:lstStyle/>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 descriptive analysis. We have to understand the variables and their corresponding values. </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cs typeface="Times New Roman" panose="02020603050405020304" pitchFamily="18" charset="0"/>
              </a:rPr>
              <a:t>C</a:t>
            </a:r>
            <a:r>
              <a:rPr lang="en-US" sz="1800" dirty="0">
                <a:effectLst/>
                <a:ea typeface="Times New Roman" panose="02020603050405020304" pitchFamily="18" charset="0"/>
                <a:cs typeface="Times New Roman" panose="02020603050405020304" pitchFamily="18" charset="0"/>
              </a:rPr>
              <a:t>heck if there is any missing values in the</a:t>
            </a:r>
            <a:r>
              <a:rPr lang="en-IN"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Glucose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BloodPressure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SkinThickness</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Insulin and BMI.</a:t>
            </a:r>
          </a:p>
          <a:p>
            <a:pPr algn="just">
              <a:lnSpc>
                <a:spcPct val="115000"/>
              </a:lnSpc>
              <a:spcAft>
                <a:spcPts val="625"/>
              </a:spcAft>
            </a:pPr>
            <a:endParaRPr lang="en-IN" sz="100" dirty="0">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rPr>
              <a:t>V</a:t>
            </a:r>
            <a:r>
              <a:rPr lang="en-US" sz="1800" dirty="0">
                <a:effectLst/>
                <a:ea typeface="Times New Roman" panose="02020603050405020304" pitchFamily="18" charset="0"/>
              </a:rPr>
              <a:t>isually explore </a:t>
            </a:r>
            <a:r>
              <a:rPr lang="en-US" sz="1800" dirty="0">
                <a:effectLst/>
                <a:ea typeface="Times New Roman" panose="02020603050405020304" pitchFamily="18" charset="0"/>
                <a:cs typeface="Times New Roman" panose="02020603050405020304" pitchFamily="18" charset="0"/>
              </a:rPr>
              <a:t>these variables using histograms and treat the missing values accordingly.</a:t>
            </a:r>
          </a:p>
          <a:p>
            <a:pPr algn="just">
              <a:lnSpc>
                <a:spcPct val="115000"/>
              </a:lnSpc>
              <a:spcAft>
                <a:spcPts val="625"/>
              </a:spcAft>
            </a:pPr>
            <a:endParaRPr lang="en-IN" sz="1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a count (frequency) plot describing the data types and the count of variables.</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Check the balance of the data by plotting the count of outcomes by their value.</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scatter charts between the pair of variables to understand the relationships.</a:t>
            </a:r>
            <a:endParaRPr lang="en-IN" dirty="0">
              <a:ea typeface="Times New Roman" panose="02020603050405020304" pitchFamily="18" charset="0"/>
              <a:cs typeface="Times New Roman" panose="02020603050405020304" pitchFamily="18" charset="0"/>
            </a:endParaRP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 correlation analysis.</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Devise strategies for model building.</a:t>
            </a:r>
            <a:endParaRPr lang="en-IN" sz="1800" dirty="0">
              <a:effectLst/>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71EE643D-B5F1-4734-BBFA-115F81DC1D32}"/>
              </a:ext>
            </a:extLst>
          </p:cNvPr>
          <p:cNvSpPr txBox="1"/>
          <p:nvPr/>
        </p:nvSpPr>
        <p:spPr>
          <a:xfrm>
            <a:off x="11051219" y="6049223"/>
            <a:ext cx="1012055" cy="369332"/>
          </a:xfrm>
          <a:prstGeom prst="rect">
            <a:avLst/>
          </a:prstGeom>
          <a:noFill/>
        </p:spPr>
        <p:txBody>
          <a:bodyPr wrap="square" rtlCol="0">
            <a:spAutoFit/>
          </a:bodyPr>
          <a:lstStyle/>
          <a:p>
            <a:r>
              <a:rPr lang="en-US"/>
              <a:t>(Contd.)</a:t>
            </a:r>
            <a:endParaRPr lang="en-IN" dirty="0"/>
          </a:p>
        </p:txBody>
      </p:sp>
      <p:sp>
        <p:nvSpPr>
          <p:cNvPr id="21" name="Flowchart: Connector 20">
            <a:extLst>
              <a:ext uri="{FF2B5EF4-FFF2-40B4-BE49-F238E27FC236}">
                <a16:creationId xmlns:a16="http://schemas.microsoft.com/office/drawing/2014/main" id="{BA9985A7-7F6D-4D00-BD3B-42EA7D123A2B}"/>
              </a:ext>
            </a:extLst>
          </p:cNvPr>
          <p:cNvSpPr/>
          <p:nvPr/>
        </p:nvSpPr>
        <p:spPr>
          <a:xfrm>
            <a:off x="994296" y="5898303"/>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F78F8BED-8ECE-4CDF-9893-815B565E5102}"/>
              </a:ext>
            </a:extLst>
          </p:cNvPr>
          <p:cNvSpPr/>
          <p:nvPr/>
        </p:nvSpPr>
        <p:spPr>
          <a:xfrm>
            <a:off x="994296" y="545460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677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473CB-B602-46FC-8DD0-1D15B8E0E1E4}"/>
              </a:ext>
            </a:extLst>
          </p:cNvPr>
          <p:cNvSpPr>
            <a:spLocks noGrp="1"/>
          </p:cNvSpPr>
          <p:nvPr>
            <p:ph type="sldNum" sz="quarter" idx="12"/>
          </p:nvPr>
        </p:nvSpPr>
        <p:spPr/>
        <p:txBody>
          <a:bodyPr/>
          <a:lstStyle/>
          <a:p>
            <a:fld id="{12913A4D-7494-4F90-9ED8-4232062B35DA}" type="slidenum">
              <a:rPr lang="en-IN" smtClean="0"/>
              <a:t>5</a:t>
            </a:fld>
            <a:endParaRPr lang="en-IN"/>
          </a:p>
        </p:txBody>
      </p:sp>
      <p:sp>
        <p:nvSpPr>
          <p:cNvPr id="4" name="TextBox 3">
            <a:extLst>
              <a:ext uri="{FF2B5EF4-FFF2-40B4-BE49-F238E27FC236}">
                <a16:creationId xmlns:a16="http://schemas.microsoft.com/office/drawing/2014/main" id="{5E72452C-37AB-4FC7-85EA-64E2C214A4A6}"/>
              </a:ext>
            </a:extLst>
          </p:cNvPr>
          <p:cNvSpPr txBox="1"/>
          <p:nvPr/>
        </p:nvSpPr>
        <p:spPr>
          <a:xfrm>
            <a:off x="1100832" y="1332400"/>
            <a:ext cx="10599938" cy="2181110"/>
          </a:xfrm>
          <a:prstGeom prst="rect">
            <a:avLst/>
          </a:prstGeom>
          <a:noFill/>
        </p:spPr>
        <p:txBody>
          <a:bodyPr wrap="square">
            <a:spAutoFit/>
          </a:bodyPr>
          <a:lstStyle/>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Apply an appropriate classification algorithm to build a model. </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Compare various models with the results from KNN algorithm.</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a classification report by analyzing sensitivity, specificity, AUC (ROC curve), etc. </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a dashboard in tableau by choosing appropriate chart types and metrics useful for the business. The dashboard must entail the following:</a:t>
            </a:r>
            <a:endParaRPr lang="en-IN" sz="2800" dirty="0">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D7BE4D2-2346-4792-8EB8-5120933D5700}"/>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E7AC41-D50E-4C14-8183-53E93C673BEC}"/>
              </a:ext>
            </a:extLst>
          </p:cNvPr>
          <p:cNvSpPr txBox="1"/>
          <p:nvPr/>
        </p:nvSpPr>
        <p:spPr>
          <a:xfrm>
            <a:off x="0" y="308044"/>
            <a:ext cx="12192000" cy="584775"/>
          </a:xfrm>
          <a:prstGeom prst="rect">
            <a:avLst/>
          </a:prstGeom>
          <a:noFill/>
        </p:spPr>
        <p:txBody>
          <a:bodyPr wrap="square">
            <a:spAutoFit/>
          </a:bodyPr>
          <a:lstStyle/>
          <a:p>
            <a:pPr algn="ctr"/>
            <a:r>
              <a:rPr lang="en-US" sz="3200" b="1" dirty="0">
                <a:solidFill>
                  <a:srgbClr val="771FED"/>
                </a:solidFill>
              </a:rPr>
              <a:t>Objectives </a:t>
            </a:r>
            <a:endParaRPr lang="en-US" sz="3200" dirty="0"/>
          </a:p>
        </p:txBody>
      </p:sp>
      <p:sp>
        <p:nvSpPr>
          <p:cNvPr id="7" name="Flowchart: Connector 6">
            <a:extLst>
              <a:ext uri="{FF2B5EF4-FFF2-40B4-BE49-F238E27FC236}">
                <a16:creationId xmlns:a16="http://schemas.microsoft.com/office/drawing/2014/main" id="{942D47B9-5176-413F-9766-AB4C1D221607}"/>
              </a:ext>
            </a:extLst>
          </p:cNvPr>
          <p:cNvSpPr/>
          <p:nvPr/>
        </p:nvSpPr>
        <p:spPr>
          <a:xfrm>
            <a:off x="905522" y="1453215"/>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2F2BFC9F-69F2-4F66-8B7D-1558C5F9362E}"/>
              </a:ext>
            </a:extLst>
          </p:cNvPr>
          <p:cNvSpPr/>
          <p:nvPr/>
        </p:nvSpPr>
        <p:spPr>
          <a:xfrm>
            <a:off x="899601" y="1954606"/>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03FB71D1-91C2-4FCB-9020-AEA35FE278D5}"/>
              </a:ext>
            </a:extLst>
          </p:cNvPr>
          <p:cNvSpPr/>
          <p:nvPr/>
        </p:nvSpPr>
        <p:spPr>
          <a:xfrm>
            <a:off x="899601" y="2416481"/>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BB21E91E-76C3-4092-AA6B-2F4877F49A1F}"/>
              </a:ext>
            </a:extLst>
          </p:cNvPr>
          <p:cNvSpPr/>
          <p:nvPr/>
        </p:nvSpPr>
        <p:spPr>
          <a:xfrm>
            <a:off x="899601" y="291787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Right 2">
            <a:extLst>
              <a:ext uri="{FF2B5EF4-FFF2-40B4-BE49-F238E27FC236}">
                <a16:creationId xmlns:a16="http://schemas.microsoft.com/office/drawing/2014/main" id="{D1A55564-54FB-4753-AB41-808BBD8281FA}"/>
              </a:ext>
            </a:extLst>
          </p:cNvPr>
          <p:cNvSpPr/>
          <p:nvPr/>
        </p:nvSpPr>
        <p:spPr>
          <a:xfrm>
            <a:off x="1207734" y="3627352"/>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4E78F66D-5006-4743-82EE-8CC37E9D665A}"/>
              </a:ext>
            </a:extLst>
          </p:cNvPr>
          <p:cNvSpPr/>
          <p:nvPr/>
        </p:nvSpPr>
        <p:spPr>
          <a:xfrm>
            <a:off x="1210689" y="5240262"/>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FD84C48B-D960-4C8F-877D-E989EA7DB8BC}"/>
              </a:ext>
            </a:extLst>
          </p:cNvPr>
          <p:cNvSpPr/>
          <p:nvPr/>
        </p:nvSpPr>
        <p:spPr>
          <a:xfrm>
            <a:off x="1211803" y="4842972"/>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FD73430C-9A95-4238-8BCB-F39FD8F45401}"/>
              </a:ext>
            </a:extLst>
          </p:cNvPr>
          <p:cNvSpPr/>
          <p:nvPr/>
        </p:nvSpPr>
        <p:spPr>
          <a:xfrm>
            <a:off x="1207733" y="4445682"/>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9460627A-5B72-47A0-ABBF-90D4AD5BE0CB}"/>
              </a:ext>
            </a:extLst>
          </p:cNvPr>
          <p:cNvSpPr/>
          <p:nvPr/>
        </p:nvSpPr>
        <p:spPr>
          <a:xfrm>
            <a:off x="1207733" y="4034901"/>
            <a:ext cx="204187" cy="1487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BB0EFF6-CB6F-4708-8825-78839D4EBAD2}"/>
              </a:ext>
            </a:extLst>
          </p:cNvPr>
          <p:cNvSpPr txBox="1"/>
          <p:nvPr/>
        </p:nvSpPr>
        <p:spPr>
          <a:xfrm>
            <a:off x="1433006" y="3503350"/>
            <a:ext cx="10233732" cy="2292679"/>
          </a:xfrm>
          <a:prstGeom prst="rect">
            <a:avLst/>
          </a:prstGeom>
          <a:noFill/>
        </p:spPr>
        <p:txBody>
          <a:bodyPr wrap="square">
            <a:spAutoFit/>
          </a:bodyPr>
          <a:lstStyle/>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Pie chart to describe the diabetic or non-diabetic population</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Scatter charts between relevant variables to analyze the relationships</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Histogram or frequency charts to analyze the distribution of the data</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Heatmap of correlation analysis among the relevant variables</a:t>
            </a:r>
            <a:endParaRPr lang="en-IN" sz="28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 bins of these age values: 20-25, 25-30, 30-35, etc. Analyze different variables for these age brackets using a bubble chart.</a:t>
            </a:r>
            <a:endParaRPr lang="en-IN" sz="2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109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2DDBD-5713-44C3-8B87-AA64C3498D84}"/>
              </a:ext>
            </a:extLst>
          </p:cNvPr>
          <p:cNvSpPr txBox="1"/>
          <p:nvPr/>
        </p:nvSpPr>
        <p:spPr>
          <a:xfrm>
            <a:off x="0" y="136525"/>
            <a:ext cx="12192000" cy="584775"/>
          </a:xfrm>
          <a:prstGeom prst="rect">
            <a:avLst/>
          </a:prstGeom>
          <a:noFill/>
        </p:spPr>
        <p:txBody>
          <a:bodyPr wrap="square">
            <a:spAutoFit/>
          </a:bodyPr>
          <a:lstStyle/>
          <a:p>
            <a:pPr algn="ctr"/>
            <a:r>
              <a:rPr lang="en-US" sz="3200" b="1" dirty="0">
                <a:solidFill>
                  <a:srgbClr val="771FED"/>
                </a:solidFill>
              </a:rPr>
              <a:t>Data Availability</a:t>
            </a:r>
            <a:endParaRPr lang="en-US" sz="3200" dirty="0"/>
          </a:p>
        </p:txBody>
      </p:sp>
      <p:sp>
        <p:nvSpPr>
          <p:cNvPr id="4" name="Slide Number Placeholder 3">
            <a:extLst>
              <a:ext uri="{FF2B5EF4-FFF2-40B4-BE49-F238E27FC236}">
                <a16:creationId xmlns:a16="http://schemas.microsoft.com/office/drawing/2014/main" id="{56A7E893-7CB5-428B-86F2-56C97FB8F460}"/>
              </a:ext>
            </a:extLst>
          </p:cNvPr>
          <p:cNvSpPr>
            <a:spLocks noGrp="1"/>
          </p:cNvSpPr>
          <p:nvPr>
            <p:ph type="sldNum" sz="quarter" idx="12"/>
          </p:nvPr>
        </p:nvSpPr>
        <p:spPr/>
        <p:txBody>
          <a:bodyPr/>
          <a:lstStyle/>
          <a:p>
            <a:fld id="{12913A4D-7494-4F90-9ED8-4232062B35DA}" type="slidenum">
              <a:rPr lang="en-IN" smtClean="0"/>
              <a:t>6</a:t>
            </a:fld>
            <a:endParaRPr lang="en-IN"/>
          </a:p>
        </p:txBody>
      </p:sp>
      <p:sp>
        <p:nvSpPr>
          <p:cNvPr id="5" name="Rectangle 4">
            <a:extLst>
              <a:ext uri="{FF2B5EF4-FFF2-40B4-BE49-F238E27FC236}">
                <a16:creationId xmlns:a16="http://schemas.microsoft.com/office/drawing/2014/main" id="{CD9740D9-3B7B-4E1A-881A-EFA13735D884}"/>
              </a:ext>
            </a:extLst>
          </p:cNvPr>
          <p:cNvSpPr/>
          <p:nvPr/>
        </p:nvSpPr>
        <p:spPr>
          <a:xfrm flipV="1">
            <a:off x="0" y="819788"/>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C2D464-FB1D-436F-9E9E-4AB6F0598BC8}"/>
              </a:ext>
            </a:extLst>
          </p:cNvPr>
          <p:cNvSpPr txBox="1"/>
          <p:nvPr/>
        </p:nvSpPr>
        <p:spPr>
          <a:xfrm>
            <a:off x="581025" y="1011654"/>
            <a:ext cx="10820400" cy="1501693"/>
          </a:xfrm>
          <a:prstGeom prst="rect">
            <a:avLst/>
          </a:prstGeom>
          <a:noFill/>
        </p:spPr>
        <p:txBody>
          <a:bodyPr wrap="square">
            <a:spAutoFit/>
          </a:bodyPr>
          <a:lstStyle/>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The datasets consists of several medical predictor variables and one target variable (Outcome). Predictor variables includes the number of pregnancies the patient has had, their BMI, insulin level, age, and more.</a:t>
            </a:r>
          </a:p>
          <a:p>
            <a:pPr>
              <a:lnSpc>
                <a:spcPct val="115000"/>
              </a:lnSpc>
              <a:spcAft>
                <a:spcPts val="625"/>
              </a:spcAft>
            </a:pPr>
            <a:r>
              <a:rPr lang="en-US" dirty="0">
                <a:ea typeface="Calibri" panose="020F0502020204030204" pitchFamily="34" charset="0"/>
                <a:cs typeface="Times New Roman" panose="02020603050405020304" pitchFamily="18" charset="0"/>
              </a:rPr>
              <a:t>The dataset contains 768 rows and 9 columns.</a:t>
            </a:r>
          </a:p>
          <a:p>
            <a:pPr>
              <a:lnSpc>
                <a:spcPct val="115000"/>
              </a:lnSpc>
              <a:spcAft>
                <a:spcPts val="625"/>
              </a:spcAft>
            </a:pPr>
            <a:r>
              <a:rPr lang="en-US" dirty="0">
                <a:ea typeface="Calibri" panose="020F0502020204030204" pitchFamily="34" charset="0"/>
                <a:cs typeface="Times New Roman" panose="02020603050405020304" pitchFamily="18" charset="0"/>
              </a:rPr>
              <a:t>The Outcome ‘0’ indicates the patient is ‘Non-Diabetic’ and ‘1’ indicates the patient is ‘Diabetic’.</a:t>
            </a:r>
          </a:p>
        </p:txBody>
      </p:sp>
      <p:sp>
        <p:nvSpPr>
          <p:cNvPr id="7" name="Rectangle 6">
            <a:extLst>
              <a:ext uri="{FF2B5EF4-FFF2-40B4-BE49-F238E27FC236}">
                <a16:creationId xmlns:a16="http://schemas.microsoft.com/office/drawing/2014/main" id="{584B0FFC-4708-4964-8541-1A9F03AAB428}"/>
              </a:ext>
            </a:extLst>
          </p:cNvPr>
          <p:cNvSpPr/>
          <p:nvPr/>
        </p:nvSpPr>
        <p:spPr>
          <a:xfrm>
            <a:off x="428625" y="1148699"/>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A77EF9A-7836-4BBB-B8B3-2B4EC7958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94" y="2545144"/>
            <a:ext cx="11438611" cy="3734124"/>
          </a:xfrm>
          <a:prstGeom prst="rect">
            <a:avLst/>
          </a:prstGeom>
        </p:spPr>
      </p:pic>
      <p:sp>
        <p:nvSpPr>
          <p:cNvPr id="8" name="Rectangle 7">
            <a:extLst>
              <a:ext uri="{FF2B5EF4-FFF2-40B4-BE49-F238E27FC236}">
                <a16:creationId xmlns:a16="http://schemas.microsoft.com/office/drawing/2014/main" id="{768EA7D0-220B-46EB-BD0A-448E6F7F5A87}"/>
              </a:ext>
            </a:extLst>
          </p:cNvPr>
          <p:cNvSpPr/>
          <p:nvPr/>
        </p:nvSpPr>
        <p:spPr>
          <a:xfrm>
            <a:off x="428625" y="2271266"/>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4A8768-F702-49EE-A31A-CCCBBEF7903D}"/>
              </a:ext>
            </a:extLst>
          </p:cNvPr>
          <p:cNvSpPr/>
          <p:nvPr/>
        </p:nvSpPr>
        <p:spPr>
          <a:xfrm>
            <a:off x="420210" y="186615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76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36FE2C-0ED3-4B70-BD72-A6D2C7704DE3}"/>
              </a:ext>
            </a:extLst>
          </p:cNvPr>
          <p:cNvSpPr>
            <a:spLocks noGrp="1"/>
          </p:cNvSpPr>
          <p:nvPr>
            <p:ph type="sldNum" sz="quarter" idx="12"/>
          </p:nvPr>
        </p:nvSpPr>
        <p:spPr/>
        <p:txBody>
          <a:bodyPr/>
          <a:lstStyle/>
          <a:p>
            <a:fld id="{12913A4D-7494-4F90-9ED8-4232062B35DA}" type="slidenum">
              <a:rPr lang="en-IN" smtClean="0"/>
              <a:t>7</a:t>
            </a:fld>
            <a:endParaRPr lang="en-IN"/>
          </a:p>
        </p:txBody>
      </p:sp>
      <p:sp>
        <p:nvSpPr>
          <p:cNvPr id="3" name="Rectangle 2">
            <a:extLst>
              <a:ext uri="{FF2B5EF4-FFF2-40B4-BE49-F238E27FC236}">
                <a16:creationId xmlns:a16="http://schemas.microsoft.com/office/drawing/2014/main" id="{F28C091A-A9A2-42FF-9F04-B2FBFBA291AE}"/>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102606-7A17-4532-9141-EE263FCC28E5}"/>
              </a:ext>
            </a:extLst>
          </p:cNvPr>
          <p:cNvSpPr/>
          <p:nvPr/>
        </p:nvSpPr>
        <p:spPr>
          <a:xfrm>
            <a:off x="622177" y="1377065"/>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5185C002-1DF0-458E-A1CC-0BAA07C5032D}"/>
              </a:ext>
            </a:extLst>
          </p:cNvPr>
          <p:cNvSpPr txBox="1"/>
          <p:nvPr/>
        </p:nvSpPr>
        <p:spPr>
          <a:xfrm>
            <a:off x="1093803" y="1646018"/>
            <a:ext cx="10004394" cy="4313232"/>
          </a:xfrm>
          <a:prstGeom prst="rect">
            <a:avLst/>
          </a:prstGeom>
          <a:noFill/>
        </p:spPr>
        <p:txBody>
          <a:bodyPr wrap="square">
            <a:spAutoFit/>
          </a:bodyPr>
          <a:lstStyle/>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Performed descriptive analysis. </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cs typeface="Times New Roman" panose="02020603050405020304" pitchFamily="18" charset="0"/>
              </a:rPr>
              <a:t>C</a:t>
            </a:r>
            <a:r>
              <a:rPr lang="en-US" sz="1800" dirty="0">
                <a:effectLst/>
                <a:ea typeface="Times New Roman" panose="02020603050405020304" pitchFamily="18" charset="0"/>
                <a:cs typeface="Times New Roman" panose="02020603050405020304" pitchFamily="18" charset="0"/>
              </a:rPr>
              <a:t>hecked if there is any missing values in the</a:t>
            </a:r>
            <a:r>
              <a:rPr lang="en-IN"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Glucose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BloodPressure</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SkinThickness</a:t>
            </a:r>
            <a:r>
              <a:rPr lang="en-IN"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Insulin and BMI.</a:t>
            </a:r>
          </a:p>
          <a:p>
            <a:pPr algn="just">
              <a:lnSpc>
                <a:spcPct val="115000"/>
              </a:lnSpc>
              <a:spcAft>
                <a:spcPts val="625"/>
              </a:spcAft>
            </a:pPr>
            <a:endParaRPr lang="en-IN" sz="100" dirty="0">
              <a:ea typeface="Times New Roman" panose="02020603050405020304" pitchFamily="18" charset="0"/>
              <a:cs typeface="Times New Roman" panose="02020603050405020304" pitchFamily="18" charset="0"/>
            </a:endParaRPr>
          </a:p>
          <a:p>
            <a:pPr algn="just">
              <a:lnSpc>
                <a:spcPct val="115000"/>
              </a:lnSpc>
              <a:spcAft>
                <a:spcPts val="625"/>
              </a:spcAft>
            </a:pPr>
            <a:r>
              <a:rPr lang="en-US" dirty="0">
                <a:ea typeface="Times New Roman" panose="02020603050405020304" pitchFamily="18" charset="0"/>
              </a:rPr>
              <a:t>V</a:t>
            </a:r>
            <a:r>
              <a:rPr lang="en-US" sz="1800" dirty="0">
                <a:effectLst/>
                <a:ea typeface="Times New Roman" panose="02020603050405020304" pitchFamily="18" charset="0"/>
              </a:rPr>
              <a:t>isually explored </a:t>
            </a:r>
            <a:r>
              <a:rPr lang="en-US" sz="1800" dirty="0">
                <a:effectLst/>
                <a:ea typeface="Times New Roman" panose="02020603050405020304" pitchFamily="18" charset="0"/>
                <a:cs typeface="Times New Roman" panose="02020603050405020304" pitchFamily="18" charset="0"/>
              </a:rPr>
              <a:t>these variables using histograms and treat the missing values accordingly.</a:t>
            </a:r>
          </a:p>
          <a:p>
            <a:pPr algn="just">
              <a:lnSpc>
                <a:spcPct val="115000"/>
              </a:lnSpc>
              <a:spcAft>
                <a:spcPts val="625"/>
              </a:spcAft>
            </a:pPr>
            <a:endParaRPr lang="en-IN" sz="100" dirty="0">
              <a:effectLst/>
              <a:ea typeface="Calibri" panose="020F0502020204030204" pitchFamily="34" charset="0"/>
              <a:cs typeface="Times New Roman" panose="02020603050405020304" pitchFamily="18" charset="0"/>
            </a:endParaRPr>
          </a:p>
          <a:p>
            <a:pPr algn="just">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a count (frequency) plot describing the data types and the count of variables.</a:t>
            </a:r>
          </a:p>
          <a:p>
            <a:pPr algn="just">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Checked the balance of the data by plotting the count of outcomes by their value.</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Created scatter charts between the pair of variables to understand the relationships.</a:t>
            </a:r>
            <a:endParaRPr lang="en-IN" dirty="0">
              <a:ea typeface="Times New Roman" panose="02020603050405020304" pitchFamily="18" charset="0"/>
              <a:cs typeface="Times New Roman" panose="02020603050405020304" pitchFamily="18" charset="0"/>
            </a:endParaRP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Performed correlation analysis.</a:t>
            </a:r>
          </a:p>
          <a:p>
            <a:pPr>
              <a:lnSpc>
                <a:spcPct val="115000"/>
              </a:lnSpc>
              <a:spcAft>
                <a:spcPts val="625"/>
              </a:spcAft>
            </a:pPr>
            <a:endParaRPr lang="en-US" sz="100" dirty="0">
              <a:effectLst/>
              <a:ea typeface="Times New Roman" panose="02020603050405020304" pitchFamily="18" charset="0"/>
              <a:cs typeface="Times New Roman" panose="02020603050405020304" pitchFamily="18" charset="0"/>
            </a:endParaRPr>
          </a:p>
          <a:p>
            <a:pPr>
              <a:lnSpc>
                <a:spcPct val="115000"/>
              </a:lnSpc>
              <a:spcAft>
                <a:spcPts val="625"/>
              </a:spcAft>
            </a:pPr>
            <a:r>
              <a:rPr lang="en-US" dirty="0">
                <a:effectLst/>
                <a:ea typeface="Times New Roman" panose="02020603050405020304" pitchFamily="18" charset="0"/>
                <a:cs typeface="Times New Roman" panose="02020603050405020304" pitchFamily="18" charset="0"/>
              </a:rPr>
              <a:t>Visually explored correlation values by using heat map.</a:t>
            </a:r>
          </a:p>
          <a:p>
            <a:pPr>
              <a:lnSpc>
                <a:spcPct val="115000"/>
              </a:lnSpc>
              <a:spcAft>
                <a:spcPts val="625"/>
              </a:spcAft>
            </a:pPr>
            <a:endParaRPr lang="en-IN" sz="100" dirty="0">
              <a:effectLst/>
              <a:ea typeface="Calibri" panose="020F0502020204030204" pitchFamily="34" charset="0"/>
              <a:cs typeface="Times New Roman" panose="02020603050405020304" pitchFamily="18" charset="0"/>
            </a:endParaRPr>
          </a:p>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Devised strategies for model building.</a:t>
            </a:r>
            <a:endParaRPr lang="en-IN" sz="1800" dirty="0">
              <a:effectLst/>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9E72664-D195-437D-B8DB-1052A91FCAF9}"/>
              </a:ext>
            </a:extLst>
          </p:cNvPr>
          <p:cNvSpPr txBox="1"/>
          <p:nvPr/>
        </p:nvSpPr>
        <p:spPr>
          <a:xfrm>
            <a:off x="0" y="207622"/>
            <a:ext cx="12192000" cy="584775"/>
          </a:xfrm>
          <a:prstGeom prst="rect">
            <a:avLst/>
          </a:prstGeom>
          <a:noFill/>
        </p:spPr>
        <p:txBody>
          <a:bodyPr wrap="square">
            <a:spAutoFit/>
          </a:bodyPr>
          <a:lstStyle/>
          <a:p>
            <a:pPr algn="ctr"/>
            <a:r>
              <a:rPr lang="en-US" sz="3200" b="1" dirty="0">
                <a:solidFill>
                  <a:srgbClr val="771FED"/>
                </a:solidFill>
              </a:rPr>
              <a:t>Data Exploration/ Data Mining Summary</a:t>
            </a:r>
            <a:endParaRPr lang="en-US" sz="3200" dirty="0"/>
          </a:p>
        </p:txBody>
      </p:sp>
      <p:sp>
        <p:nvSpPr>
          <p:cNvPr id="17" name="Rectangle 16">
            <a:extLst>
              <a:ext uri="{FF2B5EF4-FFF2-40B4-BE49-F238E27FC236}">
                <a16:creationId xmlns:a16="http://schemas.microsoft.com/office/drawing/2014/main" id="{F9D860CF-0724-4D15-B869-3F0463CB2A90}"/>
              </a:ext>
            </a:extLst>
          </p:cNvPr>
          <p:cNvSpPr/>
          <p:nvPr/>
        </p:nvSpPr>
        <p:spPr>
          <a:xfrm>
            <a:off x="851603" y="1276686"/>
            <a:ext cx="4678910" cy="369332"/>
          </a:xfrm>
          <a:prstGeom prst="rect">
            <a:avLst/>
          </a:prstGeom>
        </p:spPr>
        <p:txBody>
          <a:bodyPr wrap="none">
            <a:spAutoFit/>
          </a:bodyPr>
          <a:lstStyle/>
          <a:p>
            <a:pPr algn="just"/>
            <a:r>
              <a:rPr lang="en-US" dirty="0"/>
              <a:t>I have done Data Exploration by following steps:</a:t>
            </a:r>
          </a:p>
        </p:txBody>
      </p:sp>
      <p:sp>
        <p:nvSpPr>
          <p:cNvPr id="19" name="Flowchart: Connector 18">
            <a:extLst>
              <a:ext uri="{FF2B5EF4-FFF2-40B4-BE49-F238E27FC236}">
                <a16:creationId xmlns:a16="http://schemas.microsoft.com/office/drawing/2014/main" id="{E5540C28-F85C-496C-B02E-DD2DA824594B}"/>
              </a:ext>
            </a:extLst>
          </p:cNvPr>
          <p:cNvSpPr/>
          <p:nvPr/>
        </p:nvSpPr>
        <p:spPr>
          <a:xfrm>
            <a:off x="951019" y="179226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ECCBB57B-CDE9-48C6-9A8E-DAE340B744C8}"/>
              </a:ext>
            </a:extLst>
          </p:cNvPr>
          <p:cNvSpPr/>
          <p:nvPr/>
        </p:nvSpPr>
        <p:spPr>
          <a:xfrm>
            <a:off x="951019" y="2267998"/>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A3DB5F32-CFAD-4849-AF41-6BF43D7FCEE4}"/>
              </a:ext>
            </a:extLst>
          </p:cNvPr>
          <p:cNvSpPr/>
          <p:nvPr/>
        </p:nvSpPr>
        <p:spPr>
          <a:xfrm>
            <a:off x="962849" y="276255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E7A22C02-9CAD-4D3E-A541-B5013629CB14}"/>
              </a:ext>
            </a:extLst>
          </p:cNvPr>
          <p:cNvSpPr/>
          <p:nvPr/>
        </p:nvSpPr>
        <p:spPr>
          <a:xfrm>
            <a:off x="958418" y="3271859"/>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BBB14FBA-F787-4141-95DD-BCCD13BCEFB9}"/>
              </a:ext>
            </a:extLst>
          </p:cNvPr>
          <p:cNvSpPr/>
          <p:nvPr/>
        </p:nvSpPr>
        <p:spPr>
          <a:xfrm>
            <a:off x="964329" y="370476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B6DF85DA-3253-44DA-9C60-237818D6598B}"/>
              </a:ext>
            </a:extLst>
          </p:cNvPr>
          <p:cNvSpPr/>
          <p:nvPr/>
        </p:nvSpPr>
        <p:spPr>
          <a:xfrm>
            <a:off x="958418" y="4210037"/>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E4E9F682-B61C-4EFA-A833-02BEB3602627}"/>
              </a:ext>
            </a:extLst>
          </p:cNvPr>
          <p:cNvSpPr/>
          <p:nvPr/>
        </p:nvSpPr>
        <p:spPr>
          <a:xfrm>
            <a:off x="958418" y="471531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BB6E7114-27A1-420A-982D-1858FC1BDF0B}"/>
              </a:ext>
            </a:extLst>
          </p:cNvPr>
          <p:cNvSpPr/>
          <p:nvPr/>
        </p:nvSpPr>
        <p:spPr>
          <a:xfrm>
            <a:off x="951020" y="5184397"/>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3E646610-2F41-4E30-A336-66807C463944}"/>
              </a:ext>
            </a:extLst>
          </p:cNvPr>
          <p:cNvSpPr/>
          <p:nvPr/>
        </p:nvSpPr>
        <p:spPr>
          <a:xfrm>
            <a:off x="958418" y="5688265"/>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8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5B849B-7499-4509-966E-F9CA3A28D132}"/>
              </a:ext>
            </a:extLst>
          </p:cNvPr>
          <p:cNvSpPr>
            <a:spLocks noGrp="1"/>
          </p:cNvSpPr>
          <p:nvPr>
            <p:ph type="sldNum" sz="quarter" idx="12"/>
          </p:nvPr>
        </p:nvSpPr>
        <p:spPr/>
        <p:txBody>
          <a:bodyPr/>
          <a:lstStyle/>
          <a:p>
            <a:fld id="{12913A4D-7494-4F90-9ED8-4232062B35DA}" type="slidenum">
              <a:rPr lang="en-IN" smtClean="0"/>
              <a:t>8</a:t>
            </a:fld>
            <a:endParaRPr lang="en-IN"/>
          </a:p>
        </p:txBody>
      </p:sp>
      <p:sp>
        <p:nvSpPr>
          <p:cNvPr id="3" name="Rectangle 2">
            <a:extLst>
              <a:ext uri="{FF2B5EF4-FFF2-40B4-BE49-F238E27FC236}">
                <a16:creationId xmlns:a16="http://schemas.microsoft.com/office/drawing/2014/main" id="{C3B3DDC8-A8CC-4308-AF95-4CF965485839}"/>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234CCBC1-A58E-4A0D-B40D-FCADFE1994D7}"/>
              </a:ext>
            </a:extLst>
          </p:cNvPr>
          <p:cNvSpPr/>
          <p:nvPr/>
        </p:nvSpPr>
        <p:spPr>
          <a:xfrm>
            <a:off x="890719" y="1676007"/>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8A8937A9-838B-4557-9902-65EBB1AF7139}"/>
              </a:ext>
            </a:extLst>
          </p:cNvPr>
          <p:cNvSpPr/>
          <p:nvPr/>
        </p:nvSpPr>
        <p:spPr>
          <a:xfrm>
            <a:off x="890719" y="2060222"/>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9A03BB88-D8F1-4193-8AE1-6C5938357FC4}"/>
              </a:ext>
            </a:extLst>
          </p:cNvPr>
          <p:cNvSpPr/>
          <p:nvPr/>
        </p:nvSpPr>
        <p:spPr>
          <a:xfrm>
            <a:off x="890719" y="2477043"/>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3F4115A0-729F-4DAD-B56E-90FDC4A6A11A}"/>
              </a:ext>
            </a:extLst>
          </p:cNvPr>
          <p:cNvSpPr/>
          <p:nvPr/>
        </p:nvSpPr>
        <p:spPr>
          <a:xfrm>
            <a:off x="890719" y="2893864"/>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996D4A3-A0E9-42FC-BD5B-9F6612B5350D}"/>
              </a:ext>
            </a:extLst>
          </p:cNvPr>
          <p:cNvSpPr/>
          <p:nvPr/>
        </p:nvSpPr>
        <p:spPr>
          <a:xfrm>
            <a:off x="614036" y="1303824"/>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072AFC8-D354-4863-BBDB-90F59F3E804C}"/>
              </a:ext>
            </a:extLst>
          </p:cNvPr>
          <p:cNvSpPr txBox="1"/>
          <p:nvPr/>
        </p:nvSpPr>
        <p:spPr>
          <a:xfrm>
            <a:off x="766436" y="1175324"/>
            <a:ext cx="10820400" cy="392159"/>
          </a:xfrm>
          <a:prstGeom prst="rect">
            <a:avLst/>
          </a:prstGeom>
          <a:noFill/>
        </p:spPr>
        <p:txBody>
          <a:bodyPr wrap="square">
            <a:spAutoFit/>
          </a:bodyPr>
          <a:lstStyle/>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The </a:t>
            </a:r>
            <a:r>
              <a:rPr lang="en-US" dirty="0">
                <a:ea typeface="Times New Roman" panose="02020603050405020304" pitchFamily="18" charset="0"/>
                <a:cs typeface="Times New Roman" panose="02020603050405020304" pitchFamily="18" charset="0"/>
              </a:rPr>
              <a:t>Classification Algorithms are used:</a:t>
            </a:r>
            <a:endParaRPr lang="en-IN" sz="2800" dirty="0">
              <a:effectLst/>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13B38C9-F1DD-4826-AA5D-5B0A96F9A8A9}"/>
              </a:ext>
            </a:extLst>
          </p:cNvPr>
          <p:cNvSpPr txBox="1"/>
          <p:nvPr/>
        </p:nvSpPr>
        <p:spPr>
          <a:xfrm>
            <a:off x="1112662" y="1567483"/>
            <a:ext cx="2846779" cy="1974130"/>
          </a:xfrm>
          <a:prstGeom prst="rect">
            <a:avLst/>
          </a:prstGeom>
          <a:noFill/>
        </p:spPr>
        <p:txBody>
          <a:bodyPr wrap="square">
            <a:spAutoFit/>
          </a:bodyPr>
          <a:lstStyle/>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Logistic Regression</a:t>
            </a:r>
          </a:p>
          <a:p>
            <a:pPr>
              <a:lnSpc>
                <a:spcPct val="115000"/>
              </a:lnSpc>
              <a:spcAft>
                <a:spcPts val="625"/>
              </a:spcAft>
            </a:pPr>
            <a:r>
              <a:rPr lang="en-IN" dirty="0">
                <a:ea typeface="Calibri" panose="020F0502020204030204" pitchFamily="34" charset="0"/>
                <a:cs typeface="Times New Roman" panose="02020603050405020304" pitchFamily="18" charset="0"/>
              </a:rPr>
              <a:t>Decision Tree</a:t>
            </a:r>
          </a:p>
          <a:p>
            <a:pPr>
              <a:lnSpc>
                <a:spcPct val="115000"/>
              </a:lnSpc>
              <a:spcAft>
                <a:spcPts val="625"/>
              </a:spcAft>
            </a:pPr>
            <a:r>
              <a:rPr lang="en-IN" dirty="0">
                <a:effectLst/>
                <a:ea typeface="Calibri" panose="020F0502020204030204" pitchFamily="34" charset="0"/>
                <a:cs typeface="Times New Roman" panose="02020603050405020304" pitchFamily="18" charset="0"/>
              </a:rPr>
              <a:t>Random Forest</a:t>
            </a:r>
          </a:p>
          <a:p>
            <a:pPr>
              <a:lnSpc>
                <a:spcPct val="115000"/>
              </a:lnSpc>
              <a:spcAft>
                <a:spcPts val="625"/>
              </a:spcAft>
            </a:pPr>
            <a:r>
              <a:rPr lang="en-IN" dirty="0">
                <a:ea typeface="Calibri" panose="020F0502020204030204" pitchFamily="34" charset="0"/>
                <a:cs typeface="Times New Roman" panose="02020603050405020304" pitchFamily="18" charset="0"/>
              </a:rPr>
              <a:t>Support Vector</a:t>
            </a:r>
          </a:p>
          <a:p>
            <a:pPr>
              <a:lnSpc>
                <a:spcPct val="115000"/>
              </a:lnSpc>
              <a:spcAft>
                <a:spcPts val="625"/>
              </a:spcAft>
            </a:pPr>
            <a:r>
              <a:rPr lang="en-IN" dirty="0">
                <a:effectLst/>
                <a:ea typeface="Calibri" panose="020F0502020204030204" pitchFamily="34" charset="0"/>
                <a:cs typeface="Times New Roman" panose="02020603050405020304" pitchFamily="18" charset="0"/>
              </a:rPr>
              <a:t>KNN</a:t>
            </a:r>
          </a:p>
        </p:txBody>
      </p:sp>
      <p:sp>
        <p:nvSpPr>
          <p:cNvPr id="13" name="TextBox 12">
            <a:extLst>
              <a:ext uri="{FF2B5EF4-FFF2-40B4-BE49-F238E27FC236}">
                <a16:creationId xmlns:a16="http://schemas.microsoft.com/office/drawing/2014/main" id="{EA21EBA7-72E7-4B1B-AF79-B034475009EC}"/>
              </a:ext>
            </a:extLst>
          </p:cNvPr>
          <p:cNvSpPr txBox="1"/>
          <p:nvPr/>
        </p:nvSpPr>
        <p:spPr>
          <a:xfrm>
            <a:off x="0" y="136525"/>
            <a:ext cx="12192000" cy="584775"/>
          </a:xfrm>
          <a:prstGeom prst="rect">
            <a:avLst/>
          </a:prstGeom>
          <a:noFill/>
        </p:spPr>
        <p:txBody>
          <a:bodyPr wrap="square">
            <a:spAutoFit/>
          </a:bodyPr>
          <a:lstStyle/>
          <a:p>
            <a:pPr algn="ctr"/>
            <a:r>
              <a:rPr lang="en-US" sz="3200" b="1" dirty="0">
                <a:solidFill>
                  <a:srgbClr val="771FED"/>
                </a:solidFill>
              </a:rPr>
              <a:t>Statistical Algorithm Execution</a:t>
            </a:r>
            <a:endParaRPr lang="en-US" sz="3200" dirty="0"/>
          </a:p>
        </p:txBody>
      </p:sp>
      <p:pic>
        <p:nvPicPr>
          <p:cNvPr id="5" name="Picture 4">
            <a:extLst>
              <a:ext uri="{FF2B5EF4-FFF2-40B4-BE49-F238E27FC236}">
                <a16:creationId xmlns:a16="http://schemas.microsoft.com/office/drawing/2014/main" id="{1E7B57E6-9565-4226-9AEC-C4BBB6920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165" y="3541613"/>
            <a:ext cx="6248942" cy="1325995"/>
          </a:xfrm>
          <a:prstGeom prst="rect">
            <a:avLst/>
          </a:prstGeom>
        </p:spPr>
      </p:pic>
      <p:sp>
        <p:nvSpPr>
          <p:cNvPr id="14" name="Flowchart: Connector 13">
            <a:extLst>
              <a:ext uri="{FF2B5EF4-FFF2-40B4-BE49-F238E27FC236}">
                <a16:creationId xmlns:a16="http://schemas.microsoft.com/office/drawing/2014/main" id="{8D77A123-434D-422E-ABF2-57ADBF520087}"/>
              </a:ext>
            </a:extLst>
          </p:cNvPr>
          <p:cNvSpPr/>
          <p:nvPr/>
        </p:nvSpPr>
        <p:spPr>
          <a:xfrm>
            <a:off x="890719" y="3299216"/>
            <a:ext cx="133165" cy="150920"/>
          </a:xfrm>
          <a:prstGeom prst="flowChart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03E3135-1FB2-43F7-9E53-8D34FE7426F1}"/>
              </a:ext>
            </a:extLst>
          </p:cNvPr>
          <p:cNvSpPr txBox="1"/>
          <p:nvPr/>
        </p:nvSpPr>
        <p:spPr>
          <a:xfrm>
            <a:off x="766437" y="5017373"/>
            <a:ext cx="8262154" cy="392159"/>
          </a:xfrm>
          <a:prstGeom prst="rect">
            <a:avLst/>
          </a:prstGeom>
          <a:noFill/>
        </p:spPr>
        <p:txBody>
          <a:bodyPr wrap="square">
            <a:spAutoFit/>
          </a:bodyPr>
          <a:lstStyle/>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The above table shows the Train and Test score of different </a:t>
            </a:r>
            <a:r>
              <a:rPr lang="en-US" dirty="0">
                <a:ea typeface="Times New Roman" panose="02020603050405020304" pitchFamily="18" charset="0"/>
                <a:cs typeface="Times New Roman" panose="02020603050405020304" pitchFamily="18" charset="0"/>
              </a:rPr>
              <a:t>Classification Algorithms.</a:t>
            </a:r>
            <a:endParaRPr lang="en-IN" sz="2800" dirty="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B0106CC-3069-4513-925A-ED1558232291}"/>
              </a:ext>
            </a:extLst>
          </p:cNvPr>
          <p:cNvSpPr/>
          <p:nvPr/>
        </p:nvSpPr>
        <p:spPr>
          <a:xfrm>
            <a:off x="614036" y="5137252"/>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4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ED11A-1F2A-4216-AC54-B627D6CB3257}"/>
              </a:ext>
            </a:extLst>
          </p:cNvPr>
          <p:cNvSpPr>
            <a:spLocks noGrp="1"/>
          </p:cNvSpPr>
          <p:nvPr>
            <p:ph type="sldNum" sz="quarter" idx="12"/>
          </p:nvPr>
        </p:nvSpPr>
        <p:spPr/>
        <p:txBody>
          <a:bodyPr/>
          <a:lstStyle/>
          <a:p>
            <a:fld id="{12913A4D-7494-4F90-9ED8-4232062B35DA}" type="slidenum">
              <a:rPr lang="en-IN" smtClean="0"/>
              <a:t>9</a:t>
            </a:fld>
            <a:endParaRPr lang="en-IN"/>
          </a:p>
        </p:txBody>
      </p:sp>
      <p:sp>
        <p:nvSpPr>
          <p:cNvPr id="5" name="Rectangle 4">
            <a:extLst>
              <a:ext uri="{FF2B5EF4-FFF2-40B4-BE49-F238E27FC236}">
                <a16:creationId xmlns:a16="http://schemas.microsoft.com/office/drawing/2014/main" id="{9F5BECF1-30D3-4951-9F62-60AF90513A19}"/>
              </a:ext>
            </a:extLst>
          </p:cNvPr>
          <p:cNvSpPr/>
          <p:nvPr/>
        </p:nvSpPr>
        <p:spPr>
          <a:xfrm flipV="1">
            <a:off x="0" y="990600"/>
            <a:ext cx="1219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A6F9688-CB82-4DE0-9A00-4099D1DDF131}"/>
              </a:ext>
            </a:extLst>
          </p:cNvPr>
          <p:cNvSpPr txBox="1"/>
          <p:nvPr/>
        </p:nvSpPr>
        <p:spPr>
          <a:xfrm>
            <a:off x="0" y="136525"/>
            <a:ext cx="12192000" cy="584775"/>
          </a:xfrm>
          <a:prstGeom prst="rect">
            <a:avLst/>
          </a:prstGeom>
          <a:noFill/>
        </p:spPr>
        <p:txBody>
          <a:bodyPr wrap="square">
            <a:spAutoFit/>
          </a:bodyPr>
          <a:lstStyle/>
          <a:p>
            <a:pPr algn="ctr"/>
            <a:r>
              <a:rPr lang="en-US" sz="3200" b="1" dirty="0">
                <a:solidFill>
                  <a:srgbClr val="771FED"/>
                </a:solidFill>
              </a:rPr>
              <a:t>Summary of Models</a:t>
            </a:r>
            <a:endParaRPr lang="en-US" sz="3200" dirty="0"/>
          </a:p>
        </p:txBody>
      </p:sp>
      <p:sp>
        <p:nvSpPr>
          <p:cNvPr id="8" name="Rectangle 7">
            <a:extLst>
              <a:ext uri="{FF2B5EF4-FFF2-40B4-BE49-F238E27FC236}">
                <a16:creationId xmlns:a16="http://schemas.microsoft.com/office/drawing/2014/main" id="{02276E59-A74F-461C-9D07-F3B2865FB1DD}"/>
              </a:ext>
            </a:extLst>
          </p:cNvPr>
          <p:cNvSpPr/>
          <p:nvPr/>
        </p:nvSpPr>
        <p:spPr>
          <a:xfrm>
            <a:off x="465523" y="137374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D7A3F1D-3331-41DE-A0E9-96F7E7D62364}"/>
              </a:ext>
            </a:extLst>
          </p:cNvPr>
          <p:cNvSpPr txBox="1"/>
          <p:nvPr/>
        </p:nvSpPr>
        <p:spPr>
          <a:xfrm>
            <a:off x="683581" y="1253861"/>
            <a:ext cx="10670219" cy="710707"/>
          </a:xfrm>
          <a:prstGeom prst="rect">
            <a:avLst/>
          </a:prstGeom>
          <a:noFill/>
        </p:spPr>
        <p:txBody>
          <a:bodyPr wrap="square">
            <a:spAutoFit/>
          </a:bodyPr>
          <a:lstStyle/>
          <a:p>
            <a:pPr>
              <a:lnSpc>
                <a:spcPct val="115000"/>
              </a:lnSpc>
              <a:spcAft>
                <a:spcPts val="625"/>
              </a:spcAft>
            </a:pPr>
            <a:r>
              <a:rPr lang="en-US" sz="1800" dirty="0">
                <a:effectLst/>
                <a:ea typeface="Times New Roman" panose="02020603050405020304" pitchFamily="18" charset="0"/>
                <a:cs typeface="Times New Roman" panose="02020603050405020304" pitchFamily="18" charset="0"/>
              </a:rPr>
              <a:t>The </a:t>
            </a:r>
            <a:r>
              <a:rPr lang="en-US" dirty="0">
                <a:ea typeface="Times New Roman" panose="02020603050405020304" pitchFamily="18" charset="0"/>
                <a:cs typeface="Times New Roman" panose="02020603050405020304" pitchFamily="18" charset="0"/>
              </a:rPr>
              <a:t>below</a:t>
            </a:r>
            <a:r>
              <a:rPr lang="en-US" sz="1800" dirty="0">
                <a:effectLst/>
                <a:ea typeface="Times New Roman" panose="02020603050405020304" pitchFamily="18" charset="0"/>
                <a:cs typeface="Times New Roman" panose="02020603050405020304" pitchFamily="18" charset="0"/>
              </a:rPr>
              <a:t> table shows the f1 score, Average Precision Curve (AUC), Average Precision (ap) score of different </a:t>
            </a:r>
            <a:r>
              <a:rPr lang="en-US" dirty="0">
                <a:ea typeface="Times New Roman" panose="02020603050405020304" pitchFamily="18" charset="0"/>
                <a:cs typeface="Times New Roman" panose="02020603050405020304" pitchFamily="18" charset="0"/>
              </a:rPr>
              <a:t>Classification Algorithms:</a:t>
            </a:r>
            <a:endParaRPr lang="en-IN" sz="2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F414574-F750-45FE-8E86-20BC9C98E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495" y="2261814"/>
            <a:ext cx="6569009" cy="1310754"/>
          </a:xfrm>
          <a:prstGeom prst="rect">
            <a:avLst/>
          </a:prstGeom>
        </p:spPr>
      </p:pic>
    </p:spTree>
    <p:extLst>
      <p:ext uri="{BB962C8B-B14F-4D97-AF65-F5344CB8AC3E}">
        <p14:creationId xmlns:p14="http://schemas.microsoft.com/office/powerpoint/2010/main" val="3810527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962</Words>
  <Application>Microsoft Office PowerPoint</Application>
  <PresentationFormat>Widescreen</PresentationFormat>
  <Paragraphs>143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Debatri Roy</dc:creator>
  <cp:lastModifiedBy>Debatri Roy</cp:lastModifiedBy>
  <cp:revision>48</cp:revision>
  <dcterms:created xsi:type="dcterms:W3CDTF">2021-11-10T03:12:47Z</dcterms:created>
  <dcterms:modified xsi:type="dcterms:W3CDTF">2021-11-22T13:12:51Z</dcterms:modified>
</cp:coreProperties>
</file>