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61" r:id="rId4"/>
    <p:sldId id="262" r:id="rId5"/>
    <p:sldId id="259"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06F5C-DAE5-447B-9DC7-592289B6F159}" type="datetimeFigureOut">
              <a:rPr lang="en-IN" smtClean="0"/>
              <a:t>20-05-2020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9FD00-2921-4779-8ADB-F533C2377B8F}" type="slidenum">
              <a:rPr lang="en-IN" smtClean="0"/>
              <a:t>‹#›</a:t>
            </a:fld>
            <a:endParaRPr lang="en-IN"/>
          </a:p>
        </p:txBody>
      </p:sp>
    </p:spTree>
    <p:extLst>
      <p:ext uri="{BB962C8B-B14F-4D97-AF65-F5344CB8AC3E}">
        <p14:creationId xmlns:p14="http://schemas.microsoft.com/office/powerpoint/2010/main" val="400208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59FD00-2921-4779-8ADB-F533C2377B8F}" type="slidenum">
              <a:rPr lang="en-IN" smtClean="0"/>
              <a:t>2</a:t>
            </a:fld>
            <a:endParaRPr lang="en-IN"/>
          </a:p>
        </p:txBody>
      </p:sp>
    </p:spTree>
    <p:extLst>
      <p:ext uri="{BB962C8B-B14F-4D97-AF65-F5344CB8AC3E}">
        <p14:creationId xmlns:p14="http://schemas.microsoft.com/office/powerpoint/2010/main" val="235716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4E1EB2-7AF1-4317-9D91-A753FF2CAA2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243794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E1EB2-7AF1-4317-9D91-A753FF2CAA2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391031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E1EB2-7AF1-4317-9D91-A753FF2CAA2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265379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E1EB2-7AF1-4317-9D91-A753FF2CAA2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207387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E1EB2-7AF1-4317-9D91-A753FF2CAA2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8634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E1EB2-7AF1-4317-9D91-A753FF2CAA2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33124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E1EB2-7AF1-4317-9D91-A753FF2CAA22}"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66554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E1EB2-7AF1-4317-9D91-A753FF2CAA22}"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11048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E1EB2-7AF1-4317-9D91-A753FF2CAA22}" type="datetimeFigureOut">
              <a:rPr lang="en-IN" smtClean="0"/>
              <a:t>20-05-2020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137549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E1EB2-7AF1-4317-9D91-A753FF2CAA2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253045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E1EB2-7AF1-4317-9D91-A753FF2CAA2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31D9-4651-40B8-8A22-13492306C2CF}" type="slidenum">
              <a:rPr lang="en-IN" smtClean="0"/>
              <a:t>‹#›</a:t>
            </a:fld>
            <a:endParaRPr lang="en-IN"/>
          </a:p>
        </p:txBody>
      </p:sp>
    </p:spTree>
    <p:extLst>
      <p:ext uri="{BB962C8B-B14F-4D97-AF65-F5344CB8AC3E}">
        <p14:creationId xmlns:p14="http://schemas.microsoft.com/office/powerpoint/2010/main" val="250671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E1EB2-7AF1-4317-9D91-A753FF2CAA22}" type="datetimeFigureOut">
              <a:rPr lang="en-IN" smtClean="0"/>
              <a:t>20-05-2020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D31D9-4651-40B8-8A22-13492306C2CF}" type="slidenum">
              <a:rPr lang="en-IN" smtClean="0"/>
              <a:t>‹#›</a:t>
            </a:fld>
            <a:endParaRPr lang="en-IN"/>
          </a:p>
        </p:txBody>
      </p:sp>
    </p:spTree>
    <p:extLst>
      <p:ext uri="{BB962C8B-B14F-4D97-AF65-F5344CB8AC3E}">
        <p14:creationId xmlns:p14="http://schemas.microsoft.com/office/powerpoint/2010/main" val="3953862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4256-D84F-448F-918A-48D197AD8BEE}"/>
              </a:ext>
            </a:extLst>
          </p:cNvPr>
          <p:cNvSpPr>
            <a:spLocks noGrp="1"/>
          </p:cNvSpPr>
          <p:nvPr>
            <p:ph type="ctrTitle"/>
          </p:nvPr>
        </p:nvSpPr>
        <p:spPr>
          <a:xfrm>
            <a:off x="1189219" y="653555"/>
            <a:ext cx="9813561" cy="2775445"/>
          </a:xfrm>
        </p:spPr>
        <p:txBody>
          <a:bodyPr>
            <a:normAutofit fontScale="90000"/>
          </a:bodyPr>
          <a:lstStyle/>
          <a:p>
            <a:r>
              <a:rPr lang="en-US" b="1" dirty="0"/>
              <a:t>A. Study on segmentation of HCPs</a:t>
            </a:r>
            <a:br>
              <a:rPr lang="en-US" b="1" dirty="0"/>
            </a:br>
            <a:r>
              <a:rPr lang="en-US" b="1" dirty="0"/>
              <a:t>B. Optimization of interaction channels</a:t>
            </a:r>
            <a:endParaRPr lang="en-IN" b="1" dirty="0"/>
          </a:p>
        </p:txBody>
      </p:sp>
      <p:pic>
        <p:nvPicPr>
          <p:cNvPr id="4" name="Picture 3">
            <a:extLst>
              <a:ext uri="{FF2B5EF4-FFF2-40B4-BE49-F238E27FC236}">
                <a16:creationId xmlns:a16="http://schemas.microsoft.com/office/drawing/2014/main" id="{96789602-291F-4E14-B8E4-AB9CBA64FFCF}"/>
              </a:ext>
            </a:extLst>
          </p:cNvPr>
          <p:cNvPicPr>
            <a:picLocks noChangeAspect="1"/>
          </p:cNvPicPr>
          <p:nvPr/>
        </p:nvPicPr>
        <p:blipFill>
          <a:blip r:embed="rId2"/>
          <a:stretch>
            <a:fillRect/>
          </a:stretch>
        </p:blipFill>
        <p:spPr>
          <a:xfrm>
            <a:off x="394925" y="4279365"/>
            <a:ext cx="3710573" cy="1776661"/>
          </a:xfrm>
          <a:prstGeom prst="rect">
            <a:avLst/>
          </a:prstGeom>
        </p:spPr>
      </p:pic>
      <p:pic>
        <p:nvPicPr>
          <p:cNvPr id="5" name="Picture 4">
            <a:extLst>
              <a:ext uri="{FF2B5EF4-FFF2-40B4-BE49-F238E27FC236}">
                <a16:creationId xmlns:a16="http://schemas.microsoft.com/office/drawing/2014/main" id="{5ED739E2-B273-46A1-AE63-605B12095D47}"/>
              </a:ext>
            </a:extLst>
          </p:cNvPr>
          <p:cNvPicPr>
            <a:picLocks noChangeAspect="1"/>
          </p:cNvPicPr>
          <p:nvPr/>
        </p:nvPicPr>
        <p:blipFill>
          <a:blip r:embed="rId3"/>
          <a:stretch>
            <a:fillRect/>
          </a:stretch>
        </p:blipFill>
        <p:spPr>
          <a:xfrm>
            <a:off x="4464755" y="4335167"/>
            <a:ext cx="3710573" cy="1776662"/>
          </a:xfrm>
          <a:prstGeom prst="rect">
            <a:avLst/>
          </a:prstGeom>
        </p:spPr>
      </p:pic>
      <p:pic>
        <p:nvPicPr>
          <p:cNvPr id="6" name="Picture 5">
            <a:extLst>
              <a:ext uri="{FF2B5EF4-FFF2-40B4-BE49-F238E27FC236}">
                <a16:creationId xmlns:a16="http://schemas.microsoft.com/office/drawing/2014/main" id="{6E59D38B-96FA-4CE2-BF7E-B28F9986D5B7}"/>
              </a:ext>
            </a:extLst>
          </p:cNvPr>
          <p:cNvPicPr>
            <a:picLocks noChangeAspect="1"/>
          </p:cNvPicPr>
          <p:nvPr/>
        </p:nvPicPr>
        <p:blipFill>
          <a:blip r:embed="rId4"/>
          <a:stretch>
            <a:fillRect/>
          </a:stretch>
        </p:blipFill>
        <p:spPr>
          <a:xfrm>
            <a:off x="8534585" y="4335167"/>
            <a:ext cx="3522504" cy="1792563"/>
          </a:xfrm>
          <a:prstGeom prst="rect">
            <a:avLst/>
          </a:prstGeom>
        </p:spPr>
      </p:pic>
    </p:spTree>
    <p:extLst>
      <p:ext uri="{BB962C8B-B14F-4D97-AF65-F5344CB8AC3E}">
        <p14:creationId xmlns:p14="http://schemas.microsoft.com/office/powerpoint/2010/main" val="35323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2ACF0-048E-48D6-887E-2893442ED8F2}"/>
              </a:ext>
            </a:extLst>
          </p:cNvPr>
          <p:cNvSpPr txBox="1"/>
          <p:nvPr/>
        </p:nvSpPr>
        <p:spPr>
          <a:xfrm>
            <a:off x="1629508" y="199155"/>
            <a:ext cx="8932984" cy="2923877"/>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AGENDA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3" name="Arrow: Chevron 2">
            <a:extLst>
              <a:ext uri="{FF2B5EF4-FFF2-40B4-BE49-F238E27FC236}">
                <a16:creationId xmlns:a16="http://schemas.microsoft.com/office/drawing/2014/main" id="{EB1CBA3B-A5E2-4D07-A307-28D12B468144}"/>
              </a:ext>
            </a:extLst>
          </p:cNvPr>
          <p:cNvSpPr/>
          <p:nvPr/>
        </p:nvSpPr>
        <p:spPr>
          <a:xfrm rot="5400000">
            <a:off x="1529861" y="1466558"/>
            <a:ext cx="1343465" cy="9847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hevron 3">
            <a:extLst>
              <a:ext uri="{FF2B5EF4-FFF2-40B4-BE49-F238E27FC236}">
                <a16:creationId xmlns:a16="http://schemas.microsoft.com/office/drawing/2014/main" id="{E0393B4B-36E4-4C1E-A290-5C1614D17CF3}"/>
              </a:ext>
            </a:extLst>
          </p:cNvPr>
          <p:cNvSpPr/>
          <p:nvPr/>
        </p:nvSpPr>
        <p:spPr>
          <a:xfrm rot="5400000">
            <a:off x="1529861" y="2749135"/>
            <a:ext cx="1343465" cy="9847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E01BB11E-A81B-4FEA-BB36-69A602E52700}"/>
              </a:ext>
            </a:extLst>
          </p:cNvPr>
          <p:cNvSpPr/>
          <p:nvPr/>
        </p:nvSpPr>
        <p:spPr>
          <a:xfrm rot="5400000">
            <a:off x="1529861" y="4092602"/>
            <a:ext cx="1343465" cy="9847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889F817A-CD2D-410A-94FF-DB3F15924AFF}"/>
              </a:ext>
            </a:extLst>
          </p:cNvPr>
          <p:cNvSpPr/>
          <p:nvPr/>
        </p:nvSpPr>
        <p:spPr>
          <a:xfrm rot="5400000">
            <a:off x="1529861" y="5436068"/>
            <a:ext cx="1343465" cy="9847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79D3FCA-541D-4DF1-B8B2-6EE956871000}"/>
              </a:ext>
            </a:extLst>
          </p:cNvPr>
          <p:cNvSpPr/>
          <p:nvPr/>
        </p:nvSpPr>
        <p:spPr>
          <a:xfrm>
            <a:off x="2693963" y="1287194"/>
            <a:ext cx="8011551" cy="85109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What am I trying to solve?</a:t>
            </a:r>
            <a:endParaRPr lang="en-IN" sz="2800"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1E93A6-379E-4D6F-B869-5DBFA9B3E401}"/>
              </a:ext>
            </a:extLst>
          </p:cNvPr>
          <p:cNvSpPr/>
          <p:nvPr/>
        </p:nvSpPr>
        <p:spPr>
          <a:xfrm>
            <a:off x="2693963" y="2568527"/>
            <a:ext cx="8011551" cy="85109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My hypothesis</a:t>
            </a:r>
            <a:endParaRPr lang="en-IN" sz="28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E263496-B81E-4F72-983D-B98CA4033434}"/>
              </a:ext>
            </a:extLst>
          </p:cNvPr>
          <p:cNvSpPr/>
          <p:nvPr/>
        </p:nvSpPr>
        <p:spPr>
          <a:xfrm>
            <a:off x="2693962" y="3919171"/>
            <a:ext cx="8011551" cy="85109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Approach</a:t>
            </a:r>
            <a:endParaRPr lang="en-IN" sz="2800"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9A1A2FD-BBFE-4B18-9C6F-318E75D0190C}"/>
              </a:ext>
            </a:extLst>
          </p:cNvPr>
          <p:cNvSpPr/>
          <p:nvPr/>
        </p:nvSpPr>
        <p:spPr>
          <a:xfrm>
            <a:off x="2693961" y="5269815"/>
            <a:ext cx="8011551" cy="851095"/>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Insights</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72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D0933-A70F-4BA3-9C74-3C862E60BEBD}"/>
              </a:ext>
            </a:extLst>
          </p:cNvPr>
          <p:cNvSpPr txBox="1"/>
          <p:nvPr/>
        </p:nvSpPr>
        <p:spPr>
          <a:xfrm>
            <a:off x="1" y="858129"/>
            <a:ext cx="12192000" cy="8987076"/>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What are we trying to solve?</a:t>
            </a:r>
          </a:p>
          <a:p>
            <a:pPr algn="ctr"/>
            <a:r>
              <a:rPr lang="en-US" sz="3200" dirty="0">
                <a:latin typeface="Comic Sans MS" panose="030F0702030302020204" pitchFamily="66" charset="0"/>
                <a:cs typeface="Arial" panose="020B0604020202020204" pitchFamily="34" charset="0"/>
              </a:rPr>
              <a:t>3 Questions!!</a:t>
            </a:r>
          </a:p>
          <a:p>
            <a:pPr algn="ctr"/>
            <a:endParaRPr lang="en-US" sz="3200" dirty="0">
              <a:latin typeface="Arial" panose="020B0604020202020204" pitchFamily="34" charset="0"/>
              <a:cs typeface="Arial" panose="020B0604020202020204" pitchFamily="34" charset="0"/>
            </a:endParaRPr>
          </a:p>
          <a:p>
            <a:pPr lvl="2"/>
            <a:r>
              <a:rPr lang="en-US" b="1" dirty="0">
                <a:latin typeface="Arial" panose="020B0604020202020204" pitchFamily="34" charset="0"/>
                <a:cs typeface="Arial" panose="020B0604020202020204" pitchFamily="34" charset="0"/>
              </a:rPr>
              <a:t>	What is the equation or hypothesis I’m trying to investigate?</a:t>
            </a:r>
          </a:p>
          <a:p>
            <a:pPr marL="514350" indent="-514350">
              <a:buAutoNum type="arabicPeriod"/>
            </a:pPr>
            <a:endParaRPr lang="en-US" b="1" dirty="0">
              <a:latin typeface="Arial" panose="020B0604020202020204" pitchFamily="34" charset="0"/>
              <a:cs typeface="Arial" panose="020B0604020202020204" pitchFamily="34" charset="0"/>
            </a:endParaRPr>
          </a:p>
          <a:p>
            <a:pPr lvl="0"/>
            <a:r>
              <a:rPr lang="en-US" sz="1400" dirty="0">
                <a:solidFill>
                  <a:prstClr val="black"/>
                </a:solidFill>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Healthcare Practitioners have been the primary target of pharma companies. In the first half of this problem statement, we will try to 	understand which group of doctors need to be targeted to yield better sales. Since we are talking indirect sales here, our response would be 	measured in how many new prescriptions the practitioner writes. In the later part we have tried to sequence interactive channels in such a way that 	it yields the maximum sales. Our first hypothesis would be to investigate whether segmentation of healthcare practitioners actually lead to us 	finding a group which will help us increase total number of prescriptions. Our second hypothesis is that interaction channels play a major part in 	increasing number of prescriptions.</a:t>
            </a:r>
          </a:p>
          <a:p>
            <a:pPr lvl="2"/>
            <a:endParaRPr lang="en-US" b="1" dirty="0">
              <a:latin typeface="Arial" panose="020B0604020202020204" pitchFamily="34" charset="0"/>
              <a:cs typeface="Arial" panose="020B0604020202020204" pitchFamily="34" charset="0"/>
            </a:endParaRPr>
          </a:p>
          <a:p>
            <a:pPr lvl="2"/>
            <a:r>
              <a:rPr lang="en-US" b="1" dirty="0">
                <a:latin typeface="Arial" panose="020B0604020202020204" pitchFamily="34" charset="0"/>
                <a:cs typeface="Arial" panose="020B0604020202020204" pitchFamily="34" charset="0"/>
              </a:rPr>
              <a:t>	Is the data I have adequate to address these questions?</a:t>
            </a:r>
          </a:p>
          <a:p>
            <a:pPr lvl="1"/>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The data should be enough to answer all our questions. Having said that, we need to have a proper approach of featuring and transforming the data to deal with challenges like missing values in at least 3 of the features, huge scale of the feature ‘experience’, etc.</a:t>
            </a:r>
          </a:p>
          <a:p>
            <a:pPr algn="ctr"/>
            <a:endParaRPr lang="en-US" sz="32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How can I design a study that addresses these questions?</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That would bring us to the next slide and further into the discussion.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Our hypothesis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 HCPs with higher number of Brand Prescriptions need to be targeted along with HCPs with Higher Potential, because they can be potential prescription writers. </a:t>
            </a:r>
          </a:p>
          <a:p>
            <a:r>
              <a:rPr lang="en-US" sz="1400" dirty="0">
                <a:latin typeface="Arial" panose="020B0604020202020204" pitchFamily="34" charset="0"/>
                <a:cs typeface="Arial" panose="020B0604020202020204" pitchFamily="34" charset="0"/>
              </a:rPr>
              <a:t>			  	II. With more interactions, the number of prescriptions will grow, thus impacting sales yield.</a:t>
            </a:r>
            <a:endParaRPr lang="en-IN"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D8C4498-6D82-4D4C-A1A4-67EB78CF8DF1}"/>
              </a:ext>
            </a:extLst>
          </p:cNvPr>
          <p:cNvPicPr>
            <a:picLocks noChangeAspect="1"/>
          </p:cNvPicPr>
          <p:nvPr/>
        </p:nvPicPr>
        <p:blipFill>
          <a:blip r:embed="rId2"/>
          <a:stretch>
            <a:fillRect/>
          </a:stretch>
        </p:blipFill>
        <p:spPr>
          <a:xfrm>
            <a:off x="158615" y="1995919"/>
            <a:ext cx="1124776" cy="1057290"/>
          </a:xfrm>
          <a:prstGeom prst="rect">
            <a:avLst/>
          </a:prstGeom>
        </p:spPr>
      </p:pic>
      <p:pic>
        <p:nvPicPr>
          <p:cNvPr id="4" name="Picture 3">
            <a:extLst>
              <a:ext uri="{FF2B5EF4-FFF2-40B4-BE49-F238E27FC236}">
                <a16:creationId xmlns:a16="http://schemas.microsoft.com/office/drawing/2014/main" id="{86C63CD3-AB36-40A8-8ADE-4B9C15DC5BF4}"/>
              </a:ext>
            </a:extLst>
          </p:cNvPr>
          <p:cNvPicPr>
            <a:picLocks noChangeAspect="1"/>
          </p:cNvPicPr>
          <p:nvPr/>
        </p:nvPicPr>
        <p:blipFill>
          <a:blip r:embed="rId3"/>
          <a:stretch>
            <a:fillRect/>
          </a:stretch>
        </p:blipFill>
        <p:spPr>
          <a:xfrm>
            <a:off x="172060" y="4190999"/>
            <a:ext cx="906248" cy="1057290"/>
          </a:xfrm>
          <a:prstGeom prst="rect">
            <a:avLst/>
          </a:prstGeom>
        </p:spPr>
      </p:pic>
      <p:pic>
        <p:nvPicPr>
          <p:cNvPr id="5" name="Picture 4">
            <a:extLst>
              <a:ext uri="{FF2B5EF4-FFF2-40B4-BE49-F238E27FC236}">
                <a16:creationId xmlns:a16="http://schemas.microsoft.com/office/drawing/2014/main" id="{1E72E9A7-6EB3-4462-994E-480A61CA0FF9}"/>
              </a:ext>
            </a:extLst>
          </p:cNvPr>
          <p:cNvPicPr>
            <a:picLocks noChangeAspect="1"/>
          </p:cNvPicPr>
          <p:nvPr/>
        </p:nvPicPr>
        <p:blipFill>
          <a:blip r:embed="rId4"/>
          <a:stretch>
            <a:fillRect/>
          </a:stretch>
        </p:blipFill>
        <p:spPr>
          <a:xfrm>
            <a:off x="172060" y="5559200"/>
            <a:ext cx="1127776" cy="1057290"/>
          </a:xfrm>
          <a:prstGeom prst="rect">
            <a:avLst/>
          </a:prstGeom>
        </p:spPr>
      </p:pic>
    </p:spTree>
    <p:extLst>
      <p:ext uri="{BB962C8B-B14F-4D97-AF65-F5344CB8AC3E}">
        <p14:creationId xmlns:p14="http://schemas.microsoft.com/office/powerpoint/2010/main" val="238627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CA898B-CD7B-4265-833D-2A90105C6897}"/>
              </a:ext>
            </a:extLst>
          </p:cNvPr>
          <p:cNvSpPr txBox="1"/>
          <p:nvPr/>
        </p:nvSpPr>
        <p:spPr>
          <a:xfrm>
            <a:off x="1058648" y="4641892"/>
            <a:ext cx="6161649" cy="954107"/>
          </a:xfrm>
          <a:prstGeom prst="rect">
            <a:avLst/>
          </a:prstGeom>
          <a:noFill/>
        </p:spPr>
        <p:txBody>
          <a:bodyPr wrap="square" rtlCol="0">
            <a:spAutoFit/>
          </a:bodyPr>
          <a:lstStyle/>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7929406-90DA-4BAE-90ED-15BA92FDD3CA}"/>
              </a:ext>
            </a:extLst>
          </p:cNvPr>
          <p:cNvSpPr txBox="1"/>
          <p:nvPr/>
        </p:nvSpPr>
        <p:spPr>
          <a:xfrm>
            <a:off x="351692" y="267286"/>
            <a:ext cx="5261317" cy="861774"/>
          </a:xfrm>
          <a:prstGeom prst="rect">
            <a:avLst/>
          </a:prstGeom>
          <a:noFill/>
        </p:spPr>
        <p:txBody>
          <a:bodyPr wrap="square" rtlCol="0">
            <a:spAutoFit/>
          </a:bodyPr>
          <a:lstStyle/>
          <a:p>
            <a:pPr lvl="0"/>
            <a:r>
              <a:rPr lang="en-US" sz="3200" b="1" dirty="0">
                <a:solidFill>
                  <a:prstClr val="black"/>
                </a:solidFill>
                <a:latin typeface="Arial" panose="020B0604020202020204" pitchFamily="34" charset="0"/>
                <a:cs typeface="Arial" panose="020B0604020202020204" pitchFamily="34" charset="0"/>
              </a:rPr>
              <a:t>Approach</a:t>
            </a:r>
          </a:p>
          <a:p>
            <a:endParaRPr lang="en-IN" dirty="0"/>
          </a:p>
        </p:txBody>
      </p:sp>
      <p:pic>
        <p:nvPicPr>
          <p:cNvPr id="2" name="Picture 1">
            <a:extLst>
              <a:ext uri="{FF2B5EF4-FFF2-40B4-BE49-F238E27FC236}">
                <a16:creationId xmlns:a16="http://schemas.microsoft.com/office/drawing/2014/main" id="{B82126E0-7B44-496D-85A5-BB697803A925}"/>
              </a:ext>
            </a:extLst>
          </p:cNvPr>
          <p:cNvPicPr>
            <a:picLocks noChangeAspect="1"/>
          </p:cNvPicPr>
          <p:nvPr/>
        </p:nvPicPr>
        <p:blipFill>
          <a:blip r:embed="rId2"/>
          <a:stretch>
            <a:fillRect/>
          </a:stretch>
        </p:blipFill>
        <p:spPr>
          <a:xfrm>
            <a:off x="2385977" y="1131514"/>
            <a:ext cx="7420048" cy="1484010"/>
          </a:xfrm>
          <a:prstGeom prst="rect">
            <a:avLst/>
          </a:prstGeom>
        </p:spPr>
      </p:pic>
      <p:sp>
        <p:nvSpPr>
          <p:cNvPr id="3" name="Arrow: Pentagon 2">
            <a:extLst>
              <a:ext uri="{FF2B5EF4-FFF2-40B4-BE49-F238E27FC236}">
                <a16:creationId xmlns:a16="http://schemas.microsoft.com/office/drawing/2014/main" id="{A1102329-E9D1-4797-A709-59B936C81597}"/>
              </a:ext>
            </a:extLst>
          </p:cNvPr>
          <p:cNvSpPr/>
          <p:nvPr/>
        </p:nvSpPr>
        <p:spPr>
          <a:xfrm rot="16200000">
            <a:off x="8371927" y="2307908"/>
            <a:ext cx="1126481" cy="17417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Pentagon 5">
            <a:extLst>
              <a:ext uri="{FF2B5EF4-FFF2-40B4-BE49-F238E27FC236}">
                <a16:creationId xmlns:a16="http://schemas.microsoft.com/office/drawing/2014/main" id="{963B3A25-319E-4907-BC40-71AAF5121EB4}"/>
              </a:ext>
            </a:extLst>
          </p:cNvPr>
          <p:cNvSpPr/>
          <p:nvPr/>
        </p:nvSpPr>
        <p:spPr>
          <a:xfrm rot="16200000">
            <a:off x="6630212" y="2307908"/>
            <a:ext cx="1126481" cy="17417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id="{135E46EA-7E35-4729-9855-5A3CB9DB78C8}"/>
              </a:ext>
            </a:extLst>
          </p:cNvPr>
          <p:cNvSpPr/>
          <p:nvPr/>
        </p:nvSpPr>
        <p:spPr>
          <a:xfrm rot="16200000">
            <a:off x="4435308" y="2325374"/>
            <a:ext cx="1126481" cy="17417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A18347A5-3E53-4EA0-986A-94627BC53027}"/>
              </a:ext>
            </a:extLst>
          </p:cNvPr>
          <p:cNvSpPr/>
          <p:nvPr/>
        </p:nvSpPr>
        <p:spPr>
          <a:xfrm rot="16200000">
            <a:off x="2693592" y="2325374"/>
            <a:ext cx="1126481" cy="174171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8606233-564E-4774-8D83-129F93B48126}"/>
              </a:ext>
            </a:extLst>
          </p:cNvPr>
          <p:cNvSpPr/>
          <p:nvPr/>
        </p:nvSpPr>
        <p:spPr>
          <a:xfrm>
            <a:off x="6322595" y="3759472"/>
            <a:ext cx="1741715" cy="2830014"/>
          </a:xfrm>
          <a:prstGeom prst="rect">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US" sz="1400" dirty="0">
                <a:latin typeface="Arial" panose="020B0604020202020204" pitchFamily="34" charset="0"/>
                <a:cs typeface="Arial" panose="020B0604020202020204" pitchFamily="34" charset="0"/>
              </a:rPr>
              <a:t>Formulary Coverage came out to be a very significant variable for HCP Segmentation as well. To test this, we divided the HCPs into 4 buckets.</a:t>
            </a:r>
            <a:endParaRPr lang="en-IN" dirty="0"/>
          </a:p>
        </p:txBody>
      </p:sp>
      <p:sp>
        <p:nvSpPr>
          <p:cNvPr id="10" name="Rectangle 9">
            <a:extLst>
              <a:ext uri="{FF2B5EF4-FFF2-40B4-BE49-F238E27FC236}">
                <a16:creationId xmlns:a16="http://schemas.microsoft.com/office/drawing/2014/main" id="{A6280712-9286-430E-8D15-CB6AE048B560}"/>
              </a:ext>
            </a:extLst>
          </p:cNvPr>
          <p:cNvSpPr/>
          <p:nvPr/>
        </p:nvSpPr>
        <p:spPr>
          <a:xfrm>
            <a:off x="8064310" y="3759472"/>
            <a:ext cx="1741715" cy="2830014"/>
          </a:xfrm>
          <a:prstGeom prst="rect">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IN" sz="1400" dirty="0">
                <a:latin typeface="Arial" panose="020B0604020202020204" pitchFamily="34" charset="0"/>
                <a:cs typeface="Arial" panose="020B0604020202020204" pitchFamily="34" charset="0"/>
              </a:rPr>
              <a:t>Experience also came out to be a significant variable. So, we divided the scale of 15 into Great, Good and Bad</a:t>
            </a:r>
            <a:r>
              <a:rPr lang="en-US" sz="1400" dirty="0">
                <a:latin typeface="Arial" panose="020B0604020202020204" pitchFamily="34" charset="0"/>
                <a:cs typeface="Arial" panose="020B0604020202020204" pitchFamily="34" charset="0"/>
              </a:rPr>
              <a:t>.</a:t>
            </a:r>
            <a:endParaRPr lang="en-IN" dirty="0"/>
          </a:p>
        </p:txBody>
      </p:sp>
      <p:sp>
        <p:nvSpPr>
          <p:cNvPr id="11" name="Rectangle 10">
            <a:extLst>
              <a:ext uri="{FF2B5EF4-FFF2-40B4-BE49-F238E27FC236}">
                <a16:creationId xmlns:a16="http://schemas.microsoft.com/office/drawing/2014/main" id="{F515FEDD-697B-4D03-B446-CDC3CD84D6A1}"/>
              </a:ext>
            </a:extLst>
          </p:cNvPr>
          <p:cNvSpPr/>
          <p:nvPr/>
        </p:nvSpPr>
        <p:spPr>
          <a:xfrm>
            <a:off x="4127690" y="3759472"/>
            <a:ext cx="1741715" cy="2830014"/>
          </a:xfrm>
          <a:prstGeom prst="rect">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IN" sz="1400" dirty="0">
                <a:latin typeface="Arial" panose="020B0604020202020204" pitchFamily="34" charset="0"/>
                <a:cs typeface="Arial" panose="020B0604020202020204" pitchFamily="34" charset="0"/>
              </a:rPr>
              <a:t>We added two more features to the data. A ratio of </a:t>
            </a:r>
            <a:r>
              <a:rPr lang="en-IN" sz="1400" dirty="0" err="1">
                <a:latin typeface="Arial" panose="020B0604020202020204" pitchFamily="34" charset="0"/>
                <a:cs typeface="Arial" panose="020B0604020202020204" pitchFamily="34" charset="0"/>
              </a:rPr>
              <a:t>BrandTRx</a:t>
            </a:r>
            <a:r>
              <a:rPr lang="en-IN" sz="1400" dirty="0">
                <a:latin typeface="Arial" panose="020B0604020202020204" pitchFamily="34" charset="0"/>
                <a:cs typeface="Arial" panose="020B0604020202020204" pitchFamily="34" charset="0"/>
              </a:rPr>
              <a:t> to </a:t>
            </a:r>
            <a:r>
              <a:rPr lang="en-IN" sz="1400" dirty="0" err="1">
                <a:latin typeface="Arial" panose="020B0604020202020204" pitchFamily="34" charset="0"/>
                <a:cs typeface="Arial" panose="020B0604020202020204" pitchFamily="34" charset="0"/>
              </a:rPr>
              <a:t>MarketTRx</a:t>
            </a:r>
            <a:r>
              <a:rPr lang="en-IN" sz="1400" dirty="0">
                <a:latin typeface="Arial" panose="020B0604020202020204" pitchFamily="34" charset="0"/>
                <a:cs typeface="Arial" panose="020B0604020202020204" pitchFamily="34" charset="0"/>
              </a:rPr>
              <a:t> and a total spending on all communication channels for one particular HCP</a:t>
            </a:r>
            <a:endParaRPr lang="en-IN" dirty="0"/>
          </a:p>
        </p:txBody>
      </p:sp>
      <p:sp>
        <p:nvSpPr>
          <p:cNvPr id="12" name="Rectangle 11">
            <a:extLst>
              <a:ext uri="{FF2B5EF4-FFF2-40B4-BE49-F238E27FC236}">
                <a16:creationId xmlns:a16="http://schemas.microsoft.com/office/drawing/2014/main" id="{188333F1-A6D0-48C5-ADE0-0EA744C77EE1}"/>
              </a:ext>
            </a:extLst>
          </p:cNvPr>
          <p:cNvSpPr/>
          <p:nvPr/>
        </p:nvSpPr>
        <p:spPr>
          <a:xfrm>
            <a:off x="2385974" y="3776938"/>
            <a:ext cx="1741715" cy="2830014"/>
          </a:xfrm>
          <a:prstGeom prst="rect">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v"/>
            </a:pPr>
            <a:r>
              <a:rPr lang="en-IN" sz="1400" dirty="0">
                <a:latin typeface="Arial" panose="020B0604020202020204" pitchFamily="34" charset="0"/>
                <a:cs typeface="Arial" panose="020B0604020202020204" pitchFamily="34" charset="0"/>
              </a:rPr>
              <a:t>Group is homogenous across zip level.</a:t>
            </a:r>
            <a:endParaRPr lang="en-IN" dirty="0"/>
          </a:p>
        </p:txBody>
      </p:sp>
    </p:spTree>
    <p:extLst>
      <p:ext uri="{BB962C8B-B14F-4D97-AF65-F5344CB8AC3E}">
        <p14:creationId xmlns:p14="http://schemas.microsoft.com/office/powerpoint/2010/main" val="212887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1DA5674-38FE-4263-A9DF-5875C2B8B039}"/>
              </a:ext>
            </a:extLst>
          </p:cNvPr>
          <p:cNvSpPr txBox="1"/>
          <p:nvPr/>
        </p:nvSpPr>
        <p:spPr>
          <a:xfrm>
            <a:off x="201696" y="125430"/>
            <a:ext cx="4192166"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Insights!</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FA970ED-FC6B-4F53-931D-4E67FC0E2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222" y="280208"/>
            <a:ext cx="8876714" cy="6297583"/>
          </a:xfrm>
          <a:prstGeom prst="rect">
            <a:avLst/>
          </a:prstGeom>
        </p:spPr>
      </p:pic>
      <p:sp>
        <p:nvSpPr>
          <p:cNvPr id="6" name="Callout: Line 5">
            <a:extLst>
              <a:ext uri="{FF2B5EF4-FFF2-40B4-BE49-F238E27FC236}">
                <a16:creationId xmlns:a16="http://schemas.microsoft.com/office/drawing/2014/main" id="{A84BEA69-F369-4057-8317-7FB6D6830F7A}"/>
              </a:ext>
            </a:extLst>
          </p:cNvPr>
          <p:cNvSpPr/>
          <p:nvPr/>
        </p:nvSpPr>
        <p:spPr>
          <a:xfrm>
            <a:off x="11000936" y="417817"/>
            <a:ext cx="1350498" cy="957749"/>
          </a:xfrm>
          <a:prstGeom prst="borderCallout1">
            <a:avLst>
              <a:gd name="adj1" fmla="val 50575"/>
              <a:gd name="adj2" fmla="val -2959"/>
              <a:gd name="adj3" fmla="val 73098"/>
              <a:gd name="adj4" fmla="val -67351"/>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Q-1 : High market reach, high prescribing habit for brand.</a:t>
            </a:r>
            <a:endParaRPr lang="en-IN" sz="1200" dirty="0">
              <a:solidFill>
                <a:schemeClr val="tx1"/>
              </a:solidFill>
              <a:latin typeface="Arial" panose="020B0604020202020204" pitchFamily="34" charset="0"/>
              <a:cs typeface="Arial" panose="020B0604020202020204" pitchFamily="34" charset="0"/>
            </a:endParaRPr>
          </a:p>
        </p:txBody>
      </p:sp>
      <p:sp>
        <p:nvSpPr>
          <p:cNvPr id="12" name="Callout: Line 11">
            <a:extLst>
              <a:ext uri="{FF2B5EF4-FFF2-40B4-BE49-F238E27FC236}">
                <a16:creationId xmlns:a16="http://schemas.microsoft.com/office/drawing/2014/main" id="{D2439BBC-F469-467F-AE4A-8B2053CD618C}"/>
              </a:ext>
            </a:extLst>
          </p:cNvPr>
          <p:cNvSpPr/>
          <p:nvPr/>
        </p:nvSpPr>
        <p:spPr>
          <a:xfrm>
            <a:off x="10841502" y="4416503"/>
            <a:ext cx="1350498" cy="957749"/>
          </a:xfrm>
          <a:prstGeom prst="borderCallout1">
            <a:avLst>
              <a:gd name="adj1" fmla="val 50575"/>
              <a:gd name="adj2" fmla="val -2959"/>
              <a:gd name="adj3" fmla="val -43592"/>
              <a:gd name="adj4" fmla="val -214590"/>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Q-4 : High market reach, low prescribing habit for brand.</a:t>
            </a:r>
            <a:endParaRPr lang="en-IN" sz="1200" dirty="0">
              <a:solidFill>
                <a:schemeClr val="tx1"/>
              </a:solidFill>
              <a:latin typeface="Arial" panose="020B0604020202020204" pitchFamily="34" charset="0"/>
              <a:cs typeface="Arial" panose="020B0604020202020204" pitchFamily="34" charset="0"/>
            </a:endParaRPr>
          </a:p>
        </p:txBody>
      </p:sp>
      <p:sp>
        <p:nvSpPr>
          <p:cNvPr id="8" name="Callout: Bent Line 7">
            <a:extLst>
              <a:ext uri="{FF2B5EF4-FFF2-40B4-BE49-F238E27FC236}">
                <a16:creationId xmlns:a16="http://schemas.microsoft.com/office/drawing/2014/main" id="{BA5D9DC3-C8BD-43DD-8954-5B7EE0EC5ACD}"/>
              </a:ext>
            </a:extLst>
          </p:cNvPr>
          <p:cNvSpPr/>
          <p:nvPr/>
        </p:nvSpPr>
        <p:spPr>
          <a:xfrm>
            <a:off x="327104" y="4923022"/>
            <a:ext cx="1671711" cy="1004305"/>
          </a:xfrm>
          <a:prstGeom prst="borderCallout2">
            <a:avLst>
              <a:gd name="adj1" fmla="val 47625"/>
              <a:gd name="adj2" fmla="val -3703"/>
              <a:gd name="adj3" fmla="val 18750"/>
              <a:gd name="adj4" fmla="val -16667"/>
              <a:gd name="adj5" fmla="val -113002"/>
              <a:gd name="adj6" fmla="val 24870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latin typeface="Arial" panose="020B0604020202020204" pitchFamily="34" charset="0"/>
                <a:cs typeface="Arial" panose="020B0604020202020204" pitchFamily="34" charset="0"/>
              </a:rPr>
              <a:t>Q-3 : Low market reach, high prescribing habit for brand</a:t>
            </a:r>
            <a:endParaRPr lang="en-IN" dirty="0"/>
          </a:p>
        </p:txBody>
      </p:sp>
      <p:sp>
        <p:nvSpPr>
          <p:cNvPr id="11" name="Callout: Line 10">
            <a:extLst>
              <a:ext uri="{FF2B5EF4-FFF2-40B4-BE49-F238E27FC236}">
                <a16:creationId xmlns:a16="http://schemas.microsoft.com/office/drawing/2014/main" id="{E5982CD3-C04B-478C-A692-66AA6A95AD7E}"/>
              </a:ext>
            </a:extLst>
          </p:cNvPr>
          <p:cNvSpPr/>
          <p:nvPr/>
        </p:nvSpPr>
        <p:spPr>
          <a:xfrm>
            <a:off x="298075" y="1219201"/>
            <a:ext cx="5021067" cy="1739446"/>
          </a:xfrm>
          <a:custGeom>
            <a:avLst/>
            <a:gdLst>
              <a:gd name="connsiteX0" fmla="*/ 0 w 1327525"/>
              <a:gd name="connsiteY0" fmla="*/ 0 h 1004305"/>
              <a:gd name="connsiteX1" fmla="*/ 1327525 w 1327525"/>
              <a:gd name="connsiteY1" fmla="*/ 0 h 1004305"/>
              <a:gd name="connsiteX2" fmla="*/ 1327525 w 1327525"/>
              <a:gd name="connsiteY2" fmla="*/ 1004305 h 1004305"/>
              <a:gd name="connsiteX3" fmla="*/ 0 w 1327525"/>
              <a:gd name="connsiteY3" fmla="*/ 1004305 h 1004305"/>
              <a:gd name="connsiteX4" fmla="*/ 0 w 1327525"/>
              <a:gd name="connsiteY4" fmla="*/ 0 h 1004305"/>
              <a:gd name="connsiteX0" fmla="*/ -110623 w 1327525"/>
              <a:gd name="connsiteY0" fmla="*/ 188307 h 1004305"/>
              <a:gd name="connsiteX1" fmla="*/ 4992038 w 1327525"/>
              <a:gd name="connsiteY1" fmla="*/ 1739446 h 1004305"/>
              <a:gd name="connsiteX0" fmla="*/ 0 w 4992038"/>
              <a:gd name="connsiteY0" fmla="*/ 0 h 1739446"/>
              <a:gd name="connsiteX1" fmla="*/ 1327525 w 4992038"/>
              <a:gd name="connsiteY1" fmla="*/ 0 h 1739446"/>
              <a:gd name="connsiteX2" fmla="*/ 1327525 w 4992038"/>
              <a:gd name="connsiteY2" fmla="*/ 1004305 h 1739446"/>
              <a:gd name="connsiteX3" fmla="*/ 0 w 4992038"/>
              <a:gd name="connsiteY3" fmla="*/ 1004305 h 1739446"/>
              <a:gd name="connsiteX4" fmla="*/ 0 w 4992038"/>
              <a:gd name="connsiteY4" fmla="*/ 0 h 1739446"/>
              <a:gd name="connsiteX0" fmla="*/ 1311777 w 4992038"/>
              <a:gd name="connsiteY0" fmla="*/ 623735 h 1739446"/>
              <a:gd name="connsiteX1" fmla="*/ 4992038 w 4992038"/>
              <a:gd name="connsiteY1" fmla="*/ 1739446 h 1739446"/>
              <a:gd name="connsiteX0" fmla="*/ 0 w 5021067"/>
              <a:gd name="connsiteY0" fmla="*/ 29028 h 1739446"/>
              <a:gd name="connsiteX1" fmla="*/ 1356554 w 5021067"/>
              <a:gd name="connsiteY1" fmla="*/ 0 h 1739446"/>
              <a:gd name="connsiteX2" fmla="*/ 1356554 w 5021067"/>
              <a:gd name="connsiteY2" fmla="*/ 1004305 h 1739446"/>
              <a:gd name="connsiteX3" fmla="*/ 29029 w 5021067"/>
              <a:gd name="connsiteY3" fmla="*/ 1004305 h 1739446"/>
              <a:gd name="connsiteX4" fmla="*/ 0 w 5021067"/>
              <a:gd name="connsiteY4" fmla="*/ 29028 h 1739446"/>
              <a:gd name="connsiteX0" fmla="*/ 1340806 w 5021067"/>
              <a:gd name="connsiteY0" fmla="*/ 623735 h 1739446"/>
              <a:gd name="connsiteX1" fmla="*/ 5021067 w 5021067"/>
              <a:gd name="connsiteY1" fmla="*/ 1739446 h 1739446"/>
            </a:gdLst>
            <a:ahLst/>
            <a:cxnLst>
              <a:cxn ang="0">
                <a:pos x="connsiteX0" y="connsiteY0"/>
              </a:cxn>
              <a:cxn ang="0">
                <a:pos x="connsiteX1" y="connsiteY1"/>
              </a:cxn>
            </a:cxnLst>
            <a:rect l="l" t="t" r="r" b="b"/>
            <a:pathLst>
              <a:path w="5021067" h="1739446" extrusionOk="0">
                <a:moveTo>
                  <a:pt x="0" y="29028"/>
                </a:moveTo>
                <a:lnTo>
                  <a:pt x="1356554" y="0"/>
                </a:lnTo>
                <a:lnTo>
                  <a:pt x="1356554" y="1004305"/>
                </a:lnTo>
                <a:lnTo>
                  <a:pt x="29029" y="1004305"/>
                </a:lnTo>
                <a:lnTo>
                  <a:pt x="0" y="29028"/>
                </a:lnTo>
                <a:close/>
              </a:path>
              <a:path w="5021067" h="1739446" fill="none" extrusionOk="0">
                <a:moveTo>
                  <a:pt x="1340806" y="623735"/>
                </a:moveTo>
                <a:lnTo>
                  <a:pt x="5021067" y="1739446"/>
                </a:lnTo>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ED5E6C42-DFA2-4C44-B80C-3ABE8593425A}"/>
              </a:ext>
            </a:extLst>
          </p:cNvPr>
          <p:cNvSpPr txBox="1"/>
          <p:nvPr/>
        </p:nvSpPr>
        <p:spPr>
          <a:xfrm>
            <a:off x="468924" y="1319483"/>
            <a:ext cx="1142162" cy="769441"/>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Q-2 : Low market reach, low prescribing habit for brand</a:t>
            </a:r>
            <a:endParaRPr lang="en-IN" sz="1100" dirty="0">
              <a:latin typeface="Arial" panose="020B0604020202020204" pitchFamily="34" charset="0"/>
              <a:cs typeface="Arial" panose="020B0604020202020204" pitchFamily="34" charset="0"/>
            </a:endParaRPr>
          </a:p>
        </p:txBody>
      </p:sp>
      <p:sp>
        <p:nvSpPr>
          <p:cNvPr id="15" name="Speech Bubble: Rectangle with Corners Rounded 14">
            <a:extLst>
              <a:ext uri="{FF2B5EF4-FFF2-40B4-BE49-F238E27FC236}">
                <a16:creationId xmlns:a16="http://schemas.microsoft.com/office/drawing/2014/main" id="{579BE4D9-E7C5-4845-BDB3-D18CAF23FB69}"/>
              </a:ext>
            </a:extLst>
          </p:cNvPr>
          <p:cNvSpPr/>
          <p:nvPr/>
        </p:nvSpPr>
        <p:spPr>
          <a:xfrm>
            <a:off x="9941393" y="2006635"/>
            <a:ext cx="1034758" cy="869723"/>
          </a:xfrm>
          <a:prstGeom prst="wedgeRoundRectCallout">
            <a:avLst>
              <a:gd name="adj1" fmla="val -114812"/>
              <a:gd name="adj2" fmla="val -15935"/>
              <a:gd name="adj3" fmla="val 16667"/>
            </a:avLst>
          </a:prstGeom>
          <a:ln w="28575">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Arial" panose="020B0604020202020204" pitchFamily="34" charset="0"/>
                <a:cs typeface="Arial" panose="020B0604020202020204" pitchFamily="34" charset="0"/>
              </a:rPr>
              <a:t>We should focus 30% of our efforts here to maintain the sales</a:t>
            </a:r>
            <a:endParaRPr lang="en-IN" sz="900" dirty="0">
              <a:latin typeface="Arial" panose="020B0604020202020204" pitchFamily="34" charset="0"/>
              <a:cs typeface="Arial" panose="020B0604020202020204" pitchFamily="34" charset="0"/>
            </a:endParaRPr>
          </a:p>
        </p:txBody>
      </p:sp>
      <p:sp>
        <p:nvSpPr>
          <p:cNvPr id="19" name="Speech Bubble: Rectangle with Corners Rounded 18">
            <a:extLst>
              <a:ext uri="{FF2B5EF4-FFF2-40B4-BE49-F238E27FC236}">
                <a16:creationId xmlns:a16="http://schemas.microsoft.com/office/drawing/2014/main" id="{2D74501E-625A-4E6A-A258-7B8F330C9E7B}"/>
              </a:ext>
            </a:extLst>
          </p:cNvPr>
          <p:cNvSpPr/>
          <p:nvPr/>
        </p:nvSpPr>
        <p:spPr>
          <a:xfrm>
            <a:off x="8906635" y="4602785"/>
            <a:ext cx="1034758" cy="869723"/>
          </a:xfrm>
          <a:prstGeom prst="wedgeRoundRectCallout">
            <a:avLst>
              <a:gd name="adj1" fmla="val -148476"/>
              <a:gd name="adj2" fmla="val -109390"/>
              <a:gd name="adj3" fmla="val 16667"/>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Arial" panose="020B0604020202020204" pitchFamily="34" charset="0"/>
                <a:cs typeface="Arial" panose="020B0604020202020204" pitchFamily="34" charset="0"/>
              </a:rPr>
              <a:t>We should focus 65% of our efforts here to increase the sales</a:t>
            </a:r>
            <a:endParaRPr lang="en-IN" sz="900" dirty="0">
              <a:latin typeface="Arial" panose="020B0604020202020204" pitchFamily="34" charset="0"/>
              <a:cs typeface="Arial" panose="020B0604020202020204" pitchFamily="34" charset="0"/>
            </a:endParaRPr>
          </a:p>
        </p:txBody>
      </p:sp>
      <p:sp>
        <p:nvSpPr>
          <p:cNvPr id="20" name="Speech Bubble: Rectangle with Corners Rounded 19">
            <a:extLst>
              <a:ext uri="{FF2B5EF4-FFF2-40B4-BE49-F238E27FC236}">
                <a16:creationId xmlns:a16="http://schemas.microsoft.com/office/drawing/2014/main" id="{CEAA4031-CBD0-4184-981F-19EF1023E162}"/>
              </a:ext>
            </a:extLst>
          </p:cNvPr>
          <p:cNvSpPr/>
          <p:nvPr/>
        </p:nvSpPr>
        <p:spPr>
          <a:xfrm>
            <a:off x="992361" y="3618437"/>
            <a:ext cx="1034758" cy="869723"/>
          </a:xfrm>
          <a:prstGeom prst="wedgeRoundRectCallout">
            <a:avLst>
              <a:gd name="adj1" fmla="val 233051"/>
              <a:gd name="adj2" fmla="val 29124"/>
              <a:gd name="adj3" fmla="val 16667"/>
            </a:avLst>
          </a:prstGeom>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Arial" panose="020B0604020202020204" pitchFamily="34" charset="0"/>
                <a:cs typeface="Arial" panose="020B0604020202020204" pitchFamily="34" charset="0"/>
              </a:rPr>
              <a:t>We should focus 5% of our efforts here to maintain the sales</a:t>
            </a:r>
            <a:endParaRPr lang="en-IN" sz="900" dirty="0">
              <a:latin typeface="Arial" panose="020B0604020202020204" pitchFamily="34" charset="0"/>
              <a:cs typeface="Arial" panose="020B0604020202020204" pitchFamily="34" charset="0"/>
            </a:endParaRPr>
          </a:p>
        </p:txBody>
      </p:sp>
      <p:sp>
        <p:nvSpPr>
          <p:cNvPr id="22" name="Speech Bubble: Rectangle with Corners Rounded 21">
            <a:extLst>
              <a:ext uri="{FF2B5EF4-FFF2-40B4-BE49-F238E27FC236}">
                <a16:creationId xmlns:a16="http://schemas.microsoft.com/office/drawing/2014/main" id="{0F1AD2ED-0F1B-4744-B5BE-36E178F134E2}"/>
              </a:ext>
            </a:extLst>
          </p:cNvPr>
          <p:cNvSpPr/>
          <p:nvPr/>
        </p:nvSpPr>
        <p:spPr>
          <a:xfrm>
            <a:off x="128201" y="2624067"/>
            <a:ext cx="1034758" cy="869723"/>
          </a:xfrm>
          <a:prstGeom prst="wedgeRoundRectCallout">
            <a:avLst>
              <a:gd name="adj1" fmla="val 517794"/>
              <a:gd name="adj2" fmla="val -72675"/>
              <a:gd name="adj3" fmla="val 16667"/>
            </a:avLst>
          </a:prstGeom>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Arial" panose="020B0604020202020204" pitchFamily="34" charset="0"/>
                <a:cs typeface="Arial" panose="020B0604020202020204" pitchFamily="34" charset="0"/>
              </a:rPr>
              <a:t>We should not waste our efforts here.</a:t>
            </a: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34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8FA092-6D06-4117-82F2-7F1D19CC5E70}"/>
              </a:ext>
            </a:extLst>
          </p:cNvPr>
          <p:cNvPicPr>
            <a:picLocks noChangeAspect="1"/>
          </p:cNvPicPr>
          <p:nvPr/>
        </p:nvPicPr>
        <p:blipFill>
          <a:blip r:embed="rId2"/>
          <a:stretch>
            <a:fillRect/>
          </a:stretch>
        </p:blipFill>
        <p:spPr>
          <a:xfrm>
            <a:off x="422689" y="635684"/>
            <a:ext cx="1133475" cy="1028700"/>
          </a:xfrm>
          <a:prstGeom prst="rect">
            <a:avLst/>
          </a:prstGeom>
        </p:spPr>
      </p:pic>
      <p:pic>
        <p:nvPicPr>
          <p:cNvPr id="3" name="Picture 2">
            <a:extLst>
              <a:ext uri="{FF2B5EF4-FFF2-40B4-BE49-F238E27FC236}">
                <a16:creationId xmlns:a16="http://schemas.microsoft.com/office/drawing/2014/main" id="{BD092CA5-DEF8-47A1-8D91-8B581E26E078}"/>
              </a:ext>
            </a:extLst>
          </p:cNvPr>
          <p:cNvPicPr>
            <a:picLocks noChangeAspect="1"/>
          </p:cNvPicPr>
          <p:nvPr/>
        </p:nvPicPr>
        <p:blipFill>
          <a:blip r:embed="rId3"/>
          <a:stretch>
            <a:fillRect/>
          </a:stretch>
        </p:blipFill>
        <p:spPr>
          <a:xfrm>
            <a:off x="342972" y="2108249"/>
            <a:ext cx="1143000" cy="1009650"/>
          </a:xfrm>
          <a:prstGeom prst="rect">
            <a:avLst/>
          </a:prstGeom>
        </p:spPr>
      </p:pic>
      <p:pic>
        <p:nvPicPr>
          <p:cNvPr id="4" name="Picture 3">
            <a:extLst>
              <a:ext uri="{FF2B5EF4-FFF2-40B4-BE49-F238E27FC236}">
                <a16:creationId xmlns:a16="http://schemas.microsoft.com/office/drawing/2014/main" id="{1E5D89A8-D5B5-4C17-82F2-1433BA7D62B8}"/>
              </a:ext>
            </a:extLst>
          </p:cNvPr>
          <p:cNvPicPr>
            <a:picLocks noChangeAspect="1"/>
          </p:cNvPicPr>
          <p:nvPr/>
        </p:nvPicPr>
        <p:blipFill>
          <a:blip r:embed="rId4"/>
          <a:stretch>
            <a:fillRect/>
          </a:stretch>
        </p:blipFill>
        <p:spPr>
          <a:xfrm>
            <a:off x="441446" y="3561764"/>
            <a:ext cx="1133475" cy="990600"/>
          </a:xfrm>
          <a:prstGeom prst="rect">
            <a:avLst/>
          </a:prstGeom>
        </p:spPr>
      </p:pic>
      <p:pic>
        <p:nvPicPr>
          <p:cNvPr id="5" name="Picture 4">
            <a:extLst>
              <a:ext uri="{FF2B5EF4-FFF2-40B4-BE49-F238E27FC236}">
                <a16:creationId xmlns:a16="http://schemas.microsoft.com/office/drawing/2014/main" id="{6E878729-8FFE-4251-99AC-A490D19539DE}"/>
              </a:ext>
            </a:extLst>
          </p:cNvPr>
          <p:cNvPicPr>
            <a:picLocks noChangeAspect="1"/>
          </p:cNvPicPr>
          <p:nvPr/>
        </p:nvPicPr>
        <p:blipFill>
          <a:blip r:embed="rId5"/>
          <a:stretch>
            <a:fillRect/>
          </a:stretch>
        </p:blipFill>
        <p:spPr>
          <a:xfrm>
            <a:off x="460496" y="4996229"/>
            <a:ext cx="1114425" cy="981075"/>
          </a:xfrm>
          <a:prstGeom prst="rect">
            <a:avLst/>
          </a:prstGeom>
        </p:spPr>
      </p:pic>
      <p:sp>
        <p:nvSpPr>
          <p:cNvPr id="6" name="Rectangle 5">
            <a:extLst>
              <a:ext uri="{FF2B5EF4-FFF2-40B4-BE49-F238E27FC236}">
                <a16:creationId xmlns:a16="http://schemas.microsoft.com/office/drawing/2014/main" id="{6C36E24B-9A88-493A-B2DC-BA5534E114D9}"/>
              </a:ext>
            </a:extLst>
          </p:cNvPr>
          <p:cNvSpPr/>
          <p:nvPr/>
        </p:nvSpPr>
        <p:spPr>
          <a:xfrm>
            <a:off x="2208628" y="699575"/>
            <a:ext cx="8834510" cy="1028700"/>
          </a:xfrm>
          <a:prstGeom prst="rect">
            <a:avLst/>
          </a:prstGeom>
          <a:ln w="28575">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lvl="0"/>
            <a:endParaRPr lang="en-US" sz="1400" dirty="0">
              <a:solidFill>
                <a:prstClr val="black"/>
              </a:solidFill>
              <a:latin typeface="Arial" panose="020B0604020202020204" pitchFamily="34" charset="0"/>
              <a:cs typeface="Arial" panose="020B0604020202020204" pitchFamily="34" charset="0"/>
            </a:endParaRPr>
          </a:p>
          <a:p>
            <a:pPr lvl="0"/>
            <a:r>
              <a:rPr lang="en-US" sz="1400" dirty="0">
                <a:solidFill>
                  <a:prstClr val="black"/>
                </a:solidFill>
                <a:latin typeface="Arial" panose="020B0604020202020204" pitchFamily="34" charset="0"/>
                <a:cs typeface="Arial" panose="020B0604020202020204" pitchFamily="34" charset="0"/>
              </a:rPr>
              <a:t>In order to test our second hypothesis, we tried to check the correlation between our #interaction channels and #</a:t>
            </a:r>
            <a:r>
              <a:rPr lang="en-US" sz="1400" dirty="0" err="1">
                <a:solidFill>
                  <a:prstClr val="black"/>
                </a:solidFill>
                <a:latin typeface="Arial" panose="020B0604020202020204" pitchFamily="34" charset="0"/>
                <a:cs typeface="Arial" panose="020B0604020202020204" pitchFamily="34" charset="0"/>
              </a:rPr>
              <a:t>Brand_Rx</a:t>
            </a:r>
            <a:r>
              <a:rPr lang="en-US" sz="1400" dirty="0">
                <a:solidFill>
                  <a:prstClr val="black"/>
                </a:solidFill>
                <a:latin typeface="Arial" panose="020B0604020202020204" pitchFamily="34" charset="0"/>
                <a:cs typeface="Arial" panose="020B0604020202020204" pitchFamily="34" charset="0"/>
              </a:rPr>
              <a:t>. The correlation came out to be somewhat low. Even after fitting our regression line, the </a:t>
            </a:r>
            <a:r>
              <a:rPr lang="en-US" sz="1400" dirty="0" err="1">
                <a:solidFill>
                  <a:prstClr val="black"/>
                </a:solidFill>
                <a:latin typeface="Arial" panose="020B0604020202020204" pitchFamily="34" charset="0"/>
                <a:cs typeface="Arial" panose="020B0604020202020204" pitchFamily="34" charset="0"/>
              </a:rPr>
              <a:t>Rsquare</a:t>
            </a:r>
            <a:r>
              <a:rPr lang="en-US" sz="1400" dirty="0">
                <a:solidFill>
                  <a:prstClr val="black"/>
                </a:solidFill>
                <a:latin typeface="Arial" panose="020B0604020202020204" pitchFamily="34" charset="0"/>
                <a:cs typeface="Arial" panose="020B0604020202020204" pitchFamily="34" charset="0"/>
              </a:rPr>
              <a:t> value came out to be considerably low, urging that our model might not be statistically significant, </a:t>
            </a:r>
            <a:r>
              <a:rPr lang="en-US" sz="1400" dirty="0" err="1">
                <a:solidFill>
                  <a:prstClr val="black"/>
                </a:solidFill>
                <a:latin typeface="Arial" panose="020B0604020202020204" pitchFamily="34" charset="0"/>
                <a:cs typeface="Arial" panose="020B0604020202020204" pitchFamily="34" charset="0"/>
              </a:rPr>
              <a:t>i.e</a:t>
            </a:r>
            <a:r>
              <a:rPr lang="en-US" sz="1400" dirty="0">
                <a:solidFill>
                  <a:prstClr val="black"/>
                </a:solidFill>
                <a:latin typeface="Arial" panose="020B0604020202020204" pitchFamily="34" charset="0"/>
                <a:cs typeface="Arial" panose="020B0604020202020204" pitchFamily="34" charset="0"/>
              </a:rPr>
              <a:t>, the variation in the number of interactions, does not successfully explain the variance in the </a:t>
            </a:r>
            <a:r>
              <a:rPr lang="en-US" sz="1400" dirty="0" err="1">
                <a:solidFill>
                  <a:prstClr val="black"/>
                </a:solidFill>
                <a:latin typeface="Arial" panose="020B0604020202020204" pitchFamily="34" charset="0"/>
                <a:cs typeface="Arial" panose="020B0604020202020204" pitchFamily="34" charset="0"/>
              </a:rPr>
              <a:t>BrandTRx</a:t>
            </a:r>
            <a:r>
              <a:rPr lang="en-US" sz="1400" dirty="0">
                <a:solidFill>
                  <a:prstClr val="black"/>
                </a:solidFill>
                <a:latin typeface="Arial" panose="020B0604020202020204" pitchFamily="34" charset="0"/>
                <a:cs typeface="Arial" panose="020B0604020202020204" pitchFamily="34" charset="0"/>
              </a:rPr>
              <a:t>.</a:t>
            </a:r>
            <a:endParaRPr lang="en-IN" sz="1400" dirty="0">
              <a:solidFill>
                <a:prstClr val="black"/>
              </a:solidFill>
              <a:latin typeface="Arial" panose="020B0604020202020204" pitchFamily="34" charset="0"/>
              <a:cs typeface="Arial" panose="020B0604020202020204" pitchFamily="34" charset="0"/>
            </a:endParaRPr>
          </a:p>
          <a:p>
            <a:pPr algn="ctr"/>
            <a:endParaRPr lang="en-IN" dirty="0"/>
          </a:p>
        </p:txBody>
      </p:sp>
      <p:sp>
        <p:nvSpPr>
          <p:cNvPr id="7" name="Rectangle 6">
            <a:extLst>
              <a:ext uri="{FF2B5EF4-FFF2-40B4-BE49-F238E27FC236}">
                <a16:creationId xmlns:a16="http://schemas.microsoft.com/office/drawing/2014/main" id="{C92A908C-541E-4904-A8A6-679BE4CF58CC}"/>
              </a:ext>
            </a:extLst>
          </p:cNvPr>
          <p:cNvSpPr/>
          <p:nvPr/>
        </p:nvSpPr>
        <p:spPr>
          <a:xfrm>
            <a:off x="2208628" y="2089199"/>
            <a:ext cx="8834510" cy="1028700"/>
          </a:xfrm>
          <a:prstGeom prst="rect">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prstClr val="black"/>
                </a:solidFill>
                <a:latin typeface="Arial" panose="020B0604020202020204" pitchFamily="34" charset="0"/>
                <a:cs typeface="Arial" panose="020B0604020202020204" pitchFamily="34" charset="0"/>
              </a:rPr>
              <a:t>Probably for this particular drug, the Formulary status or the formulary coverage is very important, hence the sales has seen a direct correlation with increasing formulary coverage percentage. The feature ‘coverage’ has a very high correlation ( &gt;90%) with </a:t>
            </a:r>
            <a:r>
              <a:rPr lang="en-US" sz="1400" dirty="0" err="1">
                <a:solidFill>
                  <a:prstClr val="black"/>
                </a:solidFill>
                <a:latin typeface="Arial" panose="020B0604020202020204" pitchFamily="34" charset="0"/>
                <a:cs typeface="Arial" panose="020B0604020202020204" pitchFamily="34" charset="0"/>
              </a:rPr>
              <a:t>BrandTRx</a:t>
            </a:r>
            <a:endParaRPr lang="en-IN" sz="1400" dirty="0">
              <a:solidFill>
                <a:prstClr val="black"/>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C4D5234-7D21-4F04-A7B5-93ED9BD55022}"/>
              </a:ext>
            </a:extLst>
          </p:cNvPr>
          <p:cNvSpPr/>
          <p:nvPr/>
        </p:nvSpPr>
        <p:spPr>
          <a:xfrm>
            <a:off x="2208628" y="3523664"/>
            <a:ext cx="8834510" cy="1028700"/>
          </a:xfrm>
          <a:prstGeom prst="rect">
            <a:avLst/>
          </a:prstGeom>
          <a:ln w="28575">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prstClr val="black"/>
                </a:solidFill>
                <a:latin typeface="Arial" panose="020B0604020202020204" pitchFamily="34" charset="0"/>
                <a:cs typeface="Arial" panose="020B0604020202020204" pitchFamily="34" charset="0"/>
              </a:rPr>
              <a:t>Model with only the interactive channels is showing a very poor </a:t>
            </a:r>
            <a:r>
              <a:rPr lang="en-US" sz="1400" dirty="0" err="1">
                <a:solidFill>
                  <a:prstClr val="black"/>
                </a:solidFill>
                <a:latin typeface="Arial" panose="020B0604020202020204" pitchFamily="34" charset="0"/>
                <a:cs typeface="Arial" panose="020B0604020202020204" pitchFamily="34" charset="0"/>
              </a:rPr>
              <a:t>Rsquare</a:t>
            </a:r>
            <a:r>
              <a:rPr lang="en-US" sz="1400" dirty="0">
                <a:solidFill>
                  <a:prstClr val="black"/>
                </a:solidFill>
                <a:latin typeface="Arial" panose="020B0604020202020204" pitchFamily="34" charset="0"/>
                <a:cs typeface="Arial" panose="020B0604020202020204" pitchFamily="34" charset="0"/>
              </a:rPr>
              <a:t> value of </a:t>
            </a:r>
            <a:r>
              <a:rPr lang="en-IN" sz="1400" dirty="0">
                <a:solidFill>
                  <a:prstClr val="black"/>
                </a:solidFill>
                <a:latin typeface="Arial" panose="020B0604020202020204" pitchFamily="34" charset="0"/>
                <a:cs typeface="Arial" panose="020B0604020202020204" pitchFamily="34" charset="0"/>
              </a:rPr>
              <a:t>0.003936</a:t>
            </a:r>
            <a:r>
              <a:rPr lang="en-US" sz="1400" dirty="0">
                <a:solidFill>
                  <a:prstClr val="black"/>
                </a:solidFill>
                <a:latin typeface="Arial" panose="020B0604020202020204" pitchFamily="34" charset="0"/>
                <a:cs typeface="Arial" panose="020B0604020202020204" pitchFamily="34" charset="0"/>
              </a:rPr>
              <a:t> and hence in our search for a better model to predict our data more effectively, we have added the feature “Coverage”, upon which it gives a </a:t>
            </a:r>
            <a:r>
              <a:rPr lang="en-US" sz="1400" dirty="0" err="1">
                <a:solidFill>
                  <a:prstClr val="black"/>
                </a:solidFill>
                <a:latin typeface="Arial" panose="020B0604020202020204" pitchFamily="34" charset="0"/>
                <a:cs typeface="Arial" panose="020B0604020202020204" pitchFamily="34" charset="0"/>
              </a:rPr>
              <a:t>Rsquare</a:t>
            </a:r>
            <a:r>
              <a:rPr lang="en-US" sz="1400" dirty="0">
                <a:solidFill>
                  <a:prstClr val="black"/>
                </a:solidFill>
                <a:latin typeface="Arial" panose="020B0604020202020204" pitchFamily="34" charset="0"/>
                <a:cs typeface="Arial" panose="020B0604020202020204" pitchFamily="34" charset="0"/>
              </a:rPr>
              <a:t> value of 0.95. The optimum mix for it being </a:t>
            </a:r>
            <a:r>
              <a:rPr lang="en-US" sz="1400" dirty="0" err="1">
                <a:solidFill>
                  <a:prstClr val="black"/>
                </a:solidFill>
                <a:latin typeface="Arial" panose="020B0604020202020204" pitchFamily="34" charset="0"/>
                <a:cs typeface="Arial" panose="020B0604020202020204" pitchFamily="34" charset="0"/>
              </a:rPr>
              <a:t>BrandTRx</a:t>
            </a:r>
            <a:r>
              <a:rPr lang="en-US" sz="1400" dirty="0">
                <a:solidFill>
                  <a:prstClr val="black"/>
                </a:solidFill>
                <a:latin typeface="Arial" panose="020B0604020202020204" pitchFamily="34" charset="0"/>
                <a:cs typeface="Arial" panose="020B0604020202020204" pitchFamily="34" charset="0"/>
              </a:rPr>
              <a:t> = Constant + </a:t>
            </a:r>
            <a:r>
              <a:rPr lang="en-IN" sz="1400" dirty="0">
                <a:solidFill>
                  <a:prstClr val="black"/>
                </a:solidFill>
                <a:latin typeface="Arial" panose="020B0604020202020204" pitchFamily="34" charset="0"/>
                <a:cs typeface="Arial" panose="020B0604020202020204" pitchFamily="34" charset="0"/>
              </a:rPr>
              <a:t>0.29976804 * Coverage + 0.36205692 * Call + 0.21853685 * Email + 0.29450629 * Web. </a:t>
            </a:r>
          </a:p>
        </p:txBody>
      </p:sp>
      <p:sp>
        <p:nvSpPr>
          <p:cNvPr id="9" name="Rectangle 8">
            <a:extLst>
              <a:ext uri="{FF2B5EF4-FFF2-40B4-BE49-F238E27FC236}">
                <a16:creationId xmlns:a16="http://schemas.microsoft.com/office/drawing/2014/main" id="{7B2F9AC7-D8B8-4254-9C9B-3DD36ACC44EE}"/>
              </a:ext>
            </a:extLst>
          </p:cNvPr>
          <p:cNvSpPr/>
          <p:nvPr/>
        </p:nvSpPr>
        <p:spPr>
          <a:xfrm>
            <a:off x="2208628" y="4948604"/>
            <a:ext cx="8834510" cy="1028700"/>
          </a:xfrm>
          <a:prstGeom prst="rect">
            <a:avLst/>
          </a:prstGeom>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prstClr val="black"/>
                </a:solidFill>
                <a:latin typeface="Arial" panose="020B0604020202020204" pitchFamily="34" charset="0"/>
                <a:cs typeface="Arial" panose="020B0604020202020204" pitchFamily="34" charset="0"/>
              </a:rPr>
              <a:t>I would strongly recommend using the “Formulary Coverage” for this study or studies of similar drugs. The dependency can be explained as, keeping all the interactive channels to 0, for every 0.29% increase in Formulary Coverage, the increase in </a:t>
            </a:r>
            <a:r>
              <a:rPr lang="en-US" sz="1400" dirty="0" err="1">
                <a:solidFill>
                  <a:prstClr val="black"/>
                </a:solidFill>
                <a:latin typeface="Arial" panose="020B0604020202020204" pitchFamily="34" charset="0"/>
                <a:cs typeface="Arial" panose="020B0604020202020204" pitchFamily="34" charset="0"/>
              </a:rPr>
              <a:t>BrandTRx</a:t>
            </a:r>
            <a:r>
              <a:rPr lang="en-US" sz="1400" dirty="0">
                <a:solidFill>
                  <a:prstClr val="black"/>
                </a:solidFill>
                <a:latin typeface="Arial" panose="020B0604020202020204" pitchFamily="34" charset="0"/>
                <a:cs typeface="Arial" panose="020B0604020202020204" pitchFamily="34" charset="0"/>
              </a:rPr>
              <a:t> would be 1 unit.</a:t>
            </a:r>
            <a:endParaRPr lang="en-IN"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397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1518</TotalTime>
  <Words>779</Words>
  <Application>Microsoft Office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Comic Sans MS</vt:lpstr>
      <vt:lpstr>Wingdings</vt:lpstr>
      <vt:lpstr>Office Theme</vt:lpstr>
      <vt:lpstr>A. Study on segmentation of HCPs B. Optimization of interaction channels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segmentation of HCPs B. Optimization of interaction channels</dc:title>
  <dc:creator>Debayan Dutta</dc:creator>
  <cp:lastModifiedBy>Debayan Dutta</cp:lastModifiedBy>
  <cp:revision>36</cp:revision>
  <dcterms:created xsi:type="dcterms:W3CDTF">2020-05-20T10:06:00Z</dcterms:created>
  <dcterms:modified xsi:type="dcterms:W3CDTF">2020-05-21T11:46:12Z</dcterms:modified>
</cp:coreProperties>
</file>