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5" r:id="rId4"/>
    <p:sldId id="258" r:id="rId5"/>
    <p:sldId id="259" r:id="rId6"/>
    <p:sldId id="262" r:id="rId7"/>
    <p:sldId id="264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6F086-97B9-4C6A-8774-630DF6FB5D0B}" v="12" dt="2025-03-01T15:26:1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8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6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9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6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5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31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Exploratory Data Analysis on Zomato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Cleaning, Exploration &amp; Visualization</a:t>
            </a:r>
          </a:p>
          <a:p>
            <a:r>
              <a:rPr dirty="0"/>
              <a:t>Presented by: Deborah</a:t>
            </a:r>
            <a:r>
              <a:rPr lang="en-IN" dirty="0"/>
              <a:t> Deva </a:t>
            </a:r>
            <a:r>
              <a:rPr lang="en-IN" dirty="0" err="1"/>
              <a:t>Kirubai</a:t>
            </a:r>
            <a:r>
              <a:rPr lang="en-IN" dirty="0"/>
              <a:t> 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/>
              <a:t>The Zomato dataset contains information about restaurants, ratings, cuisines, and pricing across India.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In this analysis, we clean, explore, and visualize the data to extract insights about restaurant trends.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dataset contains </a:t>
            </a:r>
            <a:r>
              <a:rPr lang="en-US" b="1" dirty="0"/>
              <a:t>211,944</a:t>
            </a:r>
            <a:r>
              <a:rPr lang="en-US" dirty="0"/>
              <a:t> restaurant records with </a:t>
            </a:r>
            <a:r>
              <a:rPr lang="en-US" b="1" dirty="0"/>
              <a:t>26 columns</a:t>
            </a:r>
            <a:r>
              <a:rPr lang="en-US" dirty="0"/>
              <a:t>. Some key observations: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Missing Values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establishment, </a:t>
            </a:r>
            <a:r>
              <a:rPr lang="en-US" b="1" dirty="0" err="1"/>
              <a:t>zipcode</a:t>
            </a:r>
            <a:r>
              <a:rPr lang="en-US" b="1" dirty="0"/>
              <a:t>, cuisines, timings, and highlights have missing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zipcode</a:t>
            </a:r>
            <a:r>
              <a:rPr lang="en-US" b="1" dirty="0"/>
              <a:t> has a high number of missing values.</a:t>
            </a:r>
          </a:p>
          <a:p>
            <a:pPr marL="0" indent="0">
              <a:buNone/>
            </a:pP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B9D96-FB07-D69E-6FB8-2624CB22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AED2C-4A58-2235-4669-76411846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0E04-860B-38BD-9970-68B277E56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Data Types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Most columns are either </a:t>
            </a:r>
            <a:r>
              <a:rPr lang="en-US" b="1" dirty="0"/>
              <a:t>numeric or categorical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aggregate_rating</a:t>
            </a:r>
            <a:r>
              <a:rPr lang="en-US" b="1" dirty="0"/>
              <a:t> </a:t>
            </a:r>
            <a:r>
              <a:rPr lang="en-US" dirty="0"/>
              <a:t>should be </a:t>
            </a:r>
            <a:r>
              <a:rPr lang="en-US" b="1" dirty="0"/>
              <a:t>numeric</a:t>
            </a:r>
            <a:r>
              <a:rPr lang="en-US" dirty="0"/>
              <a:t> (it is currently stored as </a:t>
            </a:r>
            <a:r>
              <a:rPr lang="en-US" b="1" dirty="0"/>
              <a:t>float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Potential Cleaning 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Handle </a:t>
            </a:r>
            <a:r>
              <a:rPr lang="en-US" b="1" dirty="0"/>
              <a:t>missing values </a:t>
            </a:r>
            <a:r>
              <a:rPr lang="en-US" dirty="0"/>
              <a:t>appropriately.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 unnecessary </a:t>
            </a:r>
            <a:r>
              <a:rPr lang="en-US" b="1" dirty="0"/>
              <a:t>columns 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opentable_support</a:t>
            </a:r>
            <a:r>
              <a:rPr lang="en-US" dirty="0"/>
              <a:t> as it mostly contains 0.0).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Convert </a:t>
            </a:r>
            <a:r>
              <a:rPr lang="en-US" b="1" dirty="0"/>
              <a:t>categorical columns </a:t>
            </a:r>
            <a:r>
              <a:rPr lang="en-US" dirty="0"/>
              <a:t>into </a:t>
            </a:r>
            <a:r>
              <a:rPr lang="en-US" b="1" dirty="0"/>
              <a:t>useful formats.</a:t>
            </a:r>
          </a:p>
          <a:p>
            <a:pPr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708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Removed unnecessary columns (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opentable_support</a:t>
            </a:r>
            <a:r>
              <a:rPr lang="en-US" dirty="0"/>
              <a:t>, </a:t>
            </a:r>
            <a:r>
              <a:rPr lang="en-US" dirty="0" err="1"/>
              <a:t>zipcode</a:t>
            </a:r>
            <a:r>
              <a:rPr lang="en-US" dirty="0"/>
              <a:t>, </a:t>
            </a:r>
            <a:r>
              <a:rPr lang="en-US" dirty="0" err="1"/>
              <a:t>country_id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Filled missing values in categorical columns (establishment, cuisines, timings, highlights) with 'Unknown’.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Converted </a:t>
            </a:r>
            <a:r>
              <a:rPr lang="en-US" dirty="0" err="1"/>
              <a:t>aggregate_rating</a:t>
            </a:r>
            <a:r>
              <a:rPr lang="en-US" dirty="0"/>
              <a:t> to numeric.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Converted </a:t>
            </a:r>
            <a:r>
              <a:rPr lang="en-US" dirty="0" err="1"/>
              <a:t>aggregate_rating</a:t>
            </a:r>
            <a:r>
              <a:rPr lang="en-US" dirty="0"/>
              <a:t> to numeric.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Replaced -1 with 0 in delivery and takeaway for 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distribution of ratings.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top cuisines.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most common price range for restaurants.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number of restaurants offering delivery vs. dine-in. ​​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0BDA-5361-FD50-7708-E1CDA9E0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CAC7F-0AD1-D464-BF78-67C98CF9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from </a:t>
            </a:r>
            <a:r>
              <a:rPr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528D-DE91-9762-DEC9-0C6859A9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Rating Distribution</a:t>
            </a:r>
            <a:r>
              <a:rPr lang="en-US" dirty="0"/>
              <a:t>: Most restaurants have ratings between </a:t>
            </a:r>
            <a:r>
              <a:rPr lang="en-US" b="1" dirty="0"/>
              <a:t>3.5 to 4.5</a:t>
            </a:r>
            <a:r>
              <a:rPr lang="en-US" dirty="0"/>
              <a:t>, with a spike at </a:t>
            </a:r>
            <a:r>
              <a:rPr lang="en-US" b="1" dirty="0"/>
              <a:t>0.0</a:t>
            </a:r>
            <a:r>
              <a:rPr lang="en-US" dirty="0"/>
              <a:t>, indicating many unrated restaurants.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Popular Cuisines</a:t>
            </a:r>
            <a:r>
              <a:rPr lang="en-US" dirty="0"/>
              <a:t>: </a:t>
            </a:r>
            <a:r>
              <a:rPr lang="en-US" b="1" dirty="0"/>
              <a:t>North Indian</a:t>
            </a:r>
            <a:r>
              <a:rPr lang="en-US" dirty="0"/>
              <a:t>, </a:t>
            </a:r>
            <a:r>
              <a:rPr lang="en-US" b="1" dirty="0"/>
              <a:t>Chinese</a:t>
            </a:r>
            <a:r>
              <a:rPr lang="en-US" dirty="0"/>
              <a:t>, and </a:t>
            </a:r>
            <a:r>
              <a:rPr lang="en-US" b="1" dirty="0"/>
              <a:t>Fast Food</a:t>
            </a:r>
            <a:r>
              <a:rPr lang="en-US" dirty="0"/>
              <a:t> are the most common cuisines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Price Range</a:t>
            </a:r>
            <a:r>
              <a:rPr lang="en-US" dirty="0"/>
              <a:t>: Majority of restaurants fall in </a:t>
            </a:r>
            <a:r>
              <a:rPr lang="en-US" b="1" dirty="0"/>
              <a:t>affordable price categories (1 &amp; 2)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Delivery &amp; Takeaway</a:t>
            </a:r>
            <a:r>
              <a:rPr lang="en-US" dirty="0"/>
              <a:t>: </a:t>
            </a:r>
            <a:r>
              <a:rPr lang="en-US" b="1" dirty="0"/>
              <a:t>More restaurants offer delivery than takeaway</a:t>
            </a:r>
            <a:r>
              <a:rPr lang="en-US" dirty="0"/>
              <a:t>, highlighting the demand for food delivery services.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05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3962-BFA2-560F-633F-9FEC385F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3E93-3910-524A-C4BE-10D661D63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963270-BA17-E460-1E2D-75FE109C4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152" y="3131473"/>
            <a:ext cx="3779848" cy="2568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E8A92F-A525-7348-A382-8971B84C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94" y="3169577"/>
            <a:ext cx="3581710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41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895F7-ECB0-21AF-7076-05B26C0F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1A85-DF0E-D23C-2615-F0814657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CA1DF5-003A-2E2A-52F4-35549BD4F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428" y="2695416"/>
            <a:ext cx="3604572" cy="247671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92B0-81D4-EEE3-6D83-E12339CF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566" y="2695416"/>
            <a:ext cx="3642676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High-rated restaurants tend to be in premium price ranges</a:t>
            </a:r>
          </a:p>
          <a:p>
            <a:pPr marL="0" indent="0">
              <a:buNone/>
            </a:pPr>
            <a:r>
              <a:rPr dirty="0"/>
              <a:t>• Popular cuisines include North Indian, Chinese, and Fast Food</a:t>
            </a:r>
          </a:p>
          <a:p>
            <a:pPr marL="0" indent="0">
              <a:buNone/>
            </a:pPr>
            <a:r>
              <a:rPr dirty="0"/>
              <a:t>• Cost and ratings have a moderate correlation</a:t>
            </a:r>
          </a:p>
          <a:p>
            <a:pPr marL="0" indent="0">
              <a:buNone/>
            </a:pPr>
            <a:r>
              <a:rPr dirty="0"/>
              <a:t>• Cleaning data is essential for meaningful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</TotalTime>
  <Words>373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Parcel</vt:lpstr>
      <vt:lpstr>Exploratory Data Analysis on Zomato Dataset</vt:lpstr>
      <vt:lpstr>Introduction</vt:lpstr>
      <vt:lpstr>Introduction</vt:lpstr>
      <vt:lpstr>Data Cleaning</vt:lpstr>
      <vt:lpstr>Exploratory Data Analysis (EDA)</vt:lpstr>
      <vt:lpstr>Insights from Exploratory Data Analysis (EDA)</vt:lpstr>
      <vt:lpstr>Visualizations</vt:lpstr>
      <vt:lpstr>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Basha</dc:creator>
  <cp:keywords/>
  <dc:description>generated using python-pptx</dc:description>
  <cp:lastModifiedBy>Mahamood Basha</cp:lastModifiedBy>
  <cp:revision>3</cp:revision>
  <dcterms:created xsi:type="dcterms:W3CDTF">2013-01-27T09:14:16Z</dcterms:created>
  <dcterms:modified xsi:type="dcterms:W3CDTF">2025-03-01T15:31:23Z</dcterms:modified>
  <cp:category/>
</cp:coreProperties>
</file>