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13"/>
    <p:restoredTop sz="92800"/>
  </p:normalViewPr>
  <p:slideViewPr>
    <p:cSldViewPr snapToGrid="0" snapToObjects="1">
      <p:cViewPr>
        <p:scale>
          <a:sx n="70" d="100"/>
          <a:sy n="70" d="100"/>
        </p:scale>
        <p:origin x="95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15D3-F75D-984C-A18B-F9301808DC99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D9D18-81AD-6249-9F56-B0B85E186E12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39710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9D18-81AD-6249-9F56-B0B85E186E12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0843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9D18-81AD-6249-9F56-B0B85E186E12}" type="slidenum">
              <a:rPr lang="es-ES_tradnl" smtClean="0"/>
              <a:t>13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37628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D9D18-81AD-6249-9F56-B0B85E186E12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15395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FA0C4C-7B5F-7746-A457-E6F186374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E157B3-CE2B-A04D-A31C-F10C52429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BF712-0D7B-0646-865F-09388A563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F9DBE-FE80-FC45-8697-2EBFE530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52DEB5-F2B5-BA4D-990C-6434D7AA3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22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5737E-0CD3-A842-9CB4-0AEB7F27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0C8425D-5628-3A44-BB59-79AEDCD59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F513C0-1B0D-B741-879A-9C1C00B1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A578F2-494F-9A41-A029-C060CB89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3F2EA1-2A84-D64E-9C2D-390B8643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93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3D6A4F7-C9BC-7E45-BECE-F8F89297C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A38006-C73E-EA41-A01E-40825EA39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EF66E-D25A-BD48-B59F-B12E936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869134-5281-9C47-B78A-BD90C817A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953913-3594-184D-8633-D2775AB03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6612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CB79C-3F69-D74F-AB8A-40D4CEB7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FB16F4-82B5-1040-B320-7E0BE778D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FAF301-BD2C-7D49-9709-ECAA2180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697C9B-CADF-B047-9CFD-0994A3721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26115D-232C-3145-B199-138B5B69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8824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9FDDD-1E73-F448-B632-E28DFEDE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C7B12CB-B6A9-EB4C-80D8-3B0311F70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71ECD-F506-7B45-B033-C020FAE67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3CEF4-D0E3-1048-BE17-731357108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919D-E803-0645-8CA8-36FB5650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5971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1512DB-1D4C-6D47-A0C5-C29EA1D7E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CE27C-AE5E-BD44-9099-DBF07AE9E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72E405-25F3-894B-A5F7-EBAC3FB6C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DE94EB-4FE7-6149-94BF-9E296EFF9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126EB0-CC31-AD42-8562-DC7DF4A4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4883B2-1F6B-224B-8CE1-ECC3667C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6352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51E26-90DA-BA4F-8287-B64A1D91C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7A282D-74C8-2046-8679-B430A6156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8ED743-75AF-0441-ABFB-6344A19DD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037DA3A-73CC-E142-BC2F-5177686E6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A18C44-F840-D54F-98A6-8F94ADA6A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E2B2B88-888E-0843-A616-3EC08107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630114-3F7F-E048-81A7-98CCFF47B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F37641C-4429-6946-96B3-ED7881F7F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37045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97AB7-4AA4-2E4A-ACF3-1253B043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414832-5FBD-D34F-9207-EED2CDFCD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8F3354-D3B2-0A40-A527-072F5060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A2E529-C58E-4340-AF75-1E0C0F23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94134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2257DB-61A5-4B4C-8F16-6B9EA86BC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17AAC3E-C003-8343-B1B8-F2C9F5D0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D63BBE-7884-DE48-AFB0-2F518670B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30761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3C487-9E78-1145-9917-BA1F92622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F4C96C-CFB4-0B4E-83D0-04058C690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058669-68E0-EB43-A4FE-2EBE6E7E66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7471E5-2A66-6849-8870-9EB6B147D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70B828-280F-2A41-B2F2-C2C36939A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A3CD148-E828-954C-B6AF-3C09265D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354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739BD7-F5F0-1842-BAC5-AFB059F1E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A5CF557-8AE8-A642-A29D-EC333E1149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DCDD3E-6CD6-4D42-B07F-F764ABB2D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F3D549-FD3D-8A40-9088-9EE9417B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01EE9-D719-8E4D-86E3-FF442898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A53329-1B22-1047-9646-D6AE0E03C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46106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37DD4A-178D-3D46-ADE2-60C0BDAB2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_tradn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99A36-AADC-5A4F-B372-901C54858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DA47A2-AD64-FE43-B8A6-6C579BFC5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09704-19CD-5649-BBEF-F07761CB38B5}" type="datetimeFigureOut">
              <a:rPr lang="es-ES_tradnl" smtClean="0"/>
              <a:t>24/01/2023</a:t>
            </a:fld>
            <a:endParaRPr lang="es-ES_tradn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A61A5-2DD3-4D44-AE98-2171A432FC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684F9B-A649-AD44-ACB5-744E5941D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75A3D-1D27-0146-BCCE-2DBF42C4DE69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8012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589D0F-B5B9-7D4E-AA6D-B701865EF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_tradnl" dirty="0"/>
              <a:t>MATRIZ PARA DETERMINAR CD E INDICADORES DE LOS AE</a:t>
            </a:r>
          </a:p>
        </p:txBody>
      </p:sp>
    </p:spTree>
    <p:extLst>
      <p:ext uri="{BB962C8B-B14F-4D97-AF65-F5344CB8AC3E}">
        <p14:creationId xmlns:p14="http://schemas.microsoft.com/office/powerpoint/2010/main" val="226103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9312F60-00DE-344E-BD6D-BA0E2A5E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8104148"/>
              </p:ext>
            </p:extLst>
          </p:nvPr>
        </p:nvGraphicFramePr>
        <p:xfrm>
          <a:off x="313561" y="328930"/>
          <a:ext cx="11069143" cy="446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60">
                  <a:extLst>
                    <a:ext uri="{9D8B030D-6E8A-4147-A177-3AD203B41FA5}">
                      <a16:colId xmlns:a16="http://schemas.microsoft.com/office/drawing/2014/main" val="4134847938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183725489"/>
                    </a:ext>
                  </a:extLst>
                </a:gridCol>
                <a:gridCol w="7788166">
                  <a:extLst>
                    <a:ext uri="{9D8B030D-6E8A-4147-A177-3AD203B41FA5}">
                      <a16:colId xmlns:a16="http://schemas.microsoft.com/office/drawing/2014/main" val="396433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75851"/>
                  </a:ext>
                </a:extLst>
              </a:tr>
              <a:tr h="480060"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AE1-PE. Analizar y resolver, con fundamentos científicos y recursos tecnológicos, problemas complejos de ingeniería aplicando las ciencias básicas y ciencias de la Ingeniería que contribuyan al desarrollo sostenible en la práctica de la Ingeniería Química.</a:t>
                      </a:r>
                      <a:endParaRPr lang="es-MX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_tradnl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rowSpan="10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1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_tradnl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>
                          <a:solidFill>
                            <a:schemeClr val="tx1"/>
                          </a:solidFill>
                          <a:latin typeface="+mn-lt"/>
                        </a:rPr>
                        <a:t>Soluciona problemas básicos de partículas y cuerpos rígidos en estado de equilibrio y movimiento.</a:t>
                      </a:r>
                    </a:p>
                    <a:p>
                      <a:endParaRPr lang="es-ES_tradnl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927701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>
                          <a:solidFill>
                            <a:schemeClr val="tx1"/>
                          </a:solidFill>
                          <a:latin typeface="+mn-lt"/>
                        </a:rPr>
                        <a:t>Implementa los algoritmos de los métodos numéricos mediante un lenguaje de programación.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221991"/>
                  </a:ext>
                </a:extLst>
              </a:tr>
              <a:tr h="48006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dirty="0">
                          <a:solidFill>
                            <a:schemeClr val="tx1"/>
                          </a:solidFill>
                          <a:latin typeface="+mn-lt"/>
                        </a:rPr>
                        <a:t>Resuelve  problemas asociados con las transformaciones y mecanismos de transferencia de la energía que se presentan en los procesos químicos.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2869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Emplea el balance de momento y la ecuación de la energía mecánica requeridos para el cálculo del transporte de fluidos en la industria mediante herramientas matemáticas o computacionales.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3969609"/>
                  </a:ext>
                </a:extLst>
              </a:tr>
              <a:tr h="178308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Resuelve problemas  de  balance  de  masa, con y sin reacción química, para procesos de importancia industrial seleccionando las  principales  técnicas y métodos aplicables al proceso.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59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Interpreta el comportamiento de los diferentes sistemas reactantes a partir de los principios de la cinética química y catálisis.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175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Emplea los conceptos fundamentales del cálculo de propiedades termodinámicas y los aplica en el calculo de propiedades de sustancias puras y sus mezclas en procesos de importancia industrial.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05714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Hace uso de las técnicas para resolver problemas de balance de energía y balances combinados de materia y de energía en sistemas reactivos y no reactivos. 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277778"/>
                  </a:ext>
                </a:extLst>
              </a:tr>
              <a:tr h="22860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Emplea los conceptos y principios  del equilibrio físico y químico para plantear y resolver problemas de sistemas con variaciones de propiedades en compuestos puros, mezclas, solución o dispersión.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2419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 modelos cinéticos y determina parámetros cinéticos enzimáticos.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289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7412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9312F60-00DE-344E-BD6D-BA0E2A5E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5482780"/>
              </p:ext>
            </p:extLst>
          </p:nvPr>
        </p:nvGraphicFramePr>
        <p:xfrm>
          <a:off x="313561" y="328930"/>
          <a:ext cx="11069143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60">
                  <a:extLst>
                    <a:ext uri="{9D8B030D-6E8A-4147-A177-3AD203B41FA5}">
                      <a16:colId xmlns:a16="http://schemas.microsoft.com/office/drawing/2014/main" val="4134847938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183725489"/>
                    </a:ext>
                  </a:extLst>
                </a:gridCol>
                <a:gridCol w="7788166">
                  <a:extLst>
                    <a:ext uri="{9D8B030D-6E8A-4147-A177-3AD203B41FA5}">
                      <a16:colId xmlns:a16="http://schemas.microsoft.com/office/drawing/2014/main" val="396433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b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75851"/>
                  </a:ext>
                </a:extLst>
              </a:tr>
              <a:tr h="51816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AE1-PE. Analizar y resolver, con fundamentos científicos y recursos tecnológicos, problemas complejos de ingeniería aplicando las ciencias básicas y ciencias de la Ingeniería que contribuyan al desarrollo sostenible en la práctica de la Ingeniería Química.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s-ES_tradnl" sz="1100" b="0" dirty="0">
                          <a:solidFill>
                            <a:schemeClr val="tx1"/>
                          </a:solidFill>
                          <a:latin typeface="+mn-lt"/>
                        </a:rPr>
                        <a:t>CD4. Analizan los resultados de los problemas complejos emitiendo conclusiones fundamentadas en los principios de ciencias básicas e ingeniería.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1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Infiere a partir de los resultados de los problemas de balance de energía y combinados de materia y energía, el tipo de sistema termodinámico involucrado en el proceso.</a:t>
                      </a:r>
                    </a:p>
                    <a:p>
                      <a:endParaRPr lang="es-ES_tradnl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21313"/>
                  </a:ext>
                </a:extLst>
              </a:tr>
              <a:tr h="51816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Infiere las ecuaciones de la  transferencia de masa molecular y </a:t>
                      </a:r>
                      <a:r>
                        <a:rPr lang="es-E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convectiva</a:t>
                      </a: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en diferentes geometrías para encontrar perfiles de concentración en fluidos no polares y para el diseño básico de equipos de absorción en gas-líquido de los procesos industriales</a:t>
                      </a:r>
                      <a:endParaRPr lang="es-MX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0271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Calcular el calor transferido en diferentes geometrías a partir de los diferentes mecanismos de transferencia de calor.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77798245"/>
                  </a:ext>
                </a:extLst>
              </a:tr>
              <a:tr h="14478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Elabora balances de masa y energía en procesos biológicos considerando las tasas de crecimiento celular, de consumo de sustrato y de producción.</a:t>
                      </a:r>
                    </a:p>
                    <a:p>
                      <a:endParaRPr lang="es-ES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Evalúa el rendimiento de un proceso durante el cultivo continuo en un  CSTR.</a:t>
                      </a:r>
                      <a:r>
                        <a:rPr lang="es-MX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s-MX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74735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482266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410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1671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ABADB59-FC9C-124B-A252-33DA6DC21AF5}"/>
              </a:ext>
            </a:extLst>
          </p:cNvPr>
          <p:cNvSpPr txBox="1"/>
          <p:nvPr/>
        </p:nvSpPr>
        <p:spPr>
          <a:xfrm>
            <a:off x="4642300" y="2659559"/>
            <a:ext cx="29073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4400" dirty="0"/>
              <a:t>ATRIBUTO 4</a:t>
            </a:r>
          </a:p>
        </p:txBody>
      </p:sp>
    </p:spTree>
    <p:extLst>
      <p:ext uri="{BB962C8B-B14F-4D97-AF65-F5344CB8AC3E}">
        <p14:creationId xmlns:p14="http://schemas.microsoft.com/office/powerpoint/2010/main" val="4215923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5427BD9-1EF0-8A4F-8E17-07A80679BAD2}"/>
              </a:ext>
            </a:extLst>
          </p:cNvPr>
          <p:cNvSpPr txBox="1"/>
          <p:nvPr/>
        </p:nvSpPr>
        <p:spPr>
          <a:xfrm>
            <a:off x="1088570" y="213249"/>
            <a:ext cx="9579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AE-PE-IQ4. </a:t>
            </a:r>
            <a:r>
              <a:rPr lang="es-MX" sz="1200" b="1" dirty="0">
                <a:solidFill>
                  <a:srgbClr val="00206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Expresarse en forma oral y escrita ante diversas audiencias</a:t>
            </a:r>
            <a:r>
              <a:rPr lang="es-MX" sz="1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mediante los diferentes canales de comunicación (interpresonal, dígital o masiva).</a:t>
            </a:r>
            <a:endParaRPr lang="es-MX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Tabla 2">
            <a:extLst>
              <a:ext uri="{FF2B5EF4-FFF2-40B4-BE49-F238E27FC236}">
                <a16:creationId xmlns:a16="http://schemas.microsoft.com/office/drawing/2014/main" id="{1A150704-7991-3B49-A78F-EFD20DEE56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023059"/>
              </p:ext>
            </p:extLst>
          </p:nvPr>
        </p:nvGraphicFramePr>
        <p:xfrm>
          <a:off x="2544670" y="674914"/>
          <a:ext cx="5975218" cy="47276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6934">
                  <a:extLst>
                    <a:ext uri="{9D8B030D-6E8A-4147-A177-3AD203B41FA5}">
                      <a16:colId xmlns:a16="http://schemas.microsoft.com/office/drawing/2014/main" val="242749823"/>
                    </a:ext>
                  </a:extLst>
                </a:gridCol>
                <a:gridCol w="3435597">
                  <a:extLst>
                    <a:ext uri="{9D8B030D-6E8A-4147-A177-3AD203B41FA5}">
                      <a16:colId xmlns:a16="http://schemas.microsoft.com/office/drawing/2014/main" val="1981470006"/>
                    </a:ext>
                  </a:extLst>
                </a:gridCol>
                <a:gridCol w="899886">
                  <a:extLst>
                    <a:ext uri="{9D8B030D-6E8A-4147-A177-3AD203B41FA5}">
                      <a16:colId xmlns:a16="http://schemas.microsoft.com/office/drawing/2014/main" val="4078550098"/>
                    </a:ext>
                  </a:extLst>
                </a:gridCol>
                <a:gridCol w="812801">
                  <a:extLst>
                    <a:ext uri="{9D8B030D-6E8A-4147-A177-3AD203B41FA5}">
                      <a16:colId xmlns:a16="http://schemas.microsoft.com/office/drawing/2014/main" val="2982720003"/>
                    </a:ext>
                  </a:extLst>
                </a:gridCol>
              </a:tblGrid>
              <a:tr h="338526">
                <a:tc>
                  <a:txBody>
                    <a:bodyPr/>
                    <a:lstStyle/>
                    <a:p>
                      <a:endParaRPr lang="es-ES_trad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/>
                        <a:t>ASIGNATURA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/>
                        <a:t>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2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30758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Habilidades del pensamiento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931262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Tecnologías de la información y comunicación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0243666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Humano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63343376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Comunicación oral y escrita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757139"/>
                  </a:ext>
                </a:extLst>
              </a:tr>
              <a:tr h="216472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Análisis de riesgos en plantas de procesos químicos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131912"/>
                  </a:ext>
                </a:extLst>
              </a:tr>
              <a:tr h="256627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 industrial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3204440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cinética, catálisis y reactores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5478129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Balance de Masa y Energía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1150403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Operaciones Unitarias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7818685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Procesos de Separación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7244902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Proyecto de investigación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6785792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Ingeniería de Proyecto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750212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Diseño de procesos químicos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9649341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Ingeniería económica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000512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Práctica Profesional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MX" sz="12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MX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80668801"/>
                  </a:ext>
                </a:extLst>
              </a:tr>
              <a:tr h="266163">
                <a:tc>
                  <a:txBody>
                    <a:bodyPr/>
                    <a:lstStyle/>
                    <a:p>
                      <a:endParaRPr lang="es-ES_tradn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2045062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025D642B-5EE8-5647-9620-CBDCC3290D3E}"/>
              </a:ext>
            </a:extLst>
          </p:cNvPr>
          <p:cNvSpPr txBox="1"/>
          <p:nvPr/>
        </p:nvSpPr>
        <p:spPr>
          <a:xfrm>
            <a:off x="641684" y="2101516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dirty="0"/>
              <a:t>Dra. Débora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B1092F8-30FB-98EE-1013-E85E2F7BA093}"/>
              </a:ext>
            </a:extLst>
          </p:cNvPr>
          <p:cNvSpPr txBox="1"/>
          <p:nvPr/>
        </p:nvSpPr>
        <p:spPr>
          <a:xfrm>
            <a:off x="9521371" y="2235200"/>
            <a:ext cx="2028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Congruencia objetivo con atributo</a:t>
            </a:r>
          </a:p>
        </p:txBody>
      </p:sp>
    </p:spTree>
    <p:extLst>
      <p:ext uri="{BB962C8B-B14F-4D97-AF65-F5344CB8AC3E}">
        <p14:creationId xmlns:p14="http://schemas.microsoft.com/office/powerpoint/2010/main" val="265908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716254"/>
              </p:ext>
            </p:extLst>
          </p:nvPr>
        </p:nvGraphicFramePr>
        <p:xfrm>
          <a:off x="1733105" y="479171"/>
          <a:ext cx="7102552" cy="148418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3325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1237315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1232234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1878305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1291373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424786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74146"/>
                  </a:ext>
                </a:extLst>
              </a:tr>
              <a:tr h="2312723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CD4.1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Identifican los diferentes tipos de textos </a:t>
                      </a:r>
                      <a:r>
                        <a:rPr lang="es-ES" sz="1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técnicas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 acuerdo con el  propósito de la comunicación oral y escrita.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CD4.2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Realizan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manera organizada y apropiada textos </a:t>
                      </a:r>
                      <a:r>
                        <a:rPr lang="es-ES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s-ES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ingeniería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s-E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CD4.3</a:t>
                      </a:r>
                    </a:p>
                    <a:p>
                      <a:r>
                        <a:rPr lang="es-ES" sz="10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Presentan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efectivamente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textos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ante diferentes audiencias,  tanto en forma escrita como oral usando diversos canales de comunicación.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823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Habilidades del Pensamiento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y analiza 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(discute) situaciones problemáticas, a partir de la autobservación, identificando percepciones, sensaciones, propiocepciones, formas de pensar, sentir y expresarse para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autorregularse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mediante la argumentación oral o escrita.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algn="l" defTabSz="914400" rtl="0" eaLnBrk="1" latinLnBrk="0" hangingPunct="1"/>
                      <a:endParaRPr lang="es-ES_tradnl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Participa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comunidades de aprendizaje 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construyendo 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organizadores de información, infografías, ilustraciones, imágenes, audios y videos, para analizar casos y problemas, utilizando las habilidades básicas del pensamiento</a:t>
                      </a:r>
                      <a:r>
                        <a:rPr lang="es-MX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Construye/estructura y presenta de forma oral y escrita, textos académicos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sobre temas 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actuales, controversiales y las posibles soluciones.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Presenta oralmente y de forma organizada textos académicos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sobre temas 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actuales, controversiales y las posibles soluciones.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s-ES_tradnl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EVALUAR </a:t>
                      </a:r>
                    </a:p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(ARGUMENTAR EN </a:t>
                      </a:r>
                    </a:p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 ORAL </a:t>
                      </a:r>
                    </a:p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 ESCRITA)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2069"/>
                  </a:ext>
                </a:extLst>
              </a:tr>
              <a:tr h="25487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Tecnologías de la Información y la Comunicación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Identifica/localiza y procesa información válida para la  producción y presentación de contenidos digitales en contextos sociales, académicos y profesionales, usando tecnologías de la información y la comunicación.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Localiza/elige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pertinente y válida en la red, acerca de temas específicos de su Licenciatura.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 información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Procesa y presenta datos e información relacionada con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su Licenciatura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, en diversos formatos: texto, numérico y gráfico, usando las herramientas ofimáticas básicas: procesador de textos y hoja de cálculo.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Diseña y presenta información en formato de video interactivo de un tema de su Licenciatura.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30264"/>
                  </a:ext>
                </a:extLst>
              </a:tr>
              <a:tr h="24307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kern="12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Desarrollo Humano</a:t>
                      </a:r>
                    </a:p>
                    <a:p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Emplea el proceso de comunicación con sentido crítico y autocritico, en los equipos de trabajo  multiculturales y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multidisciplinarios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; con un enfoque de mejora continua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que propicie el proceso de innovación y generación de ideas creativas</a:t>
                      </a: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latinLnBrk="0" hangingPunct="1"/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Reconoce el proceso de comunicación y los elementos que lo conforman, </a:t>
                      </a:r>
                      <a:r>
                        <a:rPr lang="es-ES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destacando la importancia de la comunicación no verbal en las relaciones interpersonales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Explica la importancia de la comunicación verbal y no verbal en las relaciones interpersonales.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Emplea la comunicación oral y escrita para </a:t>
                      </a:r>
                      <a:r>
                        <a:rPr lang="es-ES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transmitir información de diversa índole.</a:t>
                      </a:r>
                      <a:endParaRPr lang="es-MX" sz="1000" b="0" kern="1200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97973"/>
                  </a:ext>
                </a:extLst>
              </a:tr>
              <a:tr h="26431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Comunicación oral y escrita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Comprende, construye (redacta) y presenta de forma oral y escrita, textos académicos básicos: </a:t>
                      </a:r>
                      <a:r>
                        <a:rPr lang="es-MX" sz="1000" b="0" kern="1200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resumen, síntesis, ensayos que le permitan comunicarse en nuestro idioma en un ambiente escolar y profesional de manera correcta y adecuada.</a:t>
                      </a:r>
                    </a:p>
                    <a:p>
                      <a:r>
                        <a:rPr lang="es-MX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s-MX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Reconoce los diferentes tipos de texto y los planos textuales, según el propósito de la comunicación.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Comprende e interpreta las ideas, datos y conceptos explícitos e implícitos en un texto.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Construye y expone de forma organizada un texto a partir de la definición de los planos textuales y una intencionalidad específica.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7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322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990143"/>
              </p:ext>
            </p:extLst>
          </p:nvPr>
        </p:nvGraphicFramePr>
        <p:xfrm>
          <a:off x="542918" y="0"/>
          <a:ext cx="11526252" cy="1030537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58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274768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44621"/>
                  </a:ext>
                </a:extLst>
              </a:tr>
              <a:tr h="2747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CD4.1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Identifican los diferentes tipos de textos y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técnicas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acuerdo al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propósito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comunicación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oral y escrita.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Realizan de manera organizada y apropiada textos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ingeniería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s-E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CD4.3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Presentan efectivamente textos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ante diferentes audiencias tanto en forma escrita como oral usando diversos canales de comunicación.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417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Análisis de riesgos en plantas de procesos químicos (I)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 y analiza información especializada, referente a los accidentes registrados en plantas de procesos químicos, utilizando bibliografía especializada. (</a:t>
                      </a:r>
                      <a:r>
                        <a:rPr lang="es-ES" sz="1000" b="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publicaciones periódicas y libros de consulta), bancos de datos de accidentes informatizados (OSIRIS-1, OSIRIS-2, FACTS, MHDIDAS)</a:t>
                      </a:r>
                      <a:endParaRPr lang="es-ES_tradnl" sz="1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 información precisa referente a los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accidentes registrados en plantas de procesos químicos.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 de forma organizada,  información escrita de accidentes registrados en plantas de procesos químicos, de acuerdo con las estructuras textuales adecuadas.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62003"/>
                  </a:ext>
                </a:extLst>
              </a:tr>
              <a:tr h="6182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Seguridad industrial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Conoce la información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contenida en las normas oficiales mexicanas correspondientes.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Conoce y aplica las leyes y normatividad existentes, para realizar los procesos químicos en la industria de forma segura.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Reconoce 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información de la legislación vigente en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materia de seguridad e higiene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industrial.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Redacta/elabora y presenta de forma organizada, reportes de prácticas de cada prueba y del uso del equipo.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62416"/>
                  </a:ext>
                </a:extLst>
              </a:tr>
              <a:tr h="11334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rgbClr val="0070C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Laboratorio de cinética, catálisis y reactores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Explica el efecto de que produce un catalizador en una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reacción química y determinar la energía de activación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Reportes de práctica.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Memoria de cálculo del reactor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diseñado.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2400"/>
                  </a:ext>
                </a:extLst>
              </a:tr>
              <a:tr h="11979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Balance de Masa y Energía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los conocimientos teóricos adquiridos de balance de masa, energía y medición realizando prácticas en las cuales adquieran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destreza para trabajar en equipo, toma de decisiones, manejo de datos y presentación de reportes.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Realiza/organiza reportes de prácticas fundamentados en los conocimientos  teóricos adquiridos.</a:t>
                      </a:r>
                    </a:p>
                    <a:p>
                      <a:endParaRPr lang="es-ES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  de forma oral, ante una audiencia, los trabajos relacionados con la ejecución de las prácticas.</a:t>
                      </a:r>
                    </a:p>
                    <a:p>
                      <a:r>
                        <a:rPr lang="es-ES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• </a:t>
                      </a:r>
                      <a:r>
                        <a:rPr lang="es-E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Foro de presentación de trabajos</a:t>
                      </a:r>
                    </a:p>
                    <a:p>
                      <a:r>
                        <a:rPr lang="es-E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relacionados con la ejecución de las</a:t>
                      </a:r>
                    </a:p>
                    <a:p>
                      <a:r>
                        <a:rPr lang="es-ES" sz="1000" b="1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prácticas.</a:t>
                      </a:r>
                      <a:endParaRPr lang="es-ES_tradnl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8440"/>
                  </a:ext>
                </a:extLst>
              </a:tr>
              <a:tr h="16486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dirty="0">
                          <a:effectLst/>
                          <a:highlight>
                            <a:srgbClr val="FFFF00"/>
                          </a:highlight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Operaciones Unitarias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los conocimientos teóricos adquiridos realizando prácticas en las cuales adquieran destreza para trabajar en equipo, el manejo de equipos escala piloto, toma de decisiones, manejo de datos y presentación de reportes.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89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278215"/>
              </p:ext>
            </p:extLst>
          </p:nvPr>
        </p:nvGraphicFramePr>
        <p:xfrm>
          <a:off x="-764274" y="-274066"/>
          <a:ext cx="12501350" cy="10302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6794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1967673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15848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449095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4081940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186515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COMPRENSIÓN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44621"/>
                  </a:ext>
                </a:extLst>
              </a:tr>
              <a:tr h="12000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CD4.1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Identifican los diferentes tipos de textos y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técnicas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acuerdo al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propósito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la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comunicación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oral y escrita.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Realizan de manera organizada y apropiada textos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ingeniería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  <a:p>
                      <a:endParaRPr lang="es-E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CD4.3</a:t>
                      </a: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Presentan efectivamente textos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académicos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 documentos </a:t>
                      </a:r>
                      <a:r>
                        <a:rPr lang="es-ES" sz="10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técnicos</a:t>
                      </a:r>
                      <a:r>
                        <a:rPr lang="es-E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ante diferentes audiencias tanto en forma escrita como oral usando diversos canales de comunicación.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2337985">
                <a:tc>
                  <a:txBody>
                    <a:bodyPr/>
                    <a:lstStyle/>
                    <a:p>
                      <a:r>
                        <a:rPr lang="es-MX" sz="1000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Laboratorio de Procesos de Separación</a:t>
                      </a:r>
                    </a:p>
                    <a:p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Adquirir las habilidades en el manejo y operación de equipos de laboratorio que involucren operaciones de transferencia de masa, calor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momento relacionando los conocimientos teóricos previos con la práctica para la selección de materia prima y condiciones del proceso,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además de adquirir destreza para trabajar en equipo, el manejo de equipos escala piloto, toma de decisiones, manejo de datos 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presentación de reportes.</a:t>
                      </a:r>
                    </a:p>
                    <a:p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62003"/>
                  </a:ext>
                </a:extLst>
              </a:tr>
              <a:tr h="14069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Proyecto de investigación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Adquiere conocimientos sobre los elementos y estructura de un protocolo de investigación, para que al concluir la asignatura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elabore el protocolo de investigación sobre un tema original en el ámbito de la Ingeniería Química, empleando herramientas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científicas y metodológicas.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62416"/>
                  </a:ext>
                </a:extLst>
              </a:tr>
              <a:tr h="7693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Ingeniería de Proyecto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2400"/>
                  </a:ext>
                </a:extLst>
              </a:tr>
              <a:tr h="7331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Diseño de procesos químicos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1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8440"/>
                  </a:ext>
                </a:extLst>
              </a:tr>
              <a:tr h="11190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Ingeniería económica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562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548038"/>
              </p:ext>
            </p:extLst>
          </p:nvPr>
        </p:nvGraphicFramePr>
        <p:xfrm>
          <a:off x="409074" y="719666"/>
          <a:ext cx="11526252" cy="618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58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174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CD1. Identifican conceptos relevantes, ecuaciones y datos para definir problemas complejos de ingeniería química.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 Analizan los resultados de los problemas complejos emitiendo conclusiones fundamentadas en los principios de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Analizar las funciones reales de variable real mediante la determinación de límites y continuidades de éstas, así como la implementación de los criterios de la primera y segunda derivadas en el cálculo de máximos y mínimos.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Identifica los límites y continuidades de funciones de variables reales y relaciona máximos y mínimos a partir de criterios de primera y segunda derivada.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0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 las diferentes estructuras algebraicas desde una forma lineal en la solución de problemas de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características estructuras algebraicas, números complejos y sus diferentes formas de representación.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espacios y subespacios vectoriales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Emplea métodos matriciales en la solución de sistemas de ecuaciones lineales.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Reconoce y soluciona los tipos más importantes de sucesiones y series que existen y sus características.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703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Aplicará las leyes básicas que rigen  el comportamiento de una partícula y los elementos  que  componen  los  diferentes movimientos.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Interpreta las leyes básicas que rigen  el comportamiento de una partícula y los elementos  que  componen  los  diferentes movimientos.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997973"/>
                  </a:ext>
                </a:extLst>
              </a:tr>
              <a:tr h="4106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Comprender, analizar y solucionar problemas básicos que involucren sistemas mecánicos, electromagnéticos y ópticos que le permitan entender y explicar tales fenómenos que se presentan en la naturaleza y soluciona problemas básicos de partículas y cuerpos rígidos en estado de equilibrio y movimiento.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Explican problemas básicos que involucren sistemas mecánicos, electromagnéticos y ópticos que le permitan entender los fenómenos que se presentan en la naturaleza.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Soluciona problemas básicos de partículas y cuerpos rígidos en estado de equilibrio y movimiento.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771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321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3327407"/>
              </p:ext>
            </p:extLst>
          </p:nvPr>
        </p:nvGraphicFramePr>
        <p:xfrm>
          <a:off x="409074" y="462994"/>
          <a:ext cx="11526252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58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44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CD1. Identifican conceptos relevantes, ecuaciones y datos para definir problemas complejos de ingeniería química.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 Analizan los resultados de los problemas complejos emitiendo conclusiones fundamentadas en los principios de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Identifican los fundamentos de la electroquímica, los métodos para evaluar y controlar la corrosión de los materiales.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Identifican los fundamentos de la electroquímica, los métodos para evaluar y controlar la corrosión de los materiales.</a:t>
                      </a:r>
                      <a:r>
                        <a:rPr lang="es-MX" sz="10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962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las técnicas del cálculo integral para resolver los problemas de la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las técnicas del cálculo integral para resolver los problemas de la ingeniería.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662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 funciones </a:t>
                      </a:r>
                      <a:r>
                        <a:rPr lang="es-ES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multivariables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funciones vectoriales para la definición, modelación y solución de problemas de ingeniería.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funciones </a:t>
                      </a:r>
                      <a:r>
                        <a:rPr lang="es-ES" sz="1000" b="1" kern="1200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multivariables</a:t>
                      </a: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funciones vectoriales para la definición, modelación y solución de problemas de ingeniería.</a:t>
                      </a:r>
                      <a:r>
                        <a:rPr lang="es-MX" sz="10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Reconoce funciones </a:t>
                      </a:r>
                      <a:r>
                        <a:rPr lang="es-ES" sz="1000" b="1" kern="1200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multivariables</a:t>
                      </a: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y funciones vectoriales para la modelación y solución de problemas de ingeniería.</a:t>
                      </a:r>
                      <a:r>
                        <a:rPr lang="es-MX" sz="10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12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Identificar los métodos numéricos que se pueden emplear para resolver los diferentes modelos en ingeniería y su implementación mediante un lenguaje de programación.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los métodos numéricos para resolver los diferentes modelos en ingeniería.</a:t>
                      </a:r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Implementa los algoritmos de los métodos numéricos mediante un lenguaje de programación.</a:t>
                      </a:r>
                      <a:r>
                        <a:rPr lang="es-MX" sz="10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0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los fundamentos de la termodinámica y los procesos termodinámicos para la solución de problemas asociados con las transformaciones y mecanismos de transferencia de la energía que se presentan en los procesos químicos.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Infiere los fundamentos de la termodinámica y los procesos termodinámicos asociados con las transformaciones y mecanismos de transferencia de la energía que se presentan en los procesos químicos.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Resuelve  problemas asociados con las transformaciones y mecanismos de transferencia de la energía que se presentan en los procesos químicos.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701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232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860367"/>
              </p:ext>
            </p:extLst>
          </p:nvPr>
        </p:nvGraphicFramePr>
        <p:xfrm>
          <a:off x="409074" y="719666"/>
          <a:ext cx="11526252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58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68853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CD1. Identifican conceptos relevantes, ecuaciones y datos para definir problemas complejos de ingeniería química.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 Analizan los resultados de los problemas complejos emitiendo conclusiones fundamentadas en los principios de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la ecuación de la hidrostática en diferentes geometrías, el balance de momento y la ecuación de la energía mecánica requeridos en el transporte de fluidos en la industria.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Emplea el balance de momento y la ecuación de la energía mecánica requeridos para el cálculo del transporte de fluidos en la industria mediante herramientas matemáticas o computacionales.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28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las  principales  técnicas  para  resolver  problemas  de  balance  de  masa,  en  sistemas  reactantes  y  no  reactantes  para procesos de importancia industrial.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Resuelve problemas  de  balance  de  masa, con y sin reacción química, para procesos de importancia industrial seleccionando las  principales  técnicas y métodos aplicables al proceso.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05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conocimientos de cinética química y catálisis para evaluar el comportamiento de los diferentes sistemas reactantes.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Interpreta el comportamiento de los diferentes sistemas reactantes a partir de los principios de la cinética química y catálisis.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84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Manejar los conceptos fundamentales del cálculo de propiedades termodinámicas y aplicarlos para calcular propiedades de sustancias puras y sus mezclas en procesos de importancia industrial.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Emplea los conceptos fundamentales del cálculo de propiedades termodinámicas y los aplica en el calculo de propiedades de sustancias puras y sus mezclas en procesos de importancia industrial.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985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669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265571"/>
              </p:ext>
            </p:extLst>
          </p:nvPr>
        </p:nvGraphicFramePr>
        <p:xfrm>
          <a:off x="332874" y="335618"/>
          <a:ext cx="11526252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2958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2029968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057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CD1. Identifican conceptos relevantes, ecuaciones y datos para definir problemas complejos de ingeniería química.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 Analizan los resultados de los problemas complejos emitiendo conclusiones fundamentadas en los principios de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Conocer las normas  oficiales mexicanas de seguridad e higiene en el trabajo, así como, la Constitución,   Organización   Y Funcionamiento  de  las  Comisiones  de Seguridad  e  Higiene  en  los  Centros  de Trabajo.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1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Reconocer las normas  oficiales mexicanas de seguridad e higiene en el trabajo, así como, la Constitución,   Organización   y Funcionamiento  de  las  Comisiones  de Seguridad  e  Higiene  en  los  Centros  de Trabajo.</a:t>
                      </a:r>
                      <a:r>
                        <a:rPr lang="es-MX" sz="1000" b="1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1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1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000" b="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s-MX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Aplica los  conceptos  fundamentales  de  estructura  y  función  de  macromoléculas,  biología  molecular, metabolismo y procesos de transformación de las biomoléculas. Así como, la cinética de las reacciones enzimáticas y sus mecanismos de regulación.</a:t>
                      </a:r>
                      <a:endParaRPr lang="es-MX" sz="10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00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Interpreta los  conceptos  fundamentales  de  estructura  y  función  de  macromoléculas,  biología  molecular, metabolismo y procesos de transformación de las biomoléculas. Así también, explica la cinética de las reacciones enzimáticas y sus mecanismos de regulación.</a:t>
                      </a: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658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las técnicas para resolver problemas de balance de energía y balances combinados de materia y de energía en sistemas reactivos y no reactivos. 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Hace uso de las técnicas para resolver problemas de balance de energía y balances combinados de materia y de energía en sistemas reactivos y no reactivos. 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Infiere a partir de los resultados de los problemas de balance de energía y combinados de materia y energía, el tipo de sistema termodinámico involucrado en el proceso.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6511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Aplicarlos conceptos y principios  del equilibrio físico y químico en el planteamiento y solución de sistemas con variaciones de propiedades en un componente puro, solución o dispersión.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Emplea los conceptos y principios  del equilibrio físico y químico para plantear y resolver problemas de sistemas con variaciones de propiedades en compuestos puros, mezclas, solución o dispersión.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535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52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3D2367CC-B229-B74C-A247-E05A80DC35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735519"/>
              </p:ext>
            </p:extLst>
          </p:nvPr>
        </p:nvGraphicFramePr>
        <p:xfrm>
          <a:off x="332874" y="372194"/>
          <a:ext cx="11526252" cy="582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25566">
                  <a:extLst>
                    <a:ext uri="{9D8B030D-6E8A-4147-A177-3AD203B41FA5}">
                      <a16:colId xmlns:a16="http://schemas.microsoft.com/office/drawing/2014/main" val="2423091600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720783714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582969305"/>
                    </a:ext>
                  </a:extLst>
                </a:gridCol>
                <a:gridCol w="2526632">
                  <a:extLst>
                    <a:ext uri="{9D8B030D-6E8A-4147-A177-3AD203B41FA5}">
                      <a16:colId xmlns:a16="http://schemas.microsoft.com/office/drawing/2014/main" val="3948064116"/>
                    </a:ext>
                  </a:extLst>
                </a:gridCol>
                <a:gridCol w="2550694">
                  <a:extLst>
                    <a:ext uri="{9D8B030D-6E8A-4147-A177-3AD203B41FA5}">
                      <a16:colId xmlns:a16="http://schemas.microsoft.com/office/drawing/2014/main" val="3634814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 CONOCIMIENTO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2. COMPRESIÓN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 APLICACIÓN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 ANÁLISIS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5535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CD1. Identifican conceptos relevantes, ecuaciones y datos para definir problemas complejos de ingeniería química.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CD3. Resuelven problemas complejos de ingeniería aplicando las herramientas matemáticas o computacionales adecuadas al avance técnico y científico.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CD4. Analizan 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los resultados d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los problemas complejos emitiendo conclusiones fundamentadas en los principios de ciencias básicas e ingeniería.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0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Aplicar las ecuaciones de la  transferencia de masa molecular y </a:t>
                      </a:r>
                      <a:r>
                        <a:rPr lang="es-ES" sz="1000" b="0" kern="12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convectiva</a:t>
                      </a: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diferentes geometrías para determinar perfiles de concentración en fluidos no polares y para el diseño básico de equipos de absorción en gas-líquido de los procesos industriales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Infiere las ecuaciones de la  transferencia de masa molecular y </a:t>
                      </a:r>
                      <a:r>
                        <a:rPr lang="es-ES" sz="1000" b="0" kern="1200" dirty="0" err="1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convectiva</a:t>
                      </a: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en diferentes geometrías para encontrar perfiles de concentración en fluidos no polares y para el diseño básico de equipos de absorción en gas-líquido de los procesos industriales</a:t>
                      </a: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3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Realizar el diseño de intercambiadores de calor, a partir del conocimiento de los mecanismos de transferencia de calor, haciendo énfasis en los  intercambiadores  de tubo  y  coraza  utilizados  comúnmente  en  la  industria  de  procesos,  así  como  en  aquellos  que  resultan  de  la aplicación de la energía radiante y que permiten el uso eficiente de la energía solar.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MX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Calcular el calor transferido en diferentes geometrías a partir de los diferentes mecanismos de transferencia de calor.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241150"/>
                  </a:ext>
                </a:extLst>
              </a:tr>
              <a:tr h="161839"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Realiza balances de masa y energía en procesos biológicos.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modelos cinéticos y determina parámetros cinéticos enzimáticos.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Evalúa las tasas de crecimiento celular, de consumo de sustrato y de producción en sistema por lotes. </a:t>
                      </a:r>
                      <a:endParaRPr lang="es-MX" sz="1000" b="0" kern="12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s-ES" sz="1000" b="0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Desarrolla ecuaciones que describan el rendimiento de un proceso durante el cultivo continuo en un  CSTR.</a:t>
                      </a:r>
                      <a:r>
                        <a:rPr lang="es-MX" sz="10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000" b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Identifica modelos cinéticos y determina parámetros cinéticos enzimáticos.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ES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endParaRPr lang="es-ES_tradnl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Elabora balances de masa y energía en procesos biológicos considerando las tasas de crecimiento celular, de consumo de sustrato y de producción.</a:t>
                      </a:r>
                    </a:p>
                    <a:p>
                      <a:endParaRPr lang="es-ES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kern="120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Evalúa el rendimiento de un proceso durante el cultivo continuo en un  CSTR.</a:t>
                      </a:r>
                      <a:r>
                        <a:rPr lang="es-MX" sz="1000" b="0" dirty="0">
                          <a:solidFill>
                            <a:schemeClr val="accent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s-MX" sz="1000" b="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s-ES" sz="1000" b="0" kern="1200" dirty="0">
                        <a:solidFill>
                          <a:schemeClr val="accent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3353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886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13513F21-6832-F54D-AF7A-B391AA20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029282"/>
              </p:ext>
            </p:extLst>
          </p:nvPr>
        </p:nvGraphicFramePr>
        <p:xfrm>
          <a:off x="1426800" y="854242"/>
          <a:ext cx="8128000" cy="5546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274982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814700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0785500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2720003"/>
                    </a:ext>
                  </a:extLst>
                </a:gridCol>
              </a:tblGrid>
              <a:tr h="361880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/>
                        <a:t>ASIGNATURA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/>
                        <a:t>CICLO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0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630758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Cálculo diferencial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93126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Álgebra lineal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168734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Física general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75021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Física para ingeniería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880206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Electroquímica y corrosión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65327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Cálculo integral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3614694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Cálculo vectorial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7147167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Métodos numéricos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5565413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Termodinámica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4636706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Mecánica de fluidos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0166999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Balances de masa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07871802"/>
                  </a:ext>
                </a:extLst>
              </a:tr>
              <a:tr h="279381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Cinética química y catálisis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600051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Propiedades termodinámicas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0660199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Seguridad Industrial (optativa)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706143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Bioquímica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79088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Balances de energía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918449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Fisicoquímica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1647138"/>
                  </a:ext>
                </a:extLst>
              </a:tr>
              <a:tr h="280063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Transferencia de masa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7479772"/>
                  </a:ext>
                </a:extLst>
              </a:tr>
              <a:tr h="237949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Transferencia de calor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9795254"/>
                  </a:ext>
                </a:extLst>
              </a:tr>
              <a:tr h="361880">
                <a:tc>
                  <a:txBody>
                    <a:bodyPr/>
                    <a:lstStyle/>
                    <a:p>
                      <a:endParaRPr lang="es-ES_tradnl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Bioprocesos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s-E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1566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23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9312F60-00DE-344E-BD6D-BA0E2A5E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22958"/>
              </p:ext>
            </p:extLst>
          </p:nvPr>
        </p:nvGraphicFramePr>
        <p:xfrm>
          <a:off x="807832" y="1638746"/>
          <a:ext cx="11069143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8660">
                  <a:extLst>
                    <a:ext uri="{9D8B030D-6E8A-4147-A177-3AD203B41FA5}">
                      <a16:colId xmlns:a16="http://schemas.microsoft.com/office/drawing/2014/main" val="4134847938"/>
                    </a:ext>
                  </a:extLst>
                </a:gridCol>
                <a:gridCol w="1592317">
                  <a:extLst>
                    <a:ext uri="{9D8B030D-6E8A-4147-A177-3AD203B41FA5}">
                      <a16:colId xmlns:a16="http://schemas.microsoft.com/office/drawing/2014/main" val="183725489"/>
                    </a:ext>
                  </a:extLst>
                </a:gridCol>
                <a:gridCol w="7788166">
                  <a:extLst>
                    <a:ext uri="{9D8B030D-6E8A-4147-A177-3AD203B41FA5}">
                      <a16:colId xmlns:a16="http://schemas.microsoft.com/office/drawing/2014/main" val="396433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2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75851"/>
                  </a:ext>
                </a:extLst>
              </a:tr>
              <a:tr h="205740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AE1-PE. Analizar y resolver, con fundamentos científicos y recursos tecnológicos, problemas complejos de ingeniería aplicando las ciencias básicas y ciencias de la Ingeniería que contribuyan al desarrollo sostenible en la práctica de la Ingeniería Química.</a:t>
                      </a:r>
                      <a:endParaRPr lang="es-MX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CD1. Identifican conceptos relevantes, ecuaciones y datos para definir problemas complejos de ingeniería química.</a:t>
                      </a: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_tradnl" sz="12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Identifica los límites y continuidades de funciones de variables reales y relaciona máximos y mínimos a partir de criterios de primera y segunda derivada.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31540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 características estructuras algebraicas, números complejos y sus diferentes formas de representación.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 espacios y subespacios vectoriales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998658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Identifican los fundamentos de la electroquímica, los métodos para evaluar y controlar la corrosión de los materiales.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s-ES_tradnl" sz="1200" b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37359"/>
                  </a:ext>
                </a:extLst>
              </a:tr>
              <a:tr h="20574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Identifica funciones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multivariables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y funciones vectoriales para la definición, modelación y solución de problemas de ingeniería.</a:t>
                      </a:r>
                      <a:r>
                        <a:rPr lang="es-MX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1180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Interpreta el comportamiento de los diferentes sistemas reactantes a partir de los principios de la cinética química y catálisis.</a:t>
                      </a:r>
                      <a:endParaRPr lang="es-MX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9917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1418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69312F60-00DE-344E-BD6D-BA0E2A5E28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489920"/>
              </p:ext>
            </p:extLst>
          </p:nvPr>
        </p:nvGraphicFramePr>
        <p:xfrm>
          <a:off x="313561" y="328930"/>
          <a:ext cx="1106914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886">
                  <a:extLst>
                    <a:ext uri="{9D8B030D-6E8A-4147-A177-3AD203B41FA5}">
                      <a16:colId xmlns:a16="http://schemas.microsoft.com/office/drawing/2014/main" val="4134847938"/>
                    </a:ext>
                  </a:extLst>
                </a:gridCol>
                <a:gridCol w="1762298">
                  <a:extLst>
                    <a:ext uri="{9D8B030D-6E8A-4147-A177-3AD203B41FA5}">
                      <a16:colId xmlns:a16="http://schemas.microsoft.com/office/drawing/2014/main" val="183725489"/>
                    </a:ext>
                  </a:extLst>
                </a:gridCol>
                <a:gridCol w="6976959">
                  <a:extLst>
                    <a:ext uri="{9D8B030D-6E8A-4147-A177-3AD203B41FA5}">
                      <a16:colId xmlns:a16="http://schemas.microsoft.com/office/drawing/2014/main" val="3964333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ES_tradnl" sz="1100" b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ES_tradnl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575851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AE1-PE. Analizar y resolver, con fundamentos científicos y recursos tecnológicos, problemas complejos de ingeniería aplicando las ciencias básicas y ciencias de la Ingeniería que contribuyan al desarrollo sostenible en la práctica de la Ingeniería Química.</a:t>
                      </a:r>
                      <a:endParaRPr lang="es-MX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s-ES_tradnl" sz="1100" b="0" dirty="0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CD2. Formulan estrategias de solución en problemas complejos de ingeniería química aplicando los principios de las ciencias básicas e ingeniería.</a:t>
                      </a:r>
                      <a:endParaRPr lang="es-MX" sz="11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Identifica las técnicas del cálculo integral para resolver los problemas de la ingeniería.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651616"/>
                  </a:ext>
                </a:extLst>
              </a:tr>
              <a:tr h="17145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Reconoce funciones </a:t>
                      </a:r>
                      <a:r>
                        <a:rPr lang="es-ES_tradnl" sz="1100" b="0" dirty="0" err="1"/>
                        <a:t>multivariables</a:t>
                      </a:r>
                      <a:r>
                        <a:rPr lang="es-ES_tradnl" sz="1100" b="0" dirty="0"/>
                        <a:t> y funciones vectoriales para la modelación y solución de problemas de ingeniería.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000253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Explican problemas básicos que involucren sistemas mecánicos, electromagnéticos y ópticos que le permitan entender los fenómenos que se presentan en la naturaleza.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1252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Identifica las técnicas del cálculo integral para resolver los problemas de la ingeniería.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7837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Infiere los fundamentos de la termodinámica y los procesos termodinámicos asociados con las transformaciones y mecanismos de transferencia de la energía que se presentan en los procesos químicos.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2228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ES_tradn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_tradnl" sz="1100" b="0" dirty="0"/>
                        <a:t>Interpreta los  conceptos  fundamentales  de  estructura  y  función  de  macromoléculas,  biología  molecular, metabolismo y procesos de transformación de las biomoléculas. Así también, explica la cinética de las reacciones enzimáticas y sus mecanismos de regulación.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353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95987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1015cf-7f18-42c5-b1f3-059fe444bf67">
      <Terms xmlns="http://schemas.microsoft.com/office/infopath/2007/PartnerControls"/>
    </lcf76f155ced4ddcb4097134ff3c332f>
    <TaxCatchAll xmlns="c5056217-b3b5-4d7b-9a44-4a15f8757bd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0AC15031F15354C96D9CC3157CEB81B" ma:contentTypeVersion="14" ma:contentTypeDescription="Crear nuevo documento." ma:contentTypeScope="" ma:versionID="4c65e35d30e888349ee8d8b1772d5b94">
  <xsd:schema xmlns:xsd="http://www.w3.org/2001/XMLSchema" xmlns:xs="http://www.w3.org/2001/XMLSchema" xmlns:p="http://schemas.microsoft.com/office/2006/metadata/properties" xmlns:ns2="541015cf-7f18-42c5-b1f3-059fe444bf67" xmlns:ns3="c5056217-b3b5-4d7b-9a44-4a15f8757bd5" targetNamespace="http://schemas.microsoft.com/office/2006/metadata/properties" ma:root="true" ma:fieldsID="b0fccd6ff0288f034d31bda85e4b7ab7" ns2:_="" ns3:_="">
    <xsd:import namespace="541015cf-7f18-42c5-b1f3-059fe444bf67"/>
    <xsd:import namespace="c5056217-b3b5-4d7b-9a44-4a15f8757b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1015cf-7f18-42c5-b1f3-059fe444bf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Etiquetas de imagen" ma:readOnly="false" ma:fieldId="{5cf76f15-5ced-4ddc-b409-7134ff3c332f}" ma:taxonomyMulti="true" ma:sspId="5c380107-cfc6-4603-812f-b1c621fe0c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56217-b3b5-4d7b-9a44-4a15f8757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8301ded5-1692-452c-98cd-e5fa0f7b5c79}" ma:internalName="TaxCatchAll" ma:showField="CatchAllData" ma:web="c5056217-b3b5-4d7b-9a44-4a15f8757b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2E013B-EA95-49BD-A482-D201E74CFE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52C342-B31E-4410-A3E4-57E7C6DB93BD}">
  <ds:schemaRefs>
    <ds:schemaRef ds:uri="http://schemas.microsoft.com/office/2006/metadata/properties"/>
    <ds:schemaRef ds:uri="http://schemas.microsoft.com/office/infopath/2007/PartnerControls"/>
    <ds:schemaRef ds:uri="541015cf-7f18-42c5-b1f3-059fe444bf67"/>
    <ds:schemaRef ds:uri="c5056217-b3b5-4d7b-9a44-4a15f8757bd5"/>
  </ds:schemaRefs>
</ds:datastoreItem>
</file>

<file path=customXml/itemProps3.xml><?xml version="1.0" encoding="utf-8"?>
<ds:datastoreItem xmlns:ds="http://schemas.openxmlformats.org/officeDocument/2006/customXml" ds:itemID="{0B65232B-5E15-4012-974A-7FFAEBF76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1015cf-7f18-42c5-b1f3-059fe444bf67"/>
    <ds:schemaRef ds:uri="c5056217-b3b5-4d7b-9a44-4a15f8757b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7823</TotalTime>
  <Words>3867</Words>
  <Application>Microsoft Office PowerPoint</Application>
  <PresentationFormat>Panorámica</PresentationFormat>
  <Paragraphs>366</Paragraphs>
  <Slides>16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Tema de Office</vt:lpstr>
      <vt:lpstr>MATRIZ PARA DETERMINAR CD E INDICADORES DE LOS AE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MATRIZ DE CD E INDICADORES DE LOS AE</dc:title>
  <dc:creator>PROF. MARIA DE LOS ANGELES OLAN ACOSTA</dc:creator>
  <cp:lastModifiedBy>PROF. DEBORA DOMINGUEZ PEREZ</cp:lastModifiedBy>
  <cp:revision>48</cp:revision>
  <dcterms:created xsi:type="dcterms:W3CDTF">2023-01-11T16:02:27Z</dcterms:created>
  <dcterms:modified xsi:type="dcterms:W3CDTF">2023-01-25T07:56:48Z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0x01010020AC15031F15354C96D9CC3157CEB81B</vt:lpwstr>
  </property>
</Properties>
</file>