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4"/>
  </p:sldMasterIdLst>
  <p:notesMasterIdLst>
    <p:notesMasterId r:id="rId15"/>
  </p:notesMasterIdLst>
  <p:sldIdLst>
    <p:sldId id="278" r:id="rId5"/>
    <p:sldId id="279" r:id="rId6"/>
    <p:sldId id="280" r:id="rId7"/>
    <p:sldId id="294" r:id="rId8"/>
    <p:sldId id="297" r:id="rId9"/>
    <p:sldId id="296" r:id="rId10"/>
    <p:sldId id="298" r:id="rId11"/>
    <p:sldId id="299" r:id="rId12"/>
    <p:sldId id="292" r:id="rId13"/>
    <p:sldId id="293"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09" autoAdjust="0"/>
  </p:normalViewPr>
  <p:slideViewPr>
    <p:cSldViewPr snapToGrid="0" snapToObjects="1">
      <p:cViewPr varScale="1">
        <p:scale>
          <a:sx n="91" d="100"/>
          <a:sy n="91" d="100"/>
        </p:scale>
        <p:origin x="56" y="62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AU"/>
          </a:p>
        </p:txBody>
      </p:sp>
    </p:spTree>
    <p:extLst>
      <p:ext uri="{BB962C8B-B14F-4D97-AF65-F5344CB8AC3E}">
        <p14:creationId xmlns:p14="http://schemas.microsoft.com/office/powerpoint/2010/main" val="120070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
        <p:nvSpPr>
          <p:cNvPr id="8" name="Freeform: Shape 7">
            <a:extLst>
              <a:ext uri="{FF2B5EF4-FFF2-40B4-BE49-F238E27FC236}">
                <a16:creationId xmlns:a16="http://schemas.microsoft.com/office/drawing/2014/main" id="{0767F2F7-A6CB-801F-8200-3169F9D46BCA}"/>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B17EB3CF-A831-993C-B68F-249A69DEFBD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42560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1146611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3020256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002468014"/>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9068726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66348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090983213"/>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850054401"/>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72533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936483005"/>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7" name="Freeform: Shape 6">
            <a:extLst>
              <a:ext uri="{FF2B5EF4-FFF2-40B4-BE49-F238E27FC236}">
                <a16:creationId xmlns:a16="http://schemas.microsoft.com/office/drawing/2014/main" id="{C79DE389-AFA7-3671-83B4-1867E8AD09D0}"/>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74C2E36D-76C8-F77C-B26A-C2D4D135D7F0}"/>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88E3E5FA-F7D2-D4AC-01EC-009F4EE2C65E}"/>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1D8B93D1-6205-2F96-001E-51BBFE0CEAA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6BC3469C-D8C7-B9A7-A7F9-9CEA621C0BF0}"/>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D96469F1-40C1-4ECD-59C5-A099E8D15226}"/>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257918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8344218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t>‹#›</a:t>
            </a:fld>
            <a:endParaRPr lang="en-US" dirty="0"/>
          </a:p>
        </p:txBody>
      </p:sp>
      <p:sp>
        <p:nvSpPr>
          <p:cNvPr id="2" name="Image 0" descr="preencoded.png">
            <a:extLst>
              <a:ext uri="{FF2B5EF4-FFF2-40B4-BE49-F238E27FC236}">
                <a16:creationId xmlns:a16="http://schemas.microsoft.com/office/drawing/2014/main" id="{E6A7B136-FD85-D269-B2AA-D44981B33DDA}"/>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9" name="Image 1" descr="preencoded.png">
            <a:extLst>
              <a:ext uri="{FF2B5EF4-FFF2-40B4-BE49-F238E27FC236}">
                <a16:creationId xmlns:a16="http://schemas.microsoft.com/office/drawing/2014/main" id="{AD121F3C-A4EA-0015-A8EB-20BB7CAA198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1" name="Image 5" descr="preencoded.png">
            <a:extLst>
              <a:ext uri="{FF2B5EF4-FFF2-40B4-BE49-F238E27FC236}">
                <a16:creationId xmlns:a16="http://schemas.microsoft.com/office/drawing/2014/main" id="{1F1038EC-6D00-D948-AA42-07B34DE329A0}"/>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4" name="Image 6" descr="preencoded.png">
            <a:extLst>
              <a:ext uri="{FF2B5EF4-FFF2-40B4-BE49-F238E27FC236}">
                <a16:creationId xmlns:a16="http://schemas.microsoft.com/office/drawing/2014/main" id="{18A3A970-2515-6C39-9B16-BD4FEBD1820E}"/>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418451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5">
            <a:extLst>
              <a:ext uri="{FF2B5EF4-FFF2-40B4-BE49-F238E27FC236}">
                <a16:creationId xmlns:a16="http://schemas.microsoft.com/office/drawing/2014/main" id="{B3559B23-4995-3A75-13E4-C46B73623399}"/>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31AB10D8-A857-974C-620B-BC00F6054F5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105929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BC1D4E89-613E-CC5F-BFFC-17F78C4B1749}"/>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11C9916-2121-E5C0-D2A0-45AA44E9BDFC}"/>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422673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DE5A6B3C-2530-D5F5-D336-5DE247D21BD0}"/>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124214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BF6247A4-F7EA-8C85-13CF-0C16328E4AC0}"/>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306771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2/28/2024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3109341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64" r:id="rId18"/>
    <p:sldLayoutId id="2147483655" r:id="rId19"/>
    <p:sldLayoutId id="2147483654" r:id="rId20"/>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B2A2DF1-3D5E-5207-17A1-E574B7BA29F5}"/>
              </a:ext>
            </a:extLst>
          </p:cNvPr>
          <p:cNvPicPr>
            <a:picLocks noChangeAspect="1"/>
          </p:cNvPicPr>
          <p:nvPr/>
        </p:nvPicPr>
        <p:blipFill rotWithShape="1">
          <a:blip r:embed="rId2">
            <a:duotone>
              <a:schemeClr val="bg2">
                <a:shade val="45000"/>
                <a:satMod val="135000"/>
              </a:schemeClr>
              <a:prstClr val="white"/>
            </a:duotone>
            <a:alphaModFix amt="40000"/>
          </a:blip>
          <a:srcRect b="19929"/>
          <a:stretch/>
        </p:blipFill>
        <p:spPr>
          <a:xfrm>
            <a:off x="20" y="10"/>
            <a:ext cx="12191980" cy="6857990"/>
          </a:xfrm>
          <a:prstGeom prst="rect">
            <a:avLst/>
          </a:prstGeom>
        </p:spPr>
      </p:pic>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589213" y="2514600"/>
            <a:ext cx="8915399" cy="2262781"/>
          </a:xfrm>
        </p:spPr>
        <p:txBody>
          <a:bodyPr>
            <a:normAutofit fontScale="90000"/>
          </a:bodyPr>
          <a:lstStyle/>
          <a:p>
            <a:r>
              <a:rPr lang="en-US" b="1" dirty="0">
                <a:solidFill>
                  <a:srgbClr val="C00000"/>
                </a:solidFill>
              </a:rPr>
              <a:t>MICROSOFT FILMS INVESTMENT – project 1</a:t>
            </a:r>
            <a:br>
              <a:rPr lang="en-US" b="1" dirty="0">
                <a:solidFill>
                  <a:srgbClr val="C00000"/>
                </a:solidFill>
              </a:rPr>
            </a:br>
            <a:endParaRPr lang="en-US" b="1" dirty="0">
              <a:solidFill>
                <a:srgbClr val="C00000"/>
              </a:solidFill>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2589213" y="4777379"/>
            <a:ext cx="8915399" cy="1126283"/>
          </a:xfrm>
        </p:spPr>
        <p:txBody>
          <a:bodyPr>
            <a:normAutofit/>
          </a:bodyPr>
          <a:lstStyle/>
          <a:p>
            <a:r>
              <a:rPr lang="en-US" dirty="0"/>
              <a:t>Deborah Paul​</a:t>
            </a:r>
          </a:p>
          <a:p>
            <a:endParaRPr lang="en-US" dirty="0"/>
          </a:p>
        </p:txBody>
      </p:sp>
      <p:grpSp>
        <p:nvGrpSpPr>
          <p:cNvPr id="11" name="Group 10">
            <a:extLst>
              <a:ext uri="{FF2B5EF4-FFF2-40B4-BE49-F238E27FC236}">
                <a16:creationId xmlns:a16="http://schemas.microsoft.com/office/drawing/2014/main" id="{065753F1-EEE2-45ED-88A1-ECB4A495D0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2" name="Freeform 27">
              <a:extLst>
                <a:ext uri="{FF2B5EF4-FFF2-40B4-BE49-F238E27FC236}">
                  <a16:creationId xmlns:a16="http://schemas.microsoft.com/office/drawing/2014/main" id="{3E3E7343-7B0A-4265-B9DA-56CE35551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AU"/>
            </a:p>
          </p:txBody>
        </p:sp>
        <p:sp>
          <p:nvSpPr>
            <p:cNvPr id="13" name="Freeform 28">
              <a:extLst>
                <a:ext uri="{FF2B5EF4-FFF2-40B4-BE49-F238E27FC236}">
                  <a16:creationId xmlns:a16="http://schemas.microsoft.com/office/drawing/2014/main" id="{608D2FF5-E7CA-448D-8B61-42FAA7A0C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AU"/>
            </a:p>
          </p:txBody>
        </p:sp>
        <p:sp>
          <p:nvSpPr>
            <p:cNvPr id="14" name="Freeform 29">
              <a:extLst>
                <a:ext uri="{FF2B5EF4-FFF2-40B4-BE49-F238E27FC236}">
                  <a16:creationId xmlns:a16="http://schemas.microsoft.com/office/drawing/2014/main" id="{DC186DC7-6F76-40B7-8268-20660160E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AU"/>
            </a:p>
          </p:txBody>
        </p:sp>
        <p:sp>
          <p:nvSpPr>
            <p:cNvPr id="15" name="Freeform 30">
              <a:extLst>
                <a:ext uri="{FF2B5EF4-FFF2-40B4-BE49-F238E27FC236}">
                  <a16:creationId xmlns:a16="http://schemas.microsoft.com/office/drawing/2014/main" id="{4C8DDEC4-2C9A-4271-BBB3-577233F2E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AU"/>
            </a:p>
          </p:txBody>
        </p:sp>
        <p:sp>
          <p:nvSpPr>
            <p:cNvPr id="16" name="Freeform 31">
              <a:extLst>
                <a:ext uri="{FF2B5EF4-FFF2-40B4-BE49-F238E27FC236}">
                  <a16:creationId xmlns:a16="http://schemas.microsoft.com/office/drawing/2014/main" id="{D8DB0C2B-A79C-421F-88AB-DC7B12527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AU"/>
            </a:p>
          </p:txBody>
        </p:sp>
        <p:sp>
          <p:nvSpPr>
            <p:cNvPr id="17" name="Freeform 32">
              <a:extLst>
                <a:ext uri="{FF2B5EF4-FFF2-40B4-BE49-F238E27FC236}">
                  <a16:creationId xmlns:a16="http://schemas.microsoft.com/office/drawing/2014/main" id="{B3BC96E3-7FEF-4BFD-8E2C-028CB3772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AU"/>
            </a:p>
          </p:txBody>
        </p:sp>
        <p:sp>
          <p:nvSpPr>
            <p:cNvPr id="18" name="Freeform 33">
              <a:extLst>
                <a:ext uri="{FF2B5EF4-FFF2-40B4-BE49-F238E27FC236}">
                  <a16:creationId xmlns:a16="http://schemas.microsoft.com/office/drawing/2014/main" id="{E7ED35DB-BAAE-4771-A0A0-65647ACC5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AU"/>
            </a:p>
          </p:txBody>
        </p:sp>
        <p:sp>
          <p:nvSpPr>
            <p:cNvPr id="19" name="Freeform 34">
              <a:extLst>
                <a:ext uri="{FF2B5EF4-FFF2-40B4-BE49-F238E27FC236}">
                  <a16:creationId xmlns:a16="http://schemas.microsoft.com/office/drawing/2014/main" id="{4407B080-4ED5-43EB-8CCE-B43B336EF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AU"/>
            </a:p>
          </p:txBody>
        </p:sp>
        <p:sp>
          <p:nvSpPr>
            <p:cNvPr id="20" name="Freeform 35">
              <a:extLst>
                <a:ext uri="{FF2B5EF4-FFF2-40B4-BE49-F238E27FC236}">
                  <a16:creationId xmlns:a16="http://schemas.microsoft.com/office/drawing/2014/main" id="{8C10C675-F599-45D3-8177-D7F7DEC1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AU"/>
            </a:p>
          </p:txBody>
        </p:sp>
        <p:sp>
          <p:nvSpPr>
            <p:cNvPr id="21" name="Freeform 36">
              <a:extLst>
                <a:ext uri="{FF2B5EF4-FFF2-40B4-BE49-F238E27FC236}">
                  <a16:creationId xmlns:a16="http://schemas.microsoft.com/office/drawing/2014/main" id="{E2566A74-B9B1-469F-A373-3B3C60175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AU"/>
            </a:p>
          </p:txBody>
        </p:sp>
        <p:sp>
          <p:nvSpPr>
            <p:cNvPr id="22" name="Freeform 37">
              <a:extLst>
                <a:ext uri="{FF2B5EF4-FFF2-40B4-BE49-F238E27FC236}">
                  <a16:creationId xmlns:a16="http://schemas.microsoft.com/office/drawing/2014/main" id="{D108E5CB-8D77-4568-B6FF-2C3032134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AU"/>
            </a:p>
          </p:txBody>
        </p:sp>
        <p:sp>
          <p:nvSpPr>
            <p:cNvPr id="23" name="Freeform 38">
              <a:extLst>
                <a:ext uri="{FF2B5EF4-FFF2-40B4-BE49-F238E27FC236}">
                  <a16:creationId xmlns:a16="http://schemas.microsoft.com/office/drawing/2014/main" id="{7D8349D8-2AE2-4C78-84ED-22125F147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AU"/>
            </a:p>
          </p:txBody>
        </p:sp>
      </p:grpSp>
      <p:sp>
        <p:nvSpPr>
          <p:cNvPr id="25" name="Rectangle 24">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7"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AU"/>
          </a:p>
        </p:txBody>
      </p:sp>
    </p:spTree>
    <p:extLst>
      <p:ext uri="{BB962C8B-B14F-4D97-AF65-F5344CB8AC3E}">
        <p14:creationId xmlns:p14="http://schemas.microsoft.com/office/powerpoint/2010/main" val="2131568492"/>
      </p:ext>
    </p:extLst>
  </p:cSld>
  <p:clrMapOvr>
    <a:masterClrMapping/>
  </p:clrMapOvr>
  <mc:AlternateContent xmlns:mc="http://schemas.openxmlformats.org/markup-compatibility/2006" xmlns:p14="http://schemas.microsoft.com/office/powerpoint/2010/main">
    <mc:Choice Requires="p14">
      <p:transition spd="slow" p14:dur="2000" advTm="7800"/>
    </mc:Choice>
    <mc:Fallback xmlns="">
      <p:transition spd="slow" advTm="78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b="1"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normAutofit/>
          </a:bodyPr>
          <a:lstStyle/>
          <a:p>
            <a:r>
              <a:rPr lang="en-US" dirty="0"/>
              <a:t>Deborah Paul</a:t>
            </a:r>
          </a:p>
          <a:p>
            <a:r>
              <a:rPr lang="en-US" dirty="0"/>
              <a:t>deboj777@gmail.com</a:t>
            </a:r>
          </a:p>
        </p:txBody>
      </p:sp>
    </p:spTree>
    <p:extLst>
      <p:ext uri="{BB962C8B-B14F-4D97-AF65-F5344CB8AC3E}">
        <p14:creationId xmlns:p14="http://schemas.microsoft.com/office/powerpoint/2010/main" val="1003962426"/>
      </p:ext>
    </p:extLst>
  </p:cSld>
  <p:clrMapOvr>
    <a:masterClrMapping/>
  </p:clrMapOvr>
  <mc:AlternateContent xmlns:mc="http://schemas.openxmlformats.org/markup-compatibility/2006" xmlns:p14="http://schemas.microsoft.com/office/powerpoint/2010/main">
    <mc:Choice Requires="p14">
      <p:transition spd="slow" p14:dur="2000" advTm="4963"/>
    </mc:Choice>
    <mc:Fallback xmlns="">
      <p:transition spd="slow" advTm="496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b="1" dirty="0">
                <a:solidFill>
                  <a:srgbClr val="002060"/>
                </a:solidFill>
              </a:rPr>
              <a:t>Outline</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Business Problem</a:t>
            </a:r>
          </a:p>
          <a:p>
            <a:r>
              <a:rPr lang="en-US" dirty="0"/>
              <a:t>Dataset</a:t>
            </a:r>
          </a:p>
          <a:p>
            <a:r>
              <a:rPr lang="en-US" dirty="0"/>
              <a:t>​Methods</a:t>
            </a:r>
          </a:p>
          <a:p>
            <a:r>
              <a:rPr lang="en-US" dirty="0"/>
              <a:t>Analysis/Visualisation</a:t>
            </a:r>
          </a:p>
          <a:p>
            <a:r>
              <a:rPr lang="en-US" dirty="0"/>
              <a:t>Recommendations</a:t>
            </a:r>
          </a:p>
          <a:p>
            <a:endParaRPr lang="en-US" dirty="0"/>
          </a:p>
        </p:txBody>
      </p:sp>
    </p:spTree>
    <p:extLst>
      <p:ext uri="{BB962C8B-B14F-4D97-AF65-F5344CB8AC3E}">
        <p14:creationId xmlns:p14="http://schemas.microsoft.com/office/powerpoint/2010/main" val="3855531800"/>
      </p:ext>
    </p:extLst>
  </p:cSld>
  <p:clrMapOvr>
    <a:masterClrMapping/>
  </p:clrMapOvr>
  <mc:AlternateContent xmlns:mc="http://schemas.openxmlformats.org/markup-compatibility/2006" xmlns:p14="http://schemas.microsoft.com/office/powerpoint/2010/main">
    <mc:Choice Requires="p14">
      <p:transition spd="slow" p14:dur="2000" advTm="8470"/>
    </mc:Choice>
    <mc:Fallback xmlns="">
      <p:transition spd="slow" advTm="847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AU" altLang="zh-CN" b="1" dirty="0">
                <a:solidFill>
                  <a:srgbClr val="002060"/>
                </a:solidFill>
              </a:rPr>
              <a:t>Business Problem</a:t>
            </a:r>
            <a:endParaRPr lang="en-US" b="1" dirty="0">
              <a:solidFill>
                <a:srgbClr val="002060"/>
              </a:solidFill>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AU" dirty="0"/>
              <a:t>Microsoft is exploring potential entry into the film industry by considering investments in film production initiatives. The company is actively engaged in leveraging data-driven insights to enable informed decision-making when it comes to selecting film projects for investment. Microsoft's primary goal is to optimize its return on investment and establish a successful and sustainable presence within the dynamic landscape of the entertainment sector.</a:t>
            </a:r>
          </a:p>
          <a:p>
            <a:r>
              <a:rPr lang="en-AU" dirty="0"/>
              <a:t>In return for their investment, they expect:</a:t>
            </a:r>
          </a:p>
          <a:p>
            <a:pPr marL="0" indent="0">
              <a:buNone/>
            </a:pPr>
            <a:r>
              <a:rPr lang="en-AU" dirty="0"/>
              <a:t>      - large profit</a:t>
            </a:r>
          </a:p>
          <a:p>
            <a:pPr marL="0" indent="0">
              <a:buNone/>
            </a:pPr>
            <a:r>
              <a:rPr lang="en-AU" dirty="0"/>
              <a:t>      - reasonable market share</a:t>
            </a:r>
          </a:p>
          <a:p>
            <a:pPr marL="0" indent="0">
              <a:buNone/>
            </a:pPr>
            <a:r>
              <a:rPr lang="en-AU" dirty="0"/>
              <a:t>      - competitive advantage</a:t>
            </a:r>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mc:AlternateContent xmlns:mc="http://schemas.openxmlformats.org/markup-compatibility/2006" xmlns:p14="http://schemas.microsoft.com/office/powerpoint/2010/main">
    <mc:Choice Requires="p14">
      <p:transition spd="slow" p14:dur="2000" advTm="21597"/>
    </mc:Choice>
    <mc:Fallback xmlns="">
      <p:transition spd="slow" advTm="2159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2236938" y="624110"/>
            <a:ext cx="8911687" cy="1280890"/>
          </a:xfrm>
        </p:spPr>
        <p:txBody>
          <a:bodyPr/>
          <a:lstStyle/>
          <a:p>
            <a:r>
              <a:rPr lang="en-AU" altLang="zh-CN" b="1" dirty="0">
                <a:solidFill>
                  <a:srgbClr val="002060"/>
                </a:solidFill>
              </a:rPr>
              <a:t>Dataset</a:t>
            </a:r>
            <a:endParaRPr lang="en-US" b="1" dirty="0">
              <a:solidFill>
                <a:srgbClr val="002060"/>
              </a:solidFill>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bom.movie_gross.csv</a:t>
            </a:r>
          </a:p>
          <a:p>
            <a:r>
              <a:rPr lang="en-US" dirty="0"/>
              <a:t>imdb.title.ratings.csv</a:t>
            </a:r>
          </a:p>
          <a:p>
            <a:r>
              <a:rPr lang="en-US" dirty="0"/>
              <a:t>imdb.title.basics.csv</a:t>
            </a:r>
          </a:p>
          <a:p>
            <a:r>
              <a:rPr lang="en-US" dirty="0"/>
              <a:t>tn.movie_budgets.csv</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2986591415"/>
      </p:ext>
    </p:extLst>
  </p:cSld>
  <p:clrMapOvr>
    <a:masterClrMapping/>
  </p:clrMapOvr>
  <mc:AlternateContent xmlns:mc="http://schemas.openxmlformats.org/markup-compatibility/2006" xmlns:p14="http://schemas.microsoft.com/office/powerpoint/2010/main">
    <mc:Choice Requires="p14">
      <p:transition spd="slow" p14:dur="2000" advTm="24736"/>
    </mc:Choice>
    <mc:Fallback xmlns="">
      <p:transition spd="slow" advTm="2473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2348620" y="558708"/>
            <a:ext cx="8911687" cy="834742"/>
          </a:xfrm>
        </p:spPr>
        <p:txBody>
          <a:bodyPr/>
          <a:lstStyle/>
          <a:p>
            <a:r>
              <a:rPr lang="en-AU" b="1" dirty="0">
                <a:solidFill>
                  <a:srgbClr val="002060"/>
                </a:solidFill>
              </a:rPr>
              <a:t>Methods</a:t>
            </a:r>
            <a:endParaRPr lang="en-US" b="1" dirty="0">
              <a:solidFill>
                <a:srgbClr val="002060"/>
              </a:solidFill>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2254165" y="1512366"/>
            <a:ext cx="8915400" cy="4504526"/>
          </a:xfrm>
        </p:spPr>
        <p:txBody>
          <a:bodyPr>
            <a:normAutofit lnSpcReduction="10000"/>
          </a:bodyPr>
          <a:lstStyle/>
          <a:p>
            <a:r>
              <a:rPr lang="en-US" dirty="0"/>
              <a:t>ETL (extract, transform, and load)</a:t>
            </a:r>
          </a:p>
          <a:p>
            <a:pPr marL="0" indent="0">
              <a:buNone/>
            </a:pPr>
            <a:r>
              <a:rPr lang="en-US" dirty="0"/>
              <a:t>     Data has been extracted from different data sources, and cleaned of null values, and duplicates in Python.</a:t>
            </a:r>
          </a:p>
          <a:p>
            <a:r>
              <a:rPr lang="en-US" dirty="0"/>
              <a:t>Identifying key variables</a:t>
            </a:r>
          </a:p>
          <a:p>
            <a:pPr marL="0" indent="0">
              <a:buNone/>
            </a:pPr>
            <a:r>
              <a:rPr lang="en-US" dirty="0"/>
              <a:t>     The important variables used for this analysis are the ‘net profit’ derived from the production budget and worldwide gross revenue, ‘genres’, ‘average rating’, ‘run time in minutes’, and the ‘release date’.</a:t>
            </a:r>
          </a:p>
          <a:p>
            <a:r>
              <a:rPr lang="en-US" dirty="0"/>
              <a:t> Data analysis and visualizations</a:t>
            </a:r>
          </a:p>
          <a:p>
            <a:pPr marL="0" indent="0">
              <a:buNone/>
            </a:pPr>
            <a:r>
              <a:rPr lang="en-US" dirty="0"/>
              <a:t>      The potential investments have been analyzed through graphs in Python, using the key variables.</a:t>
            </a:r>
          </a:p>
          <a:p>
            <a:r>
              <a:rPr lang="en-US" dirty="0"/>
              <a:t> Recommendations</a:t>
            </a:r>
          </a:p>
          <a:p>
            <a:pPr marL="0" indent="0">
              <a:buNone/>
            </a:pPr>
            <a:r>
              <a:rPr lang="en-US" dirty="0"/>
              <a:t>      The investment options based on genre, runtime of movies, and release date have been discussed.</a:t>
            </a:r>
          </a:p>
          <a:p>
            <a:endParaRPr lang="en-US" dirty="0"/>
          </a:p>
          <a:p>
            <a:endParaRPr lang="en-US" dirty="0"/>
          </a:p>
          <a:p>
            <a:endParaRPr lang="en-US" dirty="0"/>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1604215358"/>
      </p:ext>
    </p:extLst>
  </p:cSld>
  <p:clrMapOvr>
    <a:masterClrMapping/>
  </p:clrMapOvr>
  <mc:AlternateContent xmlns:mc="http://schemas.openxmlformats.org/markup-compatibility/2006" xmlns:p14="http://schemas.microsoft.com/office/powerpoint/2010/main">
    <mc:Choice Requires="p14">
      <p:transition spd="slow" p14:dur="2000" advTm="56835"/>
    </mc:Choice>
    <mc:Fallback xmlns="">
      <p:transition spd="slow" advTm="5683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1640156" y="591494"/>
            <a:ext cx="8911687" cy="960385"/>
          </a:xfrm>
        </p:spPr>
        <p:txBody>
          <a:bodyPr/>
          <a:lstStyle/>
          <a:p>
            <a:r>
              <a:rPr lang="en-AU" b="1" dirty="0">
                <a:solidFill>
                  <a:srgbClr val="002060"/>
                </a:solidFill>
              </a:rPr>
              <a:t>Analysis/visualization</a:t>
            </a:r>
            <a:endParaRPr lang="en-US" b="1" dirty="0">
              <a:solidFill>
                <a:srgbClr val="002060"/>
              </a:solidFill>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1249447" y="1584495"/>
            <a:ext cx="10442309" cy="5074571"/>
          </a:xfrm>
        </p:spPr>
        <p:txBody>
          <a:bodyPr/>
          <a:lstStyle/>
          <a:p>
            <a:r>
              <a:rPr lang="en-US" dirty="0"/>
              <a:t>Investment decision based on ‘genre’ which generates high ‘net profit’ and has a good ‘average rating’</a:t>
            </a:r>
          </a:p>
          <a:p>
            <a:pPr marL="0" indent="0">
              <a:buNone/>
            </a:pPr>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12" name="Picture 11">
            <a:extLst>
              <a:ext uri="{FF2B5EF4-FFF2-40B4-BE49-F238E27FC236}">
                <a16:creationId xmlns:a16="http://schemas.microsoft.com/office/drawing/2014/main" id="{F845EE55-6DE8-3470-8299-99AD56879FBA}"/>
              </a:ext>
            </a:extLst>
          </p:cNvPr>
          <p:cNvPicPr>
            <a:picLocks noChangeAspect="1"/>
          </p:cNvPicPr>
          <p:nvPr/>
        </p:nvPicPr>
        <p:blipFill>
          <a:blip r:embed="rId2"/>
          <a:stretch>
            <a:fillRect/>
          </a:stretch>
        </p:blipFill>
        <p:spPr>
          <a:xfrm>
            <a:off x="1249446" y="2212126"/>
            <a:ext cx="4976849" cy="4244187"/>
          </a:xfrm>
          <a:prstGeom prst="rect">
            <a:avLst/>
          </a:prstGeom>
        </p:spPr>
      </p:pic>
      <p:pic>
        <p:nvPicPr>
          <p:cNvPr id="16" name="Picture 15">
            <a:extLst>
              <a:ext uri="{FF2B5EF4-FFF2-40B4-BE49-F238E27FC236}">
                <a16:creationId xmlns:a16="http://schemas.microsoft.com/office/drawing/2014/main" id="{9B809A26-5517-B267-C704-C575E90A810F}"/>
              </a:ext>
            </a:extLst>
          </p:cNvPr>
          <p:cNvPicPr>
            <a:picLocks noChangeAspect="1"/>
          </p:cNvPicPr>
          <p:nvPr/>
        </p:nvPicPr>
        <p:blipFill>
          <a:blip r:embed="rId3"/>
          <a:stretch>
            <a:fillRect/>
          </a:stretch>
        </p:blipFill>
        <p:spPr>
          <a:xfrm>
            <a:off x="6226296" y="2277358"/>
            <a:ext cx="5465460" cy="4244187"/>
          </a:xfrm>
          <a:prstGeom prst="rect">
            <a:avLst/>
          </a:prstGeom>
        </p:spPr>
      </p:pic>
    </p:spTree>
    <p:extLst>
      <p:ext uri="{BB962C8B-B14F-4D97-AF65-F5344CB8AC3E}">
        <p14:creationId xmlns:p14="http://schemas.microsoft.com/office/powerpoint/2010/main" val="3274339549"/>
      </p:ext>
    </p:extLst>
  </p:cSld>
  <p:clrMapOvr>
    <a:masterClrMapping/>
  </p:clrMapOvr>
  <mc:AlternateContent xmlns:mc="http://schemas.openxmlformats.org/markup-compatibility/2006" xmlns:p14="http://schemas.microsoft.com/office/powerpoint/2010/main">
    <mc:Choice Requires="p14">
      <p:transition spd="slow" p14:dur="2000" advTm="57714"/>
    </mc:Choice>
    <mc:Fallback xmlns="">
      <p:transition spd="slow" advTm="5771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1640156" y="610731"/>
            <a:ext cx="8911687" cy="973762"/>
          </a:xfrm>
        </p:spPr>
        <p:txBody>
          <a:bodyPr/>
          <a:lstStyle/>
          <a:p>
            <a:r>
              <a:rPr lang="en-AU" b="1" dirty="0">
                <a:solidFill>
                  <a:srgbClr val="002060"/>
                </a:solidFill>
              </a:rPr>
              <a:t>Analysis/visualization (cont’d)</a:t>
            </a:r>
            <a:endParaRPr lang="en-US" b="1" dirty="0">
              <a:solidFill>
                <a:srgbClr val="002060"/>
              </a:solidFill>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1249447" y="1584495"/>
            <a:ext cx="10358449" cy="5074571"/>
          </a:xfrm>
        </p:spPr>
        <p:txBody>
          <a:bodyPr/>
          <a:lstStyle/>
          <a:p>
            <a:r>
              <a:rPr lang="en-US" dirty="0"/>
              <a:t>Investment decision based on ‘Run time of movies’ which relates to high ‘net profit’ and has a good ‘average rating’</a:t>
            </a:r>
          </a:p>
          <a:p>
            <a:pPr marL="0" indent="0">
              <a:buNone/>
            </a:pPr>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11" name="Picture 10">
            <a:extLst>
              <a:ext uri="{FF2B5EF4-FFF2-40B4-BE49-F238E27FC236}">
                <a16:creationId xmlns:a16="http://schemas.microsoft.com/office/drawing/2014/main" id="{2F0D1A6A-B4AE-F977-8E4A-42D725BCA9F8}"/>
              </a:ext>
            </a:extLst>
          </p:cNvPr>
          <p:cNvPicPr>
            <a:picLocks noChangeAspect="1"/>
          </p:cNvPicPr>
          <p:nvPr/>
        </p:nvPicPr>
        <p:blipFill>
          <a:blip r:embed="rId2"/>
          <a:stretch>
            <a:fillRect/>
          </a:stretch>
        </p:blipFill>
        <p:spPr>
          <a:xfrm>
            <a:off x="6096000" y="2306940"/>
            <a:ext cx="5408612" cy="3629679"/>
          </a:xfrm>
          <a:prstGeom prst="rect">
            <a:avLst/>
          </a:prstGeom>
        </p:spPr>
      </p:pic>
      <p:pic>
        <p:nvPicPr>
          <p:cNvPr id="13" name="Picture 12">
            <a:extLst>
              <a:ext uri="{FF2B5EF4-FFF2-40B4-BE49-F238E27FC236}">
                <a16:creationId xmlns:a16="http://schemas.microsoft.com/office/drawing/2014/main" id="{497E73EF-45D6-6D5F-3BCD-17375F2768B7}"/>
              </a:ext>
            </a:extLst>
          </p:cNvPr>
          <p:cNvPicPr>
            <a:picLocks noChangeAspect="1"/>
          </p:cNvPicPr>
          <p:nvPr/>
        </p:nvPicPr>
        <p:blipFill>
          <a:blip r:embed="rId3"/>
          <a:stretch>
            <a:fillRect/>
          </a:stretch>
        </p:blipFill>
        <p:spPr>
          <a:xfrm>
            <a:off x="1479792" y="2198747"/>
            <a:ext cx="4512924" cy="3476117"/>
          </a:xfrm>
          <a:prstGeom prst="rect">
            <a:avLst/>
          </a:prstGeom>
        </p:spPr>
      </p:pic>
    </p:spTree>
    <p:extLst>
      <p:ext uri="{BB962C8B-B14F-4D97-AF65-F5344CB8AC3E}">
        <p14:creationId xmlns:p14="http://schemas.microsoft.com/office/powerpoint/2010/main" val="4063027954"/>
      </p:ext>
    </p:extLst>
  </p:cSld>
  <p:clrMapOvr>
    <a:masterClrMapping/>
  </p:clrMapOvr>
  <mc:AlternateContent xmlns:mc="http://schemas.openxmlformats.org/markup-compatibility/2006" xmlns:p14="http://schemas.microsoft.com/office/powerpoint/2010/main">
    <mc:Choice Requires="p14">
      <p:transition spd="slow" p14:dur="2000" advTm="24439"/>
    </mc:Choice>
    <mc:Fallback xmlns="">
      <p:transition spd="slow" advTm="2443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1640156" y="624110"/>
            <a:ext cx="8911687" cy="960385"/>
          </a:xfrm>
        </p:spPr>
        <p:txBody>
          <a:bodyPr/>
          <a:lstStyle/>
          <a:p>
            <a:r>
              <a:rPr lang="en-AU" b="1" dirty="0">
                <a:solidFill>
                  <a:srgbClr val="002060"/>
                </a:solidFill>
              </a:rPr>
              <a:t>Analysis/visualization (cont’d)</a:t>
            </a:r>
            <a:endParaRPr lang="en-US" b="1" dirty="0">
              <a:solidFill>
                <a:srgbClr val="002060"/>
              </a:solidFill>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1249447" y="1584495"/>
            <a:ext cx="10358449" cy="5074571"/>
          </a:xfrm>
        </p:spPr>
        <p:txBody>
          <a:bodyPr/>
          <a:lstStyle/>
          <a:p>
            <a:r>
              <a:rPr lang="en-US" dirty="0"/>
              <a:t>Investment based on ‘Release date’ to generate high ‘net profit’ and a good ‘average rating’</a:t>
            </a:r>
          </a:p>
          <a:p>
            <a:pPr marL="0" indent="0">
              <a:buNone/>
            </a:pPr>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11" name="Picture 10">
            <a:extLst>
              <a:ext uri="{FF2B5EF4-FFF2-40B4-BE49-F238E27FC236}">
                <a16:creationId xmlns:a16="http://schemas.microsoft.com/office/drawing/2014/main" id="{2F170C19-4BFC-6BB1-DFA2-A5A68C62EB6D}"/>
              </a:ext>
            </a:extLst>
          </p:cNvPr>
          <p:cNvPicPr>
            <a:picLocks noChangeAspect="1"/>
          </p:cNvPicPr>
          <p:nvPr/>
        </p:nvPicPr>
        <p:blipFill>
          <a:blip r:embed="rId2"/>
          <a:stretch>
            <a:fillRect/>
          </a:stretch>
        </p:blipFill>
        <p:spPr>
          <a:xfrm>
            <a:off x="1130784" y="2159846"/>
            <a:ext cx="4851207" cy="4025003"/>
          </a:xfrm>
          <a:prstGeom prst="rect">
            <a:avLst/>
          </a:prstGeom>
        </p:spPr>
      </p:pic>
      <p:pic>
        <p:nvPicPr>
          <p:cNvPr id="13" name="Picture 12">
            <a:extLst>
              <a:ext uri="{FF2B5EF4-FFF2-40B4-BE49-F238E27FC236}">
                <a16:creationId xmlns:a16="http://schemas.microsoft.com/office/drawing/2014/main" id="{9147216A-5058-39DF-EF0C-1959D57322B3}"/>
              </a:ext>
            </a:extLst>
          </p:cNvPr>
          <p:cNvPicPr>
            <a:picLocks noChangeAspect="1"/>
          </p:cNvPicPr>
          <p:nvPr/>
        </p:nvPicPr>
        <p:blipFill>
          <a:blip r:embed="rId3"/>
          <a:stretch>
            <a:fillRect/>
          </a:stretch>
        </p:blipFill>
        <p:spPr>
          <a:xfrm>
            <a:off x="5981991" y="2208887"/>
            <a:ext cx="5625905" cy="4184933"/>
          </a:xfrm>
          <a:prstGeom prst="rect">
            <a:avLst/>
          </a:prstGeom>
        </p:spPr>
      </p:pic>
    </p:spTree>
    <p:extLst>
      <p:ext uri="{BB962C8B-B14F-4D97-AF65-F5344CB8AC3E}">
        <p14:creationId xmlns:p14="http://schemas.microsoft.com/office/powerpoint/2010/main" val="2989805959"/>
      </p:ext>
    </p:extLst>
  </p:cSld>
  <p:clrMapOvr>
    <a:masterClrMapping/>
  </p:clrMapOvr>
  <mc:AlternateContent xmlns:mc="http://schemas.openxmlformats.org/markup-compatibility/2006" xmlns:p14="http://schemas.microsoft.com/office/powerpoint/2010/main">
    <mc:Choice Requires="p14">
      <p:transition spd="slow" p14:dur="2000" advTm="22630"/>
    </mc:Choice>
    <mc:Fallback xmlns="">
      <p:transition spd="slow" advTm="2263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633356" y="512462"/>
            <a:ext cx="9920117" cy="750946"/>
          </a:xfrm>
        </p:spPr>
        <p:txBody>
          <a:bodyPr/>
          <a:lstStyle/>
          <a:p>
            <a:r>
              <a:rPr lang="en-US" b="1" dirty="0">
                <a:solidFill>
                  <a:srgbClr val="002060"/>
                </a:solidFill>
              </a:rPr>
              <a:t>Recommendations</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444892" y="1407664"/>
            <a:ext cx="9473387" cy="4826226"/>
          </a:xfrm>
        </p:spPr>
        <p:txBody>
          <a:bodyPr/>
          <a:lstStyle/>
          <a:p>
            <a:r>
              <a:rPr lang="en-US" dirty="0"/>
              <a:t>From the graphs, it is obvious that Microsoft should invest in movies that have:</a:t>
            </a:r>
          </a:p>
          <a:p>
            <a:pPr marL="0" indent="0">
              <a:buNone/>
            </a:pPr>
            <a:r>
              <a:rPr lang="en-US" b="1" dirty="0">
                <a:solidFill>
                  <a:srgbClr val="FF0000"/>
                </a:solidFill>
              </a:rPr>
              <a:t>Genres</a:t>
            </a:r>
            <a:r>
              <a:rPr lang="en-US" dirty="0"/>
              <a:t> as :</a:t>
            </a:r>
          </a:p>
          <a:p>
            <a:pPr>
              <a:buAutoNum type="arabicPeriod"/>
            </a:pPr>
            <a:r>
              <a:rPr lang="en-US" dirty="0"/>
              <a:t>Action, Adventure, and Sci-fi or </a:t>
            </a:r>
          </a:p>
          <a:p>
            <a:pPr>
              <a:buAutoNum type="arabicPeriod"/>
            </a:pPr>
            <a:r>
              <a:rPr lang="en-US" dirty="0"/>
              <a:t>Adventure, Animation, and Comedy for high worldwide net profit and excellent ratings from viewers</a:t>
            </a:r>
          </a:p>
          <a:p>
            <a:pPr marL="0" indent="0">
              <a:buNone/>
            </a:pPr>
            <a:endParaRPr lang="en-US" dirty="0"/>
          </a:p>
          <a:p>
            <a:pPr marL="0" indent="0">
              <a:buNone/>
            </a:pPr>
            <a:r>
              <a:rPr lang="en-US" b="1" dirty="0">
                <a:solidFill>
                  <a:srgbClr val="FF0000"/>
                </a:solidFill>
              </a:rPr>
              <a:t>Runtime</a:t>
            </a:r>
            <a:r>
              <a:rPr lang="en-US" dirty="0"/>
              <a:t> as:</a:t>
            </a:r>
          </a:p>
          <a:p>
            <a:pPr marL="0" indent="0">
              <a:buNone/>
            </a:pPr>
            <a:r>
              <a:rPr lang="en-US" dirty="0"/>
              <a:t>90-110 minutes average for high worldwide net profit and a high rating from viewers</a:t>
            </a:r>
          </a:p>
          <a:p>
            <a:pPr marL="0" indent="0">
              <a:buNone/>
            </a:pPr>
            <a:endParaRPr lang="en-US" dirty="0"/>
          </a:p>
          <a:p>
            <a:pPr marL="0" indent="0">
              <a:buNone/>
            </a:pPr>
            <a:r>
              <a:rPr lang="en-US" b="1" dirty="0">
                <a:solidFill>
                  <a:srgbClr val="FF0000"/>
                </a:solidFill>
              </a:rPr>
              <a:t>Release dates </a:t>
            </a:r>
            <a:r>
              <a:rPr lang="en-US" dirty="0"/>
              <a:t>in:</a:t>
            </a:r>
          </a:p>
          <a:p>
            <a:pPr marL="0" indent="0">
              <a:buNone/>
            </a:pPr>
            <a:r>
              <a:rPr lang="en-US" dirty="0"/>
              <a:t>The month of November provides both high margins and better ratings or in June if aimed only at high net profits and a moderate rating from the viewers.</a:t>
            </a:r>
          </a:p>
          <a:p>
            <a:pPr marL="0" indent="0">
              <a:buNone/>
            </a:pPr>
            <a:endParaRPr lang="en-US" dirty="0"/>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94818171"/>
      </p:ext>
    </p:extLst>
  </p:cSld>
  <p:clrMapOvr>
    <a:masterClrMapping/>
  </p:clrMapOvr>
  <mc:AlternateContent xmlns:mc="http://schemas.openxmlformats.org/markup-compatibility/2006" xmlns:p14="http://schemas.microsoft.com/office/powerpoint/2010/main">
    <mc:Choice Requires="p14">
      <p:transition spd="slow" p14:dur="2000" advTm="58995"/>
    </mc:Choice>
    <mc:Fallback xmlns="">
      <p:transition spd="slow" advTm="58995"/>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Wisp</Template>
  <TotalTime>581</TotalTime>
  <Words>466</Words>
  <Application>Microsoft Office PowerPoint</Application>
  <PresentationFormat>Widescreen</PresentationFormat>
  <Paragraphs>64</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MICROSOFT FILMS INVESTMENT – project 1 </vt:lpstr>
      <vt:lpstr>Outline</vt:lpstr>
      <vt:lpstr>Business Problem</vt:lpstr>
      <vt:lpstr>Dataset</vt:lpstr>
      <vt:lpstr>Methods</vt:lpstr>
      <vt:lpstr>Analysis/visualization</vt:lpstr>
      <vt:lpstr>Analysis/visualization (cont’d)</vt:lpstr>
      <vt:lpstr>Analysis/visualization (cont’d)</vt:lpstr>
      <vt:lpstr>Recommendations</vt:lpstr>
      <vt:lpstr>THANK YOU</vt:lpstr>
    </vt:vector>
  </TitlesOfParts>
  <Company>RMIT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Deborah Paul</dc:creator>
  <cp:lastModifiedBy>Deborah Paul</cp:lastModifiedBy>
  <cp:revision>47</cp:revision>
  <dcterms:created xsi:type="dcterms:W3CDTF">2023-12-18T17:19:42Z</dcterms:created>
  <dcterms:modified xsi:type="dcterms:W3CDTF">2024-02-28T03:13:44Z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