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4"/>
  </p:sldMasterIdLst>
  <p:notesMasterIdLst>
    <p:notesMasterId r:id="rId16"/>
  </p:notesMasterIdLst>
  <p:sldIdLst>
    <p:sldId id="278" r:id="rId5"/>
    <p:sldId id="279" r:id="rId6"/>
    <p:sldId id="280" r:id="rId7"/>
    <p:sldId id="294" r:id="rId8"/>
    <p:sldId id="297" r:id="rId9"/>
    <p:sldId id="296" r:id="rId10"/>
    <p:sldId id="298" r:id="rId11"/>
    <p:sldId id="299" r:id="rId12"/>
    <p:sldId id="300" r:id="rId13"/>
    <p:sldId id="29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09" autoAdjust="0"/>
  </p:normalViewPr>
  <p:slideViewPr>
    <p:cSldViewPr snapToGrid="0" snapToObjects="1">
      <p:cViewPr varScale="1">
        <p:scale>
          <a:sx n="91" d="100"/>
          <a:sy n="91" d="100"/>
        </p:scale>
        <p:origin x="56" y="62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AU"/>
          </a:p>
        </p:txBody>
      </p:sp>
    </p:spTree>
    <p:extLst>
      <p:ext uri="{BB962C8B-B14F-4D97-AF65-F5344CB8AC3E}">
        <p14:creationId xmlns:p14="http://schemas.microsoft.com/office/powerpoint/2010/main" val="12007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
        <p:nvSpPr>
          <p:cNvPr id="8" name="Freeform: Shape 7">
            <a:extLst>
              <a:ext uri="{FF2B5EF4-FFF2-40B4-BE49-F238E27FC236}">
                <a16:creationId xmlns:a16="http://schemas.microsoft.com/office/drawing/2014/main" id="{0767F2F7-A6CB-801F-8200-3169F9D46BC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B17EB3CF-A831-993C-B68F-249A69DEFBD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560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1146611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3020256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0246801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9068726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66348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9098321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5005440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72533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3648300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C79DE389-AFA7-3671-83B4-1867E8AD09D0}"/>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4C2E36D-76C8-F77C-B26A-C2D4D135D7F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8E3E5FA-F7D2-D4AC-01EC-009F4EE2C65E}"/>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D8B93D1-6205-2F96-001E-51BBFE0CEAA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6BC3469C-D8C7-B9A7-A7F9-9CEA621C0BF0}"/>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D96469F1-40C1-4ECD-59C5-A099E8D15226}"/>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257918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83442181"/>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E6A7B136-FD85-D269-B2AA-D44981B33DD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9" name="Image 1" descr="preencoded.png">
            <a:extLst>
              <a:ext uri="{FF2B5EF4-FFF2-40B4-BE49-F238E27FC236}">
                <a16:creationId xmlns:a16="http://schemas.microsoft.com/office/drawing/2014/main" id="{AD121F3C-A4EA-0015-A8EB-20BB7CAA19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1" name="Image 5" descr="preencoded.png">
            <a:extLst>
              <a:ext uri="{FF2B5EF4-FFF2-40B4-BE49-F238E27FC236}">
                <a16:creationId xmlns:a16="http://schemas.microsoft.com/office/drawing/2014/main" id="{1F1038EC-6D00-D948-AA42-07B34DE329A0}"/>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4" name="Image 6" descr="preencoded.png">
            <a:extLst>
              <a:ext uri="{FF2B5EF4-FFF2-40B4-BE49-F238E27FC236}">
                <a16:creationId xmlns:a16="http://schemas.microsoft.com/office/drawing/2014/main" id="{18A3A970-2515-6C39-9B16-BD4FEBD1820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418451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B3559B23-4995-3A75-13E4-C46B7362339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31AB10D8-A857-974C-620B-BC00F6054F5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05929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C1D4E89-613E-CC5F-BFFC-17F78C4B1749}"/>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11C9916-2121-E5C0-D2A0-45AA44E9BDFC}"/>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22673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DE5A6B3C-2530-D5F5-D336-5DE247D21BD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2421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BF6247A4-F7EA-8C85-13CF-0C16328E4AC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0677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310934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64" r:id="rId18"/>
    <p:sldLayoutId id="2147483655" r:id="rId19"/>
    <p:sldLayoutId id="2147483654" r:id="rId20"/>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2A2DF1-3D5E-5207-17A1-E574B7BA29F5}"/>
              </a:ext>
            </a:extLst>
          </p:cNvPr>
          <p:cNvPicPr>
            <a:picLocks noChangeAspect="1"/>
          </p:cNvPicPr>
          <p:nvPr/>
        </p:nvPicPr>
        <p:blipFill rotWithShape="1">
          <a:blip r:embed="rId2">
            <a:duotone>
              <a:schemeClr val="bg2">
                <a:shade val="45000"/>
                <a:satMod val="135000"/>
              </a:schemeClr>
              <a:prstClr val="white"/>
            </a:duotone>
            <a:alphaModFix amt="40000"/>
          </a:blip>
          <a:srcRect b="19929"/>
          <a:stretch/>
        </p:blipFill>
        <p:spPr>
          <a:xfrm>
            <a:off x="20" y="10"/>
            <a:ext cx="12191980" cy="6857990"/>
          </a:xfrm>
          <a:prstGeom prst="rect">
            <a:avLst/>
          </a:prstGeom>
        </p:spPr>
      </p:pic>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589213" y="2514600"/>
            <a:ext cx="8915399" cy="2262781"/>
          </a:xfrm>
        </p:spPr>
        <p:txBody>
          <a:bodyPr>
            <a:normAutofit fontScale="90000"/>
          </a:bodyPr>
          <a:lstStyle/>
          <a:p>
            <a:r>
              <a:rPr lang="en-US" b="1" dirty="0">
                <a:solidFill>
                  <a:srgbClr val="C00000"/>
                </a:solidFill>
              </a:rPr>
              <a:t>HOUSE PRICE PREDICTION – project 2</a:t>
            </a:r>
            <a:br>
              <a:rPr lang="en-US" b="1" dirty="0">
                <a:solidFill>
                  <a:srgbClr val="C00000"/>
                </a:solidFill>
              </a:rPr>
            </a:br>
            <a:endParaRPr lang="en-US" b="1" dirty="0">
              <a:solidFill>
                <a:srgbClr val="C0000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589213" y="4777379"/>
            <a:ext cx="8915399" cy="1126283"/>
          </a:xfrm>
        </p:spPr>
        <p:txBody>
          <a:bodyPr>
            <a:normAutofit/>
          </a:bodyPr>
          <a:lstStyle/>
          <a:p>
            <a:r>
              <a:rPr lang="en-US" dirty="0"/>
              <a:t>Deborah Paul​</a:t>
            </a:r>
          </a:p>
          <a:p>
            <a:endParaRPr lang="en-US" dirty="0"/>
          </a:p>
        </p:txBody>
      </p:sp>
      <p:grpSp>
        <p:nvGrpSpPr>
          <p:cNvPr id="11" name="Group 10">
            <a:extLst>
              <a:ext uri="{FF2B5EF4-FFF2-40B4-BE49-F238E27FC236}">
                <a16:creationId xmlns:a16="http://schemas.microsoft.com/office/drawing/2014/main" id="{065753F1-EEE2-45ED-88A1-ECB4A495D0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12" name="Freeform 27">
              <a:extLst>
                <a:ext uri="{FF2B5EF4-FFF2-40B4-BE49-F238E27FC236}">
                  <a16:creationId xmlns:a16="http://schemas.microsoft.com/office/drawing/2014/main" id="{3E3E7343-7B0A-4265-B9DA-56CE35551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AU"/>
            </a:p>
          </p:txBody>
        </p:sp>
        <p:sp>
          <p:nvSpPr>
            <p:cNvPr id="13" name="Freeform 28">
              <a:extLst>
                <a:ext uri="{FF2B5EF4-FFF2-40B4-BE49-F238E27FC236}">
                  <a16:creationId xmlns:a16="http://schemas.microsoft.com/office/drawing/2014/main" id="{608D2FF5-E7CA-448D-8B61-42FAA7A0C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AU"/>
            </a:p>
          </p:txBody>
        </p:sp>
        <p:sp>
          <p:nvSpPr>
            <p:cNvPr id="14" name="Freeform 29">
              <a:extLst>
                <a:ext uri="{FF2B5EF4-FFF2-40B4-BE49-F238E27FC236}">
                  <a16:creationId xmlns:a16="http://schemas.microsoft.com/office/drawing/2014/main" id="{DC186DC7-6F76-40B7-8268-20660160E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AU"/>
            </a:p>
          </p:txBody>
        </p:sp>
        <p:sp>
          <p:nvSpPr>
            <p:cNvPr id="15" name="Freeform 30">
              <a:extLst>
                <a:ext uri="{FF2B5EF4-FFF2-40B4-BE49-F238E27FC236}">
                  <a16:creationId xmlns:a16="http://schemas.microsoft.com/office/drawing/2014/main" id="{4C8DDEC4-2C9A-4271-BBB3-577233F2E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AU"/>
            </a:p>
          </p:txBody>
        </p:sp>
        <p:sp>
          <p:nvSpPr>
            <p:cNvPr id="16" name="Freeform 31">
              <a:extLst>
                <a:ext uri="{FF2B5EF4-FFF2-40B4-BE49-F238E27FC236}">
                  <a16:creationId xmlns:a16="http://schemas.microsoft.com/office/drawing/2014/main" id="{D8DB0C2B-A79C-421F-88AB-DC7B12527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AU"/>
            </a:p>
          </p:txBody>
        </p:sp>
        <p:sp>
          <p:nvSpPr>
            <p:cNvPr id="17" name="Freeform 32">
              <a:extLst>
                <a:ext uri="{FF2B5EF4-FFF2-40B4-BE49-F238E27FC236}">
                  <a16:creationId xmlns:a16="http://schemas.microsoft.com/office/drawing/2014/main" id="{B3BC96E3-7FEF-4BFD-8E2C-028CB3772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AU"/>
            </a:p>
          </p:txBody>
        </p:sp>
        <p:sp>
          <p:nvSpPr>
            <p:cNvPr id="18" name="Freeform 33">
              <a:extLst>
                <a:ext uri="{FF2B5EF4-FFF2-40B4-BE49-F238E27FC236}">
                  <a16:creationId xmlns:a16="http://schemas.microsoft.com/office/drawing/2014/main" id="{E7ED35DB-BAAE-4771-A0A0-65647ACC5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AU"/>
            </a:p>
          </p:txBody>
        </p:sp>
        <p:sp>
          <p:nvSpPr>
            <p:cNvPr id="19" name="Freeform 34">
              <a:extLst>
                <a:ext uri="{FF2B5EF4-FFF2-40B4-BE49-F238E27FC236}">
                  <a16:creationId xmlns:a16="http://schemas.microsoft.com/office/drawing/2014/main" id="{4407B080-4ED5-43EB-8CCE-B43B336EF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AU"/>
            </a:p>
          </p:txBody>
        </p:sp>
        <p:sp>
          <p:nvSpPr>
            <p:cNvPr id="20" name="Freeform 35">
              <a:extLst>
                <a:ext uri="{FF2B5EF4-FFF2-40B4-BE49-F238E27FC236}">
                  <a16:creationId xmlns:a16="http://schemas.microsoft.com/office/drawing/2014/main" id="{8C10C675-F599-45D3-8177-D7F7DEC16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AU"/>
            </a:p>
          </p:txBody>
        </p:sp>
        <p:sp>
          <p:nvSpPr>
            <p:cNvPr id="21" name="Freeform 36">
              <a:extLst>
                <a:ext uri="{FF2B5EF4-FFF2-40B4-BE49-F238E27FC236}">
                  <a16:creationId xmlns:a16="http://schemas.microsoft.com/office/drawing/2014/main" id="{E2566A74-B9B1-469F-A373-3B3C60175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AU"/>
            </a:p>
          </p:txBody>
        </p:sp>
        <p:sp>
          <p:nvSpPr>
            <p:cNvPr id="22" name="Freeform 37">
              <a:extLst>
                <a:ext uri="{FF2B5EF4-FFF2-40B4-BE49-F238E27FC236}">
                  <a16:creationId xmlns:a16="http://schemas.microsoft.com/office/drawing/2014/main" id="{D108E5CB-8D77-4568-B6FF-2C3032134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AU"/>
            </a:p>
          </p:txBody>
        </p:sp>
        <p:sp>
          <p:nvSpPr>
            <p:cNvPr id="23" name="Freeform 38">
              <a:extLst>
                <a:ext uri="{FF2B5EF4-FFF2-40B4-BE49-F238E27FC236}">
                  <a16:creationId xmlns:a16="http://schemas.microsoft.com/office/drawing/2014/main" id="{7D8349D8-2AE2-4C78-84ED-22125F147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AU"/>
            </a:p>
          </p:txBody>
        </p:sp>
      </p:grpSp>
      <p:sp>
        <p:nvSpPr>
          <p:cNvPr id="25" name="Rectangle 24">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U"/>
          </a:p>
        </p:txBody>
      </p:sp>
      <p:sp>
        <p:nvSpPr>
          <p:cNvPr id="27"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AU"/>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spd="slow" p14:dur="2000" advTm="7800"/>
    </mc:Choice>
    <mc:Fallback xmlns="">
      <p:transition spd="slow" advTm="78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633356" y="512462"/>
            <a:ext cx="9920117" cy="750946"/>
          </a:xfrm>
        </p:spPr>
        <p:txBody>
          <a:bodyPr/>
          <a:lstStyle/>
          <a:p>
            <a:r>
              <a:rPr lang="en-US" b="1" dirty="0">
                <a:solidFill>
                  <a:srgbClr val="002060"/>
                </a:solidFill>
              </a:rPr>
              <a:t>Results/conclusion</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0" name="Content Placeholder 9">
            <a:extLst>
              <a:ext uri="{FF2B5EF4-FFF2-40B4-BE49-F238E27FC236}">
                <a16:creationId xmlns:a16="http://schemas.microsoft.com/office/drawing/2014/main" id="{2A6692C5-4FF2-C214-1BF0-A4762A7327BD}"/>
              </a:ext>
            </a:extLst>
          </p:cNvPr>
          <p:cNvSpPr>
            <a:spLocks noGrp="1"/>
          </p:cNvSpPr>
          <p:nvPr>
            <p:ph idx="1"/>
          </p:nvPr>
        </p:nvSpPr>
        <p:spPr>
          <a:xfrm>
            <a:off x="1311579" y="1263408"/>
            <a:ext cx="10193033" cy="4647814"/>
          </a:xfrm>
        </p:spPr>
        <p:txBody>
          <a:bodyPr/>
          <a:lstStyle/>
          <a:p>
            <a:r>
              <a:rPr lang="en-AU" dirty="0"/>
              <a:t>The mean squared error is calculated for the train and test data with a split percentage of 0.15.</a:t>
            </a:r>
          </a:p>
          <a:p>
            <a:endParaRPr lang="en-AU" dirty="0"/>
          </a:p>
          <a:p>
            <a:endParaRPr lang="en-AU" dirty="0"/>
          </a:p>
          <a:p>
            <a:r>
              <a:rPr lang="en-AU" dirty="0"/>
              <a:t>The final model has the R-squared value of 0.6 and significant variables such as the number of bedrooms, number of bathrooms, sqft of living area, sqft of lot, number of floors, and grade of the building. Hence these variables represent a 60% variation in the house price of the property.</a:t>
            </a:r>
          </a:p>
        </p:txBody>
      </p:sp>
      <p:pic>
        <p:nvPicPr>
          <p:cNvPr id="14" name="Picture 13">
            <a:extLst>
              <a:ext uri="{FF2B5EF4-FFF2-40B4-BE49-F238E27FC236}">
                <a16:creationId xmlns:a16="http://schemas.microsoft.com/office/drawing/2014/main" id="{F09AD7B3-EDBF-D108-8A79-4414C61973AA}"/>
              </a:ext>
            </a:extLst>
          </p:cNvPr>
          <p:cNvPicPr>
            <a:picLocks noChangeAspect="1"/>
          </p:cNvPicPr>
          <p:nvPr/>
        </p:nvPicPr>
        <p:blipFill>
          <a:blip r:embed="rId2"/>
          <a:stretch>
            <a:fillRect/>
          </a:stretch>
        </p:blipFill>
        <p:spPr>
          <a:xfrm>
            <a:off x="2777897" y="2014354"/>
            <a:ext cx="4981575" cy="638175"/>
          </a:xfrm>
          <a:prstGeom prst="rect">
            <a:avLst/>
          </a:prstGeom>
        </p:spPr>
      </p:pic>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4="http://schemas.microsoft.com/office/powerpoint/2010/main">
    <mc:Choice Requires="p14">
      <p:transition spd="slow" p14:dur="2000" advTm="58995"/>
    </mc:Choice>
    <mc:Fallback xmlns="">
      <p:transition spd="slow" advTm="5899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b="1"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normAutofit/>
          </a:bodyPr>
          <a:lstStyle/>
          <a:p>
            <a:r>
              <a:rPr lang="en-US" dirty="0"/>
              <a:t>Deborah Paul</a:t>
            </a:r>
          </a:p>
          <a:p>
            <a:r>
              <a:rPr lang="en-US" dirty="0"/>
              <a:t>deboj777@gmail.com</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spd="slow" p14:dur="2000" advTm="4963"/>
    </mc:Choice>
    <mc:Fallback xmlns="">
      <p:transition spd="slow" advTm="496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b="1" dirty="0">
                <a:solidFill>
                  <a:srgbClr val="002060"/>
                </a:solidFill>
              </a:rPr>
              <a:t>Outline</a:t>
            </a: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Business Problem</a:t>
            </a:r>
          </a:p>
          <a:p>
            <a:r>
              <a:rPr lang="en-US" dirty="0"/>
              <a:t>Dataset</a:t>
            </a:r>
          </a:p>
          <a:p>
            <a:r>
              <a:rPr lang="en-US" dirty="0"/>
              <a:t>​Methods</a:t>
            </a:r>
          </a:p>
          <a:p>
            <a:r>
              <a:rPr lang="en-US" dirty="0"/>
              <a:t>Model development</a:t>
            </a:r>
          </a:p>
          <a:p>
            <a:r>
              <a:rPr lang="en-US" dirty="0"/>
              <a:t>Results/conclusion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2000" advTm="8470"/>
    </mc:Choice>
    <mc:Fallback xmlns="">
      <p:transition spd="slow" advTm="847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AU" altLang="zh-CN" b="1" dirty="0">
                <a:solidFill>
                  <a:srgbClr val="002060"/>
                </a:solidFill>
              </a:rPr>
              <a:t>Business Problem</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normAutofit/>
          </a:bodyPr>
          <a:lstStyle/>
          <a:p>
            <a:r>
              <a:rPr lang="en-AU" dirty="0"/>
              <a:t>The house data for properties sold in the Northwestern County region is provided. A suitable statistical model must be developed to predict the house price of the property based on the selected features that impact the house price of properties.</a:t>
            </a:r>
          </a:p>
          <a:p>
            <a:endParaRPr lang="en-AU" dirty="0"/>
          </a:p>
          <a:p>
            <a:r>
              <a:rPr lang="en-AU" dirty="0"/>
              <a:t>The model can help real estate agents to assess market trends and provide suitable advice to their clients.</a:t>
            </a:r>
          </a:p>
          <a:p>
            <a:endParaRPr lang="en-AU"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2000" advTm="21597"/>
    </mc:Choice>
    <mc:Fallback xmlns="">
      <p:transition spd="slow" advTm="215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236938" y="624110"/>
            <a:ext cx="8911687" cy="1280890"/>
          </a:xfrm>
        </p:spPr>
        <p:txBody>
          <a:bodyPr/>
          <a:lstStyle/>
          <a:p>
            <a:r>
              <a:rPr lang="en-AU" altLang="zh-CN" b="1" dirty="0">
                <a:solidFill>
                  <a:srgbClr val="002060"/>
                </a:solidFill>
              </a:rPr>
              <a:t>Dataset</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dirty="0"/>
              <a:t>kc_house_data.csv</a:t>
            </a:r>
          </a:p>
          <a:p>
            <a:pPr marL="0" indent="0">
              <a:buNone/>
            </a:pPr>
            <a:endParaRPr lang="en-US" dirty="0"/>
          </a:p>
          <a:p>
            <a:pPr marL="0" indent="0">
              <a:buNone/>
            </a:pPr>
            <a:r>
              <a:rPr lang="en-US" dirty="0"/>
              <a:t>The dataset has 21597 rows and 20 columns.</a:t>
            </a:r>
          </a:p>
          <a:p>
            <a:pPr marL="0" indent="0">
              <a:buNone/>
            </a:pPr>
            <a:r>
              <a:rPr lang="en-US" dirty="0"/>
              <a:t>The column names are the following: </a:t>
            </a:r>
            <a:r>
              <a:rPr lang="en-AU" b="1" dirty="0"/>
              <a:t>date, price, bedrooms, bathrooms, </a:t>
            </a:r>
            <a:r>
              <a:rPr lang="en-AU" b="1" dirty="0" err="1"/>
              <a:t>sqft_living</a:t>
            </a:r>
            <a:r>
              <a:rPr lang="en-AU" b="1" dirty="0"/>
              <a:t>, </a:t>
            </a:r>
            <a:r>
              <a:rPr lang="en-AU" b="1" dirty="0" err="1"/>
              <a:t>sqft_lot</a:t>
            </a:r>
            <a:r>
              <a:rPr lang="en-AU" b="1" dirty="0"/>
              <a:t>, floors, waterfront, view, condition, grade, sqft_above, </a:t>
            </a:r>
            <a:r>
              <a:rPr lang="en-AU" b="1" dirty="0" err="1"/>
              <a:t>sqft_basement</a:t>
            </a:r>
            <a:r>
              <a:rPr lang="en-AU" b="1" dirty="0"/>
              <a:t>, </a:t>
            </a:r>
            <a:r>
              <a:rPr lang="en-AU" b="1" dirty="0" err="1"/>
              <a:t>yr_built</a:t>
            </a:r>
            <a:r>
              <a:rPr lang="en-AU" b="1" dirty="0"/>
              <a:t>, </a:t>
            </a:r>
            <a:r>
              <a:rPr lang="en-AU" b="1" dirty="0" err="1"/>
              <a:t>yr_renovated</a:t>
            </a:r>
            <a:r>
              <a:rPr lang="en-AU" b="1" dirty="0"/>
              <a:t>, </a:t>
            </a:r>
            <a:r>
              <a:rPr lang="en-AU" b="1" dirty="0" err="1"/>
              <a:t>zipcode</a:t>
            </a:r>
            <a:r>
              <a:rPr lang="en-AU" b="1" dirty="0"/>
              <a:t>, </a:t>
            </a:r>
            <a:r>
              <a:rPr lang="en-AU" b="1" dirty="0" err="1"/>
              <a:t>lat</a:t>
            </a:r>
            <a:r>
              <a:rPr lang="en-AU" b="1" dirty="0"/>
              <a:t>, long, sqft_living15 and sqft_lot15.</a:t>
            </a:r>
            <a:endParaRPr lang="en-US"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
        <p:nvSpPr>
          <p:cNvPr id="4" name="Rectangle 1">
            <a:extLst>
              <a:ext uri="{FF2B5EF4-FFF2-40B4-BE49-F238E27FC236}">
                <a16:creationId xmlns:a16="http://schemas.microsoft.com/office/drawing/2014/main" id="{EEAAD448-B5A7-9AC5-9BE9-E89735AEE21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21597, 20</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591415"/>
      </p:ext>
    </p:extLst>
  </p:cSld>
  <p:clrMapOvr>
    <a:masterClrMapping/>
  </p:clrMapOvr>
  <mc:AlternateContent xmlns:mc="http://schemas.openxmlformats.org/markup-compatibility/2006" xmlns:p14="http://schemas.microsoft.com/office/powerpoint/2010/main">
    <mc:Choice Requires="p14">
      <p:transition spd="slow" p14:dur="2000" advTm="24736"/>
    </mc:Choice>
    <mc:Fallback xmlns="">
      <p:transition spd="slow" advTm="247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2348620" y="558708"/>
            <a:ext cx="8911687" cy="834742"/>
          </a:xfrm>
        </p:spPr>
        <p:txBody>
          <a:bodyPr/>
          <a:lstStyle/>
          <a:p>
            <a:r>
              <a:rPr lang="en-AU" b="1" dirty="0">
                <a:solidFill>
                  <a:srgbClr val="002060"/>
                </a:solidFill>
              </a:rPr>
              <a:t>Methods</a:t>
            </a:r>
            <a:endParaRPr lang="en-US"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2254165" y="1512366"/>
            <a:ext cx="8915400" cy="4504526"/>
          </a:xfrm>
        </p:spPr>
        <p:txBody>
          <a:bodyPr>
            <a:normAutofit lnSpcReduction="10000"/>
          </a:bodyPr>
          <a:lstStyle/>
          <a:p>
            <a:r>
              <a:rPr lang="en-US" dirty="0"/>
              <a:t>ETL (extract, transform, and load)</a:t>
            </a:r>
          </a:p>
          <a:p>
            <a:pPr marL="0" indent="0">
              <a:buNone/>
            </a:pPr>
            <a:r>
              <a:rPr lang="en-US" dirty="0"/>
              <a:t>     Data has been extracted from the data source, and cleaned of null values, and duplicates in Python.</a:t>
            </a:r>
          </a:p>
          <a:p>
            <a:pPr marL="0" indent="0">
              <a:buNone/>
            </a:pPr>
            <a:endParaRPr lang="en-US" dirty="0"/>
          </a:p>
          <a:p>
            <a:r>
              <a:rPr lang="en-US" dirty="0"/>
              <a:t>Identifying key variables</a:t>
            </a:r>
          </a:p>
          <a:p>
            <a:pPr marL="0" indent="0">
              <a:buNone/>
            </a:pPr>
            <a:r>
              <a:rPr lang="en-US" dirty="0"/>
              <a:t>     The important variables used for the modeling are identified through various steps such as incompatible datatype elimination, multicollinearity check, and identifying irrelevant features to the response variable.</a:t>
            </a:r>
          </a:p>
          <a:p>
            <a:pPr marL="0" indent="0">
              <a:buNone/>
            </a:pPr>
            <a:endParaRPr lang="en-US" dirty="0"/>
          </a:p>
          <a:p>
            <a:r>
              <a:rPr lang="en-US" dirty="0"/>
              <a:t> Model development</a:t>
            </a:r>
          </a:p>
          <a:p>
            <a:pPr marL="0" indent="0">
              <a:buNone/>
            </a:pPr>
            <a:r>
              <a:rPr lang="en-US" dirty="0"/>
              <a:t>OLS (Ordinary Least squares) regression model will be used several times until the model is fine-tuned to eliminate insignificant variables and the coefficient of determination accounts for reasonable variation in y value.</a:t>
            </a:r>
          </a:p>
          <a:p>
            <a:endParaRPr lang="en-US" dirty="0"/>
          </a:p>
          <a:p>
            <a:endParaRPr lang="en-US" dirty="0"/>
          </a:p>
          <a:p>
            <a:endParaRPr lang="en-US" dirty="0"/>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1604215358"/>
      </p:ext>
    </p:extLst>
  </p:cSld>
  <p:clrMapOvr>
    <a:masterClrMapping/>
  </p:clrMapOvr>
  <mc:AlternateContent xmlns:mc="http://schemas.openxmlformats.org/markup-compatibility/2006" xmlns:p14="http://schemas.microsoft.com/office/powerpoint/2010/main">
    <mc:Choice Requires="p14">
      <p:transition spd="slow" p14:dur="2000" advTm="56835"/>
    </mc:Choice>
    <mc:Fallback xmlns="">
      <p:transition spd="slow" advTm="568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591494"/>
            <a:ext cx="8911687" cy="741715"/>
          </a:xfrm>
        </p:spPr>
        <p:txBody>
          <a:bodyPr>
            <a:normAutofit/>
          </a:bodyPr>
          <a:lstStyle/>
          <a:p>
            <a:r>
              <a:rPr lang="en-AU" sz="3200" b="1" dirty="0">
                <a:solidFill>
                  <a:srgbClr val="002060"/>
                </a:solidFill>
              </a:rPr>
              <a:t>Model development</a:t>
            </a:r>
            <a:endParaRPr lang="en-US" sz="3200"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584495"/>
            <a:ext cx="10442309" cy="5074571"/>
          </a:xfrm>
        </p:spPr>
        <p:txBody>
          <a:bodyPr/>
          <a:lstStyle/>
          <a:p>
            <a:pPr marL="0" indent="0">
              <a:buNone/>
            </a:pPr>
            <a:r>
              <a:rPr lang="en-US" dirty="0"/>
              <a:t>Initial model development after removing variables that have lot of null values and incompatible datatype:</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6" name="Picture 5">
            <a:extLst>
              <a:ext uri="{FF2B5EF4-FFF2-40B4-BE49-F238E27FC236}">
                <a16:creationId xmlns:a16="http://schemas.microsoft.com/office/drawing/2014/main" id="{A4284DCE-1819-93F2-7A87-9027C148380D}"/>
              </a:ext>
            </a:extLst>
          </p:cNvPr>
          <p:cNvPicPr>
            <a:picLocks noChangeAspect="1"/>
          </p:cNvPicPr>
          <p:nvPr/>
        </p:nvPicPr>
        <p:blipFill>
          <a:blip r:embed="rId2"/>
          <a:stretch>
            <a:fillRect/>
          </a:stretch>
        </p:blipFill>
        <p:spPr>
          <a:xfrm>
            <a:off x="1521529" y="2261915"/>
            <a:ext cx="4688680" cy="2601318"/>
          </a:xfrm>
          <a:prstGeom prst="rect">
            <a:avLst/>
          </a:prstGeom>
        </p:spPr>
      </p:pic>
      <p:pic>
        <p:nvPicPr>
          <p:cNvPr id="8" name="Picture 7">
            <a:extLst>
              <a:ext uri="{FF2B5EF4-FFF2-40B4-BE49-F238E27FC236}">
                <a16:creationId xmlns:a16="http://schemas.microsoft.com/office/drawing/2014/main" id="{55A52986-E1EB-9918-7565-2887D558580B}"/>
              </a:ext>
            </a:extLst>
          </p:cNvPr>
          <p:cNvPicPr>
            <a:picLocks noChangeAspect="1"/>
          </p:cNvPicPr>
          <p:nvPr/>
        </p:nvPicPr>
        <p:blipFill>
          <a:blip r:embed="rId3"/>
          <a:stretch>
            <a:fillRect/>
          </a:stretch>
        </p:blipFill>
        <p:spPr>
          <a:xfrm>
            <a:off x="6621041" y="2090022"/>
            <a:ext cx="4740321" cy="2830322"/>
          </a:xfrm>
          <a:prstGeom prst="rect">
            <a:avLst/>
          </a:prstGeom>
        </p:spPr>
      </p:pic>
      <p:pic>
        <p:nvPicPr>
          <p:cNvPr id="10" name="Picture 9">
            <a:extLst>
              <a:ext uri="{FF2B5EF4-FFF2-40B4-BE49-F238E27FC236}">
                <a16:creationId xmlns:a16="http://schemas.microsoft.com/office/drawing/2014/main" id="{A372DEB5-FA28-F0A5-0002-68462EF8D35C}"/>
              </a:ext>
            </a:extLst>
          </p:cNvPr>
          <p:cNvPicPr>
            <a:picLocks noChangeAspect="1"/>
          </p:cNvPicPr>
          <p:nvPr/>
        </p:nvPicPr>
        <p:blipFill>
          <a:blip r:embed="rId4"/>
          <a:stretch>
            <a:fillRect/>
          </a:stretch>
        </p:blipFill>
        <p:spPr>
          <a:xfrm>
            <a:off x="1492985" y="4886466"/>
            <a:ext cx="6909312" cy="1637700"/>
          </a:xfrm>
          <a:prstGeom prst="rect">
            <a:avLst/>
          </a:prstGeom>
        </p:spPr>
      </p:pic>
    </p:spTree>
    <p:extLst>
      <p:ext uri="{BB962C8B-B14F-4D97-AF65-F5344CB8AC3E}">
        <p14:creationId xmlns:p14="http://schemas.microsoft.com/office/powerpoint/2010/main" val="3274339549"/>
      </p:ext>
    </p:extLst>
  </p:cSld>
  <p:clrMapOvr>
    <a:masterClrMapping/>
  </p:clrMapOvr>
  <mc:AlternateContent xmlns:mc="http://schemas.openxmlformats.org/markup-compatibility/2006" xmlns:p14="http://schemas.microsoft.com/office/powerpoint/2010/main">
    <mc:Choice Requires="p14">
      <p:transition spd="slow" p14:dur="2000" advTm="57714"/>
    </mc:Choice>
    <mc:Fallback xmlns="">
      <p:transition spd="slow" advTm="5771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610731"/>
            <a:ext cx="8911687" cy="603814"/>
          </a:xfrm>
        </p:spPr>
        <p:txBody>
          <a:bodyPr>
            <a:normAutofit/>
          </a:bodyPr>
          <a:lstStyle/>
          <a:p>
            <a:r>
              <a:rPr lang="en-AU" sz="3200" b="1" dirty="0">
                <a:solidFill>
                  <a:srgbClr val="002060"/>
                </a:solidFill>
              </a:rPr>
              <a:t>Model development(cont’d)</a:t>
            </a:r>
            <a:endParaRPr lang="en-US" sz="3200" b="1" dirty="0">
              <a:solidFill>
                <a:srgbClr val="002060"/>
              </a:solidFill>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1249447" y="1214545"/>
            <a:ext cx="10358449" cy="5444521"/>
          </a:xfrm>
        </p:spPr>
        <p:txBody>
          <a:bodyPr/>
          <a:lstStyle/>
          <a:p>
            <a:pPr marL="0" indent="0">
              <a:buNone/>
            </a:pPr>
            <a:r>
              <a:rPr lang="en-US" dirty="0"/>
              <a:t>Multicollinearity check has been performed on the predictor variables and variables with high correlation with other x variables have been removed.</a:t>
            </a:r>
          </a:p>
          <a:p>
            <a:pPr marL="0" indent="0">
              <a:buNone/>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6" name="Picture 5">
            <a:extLst>
              <a:ext uri="{FF2B5EF4-FFF2-40B4-BE49-F238E27FC236}">
                <a16:creationId xmlns:a16="http://schemas.microsoft.com/office/drawing/2014/main" id="{AD4F0BF1-D6C4-E9E1-DE63-55654F2FDC28}"/>
              </a:ext>
            </a:extLst>
          </p:cNvPr>
          <p:cNvPicPr>
            <a:picLocks noChangeAspect="1"/>
          </p:cNvPicPr>
          <p:nvPr/>
        </p:nvPicPr>
        <p:blipFill>
          <a:blip r:embed="rId2"/>
          <a:stretch>
            <a:fillRect/>
          </a:stretch>
        </p:blipFill>
        <p:spPr>
          <a:xfrm>
            <a:off x="2129648" y="1818360"/>
            <a:ext cx="8422195" cy="4682574"/>
          </a:xfrm>
          <a:prstGeom prst="rect">
            <a:avLst/>
          </a:prstGeom>
        </p:spPr>
      </p:pic>
    </p:spTree>
    <p:extLst>
      <p:ext uri="{BB962C8B-B14F-4D97-AF65-F5344CB8AC3E}">
        <p14:creationId xmlns:p14="http://schemas.microsoft.com/office/powerpoint/2010/main" val="4063027954"/>
      </p:ext>
    </p:extLst>
  </p:cSld>
  <p:clrMapOvr>
    <a:masterClrMapping/>
  </p:clrMapOvr>
  <mc:AlternateContent xmlns:mc="http://schemas.openxmlformats.org/markup-compatibility/2006" xmlns:p14="http://schemas.microsoft.com/office/powerpoint/2010/main">
    <mc:Choice Requires="p14">
      <p:transition spd="slow" p14:dur="2000" advTm="24439"/>
    </mc:Choice>
    <mc:Fallback xmlns="">
      <p:transition spd="slow" advTm="2443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1640156" y="624110"/>
            <a:ext cx="8911687" cy="528797"/>
          </a:xfrm>
        </p:spPr>
        <p:txBody>
          <a:bodyPr>
            <a:normAutofit fontScale="90000"/>
          </a:bodyPr>
          <a:lstStyle/>
          <a:p>
            <a:r>
              <a:rPr lang="en-AU" sz="3200" b="1" dirty="0">
                <a:solidFill>
                  <a:srgbClr val="002060"/>
                </a:solidFill>
              </a:rPr>
              <a:t>Model development(cont’d)</a:t>
            </a:r>
            <a:endParaRPr lang="en-US" sz="3200" b="1" dirty="0">
              <a:solidFill>
                <a:srgbClr val="002060"/>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0" name="Picture 9">
            <a:extLst>
              <a:ext uri="{FF2B5EF4-FFF2-40B4-BE49-F238E27FC236}">
                <a16:creationId xmlns:a16="http://schemas.microsoft.com/office/drawing/2014/main" id="{CD896FB1-E29B-B7D2-A39C-04B6DF25B48C}"/>
              </a:ext>
            </a:extLst>
          </p:cNvPr>
          <p:cNvPicPr>
            <a:picLocks noChangeAspect="1"/>
          </p:cNvPicPr>
          <p:nvPr/>
        </p:nvPicPr>
        <p:blipFill>
          <a:blip r:embed="rId2"/>
          <a:stretch>
            <a:fillRect/>
          </a:stretch>
        </p:blipFill>
        <p:spPr>
          <a:xfrm>
            <a:off x="5590903" y="1430383"/>
            <a:ext cx="5066250" cy="3997234"/>
          </a:xfrm>
          <a:prstGeom prst="rect">
            <a:avLst/>
          </a:prstGeom>
        </p:spPr>
      </p:pic>
      <p:pic>
        <p:nvPicPr>
          <p:cNvPr id="16" name="Picture 15">
            <a:extLst>
              <a:ext uri="{FF2B5EF4-FFF2-40B4-BE49-F238E27FC236}">
                <a16:creationId xmlns:a16="http://schemas.microsoft.com/office/drawing/2014/main" id="{2BD89444-61D6-CB92-FA89-B04D5046B4FE}"/>
              </a:ext>
            </a:extLst>
          </p:cNvPr>
          <p:cNvPicPr>
            <a:picLocks noChangeAspect="1"/>
          </p:cNvPicPr>
          <p:nvPr/>
        </p:nvPicPr>
        <p:blipFill>
          <a:blip r:embed="rId3"/>
          <a:stretch>
            <a:fillRect/>
          </a:stretch>
        </p:blipFill>
        <p:spPr>
          <a:xfrm>
            <a:off x="1166949" y="1430384"/>
            <a:ext cx="4429248" cy="3378942"/>
          </a:xfrm>
          <a:prstGeom prst="rect">
            <a:avLst/>
          </a:prstGeom>
        </p:spPr>
      </p:pic>
    </p:spTree>
    <p:extLst>
      <p:ext uri="{BB962C8B-B14F-4D97-AF65-F5344CB8AC3E}">
        <p14:creationId xmlns:p14="http://schemas.microsoft.com/office/powerpoint/2010/main" val="2989805959"/>
      </p:ext>
    </p:extLst>
  </p:cSld>
  <p:clrMapOvr>
    <a:masterClrMapping/>
  </p:clrMapOvr>
  <mc:AlternateContent xmlns:mc="http://schemas.openxmlformats.org/markup-compatibility/2006" xmlns:p14="http://schemas.microsoft.com/office/powerpoint/2010/main">
    <mc:Choice Requires="p14">
      <p:transition spd="slow" p14:dur="2000" advTm="22630"/>
    </mc:Choice>
    <mc:Fallback xmlns="">
      <p:transition spd="slow" advTm="2263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7666-E9DD-D926-DCA9-26B9D1AFEA35}"/>
              </a:ext>
            </a:extLst>
          </p:cNvPr>
          <p:cNvSpPr>
            <a:spLocks noGrp="1"/>
          </p:cNvSpPr>
          <p:nvPr>
            <p:ph type="title"/>
          </p:nvPr>
        </p:nvSpPr>
        <p:spPr>
          <a:xfrm>
            <a:off x="1689463" y="624111"/>
            <a:ext cx="9815149" cy="667218"/>
          </a:xfrm>
        </p:spPr>
        <p:txBody>
          <a:bodyPr>
            <a:normAutofit/>
          </a:bodyPr>
          <a:lstStyle/>
          <a:p>
            <a:r>
              <a:rPr lang="en-AU" sz="3200" b="1" dirty="0">
                <a:solidFill>
                  <a:srgbClr val="002060"/>
                </a:solidFill>
              </a:rPr>
              <a:t>Model development(cont’d)</a:t>
            </a:r>
            <a:endParaRPr lang="en-AU" sz="3200" dirty="0"/>
          </a:p>
        </p:txBody>
      </p:sp>
      <p:sp>
        <p:nvSpPr>
          <p:cNvPr id="3" name="Content Placeholder 2">
            <a:extLst>
              <a:ext uri="{FF2B5EF4-FFF2-40B4-BE49-F238E27FC236}">
                <a16:creationId xmlns:a16="http://schemas.microsoft.com/office/drawing/2014/main" id="{F42C4A9F-D62A-A63E-9A06-9BC7A2F8D4EB}"/>
              </a:ext>
            </a:extLst>
          </p:cNvPr>
          <p:cNvSpPr>
            <a:spLocks noGrp="1"/>
          </p:cNvSpPr>
          <p:nvPr>
            <p:ph idx="1"/>
          </p:nvPr>
        </p:nvSpPr>
        <p:spPr>
          <a:xfrm>
            <a:off x="1689463" y="1291329"/>
            <a:ext cx="9815149" cy="4746503"/>
          </a:xfrm>
        </p:spPr>
        <p:txBody>
          <a:bodyPr/>
          <a:lstStyle/>
          <a:p>
            <a:r>
              <a:rPr lang="en-AU" dirty="0"/>
              <a:t>The variables have been split into continuous and categorical </a:t>
            </a:r>
          </a:p>
          <a:p>
            <a:r>
              <a:rPr lang="en-AU" dirty="0"/>
              <a:t>The continuous variables have been normalized and log-transformed</a:t>
            </a:r>
          </a:p>
          <a:p>
            <a:r>
              <a:rPr lang="en-AU" dirty="0"/>
              <a:t>One-hot encoding has been performed on categorical variables of the data.</a:t>
            </a:r>
          </a:p>
        </p:txBody>
      </p:sp>
      <p:sp>
        <p:nvSpPr>
          <p:cNvPr id="4" name="Footer Placeholder 3">
            <a:extLst>
              <a:ext uri="{FF2B5EF4-FFF2-40B4-BE49-F238E27FC236}">
                <a16:creationId xmlns:a16="http://schemas.microsoft.com/office/drawing/2014/main" id="{6C7850F6-3B3B-15F2-A776-6791D35938A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74A8EC2-53A5-7FB0-F425-04D85BC839E1}"/>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F9A659CE-7B19-3FA4-AF8A-C7EFFECA5A1D}"/>
              </a:ext>
            </a:extLst>
          </p:cNvPr>
          <p:cNvPicPr>
            <a:picLocks noChangeAspect="1"/>
          </p:cNvPicPr>
          <p:nvPr/>
        </p:nvPicPr>
        <p:blipFill>
          <a:blip r:embed="rId2"/>
          <a:stretch>
            <a:fillRect/>
          </a:stretch>
        </p:blipFill>
        <p:spPr>
          <a:xfrm>
            <a:off x="1541416" y="2483407"/>
            <a:ext cx="4328161" cy="3083264"/>
          </a:xfrm>
          <a:prstGeom prst="rect">
            <a:avLst/>
          </a:prstGeom>
        </p:spPr>
      </p:pic>
      <p:pic>
        <p:nvPicPr>
          <p:cNvPr id="9" name="Picture 8">
            <a:extLst>
              <a:ext uri="{FF2B5EF4-FFF2-40B4-BE49-F238E27FC236}">
                <a16:creationId xmlns:a16="http://schemas.microsoft.com/office/drawing/2014/main" id="{5559D29C-9C89-CC70-1711-DE6C34D54313}"/>
              </a:ext>
            </a:extLst>
          </p:cNvPr>
          <p:cNvPicPr>
            <a:picLocks noChangeAspect="1"/>
          </p:cNvPicPr>
          <p:nvPr/>
        </p:nvPicPr>
        <p:blipFill>
          <a:blip r:embed="rId3"/>
          <a:stretch>
            <a:fillRect/>
          </a:stretch>
        </p:blipFill>
        <p:spPr>
          <a:xfrm>
            <a:off x="5869578" y="2483407"/>
            <a:ext cx="5635034" cy="3952227"/>
          </a:xfrm>
          <a:prstGeom prst="rect">
            <a:avLst/>
          </a:prstGeom>
        </p:spPr>
      </p:pic>
    </p:spTree>
    <p:extLst>
      <p:ext uri="{BB962C8B-B14F-4D97-AF65-F5344CB8AC3E}">
        <p14:creationId xmlns:p14="http://schemas.microsoft.com/office/powerpoint/2010/main" val="30894241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Wisp</Template>
  <TotalTime>1029</TotalTime>
  <Words>465</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Courier New</vt:lpstr>
      <vt:lpstr>Wingdings 3</vt:lpstr>
      <vt:lpstr>Wisp</vt:lpstr>
      <vt:lpstr>HOUSE PRICE PREDICTION – project 2 </vt:lpstr>
      <vt:lpstr>Outline</vt:lpstr>
      <vt:lpstr>Business Problem</vt:lpstr>
      <vt:lpstr>Dataset</vt:lpstr>
      <vt:lpstr>Methods</vt:lpstr>
      <vt:lpstr>Model development</vt:lpstr>
      <vt:lpstr>Model development(cont’d)</vt:lpstr>
      <vt:lpstr>Model development(cont’d)</vt:lpstr>
      <vt:lpstr>Model development(cont’d)</vt:lpstr>
      <vt:lpstr>Results/conclusion</vt:lpstr>
      <vt:lpstr>THANK YOU</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Deborah Paul</dc:creator>
  <cp:lastModifiedBy>Deborah Paul</cp:lastModifiedBy>
  <cp:revision>82</cp:revision>
  <dcterms:created xsi:type="dcterms:W3CDTF">2023-12-18T17:19:42Z</dcterms:created>
  <dcterms:modified xsi:type="dcterms:W3CDTF">2024-02-11T13:37:38Z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