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8"/>
  </p:notesMasterIdLst>
  <p:sldIdLst>
    <p:sldId id="278" r:id="rId5"/>
    <p:sldId id="279" r:id="rId6"/>
    <p:sldId id="280" r:id="rId7"/>
    <p:sldId id="294" r:id="rId8"/>
    <p:sldId id="297" r:id="rId9"/>
    <p:sldId id="301" r:id="rId10"/>
    <p:sldId id="296" r:id="rId11"/>
    <p:sldId id="302" r:id="rId12"/>
    <p:sldId id="298" r:id="rId13"/>
    <p:sldId id="299" r:id="rId14"/>
    <p:sldId id="300"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09" autoAdjust="0"/>
  </p:normalViewPr>
  <p:slideViewPr>
    <p:cSldViewPr snapToGrid="0" snapToObjects="1">
      <p:cViewPr varScale="1">
        <p:scale>
          <a:sx n="91" d="100"/>
          <a:sy n="91" d="100"/>
        </p:scale>
        <p:origin x="56" y="6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AU"/>
          </a:p>
        </p:txBody>
      </p:sp>
    </p:spTree>
    <p:extLst>
      <p:ext uri="{BB962C8B-B14F-4D97-AF65-F5344CB8AC3E}">
        <p14:creationId xmlns:p14="http://schemas.microsoft.com/office/powerpoint/2010/main" val="12007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0767F2F7-A6CB-801F-8200-3169F9D46BC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17EB3CF-A831-993C-B68F-249A69DEFBD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560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146611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20256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246801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6872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6634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9098321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5005440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253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3648300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C79DE389-AFA7-3671-83B4-1867E8AD09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4C2E36D-76C8-F77C-B26A-C2D4D135D7F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8E3E5FA-F7D2-D4AC-01EC-009F4EE2C65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D8B93D1-6205-2F96-001E-51BBFE0CEAA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6BC3469C-D8C7-B9A7-A7F9-9CEA621C0BF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D96469F1-40C1-4ECD-59C5-A099E8D15226}"/>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5791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8344218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E6A7B136-FD85-D269-B2AA-D44981B33DD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AD121F3C-A4EA-0015-A8EB-20BB7CAA1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1" name="Image 5" descr="preencoded.png">
            <a:extLst>
              <a:ext uri="{FF2B5EF4-FFF2-40B4-BE49-F238E27FC236}">
                <a16:creationId xmlns:a16="http://schemas.microsoft.com/office/drawing/2014/main" id="{1F1038EC-6D00-D948-AA42-07B34DE329A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18A3A970-2515-6C39-9B16-BD4FEBD1820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1845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B3559B23-4995-3A75-13E4-C46B7362339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1AB10D8-A857-974C-620B-BC00F6054F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0592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C1D4E89-613E-CC5F-BFFC-17F78C4B174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11C9916-2121-E5C0-D2A0-45AA44E9BDF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26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DE5A6B3C-2530-D5F5-D336-5DE247D21BD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2421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F6247A4-F7EA-8C85-13CF-0C16328E4AC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0677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31093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64" r:id="rId18"/>
    <p:sldLayoutId id="2147483655" r:id="rId19"/>
    <p:sldLayoutId id="2147483654" r:id="rId20"/>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2A2DF1-3D5E-5207-17A1-E574B7BA29F5}"/>
              </a:ext>
            </a:extLst>
          </p:cNvPr>
          <p:cNvPicPr>
            <a:picLocks noChangeAspect="1"/>
          </p:cNvPicPr>
          <p:nvPr/>
        </p:nvPicPr>
        <p:blipFill rotWithShape="1">
          <a:blip r:embed="rId2">
            <a:duotone>
              <a:schemeClr val="bg2">
                <a:shade val="45000"/>
                <a:satMod val="135000"/>
              </a:schemeClr>
              <a:prstClr val="white"/>
            </a:duotone>
            <a:alphaModFix amt="40000"/>
          </a:blip>
          <a:srcRect b="19929"/>
          <a:stretch/>
        </p:blipFill>
        <p:spPr>
          <a:xfrm>
            <a:off x="20" y="10"/>
            <a:ext cx="12191980" cy="6857990"/>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89213" y="2514600"/>
            <a:ext cx="8915399" cy="2262781"/>
          </a:xfrm>
        </p:spPr>
        <p:txBody>
          <a:bodyPr>
            <a:normAutofit fontScale="90000"/>
          </a:bodyPr>
          <a:lstStyle/>
          <a:p>
            <a:r>
              <a:rPr lang="en-US" b="1" dirty="0">
                <a:solidFill>
                  <a:srgbClr val="C00000"/>
                </a:solidFill>
              </a:rPr>
              <a:t>CUSTOMER CHURN IN BANKS  – project 3</a:t>
            </a:r>
            <a:br>
              <a:rPr lang="en-US" b="1" dirty="0">
                <a:solidFill>
                  <a:srgbClr val="C00000"/>
                </a:solidFill>
              </a:rPr>
            </a:br>
            <a:endParaRPr lang="en-US" b="1" dirty="0">
              <a:solidFill>
                <a:srgbClr val="C0000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589213" y="4777379"/>
            <a:ext cx="8915399" cy="1126283"/>
          </a:xfrm>
        </p:spPr>
        <p:txBody>
          <a:bodyPr>
            <a:normAutofit/>
          </a:bodyPr>
          <a:lstStyle/>
          <a:p>
            <a:r>
              <a:rPr lang="en-US" b="1" dirty="0"/>
              <a:t>Deborah Paul​</a:t>
            </a:r>
          </a:p>
          <a:p>
            <a:endParaRPr lang="en-US" dirty="0"/>
          </a:p>
        </p:txBody>
      </p:sp>
      <p:grpSp>
        <p:nvGrpSpPr>
          <p:cNvPr id="11"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AU"/>
            </a:p>
          </p:txBody>
        </p:sp>
        <p:sp>
          <p:nvSpPr>
            <p:cNvPr id="13"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AU"/>
            </a:p>
          </p:txBody>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AU"/>
            </a:p>
          </p:txBody>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AU"/>
            </a:p>
          </p:txBody>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AU"/>
            </a:p>
          </p:txBody>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AU"/>
            </a:p>
          </p:txBody>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AU"/>
            </a:p>
          </p:txBody>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AU"/>
            </a:p>
          </p:txBody>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AU"/>
            </a:p>
          </p:txBody>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AU"/>
            </a:p>
          </p:txBody>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AU"/>
            </a:p>
          </p:txBody>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AU"/>
            </a:p>
          </p:txBody>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AU"/>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7800"/>
    </mc:Choice>
    <mc:Fallback xmlns="">
      <p:transition spd="slow" advTm="78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87669" y="624110"/>
            <a:ext cx="4137059" cy="1280890"/>
          </a:xfrm>
        </p:spPr>
        <p:txBody>
          <a:bodyPr>
            <a:normAutofit/>
          </a:bodyPr>
          <a:lstStyle/>
          <a:p>
            <a:pPr>
              <a:lnSpc>
                <a:spcPct val="90000"/>
              </a:lnSpc>
            </a:pPr>
            <a:r>
              <a:rPr lang="en-AU" sz="2700" b="1" dirty="0"/>
              <a:t>Model development(cont’d)</a:t>
            </a:r>
            <a:endParaRPr lang="en-US" sz="2700" b="1"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48F63A3B-78C7-47BE-AE5E-E10140E04643}" type="slidenum">
              <a:rPr lang="en-US" sz="1900" smtClean="0"/>
              <a:pPr>
                <a:lnSpc>
                  <a:spcPct val="90000"/>
                </a:lnSpc>
                <a:spcAft>
                  <a:spcPts val="600"/>
                </a:spcAft>
              </a:pPr>
              <a:t>10</a:t>
            </a:fld>
            <a:endParaRPr lang="en-US" sz="1900"/>
          </a:p>
        </p:txBody>
      </p:sp>
      <p:sp>
        <p:nvSpPr>
          <p:cNvPr id="19" name="Content Placeholder 18">
            <a:extLst>
              <a:ext uri="{FF2B5EF4-FFF2-40B4-BE49-F238E27FC236}">
                <a16:creationId xmlns:a16="http://schemas.microsoft.com/office/drawing/2014/main" id="{87BA7A4C-9804-734A-58C4-6BC0DCFC2FE7}"/>
              </a:ext>
            </a:extLst>
          </p:cNvPr>
          <p:cNvSpPr>
            <a:spLocks noGrp="1"/>
          </p:cNvSpPr>
          <p:nvPr>
            <p:ph idx="1"/>
          </p:nvPr>
        </p:nvSpPr>
        <p:spPr>
          <a:xfrm>
            <a:off x="1683956" y="2133600"/>
            <a:ext cx="4140772" cy="3777622"/>
          </a:xfrm>
        </p:spPr>
        <p:txBody>
          <a:bodyPr>
            <a:normAutofit/>
          </a:bodyPr>
          <a:lstStyle/>
          <a:p>
            <a:pPr marL="0" indent="0">
              <a:buNone/>
            </a:pPr>
            <a:r>
              <a:rPr lang="en-US" b="1" dirty="0"/>
              <a:t>3. </a:t>
            </a:r>
            <a:r>
              <a:rPr lang="en-US" sz="1600" b="1" dirty="0"/>
              <a:t>Random forest model </a:t>
            </a:r>
            <a:r>
              <a:rPr lang="en-US" sz="1600" dirty="0"/>
              <a:t>to predict the customer churn using Age, Numofproducts, IsActiveMember, Gender, Balance, and Geography as predictor variables gives an accuracy of 0.84 with an AUC-ROC value of 0.84.</a:t>
            </a:r>
          </a:p>
        </p:txBody>
      </p:sp>
      <p:pic>
        <p:nvPicPr>
          <p:cNvPr id="7" name="Picture 6">
            <a:extLst>
              <a:ext uri="{FF2B5EF4-FFF2-40B4-BE49-F238E27FC236}">
                <a16:creationId xmlns:a16="http://schemas.microsoft.com/office/drawing/2014/main" id="{B23D9B7A-E017-7419-2858-030F0E82778D}"/>
              </a:ext>
            </a:extLst>
          </p:cNvPr>
          <p:cNvPicPr>
            <a:picLocks noChangeAspect="1"/>
          </p:cNvPicPr>
          <p:nvPr/>
        </p:nvPicPr>
        <p:blipFill>
          <a:blip r:embed="rId2"/>
          <a:stretch>
            <a:fillRect/>
          </a:stretch>
        </p:blipFill>
        <p:spPr>
          <a:xfrm>
            <a:off x="6317038" y="3139257"/>
            <a:ext cx="5152151" cy="3278317"/>
          </a:xfrm>
          <a:prstGeom prst="rect">
            <a:avLst/>
          </a:prstGeom>
        </p:spPr>
      </p:pic>
      <p:pic>
        <p:nvPicPr>
          <p:cNvPr id="5" name="Content Placeholder 4">
            <a:extLst>
              <a:ext uri="{FF2B5EF4-FFF2-40B4-BE49-F238E27FC236}">
                <a16:creationId xmlns:a16="http://schemas.microsoft.com/office/drawing/2014/main" id="{7464C81D-35B6-35BB-2E42-3625063A997A}"/>
              </a:ext>
            </a:extLst>
          </p:cNvPr>
          <p:cNvPicPr>
            <a:picLocks noChangeAspect="1"/>
          </p:cNvPicPr>
          <p:nvPr/>
        </p:nvPicPr>
        <p:blipFill>
          <a:blip r:embed="rId3"/>
          <a:stretch>
            <a:fillRect/>
          </a:stretch>
        </p:blipFill>
        <p:spPr>
          <a:xfrm>
            <a:off x="6208561" y="787783"/>
            <a:ext cx="5451627" cy="2351474"/>
          </a:xfrm>
          <a:prstGeom prst="rect">
            <a:avLst/>
          </a:prstGeom>
        </p:spPr>
      </p:pic>
    </p:spTree>
    <p:extLst>
      <p:ext uri="{BB962C8B-B14F-4D97-AF65-F5344CB8AC3E}">
        <p14:creationId xmlns:p14="http://schemas.microsoft.com/office/powerpoint/2010/main" val="2989805959"/>
      </p:ext>
    </p:extLst>
  </p:cSld>
  <p:clrMapOvr>
    <a:masterClrMapping/>
  </p:clrMapOvr>
  <mc:AlternateContent xmlns:mc="http://schemas.openxmlformats.org/markup-compatibility/2006" xmlns:p14="http://schemas.microsoft.com/office/powerpoint/2010/main">
    <mc:Choice Requires="p14">
      <p:transition spd="slow" p14:dur="2000" advTm="22630"/>
    </mc:Choice>
    <mc:Fallback xmlns="">
      <p:transition spd="slow" advTm="226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7666-E9DD-D926-DCA9-26B9D1AFEA35}"/>
              </a:ext>
            </a:extLst>
          </p:cNvPr>
          <p:cNvSpPr>
            <a:spLocks noGrp="1"/>
          </p:cNvSpPr>
          <p:nvPr>
            <p:ph type="title"/>
          </p:nvPr>
        </p:nvSpPr>
        <p:spPr>
          <a:xfrm>
            <a:off x="1687669" y="624110"/>
            <a:ext cx="4137059" cy="1280890"/>
          </a:xfrm>
        </p:spPr>
        <p:txBody>
          <a:bodyPr>
            <a:normAutofit/>
          </a:bodyPr>
          <a:lstStyle/>
          <a:p>
            <a:pPr>
              <a:lnSpc>
                <a:spcPct val="90000"/>
              </a:lnSpc>
            </a:pPr>
            <a:r>
              <a:rPr lang="en-AU" sz="2700" b="1"/>
              <a:t>Model development(cont’d)</a:t>
            </a:r>
            <a:endParaRPr lang="en-AU" sz="2700"/>
          </a:p>
        </p:txBody>
      </p:sp>
      <p:sp>
        <p:nvSpPr>
          <p:cNvPr id="5" name="Slide Number Placeholder 4">
            <a:extLst>
              <a:ext uri="{FF2B5EF4-FFF2-40B4-BE49-F238E27FC236}">
                <a16:creationId xmlns:a16="http://schemas.microsoft.com/office/drawing/2014/main" id="{874A8EC2-53A5-7FB0-F425-04D85BC839E1}"/>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48F63A3B-78C7-47BE-AE5E-E10140E04643}" type="slidenum">
              <a:rPr lang="en-US" sz="1900" smtClean="0"/>
              <a:pPr>
                <a:lnSpc>
                  <a:spcPct val="90000"/>
                </a:lnSpc>
                <a:spcAft>
                  <a:spcPts val="600"/>
                </a:spcAft>
              </a:pPr>
              <a:t>11</a:t>
            </a:fld>
            <a:endParaRPr lang="en-US" sz="1900"/>
          </a:p>
        </p:txBody>
      </p:sp>
      <p:sp>
        <p:nvSpPr>
          <p:cNvPr id="15" name="Content Placeholder 14">
            <a:extLst>
              <a:ext uri="{FF2B5EF4-FFF2-40B4-BE49-F238E27FC236}">
                <a16:creationId xmlns:a16="http://schemas.microsoft.com/office/drawing/2014/main" id="{6ECE0044-6882-1112-BCA4-DD843B28C9F1}"/>
              </a:ext>
            </a:extLst>
          </p:cNvPr>
          <p:cNvSpPr>
            <a:spLocks noGrp="1"/>
          </p:cNvSpPr>
          <p:nvPr>
            <p:ph idx="1"/>
          </p:nvPr>
        </p:nvSpPr>
        <p:spPr>
          <a:xfrm>
            <a:off x="1683956" y="2133600"/>
            <a:ext cx="4140772" cy="3777622"/>
          </a:xfrm>
        </p:spPr>
        <p:txBody>
          <a:bodyPr>
            <a:normAutofit/>
          </a:bodyPr>
          <a:lstStyle/>
          <a:p>
            <a:pPr marL="0" indent="0">
              <a:buNone/>
            </a:pPr>
            <a:r>
              <a:rPr lang="en-US" sz="1600" b="1" dirty="0"/>
              <a:t>3. The LightGBM model </a:t>
            </a:r>
            <a:r>
              <a:rPr lang="en-US" sz="1600" dirty="0"/>
              <a:t>to predict customer churn using Age, Numofproducts, IsActiveMember, Gender, Balance, and Geography as predictor variables gives an accuracy of 0.87 with an AUC-ROC value of 0.89.</a:t>
            </a:r>
          </a:p>
          <a:p>
            <a:r>
              <a:rPr lang="en-US" sz="1600" dirty="0">
                <a:solidFill>
                  <a:schemeClr val="tx1"/>
                </a:solidFill>
              </a:rPr>
              <a:t>Hence the LightGBM performs better than Random Forest for the given dataset and feature importance will be evaluated using the LightGBM model.</a:t>
            </a:r>
          </a:p>
        </p:txBody>
      </p:sp>
      <p:pic>
        <p:nvPicPr>
          <p:cNvPr id="11" name="Picture 10">
            <a:extLst>
              <a:ext uri="{FF2B5EF4-FFF2-40B4-BE49-F238E27FC236}">
                <a16:creationId xmlns:a16="http://schemas.microsoft.com/office/drawing/2014/main" id="{FDEE65A2-7A5D-725B-82B2-CAFBDA804B51}"/>
              </a:ext>
            </a:extLst>
          </p:cNvPr>
          <p:cNvPicPr>
            <a:picLocks noChangeAspect="1"/>
          </p:cNvPicPr>
          <p:nvPr/>
        </p:nvPicPr>
        <p:blipFill>
          <a:blip r:embed="rId2"/>
          <a:stretch>
            <a:fillRect/>
          </a:stretch>
        </p:blipFill>
        <p:spPr>
          <a:xfrm>
            <a:off x="6252754" y="3324684"/>
            <a:ext cx="5294873" cy="2811124"/>
          </a:xfrm>
          <a:prstGeom prst="rect">
            <a:avLst/>
          </a:prstGeom>
        </p:spPr>
      </p:pic>
      <p:pic>
        <p:nvPicPr>
          <p:cNvPr id="8" name="Content Placeholder 7">
            <a:extLst>
              <a:ext uri="{FF2B5EF4-FFF2-40B4-BE49-F238E27FC236}">
                <a16:creationId xmlns:a16="http://schemas.microsoft.com/office/drawing/2014/main" id="{BCCD8B9B-1B97-615A-2FFA-CC26A1FF8576}"/>
              </a:ext>
            </a:extLst>
          </p:cNvPr>
          <p:cNvPicPr>
            <a:picLocks noChangeAspect="1"/>
          </p:cNvPicPr>
          <p:nvPr/>
        </p:nvPicPr>
        <p:blipFill>
          <a:blip r:embed="rId3"/>
          <a:stretch>
            <a:fillRect/>
          </a:stretch>
        </p:blipFill>
        <p:spPr>
          <a:xfrm>
            <a:off x="6096000" y="848747"/>
            <a:ext cx="5451627" cy="2363644"/>
          </a:xfrm>
          <a:prstGeom prst="rect">
            <a:avLst/>
          </a:prstGeom>
        </p:spPr>
      </p:pic>
      <p:sp>
        <p:nvSpPr>
          <p:cNvPr id="4" name="Footer Placeholder 3">
            <a:extLst>
              <a:ext uri="{FF2B5EF4-FFF2-40B4-BE49-F238E27FC236}">
                <a16:creationId xmlns:a16="http://schemas.microsoft.com/office/drawing/2014/main" id="{6C7850F6-3B3B-15F2-A776-6791D35938AF}"/>
              </a:ext>
            </a:extLst>
          </p:cNvPr>
          <p:cNvSpPr>
            <a:spLocks noGrp="1"/>
          </p:cNvSpPr>
          <p:nvPr>
            <p:ph type="ftr" sz="quarter" idx="11"/>
          </p:nvPr>
        </p:nvSpPr>
        <p:spPr>
          <a:xfrm>
            <a:off x="2589212" y="6135808"/>
            <a:ext cx="7619999" cy="365125"/>
          </a:xfrm>
        </p:spPr>
        <p:txBody>
          <a:bodyPr>
            <a:normAutofit/>
          </a:bodyPr>
          <a:lstStyle/>
          <a:p>
            <a:pPr>
              <a:spcAft>
                <a:spcPts val="600"/>
              </a:spcAft>
            </a:pPr>
            <a:r>
              <a:rPr lang="en-US" dirty="0"/>
              <a:t>Customer churn in Banks</a:t>
            </a:r>
            <a:endParaRPr lang="en-US"/>
          </a:p>
        </p:txBody>
      </p:sp>
    </p:spTree>
    <p:extLst>
      <p:ext uri="{BB962C8B-B14F-4D97-AF65-F5344CB8AC3E}">
        <p14:creationId xmlns:p14="http://schemas.microsoft.com/office/powerpoint/2010/main" val="308942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49224" y="645106"/>
            <a:ext cx="3650279" cy="1259894"/>
          </a:xfrm>
        </p:spPr>
        <p:txBody>
          <a:bodyPr>
            <a:normAutofit/>
          </a:bodyPr>
          <a:lstStyle/>
          <a:p>
            <a:r>
              <a:rPr lang="en-US" b="1" dirty="0"/>
              <a:t>Results</a:t>
            </a:r>
          </a:p>
        </p:txBody>
      </p:sp>
      <p:sp>
        <p:nvSpPr>
          <p:cNvPr id="17" name="Rectangle 1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0" name="Content Placeholder 9">
            <a:extLst>
              <a:ext uri="{FF2B5EF4-FFF2-40B4-BE49-F238E27FC236}">
                <a16:creationId xmlns:a16="http://schemas.microsoft.com/office/drawing/2014/main" id="{2A6692C5-4FF2-C214-1BF0-A4762A7327BD}"/>
              </a:ext>
            </a:extLst>
          </p:cNvPr>
          <p:cNvSpPr>
            <a:spLocks noGrp="1"/>
          </p:cNvSpPr>
          <p:nvPr>
            <p:ph idx="1"/>
          </p:nvPr>
        </p:nvSpPr>
        <p:spPr>
          <a:xfrm>
            <a:off x="649224" y="1332411"/>
            <a:ext cx="4462707" cy="4728811"/>
          </a:xfrm>
        </p:spPr>
        <p:txBody>
          <a:bodyPr>
            <a:normAutofit lnSpcReduction="10000"/>
          </a:bodyPr>
          <a:lstStyle/>
          <a:p>
            <a:pPr marL="0" indent="0">
              <a:buNone/>
            </a:pPr>
            <a:r>
              <a:rPr lang="en-AU" dirty="0"/>
              <a:t>The following recommendations could be made to the bank based on the model results.</a:t>
            </a:r>
          </a:p>
          <a:p>
            <a:pPr>
              <a:buAutoNum type="arabicPeriod"/>
            </a:pPr>
            <a:r>
              <a:rPr lang="en-AU" dirty="0"/>
              <a:t>The amount of money the customer holds in the bank and the age plays a main role in assessing whether the customer will stay longer or not.</a:t>
            </a:r>
          </a:p>
          <a:p>
            <a:pPr>
              <a:buAutoNum type="arabicPeriod"/>
            </a:pPr>
            <a:r>
              <a:rPr lang="en-AU" dirty="0"/>
              <a:t>The prediction results will vary with different locations of the bank as ‘geography’ contributes to customer behaviour.</a:t>
            </a:r>
          </a:p>
          <a:p>
            <a:pPr>
              <a:buAutoNum type="arabicPeriod"/>
            </a:pPr>
            <a:r>
              <a:rPr lang="en-AU" dirty="0"/>
              <a:t>It is important for the bank to attract customers by offering various products that can keep them active and hence stay longer with them.</a:t>
            </a:r>
          </a:p>
        </p:txBody>
      </p:sp>
      <p:pic>
        <p:nvPicPr>
          <p:cNvPr id="6" name="Picture 5">
            <a:extLst>
              <a:ext uri="{FF2B5EF4-FFF2-40B4-BE49-F238E27FC236}">
                <a16:creationId xmlns:a16="http://schemas.microsoft.com/office/drawing/2014/main" id="{40EC28C6-3F10-1C02-39E2-C9FE4C2AE5F0}"/>
              </a:ext>
            </a:extLst>
          </p:cNvPr>
          <p:cNvPicPr>
            <a:picLocks noChangeAspect="1"/>
          </p:cNvPicPr>
          <p:nvPr/>
        </p:nvPicPr>
        <p:blipFill>
          <a:blip r:embed="rId2"/>
          <a:stretch>
            <a:fillRect/>
          </a:stretch>
        </p:blipFill>
        <p:spPr>
          <a:xfrm>
            <a:off x="5007429" y="1945287"/>
            <a:ext cx="6565691" cy="2642358"/>
          </a:xfrm>
          <a:prstGeom prst="rect">
            <a:avLst/>
          </a:prstGeom>
        </p:spPr>
      </p:pic>
      <p:sp>
        <p:nvSpPr>
          <p:cNvPr id="1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48F63A3B-78C7-47BE-AE5E-E10140E04643}"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Customer churn in Banks</a:t>
            </a: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2000" advTm="58995"/>
    </mc:Choice>
    <mc:Fallback xmlns="">
      <p:transition spd="slow" advTm="5899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r>
              <a:rPr lang="en-US" dirty="0"/>
              <a:t>Deborah Paul</a:t>
            </a:r>
          </a:p>
          <a:p>
            <a:r>
              <a:rPr lang="en-US" dirty="0"/>
              <a:t>deboj777@gmail.com</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2000" advTm="4963"/>
    </mc:Choice>
    <mc:Fallback xmlns="">
      <p:transition spd="slow" advTm="49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rgbClr val="002060"/>
                </a:solidFill>
              </a:rPr>
              <a:t>Outline</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Business Problem</a:t>
            </a:r>
          </a:p>
          <a:p>
            <a:r>
              <a:rPr lang="en-US" dirty="0"/>
              <a:t>Dataset</a:t>
            </a:r>
          </a:p>
          <a:p>
            <a:r>
              <a:rPr lang="en-US" dirty="0"/>
              <a:t>​Methods</a:t>
            </a:r>
          </a:p>
          <a:p>
            <a:r>
              <a:rPr lang="en-US" dirty="0"/>
              <a:t>Model development</a:t>
            </a:r>
          </a:p>
          <a:p>
            <a:r>
              <a:rPr lang="en-US" dirty="0"/>
              <a:t>Results/conclusion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2000" advTm="8470"/>
    </mc:Choice>
    <mc:Fallback xmlns="">
      <p:transition spd="slow" advTm="84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AU" altLang="zh-CN" b="1" dirty="0">
                <a:solidFill>
                  <a:srgbClr val="002060"/>
                </a:solidFill>
              </a:rPr>
              <a:t>Business Problem</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a:bodyPr>
          <a:lstStyle/>
          <a:p>
            <a:r>
              <a:rPr lang="en-AU" dirty="0"/>
              <a:t>The customer churn data for a bank is provided along with the information of customers such as the number of accounts they have, how active the customer is with their financial activity, and the demographic features of the customer. A suitable machine learning model must be developed to predict if the customer will stay with the current bank or leave based on the selected features that impact the customer churn.</a:t>
            </a:r>
          </a:p>
          <a:p>
            <a:endParaRPr lang="en-AU" dirty="0"/>
          </a:p>
          <a:p>
            <a:r>
              <a:rPr lang="en-AU" dirty="0"/>
              <a:t>The model can help banking institutions assess the factors that lead to customer satisfaction and factors that enable retention of customers.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Churn in Banks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21597"/>
    </mc:Choice>
    <mc:Fallback xmlns="">
      <p:transition spd="slow" advTm="215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236938" y="624110"/>
            <a:ext cx="8911687" cy="1280890"/>
          </a:xfrm>
        </p:spPr>
        <p:txBody>
          <a:bodyPr/>
          <a:lstStyle/>
          <a:p>
            <a:r>
              <a:rPr lang="en-AU" altLang="zh-CN" b="1" dirty="0">
                <a:solidFill>
                  <a:srgbClr val="002060"/>
                </a:solidFill>
              </a:rPr>
              <a:t>Dataset</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884217" y="1643213"/>
            <a:ext cx="8915400" cy="3777622"/>
          </a:xfrm>
        </p:spPr>
        <p:txBody>
          <a:bodyPr/>
          <a:lstStyle/>
          <a:p>
            <a:r>
              <a:rPr lang="en-US" dirty="0"/>
              <a:t>Bankchurn data.csv</a:t>
            </a:r>
          </a:p>
          <a:p>
            <a:pPr marL="0" indent="0">
              <a:buNone/>
            </a:pPr>
            <a:endParaRPr lang="en-US" dirty="0"/>
          </a:p>
          <a:p>
            <a:pPr marL="0" indent="0">
              <a:buNone/>
            </a:pPr>
            <a:r>
              <a:rPr lang="en-US" dirty="0"/>
              <a:t>The dataset has 165034 rows and 13 columns.</a:t>
            </a:r>
          </a:p>
          <a:p>
            <a:pPr marL="0" indent="0">
              <a:buNone/>
            </a:pPr>
            <a:r>
              <a:rPr lang="en-US" dirty="0"/>
              <a:t>The column names are the following: </a:t>
            </a:r>
          </a:p>
          <a:p>
            <a:pPr marL="0" indent="0">
              <a:buNone/>
            </a:pPr>
            <a:r>
              <a:rPr lang="en-AU" b="1" dirty="0"/>
              <a:t>CustomerId, Surname, </a:t>
            </a:r>
            <a:r>
              <a:rPr lang="en-AU" b="1" dirty="0" err="1"/>
              <a:t>CreditScore</a:t>
            </a:r>
            <a:r>
              <a:rPr lang="en-AU" b="1" dirty="0"/>
              <a:t>, Geography, Gender, Age, Tenure, Balance, </a:t>
            </a:r>
            <a:r>
              <a:rPr lang="en-AU" b="1" dirty="0" err="1"/>
              <a:t>NumOfProducts</a:t>
            </a:r>
            <a:r>
              <a:rPr lang="en-AU" b="1" dirty="0"/>
              <a:t>, </a:t>
            </a:r>
            <a:r>
              <a:rPr lang="en-AU" b="1" dirty="0" err="1"/>
              <a:t>HasCrCard</a:t>
            </a:r>
            <a:r>
              <a:rPr lang="en-AU" b="1" dirty="0"/>
              <a:t>, </a:t>
            </a:r>
            <a:r>
              <a:rPr lang="en-AU" b="1" dirty="0" err="1"/>
              <a:t>IsActiveMember</a:t>
            </a:r>
            <a:r>
              <a:rPr lang="en-AU" b="1" dirty="0"/>
              <a:t>, </a:t>
            </a:r>
            <a:r>
              <a:rPr lang="en-AU" b="1" dirty="0" err="1"/>
              <a:t>EstimatedSalary</a:t>
            </a:r>
            <a:r>
              <a:rPr lang="en-AU" b="1" dirty="0"/>
              <a:t> and Exited.</a:t>
            </a:r>
          </a:p>
          <a:p>
            <a:pPr marL="0" indent="0">
              <a:buNone/>
            </a:pPr>
            <a:endParaRPr lang="en-US"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Churn in Banks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Rectangle 1">
            <a:extLst>
              <a:ext uri="{FF2B5EF4-FFF2-40B4-BE49-F238E27FC236}">
                <a16:creationId xmlns:a16="http://schemas.microsoft.com/office/drawing/2014/main" id="{EEAAD448-B5A7-9AC5-9BE9-E89735AEE21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591415"/>
      </p:ext>
    </p:extLst>
  </p:cSld>
  <p:clrMapOvr>
    <a:masterClrMapping/>
  </p:clrMapOvr>
  <mc:AlternateContent xmlns:mc="http://schemas.openxmlformats.org/markup-compatibility/2006" xmlns:p14="http://schemas.microsoft.com/office/powerpoint/2010/main">
    <mc:Choice Requires="p14">
      <p:transition spd="slow" p14:dur="2000" advTm="24736"/>
    </mc:Choice>
    <mc:Fallback xmlns="">
      <p:transition spd="slow" advTm="2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348620" y="558708"/>
            <a:ext cx="8911687" cy="834742"/>
          </a:xfrm>
        </p:spPr>
        <p:txBody>
          <a:bodyPr/>
          <a:lstStyle/>
          <a:p>
            <a:r>
              <a:rPr lang="en-AU" b="1" dirty="0">
                <a:solidFill>
                  <a:srgbClr val="002060"/>
                </a:solidFill>
              </a:rPr>
              <a:t>Methods</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254165" y="1512366"/>
            <a:ext cx="8915400" cy="4504526"/>
          </a:xfrm>
        </p:spPr>
        <p:txBody>
          <a:bodyPr>
            <a:normAutofit fontScale="92500" lnSpcReduction="10000"/>
          </a:bodyPr>
          <a:lstStyle/>
          <a:p>
            <a:r>
              <a:rPr lang="en-US" b="1" dirty="0"/>
              <a:t>ETL</a:t>
            </a:r>
            <a:r>
              <a:rPr lang="en-US" dirty="0"/>
              <a:t> (extract, transform, and load)</a:t>
            </a:r>
          </a:p>
          <a:p>
            <a:pPr marL="0" indent="0">
              <a:buNone/>
            </a:pPr>
            <a:r>
              <a:rPr lang="en-US" dirty="0"/>
              <a:t>     Data has been extracted from the data source, and cleaned of null values, and duplicates in Python.</a:t>
            </a:r>
          </a:p>
          <a:p>
            <a:pPr marL="0" indent="0">
              <a:buNone/>
            </a:pPr>
            <a:endParaRPr lang="en-US" dirty="0"/>
          </a:p>
          <a:p>
            <a:r>
              <a:rPr lang="en-US" b="1" dirty="0"/>
              <a:t>Identifying key variables</a:t>
            </a:r>
          </a:p>
          <a:p>
            <a:pPr marL="0" indent="0">
              <a:buNone/>
            </a:pPr>
            <a:r>
              <a:rPr lang="en-US" dirty="0"/>
              <a:t>     The important variables used for the modeling are identified through various steps such as</a:t>
            </a:r>
          </a:p>
          <a:p>
            <a:pPr>
              <a:buFont typeface="Wingdings" panose="05000000000000000000" pitchFamily="2" charset="2"/>
              <a:buChar char="§"/>
            </a:pPr>
            <a:r>
              <a:rPr lang="en-US" dirty="0"/>
              <a:t>Incompatible datatype elimination, </a:t>
            </a:r>
          </a:p>
          <a:p>
            <a:pPr>
              <a:buFont typeface="Wingdings" panose="05000000000000000000" pitchFamily="2" charset="2"/>
              <a:buChar char="§"/>
            </a:pPr>
            <a:r>
              <a:rPr lang="en-US" dirty="0"/>
              <a:t>Multicollinearity check, and</a:t>
            </a:r>
          </a:p>
          <a:p>
            <a:pPr>
              <a:buFont typeface="Wingdings" panose="05000000000000000000" pitchFamily="2" charset="2"/>
              <a:buChar char="§"/>
            </a:pPr>
            <a:r>
              <a:rPr lang="en-US" dirty="0"/>
              <a:t>Identifying relevant features to the response variable through correlation.</a:t>
            </a:r>
          </a:p>
          <a:p>
            <a:pPr marL="0" indent="0">
              <a:buNone/>
            </a:pPr>
            <a:endParaRPr lang="en-US" dirty="0"/>
          </a:p>
          <a:p>
            <a:r>
              <a:rPr lang="en-US" dirty="0"/>
              <a:t> </a:t>
            </a:r>
            <a:r>
              <a:rPr lang="en-US" b="1" dirty="0"/>
              <a:t>Model development</a:t>
            </a:r>
          </a:p>
          <a:p>
            <a:pPr marL="0" indent="0">
              <a:buNone/>
            </a:pPr>
            <a:r>
              <a:rPr lang="en-US" dirty="0"/>
              <a:t>Random forest and LightGBM classifiers will be used in Python.</a:t>
            </a:r>
          </a:p>
          <a:p>
            <a:pPr marL="0" indent="0">
              <a:buNone/>
            </a:pPr>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churn in Banks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604215358"/>
      </p:ext>
    </p:extLst>
  </p:cSld>
  <p:clrMapOvr>
    <a:masterClrMapping/>
  </p:clrMapOvr>
  <mc:AlternateContent xmlns:mc="http://schemas.openxmlformats.org/markup-compatibility/2006" xmlns:p14="http://schemas.microsoft.com/office/powerpoint/2010/main">
    <mc:Choice Requires="p14">
      <p:transition spd="slow" p14:dur="2000" advTm="56835"/>
    </mc:Choice>
    <mc:Fallback xmlns="">
      <p:transition spd="slow" advTm="568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3579-056B-983C-D1B5-071BBD897E15}"/>
              </a:ext>
            </a:extLst>
          </p:cNvPr>
          <p:cNvSpPr>
            <a:spLocks noGrp="1"/>
          </p:cNvSpPr>
          <p:nvPr>
            <p:ph type="title"/>
          </p:nvPr>
        </p:nvSpPr>
        <p:spPr>
          <a:xfrm>
            <a:off x="2592925" y="624110"/>
            <a:ext cx="8911687" cy="820782"/>
          </a:xfrm>
        </p:spPr>
        <p:txBody>
          <a:bodyPr/>
          <a:lstStyle/>
          <a:p>
            <a:r>
              <a:rPr lang="en-AU" b="1" dirty="0">
                <a:solidFill>
                  <a:srgbClr val="002060"/>
                </a:solidFill>
              </a:rPr>
              <a:t>Methods(cont’d) </a:t>
            </a:r>
            <a:r>
              <a:rPr lang="en-AU" dirty="0"/>
              <a:t> </a:t>
            </a:r>
          </a:p>
        </p:txBody>
      </p:sp>
      <p:sp>
        <p:nvSpPr>
          <p:cNvPr id="3" name="Content Placeholder 2">
            <a:extLst>
              <a:ext uri="{FF2B5EF4-FFF2-40B4-BE49-F238E27FC236}">
                <a16:creationId xmlns:a16="http://schemas.microsoft.com/office/drawing/2014/main" id="{0081D7FA-2457-B3CB-7E47-2EB9549C8DF6}"/>
              </a:ext>
            </a:extLst>
          </p:cNvPr>
          <p:cNvSpPr>
            <a:spLocks noGrp="1"/>
          </p:cNvSpPr>
          <p:nvPr>
            <p:ph idx="1"/>
          </p:nvPr>
        </p:nvSpPr>
        <p:spPr>
          <a:xfrm>
            <a:off x="1717119" y="1493753"/>
            <a:ext cx="9787494" cy="4740137"/>
          </a:xfrm>
        </p:spPr>
        <p:txBody>
          <a:bodyPr>
            <a:normAutofit/>
          </a:bodyPr>
          <a:lstStyle/>
          <a:p>
            <a:pPr>
              <a:buFont typeface="Wingdings" panose="05000000000000000000" pitchFamily="2" charset="2"/>
              <a:buChar char="§"/>
            </a:pPr>
            <a:r>
              <a:rPr lang="en-AU" b="1" dirty="0"/>
              <a:t>Random forest algorithm</a:t>
            </a:r>
          </a:p>
          <a:p>
            <a:pPr marL="285750" indent="-285750" algn="just">
              <a:buFontTx/>
              <a:buChar char="-"/>
            </a:pPr>
            <a:r>
              <a:rPr lang="en-AU" dirty="0"/>
              <a:t> </a:t>
            </a:r>
            <a:r>
              <a:rPr lang="en-AU" sz="1800" dirty="0"/>
              <a:t>A bootstrap aggregating or bagging method in which predictions of multiple decision trees are combined through a majority voting mechanism. </a:t>
            </a:r>
          </a:p>
          <a:p>
            <a:pPr marL="285750" indent="-285750" algn="just">
              <a:buFontTx/>
              <a:buChar char="-"/>
            </a:pPr>
            <a:r>
              <a:rPr lang="en-AU" sz="1800" dirty="0"/>
              <a:t>Only a subset of random features and data is used to create those collections of decision trees.</a:t>
            </a:r>
          </a:p>
          <a:p>
            <a:pPr marL="0" indent="0" algn="just">
              <a:buNone/>
            </a:pPr>
            <a:r>
              <a:rPr lang="en-AU" sz="1800" dirty="0"/>
              <a:t>-   Provides flexibility - Regression and classification tasks.</a:t>
            </a:r>
          </a:p>
          <a:p>
            <a:pPr>
              <a:buFont typeface="Wingdings" panose="05000000000000000000" pitchFamily="2" charset="2"/>
              <a:buChar char="§"/>
            </a:pPr>
            <a:r>
              <a:rPr lang="en-AU" b="1" dirty="0"/>
              <a:t>LightGBM :</a:t>
            </a:r>
          </a:p>
          <a:p>
            <a:pPr marL="0" indent="0">
              <a:buNone/>
            </a:pPr>
            <a:r>
              <a:rPr lang="en-AU" sz="1800" dirty="0"/>
              <a:t>-   It is an extended gradient boosting algorithm that uses a type of automatic feature selection and boosting examples with larger gradients.</a:t>
            </a:r>
          </a:p>
          <a:p>
            <a:pPr marL="0" indent="0">
              <a:buNone/>
            </a:pPr>
            <a:r>
              <a:rPr lang="en-AU" sz="1800" dirty="0"/>
              <a:t>-  It converts continuous values to discrete bins which makes it use low memory space.</a:t>
            </a:r>
          </a:p>
          <a:p>
            <a:pPr marL="0" indent="0">
              <a:buNone/>
            </a:pPr>
            <a:r>
              <a:rPr lang="en-AU" sz="1800" dirty="0"/>
              <a:t>-  It helps to achieve higher accuracy because it follows a leaf-wise split approach rather than a level-wise approach.</a:t>
            </a:r>
          </a:p>
          <a:p>
            <a:pPr marL="0" indent="0">
              <a:buNone/>
            </a:pPr>
            <a:endParaRPr lang="en-AU" b="1" dirty="0"/>
          </a:p>
          <a:p>
            <a:pPr marL="0" indent="0">
              <a:buNone/>
            </a:pPr>
            <a:endParaRPr lang="en-AU" dirty="0"/>
          </a:p>
        </p:txBody>
      </p:sp>
      <p:sp>
        <p:nvSpPr>
          <p:cNvPr id="4" name="Footer Placeholder 3">
            <a:extLst>
              <a:ext uri="{FF2B5EF4-FFF2-40B4-BE49-F238E27FC236}">
                <a16:creationId xmlns:a16="http://schemas.microsoft.com/office/drawing/2014/main" id="{B2BF732C-5E06-4356-9F86-B593AA036A5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408B1D-1687-E861-2A1B-D10802CA00EE}"/>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9196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591494"/>
            <a:ext cx="8911687" cy="741715"/>
          </a:xfrm>
        </p:spPr>
        <p:txBody>
          <a:bodyPr>
            <a:normAutofit/>
          </a:bodyPr>
          <a:lstStyle/>
          <a:p>
            <a:r>
              <a:rPr lang="en-AU" sz="3200" b="1" dirty="0">
                <a:solidFill>
                  <a:srgbClr val="002060"/>
                </a:solidFill>
              </a:rPr>
              <a:t>Model development</a:t>
            </a:r>
            <a:endParaRPr lang="en-US" sz="3200"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584495"/>
            <a:ext cx="10442309" cy="5074571"/>
          </a:xfrm>
        </p:spPr>
        <p:txBody>
          <a:bodyPr/>
          <a:lstStyle/>
          <a:p>
            <a:pPr marL="0" indent="0">
              <a:buNone/>
            </a:pPr>
            <a:r>
              <a:rPr lang="en-US" b="1" dirty="0"/>
              <a:t>1. </a:t>
            </a:r>
            <a:r>
              <a:rPr lang="en-US" dirty="0"/>
              <a:t>The distribution of data of individual  X variables when plotted against the bank churn is shown below. ‘Exited’ is the response variable where 0 stands for customer staying with the bank and 1- stands for exited.</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5" name="Picture 4">
            <a:extLst>
              <a:ext uri="{FF2B5EF4-FFF2-40B4-BE49-F238E27FC236}">
                <a16:creationId xmlns:a16="http://schemas.microsoft.com/office/drawing/2014/main" id="{E90C9A41-0D70-44F2-D1D5-C91C6DEC2A4C}"/>
              </a:ext>
            </a:extLst>
          </p:cNvPr>
          <p:cNvPicPr>
            <a:picLocks noChangeAspect="1"/>
          </p:cNvPicPr>
          <p:nvPr/>
        </p:nvPicPr>
        <p:blipFill>
          <a:blip r:embed="rId2"/>
          <a:stretch>
            <a:fillRect/>
          </a:stretch>
        </p:blipFill>
        <p:spPr>
          <a:xfrm>
            <a:off x="1583724" y="2547721"/>
            <a:ext cx="9630974" cy="3718785"/>
          </a:xfrm>
          <a:prstGeom prst="rect">
            <a:avLst/>
          </a:prstGeom>
        </p:spPr>
      </p:pic>
    </p:spTree>
    <p:extLst>
      <p:ext uri="{BB962C8B-B14F-4D97-AF65-F5344CB8AC3E}">
        <p14:creationId xmlns:p14="http://schemas.microsoft.com/office/powerpoint/2010/main" val="3274339549"/>
      </p:ext>
    </p:extLst>
  </p:cSld>
  <p:clrMapOvr>
    <a:masterClrMapping/>
  </p:clrMapOvr>
  <mc:AlternateContent xmlns:mc="http://schemas.openxmlformats.org/markup-compatibility/2006" xmlns:p14="http://schemas.microsoft.com/office/powerpoint/2010/main">
    <mc:Choice Requires="p14">
      <p:transition spd="slow" p14:dur="2000" advTm="57714"/>
    </mc:Choice>
    <mc:Fallback xmlns="">
      <p:transition spd="slow" advTm="577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7AEE36-E95D-AE81-AE27-C3232841C19A}"/>
              </a:ext>
            </a:extLst>
          </p:cNvPr>
          <p:cNvPicPr>
            <a:picLocks noGrp="1" noChangeAspect="1"/>
          </p:cNvPicPr>
          <p:nvPr>
            <p:ph idx="1"/>
          </p:nvPr>
        </p:nvPicPr>
        <p:blipFill>
          <a:blip r:embed="rId2"/>
          <a:stretch>
            <a:fillRect/>
          </a:stretch>
        </p:blipFill>
        <p:spPr>
          <a:xfrm>
            <a:off x="2361476" y="1159887"/>
            <a:ext cx="8688106" cy="4758943"/>
          </a:xfrm>
        </p:spPr>
      </p:pic>
      <p:sp>
        <p:nvSpPr>
          <p:cNvPr id="4" name="Footer Placeholder 3">
            <a:extLst>
              <a:ext uri="{FF2B5EF4-FFF2-40B4-BE49-F238E27FC236}">
                <a16:creationId xmlns:a16="http://schemas.microsoft.com/office/drawing/2014/main" id="{D1E2AA61-B98A-F180-2A6A-2CD1A2DEDEA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CFFEB6-E6DC-DE83-8168-B4C2237FB19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18273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610731"/>
            <a:ext cx="8911687" cy="603814"/>
          </a:xfrm>
        </p:spPr>
        <p:txBody>
          <a:bodyPr>
            <a:normAutofit/>
          </a:bodyPr>
          <a:lstStyle/>
          <a:p>
            <a:r>
              <a:rPr lang="en-AU" sz="3200" b="1" dirty="0">
                <a:solidFill>
                  <a:srgbClr val="002060"/>
                </a:solidFill>
              </a:rPr>
              <a:t>Model development(cont’d)</a:t>
            </a:r>
            <a:endParaRPr lang="en-US" sz="3200"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214545"/>
            <a:ext cx="10358449" cy="5444521"/>
          </a:xfrm>
        </p:spPr>
        <p:txBody>
          <a:bodyPr/>
          <a:lstStyle/>
          <a:p>
            <a:pPr marL="0" indent="0">
              <a:buNone/>
            </a:pPr>
            <a:r>
              <a:rPr lang="en-US" b="1" dirty="0"/>
              <a:t>2. </a:t>
            </a:r>
            <a:r>
              <a:rPr lang="en-US" dirty="0"/>
              <a:t>Multicollinearity checks have been performed on the predictor variables and variables with high correlation with other x variables have been removed.</a:t>
            </a:r>
          </a:p>
          <a:p>
            <a:pPr marL="0" indent="0">
              <a:buNone/>
            </a:pPr>
            <a:endParaRPr lang="en-US" dirty="0"/>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9E3670EF-646F-6AF6-A6D1-48A74C26CFC1}"/>
              </a:ext>
            </a:extLst>
          </p:cNvPr>
          <p:cNvPicPr>
            <a:picLocks noChangeAspect="1"/>
          </p:cNvPicPr>
          <p:nvPr/>
        </p:nvPicPr>
        <p:blipFill>
          <a:blip r:embed="rId2"/>
          <a:stretch>
            <a:fillRect/>
          </a:stretch>
        </p:blipFill>
        <p:spPr>
          <a:xfrm>
            <a:off x="1386578" y="2002869"/>
            <a:ext cx="6456737" cy="3600450"/>
          </a:xfrm>
          <a:prstGeom prst="rect">
            <a:avLst/>
          </a:prstGeom>
        </p:spPr>
      </p:pic>
      <p:pic>
        <p:nvPicPr>
          <p:cNvPr id="8" name="Picture 7">
            <a:extLst>
              <a:ext uri="{FF2B5EF4-FFF2-40B4-BE49-F238E27FC236}">
                <a16:creationId xmlns:a16="http://schemas.microsoft.com/office/drawing/2014/main" id="{2EE8E477-D6E3-2B4C-5B8D-859212E112A6}"/>
              </a:ext>
            </a:extLst>
          </p:cNvPr>
          <p:cNvPicPr>
            <a:picLocks noChangeAspect="1"/>
          </p:cNvPicPr>
          <p:nvPr/>
        </p:nvPicPr>
        <p:blipFill>
          <a:blip r:embed="rId3"/>
          <a:stretch>
            <a:fillRect/>
          </a:stretch>
        </p:blipFill>
        <p:spPr>
          <a:xfrm>
            <a:off x="7846080" y="1903734"/>
            <a:ext cx="4043885" cy="3798720"/>
          </a:xfrm>
          <a:prstGeom prst="rect">
            <a:avLst/>
          </a:prstGeom>
        </p:spPr>
      </p:pic>
    </p:spTree>
    <p:extLst>
      <p:ext uri="{BB962C8B-B14F-4D97-AF65-F5344CB8AC3E}">
        <p14:creationId xmlns:p14="http://schemas.microsoft.com/office/powerpoint/2010/main" val="4063027954"/>
      </p:ext>
    </p:extLst>
  </p:cSld>
  <p:clrMapOvr>
    <a:masterClrMapping/>
  </p:clrMapOvr>
  <mc:AlternateContent xmlns:mc="http://schemas.openxmlformats.org/markup-compatibility/2006" xmlns:p14="http://schemas.microsoft.com/office/powerpoint/2010/main">
    <mc:Choice Requires="p14">
      <p:transition spd="slow" p14:dur="2000" advTm="24439"/>
    </mc:Choice>
    <mc:Fallback xmlns="">
      <p:transition spd="slow" advTm="24439"/>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3742</TotalTime>
  <Words>682</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CUSTOMER CHURN IN BANKS  – project 3 </vt:lpstr>
      <vt:lpstr>Outline</vt:lpstr>
      <vt:lpstr>Business Problem</vt:lpstr>
      <vt:lpstr>Dataset</vt:lpstr>
      <vt:lpstr>Methods</vt:lpstr>
      <vt:lpstr>Methods(cont’d)  </vt:lpstr>
      <vt:lpstr>Model development</vt:lpstr>
      <vt:lpstr>PowerPoint Presentation</vt:lpstr>
      <vt:lpstr>Model development(cont’d)</vt:lpstr>
      <vt:lpstr>Model development(cont’d)</vt:lpstr>
      <vt:lpstr>Model development(cont’d)</vt:lpstr>
      <vt:lpstr>Results</vt:lpstr>
      <vt:lpstr>THANK YOU</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Deborah Paul</dc:creator>
  <cp:lastModifiedBy>Deborah Paul</cp:lastModifiedBy>
  <cp:revision>121</cp:revision>
  <dcterms:created xsi:type="dcterms:W3CDTF">2023-12-18T17:19:42Z</dcterms:created>
  <dcterms:modified xsi:type="dcterms:W3CDTF">2024-02-28T01:08:21Z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