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8" r:id="rId10"/>
    <p:sldId id="269" r:id="rId11"/>
    <p:sldId id="265" r:id="rId12"/>
    <p:sldId id="267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04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1B7D-46FB-4719-86DB-E8ED72105738}" type="datetimeFigureOut">
              <a:rPr lang="it-IT" smtClean="0"/>
              <a:t>06/07/2021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0658-D8C1-4431-8AE6-1561B6C7C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Apache cassandra è un database distribuito veloce costruito per alta disponibilità e scalabilità lineare. Vogliamo avere performance prevedibili dal </a:t>
            </a:r>
            <a:r>
              <a:rPr lang="it-IT" dirty="0" err="1"/>
              <a:t>bd</a:t>
            </a:r>
            <a:r>
              <a:rPr lang="it-IT" dirty="0"/>
              <a:t>, bassa latenza e scalabilità: quando scaliamo con 2 100 1000 nodi abbiamo le stesse </a:t>
            </a:r>
            <a:r>
              <a:rPr lang="it-IT" dirty="0" err="1"/>
              <a:t>performaces</a:t>
            </a:r>
            <a:r>
              <a:rPr lang="it-IT" dirty="0"/>
              <a:t>. Non esistono singoli punti di fallimento: peer to peer, non ci sono master </a:t>
            </a:r>
            <a:r>
              <a:rPr lang="it-IT" dirty="0" err="1"/>
              <a:t>slaves</a:t>
            </a:r>
            <a:r>
              <a:rPr lang="it-IT" dirty="0"/>
              <a:t> o relazioni tra nodi. Possiamo riuscire a sopportare il fallimento di un intero data center. Usiamo tante macchine a basso costo: scalare orizzontalmente e non verticale.</a:t>
            </a:r>
          </a:p>
          <a:p>
            <a:r>
              <a:rPr lang="it-IT" dirty="0"/>
              <a:t>Facile da </a:t>
            </a:r>
            <a:r>
              <a:rPr lang="it-IT" dirty="0" err="1"/>
              <a:t>manterere</a:t>
            </a:r>
            <a:r>
              <a:rPr lang="it-IT" dirty="0"/>
              <a:t> anche se i nodi crescono. Non è un sostituito diretto di un </a:t>
            </a:r>
            <a:r>
              <a:rPr lang="it-IT" dirty="0" err="1"/>
              <a:t>rdbms</a:t>
            </a:r>
            <a:r>
              <a:rPr lang="it-IT" dirty="0"/>
              <a:t>, si deve lavorare un po’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59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sceglie per sia letture che scritture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3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4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4D7F1-98CE-4936-BAD5-4F66FAFF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Cassandra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529716-3129-4EC1-AB52-423E823E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corso Fondamenti di sistemi informativi</a:t>
            </a:r>
          </a:p>
        </p:txBody>
      </p:sp>
    </p:spTree>
    <p:extLst>
      <p:ext uri="{BB962C8B-B14F-4D97-AF65-F5344CB8AC3E}">
        <p14:creationId xmlns:p14="http://schemas.microsoft.com/office/powerpoint/2010/main" val="256735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8901-6B11-41AD-B4E4-DF010F9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8E910-A9B5-4F91-A8E5-D856FC19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6391"/>
            <a:ext cx="9720073" cy="4352969"/>
          </a:xfrm>
        </p:spPr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keys are </a:t>
            </a:r>
            <a:r>
              <a:rPr lang="it-IT" dirty="0" err="1"/>
              <a:t>important</a:t>
            </a:r>
            <a:r>
              <a:rPr lang="it-IT" dirty="0"/>
              <a:t> in </a:t>
            </a:r>
            <a:r>
              <a:rPr lang="it-IT" dirty="0" err="1"/>
              <a:t>relational</a:t>
            </a:r>
            <a:r>
              <a:rPr lang="it-IT" dirty="0"/>
              <a:t> databases</a:t>
            </a:r>
          </a:p>
          <a:p>
            <a:pPr algn="ctr"/>
            <a:r>
              <a:rPr lang="it-IT" sz="2400" dirty="0" err="1">
                <a:solidFill>
                  <a:schemeClr val="tx2"/>
                </a:solidFill>
              </a:rPr>
              <a:t>But</a:t>
            </a:r>
            <a:r>
              <a:rPr lang="it-IT" sz="2400" dirty="0">
                <a:solidFill>
                  <a:schemeClr val="tx2"/>
                </a:solidFill>
              </a:rPr>
              <a:t> in Cassandra </a:t>
            </a:r>
            <a:r>
              <a:rPr lang="it-IT" sz="2400" dirty="0" err="1">
                <a:solidFill>
                  <a:schemeClr val="tx2"/>
                </a:solidFill>
              </a:rPr>
              <a:t>they</a:t>
            </a:r>
            <a:r>
              <a:rPr lang="it-IT" sz="2400" dirty="0">
                <a:solidFill>
                  <a:schemeClr val="tx2"/>
                </a:solidFill>
              </a:rPr>
              <a:t> are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important</a:t>
            </a:r>
            <a:r>
              <a:rPr lang="it-IT" sz="2400" dirty="0">
                <a:solidFill>
                  <a:schemeClr val="tx2"/>
                </a:solidFill>
              </a:rPr>
              <a:t> part of a data model</a:t>
            </a:r>
          </a:p>
          <a:p>
            <a:pPr marL="0" indent="0">
              <a:buNone/>
            </a:pPr>
            <a:r>
              <a:rPr lang="it-IT" dirty="0"/>
              <a:t> In Cassandra,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of: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>
                <a:solidFill>
                  <a:schemeClr val="tx2"/>
                </a:solidFill>
              </a:rPr>
              <a:t>Partition</a:t>
            </a:r>
            <a:r>
              <a:rPr lang="it-IT" dirty="0">
                <a:solidFill>
                  <a:schemeClr val="tx2"/>
                </a:solidFill>
              </a:rPr>
              <a:t>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the system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record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>
                <a:solidFill>
                  <a:schemeClr val="tx2"/>
                </a:solidFill>
              </a:rPr>
              <a:t>Clustering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order</a:t>
            </a:r>
            <a:r>
              <a:rPr lang="it-IT" dirty="0"/>
              <a:t>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EA6B9C-3CA8-4285-AC8B-4082359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21" y="4401425"/>
            <a:ext cx="3272801" cy="3717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C33F48-16C8-42EC-9D2A-D000A05FF78C}"/>
              </a:ext>
            </a:extLst>
          </p:cNvPr>
          <p:cNvSpPr txBox="1"/>
          <p:nvPr/>
        </p:nvSpPr>
        <p:spPr>
          <a:xfrm>
            <a:off x="1024128" y="4885582"/>
            <a:ext cx="102357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The first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contain</a:t>
            </a:r>
            <a:r>
              <a:rPr lang="it-IT" sz="2200" dirty="0"/>
              <a:t> the </a:t>
            </a:r>
            <a:r>
              <a:rPr lang="it-IT" sz="2200" dirty="0" err="1">
                <a:solidFill>
                  <a:schemeClr val="tx2"/>
                </a:solidFill>
              </a:rPr>
              <a:t>Partition</a:t>
            </a:r>
            <a:r>
              <a:rPr lang="it-IT" sz="2200" dirty="0">
                <a:solidFill>
                  <a:schemeClr val="tx2"/>
                </a:solidFill>
              </a:rPr>
              <a:t> key</a:t>
            </a:r>
            <a:r>
              <a:rPr lang="it-IT" sz="2200" dirty="0"/>
              <a:t>(s)</a:t>
            </a:r>
          </a:p>
          <a:p>
            <a:endParaRPr lang="it-IT" sz="1400" dirty="0"/>
          </a:p>
          <a:p>
            <a:r>
              <a:rPr lang="it-IT" sz="2200" dirty="0" err="1"/>
              <a:t>Outside</a:t>
            </a:r>
            <a:r>
              <a:rPr lang="it-IT" sz="2200" dirty="0"/>
              <a:t> the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there</a:t>
            </a:r>
            <a:r>
              <a:rPr lang="it-IT" sz="2200" dirty="0"/>
              <a:t> are the </a:t>
            </a:r>
            <a:r>
              <a:rPr lang="it-IT" sz="2200" dirty="0">
                <a:solidFill>
                  <a:schemeClr val="tx2"/>
                </a:solidFill>
              </a:rPr>
              <a:t>Clustering keys</a:t>
            </a:r>
            <a:r>
              <a:rPr lang="it-IT" sz="2200" dirty="0"/>
              <a:t>: the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</a:t>
            </a:r>
            <a:r>
              <a:rPr lang="it-IT" sz="2200" dirty="0" err="1"/>
              <a:t>since</a:t>
            </a:r>
            <a:r>
              <a:rPr lang="it-IT" sz="2200" dirty="0"/>
              <a:t> in case of </a:t>
            </a:r>
            <a:r>
              <a:rPr lang="it-IT" sz="2200" dirty="0" err="1"/>
              <a:t>equal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 in the first clustering key the </a:t>
            </a:r>
            <a:r>
              <a:rPr lang="it-IT" sz="2200" dirty="0" err="1"/>
              <a:t>records</a:t>
            </a:r>
            <a:r>
              <a:rPr lang="it-IT" sz="2200" dirty="0"/>
              <a:t> are </a:t>
            </a:r>
            <a:r>
              <a:rPr lang="it-IT" sz="2200" dirty="0" err="1"/>
              <a:t>ordered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second clustering key and so on (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exist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1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20808425-E4AA-4707-927B-8D3719C52F8E}"/>
              </a:ext>
            </a:extLst>
          </p:cNvPr>
          <p:cNvSpPr/>
          <p:nvPr/>
        </p:nvSpPr>
        <p:spPr>
          <a:xfrm>
            <a:off x="8750595" y="0"/>
            <a:ext cx="3441406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AD529C-223E-4B39-B44C-9CA7E004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9519"/>
            <a:ext cx="9720072" cy="1499616"/>
          </a:xfrm>
        </p:spPr>
        <p:txBody>
          <a:bodyPr/>
          <a:lstStyle/>
          <a:p>
            <a:r>
              <a:rPr lang="it-IT" dirty="0" err="1"/>
              <a:t>Partitions</a:t>
            </a:r>
            <a:r>
              <a:rPr lang="it-IT" dirty="0"/>
              <a:t> and </a:t>
            </a:r>
            <a:r>
              <a:rPr lang="it-IT" dirty="0" err="1"/>
              <a:t>partition</a:t>
            </a:r>
            <a:r>
              <a:rPr lang="it-IT" dirty="0"/>
              <a:t> keys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8D9FE-374D-4F49-8D8B-029E5A33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083985"/>
            <a:ext cx="7921255" cy="4816548"/>
          </a:xfrm>
        </p:spPr>
        <p:txBody>
          <a:bodyPr>
            <a:normAutofit/>
          </a:bodyPr>
          <a:lstStyle/>
          <a:p>
            <a:r>
              <a:rPr lang="it-IT" dirty="0"/>
              <a:t>A Cassandra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relational</a:t>
            </a:r>
            <a:r>
              <a:rPr lang="it-IT" dirty="0"/>
              <a:t> DB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the </a:t>
            </a:r>
            <a:r>
              <a:rPr lang="it-IT" dirty="0" err="1"/>
              <a:t>Primary</a:t>
            </a:r>
            <a:r>
              <a:rPr lang="it-IT" dirty="0"/>
              <a:t> key: in Cassandra we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fast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r>
              <a:rPr lang="it-IT" dirty="0"/>
              <a:t>, and to do so we introduce </a:t>
            </a:r>
            <a:r>
              <a:rPr lang="it-IT" b="1" dirty="0" err="1">
                <a:solidFill>
                  <a:schemeClr val="tx2"/>
                </a:solidFill>
              </a:rPr>
              <a:t>Partition</a:t>
            </a:r>
            <a:r>
              <a:rPr lang="it-IT" b="1" dirty="0">
                <a:solidFill>
                  <a:schemeClr val="tx2"/>
                </a:solidFill>
              </a:rPr>
              <a:t> keys</a:t>
            </a:r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A </a:t>
            </a:r>
            <a:r>
              <a:rPr lang="it-IT" sz="2800" b="1" dirty="0" err="1">
                <a:solidFill>
                  <a:schemeClr val="tx2"/>
                </a:solidFill>
              </a:rPr>
              <a:t>partition</a:t>
            </a:r>
            <a:r>
              <a:rPr lang="it-IT" sz="2800" b="1" dirty="0">
                <a:solidFill>
                  <a:schemeClr val="tx2"/>
                </a:solidFill>
              </a:rPr>
              <a:t> key </a:t>
            </a:r>
            <a:r>
              <a:rPr lang="it-IT" sz="2800" dirty="0">
                <a:solidFill>
                  <a:schemeClr val="tx2"/>
                </a:solidFill>
              </a:rPr>
              <a:t>works </a:t>
            </a:r>
            <a:r>
              <a:rPr lang="it-IT" sz="2800" dirty="0" err="1">
                <a:solidFill>
                  <a:schemeClr val="tx2"/>
                </a:solidFill>
              </a:rPr>
              <a:t>as</a:t>
            </a:r>
            <a:r>
              <a:rPr lang="it-IT" sz="2800" dirty="0">
                <a:solidFill>
                  <a:schemeClr val="tx2"/>
                </a:solidFill>
              </a:rPr>
              <a:t> a </a:t>
            </a:r>
            <a:r>
              <a:rPr lang="it-IT" sz="2800" dirty="0" err="1">
                <a:solidFill>
                  <a:schemeClr val="tx2"/>
                </a:solidFill>
              </a:rPr>
              <a:t>primary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but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also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the system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group the data </a:t>
            </a:r>
            <a:r>
              <a:rPr lang="it-IT" sz="2800" dirty="0" err="1">
                <a:solidFill>
                  <a:schemeClr val="tx2"/>
                </a:solidFill>
              </a:rPr>
              <a:t>together</a:t>
            </a:r>
            <a:r>
              <a:rPr lang="it-IT" sz="280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it-IT" sz="1000" dirty="0">
                <a:solidFill>
                  <a:schemeClr val="tx2"/>
                </a:solidFill>
              </a:rPr>
              <a:t> 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Partitioning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correctly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crucial</a:t>
            </a:r>
            <a:r>
              <a:rPr lang="it-IT" sz="2800" dirty="0">
                <a:solidFill>
                  <a:schemeClr val="tx2"/>
                </a:solidFill>
              </a:rPr>
              <a:t>: Cassandra </a:t>
            </a:r>
            <a:r>
              <a:rPr lang="it-IT" sz="2800" dirty="0" err="1">
                <a:solidFill>
                  <a:schemeClr val="tx2"/>
                </a:solidFill>
              </a:rPr>
              <a:t>knows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exactly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the </a:t>
            </a:r>
            <a:r>
              <a:rPr lang="it-IT" sz="2800" dirty="0" err="1">
                <a:solidFill>
                  <a:schemeClr val="tx2"/>
                </a:solidFill>
              </a:rPr>
              <a:t>partitioned</a:t>
            </a:r>
            <a:r>
              <a:rPr lang="it-IT" sz="2800" dirty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application-oriented</a:t>
            </a:r>
            <a:r>
              <a:rPr lang="it-IT" dirty="0"/>
              <a:t>: to take </a:t>
            </a:r>
            <a:r>
              <a:rPr lang="it-IT" dirty="0" err="1"/>
              <a:t>advantages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data model</a:t>
            </a:r>
          </a:p>
          <a:p>
            <a:pPr marL="0" indent="0">
              <a:buNone/>
            </a:pPr>
            <a:r>
              <a:rPr lang="it-IT" dirty="0" err="1"/>
              <a:t>Partitioning</a:t>
            </a:r>
            <a:r>
              <a:rPr lang="it-IT" dirty="0"/>
              <a:t> by </a:t>
            </a:r>
            <a:r>
              <a:rPr lang="it-IT" dirty="0" err="1"/>
              <a:t>user_id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unique</a:t>
            </a:r>
            <a:r>
              <a:rPr lang="it-IT" dirty="0"/>
              <a:t> field</a:t>
            </a:r>
          </a:p>
          <a:p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7BFB4E-DC6C-4617-9D4B-E98DB20A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42" y="1335024"/>
            <a:ext cx="3033749" cy="1333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CD71DD-E719-4A3A-BD15-F77AB582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59" y="2988821"/>
            <a:ext cx="2630714" cy="26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CA1188-55E9-4371-A501-807CEC96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Partitions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1A15B-21B6-48E2-8499-83BF79E3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02" y="1169581"/>
            <a:ext cx="6335158" cy="5518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example</a:t>
            </a:r>
            <a:r>
              <a:rPr lang="it-IT" sz="2400" dirty="0"/>
              <a:t>, we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partition</a:t>
            </a:r>
            <a:r>
              <a:rPr lang="it-IT" sz="2400" dirty="0"/>
              <a:t> by the State field</a:t>
            </a:r>
          </a:p>
          <a:p>
            <a:pPr marL="0" indent="0">
              <a:buNone/>
            </a:pPr>
            <a:r>
              <a:rPr lang="it-IT" sz="2400" dirty="0"/>
              <a:t>The query </a:t>
            </a:r>
            <a:r>
              <a:rPr lang="it-IT" sz="2400" dirty="0" err="1"/>
              <a:t>needs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State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logical</a:t>
            </a:r>
            <a:r>
              <a:rPr lang="it-IT" sz="2400" dirty="0"/>
              <a:t> </a:t>
            </a:r>
            <a:r>
              <a:rPr lang="it-IT" sz="2400" dirty="0" err="1"/>
              <a:t>grouping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1100" dirty="0"/>
          </a:p>
          <a:p>
            <a:pPr marL="0" indent="0" algn="ctr">
              <a:buNone/>
            </a:pPr>
            <a:r>
              <a:rPr lang="it-IT" sz="2800" dirty="0">
                <a:solidFill>
                  <a:schemeClr val="tx2"/>
                </a:solidFill>
              </a:rPr>
              <a:t>The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the data </a:t>
            </a:r>
            <a:r>
              <a:rPr lang="it-IT" sz="2800" b="1" dirty="0" err="1">
                <a:solidFill>
                  <a:schemeClr val="tx2"/>
                </a:solidFill>
              </a:rPr>
              <a:t>is</a:t>
            </a:r>
            <a:r>
              <a:rPr lang="it-IT" sz="2800" b="1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placed</a:t>
            </a:r>
            <a:r>
              <a:rPr lang="it-IT" sz="2800" b="1" dirty="0">
                <a:solidFill>
                  <a:schemeClr val="tx2"/>
                </a:solidFill>
              </a:rPr>
              <a:t> on the ring</a:t>
            </a:r>
            <a:r>
              <a:rPr lang="it-IT" sz="2800" dirty="0">
                <a:solidFill>
                  <a:schemeClr val="tx2"/>
                </a:solidFill>
              </a:rPr>
              <a:t>. The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hashed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determine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to place the data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node</a:t>
            </a:r>
            <a:r>
              <a:rPr lang="it-IT" sz="2800" dirty="0">
                <a:solidFill>
                  <a:schemeClr val="tx2"/>
                </a:solidFill>
              </a:rPr>
              <a:t>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hash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2"/>
                </a:solidFill>
              </a:rPr>
              <a:t>The </a:t>
            </a:r>
            <a:r>
              <a:rPr lang="it-IT" sz="2400" dirty="0" err="1">
                <a:solidFill>
                  <a:schemeClr val="tx2"/>
                </a:solidFill>
              </a:rPr>
              <a:t>choiches</a:t>
            </a:r>
            <a:r>
              <a:rPr lang="it-IT" sz="2400" dirty="0">
                <a:solidFill>
                  <a:schemeClr val="tx2"/>
                </a:solidFill>
              </a:rPr>
              <a:t> made in the data model </a:t>
            </a:r>
            <a:r>
              <a:rPr lang="it-IT" sz="2400" dirty="0" err="1">
                <a:solidFill>
                  <a:schemeClr val="tx2"/>
                </a:solidFill>
              </a:rPr>
              <a:t>have</a:t>
            </a:r>
            <a:r>
              <a:rPr lang="it-IT" sz="2400" dirty="0">
                <a:solidFill>
                  <a:schemeClr val="tx2"/>
                </a:solidFill>
              </a:rPr>
              <a:t> a </a:t>
            </a:r>
            <a:r>
              <a:rPr lang="it-IT" sz="2400" dirty="0" err="1">
                <a:solidFill>
                  <a:schemeClr val="tx2"/>
                </a:solidFill>
              </a:rPr>
              <a:t>huge</a:t>
            </a:r>
            <a:r>
              <a:rPr lang="it-IT" sz="2400" dirty="0">
                <a:solidFill>
                  <a:schemeClr val="tx2"/>
                </a:solidFill>
              </a:rPr>
              <a:t> impact in the query </a:t>
            </a:r>
            <a:r>
              <a:rPr lang="it-IT" sz="2400" dirty="0" err="1">
                <a:solidFill>
                  <a:schemeClr val="tx2"/>
                </a:solidFill>
              </a:rPr>
              <a:t>efficency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it-IT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/>
              <a:t>To </a:t>
            </a:r>
            <a:r>
              <a:rPr lang="it-IT" sz="2400" dirty="0" err="1"/>
              <a:t>partition</a:t>
            </a:r>
            <a:r>
              <a:rPr lang="it-IT" sz="2400" dirty="0"/>
              <a:t> like the image, the </a:t>
            </a:r>
            <a:r>
              <a:rPr lang="it-IT" sz="2400" dirty="0" err="1"/>
              <a:t>primary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the first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key. To make a </a:t>
            </a:r>
            <a:r>
              <a:rPr lang="it-IT" sz="2400" dirty="0" err="1"/>
              <a:t>unique</a:t>
            </a:r>
            <a:r>
              <a:rPr lang="it-IT" sz="2400" dirty="0"/>
              <a:t> </a:t>
            </a:r>
            <a:r>
              <a:rPr lang="it-IT" sz="2400" dirty="0" err="1"/>
              <a:t>primary</a:t>
            </a:r>
            <a:r>
              <a:rPr lang="it-IT" sz="2400" dirty="0"/>
              <a:t> key, the </a:t>
            </a:r>
            <a:r>
              <a:rPr lang="it-IT" sz="2400" i="1" dirty="0"/>
              <a:t>id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clustering </a:t>
            </a:r>
            <a:r>
              <a:rPr lang="it-IT" sz="2400" dirty="0" err="1"/>
              <a:t>column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B2F1A-0E88-415E-BB33-9FFBDE2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4" y="2393176"/>
            <a:ext cx="4779674" cy="33696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689A71-F0C0-4D65-BFEF-BF7D82C7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02" y="5040221"/>
            <a:ext cx="3272801" cy="3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93D00-FEA4-41C0-A0EF-02E2B215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0F911C-608B-4F71-B15C-D1567B5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926454"/>
            <a:ext cx="7182035" cy="43829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300" dirty="0"/>
              <a:t>Clustering </a:t>
            </a:r>
            <a:r>
              <a:rPr lang="it-IT" sz="2300" dirty="0" err="1"/>
              <a:t>columns</a:t>
            </a:r>
            <a:r>
              <a:rPr lang="it-IT" sz="2300" dirty="0"/>
              <a:t> are the second part of a </a:t>
            </a:r>
            <a:r>
              <a:rPr lang="it-IT" sz="2300" dirty="0" err="1"/>
              <a:t>primary</a:t>
            </a:r>
            <a:r>
              <a:rPr lang="it-IT" sz="2300" dirty="0"/>
              <a:t> key, and the come after the </a:t>
            </a:r>
            <a:r>
              <a:rPr lang="it-IT" sz="2300" dirty="0" err="1"/>
              <a:t>partition</a:t>
            </a:r>
            <a:r>
              <a:rPr lang="it-IT" sz="2300" dirty="0"/>
              <a:t> key. </a:t>
            </a:r>
          </a:p>
          <a:p>
            <a:pPr algn="ctr"/>
            <a:endParaRPr lang="it-IT" sz="100" dirty="0"/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Clustering </a:t>
            </a:r>
            <a:r>
              <a:rPr lang="it-IT" sz="2800" dirty="0" err="1">
                <a:solidFill>
                  <a:schemeClr val="tx2"/>
                </a:solidFill>
              </a:rPr>
              <a:t>columns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Cassandra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order</a:t>
            </a:r>
            <a:r>
              <a:rPr lang="it-IT" sz="2800" dirty="0">
                <a:solidFill>
                  <a:schemeClr val="tx2"/>
                </a:solidFill>
              </a:rPr>
              <a:t> and put data</a:t>
            </a:r>
          </a:p>
          <a:p>
            <a:br>
              <a:rPr lang="it-IT" sz="10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writing</a:t>
            </a:r>
            <a:r>
              <a:rPr lang="it-IT" sz="2400" dirty="0"/>
              <a:t>,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going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the disk in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specified</a:t>
            </a:r>
            <a:r>
              <a:rPr lang="it-IT" sz="2400" dirty="0"/>
              <a:t> by the clustering </a:t>
            </a:r>
            <a:r>
              <a:rPr lang="it-IT" sz="2400" dirty="0" err="1"/>
              <a:t>columns</a:t>
            </a:r>
            <a:br>
              <a:rPr lang="it-IT" sz="24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reading</a:t>
            </a:r>
            <a:r>
              <a:rPr lang="it-IT" sz="2400" dirty="0"/>
              <a:t>, Cassandra </a:t>
            </a:r>
            <a:r>
              <a:rPr lang="it-IT" sz="2400" dirty="0" err="1"/>
              <a:t>knows</a:t>
            </a:r>
            <a:r>
              <a:rPr lang="it-IT" sz="2400" dirty="0"/>
              <a:t> </a:t>
            </a:r>
            <a:r>
              <a:rPr lang="it-IT" sz="2400" dirty="0" err="1"/>
              <a:t>exactly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and in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more </a:t>
            </a:r>
            <a:r>
              <a:rPr lang="it-IT" sz="2400" dirty="0" err="1"/>
              <a:t>than</a:t>
            </a:r>
            <a:r>
              <a:rPr lang="it-IT" sz="2400" dirty="0"/>
              <a:t> one clustering </a:t>
            </a:r>
            <a:r>
              <a:rPr lang="it-IT" sz="2400" dirty="0" err="1"/>
              <a:t>column</a:t>
            </a:r>
            <a:r>
              <a:rPr lang="it-IT" sz="2400" dirty="0"/>
              <a:t>. 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it’s</a:t>
            </a:r>
            <a:r>
              <a:rPr lang="it-IT" sz="2400" dirty="0"/>
              <a:t> the case,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ordered</a:t>
            </a:r>
            <a:r>
              <a:rPr lang="it-IT" sz="2400" dirty="0"/>
              <a:t> by the first key, </a:t>
            </a:r>
            <a:r>
              <a:rPr lang="it-IT" sz="2400" dirty="0" err="1"/>
              <a:t>then</a:t>
            </a:r>
            <a:r>
              <a:rPr lang="it-IT" sz="2400" dirty="0"/>
              <a:t> by the second one and so on</a:t>
            </a:r>
          </a:p>
          <a:p>
            <a:pPr lvl="1"/>
            <a:endParaRPr lang="it-IT" sz="20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C585509-1B55-4AE1-8F4E-B793EEB6C6A8}"/>
              </a:ext>
            </a:extLst>
          </p:cNvPr>
          <p:cNvSpPr/>
          <p:nvPr/>
        </p:nvSpPr>
        <p:spPr>
          <a:xfrm>
            <a:off x="7945515" y="-381740"/>
            <a:ext cx="4246485" cy="7335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84CA1C7-8C66-4743-A3EC-6EBB28FD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3" y="2084832"/>
            <a:ext cx="3811480" cy="241256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1A7F5E-9F1C-4963-B5D6-B707DDD25184}"/>
              </a:ext>
            </a:extLst>
          </p:cNvPr>
          <p:cNvSpPr txBox="1"/>
          <p:nvPr/>
        </p:nvSpPr>
        <p:spPr>
          <a:xfrm>
            <a:off x="8097153" y="4757310"/>
            <a:ext cx="3985356" cy="176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i="1" dirty="0"/>
              <a:t>State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partition</a:t>
            </a:r>
            <a:r>
              <a:rPr lang="it-IT" sz="2000" dirty="0"/>
              <a:t> key and the </a:t>
            </a:r>
            <a:r>
              <a:rPr lang="it-IT" sz="2000" i="1" dirty="0"/>
              <a:t>City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clustering </a:t>
            </a:r>
            <a:r>
              <a:rPr lang="it-IT" sz="2000" dirty="0" err="1"/>
              <a:t>column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sort the data from TX in </a:t>
            </a:r>
            <a:r>
              <a:rPr lang="it-IT" sz="2000" dirty="0" err="1"/>
              <a:t>ascending</a:t>
            </a:r>
            <a:r>
              <a:rPr lang="it-IT" sz="2000" dirty="0"/>
              <a:t> </a:t>
            </a:r>
            <a:r>
              <a:rPr lang="it-IT" sz="2000" dirty="0" err="1"/>
              <a:t>order</a:t>
            </a:r>
            <a:endParaRPr lang="it-IT" sz="20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5243C11-CC08-4A73-AD40-FD24204B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41" y="1659161"/>
            <a:ext cx="2641259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CB9C-4F72-40F4-96B1-B04AB68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examples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DD20CB-3B88-44B0-9C3B-AA172193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96" y="2296201"/>
            <a:ext cx="4608080" cy="29145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A9DCF5-B953-43EE-B593-9D67FE11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059" y="1946013"/>
            <a:ext cx="3090354" cy="35898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2EEA0E4-B674-4FF4-9451-31C9CDEA7A59}"/>
              </a:ext>
            </a:extLst>
          </p:cNvPr>
          <p:cNvCxnSpPr>
            <a:cxnSpLocks/>
          </p:cNvCxnSpPr>
          <p:nvPr/>
        </p:nvCxnSpPr>
        <p:spPr>
          <a:xfrm>
            <a:off x="6096000" y="2263806"/>
            <a:ext cx="0" cy="423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25BF54-3B23-402E-841E-C63BEB1582B0}"/>
              </a:ext>
            </a:extLst>
          </p:cNvPr>
          <p:cNvSpPr txBox="1"/>
          <p:nvPr/>
        </p:nvSpPr>
        <p:spPr>
          <a:xfrm>
            <a:off x="6542321" y="5342569"/>
            <a:ext cx="5239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The </a:t>
            </a:r>
            <a:r>
              <a:rPr lang="it-IT" sz="2200" i="1" dirty="0"/>
              <a:t>State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the </a:t>
            </a:r>
            <a:r>
              <a:rPr lang="it-IT" sz="2200" dirty="0" err="1"/>
              <a:t>partition</a:t>
            </a:r>
            <a:r>
              <a:rPr lang="it-IT" sz="2200" dirty="0"/>
              <a:t> key, the </a:t>
            </a:r>
            <a:r>
              <a:rPr lang="it-IT" sz="2200" i="1" dirty="0"/>
              <a:t>City</a:t>
            </a:r>
            <a:r>
              <a:rPr lang="it-IT" sz="2200" dirty="0"/>
              <a:t> and the </a:t>
            </a:r>
            <a:r>
              <a:rPr lang="it-IT" sz="2200" i="1" dirty="0"/>
              <a:t>Name</a:t>
            </a:r>
            <a:r>
              <a:rPr lang="it-IT" sz="2200" dirty="0"/>
              <a:t> are the clustering </a:t>
            </a:r>
            <a:r>
              <a:rPr lang="it-IT" sz="2200" dirty="0" err="1"/>
              <a:t>columns</a:t>
            </a:r>
            <a:r>
              <a:rPr lang="it-IT" sz="2200" dirty="0"/>
              <a:t>. First </a:t>
            </a:r>
            <a:r>
              <a:rPr lang="it-IT" sz="2200" dirty="0" err="1"/>
              <a:t>order</a:t>
            </a:r>
            <a:r>
              <a:rPr lang="it-IT" sz="2200" dirty="0"/>
              <a:t> by the city and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order</a:t>
            </a:r>
            <a:r>
              <a:rPr lang="it-IT" sz="2200" dirty="0"/>
              <a:t> by the name</a:t>
            </a:r>
          </a:p>
        </p:txBody>
      </p:sp>
    </p:spTree>
    <p:extLst>
      <p:ext uri="{BB962C8B-B14F-4D97-AF65-F5344CB8AC3E}">
        <p14:creationId xmlns:p14="http://schemas.microsoft.com/office/powerpoint/2010/main" val="8402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5A73-6F06-45DF-99E6-EE377CF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27D8C-D238-406D-8D7C-0A10FDE7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3C7B7B-E4FC-43CB-B715-14FAAEF0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976669"/>
            <a:ext cx="4544812" cy="30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9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19B7-58BC-457B-A5C2-89F2BE3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Write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04CE0-0380-4959-A5A5-832878D3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7AE22-6D92-4C92-91CB-54BA4C2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Read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8D47F-DC28-4264-B558-3745EAC7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39E01-0947-4000-82E2-C5A46CA5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13128"/>
            <a:ext cx="9720072" cy="115480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it-IT" dirty="0"/>
              <a:t> Cassandra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A288CF-8EB9-4288-8C24-25301979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6861"/>
            <a:ext cx="9720073" cy="532658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RDBMS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work and scale </a:t>
            </a:r>
            <a:r>
              <a:rPr lang="it-IT" sz="2800" dirty="0" err="1"/>
              <a:t>well</a:t>
            </a:r>
            <a:r>
              <a:rPr lang="it-IT" sz="2800" dirty="0"/>
              <a:t> for big data: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6FF2A-FBC1-406F-9ECD-F2FC4D045DB7}"/>
              </a:ext>
            </a:extLst>
          </p:cNvPr>
          <p:cNvCxnSpPr>
            <a:cxnSpLocks/>
          </p:cNvCxnSpPr>
          <p:nvPr/>
        </p:nvCxnSpPr>
        <p:spPr>
          <a:xfrm>
            <a:off x="6096000" y="2254929"/>
            <a:ext cx="0" cy="440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58985BC-B9DA-42BF-9C37-FEECBF4FA339}"/>
              </a:ext>
            </a:extLst>
          </p:cNvPr>
          <p:cNvCxnSpPr/>
          <p:nvPr/>
        </p:nvCxnSpPr>
        <p:spPr>
          <a:xfrm>
            <a:off x="486540" y="4122347"/>
            <a:ext cx="111237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33B7A8-7177-4B67-9740-11AD3165DB8B}"/>
              </a:ext>
            </a:extLst>
          </p:cNvPr>
          <p:cNvSpPr txBox="1"/>
          <p:nvPr/>
        </p:nvSpPr>
        <p:spPr>
          <a:xfrm>
            <a:off x="770628" y="2181937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Replication: ACID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hold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anymore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CCE577A-1586-4D97-B485-B6A206FD3461}"/>
              </a:ext>
            </a:extLst>
          </p:cNvPr>
          <p:cNvSpPr/>
          <p:nvPr/>
        </p:nvSpPr>
        <p:spPr>
          <a:xfrm>
            <a:off x="1277880" y="3181204"/>
            <a:ext cx="8078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AA094C-4347-4550-B6F3-97BCE41C913A}"/>
              </a:ext>
            </a:extLst>
          </p:cNvPr>
          <p:cNvSpPr/>
          <p:nvPr/>
        </p:nvSpPr>
        <p:spPr>
          <a:xfrm>
            <a:off x="4688890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530AC8-53C7-4ABD-B370-FE9FC4BD3592}"/>
              </a:ext>
            </a:extLst>
          </p:cNvPr>
          <p:cNvSpPr/>
          <p:nvPr/>
        </p:nvSpPr>
        <p:spPr>
          <a:xfrm>
            <a:off x="2781418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50FF11F4-7238-42C0-8A9F-21510BE90D44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rot="5400000" flipH="1" flipV="1">
            <a:off x="3387319" y="1879633"/>
            <a:ext cx="12700" cy="2839762"/>
          </a:xfrm>
          <a:prstGeom prst="curvedConnector3">
            <a:avLst>
              <a:gd name="adj1" fmla="val 27315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6AB809D5-5C8D-44A0-AACD-FDB4EA2367B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085748" y="3585138"/>
            <a:ext cx="69567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F5BE8CE-C918-4335-8AA5-2B92497BE7C8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3589286" y="3585138"/>
            <a:ext cx="109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249B1FE-8BF0-473D-86A5-0662CDBDA42F}"/>
              </a:ext>
            </a:extLst>
          </p:cNvPr>
          <p:cNvSpPr txBox="1"/>
          <p:nvPr/>
        </p:nvSpPr>
        <p:spPr>
          <a:xfrm>
            <a:off x="1322205" y="339256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65B3D2F-400A-4F57-BD7C-B8A308092518}"/>
              </a:ext>
            </a:extLst>
          </p:cNvPr>
          <p:cNvSpPr txBox="1"/>
          <p:nvPr/>
        </p:nvSpPr>
        <p:spPr>
          <a:xfrm>
            <a:off x="2807201" y="3382606"/>
            <a:ext cx="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08A97D-14C4-45BC-BE64-B456115B220A}"/>
              </a:ext>
            </a:extLst>
          </p:cNvPr>
          <p:cNvSpPr txBox="1"/>
          <p:nvPr/>
        </p:nvSpPr>
        <p:spPr>
          <a:xfrm>
            <a:off x="4775694" y="3361449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Slave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91F6CB-BAC5-422D-B214-2DD7014309DA}"/>
              </a:ext>
            </a:extLst>
          </p:cNvPr>
          <p:cNvSpPr txBox="1"/>
          <p:nvPr/>
        </p:nvSpPr>
        <p:spPr>
          <a:xfrm>
            <a:off x="3494911" y="3622600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Replication lag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DDD4A9-717F-4690-A32D-B37B8E738231}"/>
              </a:ext>
            </a:extLst>
          </p:cNvPr>
          <p:cNvSpPr txBox="1"/>
          <p:nvPr/>
        </p:nvSpPr>
        <p:spPr>
          <a:xfrm>
            <a:off x="2685013" y="2663559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Unconsistent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F443973-B56C-42D1-859D-78B483C1BFDF}"/>
              </a:ext>
            </a:extLst>
          </p:cNvPr>
          <p:cNvSpPr txBox="1"/>
          <p:nvPr/>
        </p:nvSpPr>
        <p:spPr>
          <a:xfrm>
            <a:off x="6518154" y="2188583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Third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Normal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Form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doesn’t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scale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19A290-F107-4821-B2E5-0863DB1F29AF}"/>
              </a:ext>
            </a:extLst>
          </p:cNvPr>
          <p:cNvSpPr txBox="1"/>
          <p:nvPr/>
        </p:nvSpPr>
        <p:spPr>
          <a:xfrm>
            <a:off x="6296363" y="2549034"/>
            <a:ext cx="5409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Queries are not predictable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want a fast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</a:t>
            </a:r>
            <a:r>
              <a:rPr lang="en-US" dirty="0" err="1"/>
              <a:t>denormalize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disk seek</a:t>
            </a:r>
          </a:p>
          <a:p>
            <a:pPr marL="285750" indent="-285750">
              <a:buFontTx/>
              <a:buChar char="-"/>
            </a:pPr>
            <a:r>
              <a:rPr lang="en-US" dirty="0"/>
              <a:t>Sacrifice disk space to accept redundancy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9969BC-29BF-47E0-A1F1-649E84A989BA}"/>
              </a:ext>
            </a:extLst>
          </p:cNvPr>
          <p:cNvSpPr txBox="1"/>
          <p:nvPr/>
        </p:nvSpPr>
        <p:spPr>
          <a:xfrm>
            <a:off x="726245" y="4286405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nightmare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CCB34B0-EA5E-425F-8EF9-B625B96E2E26}"/>
              </a:ext>
            </a:extLst>
          </p:cNvPr>
          <p:cNvSpPr/>
          <p:nvPr/>
        </p:nvSpPr>
        <p:spPr>
          <a:xfrm>
            <a:off x="581740" y="4779160"/>
            <a:ext cx="611140" cy="611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9BA1C5-EA76-45E6-9C9B-A7CF9B246324}"/>
              </a:ext>
            </a:extLst>
          </p:cNvPr>
          <p:cNvSpPr txBox="1"/>
          <p:nvPr/>
        </p:nvSpPr>
        <p:spPr>
          <a:xfrm>
            <a:off x="631669" y="4975518"/>
            <a:ext cx="56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Client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991E73A-1CCC-4267-ACA3-38C4E383B9CB}"/>
              </a:ext>
            </a:extLst>
          </p:cNvPr>
          <p:cNvSpPr/>
          <p:nvPr/>
        </p:nvSpPr>
        <p:spPr>
          <a:xfrm>
            <a:off x="1781514" y="48559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2F1782C-3790-44E7-B625-1879001AF2EC}"/>
              </a:ext>
            </a:extLst>
          </p:cNvPr>
          <p:cNvSpPr/>
          <p:nvPr/>
        </p:nvSpPr>
        <p:spPr>
          <a:xfrm>
            <a:off x="1690380" y="5505706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D9F4CDB-5438-4C8D-ADFC-78EE4C3AB983}"/>
              </a:ext>
            </a:extLst>
          </p:cNvPr>
          <p:cNvSpPr/>
          <p:nvPr/>
        </p:nvSpPr>
        <p:spPr>
          <a:xfrm>
            <a:off x="1138609" y="59867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131A7B8-8E97-4D2F-9B88-9AF2FEFE3251}"/>
              </a:ext>
            </a:extLst>
          </p:cNvPr>
          <p:cNvSpPr/>
          <p:nvPr/>
        </p:nvSpPr>
        <p:spPr>
          <a:xfrm>
            <a:off x="358273" y="5979379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CA74139-F513-40C5-8AB1-1335F9015A02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 flipH="1">
            <a:off x="641681" y="5390300"/>
            <a:ext cx="245629" cy="5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B3E5F5C-1F73-428C-9B65-578EB57A6D23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1103381" y="5300801"/>
            <a:ext cx="318636" cy="6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51AD80C-689D-414D-B1ED-542AE027832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>
            <a:off x="1103381" y="4868659"/>
            <a:ext cx="761141" cy="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0F988C0-EA37-4CBC-8C7A-0E15432B994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198484" y="5114018"/>
            <a:ext cx="574904" cy="47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79E6F3-AF80-420D-BD3F-4BA292B05B10}"/>
              </a:ext>
            </a:extLst>
          </p:cNvPr>
          <p:cNvSpPr txBox="1"/>
          <p:nvPr/>
        </p:nvSpPr>
        <p:spPr>
          <a:xfrm>
            <a:off x="2305866" y="4682512"/>
            <a:ext cx="3832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Joins and aggregation are off limits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scattered in </a:t>
            </a:r>
            <a:r>
              <a:rPr lang="en-US" dirty="0" err="1"/>
              <a:t>shardes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2’ indexes hit every shard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a shard is painful: manually move its assigned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every shard manually in case of schema changes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2DABA4-679F-47A1-9743-1DBFFB5B907D}"/>
              </a:ext>
            </a:extLst>
          </p:cNvPr>
          <p:cNvSpPr txBox="1"/>
          <p:nvPr/>
        </p:nvSpPr>
        <p:spPr>
          <a:xfrm>
            <a:off x="6496725" y="4237944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High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apparent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E3FE23E-BE34-481C-9BD9-3BBBE279F695}"/>
              </a:ext>
            </a:extLst>
          </p:cNvPr>
          <p:cNvSpPr txBox="1"/>
          <p:nvPr/>
        </p:nvSpPr>
        <p:spPr>
          <a:xfrm>
            <a:off x="6316118" y="4593589"/>
            <a:ext cx="5517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a master fails, its slaves are useless until the master is up again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multiple data centers is a disaster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Frequent downtime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Changes to DB settings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Drive or power supply failures</a:t>
            </a:r>
          </a:p>
        </p:txBody>
      </p:sp>
    </p:spTree>
    <p:extLst>
      <p:ext uri="{BB962C8B-B14F-4D97-AF65-F5344CB8AC3E}">
        <p14:creationId xmlns:p14="http://schemas.microsoft.com/office/powerpoint/2010/main" val="13089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42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5DE48-E696-4941-A9E2-7FF9B41B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Cassandra?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B0C6D-8A8B-4E42-A0D4-EC09F343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008928"/>
            <a:ext cx="11164185" cy="440207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Cassandra is a fast </a:t>
            </a:r>
            <a:r>
              <a:rPr lang="en-US" sz="3200" dirty="0">
                <a:solidFill>
                  <a:schemeClr val="tx2"/>
                </a:solidFill>
              </a:rPr>
              <a:t>distributed</a:t>
            </a:r>
            <a:r>
              <a:rPr lang="en-US" sz="3200" dirty="0"/>
              <a:t> database built for </a:t>
            </a:r>
            <a:r>
              <a:rPr lang="en-US" sz="3200" dirty="0">
                <a:solidFill>
                  <a:schemeClr val="tx2"/>
                </a:solidFill>
              </a:rPr>
              <a:t>high availability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/>
                </a:solidFill>
              </a:rPr>
              <a:t>linear scalability</a:t>
            </a:r>
          </a:p>
          <a:p>
            <a:r>
              <a:rPr lang="en-US" dirty="0"/>
              <a:t>Features: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Predictable </a:t>
            </a:r>
            <a:r>
              <a:rPr lang="en-US" sz="2400" dirty="0" err="1"/>
              <a:t>performaces</a:t>
            </a:r>
            <a:r>
              <a:rPr lang="en-US" sz="2400" dirty="0"/>
              <a:t>: low latency and high scalability, even using 2, 10, 1000 nodes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 single point of failure: it’s a peer-to-peer technology, no master/slave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Supports multi data centers: it can withstand an entire data center failure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Commodity hardware: using many low-cost machines to scale horizontally and not vertically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Easy to manage operationally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NOT a direct replacement for RDBMS: it is necessary to adapt the model</a:t>
            </a:r>
          </a:p>
        </p:txBody>
      </p:sp>
    </p:spTree>
    <p:extLst>
      <p:ext uri="{BB962C8B-B14F-4D97-AF65-F5344CB8AC3E}">
        <p14:creationId xmlns:p14="http://schemas.microsoft.com/office/powerpoint/2010/main" val="25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FE4DB-A8E0-4CB9-AE99-C504A9C8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Oriented</a:t>
            </a:r>
            <a:r>
              <a:rPr lang="it-IT" dirty="0"/>
              <a:t> to </a:t>
            </a:r>
            <a:r>
              <a:rPr lang="it-IT" dirty="0" err="1"/>
              <a:t>applications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FD777-1D0C-4BBD-8E19-65DA9064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oriented</a:t>
            </a:r>
            <a:r>
              <a:rPr lang="it-IT" dirty="0"/>
              <a:t> in che senso</a:t>
            </a:r>
          </a:p>
        </p:txBody>
      </p:sp>
    </p:spTree>
    <p:extLst>
      <p:ext uri="{BB962C8B-B14F-4D97-AF65-F5344CB8AC3E}">
        <p14:creationId xmlns:p14="http://schemas.microsoft.com/office/powerpoint/2010/main" val="6710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68EEE-8842-4FA3-B1B8-8F6B7442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CAP tradeoffs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BB7B3-2F93-4954-866F-DE48734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76" y="1552353"/>
            <a:ext cx="6236534" cy="501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Impossible to be consistent, available and have network partitions</a:t>
            </a:r>
          </a:p>
          <a:p>
            <a:pPr marL="0" indent="0">
              <a:buNone/>
            </a:pPr>
            <a:r>
              <a:rPr lang="en-US" dirty="0"/>
              <a:t>Latency between data centers makes consistency impractical, especially when they are in different continents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Cassandra chooses </a:t>
            </a:r>
            <a:r>
              <a:rPr lang="en-US" sz="3200" dirty="0">
                <a:solidFill>
                  <a:schemeClr val="tx2"/>
                </a:solidFill>
              </a:rPr>
              <a:t>Availability and Partition tolerance </a:t>
            </a:r>
            <a:r>
              <a:rPr lang="en-US" sz="3200" dirty="0"/>
              <a:t>over Consistency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However, consistency and availability are tunable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0D8EAE-DCD4-4711-A78E-F95F2D2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084832"/>
            <a:ext cx="4037693" cy="39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BE92B40-32DB-4469-904B-4C562E071D3D}"/>
              </a:ext>
            </a:extLst>
          </p:cNvPr>
          <p:cNvSpPr/>
          <p:nvPr/>
        </p:nvSpPr>
        <p:spPr>
          <a:xfrm>
            <a:off x="6938011" y="-148856"/>
            <a:ext cx="5385124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3C0E4-94B0-4B97-8B63-9E51D823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3D5BF-20D1-4EDA-A899-0A99123F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965960"/>
            <a:ext cx="6358891" cy="4343400"/>
          </a:xfrm>
        </p:spPr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Replication </a:t>
            </a:r>
            <a:r>
              <a:rPr lang="it-IT" sz="2400" dirty="0" err="1">
                <a:solidFill>
                  <a:schemeClr val="tx2"/>
                </a:solidFill>
              </a:rPr>
              <a:t>factor</a:t>
            </a:r>
            <a:r>
              <a:rPr lang="it-IT" sz="2400" dirty="0">
                <a:solidFill>
                  <a:schemeClr val="tx2"/>
                </a:solidFill>
              </a:rPr>
              <a:t> = RF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copies of </a:t>
            </a:r>
            <a:r>
              <a:rPr lang="it-IT" sz="2400" dirty="0" err="1">
                <a:solidFill>
                  <a:schemeClr val="tx2"/>
                </a:solidFill>
              </a:rPr>
              <a:t>each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piece</a:t>
            </a:r>
            <a:r>
              <a:rPr lang="it-IT" sz="2400" dirty="0">
                <a:solidFill>
                  <a:schemeClr val="tx2"/>
                </a:solidFill>
              </a:rPr>
              <a:t> of data </a:t>
            </a:r>
            <a:r>
              <a:rPr lang="it-IT" sz="2400" dirty="0" err="1">
                <a:solidFill>
                  <a:schemeClr val="tx2"/>
                </a:solidFill>
              </a:rPr>
              <a:t>should</a:t>
            </a:r>
            <a:r>
              <a:rPr lang="it-IT" sz="2400" dirty="0">
                <a:solidFill>
                  <a:schemeClr val="tx2"/>
                </a:solidFill>
              </a:rPr>
              <a:t> be in the cluster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the RF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in Cassandra</a:t>
            </a:r>
          </a:p>
          <a:p>
            <a:r>
              <a:rPr lang="it-IT" sz="2400" dirty="0"/>
              <a:t>- Replication </a:t>
            </a:r>
            <a:r>
              <a:rPr lang="it-IT" sz="2400" dirty="0" err="1"/>
              <a:t>happens</a:t>
            </a:r>
            <a:r>
              <a:rPr lang="it-IT" sz="2400" dirty="0"/>
              <a:t> </a:t>
            </a:r>
            <a:r>
              <a:rPr lang="it-IT" sz="2400" dirty="0" err="1"/>
              <a:t>asynchronously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a machine </a:t>
            </a:r>
            <a:r>
              <a:rPr lang="it-IT" sz="2400" dirty="0" err="1"/>
              <a:t>is</a:t>
            </a:r>
            <a:r>
              <a:rPr lang="it-IT" sz="2400" dirty="0"/>
              <a:t> down Cassandra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hinted</a:t>
            </a:r>
            <a:r>
              <a:rPr lang="it-IT" sz="2400" dirty="0"/>
              <a:t> </a:t>
            </a:r>
            <a:r>
              <a:rPr lang="it-IT" sz="2400" dirty="0" err="1"/>
              <a:t>handoff</a:t>
            </a:r>
            <a:r>
              <a:rPr lang="it-IT" sz="2400" dirty="0"/>
              <a:t> to replay the </a:t>
            </a:r>
            <a:r>
              <a:rPr lang="it-IT" sz="2400" dirty="0" err="1"/>
              <a:t>missed</a:t>
            </a:r>
            <a:r>
              <a:rPr lang="it-IT" sz="2400" dirty="0"/>
              <a:t> </a:t>
            </a:r>
            <a:r>
              <a:rPr lang="it-IT" sz="2400" dirty="0" err="1"/>
              <a:t>replication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available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/>
              <a:t>A </a:t>
            </a:r>
            <a:r>
              <a:rPr lang="it-IT" sz="2400" dirty="0" err="1"/>
              <a:t>usual</a:t>
            </a:r>
            <a:r>
              <a:rPr lang="it-IT" sz="2400" dirty="0"/>
              <a:t> RF </a:t>
            </a:r>
            <a:r>
              <a:rPr lang="it-IT" sz="2400" dirty="0" err="1"/>
              <a:t>is</a:t>
            </a:r>
            <a:r>
              <a:rPr lang="it-IT" sz="2400" dirty="0"/>
              <a:t> 3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1C6D65-AECE-40F3-8CA7-C2067944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41" y="1435197"/>
            <a:ext cx="4120039" cy="25972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21729-BECB-420C-90B0-55775C27DE62}"/>
              </a:ext>
            </a:extLst>
          </p:cNvPr>
          <p:cNvSpPr txBox="1"/>
          <p:nvPr/>
        </p:nvSpPr>
        <p:spPr>
          <a:xfrm>
            <a:off x="7364819" y="4275913"/>
            <a:ext cx="4827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With RF = 3, </a:t>
            </a:r>
            <a:r>
              <a:rPr lang="it-IT" sz="2200" dirty="0" err="1"/>
              <a:t>when</a:t>
            </a:r>
            <a:r>
              <a:rPr lang="it-IT" sz="2200" dirty="0"/>
              <a:t> a </a:t>
            </a:r>
            <a:r>
              <a:rPr lang="it-IT" sz="2200" dirty="0" err="1"/>
              <a:t>write</a:t>
            </a:r>
            <a:r>
              <a:rPr lang="it-IT" sz="2200" dirty="0"/>
              <a:t> </a:t>
            </a:r>
            <a:r>
              <a:rPr lang="it-IT" sz="2200" dirty="0" err="1"/>
              <a:t>happens</a:t>
            </a:r>
            <a:r>
              <a:rPr lang="it-IT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 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B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C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r>
              <a:rPr lang="it-IT" sz="2200" dirty="0"/>
              <a:t>For a </a:t>
            </a:r>
            <a:r>
              <a:rPr lang="it-IT" sz="2200" dirty="0" err="1"/>
              <a:t>total</a:t>
            </a:r>
            <a:r>
              <a:rPr lang="it-IT" sz="2200" dirty="0"/>
              <a:t> of 3 </a:t>
            </a:r>
            <a:r>
              <a:rPr lang="it-IT" sz="2200" dirty="0" err="1"/>
              <a:t>replicas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23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312A3-358E-421D-BE8A-69E0B53E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479"/>
            <a:ext cx="9720072" cy="1052203"/>
          </a:xfrm>
        </p:spPr>
        <p:txBody>
          <a:bodyPr/>
          <a:lstStyle/>
          <a:p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C8B89-2ED0-4C45-B97B-B754DD69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8" y="1839433"/>
            <a:ext cx="10873562" cy="4710224"/>
          </a:xfrm>
        </p:spPr>
        <p:txBody>
          <a:bodyPr>
            <a:normAutofit/>
          </a:bodyPr>
          <a:lstStyle/>
          <a:p>
            <a:pPr algn="ctr"/>
            <a:r>
              <a:rPr lang="it-IT" sz="2400" dirty="0" err="1">
                <a:solidFill>
                  <a:schemeClr val="tx2"/>
                </a:solidFill>
              </a:rPr>
              <a:t>Consistenct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level</a:t>
            </a:r>
            <a:r>
              <a:rPr lang="it-IT" sz="2400" dirty="0">
                <a:solidFill>
                  <a:schemeClr val="tx2"/>
                </a:solidFill>
              </a:rPr>
              <a:t> = CL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replicas</a:t>
            </a:r>
            <a:r>
              <a:rPr lang="it-IT" sz="2400" dirty="0">
                <a:solidFill>
                  <a:schemeClr val="tx2"/>
                </a:solidFill>
              </a:rPr>
              <a:t> I </a:t>
            </a:r>
            <a:r>
              <a:rPr lang="it-IT" sz="2400" dirty="0" err="1">
                <a:solidFill>
                  <a:schemeClr val="tx2"/>
                </a:solidFill>
              </a:rPr>
              <a:t>need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hear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when</a:t>
            </a:r>
            <a:r>
              <a:rPr lang="it-IT" sz="2400" dirty="0">
                <a:solidFill>
                  <a:schemeClr val="tx2"/>
                </a:solidFill>
              </a:rPr>
              <a:t> I do a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>
                <a:solidFill>
                  <a:schemeClr val="tx2"/>
                </a:solidFill>
              </a:rPr>
              <a:t> or a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before</a:t>
            </a:r>
            <a:r>
              <a:rPr lang="it-IT" sz="2400" dirty="0">
                <a:solidFill>
                  <a:schemeClr val="tx2"/>
                </a:solidFill>
              </a:rPr>
              <a:t> the </a:t>
            </a:r>
            <a:r>
              <a:rPr lang="it-IT" sz="2400" dirty="0" err="1">
                <a:solidFill>
                  <a:schemeClr val="tx2"/>
                </a:solidFill>
              </a:rPr>
              <a:t>operation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considered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successful</a:t>
            </a:r>
            <a:endParaRPr lang="it-IT" sz="2400" dirty="0">
              <a:solidFill>
                <a:schemeClr val="tx2"/>
              </a:solidFill>
            </a:endParaRP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How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for query to </a:t>
            </a:r>
            <a:r>
              <a:rPr lang="it-IT" sz="2400" dirty="0" err="1"/>
              <a:t>respond</a:t>
            </a:r>
            <a:r>
              <a:rPr lang="it-IT" sz="2400" dirty="0"/>
              <a:t> OK to the client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query </a:t>
            </a:r>
            <a:r>
              <a:rPr lang="it-IT" sz="2400" dirty="0" err="1"/>
              <a:t>consistency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Two separate </a:t>
            </a:r>
            <a:r>
              <a:rPr lang="it-IT" sz="2400" dirty="0" err="1"/>
              <a:t>values</a:t>
            </a:r>
            <a:r>
              <a:rPr lang="it-IT" sz="2400" dirty="0"/>
              <a:t>: one for </a:t>
            </a:r>
            <a:r>
              <a:rPr lang="it-IT" sz="2400" dirty="0" err="1"/>
              <a:t>write</a:t>
            </a:r>
            <a:r>
              <a:rPr lang="it-IT" sz="2400" dirty="0"/>
              <a:t> and one for </a:t>
            </a:r>
            <a:r>
              <a:rPr lang="it-IT" sz="2400" dirty="0" err="1"/>
              <a:t>read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High CL: high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slower</a:t>
            </a:r>
            <a:r>
              <a:rPr lang="it-IT" sz="2400" dirty="0"/>
              <a:t>, low </a:t>
            </a:r>
            <a:r>
              <a:rPr lang="it-IT" sz="2400" dirty="0" err="1"/>
              <a:t>availability</a:t>
            </a:r>
            <a:br>
              <a:rPr lang="it-IT" sz="2400" dirty="0"/>
            </a:br>
            <a:r>
              <a:rPr lang="it-IT" sz="2400" dirty="0"/>
              <a:t> Low CL: low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faster</a:t>
            </a:r>
            <a:r>
              <a:rPr lang="it-IT" sz="2400" dirty="0"/>
              <a:t>, high </a:t>
            </a:r>
            <a:r>
              <a:rPr lang="it-IT" sz="2400" dirty="0" err="1"/>
              <a:t>availability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FF76E8-0ACF-417D-B537-C1D37779CA2B}"/>
              </a:ext>
            </a:extLst>
          </p:cNvPr>
          <p:cNvSpPr txBox="1"/>
          <p:nvPr/>
        </p:nvSpPr>
        <p:spPr>
          <a:xfrm>
            <a:off x="659218" y="5293900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I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hear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gives</a:t>
            </a:r>
            <a:r>
              <a:rPr lang="it-IT" sz="2400" dirty="0"/>
              <a:t> the data back to the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54C661-8036-40A0-8541-6467F9687D43}"/>
              </a:ext>
            </a:extLst>
          </p:cNvPr>
          <p:cNvSpPr txBox="1"/>
          <p:nvPr/>
        </p:nvSpPr>
        <p:spPr>
          <a:xfrm>
            <a:off x="6422066" y="5310689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 to disk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replies</a:t>
            </a:r>
            <a:r>
              <a:rPr lang="it-IT" sz="2400" dirty="0"/>
              <a:t> to the client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932D0DD-EE2C-47ED-844D-42CEB8F252B8}"/>
              </a:ext>
            </a:extLst>
          </p:cNvPr>
          <p:cNvCxnSpPr>
            <a:cxnSpLocks/>
          </p:cNvCxnSpPr>
          <p:nvPr/>
        </p:nvCxnSpPr>
        <p:spPr>
          <a:xfrm>
            <a:off x="6096000" y="5104933"/>
            <a:ext cx="0" cy="1531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30E44-0585-4A0F-83DC-5FBD9FC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252B5-0792-4ABB-80EC-A112A3C8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88438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ACE6-A9F9-4E44-AF4B-4F84DD8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476F3-1483-4E69-9F67-C8F4B360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funziona </a:t>
            </a:r>
            <a:r>
              <a:rPr lang="it-IT" dirty="0" err="1"/>
              <a:t>etc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partition</a:t>
            </a:r>
            <a:r>
              <a:rPr lang="it-IT" dirty="0"/>
              <a:t> key?</a:t>
            </a:r>
          </a:p>
        </p:txBody>
      </p:sp>
    </p:spTree>
    <p:extLst>
      <p:ext uri="{BB962C8B-B14F-4D97-AF65-F5344CB8AC3E}">
        <p14:creationId xmlns:p14="http://schemas.microsoft.com/office/powerpoint/2010/main" val="292603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427</TotalTime>
  <Words>1140</Words>
  <Application>Microsoft Office PowerPoint</Application>
  <PresentationFormat>Widescreen</PresentationFormat>
  <Paragraphs>119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Integrale</vt:lpstr>
      <vt:lpstr>Cassandra project</vt:lpstr>
      <vt:lpstr>Why Cassandra</vt:lpstr>
      <vt:lpstr>What is Cassandra?</vt:lpstr>
      <vt:lpstr>Oriented to applications</vt:lpstr>
      <vt:lpstr>CAP tradeoffs</vt:lpstr>
      <vt:lpstr>Replication</vt:lpstr>
      <vt:lpstr>Tunable Consistency: levels</vt:lpstr>
      <vt:lpstr>Consistency levels</vt:lpstr>
      <vt:lpstr>ring</vt:lpstr>
      <vt:lpstr>Primary key</vt:lpstr>
      <vt:lpstr>Partitions and partition keys</vt:lpstr>
      <vt:lpstr>Partitions</vt:lpstr>
      <vt:lpstr>Clustering columns</vt:lpstr>
      <vt:lpstr>Clustering columns examples</vt:lpstr>
      <vt:lpstr>Presentazione standard di PowerPoint</vt:lpstr>
      <vt:lpstr>Write path</vt:lpstr>
      <vt:lpstr>Read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project</dc:title>
  <dc:creator>Deborah Pintani</dc:creator>
  <cp:lastModifiedBy>Deborah Pintani</cp:lastModifiedBy>
  <cp:revision>50</cp:revision>
  <dcterms:created xsi:type="dcterms:W3CDTF">2021-07-05T21:53:35Z</dcterms:created>
  <dcterms:modified xsi:type="dcterms:W3CDTF">2021-07-06T14:16:26Z</dcterms:modified>
</cp:coreProperties>
</file>