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04E10-9B10-420A-9171-E6E1F495B089}" v="1156" dt="2023-05-27T05:49:1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9C7343-7781-4002-AD83-510AB149E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9E7A5-45D4-4C8B-BDF4-2D396D73C7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78226-DE52-43CF-A2E4-A6BD87199DDA}" type="datetime1">
              <a:rPr lang="en-GB" smtClean="0"/>
              <a:t>26/05/2023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5E5E9-4390-423B-8AF4-5F5BFF815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14012-BC33-4D0E-A71F-751BB89382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27702-8998-4AB3-978C-F93599E74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9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16CA6-182F-49BA-8AE7-290DEC2A55E0}" type="datetime1">
              <a:rPr lang="en-GB" smtClean="0"/>
              <a:pPr/>
              <a:t>26/05/2023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1543F-4CED-446E-B224-0B26E9088C8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90074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543F-4CED-446E-B224-0B26E9088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98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180652-F97D-4956-9778-8F3BBC6074A7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C899E-A1D4-45C9-A3F9-BC1EA143C393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E1274-A0AC-47D6-A18C-08A7C4FA4C15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71DA8-D05C-406D-A554-D60F36FDA539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681600-535F-43AC-92A6-32759115D7F3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3C242-4813-4E15-9A84-A39AAFBC6C90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BD0D4-4D16-4B58-87E7-146A4D862FDA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6C542-E7F7-44EE-8493-F0CBAE9DAC72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933A8-72D0-4842-9744-01DD2CD31542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82DA6B9-C1F3-4095-89D5-83D29BD2CF09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9CFF5-2551-4D62-B244-77CFA59664EF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BDC1F27-E779-49DE-AC30-F264901409C6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HACKATHON 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r>
              <a:rPr lang="en-GB" sz="2800" cap="none" dirty="0"/>
              <a:t>Education Analytics: Empowering Student Success Through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000" b="1" dirty="0">
                <a:solidFill>
                  <a:srgbClr val="374151"/>
                </a:solidFill>
                <a:ea typeface="+mn-lt"/>
                <a:cs typeface="+mn-lt"/>
              </a:rPr>
              <a:t>Problem statement:</a:t>
            </a:r>
            <a:endParaRPr lang="en-US" dirty="0"/>
          </a:p>
          <a:p>
            <a:pPr marL="305435" indent="-305435"/>
            <a:r>
              <a:rPr lang="en-GB" sz="4000" dirty="0">
                <a:solidFill>
                  <a:srgbClr val="374151"/>
                </a:solidFill>
                <a:ea typeface="+mn-lt"/>
                <a:cs typeface="+mn-lt"/>
              </a:rPr>
              <a:t>Improve student performance by identifying early intervention opportunities.</a:t>
            </a:r>
          </a:p>
          <a:p>
            <a:pPr marL="0" indent="0">
              <a:buNone/>
            </a:pPr>
            <a:r>
              <a:rPr lang="en-GB" sz="4000" b="1" dirty="0">
                <a:solidFill>
                  <a:srgbClr val="374151"/>
                </a:solidFill>
                <a:ea typeface="+mn-lt"/>
                <a:cs typeface="+mn-lt"/>
              </a:rPr>
              <a:t>Solution Overview:</a:t>
            </a:r>
          </a:p>
          <a:p>
            <a:pPr marL="305435" indent="-305435"/>
            <a:r>
              <a:rPr lang="en-GB" sz="4000" dirty="0">
                <a:solidFill>
                  <a:srgbClr val="374151"/>
                </a:solidFill>
                <a:ea typeface="+mn-lt"/>
                <a:cs typeface="+mn-lt"/>
              </a:rPr>
              <a:t>Utilize machine learning techniques to </a:t>
            </a:r>
            <a:r>
              <a:rPr lang="en-GB" sz="4000" err="1">
                <a:solidFill>
                  <a:srgbClr val="374151"/>
                </a:solidFill>
                <a:ea typeface="+mn-lt"/>
                <a:cs typeface="+mn-lt"/>
              </a:rPr>
              <a:t>analyze</a:t>
            </a:r>
            <a:r>
              <a:rPr lang="en-GB" sz="4000" dirty="0">
                <a:solidFill>
                  <a:srgbClr val="374151"/>
                </a:solidFill>
                <a:ea typeface="+mn-lt"/>
                <a:cs typeface="+mn-lt"/>
              </a:rPr>
              <a:t> student data and predict at-</a:t>
            </a:r>
            <a:r>
              <a:rPr lang="en-GB" sz="4000" err="1">
                <a:solidFill>
                  <a:srgbClr val="374151"/>
                </a:solidFill>
                <a:ea typeface="+mn-lt"/>
                <a:cs typeface="+mn-lt"/>
              </a:rPr>
              <a:t>rsik</a:t>
            </a:r>
            <a:r>
              <a:rPr lang="en-GB" sz="4000" dirty="0">
                <a:solidFill>
                  <a:srgbClr val="374151"/>
                </a:solidFill>
                <a:ea typeface="+mn-lt"/>
                <a:cs typeface="+mn-lt"/>
              </a:rPr>
              <a:t> students</a:t>
            </a:r>
            <a:endParaRPr lang="en-GB" sz="4000" b="1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13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3700" b="1" dirty="0">
                <a:solidFill>
                  <a:srgbClr val="374151"/>
                </a:solidFill>
                <a:ea typeface="+mn-lt"/>
                <a:cs typeface="+mn-lt"/>
              </a:rPr>
              <a:t>Sample Data</a:t>
            </a:r>
            <a:endParaRPr lang="en-US" sz="3700"/>
          </a:p>
          <a:p>
            <a:pPr marL="305435" indent="-305435"/>
            <a:r>
              <a:rPr lang="en-GB" sz="3700" dirty="0">
                <a:solidFill>
                  <a:srgbClr val="374151"/>
                </a:solidFill>
                <a:ea typeface="+mn-lt"/>
                <a:cs typeface="+mn-lt"/>
              </a:rPr>
              <a:t>Gather student-related features such as demographics, </a:t>
            </a:r>
            <a:r>
              <a:rPr lang="en-GB" sz="3700">
                <a:solidFill>
                  <a:srgbClr val="374151"/>
                </a:solidFill>
                <a:ea typeface="+mn-lt"/>
                <a:cs typeface="+mn-lt"/>
              </a:rPr>
              <a:t>academic records, attendance, etc.</a:t>
            </a:r>
            <a:endParaRPr lang="en-GB" sz="37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700" b="1" dirty="0">
                <a:solidFill>
                  <a:srgbClr val="374151"/>
                </a:solidFill>
                <a:ea typeface="+mn-lt"/>
                <a:cs typeface="+mn-lt"/>
              </a:rPr>
              <a:t>Data Exploration</a:t>
            </a:r>
            <a:endParaRPr lang="en-GB" sz="3700"/>
          </a:p>
          <a:p>
            <a:pPr marL="305435" indent="-305435"/>
            <a:r>
              <a:rPr lang="en-GB" sz="3700" err="1">
                <a:solidFill>
                  <a:srgbClr val="374151"/>
                </a:solidFill>
                <a:ea typeface="+mn-lt"/>
                <a:cs typeface="+mn-lt"/>
              </a:rPr>
              <a:t>Analyze</a:t>
            </a:r>
            <a:r>
              <a:rPr lang="en-GB" sz="3700" dirty="0">
                <a:solidFill>
                  <a:srgbClr val="374151"/>
                </a:solidFill>
                <a:ea typeface="+mn-lt"/>
                <a:cs typeface="+mn-lt"/>
              </a:rPr>
              <a:t> data distribution, missing values, and correlations among variables.</a:t>
            </a:r>
            <a:endParaRPr lang="en-GB" sz="3700"/>
          </a:p>
        </p:txBody>
      </p:sp>
    </p:spTree>
    <p:extLst>
      <p:ext uri="{BB962C8B-B14F-4D97-AF65-F5344CB8AC3E}">
        <p14:creationId xmlns:p14="http://schemas.microsoft.com/office/powerpoint/2010/main" val="284052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374151"/>
                </a:solidFill>
                <a:ea typeface="+mn-lt"/>
                <a:cs typeface="+mn-lt"/>
              </a:rPr>
              <a:t>Handling Missing Data</a:t>
            </a:r>
            <a:endParaRPr lang="en-US" sz="3600" dirty="0"/>
          </a:p>
          <a:p>
            <a:pPr marL="305435" indent="-305435"/>
            <a:r>
              <a:rPr lang="en-GB" sz="3600" dirty="0">
                <a:solidFill>
                  <a:srgbClr val="374151"/>
                </a:solidFill>
                <a:ea typeface="+mn-lt"/>
                <a:cs typeface="+mn-lt"/>
              </a:rPr>
              <a:t>Apply techniques such as imputation or deletion to handle missing values.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374151"/>
                </a:solidFill>
                <a:ea typeface="+mn-lt"/>
                <a:cs typeface="+mn-lt"/>
              </a:rPr>
              <a:t>Feature Engineering</a:t>
            </a:r>
            <a:endParaRPr lang="en-GB" sz="3600" dirty="0"/>
          </a:p>
          <a:p>
            <a:pPr marL="305435" indent="-305435">
              <a:buFont typeface="Wingdings 2"/>
              <a:buChar char=""/>
            </a:pPr>
            <a:r>
              <a:rPr lang="en-GB" sz="3100" dirty="0">
                <a:solidFill>
                  <a:srgbClr val="374151"/>
                </a:solidFill>
                <a:ea typeface="+mn-lt"/>
                <a:cs typeface="+mn-lt"/>
              </a:rPr>
              <a:t>Create relevant features or transform existing ones to capture meaningful information.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374151"/>
                </a:solidFill>
                <a:ea typeface="+mn-lt"/>
                <a:cs typeface="+mn-lt"/>
              </a:rPr>
              <a:t>Data Encoding</a:t>
            </a:r>
          </a:p>
          <a:p>
            <a:pPr marL="305435" indent="-305435">
              <a:buFont typeface="Wingdings 2"/>
              <a:buChar char=""/>
            </a:pPr>
            <a:r>
              <a:rPr lang="en-GB" sz="3400" dirty="0">
                <a:solidFill>
                  <a:srgbClr val="374151"/>
                </a:solidFill>
                <a:ea typeface="+mn-lt"/>
                <a:cs typeface="+mn-lt"/>
              </a:rPr>
              <a:t>Convert category variables to numerical representations (</a:t>
            </a:r>
            <a:r>
              <a:rPr lang="en-GB" sz="3400" dirty="0" err="1">
                <a:solidFill>
                  <a:srgbClr val="374151"/>
                </a:solidFill>
                <a:ea typeface="+mn-lt"/>
                <a:cs typeface="+mn-lt"/>
              </a:rPr>
              <a:t>e.g</a:t>
            </a:r>
            <a:r>
              <a:rPr lang="en-GB" sz="3400" dirty="0">
                <a:solidFill>
                  <a:srgbClr val="374151"/>
                </a:solidFill>
                <a:ea typeface="+mn-lt"/>
                <a:cs typeface="+mn-lt"/>
              </a:rPr>
              <a:t> ne-hot encoding)</a:t>
            </a:r>
            <a:endParaRPr lang="en-GB" sz="3400" b="1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6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6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</a:rPr>
              <a:t>Model Selection</a:t>
            </a:r>
          </a:p>
          <a:p>
            <a:pPr marL="305435" indent="-305435"/>
            <a: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  <a:t>Choose a suitable ML algorithm for classification, such as logistic regression, decision trees, or random forests.</a:t>
            </a:r>
            <a:endParaRPr lang="en-GB" sz="200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rgbClr val="374151"/>
                </a:solidFill>
                <a:ea typeface="+mn-lt"/>
                <a:cs typeface="+mn-lt"/>
              </a:rPr>
              <a:t>Model Training</a:t>
            </a:r>
            <a:endParaRPr lang="en-GB" sz="3600" dirty="0"/>
          </a:p>
          <a:p>
            <a:pPr marL="305435" indent="-305435">
              <a:buFont typeface="Wingdings 2"/>
              <a:buChar char=""/>
            </a:pPr>
            <a:r>
              <a:rPr lang="en-GB" sz="2400" dirty="0">
                <a:solidFill>
                  <a:srgbClr val="374151"/>
                </a:solidFill>
                <a:ea typeface="+mn-lt"/>
                <a:cs typeface="+mn-lt"/>
              </a:rPr>
              <a:t>Split the data into training and testing sets, and train the model using the training data.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  <a:ea typeface="+mn-lt"/>
                <a:cs typeface="+mn-lt"/>
              </a:rPr>
              <a:t>Model Evaluation</a:t>
            </a:r>
            <a:endParaRPr lang="en-GB" sz="3200" b="1">
              <a:solidFill>
                <a:srgbClr val="374151"/>
              </a:solidFill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en-GB" sz="2600" dirty="0">
                <a:solidFill>
                  <a:srgbClr val="374151"/>
                </a:solidFill>
                <a:ea typeface="+mn-lt"/>
                <a:cs typeface="+mn-lt"/>
              </a:rPr>
              <a:t>Assess the model's performance using evaluation metrics like accuracy, precision, recall, and F1-score.</a:t>
            </a:r>
            <a:endParaRPr lang="en-GB" sz="2600" b="1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PREdiction</a:t>
            </a:r>
            <a:r>
              <a:rPr lang="en-GB" dirty="0"/>
              <a:t> versus intervention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</a:rPr>
              <a:t>Apply Model</a:t>
            </a:r>
          </a:p>
          <a:p>
            <a:pPr marL="305435" indent="-305435"/>
            <a:r>
              <a:rPr lang="en-GB" sz="3200" dirty="0">
                <a:solidFill>
                  <a:srgbClr val="374151"/>
                </a:solidFill>
                <a:ea typeface="+mn-lt"/>
                <a:cs typeface="+mn-lt"/>
              </a:rPr>
              <a:t>Choose a suitable ML algorithm for classification, such as logistic regression, decision trees, or random forests.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  <a:ea typeface="+mn-lt"/>
                <a:cs typeface="+mn-lt"/>
              </a:rPr>
              <a:t>Intervention Strategies</a:t>
            </a:r>
            <a:endParaRPr lang="en-GB" sz="3200" dirty="0"/>
          </a:p>
          <a:p>
            <a:pPr marL="305435" indent="-305435">
              <a:buFont typeface="Wingdings 2"/>
              <a:buChar char=""/>
            </a:pPr>
            <a:r>
              <a:rPr lang="en-GB" sz="3200" dirty="0">
                <a:solidFill>
                  <a:srgbClr val="374151"/>
                </a:solidFill>
                <a:ea typeface="+mn-lt"/>
                <a:cs typeface="+mn-lt"/>
              </a:rPr>
              <a:t>Split the data into training and testing sets, and train the model using the training data</a:t>
            </a:r>
            <a:endParaRPr lang="en-GB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3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374151"/>
                </a:solidFill>
              </a:rPr>
              <a:t>Model Optimization</a:t>
            </a:r>
          </a:p>
          <a:p>
            <a:pPr marL="305435" indent="-305435"/>
            <a:r>
              <a:rPr lang="en-GB" sz="2800" dirty="0">
                <a:solidFill>
                  <a:srgbClr val="374151"/>
                </a:solidFill>
                <a:ea typeface="+mn-lt"/>
                <a:cs typeface="+mn-lt"/>
              </a:rPr>
              <a:t>Fine-tune the model hyperparameters and evaluate its performance using cross-validation.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  <a:ea typeface="+mn-lt"/>
                <a:cs typeface="+mn-lt"/>
              </a:rPr>
              <a:t>Intervention Strategies</a:t>
            </a:r>
            <a:endParaRPr lang="en-GB" sz="3200" dirty="0"/>
          </a:p>
          <a:p>
            <a:pPr marL="305435" indent="-305435">
              <a:buFont typeface="Wingdings 2"/>
              <a:buChar char=""/>
            </a:pPr>
            <a:r>
              <a:rPr lang="en-GB" sz="2800" dirty="0">
                <a:solidFill>
                  <a:srgbClr val="374151"/>
                </a:solidFill>
                <a:ea typeface="+mn-lt"/>
                <a:cs typeface="+mn-lt"/>
              </a:rPr>
              <a:t>Explore ensemble techniques to combine multiple models for improved predictions.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  <a:ea typeface="+mn-lt"/>
                <a:cs typeface="+mn-lt"/>
              </a:rPr>
              <a:t>Real Time Monitoring</a:t>
            </a:r>
          </a:p>
          <a:p>
            <a:pPr marL="305435" indent="-305435"/>
            <a:r>
              <a:rPr lang="en-GB" sz="2600" dirty="0">
                <a:solidFill>
                  <a:srgbClr val="374151"/>
                </a:solidFill>
                <a:ea typeface="+mn-lt"/>
                <a:cs typeface="+mn-lt"/>
              </a:rPr>
              <a:t>Implement a system for continuous data collection and model updates.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0283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450-A629-3858-EBBA-BC9D1E7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2748-BB99-FA43-2241-AC2F7EA2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374151"/>
                </a:solidFill>
              </a:rPr>
              <a:t>Summary</a:t>
            </a:r>
            <a:endParaRPr lang="en-US" dirty="0"/>
          </a:p>
          <a:p>
            <a:pPr marL="0" indent="0">
              <a:buNone/>
            </a:pPr>
            <a:r>
              <a:rPr lang="en-GB" sz="2800" dirty="0">
                <a:solidFill>
                  <a:srgbClr val="374151"/>
                </a:solidFill>
                <a:ea typeface="+mn-lt"/>
                <a:cs typeface="+mn-lt"/>
              </a:rPr>
              <a:t>Using machine learning techniques, we can develop a predictive model to identify at risk students and assign intervention strategies. By </a:t>
            </a:r>
            <a:r>
              <a:rPr lang="en-GB" sz="2800" dirty="0" err="1">
                <a:solidFill>
                  <a:srgbClr val="374151"/>
                </a:solidFill>
                <a:ea typeface="+mn-lt"/>
                <a:cs typeface="+mn-lt"/>
              </a:rPr>
              <a:t>analyzing</a:t>
            </a:r>
            <a:r>
              <a:rPr lang="en-GB" sz="2800" dirty="0">
                <a:solidFill>
                  <a:srgbClr val="374151"/>
                </a:solidFill>
                <a:ea typeface="+mn-lt"/>
                <a:cs typeface="+mn-lt"/>
              </a:rPr>
              <a:t> various student factors, we can provide timely support and improve educational outcomes. The presented solution has the potential to positively impact student success and contribute to a more effective educational system.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64319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HACKATHON PROJECT </vt:lpstr>
      <vt:lpstr>INTRODUCTION</vt:lpstr>
      <vt:lpstr>DATA COLLECTION AND EXPLORATION</vt:lpstr>
      <vt:lpstr>DATA PREPROCESSING</vt:lpstr>
      <vt:lpstr>Model development</vt:lpstr>
      <vt:lpstr>PREdiction versus intervention</vt:lpstr>
      <vt:lpstr>Model refinement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2023-05-26T18:25:40Z</dcterms:created>
  <dcterms:modified xsi:type="dcterms:W3CDTF">2023-05-27T05:49:14Z</dcterms:modified>
</cp:coreProperties>
</file>