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71" r:id="rId5"/>
    <p:sldId id="260" r:id="rId6"/>
    <p:sldId id="275" r:id="rId7"/>
    <p:sldId id="261" r:id="rId8"/>
    <p:sldId id="262" r:id="rId9"/>
    <p:sldId id="263" r:id="rId10"/>
    <p:sldId id="264" r:id="rId11"/>
    <p:sldId id="265" r:id="rId12"/>
    <p:sldId id="266" r:id="rId13"/>
    <p:sldId id="267" r:id="rId14"/>
    <p:sldId id="270" r:id="rId15"/>
    <p:sldId id="268" r:id="rId16"/>
    <p:sldId id="269"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FD8E-1729-413D-9B8F-587E3DF21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8D3F6-53BD-4C61-AE9B-DB6DE822F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9B45A-F3B1-4B4D-BC00-6DF8D107C32D}"/>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5E580BBB-A7BA-4B80-AA3B-B156BA7B2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E6C64-61CD-44AA-9D9D-68BE2D069128}"/>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279161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68EA-6A96-4DC5-A669-18DCCD2DD5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22A981-1188-4FC1-9AA6-D2600B29A8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5744C-D21F-424C-86EC-D2EAF19DF0FF}"/>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D27A4F07-B24E-4C61-92DC-028AD9A42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ECFC1-8E16-4F74-9D7B-971980CC328C}"/>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325782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27624-7212-4F04-8D3F-DF7F379EA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E92DE-56FB-4D94-B203-6334156B6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91082-9181-4C15-93FE-4C5DE0DAAEA4}"/>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BFF69BC3-D247-48AE-B161-44D75E257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9DBCF-0972-4C57-A097-AD8DB1C416E4}"/>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326914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2CA4-6B9E-42DB-82FC-E74E6E1DC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ABF6B3-975F-4007-9BC9-EBF06C8BB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8CA00-E214-4847-9976-A81C16C17E8A}"/>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964C7AE9-29C8-4503-9C20-A4C0760A0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CFCA6-33BB-49D9-8AF1-A23CBBCDBCB5}"/>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262525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59F5B-EF49-4941-A09D-D9A6306C10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E1754-E238-40CE-8C40-3BFB8CFCC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B47A9F-18F5-4C78-ACCF-4543B0AE1D42}"/>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B482A508-C3F0-405E-9339-8008993D2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5C090-C81C-4F0A-B560-5158A1B6198F}"/>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1385994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C87B-9891-4A9D-8014-7FC0D5505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BF269-0802-4D4D-80E5-A6DE652F8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EBE34-5B51-4BD4-8C46-0974288DA6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46D619-5ECF-4CB0-9F00-3A16B32BF4EA}"/>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6" name="Footer Placeholder 5">
            <a:extLst>
              <a:ext uri="{FF2B5EF4-FFF2-40B4-BE49-F238E27FC236}">
                <a16:creationId xmlns:a16="http://schemas.microsoft.com/office/drawing/2014/main" id="{BF755349-2BAE-4492-870E-DD17DC52E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77A62-77F2-4348-B390-020D6F1104EA}"/>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359827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583-C859-479D-BBAF-E938DBFED9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DBB028-3B60-43B3-9CDF-2C4B4D207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F31FC-C789-4E20-B5E7-082261C14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77576-A59E-4686-8FD6-F4962F0F9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35BF7-78D2-49FE-9FAA-918BF8576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863F53-076D-408D-A89C-BA5E0B365849}"/>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8" name="Footer Placeholder 7">
            <a:extLst>
              <a:ext uri="{FF2B5EF4-FFF2-40B4-BE49-F238E27FC236}">
                <a16:creationId xmlns:a16="http://schemas.microsoft.com/office/drawing/2014/main" id="{C00AF3A3-9AD3-48A0-8AB7-7C3602EDE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374C21-3403-4B62-B10A-C43F7F4D40DC}"/>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98817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FC8D-D88F-4BF2-861B-14C90BCB5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A684E-E7AC-4DD5-ACA3-6A886226A317}"/>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4" name="Footer Placeholder 3">
            <a:extLst>
              <a:ext uri="{FF2B5EF4-FFF2-40B4-BE49-F238E27FC236}">
                <a16:creationId xmlns:a16="http://schemas.microsoft.com/office/drawing/2014/main" id="{D430141A-26B6-4472-9312-246F5C733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C3C07-FDFE-49F4-A14D-23275334E9F3}"/>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106559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FC13A-F57C-48E8-BB6A-C118B6C0D016}"/>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3" name="Footer Placeholder 2">
            <a:extLst>
              <a:ext uri="{FF2B5EF4-FFF2-40B4-BE49-F238E27FC236}">
                <a16:creationId xmlns:a16="http://schemas.microsoft.com/office/drawing/2014/main" id="{8188A6CE-C869-496B-8492-0418B5FCFF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81DFB3-70F6-4C3C-8EB5-3E83CCC3129C}"/>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292327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EC41-8B01-4D15-BA23-30841C319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CF10F7-E579-4964-8FD2-73218D2A6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A2B20C-99E9-4540-9196-B18F43090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438A8-1D24-4A35-9CD9-80EDD418443B}"/>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6" name="Footer Placeholder 5">
            <a:extLst>
              <a:ext uri="{FF2B5EF4-FFF2-40B4-BE49-F238E27FC236}">
                <a16:creationId xmlns:a16="http://schemas.microsoft.com/office/drawing/2014/main" id="{30C0F468-E74A-4917-8A30-CCF8EB52B8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D0164-6A77-498D-B828-E36CFF90DD78}"/>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181506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F251-D070-4055-8A1F-85529B3F8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1FE717-69CC-4310-9A60-115B8455C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D0D621-9A2A-40EA-B62E-16FCDEA81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68D44-0D1C-4829-8744-511DFD5DC482}"/>
              </a:ext>
            </a:extLst>
          </p:cNvPr>
          <p:cNvSpPr>
            <a:spLocks noGrp="1"/>
          </p:cNvSpPr>
          <p:nvPr>
            <p:ph type="dt" sz="half" idx="10"/>
          </p:nvPr>
        </p:nvSpPr>
        <p:spPr/>
        <p:txBody>
          <a:bodyPr/>
          <a:lstStyle/>
          <a:p>
            <a:fld id="{DE87D106-C97C-4223-9A91-7804D4D6BEE4}" type="datetimeFigureOut">
              <a:rPr lang="en-US" smtClean="0"/>
              <a:t>2/23/2023</a:t>
            </a:fld>
            <a:endParaRPr lang="en-US"/>
          </a:p>
        </p:txBody>
      </p:sp>
      <p:sp>
        <p:nvSpPr>
          <p:cNvPr id="6" name="Footer Placeholder 5">
            <a:extLst>
              <a:ext uri="{FF2B5EF4-FFF2-40B4-BE49-F238E27FC236}">
                <a16:creationId xmlns:a16="http://schemas.microsoft.com/office/drawing/2014/main" id="{4049A3AA-A7F6-4C87-A94A-FA1B19076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155FE-26C8-4EC8-8773-8E92DE999945}"/>
              </a:ext>
            </a:extLst>
          </p:cNvPr>
          <p:cNvSpPr>
            <a:spLocks noGrp="1"/>
          </p:cNvSpPr>
          <p:nvPr>
            <p:ph type="sldNum" sz="quarter" idx="12"/>
          </p:nvPr>
        </p:nvSpPr>
        <p:spPr/>
        <p:txBody>
          <a:bodyPr/>
          <a:lstStyle/>
          <a:p>
            <a:fld id="{B02B9A82-318C-4702-9100-90466058441D}" type="slidenum">
              <a:rPr lang="en-US" smtClean="0"/>
              <a:t>‹#›</a:t>
            </a:fld>
            <a:endParaRPr lang="en-US"/>
          </a:p>
        </p:txBody>
      </p:sp>
    </p:spTree>
    <p:extLst>
      <p:ext uri="{BB962C8B-B14F-4D97-AF65-F5344CB8AC3E}">
        <p14:creationId xmlns:p14="http://schemas.microsoft.com/office/powerpoint/2010/main" val="208640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30F95-9E2D-4710-9630-2CAF10736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043B6-1E6D-4AE3-BCF8-CC0D4C47D9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892A06-5D35-4874-8EC2-FAC78ED19C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D106-C97C-4223-9A91-7804D4D6BEE4}" type="datetimeFigureOut">
              <a:rPr lang="en-US" smtClean="0"/>
              <a:t>2/23/2023</a:t>
            </a:fld>
            <a:endParaRPr lang="en-US"/>
          </a:p>
        </p:txBody>
      </p:sp>
      <p:sp>
        <p:nvSpPr>
          <p:cNvPr id="5" name="Footer Placeholder 4">
            <a:extLst>
              <a:ext uri="{FF2B5EF4-FFF2-40B4-BE49-F238E27FC236}">
                <a16:creationId xmlns:a16="http://schemas.microsoft.com/office/drawing/2014/main" id="{D3D4C69D-680E-46AA-9563-EEB78F9E1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585EA0-233E-445E-93F7-EC4108680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B9A82-318C-4702-9100-90466058441D}" type="slidenum">
              <a:rPr lang="en-US" smtClean="0"/>
              <a:t>‹#›</a:t>
            </a:fld>
            <a:endParaRPr lang="en-US"/>
          </a:p>
        </p:txBody>
      </p:sp>
    </p:spTree>
    <p:extLst>
      <p:ext uri="{BB962C8B-B14F-4D97-AF65-F5344CB8AC3E}">
        <p14:creationId xmlns:p14="http://schemas.microsoft.com/office/powerpoint/2010/main" val="3049568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codingsonata.com/exception-handling-and-logging-in-asp-net-core-web-api/" TargetMode="External"/><Relationship Id="rId2" Type="http://schemas.openxmlformats.org/officeDocument/2006/relationships/hyperlink" Target="https://deloittedevelopment.udemy.com/course/react-the-complete-guide-incl-redux/" TargetMode="External"/><Relationship Id="rId1" Type="http://schemas.openxmlformats.org/officeDocument/2006/relationships/slideLayout" Target="../slideLayouts/slideLayout4.xml"/><Relationship Id="rId5" Type="http://schemas.openxmlformats.org/officeDocument/2006/relationships/hyperlink" Target="https://www.geeksforgeeks.org/" TargetMode="External"/><Relationship Id="rId4" Type="http://schemas.openxmlformats.org/officeDocument/2006/relationships/hyperlink" Target="https://www.c-sharpcorn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logo&#10;&#10;Description automatically generated">
            <a:extLst>
              <a:ext uri="{FF2B5EF4-FFF2-40B4-BE49-F238E27FC236}">
                <a16:creationId xmlns:a16="http://schemas.microsoft.com/office/drawing/2014/main" id="{0C0B2B9D-5010-4AB4-BDDB-2644F53BE187}"/>
              </a:ext>
            </a:extLst>
          </p:cNvPr>
          <p:cNvPicPr>
            <a:picLocks noChangeAspect="1"/>
          </p:cNvPicPr>
          <p:nvPr/>
        </p:nvPicPr>
        <p:blipFill rotWithShape="1">
          <a:blip r:embed="rId2">
            <a:extLst>
              <a:ext uri="{28A0092B-C50C-407E-A947-70E740481C1C}">
                <a14:useLocalDpi xmlns:a14="http://schemas.microsoft.com/office/drawing/2010/main" val="0"/>
              </a:ext>
            </a:extLst>
          </a:blip>
          <a:srcRect t="19178" r="9089" b="8899"/>
          <a:stretch/>
        </p:blipFill>
        <p:spPr>
          <a:xfrm>
            <a:off x="3523488" y="0"/>
            <a:ext cx="8668512" cy="7658768"/>
          </a:xfrm>
          <a:prstGeom prst="rect">
            <a:avLst/>
          </a:prstGeom>
        </p:spPr>
      </p:pic>
      <p:sp>
        <p:nvSpPr>
          <p:cNvPr id="102" name="Rectangle 10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703B6B-33B2-4FBF-A123-AC3D7F16936C}"/>
              </a:ext>
            </a:extLst>
          </p:cNvPr>
          <p:cNvSpPr>
            <a:spLocks noGrp="1"/>
          </p:cNvSpPr>
          <p:nvPr>
            <p:ph type="ctrTitle"/>
          </p:nvPr>
        </p:nvSpPr>
        <p:spPr>
          <a:xfrm>
            <a:off x="477981" y="1122363"/>
            <a:ext cx="4023360" cy="3204134"/>
          </a:xfrm>
        </p:spPr>
        <p:txBody>
          <a:bodyPr anchor="b">
            <a:normAutofit/>
          </a:bodyPr>
          <a:lstStyle/>
          <a:p>
            <a:pPr algn="l"/>
            <a:r>
              <a:rPr lang="en-US" sz="41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CARBON FOOTPRINT CALCULATOR</a:t>
            </a:r>
          </a:p>
        </p:txBody>
      </p:sp>
      <p:sp>
        <p:nvSpPr>
          <p:cNvPr id="3" name="Subtitle 2">
            <a:extLst>
              <a:ext uri="{FF2B5EF4-FFF2-40B4-BE49-F238E27FC236}">
                <a16:creationId xmlns:a16="http://schemas.microsoft.com/office/drawing/2014/main" id="{B3DF4F07-5F84-41FA-A9F0-12FDCEED9ACB}"/>
              </a:ext>
            </a:extLst>
          </p:cNvPr>
          <p:cNvSpPr>
            <a:spLocks noGrp="1"/>
          </p:cNvSpPr>
          <p:nvPr>
            <p:ph type="subTitle" idx="1"/>
          </p:nvPr>
        </p:nvSpPr>
        <p:spPr>
          <a:xfrm>
            <a:off x="477980" y="4872922"/>
            <a:ext cx="4023359" cy="1208141"/>
          </a:xfrm>
        </p:spPr>
        <p:txBody>
          <a:bodyPr>
            <a:normAutofit/>
          </a:bodyPr>
          <a:lstStyle/>
          <a:p>
            <a:pPr algn="l"/>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-Debdatto Mukherjee</a:t>
            </a:r>
          </a:p>
          <a:p>
            <a:pPr algn="l"/>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-Kiran Babu, </a:t>
            </a:r>
            <a:r>
              <a:rPr lang="en-US" sz="1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Mendu</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(lead)</a:t>
            </a:r>
          </a:p>
        </p:txBody>
      </p:sp>
      <p:sp>
        <p:nvSpPr>
          <p:cNvPr id="104" name="Rectangle 10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6" name="Rectangle 10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54091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82192"/>
            <a:ext cx="10905066" cy="1339268"/>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Login</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275335" y="1109609"/>
            <a:ext cx="3536378" cy="5509468"/>
          </a:xfrm>
        </p:spPr>
        <p:txBody>
          <a:bodyPr vert="horz" lIns="91440" tIns="45720" rIns="91440" bIns="45720" rtlCol="0">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Success alert message upon authentication and authorization. Clicking ‘Ok’ will redirect them to the calculator.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Invalid user alert message after failed authorization and they would need to try again to gain access.</a:t>
            </a:r>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a:extLst>
              <a:ext uri="{FF2B5EF4-FFF2-40B4-BE49-F238E27FC236}">
                <a16:creationId xmlns:a16="http://schemas.microsoft.com/office/drawing/2014/main" id="{E74D26B1-370E-4B10-86E7-94BAD3E19B55}"/>
              </a:ext>
            </a:extLst>
          </p:cNvPr>
          <p:cNvPicPr>
            <a:picLocks noGrp="1" noChangeAspect="1"/>
          </p:cNvPicPr>
          <p:nvPr>
            <p:ph sz="half" idx="2"/>
          </p:nvPr>
        </p:nvPicPr>
        <p:blipFill>
          <a:blip r:embed="rId2"/>
          <a:stretch>
            <a:fillRect/>
          </a:stretch>
        </p:blipFill>
        <p:spPr>
          <a:xfrm>
            <a:off x="4412171" y="1018075"/>
            <a:ext cx="7093353" cy="2862071"/>
          </a:xfrm>
        </p:spPr>
      </p:pic>
      <p:pic>
        <p:nvPicPr>
          <p:cNvPr id="12" name="Picture 11" descr="Graphical user interface, application&#10;&#10;Description automatically generated">
            <a:extLst>
              <a:ext uri="{FF2B5EF4-FFF2-40B4-BE49-F238E27FC236}">
                <a16:creationId xmlns:a16="http://schemas.microsoft.com/office/drawing/2014/main" id="{5C381494-160F-4796-90F2-FB708F4D7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171" y="3905758"/>
            <a:ext cx="7093353" cy="2827365"/>
          </a:xfrm>
          <a:prstGeom prst="rect">
            <a:avLst/>
          </a:prstGeom>
        </p:spPr>
      </p:pic>
    </p:spTree>
    <p:extLst>
      <p:ext uri="{BB962C8B-B14F-4D97-AF65-F5344CB8AC3E}">
        <p14:creationId xmlns:p14="http://schemas.microsoft.com/office/powerpoint/2010/main" val="55683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Calculator</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643467" y="1140431"/>
            <a:ext cx="3712774" cy="4918537"/>
          </a:xfrm>
        </p:spPr>
        <p:txBody>
          <a:bodyPr vert="horz" lIns="91440" tIns="45720" rIns="91440" bIns="45720" rtlCol="0">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Users will be redirected to the main carbon footprint calculator upon successful login. Here, the calculation is based on user input for four different categories which can be accessed upon a simple mouse hover over the ‘Hover to get dropdown menu’ and the results are displayed on a dynamic real-time graph which keeps changing as per user’s input values.</a:t>
            </a:r>
          </a:p>
          <a:p>
            <a:pPr marL="0" indent="0">
              <a:buNone/>
            </a:pPr>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a:extLst>
              <a:ext uri="{FF2B5EF4-FFF2-40B4-BE49-F238E27FC236}">
                <a16:creationId xmlns:a16="http://schemas.microsoft.com/office/drawing/2014/main" id="{8182A71B-B127-4ACA-AE7B-23A8801A671A}"/>
              </a:ext>
            </a:extLst>
          </p:cNvPr>
          <p:cNvPicPr>
            <a:picLocks noGrp="1" noChangeAspect="1"/>
          </p:cNvPicPr>
          <p:nvPr>
            <p:ph sz="half" idx="2"/>
          </p:nvPr>
        </p:nvPicPr>
        <p:blipFill>
          <a:blip r:embed="rId2"/>
          <a:stretch>
            <a:fillRect/>
          </a:stretch>
        </p:blipFill>
        <p:spPr>
          <a:xfrm>
            <a:off x="4842736" y="1935308"/>
            <a:ext cx="7021915" cy="3949827"/>
          </a:xfrm>
        </p:spPr>
      </p:pic>
    </p:spTree>
    <p:extLst>
      <p:ext uri="{BB962C8B-B14F-4D97-AF65-F5344CB8AC3E}">
        <p14:creationId xmlns:p14="http://schemas.microsoft.com/office/powerpoint/2010/main" val="91990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Calculator</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893852" y="1582221"/>
            <a:ext cx="3452118" cy="4253500"/>
          </a:xfrm>
        </p:spPr>
        <p:txBody>
          <a:bodyPr vert="horz" lIns="91440" tIns="45720" rIns="91440" bIns="45720" rtlCol="0">
            <a:normAutofit lnSpcReduction="10000"/>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Upon mouse hover, users will gain access to a responsive dropdown with four different categories in which inputs of different metrics can be stored in the database upon clicking ‘Submit’ and the corresponding changes will be reflected on the real-time graph. A simple mouse hover over the bar graph will also lead the users to the formula based on which the real-time calculation is taking place in the back-end.</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Content Placeholder 9">
            <a:extLst>
              <a:ext uri="{FF2B5EF4-FFF2-40B4-BE49-F238E27FC236}">
                <a16:creationId xmlns:a16="http://schemas.microsoft.com/office/drawing/2014/main" id="{EE235BCA-2707-4FAF-B428-7F072FA40E8D}"/>
              </a:ext>
            </a:extLst>
          </p:cNvPr>
          <p:cNvPicPr>
            <a:picLocks noGrp="1" noChangeAspect="1"/>
          </p:cNvPicPr>
          <p:nvPr>
            <p:ph sz="half" idx="2"/>
          </p:nvPr>
        </p:nvPicPr>
        <p:blipFill>
          <a:blip r:embed="rId2"/>
          <a:stretch>
            <a:fillRect/>
          </a:stretch>
        </p:blipFill>
        <p:spPr>
          <a:xfrm>
            <a:off x="4922742" y="1779204"/>
            <a:ext cx="6811815" cy="4375364"/>
          </a:xfrm>
        </p:spPr>
      </p:pic>
    </p:spTree>
    <p:extLst>
      <p:ext uri="{BB962C8B-B14F-4D97-AF65-F5344CB8AC3E}">
        <p14:creationId xmlns:p14="http://schemas.microsoft.com/office/powerpoint/2010/main" val="340047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0"/>
            <a:ext cx="10905066" cy="1457471"/>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Calculator</a:t>
            </a:r>
          </a:p>
        </p:txBody>
      </p:sp>
      <p:pic>
        <p:nvPicPr>
          <p:cNvPr id="5" name="Content Placeholder 4">
            <a:extLst>
              <a:ext uri="{FF2B5EF4-FFF2-40B4-BE49-F238E27FC236}">
                <a16:creationId xmlns:a16="http://schemas.microsoft.com/office/drawing/2014/main" id="{42EF64BE-62B7-4502-97AA-179A8833EE30}"/>
              </a:ext>
            </a:extLst>
          </p:cNvPr>
          <p:cNvPicPr>
            <a:picLocks noGrp="1" noChangeAspect="1"/>
          </p:cNvPicPr>
          <p:nvPr>
            <p:ph sz="half" idx="1"/>
          </p:nvPr>
        </p:nvPicPr>
        <p:blipFill>
          <a:blip r:embed="rId2"/>
          <a:stretch>
            <a:fillRect/>
          </a:stretch>
        </p:blipFill>
        <p:spPr>
          <a:xfrm>
            <a:off x="151477" y="1321553"/>
            <a:ext cx="5793726" cy="4758394"/>
          </a:xfrm>
        </p:spPr>
      </p:pic>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 name="Content Placeholder 19">
            <a:extLst>
              <a:ext uri="{FF2B5EF4-FFF2-40B4-BE49-F238E27FC236}">
                <a16:creationId xmlns:a16="http://schemas.microsoft.com/office/drawing/2014/main" id="{FFD2A065-0017-4856-86EA-F4E17E5FB6E5}"/>
              </a:ext>
            </a:extLst>
          </p:cNvPr>
          <p:cNvPicPr>
            <a:picLocks noGrp="1" noChangeAspect="1"/>
          </p:cNvPicPr>
          <p:nvPr>
            <p:ph sz="half" idx="2"/>
          </p:nvPr>
        </p:nvPicPr>
        <p:blipFill>
          <a:blip r:embed="rId3"/>
          <a:stretch>
            <a:fillRect/>
          </a:stretch>
        </p:blipFill>
        <p:spPr>
          <a:xfrm>
            <a:off x="6121075" y="1321553"/>
            <a:ext cx="5995187" cy="4758393"/>
          </a:xfrm>
        </p:spPr>
      </p:pic>
    </p:spTree>
    <p:extLst>
      <p:ext uri="{BB962C8B-B14F-4D97-AF65-F5344CB8AC3E}">
        <p14:creationId xmlns:p14="http://schemas.microsoft.com/office/powerpoint/2010/main" val="6514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32008"/>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Calculator</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472612" y="2671281"/>
            <a:ext cx="3622602" cy="3387687"/>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Users can scroll down and check out the formulas based on which the calculation on the graph is taking place. </a:t>
            </a:r>
          </a:p>
          <a:p>
            <a:pPr marL="0" indent="0">
              <a:buNone/>
            </a:pPr>
            <a:r>
              <a:rPr lang="en-US" sz="2000" dirty="0">
                <a:latin typeface="Times New Roman" panose="02020603050405020304" pitchFamily="18" charset="0"/>
                <a:cs typeface="Times New Roman" panose="02020603050405020304" pitchFamily="18" charset="0"/>
              </a:rPr>
              <a:t>Down below, they will also find a logout button, which will log them out of the application once they are done.</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a:extLst>
              <a:ext uri="{FF2B5EF4-FFF2-40B4-BE49-F238E27FC236}">
                <a16:creationId xmlns:a16="http://schemas.microsoft.com/office/drawing/2014/main" id="{DC1221F9-B8D2-42E3-AA5B-9C2355F2AE7F}"/>
              </a:ext>
            </a:extLst>
          </p:cNvPr>
          <p:cNvPicPr>
            <a:picLocks noGrp="1" noChangeAspect="1"/>
          </p:cNvPicPr>
          <p:nvPr>
            <p:ph sz="half" idx="2"/>
          </p:nvPr>
        </p:nvPicPr>
        <p:blipFill>
          <a:blip r:embed="rId2"/>
          <a:stretch>
            <a:fillRect/>
          </a:stretch>
        </p:blipFill>
        <p:spPr>
          <a:xfrm>
            <a:off x="4422562" y="1872792"/>
            <a:ext cx="7442089" cy="4186175"/>
          </a:xfrm>
        </p:spPr>
      </p:pic>
    </p:spTree>
    <p:extLst>
      <p:ext uri="{BB962C8B-B14F-4D97-AF65-F5344CB8AC3E}">
        <p14:creationId xmlns:p14="http://schemas.microsoft.com/office/powerpoint/2010/main" val="61320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Session Expiry</a:t>
            </a:r>
            <a:endPar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893851" y="2075379"/>
            <a:ext cx="3462389" cy="3983589"/>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After 10 minutes of inactivity, the user’s session token will expire, and an alert message will appear on the screen alerting about the auto-logout, which will also lock the entire page, making anyone unable to access the calculator without logging in again. This is a vital step taken to ensure the security of the application.</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Content Placeholder 6">
            <a:extLst>
              <a:ext uri="{FF2B5EF4-FFF2-40B4-BE49-F238E27FC236}">
                <a16:creationId xmlns:a16="http://schemas.microsoft.com/office/drawing/2014/main" id="{39B6AAF7-C51E-432E-873D-B07D6E647597}"/>
              </a:ext>
            </a:extLst>
          </p:cNvPr>
          <p:cNvPicPr>
            <a:picLocks noGrp="1" noChangeAspect="1"/>
          </p:cNvPicPr>
          <p:nvPr>
            <p:ph sz="half" idx="2"/>
          </p:nvPr>
        </p:nvPicPr>
        <p:blipFill>
          <a:blip r:embed="rId2"/>
          <a:stretch>
            <a:fillRect/>
          </a:stretch>
        </p:blipFill>
        <p:spPr>
          <a:xfrm>
            <a:off x="4673856" y="1811053"/>
            <a:ext cx="7242810" cy="4074081"/>
          </a:xfrm>
        </p:spPr>
      </p:pic>
    </p:spTree>
    <p:extLst>
      <p:ext uri="{BB962C8B-B14F-4D97-AF65-F5344CB8AC3E}">
        <p14:creationId xmlns:p14="http://schemas.microsoft.com/office/powerpoint/2010/main" val="413723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Logout</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893851" y="2671281"/>
            <a:ext cx="3462389" cy="3387687"/>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User will be logged out after inactivity or after simply clicking ‘Logout’ where they will be led to this page from where they can either log in again or they can simply exit the application.</a:t>
            </a: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0FE5698E-173C-4BAC-89F1-F2A7832816B2}"/>
              </a:ext>
            </a:extLst>
          </p:cNvPr>
          <p:cNvPicPr>
            <a:picLocks noGrp="1" noChangeAspect="1"/>
          </p:cNvPicPr>
          <p:nvPr>
            <p:ph sz="half" idx="2"/>
          </p:nvPr>
        </p:nvPicPr>
        <p:blipFill>
          <a:blip r:embed="rId2"/>
          <a:stretch>
            <a:fillRect/>
          </a:stretch>
        </p:blipFill>
        <p:spPr>
          <a:xfrm>
            <a:off x="4747140" y="1800762"/>
            <a:ext cx="7117511" cy="4003600"/>
          </a:xfrm>
        </p:spPr>
      </p:pic>
    </p:spTree>
    <p:extLst>
      <p:ext uri="{BB962C8B-B14F-4D97-AF65-F5344CB8AC3E}">
        <p14:creationId xmlns:p14="http://schemas.microsoft.com/office/powerpoint/2010/main" val="130992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327348" y="2476071"/>
            <a:ext cx="4324505" cy="3700891"/>
          </a:xfrm>
        </p:spPr>
        <p:txBody>
          <a:bodyPr vert="horz" lIns="91440" tIns="45720" rIns="91440" bIns="45720" rtlCol="0">
            <a:normAutofit lnSpcReduction="10000"/>
          </a:bodyPr>
          <a:lstStyle/>
          <a:p>
            <a:pPr marL="0" indent="0">
              <a:buNone/>
            </a:pPr>
            <a:endParaRPr lang="en-US" sz="2000" dirty="0"/>
          </a:p>
          <a:p>
            <a:pPr marL="0" indent="0" algn="ctr">
              <a:buNone/>
            </a:pPr>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marL="0" indent="0" algn="ctr">
              <a:buNone/>
            </a:pPr>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894A49EF-9F82-485F-821F-72EC548C0A85}"/>
              </a:ext>
            </a:extLst>
          </p:cNvPr>
          <p:cNvSpPr>
            <a:spLocks noGrp="1"/>
          </p:cNvSpPr>
          <p:nvPr>
            <p:ph sz="half" idx="2"/>
          </p:nvPr>
        </p:nvSpPr>
        <p:spPr>
          <a:xfrm>
            <a:off x="5188450" y="688369"/>
            <a:ext cx="5948738" cy="5626484"/>
          </a:xfrm>
        </p:spPr>
        <p:txBody>
          <a:bodyPr>
            <a:normAutofit lnSpcReduction="10000"/>
          </a:bodyPr>
          <a:lstStyle/>
          <a:p>
            <a:r>
              <a:rPr lang="en-US" sz="2400" dirty="0">
                <a:latin typeface="Times New Roman" panose="02020603050405020304" pitchFamily="18" charset="0"/>
                <a:cs typeface="Times New Roman" panose="02020603050405020304" pitchFamily="18" charset="0"/>
                <a:hlinkClick r:id="rId2"/>
              </a:rPr>
              <a:t>https://deloittedevelopment.udemy.com/course/react-the-complete-guide-incl-redux/</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2"/>
              </a:rPr>
              <a:t>https://deloittedevelopment.udemy.com/course/react-the-complete-guide-incl-redux/</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3"/>
              </a:rPr>
              <a:t>Exception Handling and Logging in ASP.NET Core Web API (codingsonata.com)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4"/>
              </a:rPr>
              <a:t>C# Corner - Community of Software and Data Developers (c-sharpcorner.com)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hlinkClick r:id="rId5"/>
              </a:rPr>
              <a:t>GeeksforGeeks</a:t>
            </a:r>
            <a:r>
              <a:rPr lang="en-US" sz="2400" dirty="0">
                <a:latin typeface="Times New Roman" panose="02020603050405020304" pitchFamily="18" charset="0"/>
                <a:cs typeface="Times New Roman" panose="02020603050405020304" pitchFamily="18" charset="0"/>
                <a:hlinkClick r:id="rId5"/>
              </a:rPr>
              <a:t> | A computer science portal for geeks</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69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327348" y="2178121"/>
            <a:ext cx="4324505" cy="3998842"/>
          </a:xfrm>
        </p:spPr>
        <p:txBody>
          <a:bodyPr vert="horz" lIns="91440" tIns="45720" rIns="91440" bIns="45720" rtlCol="0">
            <a:normAutofit/>
          </a:bodyPr>
          <a:lstStyle/>
          <a:p>
            <a:pPr marL="0" indent="0">
              <a:buNone/>
            </a:pPr>
            <a:endParaRPr lang="en-US" sz="2000" dirty="0"/>
          </a:p>
          <a:p>
            <a:pPr marL="0" indent="0" algn="ctr">
              <a:buNone/>
            </a:pPr>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a Carbon Footprint?</a:t>
            </a:r>
          </a:p>
          <a:p>
            <a:pPr marL="0" indent="0" algn="ctr">
              <a:buNone/>
            </a:pPr>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894A49EF-9F82-485F-821F-72EC548C0A85}"/>
              </a:ext>
            </a:extLst>
          </p:cNvPr>
          <p:cNvSpPr>
            <a:spLocks noGrp="1"/>
          </p:cNvSpPr>
          <p:nvPr>
            <p:ph sz="half" idx="2"/>
          </p:nvPr>
        </p:nvSpPr>
        <p:spPr>
          <a:xfrm>
            <a:off x="5188450" y="688369"/>
            <a:ext cx="5948738" cy="5626484"/>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A carbon footprint is the total sum of greenhouse gas (GHG) emissions caused by an organization, event, product, or person.  As we are aware, the increasing concentration of GHGs in the atmosphere can accelerate climate change and global warming, it is very necessary to measure these emissions from our day-to-day activities. The first step towards managing GHG emissions is to measure them. There are some standards and guidelines to measure GHG emissions like GHG protocol, ISO 14064, the more comprehensive one Life Cycle Assessment (LCA), market-based mechanisms like Clean Development Mechanism (CDM), and Voluntary Carbon Standards (VCS), etc. </a:t>
            </a:r>
          </a:p>
          <a:p>
            <a:endParaRPr lang="en-US" dirty="0"/>
          </a:p>
        </p:txBody>
      </p:sp>
    </p:spTree>
    <p:extLst>
      <p:ext uri="{BB962C8B-B14F-4D97-AF65-F5344CB8AC3E}">
        <p14:creationId xmlns:p14="http://schemas.microsoft.com/office/powerpoint/2010/main" val="29826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327348" y="1782981"/>
            <a:ext cx="4324505" cy="4393982"/>
          </a:xfrm>
        </p:spPr>
        <p:txBody>
          <a:bodyPr vert="horz" lIns="91440" tIns="45720" rIns="91440" bIns="45720" rtlCol="0">
            <a:normAutofit fontScale="85000" lnSpcReduction="20000"/>
          </a:bodyPr>
          <a:lstStyle/>
          <a:p>
            <a:pPr marL="0" indent="0">
              <a:buNone/>
            </a:pPr>
            <a:endParaRPr lang="en-US" sz="2000" dirty="0"/>
          </a:p>
          <a:p>
            <a:pPr marL="0" indent="0" algn="ctr">
              <a:buNone/>
            </a:pPr>
            <a:endParaRPr lang="en-US" sz="5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5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calculate Carbon Footprint?</a:t>
            </a:r>
          </a:p>
          <a:p>
            <a:pPr marL="0" indent="0">
              <a:buNone/>
            </a:pPr>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894A49EF-9F82-485F-821F-72EC548C0A85}"/>
              </a:ext>
            </a:extLst>
          </p:cNvPr>
          <p:cNvSpPr>
            <a:spLocks noGrp="1"/>
          </p:cNvSpPr>
          <p:nvPr>
            <p:ph sz="half" idx="2"/>
          </p:nvPr>
        </p:nvSpPr>
        <p:spPr>
          <a:xfrm>
            <a:off x="5260369" y="390418"/>
            <a:ext cx="6175625" cy="6600115"/>
          </a:xfrm>
        </p:spPr>
        <p:txBody>
          <a:bodyPr>
            <a:normAutofit fontScale="85000" lnSpcReduction="20000"/>
          </a:bodyPr>
          <a:lstStyle/>
          <a:p>
            <a:pPr marL="0" indent="0" algn="ctr" rtl="0">
              <a:buNone/>
            </a:pPr>
            <a:r>
              <a:rPr lang="en-US" b="1" dirty="0">
                <a:latin typeface="Times New Roman" panose="02020603050405020304" pitchFamily="18" charset="0"/>
                <a:cs typeface="Times New Roman" panose="02020603050405020304" pitchFamily="18" charset="0"/>
              </a:rPr>
              <a:t>Step 1- Data collection.</a:t>
            </a:r>
          </a:p>
          <a:p>
            <a:pPr marL="0" indent="0" algn="ctr" rtl="0">
              <a:buNone/>
            </a:pPr>
            <a:endParaRPr lang="en-US" dirty="0">
              <a:latin typeface="Times New Roman" panose="02020603050405020304" pitchFamily="18" charset="0"/>
              <a:cs typeface="Times New Roman" panose="02020603050405020304" pitchFamily="18" charset="0"/>
            </a:endParaRPr>
          </a:p>
          <a:p>
            <a:pPr marL="0" indent="0" algn="ctr" rtl="0">
              <a:buNone/>
            </a:pPr>
            <a:r>
              <a:rPr lang="en-US" sz="2800" dirty="0">
                <a:latin typeface="Times New Roman" panose="02020603050405020304" pitchFamily="18" charset="0"/>
                <a:cs typeface="Times New Roman" panose="02020603050405020304" pitchFamily="18" charset="0"/>
              </a:rPr>
              <a:t>Electricity: Collect data on your annual electricity bills. You can find the number of power units (In India, one unit = 1KWh of electricity) consumed in your home from the monthly electricity bills issues by State Electricity Board/ Distribution/Collection companies. Take monthly consumed units and then multiply them by 12 (No of months in a year).</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Petrol/Diesel:  Add the number of liters of petrol/diesel you used in your car/motorcycle in a year. If you do not remember the exact value right now, please add average values.</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LPG: Generally, one LPG cylinder has around 14 kg of liquefied petroleum gas. Multiply the number of cylinders used in a year by 14 and add the resulted value in the calculation.  </a:t>
            </a:r>
          </a:p>
          <a:p>
            <a:endParaRPr lang="en-US" dirty="0"/>
          </a:p>
        </p:txBody>
      </p:sp>
    </p:spTree>
    <p:extLst>
      <p:ext uri="{BB962C8B-B14F-4D97-AF65-F5344CB8AC3E}">
        <p14:creationId xmlns:p14="http://schemas.microsoft.com/office/powerpoint/2010/main" val="42370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0" y="1782981"/>
            <a:ext cx="5024063" cy="4393982"/>
          </a:xfrm>
        </p:spPr>
        <p:txBody>
          <a:bodyPr vert="horz" lIns="91440" tIns="45720" rIns="91440" bIns="45720" rtlCol="0">
            <a:normAutofit fontScale="85000" lnSpcReduction="10000"/>
          </a:bodyPr>
          <a:lstStyle/>
          <a:p>
            <a:pPr marL="0" indent="0">
              <a:buNone/>
            </a:pPr>
            <a:endParaRPr lang="en-US" sz="2000" dirty="0"/>
          </a:p>
          <a:p>
            <a:pPr marL="0" indent="0" algn="ctr">
              <a:buNone/>
            </a:pPr>
            <a:endPar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buNone/>
            </a:pPr>
            <a:r>
              <a:rPr lang="en-US" sz="5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calculate Carbon Footprint?</a:t>
            </a:r>
          </a:p>
          <a:p>
            <a:pPr marL="0" indent="0">
              <a:buNone/>
            </a:pPr>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894A49EF-9F82-485F-821F-72EC548C0A85}"/>
              </a:ext>
            </a:extLst>
          </p:cNvPr>
          <p:cNvSpPr>
            <a:spLocks noGrp="1"/>
          </p:cNvSpPr>
          <p:nvPr>
            <p:ph sz="half" idx="2"/>
          </p:nvPr>
        </p:nvSpPr>
        <p:spPr>
          <a:xfrm>
            <a:off x="5301465" y="667819"/>
            <a:ext cx="6729573" cy="5951257"/>
          </a:xfrm>
        </p:spPr>
        <p:txBody>
          <a:bodyPr>
            <a:normAutofit fontScale="85000" lnSpcReduction="10000"/>
          </a:bodyPr>
          <a:lstStyle/>
          <a:p>
            <a:pPr marL="0" indent="0" algn="ctr" rtl="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Step 2- Calculation Methodology.</a:t>
            </a:r>
          </a:p>
          <a:p>
            <a:pPr marL="0" indent="0" algn="ctr" rtl="0">
              <a:buNone/>
            </a:pPr>
            <a:endParaRPr lang="en-US" dirty="0">
              <a:latin typeface="Times New Roman" panose="02020603050405020304" pitchFamily="18" charset="0"/>
              <a:cs typeface="Times New Roman" panose="02020603050405020304" pitchFamily="18" charset="0"/>
            </a:endParaRPr>
          </a:p>
          <a:p>
            <a:pPr marL="0" indent="0" algn="ctr" rtl="0">
              <a:buNone/>
            </a:pPr>
            <a:r>
              <a:rPr lang="en-US" sz="2800" dirty="0">
                <a:latin typeface="Times New Roman" panose="02020603050405020304" pitchFamily="18" charset="0"/>
                <a:cs typeface="Times New Roman" panose="02020603050405020304" pitchFamily="18" charset="0"/>
              </a:rPr>
              <a:t>Electricity : Input value (in </a:t>
            </a:r>
            <a:r>
              <a:rPr lang="en-US" sz="2800" dirty="0" err="1">
                <a:latin typeface="Times New Roman" panose="02020603050405020304" pitchFamily="18" charset="0"/>
                <a:cs typeface="Times New Roman" panose="02020603050405020304" pitchFamily="18" charset="0"/>
              </a:rPr>
              <a:t>KWh</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Yr</a:t>
            </a:r>
            <a:r>
              <a:rPr lang="en-US" sz="2800" dirty="0">
                <a:latin typeface="Times New Roman" panose="02020603050405020304" pitchFamily="18" charset="0"/>
                <a:cs typeface="Times New Roman" panose="02020603050405020304" pitchFamily="18" charset="0"/>
              </a:rPr>
              <a:t>) X 0.85 (Emission Factor) =  Output value in (Kg of CO2)</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Petrol: Input Value(In </a:t>
            </a:r>
            <a:r>
              <a:rPr lang="en-US" sz="2800" dirty="0" err="1">
                <a:latin typeface="Times New Roman" panose="02020603050405020304" pitchFamily="18" charset="0"/>
                <a:cs typeface="Times New Roman" panose="02020603050405020304" pitchFamily="18" charset="0"/>
              </a:rPr>
              <a:t>Litres</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Yr</a:t>
            </a:r>
            <a:r>
              <a:rPr lang="en-US" sz="2800" dirty="0">
                <a:latin typeface="Times New Roman" panose="02020603050405020304" pitchFamily="18" charset="0"/>
                <a:cs typeface="Times New Roman" panose="02020603050405020304" pitchFamily="18" charset="0"/>
              </a:rPr>
              <a:t>) X 2.296(Emission Factor) =  Output value in (Kg of CO2)</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Diesel: Input Value(In </a:t>
            </a:r>
            <a:r>
              <a:rPr lang="en-US" sz="2800" dirty="0" err="1">
                <a:latin typeface="Times New Roman" panose="02020603050405020304" pitchFamily="18" charset="0"/>
                <a:cs typeface="Times New Roman" panose="02020603050405020304" pitchFamily="18" charset="0"/>
              </a:rPr>
              <a:t>Litres</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Yr</a:t>
            </a:r>
            <a:r>
              <a:rPr lang="en-US" sz="2800" dirty="0">
                <a:latin typeface="Times New Roman" panose="02020603050405020304" pitchFamily="18" charset="0"/>
                <a:cs typeface="Times New Roman" panose="02020603050405020304" pitchFamily="18" charset="0"/>
              </a:rPr>
              <a:t>) X 2.653 (Emission Factor) =  Output value in (Kg of CO2)</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LPG: Input Value(In Kg/</a:t>
            </a:r>
            <a:r>
              <a:rPr lang="en-US" sz="2800" dirty="0" err="1">
                <a:latin typeface="Times New Roman" panose="02020603050405020304" pitchFamily="18" charset="0"/>
                <a:cs typeface="Times New Roman" panose="02020603050405020304" pitchFamily="18" charset="0"/>
              </a:rPr>
              <a:t>Yr</a:t>
            </a:r>
            <a:r>
              <a:rPr lang="en-US" sz="2800" dirty="0">
                <a:latin typeface="Times New Roman" panose="02020603050405020304" pitchFamily="18" charset="0"/>
                <a:cs typeface="Times New Roman" panose="02020603050405020304" pitchFamily="18" charset="0"/>
              </a:rPr>
              <a:t>) X 2.983 (Emission Factor) =  Output value in (Kg of CO2)</a:t>
            </a:r>
          </a:p>
          <a:p>
            <a:pPr marL="0" indent="0" algn="ctr" rtl="0">
              <a:buNone/>
            </a:pP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Your Carbon Footprint :  Add (1+2+3+4) = Output value in (Kg of CO2)</a:t>
            </a:r>
            <a:br>
              <a:rPr lang="en-US" sz="28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1692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Carbon Footprint Calculator</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643469" y="1782981"/>
            <a:ext cx="4008384" cy="4393982"/>
          </a:xfrm>
        </p:spPr>
        <p:txBody>
          <a:bodyPr vert="horz" lIns="91440" tIns="45720" rIns="91440" bIns="45720" rtlCol="0">
            <a:normAutofit/>
          </a:bodyPr>
          <a:lstStyle/>
          <a:p>
            <a:pPr marL="0" indent="0">
              <a:buNone/>
            </a:pPr>
            <a:r>
              <a:rPr lang="en-US" sz="2400" b="1" dirty="0">
                <a:latin typeface="Times New Roman" panose="02020603050405020304" pitchFamily="18" charset="0"/>
                <a:cs typeface="Times New Roman" panose="02020603050405020304" pitchFamily="18" charset="0"/>
              </a:rPr>
              <a:t>Tools used :</a:t>
            </a:r>
          </a:p>
          <a:p>
            <a:r>
              <a:rPr lang="en-US" sz="2000" dirty="0">
                <a:latin typeface="Times New Roman" panose="02020603050405020304" pitchFamily="18" charset="0"/>
                <a:cs typeface="Times New Roman" panose="02020603050405020304" pitchFamily="18" charset="0"/>
              </a:rPr>
              <a:t>Microsoft SQL Server Management Studio 18</a:t>
            </a:r>
          </a:p>
          <a:p>
            <a:r>
              <a:rPr lang="en-US" sz="2000" dirty="0">
                <a:latin typeface="Times New Roman" panose="02020603050405020304" pitchFamily="18" charset="0"/>
                <a:cs typeface="Times New Roman" panose="02020603050405020304" pitchFamily="18" charset="0"/>
              </a:rPr>
              <a:t>Microsoft Visual Studio Code 2022</a:t>
            </a:r>
          </a:p>
          <a:p>
            <a:r>
              <a:rPr lang="en-US" sz="2000" dirty="0">
                <a:latin typeface="Times New Roman" panose="02020603050405020304" pitchFamily="18" charset="0"/>
                <a:cs typeface="Times New Roman" panose="02020603050405020304" pitchFamily="18" charset="0"/>
              </a:rPr>
              <a:t>Microsoft Visual Studio Code</a:t>
            </a:r>
          </a:p>
          <a:p>
            <a:pPr marL="0"/>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Technologies used :</a:t>
            </a:r>
          </a:p>
          <a:p>
            <a:r>
              <a:rPr lang="en-US" sz="2000" dirty="0">
                <a:latin typeface="Times New Roman" panose="02020603050405020304" pitchFamily="18" charset="0"/>
                <a:cs typeface="Times New Roman" panose="02020603050405020304" pitchFamily="18" charset="0"/>
              </a:rPr>
              <a:t>SQL Server</a:t>
            </a:r>
          </a:p>
          <a:p>
            <a:r>
              <a:rPr lang="en-US" sz="2000" dirty="0" err="1">
                <a:latin typeface="Times New Roman" panose="02020603050405020304" pitchFamily="18" charset="0"/>
                <a:cs typeface="Times New Roman" panose="02020603050405020304" pitchFamily="18" charset="0"/>
              </a:rPr>
              <a:t>.net</a:t>
            </a:r>
            <a:r>
              <a:rPr lang="en-US" sz="2000" dirty="0">
                <a:latin typeface="Times New Roman" panose="02020603050405020304" pitchFamily="18" charset="0"/>
                <a:cs typeface="Times New Roman" panose="02020603050405020304" pitchFamily="18" charset="0"/>
              </a:rPr>
              <a:t> framework 4.7.2 (WEB API)</a:t>
            </a:r>
          </a:p>
          <a:p>
            <a:r>
              <a:rPr lang="en-US" sz="2000" dirty="0">
                <a:latin typeface="Times New Roman" panose="02020603050405020304" pitchFamily="18" charset="0"/>
                <a:cs typeface="Times New Roman" panose="02020603050405020304" pitchFamily="18" charset="0"/>
              </a:rPr>
              <a:t>React JS</a:t>
            </a:r>
          </a:p>
          <a:p>
            <a:endParaRPr lang="en-US" sz="2000" dirty="0"/>
          </a:p>
          <a:p>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a:extLst>
              <a:ext uri="{FF2B5EF4-FFF2-40B4-BE49-F238E27FC236}">
                <a16:creationId xmlns:a16="http://schemas.microsoft.com/office/drawing/2014/main" id="{072F5A24-390F-41F3-90C4-0F9BA26DFED9}"/>
              </a:ext>
            </a:extLst>
          </p:cNvPr>
          <p:cNvPicPr>
            <a:picLocks noGrp="1" noChangeAspect="1"/>
          </p:cNvPicPr>
          <p:nvPr>
            <p:ph sz="half" idx="2"/>
          </p:nvPr>
        </p:nvPicPr>
        <p:blipFill>
          <a:blip r:embed="rId2"/>
          <a:stretch>
            <a:fillRect/>
          </a:stretch>
        </p:blipFill>
        <p:spPr>
          <a:xfrm>
            <a:off x="4708533" y="1684702"/>
            <a:ext cx="7269998" cy="4089373"/>
          </a:xfrm>
          <a:prstGeom prst="rect">
            <a:avLst/>
          </a:prstGeom>
        </p:spPr>
      </p:pic>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2000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narVert">
          <a:fgClr>
            <a:schemeClr val="accent1"/>
          </a:fgClr>
          <a:bgClr>
            <a:schemeClr val="bg1"/>
          </a:bgClr>
        </a:patt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327348" y="2178121"/>
            <a:ext cx="4324505" cy="3998842"/>
          </a:xfrm>
        </p:spPr>
        <p:txBody>
          <a:bodyPr vert="horz" lIns="91440" tIns="45720" rIns="91440" bIns="45720" rtlCol="0">
            <a:normAutofit/>
          </a:bodyPr>
          <a:lstStyle/>
          <a:p>
            <a:pPr marL="0" indent="0">
              <a:buNone/>
            </a:pPr>
            <a:endParaRPr lang="en-US" sz="2000" dirty="0"/>
          </a:p>
          <a:p>
            <a:pPr marL="0" indent="0" algn="ctr">
              <a:buNone/>
            </a:pPr>
            <a:endParaRPr lang="en-US" sz="2000" dirty="0"/>
          </a:p>
        </p:txBody>
      </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B0CD70A6-5A68-4F35-BBCD-AC1437082AFA}"/>
              </a:ext>
            </a:extLst>
          </p:cNvPr>
          <p:cNvSpPr txBox="1"/>
          <p:nvPr/>
        </p:nvSpPr>
        <p:spPr>
          <a:xfrm>
            <a:off x="1467491" y="345871"/>
            <a:ext cx="9257016"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Entity-Relationship Diagram</a:t>
            </a:r>
          </a:p>
        </p:txBody>
      </p:sp>
      <p:pic>
        <p:nvPicPr>
          <p:cNvPr id="18" name="Content Placeholder 17">
            <a:extLst>
              <a:ext uri="{FF2B5EF4-FFF2-40B4-BE49-F238E27FC236}">
                <a16:creationId xmlns:a16="http://schemas.microsoft.com/office/drawing/2014/main" id="{BA362CBB-6A2D-4356-A811-364C0BF2F3E9}"/>
              </a:ext>
            </a:extLst>
          </p:cNvPr>
          <p:cNvPicPr>
            <a:picLocks noGrp="1" noChangeAspect="1"/>
          </p:cNvPicPr>
          <p:nvPr>
            <p:ph sz="half" idx="2"/>
          </p:nvPr>
        </p:nvPicPr>
        <p:blipFill rotWithShape="1">
          <a:blip r:embed="rId2"/>
          <a:srcRect l="35646" t="33263" r="7979" b="20150"/>
          <a:stretch/>
        </p:blipFill>
        <p:spPr>
          <a:xfrm>
            <a:off x="1887237" y="2178121"/>
            <a:ext cx="8602678" cy="3998842"/>
          </a:xfrm>
          <a:prstGeom prst="rect">
            <a:avLst/>
          </a:prstGeom>
        </p:spPr>
      </p:pic>
    </p:spTree>
    <p:extLst>
      <p:ext uri="{BB962C8B-B14F-4D97-AF65-F5344CB8AC3E}">
        <p14:creationId xmlns:p14="http://schemas.microsoft.com/office/powerpoint/2010/main" val="181023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About </a:t>
            </a: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643469" y="1457471"/>
            <a:ext cx="3712774" cy="3443303"/>
          </a:xfrm>
        </p:spPr>
        <p:txBody>
          <a:bodyPr vert="horz" lIns="91440" tIns="45720" rIns="91440" bIns="45720" rtlCol="0">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brief introduction about what the purpose of the calculator web application does, how it does and why is it necessary to do so.</a:t>
            </a:r>
          </a:p>
          <a:p>
            <a:pPr marL="0" indent="0">
              <a:buNone/>
            </a:pPr>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Content Placeholder 9" descr="Graphical user interface, text, application, email&#10;&#10;Description automatically generated">
            <a:extLst>
              <a:ext uri="{FF2B5EF4-FFF2-40B4-BE49-F238E27FC236}">
                <a16:creationId xmlns:a16="http://schemas.microsoft.com/office/drawing/2014/main" id="{03B979BC-DAD1-4BFC-A2F1-DC8CE3AEF099}"/>
              </a:ext>
            </a:extLst>
          </p:cNvPr>
          <p:cNvPicPr>
            <a:picLocks noGrp="1" noChangeAspect="1"/>
          </p:cNvPicPr>
          <p:nvPr>
            <p:ph sz="half" idx="2"/>
          </p:nvPr>
        </p:nvPicPr>
        <p:blipFill>
          <a:blip r:embed="rId2"/>
          <a:stretch>
            <a:fillRect/>
          </a:stretch>
        </p:blipFill>
        <p:spPr>
          <a:xfrm>
            <a:off x="4680939" y="1859623"/>
            <a:ext cx="6867593" cy="3863020"/>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849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Registration</a:t>
            </a:r>
            <a:endPar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643467" y="1130157"/>
            <a:ext cx="3712774" cy="4928811"/>
          </a:xfrm>
        </p:spPr>
        <p:txBody>
          <a:bodyPr vert="horz" lIns="91440" tIns="45720" rIns="91440" bIns="45720" rtlCol="0">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Upon clicking ‘Sign Up’ on the navigation bar,  users will be redirected to this page where if they don’t have any previously created accounts, they can register themselves by filling the required details.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Content Placeholder 8">
            <a:extLst>
              <a:ext uri="{FF2B5EF4-FFF2-40B4-BE49-F238E27FC236}">
                <a16:creationId xmlns:a16="http://schemas.microsoft.com/office/drawing/2014/main" id="{B5212C17-195A-4DAC-BC5F-90EC8E4BEABB}"/>
              </a:ext>
            </a:extLst>
          </p:cNvPr>
          <p:cNvPicPr>
            <a:picLocks noGrp="1" noChangeAspect="1"/>
          </p:cNvPicPr>
          <p:nvPr>
            <p:ph sz="half" idx="2"/>
          </p:nvPr>
        </p:nvPicPr>
        <p:blipFill>
          <a:blip r:embed="rId2"/>
          <a:stretch>
            <a:fillRect/>
          </a:stretch>
        </p:blipFill>
        <p:spPr>
          <a:xfrm>
            <a:off x="4520236" y="1840263"/>
            <a:ext cx="7344415" cy="4131234"/>
          </a:xfrm>
        </p:spPr>
      </p:pic>
    </p:spTree>
    <p:extLst>
      <p:ext uri="{BB962C8B-B14F-4D97-AF65-F5344CB8AC3E}">
        <p14:creationId xmlns:p14="http://schemas.microsoft.com/office/powerpoint/2010/main" val="181029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A519B1-2267-4162-B45B-C38FE42C02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Registration</a:t>
            </a:r>
            <a:endParaRPr lang="en-US" b="1" kern="12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DB7284-8246-44A0-BD94-7A1D92C7D9B4}"/>
              </a:ext>
            </a:extLst>
          </p:cNvPr>
          <p:cNvSpPr>
            <a:spLocks noGrp="1"/>
          </p:cNvSpPr>
          <p:nvPr>
            <p:ph sz="half" idx="1"/>
          </p:nvPr>
        </p:nvSpPr>
        <p:spPr>
          <a:xfrm>
            <a:off x="643467" y="1356189"/>
            <a:ext cx="3712774" cy="4702779"/>
          </a:xfrm>
        </p:spPr>
        <p:txBody>
          <a:bodyPr vert="horz" lIns="91440" tIns="45720" rIns="91440" bIns="45720" rtlCol="0">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Success alert message upon registering a user properly. After which the user can click on ‘Now Login!’ to login with the authorized credentials for accessing the main application.</a:t>
            </a:r>
          </a:p>
          <a:p>
            <a:pPr marL="0" indent="0">
              <a:buNone/>
            </a:pPr>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Content Placeholder 9">
            <a:extLst>
              <a:ext uri="{FF2B5EF4-FFF2-40B4-BE49-F238E27FC236}">
                <a16:creationId xmlns:a16="http://schemas.microsoft.com/office/drawing/2014/main" id="{F1FBDA04-8593-48D5-A6DB-9EA0B069F9C3}"/>
              </a:ext>
            </a:extLst>
          </p:cNvPr>
          <p:cNvPicPr>
            <a:picLocks noGrp="1" noChangeAspect="1"/>
          </p:cNvPicPr>
          <p:nvPr>
            <p:ph sz="half" idx="2"/>
          </p:nvPr>
        </p:nvPicPr>
        <p:blipFill>
          <a:blip r:embed="rId2"/>
          <a:stretch>
            <a:fillRect/>
          </a:stretch>
        </p:blipFill>
        <p:spPr>
          <a:xfrm>
            <a:off x="4842737" y="1998325"/>
            <a:ext cx="7021914" cy="3949827"/>
          </a:xfrm>
        </p:spPr>
      </p:pic>
    </p:spTree>
    <p:extLst>
      <p:ext uri="{BB962C8B-B14F-4D97-AF65-F5344CB8AC3E}">
        <p14:creationId xmlns:p14="http://schemas.microsoft.com/office/powerpoint/2010/main" val="249297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Deloitte 16_9 onscreen</Template>
  <TotalTime>997</TotalTime>
  <Words>955</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CARBON FOOTPRINT CALCULATOR</vt:lpstr>
      <vt:lpstr>PowerPoint Presentation</vt:lpstr>
      <vt:lpstr>PowerPoint Presentation</vt:lpstr>
      <vt:lpstr>PowerPoint Presentation</vt:lpstr>
      <vt:lpstr>Carbon Footprint Calculator</vt:lpstr>
      <vt:lpstr>PowerPoint Presentation</vt:lpstr>
      <vt:lpstr>About </vt:lpstr>
      <vt:lpstr>Registration</vt:lpstr>
      <vt:lpstr>Registration</vt:lpstr>
      <vt:lpstr>Login</vt:lpstr>
      <vt:lpstr>Calculator</vt:lpstr>
      <vt:lpstr>Calculator</vt:lpstr>
      <vt:lpstr>Calculator</vt:lpstr>
      <vt:lpstr>Calculator</vt:lpstr>
      <vt:lpstr>Session Expiry</vt:lpstr>
      <vt:lpstr>Logout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FOOTPRINT CALCULATOR</dc:title>
  <dc:creator>Mukherjee, Debdatto</dc:creator>
  <cp:lastModifiedBy>Mukherjee, Debdatto</cp:lastModifiedBy>
  <cp:revision>7</cp:revision>
  <dcterms:created xsi:type="dcterms:W3CDTF">2023-02-18T07:13:29Z</dcterms:created>
  <dcterms:modified xsi:type="dcterms:W3CDTF">2023-02-23T06:59:22Z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2023-02-18T07:13:29Z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2d6324dc-b426-40d0-88d1-3f9e78a2623b</vt:lpwstr>
  </property>
  <property fmtid="{D5CDD505-2E9C-101B-9397-08002B2CF9AE}" pid="8" name="MSIP_Label_ea60d57e-af5b-4752-ac57-3e4f28ca11dc_ContentBits">
    <vt:lpwstr>0</vt:lpwstr>
  </property>
</Properties>
</file>