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Space Mono Bold" charset="1" panose="02000809030000020004"/>
      <p:regular r:id="rId27"/>
    </p:embeddedFont>
    <p:embeddedFont>
      <p:font typeface="Be Vietnam" charset="1" panose="00000500000000000000"/>
      <p:regular r:id="rId28"/>
    </p:embeddedFont>
    <p:embeddedFont>
      <p:font typeface="Be Vietnam Bold" charset="1" panose="00000900000000000000"/>
      <p:regular r:id="rId29"/>
    </p:embeddedFont>
    <p:embeddedFont>
      <p:font typeface="Open Sauce Italics" charset="1" panose="00000500000000000000"/>
      <p:regular r:id="rId30"/>
    </p:embeddedFont>
    <p:embeddedFont>
      <p:font typeface="Open Sauce" charset="1" panose="00000500000000000000"/>
      <p:regular r:id="rId31"/>
    </p:embeddedFont>
    <p:embeddedFont>
      <p:font typeface="Space Mono" charset="1" panose="02000509040000020004"/>
      <p:regular r:id="rId32"/>
    </p:embeddedFont>
    <p:embeddedFont>
      <p:font typeface="Canva Sans" charset="1" panose="020B0503030501040103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7.jpe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jpeg" Type="http://schemas.openxmlformats.org/officeDocument/2006/relationships/image"/><Relationship Id="rId4" Target="../media/image16.pn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2283375" y="-1951210"/>
            <a:ext cx="5959819" cy="59598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4A9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306896" y="3196946"/>
            <a:ext cx="15674207" cy="5460169"/>
            <a:chOff x="0" y="0"/>
            <a:chExt cx="20898943" cy="7280226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0" id="20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31750" y="31750"/>
              <a:ext cx="12389090" cy="1256409"/>
            </a:xfrm>
            <a:custGeom>
              <a:avLst/>
              <a:gdLst/>
              <a:ahLst/>
              <a:cxnLst/>
              <a:rect r="r" b="b" t="t" l="l"/>
              <a:pathLst>
                <a:path h="1256409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499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499"/>
                    <a:pt x="12347180" y="1256409"/>
                    <a:pt x="12296380" y="1256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19"/>
                    <a:pt x="12328130" y="1260219"/>
                  </a:cubicBezTo>
                  <a:lnTo>
                    <a:pt x="124460" y="1260219"/>
                  </a:lnTo>
                  <a:cubicBezTo>
                    <a:pt x="88900" y="1260219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3696752" y="7086663"/>
            <a:ext cx="4114800" cy="411480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15836296" y="1873490"/>
            <a:ext cx="709004" cy="685800"/>
          </a:xfrm>
          <a:custGeom>
            <a:avLst/>
            <a:gdLst/>
            <a:ahLst/>
            <a:cxnLst/>
            <a:rect r="r" b="b" t="t" l="l"/>
            <a:pathLst>
              <a:path h="685800" w="709004">
                <a:moveTo>
                  <a:pt x="0" y="0"/>
                </a:moveTo>
                <a:lnTo>
                  <a:pt x="709004" y="0"/>
                </a:lnTo>
                <a:lnTo>
                  <a:pt x="709004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886305" y="4178473"/>
            <a:ext cx="14052533" cy="3742983"/>
            <a:chOff x="0" y="0"/>
            <a:chExt cx="18736711" cy="4990645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171450"/>
              <a:ext cx="18736711" cy="33219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401"/>
                </a:lnSpc>
              </a:pPr>
              <a:r>
                <a:rPr lang="en-US" sz="9401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 Single Traversal Algorithm Approach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3707521"/>
              <a:ext cx="13354103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Finding the First k Non-repeating Characters in a String in a Single Traversal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886305" y="1829041"/>
            <a:ext cx="7765317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spc="6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Presented by: Debdoot Manna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345707" y="1766493"/>
            <a:ext cx="2063322" cy="871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spc="2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spotify mod apk download without any virus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67793" y="850442"/>
            <a:ext cx="8691507" cy="1411375"/>
            <a:chOff x="0" y="0"/>
            <a:chExt cx="14699281" cy="23869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14635781" cy="2323451"/>
            </a:xfrm>
            <a:custGeom>
              <a:avLst/>
              <a:gdLst/>
              <a:ahLst/>
              <a:cxnLst/>
              <a:rect r="r" b="b" t="t" l="l"/>
              <a:pathLst>
                <a:path h="2323451" w="14635781">
                  <a:moveTo>
                    <a:pt x="14543070" y="2323451"/>
                  </a:moveTo>
                  <a:lnTo>
                    <a:pt x="92710" y="2323451"/>
                  </a:lnTo>
                  <a:cubicBezTo>
                    <a:pt x="41910" y="2323451"/>
                    <a:pt x="0" y="2281541"/>
                    <a:pt x="0" y="223074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541801" y="0"/>
                  </a:lnTo>
                  <a:cubicBezTo>
                    <a:pt x="14592601" y="0"/>
                    <a:pt x="14634511" y="41910"/>
                    <a:pt x="14634511" y="92710"/>
                  </a:cubicBezTo>
                  <a:lnTo>
                    <a:pt x="14634511" y="2229471"/>
                  </a:lnTo>
                  <a:cubicBezTo>
                    <a:pt x="14635781" y="2281541"/>
                    <a:pt x="14593870" y="2323451"/>
                    <a:pt x="14543070" y="23234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699281" cy="2386951"/>
            </a:xfrm>
            <a:custGeom>
              <a:avLst/>
              <a:gdLst/>
              <a:ahLst/>
              <a:cxnLst/>
              <a:rect r="r" b="b" t="t" l="l"/>
              <a:pathLst>
                <a:path h="2386951" w="14699281">
                  <a:moveTo>
                    <a:pt x="14574820" y="59690"/>
                  </a:moveTo>
                  <a:cubicBezTo>
                    <a:pt x="14610381" y="59690"/>
                    <a:pt x="14639592" y="88900"/>
                    <a:pt x="14639592" y="124460"/>
                  </a:cubicBezTo>
                  <a:lnTo>
                    <a:pt x="14639592" y="2262491"/>
                  </a:lnTo>
                  <a:cubicBezTo>
                    <a:pt x="14639592" y="2298051"/>
                    <a:pt x="14610381" y="2327261"/>
                    <a:pt x="14574820" y="2327261"/>
                  </a:cubicBezTo>
                  <a:lnTo>
                    <a:pt x="124460" y="2327261"/>
                  </a:lnTo>
                  <a:cubicBezTo>
                    <a:pt x="88900" y="2327261"/>
                    <a:pt x="59690" y="2298051"/>
                    <a:pt x="59690" y="226249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574820" y="59690"/>
                  </a:lnTo>
                  <a:moveTo>
                    <a:pt x="1457482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62491"/>
                  </a:lnTo>
                  <a:cubicBezTo>
                    <a:pt x="0" y="2331071"/>
                    <a:pt x="55880" y="2386951"/>
                    <a:pt x="124460" y="2386951"/>
                  </a:cubicBezTo>
                  <a:lnTo>
                    <a:pt x="14574820" y="2386951"/>
                  </a:lnTo>
                  <a:cubicBezTo>
                    <a:pt x="14643401" y="2386951"/>
                    <a:pt x="14699281" y="2331071"/>
                    <a:pt x="14699281" y="2262491"/>
                  </a:cubicBezTo>
                  <a:lnTo>
                    <a:pt x="14699281" y="124460"/>
                  </a:lnTo>
                  <a:cubicBezTo>
                    <a:pt x="14699281" y="55880"/>
                    <a:pt x="14643401" y="0"/>
                    <a:pt x="1457482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567793" y="2261817"/>
            <a:ext cx="8691507" cy="1423737"/>
            <a:chOff x="0" y="0"/>
            <a:chExt cx="11588676" cy="189831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1588676" cy="1898316"/>
              <a:chOff x="0" y="0"/>
              <a:chExt cx="14699281" cy="240785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31750" y="31750"/>
                <a:ext cx="14635781" cy="2344357"/>
              </a:xfrm>
              <a:custGeom>
                <a:avLst/>
                <a:gdLst/>
                <a:ahLst/>
                <a:cxnLst/>
                <a:rect r="r" b="b" t="t" l="l"/>
                <a:pathLst>
                  <a:path h="2344357" w="14635781">
                    <a:moveTo>
                      <a:pt x="14543070" y="2344357"/>
                    </a:moveTo>
                    <a:lnTo>
                      <a:pt x="92710" y="2344357"/>
                    </a:lnTo>
                    <a:cubicBezTo>
                      <a:pt x="41910" y="2344357"/>
                      <a:pt x="0" y="2302447"/>
                      <a:pt x="0" y="2251647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4541801" y="0"/>
                    </a:lnTo>
                    <a:cubicBezTo>
                      <a:pt x="14592601" y="0"/>
                      <a:pt x="14634511" y="41910"/>
                      <a:pt x="14634511" y="92710"/>
                    </a:cubicBezTo>
                    <a:lnTo>
                      <a:pt x="14634511" y="2250377"/>
                    </a:lnTo>
                    <a:cubicBezTo>
                      <a:pt x="14635781" y="2302447"/>
                      <a:pt x="14593870" y="2344357"/>
                      <a:pt x="14543070" y="234435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4699281" cy="2407857"/>
              </a:xfrm>
              <a:custGeom>
                <a:avLst/>
                <a:gdLst/>
                <a:ahLst/>
                <a:cxnLst/>
                <a:rect r="r" b="b" t="t" l="l"/>
                <a:pathLst>
                  <a:path h="2407857" w="14699281">
                    <a:moveTo>
                      <a:pt x="14574820" y="59690"/>
                    </a:moveTo>
                    <a:cubicBezTo>
                      <a:pt x="14610381" y="59690"/>
                      <a:pt x="14639592" y="88900"/>
                      <a:pt x="14639592" y="124460"/>
                    </a:cubicBezTo>
                    <a:lnTo>
                      <a:pt x="14639592" y="2283397"/>
                    </a:lnTo>
                    <a:cubicBezTo>
                      <a:pt x="14639592" y="2318957"/>
                      <a:pt x="14610381" y="2348167"/>
                      <a:pt x="14574820" y="2348167"/>
                    </a:cubicBezTo>
                    <a:lnTo>
                      <a:pt x="124460" y="2348167"/>
                    </a:lnTo>
                    <a:cubicBezTo>
                      <a:pt x="88900" y="2348167"/>
                      <a:pt x="59690" y="2318957"/>
                      <a:pt x="59690" y="2283397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4574820" y="59690"/>
                    </a:lnTo>
                    <a:moveTo>
                      <a:pt x="1457482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83397"/>
                    </a:lnTo>
                    <a:cubicBezTo>
                      <a:pt x="0" y="2351977"/>
                      <a:pt x="55880" y="2407857"/>
                      <a:pt x="124460" y="2407857"/>
                    </a:cubicBezTo>
                    <a:lnTo>
                      <a:pt x="14574820" y="2407857"/>
                    </a:lnTo>
                    <a:cubicBezTo>
                      <a:pt x="14643401" y="2407857"/>
                      <a:pt x="14699281" y="2351977"/>
                      <a:pt x="14699281" y="2283397"/>
                    </a:cubicBezTo>
                    <a:lnTo>
                      <a:pt x="14699281" y="124460"/>
                    </a:lnTo>
                    <a:cubicBezTo>
                      <a:pt x="14699281" y="55880"/>
                      <a:pt x="14643401" y="0"/>
                      <a:pt x="145748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1453345" y="462278"/>
              <a:ext cx="7624695" cy="1029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0"/>
                </a:lnSpc>
              </a:pPr>
              <a:r>
                <a:rPr lang="en-US" sz="2400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After processing the string "algorithm":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442509" y="406703"/>
              <a:ext cx="651535" cy="651535"/>
            </a:xfrm>
            <a:custGeom>
              <a:avLst/>
              <a:gdLst/>
              <a:ahLst/>
              <a:cxnLst/>
              <a:rect r="r" b="b" t="t" l="l"/>
              <a:pathLst>
                <a:path h="651535" w="651535">
                  <a:moveTo>
                    <a:pt x="0" y="0"/>
                  </a:moveTo>
                  <a:lnTo>
                    <a:pt x="651535" y="0"/>
                  </a:lnTo>
                  <a:lnTo>
                    <a:pt x="651535" y="651535"/>
                  </a:lnTo>
                  <a:lnTo>
                    <a:pt x="0" y="6515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567793" y="3685554"/>
            <a:ext cx="8691507" cy="1098705"/>
            <a:chOff x="0" y="0"/>
            <a:chExt cx="11588676" cy="146494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1588676" cy="1464940"/>
              <a:chOff x="0" y="0"/>
              <a:chExt cx="14699281" cy="1858156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31750" y="31750"/>
                <a:ext cx="14635781" cy="1794656"/>
              </a:xfrm>
              <a:custGeom>
                <a:avLst/>
                <a:gdLst/>
                <a:ahLst/>
                <a:cxnLst/>
                <a:rect r="r" b="b" t="t" l="l"/>
                <a:pathLst>
                  <a:path h="1794656" w="14635781">
                    <a:moveTo>
                      <a:pt x="14543070" y="1794656"/>
                    </a:moveTo>
                    <a:lnTo>
                      <a:pt x="92710" y="1794656"/>
                    </a:lnTo>
                    <a:cubicBezTo>
                      <a:pt x="41910" y="1794656"/>
                      <a:pt x="0" y="1752746"/>
                      <a:pt x="0" y="1701946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4541801" y="0"/>
                    </a:lnTo>
                    <a:cubicBezTo>
                      <a:pt x="14592601" y="0"/>
                      <a:pt x="14634511" y="41910"/>
                      <a:pt x="14634511" y="92710"/>
                    </a:cubicBezTo>
                    <a:lnTo>
                      <a:pt x="14634511" y="1700676"/>
                    </a:lnTo>
                    <a:cubicBezTo>
                      <a:pt x="14635781" y="1752746"/>
                      <a:pt x="14593870" y="1794656"/>
                      <a:pt x="14543070" y="179465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4699281" cy="1858156"/>
              </a:xfrm>
              <a:custGeom>
                <a:avLst/>
                <a:gdLst/>
                <a:ahLst/>
                <a:cxnLst/>
                <a:rect r="r" b="b" t="t" l="l"/>
                <a:pathLst>
                  <a:path h="1858156" w="14699281">
                    <a:moveTo>
                      <a:pt x="14574820" y="59690"/>
                    </a:moveTo>
                    <a:cubicBezTo>
                      <a:pt x="14610381" y="59690"/>
                      <a:pt x="14639592" y="88900"/>
                      <a:pt x="14639592" y="124460"/>
                    </a:cubicBezTo>
                    <a:lnTo>
                      <a:pt x="14639592" y="1733696"/>
                    </a:lnTo>
                    <a:cubicBezTo>
                      <a:pt x="14639592" y="1769256"/>
                      <a:pt x="14610381" y="1798466"/>
                      <a:pt x="14574820" y="1798466"/>
                    </a:cubicBezTo>
                    <a:lnTo>
                      <a:pt x="124460" y="1798466"/>
                    </a:lnTo>
                    <a:cubicBezTo>
                      <a:pt x="88900" y="1798466"/>
                      <a:pt x="59690" y="1769256"/>
                      <a:pt x="59690" y="1733696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4574820" y="59690"/>
                    </a:lnTo>
                    <a:moveTo>
                      <a:pt x="1457482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33696"/>
                    </a:lnTo>
                    <a:cubicBezTo>
                      <a:pt x="0" y="1802276"/>
                      <a:pt x="55880" y="1858156"/>
                      <a:pt x="124460" y="1858156"/>
                    </a:cubicBezTo>
                    <a:lnTo>
                      <a:pt x="14574820" y="1858156"/>
                    </a:lnTo>
                    <a:cubicBezTo>
                      <a:pt x="14643401" y="1858156"/>
                      <a:pt x="14699281" y="1802276"/>
                      <a:pt x="14699281" y="1733696"/>
                    </a:cubicBezTo>
                    <a:lnTo>
                      <a:pt x="14699281" y="124460"/>
                    </a:lnTo>
                    <a:cubicBezTo>
                      <a:pt x="14699281" y="55880"/>
                      <a:pt x="14643401" y="0"/>
                      <a:pt x="145748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453345" y="462278"/>
              <a:ext cx="7624695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0"/>
                </a:lnSpc>
              </a:pPr>
              <a:r>
                <a:rPr lang="en-US" sz="2400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Queue contains: [a, l, g, o, r, i, t, h, m]</a:t>
              </a:r>
            </a:p>
          </p:txBody>
        </p:sp>
        <p:sp>
          <p:nvSpPr>
            <p:cNvPr name="Freeform 17" id="17"/>
            <p:cNvSpPr/>
            <p:nvPr/>
          </p:nvSpPr>
          <p:spPr>
            <a:xfrm flipH="false" flipV="false" rot="0">
              <a:off x="442509" y="406703"/>
              <a:ext cx="651535" cy="651535"/>
            </a:xfrm>
            <a:custGeom>
              <a:avLst/>
              <a:gdLst/>
              <a:ahLst/>
              <a:cxnLst/>
              <a:rect r="r" b="b" t="t" l="l"/>
              <a:pathLst>
                <a:path h="651535" w="651535">
                  <a:moveTo>
                    <a:pt x="0" y="0"/>
                  </a:moveTo>
                  <a:lnTo>
                    <a:pt x="651535" y="0"/>
                  </a:lnTo>
                  <a:lnTo>
                    <a:pt x="651535" y="651535"/>
                  </a:lnTo>
                  <a:lnTo>
                    <a:pt x="0" y="6515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3471854" y="5690496"/>
            <a:ext cx="7574892" cy="3401815"/>
          </a:xfrm>
          <a:custGeom>
            <a:avLst/>
            <a:gdLst/>
            <a:ahLst/>
            <a:cxnLst/>
            <a:rect r="r" b="b" t="t" l="l"/>
            <a:pathLst>
              <a:path h="3401815" w="7574892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8567793" y="4784259"/>
            <a:ext cx="8691507" cy="1423737"/>
            <a:chOff x="0" y="0"/>
            <a:chExt cx="11588676" cy="1898316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11588676" cy="1898316"/>
              <a:chOff x="0" y="0"/>
              <a:chExt cx="14699281" cy="2407857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31750" y="31750"/>
                <a:ext cx="14635781" cy="2344357"/>
              </a:xfrm>
              <a:custGeom>
                <a:avLst/>
                <a:gdLst/>
                <a:ahLst/>
                <a:cxnLst/>
                <a:rect r="r" b="b" t="t" l="l"/>
                <a:pathLst>
                  <a:path h="2344357" w="14635781">
                    <a:moveTo>
                      <a:pt x="14543070" y="2344357"/>
                    </a:moveTo>
                    <a:lnTo>
                      <a:pt x="92710" y="2344357"/>
                    </a:lnTo>
                    <a:cubicBezTo>
                      <a:pt x="41910" y="2344357"/>
                      <a:pt x="0" y="2302447"/>
                      <a:pt x="0" y="2251647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4541801" y="0"/>
                    </a:lnTo>
                    <a:cubicBezTo>
                      <a:pt x="14592601" y="0"/>
                      <a:pt x="14634511" y="41910"/>
                      <a:pt x="14634511" y="92710"/>
                    </a:cubicBezTo>
                    <a:lnTo>
                      <a:pt x="14634511" y="2250377"/>
                    </a:lnTo>
                    <a:cubicBezTo>
                      <a:pt x="14635781" y="2302447"/>
                      <a:pt x="14593870" y="2344357"/>
                      <a:pt x="14543070" y="234435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4699281" cy="2407857"/>
              </a:xfrm>
              <a:custGeom>
                <a:avLst/>
                <a:gdLst/>
                <a:ahLst/>
                <a:cxnLst/>
                <a:rect r="r" b="b" t="t" l="l"/>
                <a:pathLst>
                  <a:path h="2407857" w="14699281">
                    <a:moveTo>
                      <a:pt x="14574820" y="59690"/>
                    </a:moveTo>
                    <a:cubicBezTo>
                      <a:pt x="14610381" y="59690"/>
                      <a:pt x="14639592" y="88900"/>
                      <a:pt x="14639592" y="124460"/>
                    </a:cubicBezTo>
                    <a:lnTo>
                      <a:pt x="14639592" y="2283397"/>
                    </a:lnTo>
                    <a:cubicBezTo>
                      <a:pt x="14639592" y="2318957"/>
                      <a:pt x="14610381" y="2348167"/>
                      <a:pt x="14574820" y="2348167"/>
                    </a:cubicBezTo>
                    <a:lnTo>
                      <a:pt x="124460" y="2348167"/>
                    </a:lnTo>
                    <a:cubicBezTo>
                      <a:pt x="88900" y="2348167"/>
                      <a:pt x="59690" y="2318957"/>
                      <a:pt x="59690" y="2283397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4574820" y="59690"/>
                    </a:lnTo>
                    <a:moveTo>
                      <a:pt x="1457482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83397"/>
                    </a:lnTo>
                    <a:cubicBezTo>
                      <a:pt x="0" y="2351977"/>
                      <a:pt x="55880" y="2407857"/>
                      <a:pt x="124460" y="2407857"/>
                    </a:cubicBezTo>
                    <a:lnTo>
                      <a:pt x="14574820" y="2407857"/>
                    </a:lnTo>
                    <a:cubicBezTo>
                      <a:pt x="14643401" y="2407857"/>
                      <a:pt x="14699281" y="2351977"/>
                      <a:pt x="14699281" y="2283397"/>
                    </a:cubicBezTo>
                    <a:lnTo>
                      <a:pt x="14699281" y="124460"/>
                    </a:lnTo>
                    <a:cubicBezTo>
                      <a:pt x="14699281" y="55880"/>
                      <a:pt x="14643401" y="0"/>
                      <a:pt x="145748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1453345" y="462278"/>
              <a:ext cx="7624695" cy="1029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0"/>
                </a:lnSpc>
              </a:pPr>
              <a:r>
                <a:rPr lang="en-US" sz="2400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All characters have frequency 1 in the HashMap</a:t>
              </a:r>
            </a:p>
          </p:txBody>
        </p:sp>
        <p:sp>
          <p:nvSpPr>
            <p:cNvPr name="Freeform 24" id="24"/>
            <p:cNvSpPr/>
            <p:nvPr/>
          </p:nvSpPr>
          <p:spPr>
            <a:xfrm flipH="false" flipV="false" rot="0">
              <a:off x="442509" y="406703"/>
              <a:ext cx="651535" cy="651535"/>
            </a:xfrm>
            <a:custGeom>
              <a:avLst/>
              <a:gdLst/>
              <a:ahLst/>
              <a:cxnLst/>
              <a:rect r="r" b="b" t="t" l="l"/>
              <a:pathLst>
                <a:path h="651535" w="651535">
                  <a:moveTo>
                    <a:pt x="0" y="0"/>
                  </a:moveTo>
                  <a:lnTo>
                    <a:pt x="651535" y="0"/>
                  </a:lnTo>
                  <a:lnTo>
                    <a:pt x="651535" y="651535"/>
                  </a:lnTo>
                  <a:lnTo>
                    <a:pt x="0" y="6515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8567793" y="6207996"/>
            <a:ext cx="8691507" cy="2129857"/>
            <a:chOff x="0" y="0"/>
            <a:chExt cx="11588676" cy="2839809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11588676" cy="2839809"/>
              <a:chOff x="0" y="0"/>
              <a:chExt cx="14699281" cy="3602064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31750" y="31750"/>
                <a:ext cx="14635781" cy="3538563"/>
              </a:xfrm>
              <a:custGeom>
                <a:avLst/>
                <a:gdLst/>
                <a:ahLst/>
                <a:cxnLst/>
                <a:rect r="r" b="b" t="t" l="l"/>
                <a:pathLst>
                  <a:path h="3538563" w="14635781">
                    <a:moveTo>
                      <a:pt x="14543070" y="3538563"/>
                    </a:moveTo>
                    <a:lnTo>
                      <a:pt x="92710" y="3538563"/>
                    </a:lnTo>
                    <a:cubicBezTo>
                      <a:pt x="41910" y="3538563"/>
                      <a:pt x="0" y="3496654"/>
                      <a:pt x="0" y="3445854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4541801" y="0"/>
                    </a:lnTo>
                    <a:cubicBezTo>
                      <a:pt x="14592601" y="0"/>
                      <a:pt x="14634511" y="41910"/>
                      <a:pt x="14634511" y="92710"/>
                    </a:cubicBezTo>
                    <a:lnTo>
                      <a:pt x="14634511" y="3444584"/>
                    </a:lnTo>
                    <a:cubicBezTo>
                      <a:pt x="14635781" y="3496654"/>
                      <a:pt x="14593870" y="3538563"/>
                      <a:pt x="14543070" y="353856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4699281" cy="3602064"/>
              </a:xfrm>
              <a:custGeom>
                <a:avLst/>
                <a:gdLst/>
                <a:ahLst/>
                <a:cxnLst/>
                <a:rect r="r" b="b" t="t" l="l"/>
                <a:pathLst>
                  <a:path h="3602064" w="14699281">
                    <a:moveTo>
                      <a:pt x="14574820" y="59690"/>
                    </a:moveTo>
                    <a:cubicBezTo>
                      <a:pt x="14610381" y="59690"/>
                      <a:pt x="14639592" y="88900"/>
                      <a:pt x="14639592" y="124460"/>
                    </a:cubicBezTo>
                    <a:lnTo>
                      <a:pt x="14639592" y="3477604"/>
                    </a:lnTo>
                    <a:cubicBezTo>
                      <a:pt x="14639592" y="3513164"/>
                      <a:pt x="14610381" y="3542374"/>
                      <a:pt x="14574820" y="3542374"/>
                    </a:cubicBezTo>
                    <a:lnTo>
                      <a:pt x="124460" y="3542374"/>
                    </a:lnTo>
                    <a:cubicBezTo>
                      <a:pt x="88900" y="3542374"/>
                      <a:pt x="59690" y="3513164"/>
                      <a:pt x="59690" y="3477604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4574820" y="59690"/>
                    </a:lnTo>
                    <a:moveTo>
                      <a:pt x="1457482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3477604"/>
                    </a:lnTo>
                    <a:cubicBezTo>
                      <a:pt x="0" y="3546184"/>
                      <a:pt x="55880" y="3602064"/>
                      <a:pt x="124460" y="3602064"/>
                    </a:cubicBezTo>
                    <a:lnTo>
                      <a:pt x="14574820" y="3602064"/>
                    </a:lnTo>
                    <a:cubicBezTo>
                      <a:pt x="14643401" y="3602064"/>
                      <a:pt x="14699281" y="3546184"/>
                      <a:pt x="14699281" y="3477604"/>
                    </a:cubicBezTo>
                    <a:lnTo>
                      <a:pt x="14699281" y="124460"/>
                    </a:lnTo>
                    <a:cubicBezTo>
                      <a:pt x="14699281" y="55880"/>
                      <a:pt x="14643401" y="0"/>
                      <a:pt x="145748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1453345" y="471803"/>
              <a:ext cx="7624695" cy="19613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en-US" sz="2300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Results:</a:t>
              </a:r>
            </a:p>
            <a:p>
              <a:pPr algn="l" marL="496571" indent="-248285" lvl="1">
                <a:lnSpc>
                  <a:spcPts val="2990"/>
                </a:lnSpc>
                <a:buFont typeface="Arial"/>
                <a:buChar char="•"/>
              </a:pPr>
              <a:r>
                <a:rPr lang="en-US" sz="2300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First non-repeating character: 'a'</a:t>
              </a:r>
            </a:p>
            <a:p>
              <a:pPr algn="l" marL="496571" indent="-248285" lvl="1">
                <a:lnSpc>
                  <a:spcPts val="2990"/>
                </a:lnSpc>
                <a:buFont typeface="Arial"/>
                <a:buChar char="•"/>
              </a:pPr>
              <a:r>
                <a:rPr lang="en-US" sz="2300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Second non-repeating character: 'l'</a:t>
              </a:r>
            </a:p>
            <a:p>
              <a:pPr algn="l">
                <a:lnSpc>
                  <a:spcPts val="2990"/>
                </a:lnSpc>
              </a:pPr>
            </a:p>
          </p:txBody>
        </p:sp>
        <p:sp>
          <p:nvSpPr>
            <p:cNvPr name="Freeform 30" id="30"/>
            <p:cNvSpPr/>
            <p:nvPr/>
          </p:nvSpPr>
          <p:spPr>
            <a:xfrm flipH="false" flipV="false" rot="0">
              <a:off x="442509" y="406703"/>
              <a:ext cx="651535" cy="651535"/>
            </a:xfrm>
            <a:custGeom>
              <a:avLst/>
              <a:gdLst/>
              <a:ahLst/>
              <a:cxnLst/>
              <a:rect r="r" b="b" t="t" l="l"/>
              <a:pathLst>
                <a:path h="651535" w="651535">
                  <a:moveTo>
                    <a:pt x="0" y="0"/>
                  </a:moveTo>
                  <a:lnTo>
                    <a:pt x="651535" y="0"/>
                  </a:lnTo>
                  <a:lnTo>
                    <a:pt x="651535" y="651535"/>
                  </a:lnTo>
                  <a:lnTo>
                    <a:pt x="0" y="6515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8567793" y="8337853"/>
            <a:ext cx="8691507" cy="1098705"/>
            <a:chOff x="0" y="0"/>
            <a:chExt cx="11588676" cy="1464940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11588676" cy="1464940"/>
              <a:chOff x="0" y="0"/>
              <a:chExt cx="14699281" cy="1858156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31750" y="31750"/>
                <a:ext cx="14635781" cy="1794656"/>
              </a:xfrm>
              <a:custGeom>
                <a:avLst/>
                <a:gdLst/>
                <a:ahLst/>
                <a:cxnLst/>
                <a:rect r="r" b="b" t="t" l="l"/>
                <a:pathLst>
                  <a:path h="1794656" w="14635781">
                    <a:moveTo>
                      <a:pt x="14543070" y="1794656"/>
                    </a:moveTo>
                    <a:lnTo>
                      <a:pt x="92710" y="1794656"/>
                    </a:lnTo>
                    <a:cubicBezTo>
                      <a:pt x="41910" y="1794656"/>
                      <a:pt x="0" y="1752746"/>
                      <a:pt x="0" y="1701946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4541801" y="0"/>
                    </a:lnTo>
                    <a:cubicBezTo>
                      <a:pt x="14592601" y="0"/>
                      <a:pt x="14634511" y="41910"/>
                      <a:pt x="14634511" y="92710"/>
                    </a:cubicBezTo>
                    <a:lnTo>
                      <a:pt x="14634511" y="1700676"/>
                    </a:lnTo>
                    <a:cubicBezTo>
                      <a:pt x="14635781" y="1752746"/>
                      <a:pt x="14593870" y="1794656"/>
                      <a:pt x="14543070" y="179465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4699281" cy="1858156"/>
              </a:xfrm>
              <a:custGeom>
                <a:avLst/>
                <a:gdLst/>
                <a:ahLst/>
                <a:cxnLst/>
                <a:rect r="r" b="b" t="t" l="l"/>
                <a:pathLst>
                  <a:path h="1858156" w="14699281">
                    <a:moveTo>
                      <a:pt x="14574820" y="59690"/>
                    </a:moveTo>
                    <a:cubicBezTo>
                      <a:pt x="14610381" y="59690"/>
                      <a:pt x="14639592" y="88900"/>
                      <a:pt x="14639592" y="124460"/>
                    </a:cubicBezTo>
                    <a:lnTo>
                      <a:pt x="14639592" y="1733696"/>
                    </a:lnTo>
                    <a:cubicBezTo>
                      <a:pt x="14639592" y="1769256"/>
                      <a:pt x="14610381" y="1798466"/>
                      <a:pt x="14574820" y="1798466"/>
                    </a:cubicBezTo>
                    <a:lnTo>
                      <a:pt x="124460" y="1798466"/>
                    </a:lnTo>
                    <a:cubicBezTo>
                      <a:pt x="88900" y="1798466"/>
                      <a:pt x="59690" y="1769256"/>
                      <a:pt x="59690" y="1733696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4574820" y="59690"/>
                    </a:lnTo>
                    <a:moveTo>
                      <a:pt x="1457482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733696"/>
                    </a:lnTo>
                    <a:cubicBezTo>
                      <a:pt x="0" y="1802276"/>
                      <a:pt x="55880" y="1858156"/>
                      <a:pt x="124460" y="1858156"/>
                    </a:cubicBezTo>
                    <a:lnTo>
                      <a:pt x="14574820" y="1858156"/>
                    </a:lnTo>
                    <a:cubicBezTo>
                      <a:pt x="14643401" y="1858156"/>
                      <a:pt x="14699281" y="1802276"/>
                      <a:pt x="14699281" y="1733696"/>
                    </a:cubicBezTo>
                    <a:lnTo>
                      <a:pt x="14699281" y="124460"/>
                    </a:lnTo>
                    <a:cubicBezTo>
                      <a:pt x="14699281" y="55880"/>
                      <a:pt x="14643401" y="0"/>
                      <a:pt x="1457482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5" id="35"/>
            <p:cNvSpPr txBox="true"/>
            <p:nvPr/>
          </p:nvSpPr>
          <p:spPr>
            <a:xfrm rot="0">
              <a:off x="1453345" y="471803"/>
              <a:ext cx="7624695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60"/>
                </a:lnSpc>
              </a:pPr>
              <a:r>
                <a:rPr lang="en-US" sz="2200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Final output: ['a', 'l'] </a:t>
              </a:r>
            </a:p>
          </p:txBody>
        </p:sp>
        <p:sp>
          <p:nvSpPr>
            <p:cNvPr name="Freeform 36" id="36"/>
            <p:cNvSpPr/>
            <p:nvPr/>
          </p:nvSpPr>
          <p:spPr>
            <a:xfrm flipH="false" flipV="false" rot="0">
              <a:off x="442509" y="406703"/>
              <a:ext cx="651535" cy="651535"/>
            </a:xfrm>
            <a:custGeom>
              <a:avLst/>
              <a:gdLst/>
              <a:ahLst/>
              <a:cxnLst/>
              <a:rect r="r" b="b" t="t" l="l"/>
              <a:pathLst>
                <a:path h="651535" w="651535">
                  <a:moveTo>
                    <a:pt x="0" y="0"/>
                  </a:moveTo>
                  <a:lnTo>
                    <a:pt x="651535" y="0"/>
                  </a:lnTo>
                  <a:lnTo>
                    <a:pt x="651535" y="651535"/>
                  </a:lnTo>
                  <a:lnTo>
                    <a:pt x="0" y="6515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7" id="37"/>
          <p:cNvSpPr/>
          <p:nvPr/>
        </p:nvSpPr>
        <p:spPr>
          <a:xfrm flipH="false" flipV="false" rot="0">
            <a:off x="16480209" y="1278831"/>
            <a:ext cx="554597" cy="554597"/>
          </a:xfrm>
          <a:custGeom>
            <a:avLst/>
            <a:gdLst/>
            <a:ahLst/>
            <a:cxnLst/>
            <a:rect r="r" b="b" t="t" l="l"/>
            <a:pathLst>
              <a:path h="554597" w="554597">
                <a:moveTo>
                  <a:pt x="0" y="0"/>
                </a:moveTo>
                <a:lnTo>
                  <a:pt x="554597" y="0"/>
                </a:lnTo>
                <a:lnTo>
                  <a:pt x="554597" y="554597"/>
                </a:lnTo>
                <a:lnTo>
                  <a:pt x="0" y="5545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904250" y="850442"/>
            <a:ext cx="6883203" cy="8586116"/>
          </a:xfrm>
          <a:custGeom>
            <a:avLst/>
            <a:gdLst/>
            <a:ahLst/>
            <a:cxnLst/>
            <a:rect r="r" b="b" t="t" l="l"/>
            <a:pathLst>
              <a:path h="8586116" w="6883203">
                <a:moveTo>
                  <a:pt x="0" y="0"/>
                </a:moveTo>
                <a:lnTo>
                  <a:pt x="6883203" y="0"/>
                </a:lnTo>
                <a:lnTo>
                  <a:pt x="6883203" y="8586116"/>
                </a:lnTo>
                <a:lnTo>
                  <a:pt x="0" y="858611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9" id="39"/>
          <p:cNvSpPr txBox="true"/>
          <p:nvPr/>
        </p:nvSpPr>
        <p:spPr>
          <a:xfrm rot="0">
            <a:off x="8749357" y="1202631"/>
            <a:ext cx="7586718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52" b="true">
                <a:solidFill>
                  <a:srgbClr val="000000"/>
                </a:solidFill>
                <a:latin typeface="Be Vietnam Bold"/>
                <a:ea typeface="Be Vietnam Bold"/>
                <a:cs typeface="Be Vietnam Bold"/>
                <a:sym typeface="Be Vietnam Bold"/>
              </a:rPr>
              <a:t>Finding Non-repeating Characters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8183" y="4722417"/>
            <a:ext cx="5104149" cy="510414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904015" y="3138885"/>
            <a:ext cx="13122440" cy="3919503"/>
            <a:chOff x="0" y="0"/>
            <a:chExt cx="10970305" cy="32766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31750" y="31750"/>
              <a:ext cx="10906805" cy="3213188"/>
            </a:xfrm>
            <a:custGeom>
              <a:avLst/>
              <a:gdLst/>
              <a:ahLst/>
              <a:cxnLst/>
              <a:rect r="r" b="b" t="t" l="l"/>
              <a:pathLst>
                <a:path h="3213188" w="10906805">
                  <a:moveTo>
                    <a:pt x="10814095" y="3213188"/>
                  </a:moveTo>
                  <a:lnTo>
                    <a:pt x="92710" y="3213188"/>
                  </a:lnTo>
                  <a:cubicBezTo>
                    <a:pt x="41910" y="3213188"/>
                    <a:pt x="0" y="3171278"/>
                    <a:pt x="0" y="312047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0812825" y="0"/>
                  </a:lnTo>
                  <a:cubicBezTo>
                    <a:pt x="10863625" y="0"/>
                    <a:pt x="10905535" y="41910"/>
                    <a:pt x="10905535" y="92710"/>
                  </a:cubicBezTo>
                  <a:lnTo>
                    <a:pt x="10905535" y="3119208"/>
                  </a:lnTo>
                  <a:cubicBezTo>
                    <a:pt x="10906805" y="3171278"/>
                    <a:pt x="10864895" y="3213188"/>
                    <a:pt x="10814095" y="32131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970306" cy="3276688"/>
            </a:xfrm>
            <a:custGeom>
              <a:avLst/>
              <a:gdLst/>
              <a:ahLst/>
              <a:cxnLst/>
              <a:rect r="r" b="b" t="t" l="l"/>
              <a:pathLst>
                <a:path h="3276688" w="10970306">
                  <a:moveTo>
                    <a:pt x="10845845" y="59690"/>
                  </a:moveTo>
                  <a:cubicBezTo>
                    <a:pt x="10881405" y="59690"/>
                    <a:pt x="10910615" y="88900"/>
                    <a:pt x="10910615" y="124460"/>
                  </a:cubicBezTo>
                  <a:lnTo>
                    <a:pt x="10910615" y="3152229"/>
                  </a:lnTo>
                  <a:cubicBezTo>
                    <a:pt x="10910615" y="3187789"/>
                    <a:pt x="10881405" y="3216998"/>
                    <a:pt x="10845845" y="3216998"/>
                  </a:cubicBezTo>
                  <a:lnTo>
                    <a:pt x="124460" y="3216998"/>
                  </a:lnTo>
                  <a:cubicBezTo>
                    <a:pt x="88900" y="3216998"/>
                    <a:pt x="59690" y="3187789"/>
                    <a:pt x="59690" y="315222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845846" y="59690"/>
                  </a:lnTo>
                  <a:moveTo>
                    <a:pt x="1084584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52229"/>
                  </a:lnTo>
                  <a:cubicBezTo>
                    <a:pt x="0" y="3220808"/>
                    <a:pt x="55880" y="3276688"/>
                    <a:pt x="124460" y="3276688"/>
                  </a:cubicBezTo>
                  <a:lnTo>
                    <a:pt x="10845846" y="3276688"/>
                  </a:lnTo>
                  <a:cubicBezTo>
                    <a:pt x="10914425" y="3276688"/>
                    <a:pt x="10970306" y="3220808"/>
                    <a:pt x="10970306" y="3152229"/>
                  </a:cubicBezTo>
                  <a:lnTo>
                    <a:pt x="10970306" y="124460"/>
                  </a:lnTo>
                  <a:cubicBezTo>
                    <a:pt x="10970306" y="55880"/>
                    <a:pt x="10914425" y="0"/>
                    <a:pt x="1084584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2582780" y="2762665"/>
            <a:ext cx="13122440" cy="3919503"/>
            <a:chOff x="0" y="0"/>
            <a:chExt cx="10970305" cy="327668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1750" y="31750"/>
              <a:ext cx="10906805" cy="3213188"/>
            </a:xfrm>
            <a:custGeom>
              <a:avLst/>
              <a:gdLst/>
              <a:ahLst/>
              <a:cxnLst/>
              <a:rect r="r" b="b" t="t" l="l"/>
              <a:pathLst>
                <a:path h="3213188" w="10906805">
                  <a:moveTo>
                    <a:pt x="10814095" y="3213188"/>
                  </a:moveTo>
                  <a:lnTo>
                    <a:pt x="92710" y="3213188"/>
                  </a:lnTo>
                  <a:cubicBezTo>
                    <a:pt x="41910" y="3213188"/>
                    <a:pt x="0" y="3171278"/>
                    <a:pt x="0" y="3120478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0812825" y="0"/>
                  </a:lnTo>
                  <a:cubicBezTo>
                    <a:pt x="10863625" y="0"/>
                    <a:pt x="10905535" y="41910"/>
                    <a:pt x="10905535" y="92710"/>
                  </a:cubicBezTo>
                  <a:lnTo>
                    <a:pt x="10905535" y="3119208"/>
                  </a:lnTo>
                  <a:cubicBezTo>
                    <a:pt x="10906805" y="3171278"/>
                    <a:pt x="10864895" y="3213188"/>
                    <a:pt x="10814095" y="32131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970306" cy="3276688"/>
            </a:xfrm>
            <a:custGeom>
              <a:avLst/>
              <a:gdLst/>
              <a:ahLst/>
              <a:cxnLst/>
              <a:rect r="r" b="b" t="t" l="l"/>
              <a:pathLst>
                <a:path h="3276688" w="10970306">
                  <a:moveTo>
                    <a:pt x="10845845" y="59690"/>
                  </a:moveTo>
                  <a:cubicBezTo>
                    <a:pt x="10881405" y="59690"/>
                    <a:pt x="10910615" y="88900"/>
                    <a:pt x="10910615" y="124460"/>
                  </a:cubicBezTo>
                  <a:lnTo>
                    <a:pt x="10910615" y="3152229"/>
                  </a:lnTo>
                  <a:cubicBezTo>
                    <a:pt x="10910615" y="3187789"/>
                    <a:pt x="10881405" y="3216998"/>
                    <a:pt x="10845845" y="3216998"/>
                  </a:cubicBezTo>
                  <a:lnTo>
                    <a:pt x="124460" y="3216998"/>
                  </a:lnTo>
                  <a:cubicBezTo>
                    <a:pt x="88900" y="3216998"/>
                    <a:pt x="59690" y="3187789"/>
                    <a:pt x="59690" y="3152229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845846" y="59690"/>
                  </a:lnTo>
                  <a:moveTo>
                    <a:pt x="1084584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152229"/>
                  </a:lnTo>
                  <a:cubicBezTo>
                    <a:pt x="0" y="3220808"/>
                    <a:pt x="55880" y="3276688"/>
                    <a:pt x="124460" y="3276688"/>
                  </a:cubicBezTo>
                  <a:lnTo>
                    <a:pt x="10845846" y="3276688"/>
                  </a:lnTo>
                  <a:cubicBezTo>
                    <a:pt x="10914425" y="3276688"/>
                    <a:pt x="10970306" y="3220808"/>
                    <a:pt x="10970306" y="3152229"/>
                  </a:cubicBezTo>
                  <a:lnTo>
                    <a:pt x="10970306" y="124460"/>
                  </a:lnTo>
                  <a:cubicBezTo>
                    <a:pt x="10970306" y="55880"/>
                    <a:pt x="10914425" y="0"/>
                    <a:pt x="1084584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341946" y="3138885"/>
            <a:ext cx="11604108" cy="316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80"/>
              </a:lnSpc>
            </a:pPr>
            <a:r>
              <a:rPr lang="en-US" b="true" sz="10400">
                <a:solidFill>
                  <a:srgbClr val="000000"/>
                </a:solidFill>
                <a:latin typeface="Be Vietnam Bold"/>
                <a:ea typeface="Be Vietnam Bold"/>
                <a:cs typeface="Be Vietnam Bold"/>
                <a:sym typeface="Be Vietnam Bold"/>
              </a:rPr>
              <a:t>Code Implementation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3834432" y="-1839151"/>
            <a:ext cx="5959819" cy="5959819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4A98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2582780" y="7421450"/>
            <a:ext cx="13443676" cy="757734"/>
          </a:xfrm>
          <a:custGeom>
            <a:avLst/>
            <a:gdLst/>
            <a:ahLst/>
            <a:cxnLst/>
            <a:rect r="r" b="b" t="t" l="l"/>
            <a:pathLst>
              <a:path h="757734" w="13443676">
                <a:moveTo>
                  <a:pt x="0" y="0"/>
                </a:moveTo>
                <a:lnTo>
                  <a:pt x="13443676" y="0"/>
                </a:lnTo>
                <a:lnTo>
                  <a:pt x="13443676" y="757734"/>
                </a:lnTo>
                <a:lnTo>
                  <a:pt x="0" y="757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144000" y="7583147"/>
            <a:ext cx="3573959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*this section is for nerds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76388" y="2905810"/>
            <a:ext cx="8184716" cy="6145604"/>
            <a:chOff x="0" y="0"/>
            <a:chExt cx="845693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9801625" y="2986661"/>
            <a:ext cx="7065120" cy="5304941"/>
            <a:chOff x="0" y="0"/>
            <a:chExt cx="845693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801625" y="8666901"/>
            <a:ext cx="6987559" cy="930727"/>
            <a:chOff x="0" y="0"/>
            <a:chExt cx="9316746" cy="1240969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175938" y="241617"/>
              <a:ext cx="9140808" cy="999352"/>
              <a:chOff x="0" y="0"/>
              <a:chExt cx="7496436" cy="81957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31750" y="31750"/>
                <a:ext cx="7432935" cy="756075"/>
              </a:xfrm>
              <a:custGeom>
                <a:avLst/>
                <a:gdLst/>
                <a:ahLst/>
                <a:cxnLst/>
                <a:rect r="r" b="b" t="t" l="l"/>
                <a:pathLst>
                  <a:path h="756075" w="7432935">
                    <a:moveTo>
                      <a:pt x="7340226" y="756075"/>
                    </a:moveTo>
                    <a:lnTo>
                      <a:pt x="92710" y="756075"/>
                    </a:lnTo>
                    <a:cubicBezTo>
                      <a:pt x="41910" y="756075"/>
                      <a:pt x="0" y="714165"/>
                      <a:pt x="0" y="6633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7338956" y="0"/>
                    </a:lnTo>
                    <a:cubicBezTo>
                      <a:pt x="7389756" y="0"/>
                      <a:pt x="7431666" y="41910"/>
                      <a:pt x="7431666" y="92710"/>
                    </a:cubicBezTo>
                    <a:lnTo>
                      <a:pt x="7431666" y="662095"/>
                    </a:lnTo>
                    <a:cubicBezTo>
                      <a:pt x="7432935" y="714165"/>
                      <a:pt x="7391026" y="756075"/>
                      <a:pt x="7340226" y="756075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7496436" cy="819575"/>
              </a:xfrm>
              <a:custGeom>
                <a:avLst/>
                <a:gdLst/>
                <a:ahLst/>
                <a:cxnLst/>
                <a:rect r="r" b="b" t="t" l="l"/>
                <a:pathLst>
                  <a:path h="819575" w="7496436">
                    <a:moveTo>
                      <a:pt x="7371976" y="59690"/>
                    </a:moveTo>
                    <a:cubicBezTo>
                      <a:pt x="7407535" y="59690"/>
                      <a:pt x="7436746" y="88900"/>
                      <a:pt x="7436746" y="124460"/>
                    </a:cubicBezTo>
                    <a:lnTo>
                      <a:pt x="7436746" y="695115"/>
                    </a:lnTo>
                    <a:cubicBezTo>
                      <a:pt x="7436746" y="730675"/>
                      <a:pt x="7407535" y="759885"/>
                      <a:pt x="7371976" y="759885"/>
                    </a:cubicBezTo>
                    <a:lnTo>
                      <a:pt x="124460" y="759885"/>
                    </a:lnTo>
                    <a:cubicBezTo>
                      <a:pt x="88900" y="759885"/>
                      <a:pt x="59690" y="730675"/>
                      <a:pt x="59690" y="6951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7371976" y="59690"/>
                    </a:lnTo>
                    <a:moveTo>
                      <a:pt x="7371976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695115"/>
                    </a:lnTo>
                    <a:cubicBezTo>
                      <a:pt x="0" y="763695"/>
                      <a:pt x="55880" y="819575"/>
                      <a:pt x="124460" y="819575"/>
                    </a:cubicBezTo>
                    <a:lnTo>
                      <a:pt x="7371976" y="819575"/>
                    </a:lnTo>
                    <a:cubicBezTo>
                      <a:pt x="7440556" y="819575"/>
                      <a:pt x="7496436" y="763695"/>
                      <a:pt x="7496436" y="695115"/>
                    </a:cubicBezTo>
                    <a:lnTo>
                      <a:pt x="7496436" y="124460"/>
                    </a:lnTo>
                    <a:cubicBezTo>
                      <a:pt x="7496436" y="55880"/>
                      <a:pt x="7440556" y="0"/>
                      <a:pt x="7371976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0" y="0"/>
              <a:ext cx="9140808" cy="999352"/>
              <a:chOff x="0" y="0"/>
              <a:chExt cx="7496436" cy="819575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31750" y="31750"/>
                <a:ext cx="7432935" cy="756075"/>
              </a:xfrm>
              <a:custGeom>
                <a:avLst/>
                <a:gdLst/>
                <a:ahLst/>
                <a:cxnLst/>
                <a:rect r="r" b="b" t="t" l="l"/>
                <a:pathLst>
                  <a:path h="756075" w="7432935">
                    <a:moveTo>
                      <a:pt x="7340226" y="756075"/>
                    </a:moveTo>
                    <a:lnTo>
                      <a:pt x="92710" y="756075"/>
                    </a:lnTo>
                    <a:cubicBezTo>
                      <a:pt x="41910" y="756075"/>
                      <a:pt x="0" y="714165"/>
                      <a:pt x="0" y="6633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7338956" y="0"/>
                    </a:lnTo>
                    <a:cubicBezTo>
                      <a:pt x="7389756" y="0"/>
                      <a:pt x="7431666" y="41910"/>
                      <a:pt x="7431666" y="92710"/>
                    </a:cubicBezTo>
                    <a:lnTo>
                      <a:pt x="7431666" y="662095"/>
                    </a:lnTo>
                    <a:cubicBezTo>
                      <a:pt x="7432935" y="714165"/>
                      <a:pt x="7391026" y="756075"/>
                      <a:pt x="7340226" y="756075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7496436" cy="819575"/>
              </a:xfrm>
              <a:custGeom>
                <a:avLst/>
                <a:gdLst/>
                <a:ahLst/>
                <a:cxnLst/>
                <a:rect r="r" b="b" t="t" l="l"/>
                <a:pathLst>
                  <a:path h="819575" w="7496436">
                    <a:moveTo>
                      <a:pt x="7371976" y="59690"/>
                    </a:moveTo>
                    <a:cubicBezTo>
                      <a:pt x="7407535" y="59690"/>
                      <a:pt x="7436746" y="88900"/>
                      <a:pt x="7436746" y="124460"/>
                    </a:cubicBezTo>
                    <a:lnTo>
                      <a:pt x="7436746" y="695115"/>
                    </a:lnTo>
                    <a:cubicBezTo>
                      <a:pt x="7436746" y="730675"/>
                      <a:pt x="7407535" y="759885"/>
                      <a:pt x="7371976" y="759885"/>
                    </a:cubicBezTo>
                    <a:lnTo>
                      <a:pt x="124460" y="759885"/>
                    </a:lnTo>
                    <a:cubicBezTo>
                      <a:pt x="88900" y="759885"/>
                      <a:pt x="59690" y="730675"/>
                      <a:pt x="59690" y="6951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7371976" y="59690"/>
                    </a:lnTo>
                    <a:moveTo>
                      <a:pt x="7371976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695115"/>
                    </a:lnTo>
                    <a:cubicBezTo>
                      <a:pt x="0" y="763695"/>
                      <a:pt x="55880" y="819575"/>
                      <a:pt x="124460" y="819575"/>
                    </a:cubicBezTo>
                    <a:lnTo>
                      <a:pt x="7371976" y="819575"/>
                    </a:lnTo>
                    <a:cubicBezTo>
                      <a:pt x="7440556" y="819575"/>
                      <a:pt x="7496436" y="763695"/>
                      <a:pt x="7496436" y="695115"/>
                    </a:cubicBezTo>
                    <a:lnTo>
                      <a:pt x="7496436" y="124460"/>
                    </a:lnTo>
                    <a:cubicBezTo>
                      <a:pt x="7496436" y="55880"/>
                      <a:pt x="7440556" y="0"/>
                      <a:pt x="7371976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5" id="25"/>
          <p:cNvGrpSpPr/>
          <p:nvPr/>
        </p:nvGrpSpPr>
        <p:grpSpPr>
          <a:xfrm rot="0">
            <a:off x="5148491" y="1273702"/>
            <a:ext cx="11718254" cy="1411507"/>
            <a:chOff x="0" y="0"/>
            <a:chExt cx="15624339" cy="1882010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15624339" cy="1882010"/>
              <a:chOff x="0" y="0"/>
              <a:chExt cx="12813621" cy="1543448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31750" y="31750"/>
                <a:ext cx="12750122" cy="1479948"/>
              </a:xfrm>
              <a:custGeom>
                <a:avLst/>
                <a:gdLst/>
                <a:ahLst/>
                <a:cxnLst/>
                <a:rect r="r" b="b" t="t" l="l"/>
                <a:pathLst>
                  <a:path h="1479948" w="12750122">
                    <a:moveTo>
                      <a:pt x="12657411" y="1479948"/>
                    </a:moveTo>
                    <a:lnTo>
                      <a:pt x="92710" y="1479948"/>
                    </a:lnTo>
                    <a:cubicBezTo>
                      <a:pt x="41910" y="1479948"/>
                      <a:pt x="0" y="1438038"/>
                      <a:pt x="0" y="138723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2656141" y="0"/>
                    </a:lnTo>
                    <a:cubicBezTo>
                      <a:pt x="12706941" y="0"/>
                      <a:pt x="12748851" y="41910"/>
                      <a:pt x="12748851" y="92710"/>
                    </a:cubicBezTo>
                    <a:lnTo>
                      <a:pt x="12748851" y="1385968"/>
                    </a:lnTo>
                    <a:cubicBezTo>
                      <a:pt x="12750122" y="1438038"/>
                      <a:pt x="12708211" y="1479948"/>
                      <a:pt x="12657411" y="1479948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2813622" cy="1543448"/>
              </a:xfrm>
              <a:custGeom>
                <a:avLst/>
                <a:gdLst/>
                <a:ahLst/>
                <a:cxnLst/>
                <a:rect r="r" b="b" t="t" l="l"/>
                <a:pathLst>
                  <a:path h="1543448" w="12813622">
                    <a:moveTo>
                      <a:pt x="12689161" y="59690"/>
                    </a:moveTo>
                    <a:cubicBezTo>
                      <a:pt x="12724722" y="59690"/>
                      <a:pt x="12753932" y="88900"/>
                      <a:pt x="12753932" y="124460"/>
                    </a:cubicBezTo>
                    <a:lnTo>
                      <a:pt x="12753932" y="1418988"/>
                    </a:lnTo>
                    <a:cubicBezTo>
                      <a:pt x="12753932" y="1454548"/>
                      <a:pt x="12724722" y="1483758"/>
                      <a:pt x="12689161" y="1483758"/>
                    </a:cubicBezTo>
                    <a:lnTo>
                      <a:pt x="124460" y="1483758"/>
                    </a:lnTo>
                    <a:cubicBezTo>
                      <a:pt x="88900" y="1483758"/>
                      <a:pt x="59690" y="1454548"/>
                      <a:pt x="59690" y="141898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2689162" y="59690"/>
                    </a:lnTo>
                    <a:moveTo>
                      <a:pt x="1268916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18988"/>
                    </a:lnTo>
                    <a:cubicBezTo>
                      <a:pt x="0" y="1487568"/>
                      <a:pt x="55880" y="1543448"/>
                      <a:pt x="124460" y="1543448"/>
                    </a:cubicBezTo>
                    <a:lnTo>
                      <a:pt x="12689162" y="1543448"/>
                    </a:lnTo>
                    <a:cubicBezTo>
                      <a:pt x="12757741" y="1543448"/>
                      <a:pt x="12813622" y="1487568"/>
                      <a:pt x="12813622" y="1418988"/>
                    </a:cubicBezTo>
                    <a:lnTo>
                      <a:pt x="12813622" y="124460"/>
                    </a:lnTo>
                    <a:cubicBezTo>
                      <a:pt x="12813622" y="55880"/>
                      <a:pt x="12757741" y="0"/>
                      <a:pt x="1268916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598802" y="509840"/>
              <a:ext cx="12280031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40"/>
                </a:lnSpc>
              </a:pPr>
              <a:r>
                <a:rPr lang="en-US" sz="3600" spc="53" b="true">
                  <a:solidFill>
                    <a:srgbClr val="000000"/>
                  </a:solidFill>
                  <a:latin typeface="Be Vietnam Bold"/>
                  <a:ea typeface="Be Vietnam Bold"/>
                  <a:cs typeface="Be Vietnam Bold"/>
                  <a:sym typeface="Be Vietnam Bold"/>
                </a:rPr>
                <a:t>Algorithm Implementation in Python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306896" y="1301451"/>
            <a:ext cx="3475102" cy="1383758"/>
            <a:chOff x="0" y="0"/>
            <a:chExt cx="4633469" cy="1845010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4633469" cy="1845010"/>
              <a:chOff x="0" y="0"/>
              <a:chExt cx="3910292" cy="1557047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31750" y="31750"/>
                <a:ext cx="3846792" cy="1493547"/>
              </a:xfrm>
              <a:custGeom>
                <a:avLst/>
                <a:gdLst/>
                <a:ahLst/>
                <a:cxnLst/>
                <a:rect r="r" b="b" t="t" l="l"/>
                <a:pathLst>
                  <a:path h="1493547" w="3846792">
                    <a:moveTo>
                      <a:pt x="3754082" y="1493547"/>
                    </a:moveTo>
                    <a:lnTo>
                      <a:pt x="92710" y="1493547"/>
                    </a:lnTo>
                    <a:cubicBezTo>
                      <a:pt x="41910" y="1493547"/>
                      <a:pt x="0" y="1451637"/>
                      <a:pt x="0" y="1400837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752812" y="0"/>
                    </a:lnTo>
                    <a:cubicBezTo>
                      <a:pt x="3803612" y="0"/>
                      <a:pt x="3845522" y="41910"/>
                      <a:pt x="3845522" y="92710"/>
                    </a:cubicBezTo>
                    <a:lnTo>
                      <a:pt x="3845522" y="1399567"/>
                    </a:lnTo>
                    <a:cubicBezTo>
                      <a:pt x="3846792" y="1451637"/>
                      <a:pt x="3804882" y="1493547"/>
                      <a:pt x="3754082" y="149354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3910292" cy="1557047"/>
              </a:xfrm>
              <a:custGeom>
                <a:avLst/>
                <a:gdLst/>
                <a:ahLst/>
                <a:cxnLst/>
                <a:rect r="r" b="b" t="t" l="l"/>
                <a:pathLst>
                  <a:path h="1557047" w="3910292">
                    <a:moveTo>
                      <a:pt x="3785832" y="59690"/>
                    </a:moveTo>
                    <a:cubicBezTo>
                      <a:pt x="3821392" y="59690"/>
                      <a:pt x="3850602" y="88900"/>
                      <a:pt x="3850602" y="124460"/>
                    </a:cubicBezTo>
                    <a:lnTo>
                      <a:pt x="3850602" y="1432587"/>
                    </a:lnTo>
                    <a:cubicBezTo>
                      <a:pt x="3850602" y="1468147"/>
                      <a:pt x="3821392" y="1497357"/>
                      <a:pt x="3785832" y="1497357"/>
                    </a:cubicBezTo>
                    <a:lnTo>
                      <a:pt x="124460" y="1497357"/>
                    </a:lnTo>
                    <a:cubicBezTo>
                      <a:pt x="88900" y="1497357"/>
                      <a:pt x="59690" y="1468147"/>
                      <a:pt x="59690" y="1432587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85832" y="59690"/>
                    </a:lnTo>
                    <a:moveTo>
                      <a:pt x="378583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32587"/>
                    </a:lnTo>
                    <a:cubicBezTo>
                      <a:pt x="0" y="1501167"/>
                      <a:pt x="55880" y="1557047"/>
                      <a:pt x="124460" y="1557047"/>
                    </a:cubicBezTo>
                    <a:lnTo>
                      <a:pt x="3785832" y="1557047"/>
                    </a:lnTo>
                    <a:cubicBezTo>
                      <a:pt x="3854412" y="1557047"/>
                      <a:pt x="3910292" y="1501167"/>
                      <a:pt x="3910292" y="1432587"/>
                    </a:cubicBezTo>
                    <a:lnTo>
                      <a:pt x="3910292" y="124460"/>
                    </a:lnTo>
                    <a:cubicBezTo>
                      <a:pt x="3910292" y="55880"/>
                      <a:pt x="3854412" y="0"/>
                      <a:pt x="378583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4" id="34"/>
            <p:cNvSpPr txBox="true"/>
            <p:nvPr/>
          </p:nvSpPr>
          <p:spPr>
            <a:xfrm rot="0">
              <a:off x="654264" y="472841"/>
              <a:ext cx="3308025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b="true" sz="3600" spc="53">
                  <a:solidFill>
                    <a:srgbClr val="000000"/>
                  </a:solidFill>
                  <a:latin typeface="Be Vietnam Bold"/>
                  <a:ea typeface="Be Vietnam Bold"/>
                  <a:cs typeface="Be Vietnam Bold"/>
                  <a:sym typeface="Be Vietnam Bold"/>
                </a:rPr>
                <a:t>OnlyNerds</a:t>
              </a: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5400000">
            <a:off x="15711472" y="1598055"/>
            <a:ext cx="783407" cy="783407"/>
          </a:xfrm>
          <a:custGeom>
            <a:avLst/>
            <a:gdLst/>
            <a:ahLst/>
            <a:cxnLst/>
            <a:rect r="r" b="b" t="t" l="l"/>
            <a:pathLst>
              <a:path h="783407" w="783407">
                <a:moveTo>
                  <a:pt x="0" y="0"/>
                </a:moveTo>
                <a:lnTo>
                  <a:pt x="783407" y="0"/>
                </a:lnTo>
                <a:lnTo>
                  <a:pt x="783407" y="783407"/>
                </a:lnTo>
                <a:lnTo>
                  <a:pt x="0" y="7834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1817962" y="3572177"/>
            <a:ext cx="6170472" cy="500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4"/>
              </a:lnSpc>
              <a:spcBef>
                <a:spcPct val="0"/>
              </a:spcBef>
            </a:pPr>
            <a:r>
              <a:rPr lang="en-US" sz="159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from collections import Counter</a:t>
            </a:r>
          </a:p>
          <a:p>
            <a:pPr algn="l">
              <a:lnSpc>
                <a:spcPts val="1914"/>
              </a:lnSpc>
              <a:spcBef>
                <a:spcPct val="0"/>
              </a:spcBef>
            </a:pPr>
            <a:r>
              <a:rPr lang="en-US" sz="159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from queue import Queue</a:t>
            </a:r>
          </a:p>
          <a:p>
            <a:pPr algn="l">
              <a:lnSpc>
                <a:spcPts val="1914"/>
              </a:lnSpc>
              <a:spcBef>
                <a:spcPct val="0"/>
              </a:spcBef>
            </a:pPr>
            <a:r>
              <a:rPr lang="en-US" sz="159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def first_k_non_repeating(s, k):</a:t>
            </a:r>
          </a:p>
          <a:p>
            <a:pPr algn="l">
              <a:lnSpc>
                <a:spcPts val="1914"/>
              </a:lnSpc>
              <a:spcBef>
                <a:spcPct val="0"/>
              </a:spcBef>
            </a:pPr>
            <a:r>
              <a:rPr lang="en-US" sz="159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</a:t>
            </a:r>
            <a:r>
              <a:rPr lang="en-US" sz="1595">
                <a:solidFill>
                  <a:srgbClr val="004A98"/>
                </a:solidFill>
                <a:latin typeface="Be Vietnam"/>
                <a:ea typeface="Be Vietnam"/>
                <a:cs typeface="Be Vietnam"/>
                <a:sym typeface="Be Vietnam"/>
              </a:rPr>
              <a:t># Initialize counter for character frequencies</a:t>
            </a:r>
          </a:p>
          <a:p>
            <a:pPr algn="l">
              <a:lnSpc>
                <a:spcPts val="1914"/>
              </a:lnSpc>
              <a:spcBef>
                <a:spcPct val="0"/>
              </a:spcBef>
            </a:pPr>
            <a:r>
              <a:rPr lang="en-US" sz="159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char_count = Counter()</a:t>
            </a:r>
          </a:p>
          <a:p>
            <a:pPr algn="l">
              <a:lnSpc>
                <a:spcPts val="1914"/>
              </a:lnSpc>
              <a:spcBef>
                <a:spcPct val="0"/>
              </a:spcBef>
            </a:pPr>
            <a:r>
              <a:rPr lang="en-US" sz="159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</a:t>
            </a:r>
          </a:p>
          <a:p>
            <a:pPr algn="l">
              <a:lnSpc>
                <a:spcPts val="1914"/>
              </a:lnSpc>
              <a:spcBef>
                <a:spcPct val="0"/>
              </a:spcBef>
            </a:pPr>
            <a:r>
              <a:rPr lang="en-US" sz="159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</a:t>
            </a:r>
            <a:r>
              <a:rPr lang="en-US" sz="1595">
                <a:solidFill>
                  <a:srgbClr val="004A98"/>
                </a:solidFill>
                <a:latin typeface="Be Vietnam"/>
                <a:ea typeface="Be Vietnam"/>
                <a:cs typeface="Be Vietnam"/>
                <a:sym typeface="Be Vietnam"/>
              </a:rPr>
              <a:t># Queue to maintain order of characters</a:t>
            </a:r>
          </a:p>
          <a:p>
            <a:pPr algn="l">
              <a:lnSpc>
                <a:spcPts val="1914"/>
              </a:lnSpc>
              <a:spcBef>
                <a:spcPct val="0"/>
              </a:spcBef>
            </a:pPr>
            <a:r>
              <a:rPr lang="en-US" sz="159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char_queue = Queue()</a:t>
            </a:r>
          </a:p>
          <a:p>
            <a:pPr algn="l">
              <a:lnSpc>
                <a:spcPts val="1914"/>
              </a:lnSpc>
              <a:spcBef>
                <a:spcPct val="0"/>
              </a:spcBef>
            </a:pPr>
          </a:p>
          <a:p>
            <a:pPr algn="l">
              <a:lnSpc>
                <a:spcPts val="1914"/>
              </a:lnSpc>
              <a:spcBef>
                <a:spcPct val="0"/>
              </a:spcBef>
            </a:pPr>
            <a:r>
              <a:rPr lang="en-US" sz="159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</a:t>
            </a:r>
            <a:r>
              <a:rPr lang="en-US" sz="1595">
                <a:solidFill>
                  <a:srgbClr val="004A98"/>
                </a:solidFill>
                <a:latin typeface="Be Vietnam"/>
                <a:ea typeface="Be Vietnam"/>
                <a:cs typeface="Be Vietnam"/>
                <a:sym typeface="Be Vietnam"/>
              </a:rPr>
              <a:t># List to store the result</a:t>
            </a:r>
          </a:p>
          <a:p>
            <a:pPr algn="l">
              <a:lnSpc>
                <a:spcPts val="1914"/>
              </a:lnSpc>
              <a:spcBef>
                <a:spcPct val="0"/>
              </a:spcBef>
            </a:pPr>
            <a:r>
              <a:rPr lang="en-US" sz="159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result = []</a:t>
            </a:r>
          </a:p>
          <a:p>
            <a:pPr algn="l">
              <a:lnSpc>
                <a:spcPts val="1914"/>
              </a:lnSpc>
              <a:spcBef>
                <a:spcPct val="0"/>
              </a:spcBef>
            </a:pPr>
          </a:p>
          <a:p>
            <a:pPr algn="l">
              <a:lnSpc>
                <a:spcPts val="1914"/>
              </a:lnSpc>
              <a:spcBef>
                <a:spcPct val="0"/>
              </a:spcBef>
            </a:pPr>
            <a:r>
              <a:rPr lang="en-US" sz="159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1595">
                <a:solidFill>
                  <a:srgbClr val="004A98"/>
                </a:solidFill>
                <a:latin typeface="Be Vietnam"/>
                <a:ea typeface="Be Vietnam"/>
                <a:cs typeface="Be Vietnam"/>
                <a:sym typeface="Be Vietnam"/>
              </a:rPr>
              <a:t># Process each character in the string</a:t>
            </a:r>
          </a:p>
          <a:p>
            <a:pPr algn="l">
              <a:lnSpc>
                <a:spcPts val="1914"/>
              </a:lnSpc>
              <a:spcBef>
                <a:spcPct val="0"/>
              </a:spcBef>
            </a:pPr>
            <a:r>
              <a:rPr lang="en-US" sz="159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for char in s:</a:t>
            </a:r>
          </a:p>
          <a:p>
            <a:pPr algn="l">
              <a:lnSpc>
                <a:spcPts val="1914"/>
              </a:lnSpc>
              <a:spcBef>
                <a:spcPct val="0"/>
              </a:spcBef>
            </a:pPr>
            <a:r>
              <a:rPr lang="en-US" sz="159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# Increment the character count</a:t>
            </a:r>
          </a:p>
          <a:p>
            <a:pPr algn="l">
              <a:lnSpc>
                <a:spcPts val="1914"/>
              </a:lnSpc>
              <a:spcBef>
                <a:spcPct val="0"/>
              </a:spcBef>
            </a:pPr>
            <a:r>
              <a:rPr lang="en-US" sz="159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char_count[char] += 1</a:t>
            </a:r>
          </a:p>
          <a:p>
            <a:pPr algn="l">
              <a:lnSpc>
                <a:spcPts val="1914"/>
              </a:lnSpc>
              <a:spcBef>
                <a:spcPct val="0"/>
              </a:spcBef>
            </a:pPr>
          </a:p>
          <a:p>
            <a:pPr algn="l">
              <a:lnSpc>
                <a:spcPts val="1914"/>
              </a:lnSpc>
              <a:spcBef>
                <a:spcPct val="0"/>
              </a:spcBef>
            </a:pPr>
            <a:r>
              <a:rPr lang="en-US" sz="159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1595">
                <a:solidFill>
                  <a:srgbClr val="004A98"/>
                </a:solidFill>
                <a:latin typeface="Be Vietnam"/>
                <a:ea typeface="Be Vietnam"/>
                <a:cs typeface="Be Vietnam"/>
                <a:sym typeface="Be Vietnam"/>
              </a:rPr>
              <a:t># Add character to queue if it's the first occurrence</a:t>
            </a:r>
          </a:p>
          <a:p>
            <a:pPr algn="l">
              <a:lnSpc>
                <a:spcPts val="1914"/>
              </a:lnSpc>
              <a:spcBef>
                <a:spcPct val="0"/>
              </a:spcBef>
            </a:pPr>
            <a:r>
              <a:rPr lang="en-US" sz="159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if char_count[char] == 1:</a:t>
            </a:r>
          </a:p>
          <a:p>
            <a:pPr algn="l">
              <a:lnSpc>
                <a:spcPts val="1914"/>
              </a:lnSpc>
              <a:spcBef>
                <a:spcPct val="0"/>
              </a:spcBef>
            </a:pPr>
            <a:r>
              <a:rPr lang="en-US" sz="159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char_queue.put(char)</a:t>
            </a:r>
          </a:p>
          <a:p>
            <a:pPr algn="l">
              <a:lnSpc>
                <a:spcPts val="1914"/>
              </a:lnSpc>
              <a:spcBef>
                <a:spcPct val="0"/>
              </a:spcBef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9985043" y="3666864"/>
            <a:ext cx="6601126" cy="404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9"/>
              </a:lnSpc>
            </a:pP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4A98"/>
                </a:solidFill>
                <a:latin typeface="Be Vietnam"/>
                <a:ea typeface="Be Vietnam"/>
                <a:cs typeface="Be Vietnam"/>
                <a:sym typeface="Be Vietnam"/>
              </a:rPr>
              <a:t> # Find the first k non-repeating characters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while not char_queue.empty() and len(result) &lt; k: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# Get the next character from the queue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char = char_queue.get()</a:t>
            </a:r>
          </a:p>
          <a:p>
            <a:pPr algn="l">
              <a:lnSpc>
                <a:spcPts val="1919"/>
              </a:lnSpc>
            </a:pP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1599">
                <a:solidFill>
                  <a:srgbClr val="004A98"/>
                </a:solidFill>
                <a:latin typeface="Be Vietnam"/>
                <a:ea typeface="Be Vietnam"/>
                <a:cs typeface="Be Vietnam"/>
                <a:sym typeface="Be Vietnam"/>
              </a:rPr>
              <a:t># Add to result if it appears exactly once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if char_count[char] == 1: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result.append(char)</a:t>
            </a:r>
          </a:p>
          <a:p>
            <a:pPr algn="l">
              <a:lnSpc>
                <a:spcPts val="1919"/>
              </a:lnSpc>
            </a:pP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return result</a:t>
            </a:r>
          </a:p>
          <a:p>
            <a:pPr algn="l">
              <a:lnSpc>
                <a:spcPts val="1919"/>
              </a:lnSpc>
            </a:pP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4A98"/>
                </a:solidFill>
                <a:latin typeface="Be Vietnam"/>
                <a:ea typeface="Be Vietnam"/>
                <a:cs typeface="Be Vietnam"/>
                <a:sym typeface="Be Vietnam"/>
              </a:rPr>
              <a:t># Example usage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 = "programming"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k = 3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print(first_k_non_repeating(s, k)) # Output: ['p', 'o', 'a']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11569655" y="8868105"/>
            <a:ext cx="3431902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Kindly don’t ask coding questions...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80954" y="6301975"/>
            <a:ext cx="5101232" cy="510123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546308" y="21298"/>
            <a:ext cx="3974490" cy="3974490"/>
          </a:xfrm>
          <a:custGeom>
            <a:avLst/>
            <a:gdLst/>
            <a:ahLst/>
            <a:cxnLst/>
            <a:rect r="r" b="b" t="t" l="l"/>
            <a:pathLst>
              <a:path h="3974490" w="3974490">
                <a:moveTo>
                  <a:pt x="0" y="0"/>
                </a:moveTo>
                <a:lnTo>
                  <a:pt x="3974491" y="0"/>
                </a:lnTo>
                <a:lnTo>
                  <a:pt x="3974491" y="3974490"/>
                </a:lnTo>
                <a:lnTo>
                  <a:pt x="0" y="39744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75517" y="1273136"/>
            <a:ext cx="7252058" cy="5445305"/>
            <a:chOff x="0" y="0"/>
            <a:chExt cx="845693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9495297" y="1273136"/>
            <a:ext cx="7252058" cy="5445305"/>
            <a:chOff x="0" y="0"/>
            <a:chExt cx="845693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760863" y="7102918"/>
            <a:ext cx="14843090" cy="2418235"/>
            <a:chOff x="0" y="0"/>
            <a:chExt cx="19790786" cy="3224314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330008" y="389197"/>
              <a:ext cx="19460778" cy="2835117"/>
              <a:chOff x="0" y="0"/>
              <a:chExt cx="28468113" cy="4147339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31750" y="31750"/>
                <a:ext cx="28404614" cy="4083839"/>
              </a:xfrm>
              <a:custGeom>
                <a:avLst/>
                <a:gdLst/>
                <a:ahLst/>
                <a:cxnLst/>
                <a:rect r="r" b="b" t="t" l="l"/>
                <a:pathLst>
                  <a:path h="4083839" w="28404614">
                    <a:moveTo>
                      <a:pt x="28311903" y="4083839"/>
                    </a:moveTo>
                    <a:lnTo>
                      <a:pt x="92710" y="4083839"/>
                    </a:lnTo>
                    <a:cubicBezTo>
                      <a:pt x="41910" y="4083839"/>
                      <a:pt x="0" y="4041928"/>
                      <a:pt x="0" y="399112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10635" y="0"/>
                    </a:lnTo>
                    <a:cubicBezTo>
                      <a:pt x="28361435" y="0"/>
                      <a:pt x="28403342" y="41910"/>
                      <a:pt x="28403342" y="92710"/>
                    </a:cubicBezTo>
                    <a:lnTo>
                      <a:pt x="28403342" y="3989859"/>
                    </a:lnTo>
                    <a:cubicBezTo>
                      <a:pt x="28404614" y="4041928"/>
                      <a:pt x="28362703" y="4083839"/>
                      <a:pt x="28311903" y="408383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28468114" cy="4147339"/>
              </a:xfrm>
              <a:custGeom>
                <a:avLst/>
                <a:gdLst/>
                <a:ahLst/>
                <a:cxnLst/>
                <a:rect r="r" b="b" t="t" l="l"/>
                <a:pathLst>
                  <a:path h="4147339" w="28468114">
                    <a:moveTo>
                      <a:pt x="28343653" y="59690"/>
                    </a:moveTo>
                    <a:cubicBezTo>
                      <a:pt x="28379214" y="59690"/>
                      <a:pt x="28408424" y="88900"/>
                      <a:pt x="28408424" y="124460"/>
                    </a:cubicBezTo>
                    <a:lnTo>
                      <a:pt x="28408424" y="4022879"/>
                    </a:lnTo>
                    <a:cubicBezTo>
                      <a:pt x="28408424" y="4058439"/>
                      <a:pt x="28379214" y="4087649"/>
                      <a:pt x="28343653" y="4087649"/>
                    </a:cubicBezTo>
                    <a:lnTo>
                      <a:pt x="124460" y="4087649"/>
                    </a:lnTo>
                    <a:cubicBezTo>
                      <a:pt x="88900" y="4087649"/>
                      <a:pt x="59690" y="4058439"/>
                      <a:pt x="59690" y="402287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343653" y="59690"/>
                    </a:lnTo>
                    <a:moveTo>
                      <a:pt x="2834365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022879"/>
                    </a:lnTo>
                    <a:cubicBezTo>
                      <a:pt x="0" y="4091459"/>
                      <a:pt x="55880" y="4147339"/>
                      <a:pt x="124460" y="4147339"/>
                    </a:cubicBezTo>
                    <a:lnTo>
                      <a:pt x="28343653" y="4147339"/>
                    </a:lnTo>
                    <a:cubicBezTo>
                      <a:pt x="28412235" y="4147339"/>
                      <a:pt x="28468114" y="4091459"/>
                      <a:pt x="28468114" y="4022879"/>
                    </a:cubicBezTo>
                    <a:lnTo>
                      <a:pt x="28468114" y="124460"/>
                    </a:lnTo>
                    <a:cubicBezTo>
                      <a:pt x="28468114" y="55880"/>
                      <a:pt x="28412235" y="0"/>
                      <a:pt x="2834365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0"/>
              <a:ext cx="19460778" cy="2835117"/>
              <a:chOff x="0" y="0"/>
              <a:chExt cx="28468113" cy="4147339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31750" y="31750"/>
                <a:ext cx="28404614" cy="4083839"/>
              </a:xfrm>
              <a:custGeom>
                <a:avLst/>
                <a:gdLst/>
                <a:ahLst/>
                <a:cxnLst/>
                <a:rect r="r" b="b" t="t" l="l"/>
                <a:pathLst>
                  <a:path h="4083839" w="28404614">
                    <a:moveTo>
                      <a:pt x="28311903" y="4083839"/>
                    </a:moveTo>
                    <a:lnTo>
                      <a:pt x="92710" y="4083839"/>
                    </a:lnTo>
                    <a:cubicBezTo>
                      <a:pt x="41910" y="4083839"/>
                      <a:pt x="0" y="4041928"/>
                      <a:pt x="0" y="399112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10635" y="0"/>
                    </a:lnTo>
                    <a:cubicBezTo>
                      <a:pt x="28361435" y="0"/>
                      <a:pt x="28403342" y="41910"/>
                      <a:pt x="28403342" y="92710"/>
                    </a:cubicBezTo>
                    <a:lnTo>
                      <a:pt x="28403342" y="3989859"/>
                    </a:lnTo>
                    <a:cubicBezTo>
                      <a:pt x="28404614" y="4041928"/>
                      <a:pt x="28362703" y="4083839"/>
                      <a:pt x="28311903" y="408383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28468114" cy="4147339"/>
              </a:xfrm>
              <a:custGeom>
                <a:avLst/>
                <a:gdLst/>
                <a:ahLst/>
                <a:cxnLst/>
                <a:rect r="r" b="b" t="t" l="l"/>
                <a:pathLst>
                  <a:path h="4147339" w="28468114">
                    <a:moveTo>
                      <a:pt x="28343653" y="59690"/>
                    </a:moveTo>
                    <a:cubicBezTo>
                      <a:pt x="28379214" y="59690"/>
                      <a:pt x="28408424" y="88900"/>
                      <a:pt x="28408424" y="124460"/>
                    </a:cubicBezTo>
                    <a:lnTo>
                      <a:pt x="28408424" y="4022879"/>
                    </a:lnTo>
                    <a:cubicBezTo>
                      <a:pt x="28408424" y="4058439"/>
                      <a:pt x="28379214" y="4087649"/>
                      <a:pt x="28343653" y="4087649"/>
                    </a:cubicBezTo>
                    <a:lnTo>
                      <a:pt x="124460" y="4087649"/>
                    </a:lnTo>
                    <a:cubicBezTo>
                      <a:pt x="88900" y="4087649"/>
                      <a:pt x="59690" y="4058439"/>
                      <a:pt x="59690" y="402287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343653" y="59690"/>
                    </a:lnTo>
                    <a:moveTo>
                      <a:pt x="2834365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022879"/>
                    </a:lnTo>
                    <a:cubicBezTo>
                      <a:pt x="0" y="4091459"/>
                      <a:pt x="55880" y="4147339"/>
                      <a:pt x="124460" y="4147339"/>
                    </a:cubicBezTo>
                    <a:lnTo>
                      <a:pt x="28343653" y="4147339"/>
                    </a:lnTo>
                    <a:cubicBezTo>
                      <a:pt x="28412235" y="4147339"/>
                      <a:pt x="28468114" y="4091459"/>
                      <a:pt x="28468114" y="4022879"/>
                    </a:cubicBezTo>
                    <a:lnTo>
                      <a:pt x="28468114" y="124460"/>
                    </a:lnTo>
                    <a:cubicBezTo>
                      <a:pt x="28468114" y="55880"/>
                      <a:pt x="28412235" y="0"/>
                      <a:pt x="2834365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8" id="28"/>
          <p:cNvGrpSpPr/>
          <p:nvPr/>
        </p:nvGrpSpPr>
        <p:grpSpPr>
          <a:xfrm rot="0">
            <a:off x="4082212" y="7293079"/>
            <a:ext cx="11724104" cy="1619015"/>
            <a:chOff x="0" y="0"/>
            <a:chExt cx="15632138" cy="2158687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39535" y="1300379"/>
              <a:ext cx="15592603" cy="8583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en-US" sz="2000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"You know, you could've just, like, looked at the string, right? Or is that too 'low-level'?" (that’s what you’re thinking right?)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-57150"/>
              <a:ext cx="8730220" cy="11942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80"/>
                </a:lnSpc>
              </a:pPr>
              <a:r>
                <a:rPr lang="en-US" sz="5600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C++ Example</a:t>
              </a: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2401376" y="7658760"/>
            <a:ext cx="1026806" cy="1026806"/>
          </a:xfrm>
          <a:custGeom>
            <a:avLst/>
            <a:gdLst/>
            <a:ahLst/>
            <a:cxnLst/>
            <a:rect r="r" b="b" t="t" l="l"/>
            <a:pathLst>
              <a:path h="1026806" w="1026806">
                <a:moveTo>
                  <a:pt x="0" y="0"/>
                </a:moveTo>
                <a:lnTo>
                  <a:pt x="1026807" y="0"/>
                </a:lnTo>
                <a:lnTo>
                  <a:pt x="1026807" y="1026806"/>
                </a:lnTo>
                <a:lnTo>
                  <a:pt x="0" y="1026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9979750" y="1862188"/>
            <a:ext cx="6283151" cy="399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0"/>
              </a:lnSpc>
              <a:spcBef>
                <a:spcPct val="0"/>
              </a:spcBef>
            </a:pPr>
            <a:r>
              <a:rPr lang="en-US" sz="1900">
                <a:solidFill>
                  <a:srgbClr val="004A98"/>
                </a:solidFill>
                <a:latin typeface="Be Vietnam"/>
                <a:ea typeface="Be Vietnam"/>
                <a:cs typeface="Be Vietnam"/>
                <a:sym typeface="Be Vietnam"/>
              </a:rPr>
              <a:t>/</a:t>
            </a:r>
            <a:r>
              <a:rPr lang="en-US" sz="1900">
                <a:solidFill>
                  <a:srgbClr val="004A98"/>
                </a:solidFill>
                <a:latin typeface="Be Vietnam"/>
                <a:ea typeface="Be Vietnam"/>
                <a:cs typeface="Be Vietnam"/>
                <a:sym typeface="Be Vietnam"/>
              </a:rPr>
              <a:t>/ Find k non-repeating</a:t>
            </a:r>
          </a:p>
          <a:p>
            <a:pPr algn="l">
              <a:lnSpc>
                <a:spcPts val="228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while (!q.empty() &amp;&amp; res.size() &lt; k) {</a:t>
            </a:r>
          </a:p>
          <a:p>
            <a:pPr algn="l">
              <a:lnSpc>
                <a:spcPts val="228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char c = q.front(); q.pop();</a:t>
            </a:r>
          </a:p>
          <a:p>
            <a:pPr algn="l">
              <a:lnSpc>
                <a:spcPts val="228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if (count[c] == 1) res.push_back(c);</a:t>
            </a:r>
          </a:p>
          <a:p>
            <a:pPr algn="l">
              <a:lnSpc>
                <a:spcPts val="228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}</a:t>
            </a:r>
          </a:p>
          <a:p>
            <a:pPr algn="l">
              <a:lnSpc>
                <a:spcPts val="228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return res;</a:t>
            </a:r>
          </a:p>
          <a:p>
            <a:pPr algn="l">
              <a:lnSpc>
                <a:spcPts val="228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}</a:t>
            </a:r>
          </a:p>
          <a:p>
            <a:pPr algn="l">
              <a:lnSpc>
                <a:spcPts val="228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int main() {</a:t>
            </a:r>
          </a:p>
          <a:p>
            <a:pPr algn="l">
              <a:lnSpc>
                <a:spcPts val="228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std::string s = "programming";</a:t>
            </a:r>
          </a:p>
          <a:p>
            <a:pPr algn="l">
              <a:lnSpc>
                <a:spcPts val="228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int k = 3;</a:t>
            </a:r>
          </a:p>
          <a:p>
            <a:pPr algn="l">
              <a:lnSpc>
                <a:spcPts val="228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std::vector&lt;char&gt; res = firstKNonRepeating(s, k);</a:t>
            </a:r>
          </a:p>
          <a:p>
            <a:pPr algn="l">
              <a:lnSpc>
                <a:spcPts val="228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for (char c : res) std::cout &lt;&lt; c &lt;&lt; " "; </a:t>
            </a:r>
            <a:r>
              <a:rPr lang="en-US" sz="1900">
                <a:solidFill>
                  <a:srgbClr val="004A98"/>
                </a:solidFill>
                <a:latin typeface="Be Vietnam"/>
                <a:ea typeface="Be Vietnam"/>
                <a:cs typeface="Be Vietnam"/>
                <a:sym typeface="Be Vietnam"/>
              </a:rPr>
              <a:t>// Output: p o a</a:t>
            </a:r>
          </a:p>
          <a:p>
            <a:pPr algn="l">
              <a:lnSpc>
                <a:spcPts val="228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return 0;</a:t>
            </a:r>
          </a:p>
          <a:p>
            <a:pPr algn="l">
              <a:lnSpc>
                <a:spcPts val="228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}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933417" y="1809801"/>
            <a:ext cx="6736259" cy="437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3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#include &lt;iostream&gt;</a:t>
            </a:r>
          </a:p>
          <a:p>
            <a:pPr algn="l">
              <a:lnSpc>
                <a:spcPts val="203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#include &lt;string&gt;</a:t>
            </a:r>
          </a:p>
          <a:p>
            <a:pPr algn="l">
              <a:lnSpc>
                <a:spcPts val="203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#include &lt;unordered_map&gt;</a:t>
            </a:r>
          </a:p>
          <a:p>
            <a:pPr algn="l">
              <a:lnSpc>
                <a:spcPts val="203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#include &lt;queue&gt;</a:t>
            </a:r>
          </a:p>
          <a:p>
            <a:pPr algn="l">
              <a:lnSpc>
                <a:spcPts val="203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#include &lt;vector&gt;</a:t>
            </a:r>
          </a:p>
          <a:p>
            <a:pPr algn="l">
              <a:lnSpc>
                <a:spcPts val="203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std::vector&lt;char&gt; firstKNonRepeating(const std::string&amp; s, int k) {</a:t>
            </a:r>
          </a:p>
          <a:p>
            <a:pPr algn="l">
              <a:lnSpc>
                <a:spcPts val="2039"/>
              </a:lnSpc>
              <a:spcBef>
                <a:spcPct val="0"/>
              </a:spcBef>
            </a:pPr>
            <a:r>
              <a:rPr lang="en-US" sz="1699">
                <a:solidFill>
                  <a:srgbClr val="004A98"/>
                </a:solidFill>
                <a:latin typeface="Be Vietnam"/>
                <a:ea typeface="Be Vietnam"/>
                <a:cs typeface="Be Vietnam"/>
                <a:sym typeface="Be Vietnam"/>
              </a:rPr>
              <a:t> // Map: char frequencies</a:t>
            </a:r>
          </a:p>
          <a:p>
            <a:pPr algn="l">
              <a:lnSpc>
                <a:spcPts val="203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std::unordered_map&lt;char, int&gt; count;</a:t>
            </a:r>
          </a:p>
          <a:p>
            <a:pPr algn="l">
              <a:lnSpc>
                <a:spcPts val="2039"/>
              </a:lnSpc>
              <a:spcBef>
                <a:spcPct val="0"/>
              </a:spcBef>
            </a:pPr>
            <a:r>
              <a:rPr lang="en-US" sz="1699">
                <a:solidFill>
                  <a:srgbClr val="004A98"/>
                </a:solidFill>
                <a:latin typeface="Be Vietnam"/>
                <a:ea typeface="Be Vietnam"/>
                <a:cs typeface="Be Vietnam"/>
                <a:sym typeface="Be Vietnam"/>
              </a:rPr>
              <a:t> // Queue: char order</a:t>
            </a:r>
          </a:p>
          <a:p>
            <a:pPr algn="l">
              <a:lnSpc>
                <a:spcPts val="203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std::queue&lt;char&gt; q;</a:t>
            </a:r>
          </a:p>
          <a:p>
            <a:pPr algn="l">
              <a:lnSpc>
                <a:spcPts val="203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// Result: non-repeating chars</a:t>
            </a:r>
          </a:p>
          <a:p>
            <a:pPr algn="l">
              <a:lnSpc>
                <a:spcPts val="203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std::vector&lt;char&gt; res;</a:t>
            </a:r>
          </a:p>
          <a:p>
            <a:pPr algn="l">
              <a:lnSpc>
                <a:spcPts val="2039"/>
              </a:lnSpc>
              <a:spcBef>
                <a:spcPct val="0"/>
              </a:spcBef>
            </a:pPr>
            <a:r>
              <a:rPr lang="en-US" sz="1699">
                <a:solidFill>
                  <a:srgbClr val="004A98"/>
                </a:solidFill>
                <a:latin typeface="Be Vietnam"/>
                <a:ea typeface="Be Vietnam"/>
                <a:cs typeface="Be Vietnam"/>
                <a:sym typeface="Be Vietnam"/>
              </a:rPr>
              <a:t> // Process string</a:t>
            </a:r>
          </a:p>
          <a:p>
            <a:pPr algn="l">
              <a:lnSpc>
                <a:spcPts val="203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for (char c : s) {</a:t>
            </a:r>
          </a:p>
          <a:p>
            <a:pPr algn="l">
              <a:lnSpc>
                <a:spcPts val="203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count[c]++;</a:t>
            </a:r>
          </a:p>
          <a:p>
            <a:pPr algn="l">
              <a:lnSpc>
                <a:spcPts val="203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if (count[c] == 1) q.push(c);</a:t>
            </a:r>
          </a:p>
          <a:p>
            <a:pPr algn="l">
              <a:lnSpc>
                <a:spcPts val="2039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}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7380" y="1989758"/>
            <a:ext cx="5974263" cy="2487466"/>
          </a:xfrm>
          <a:custGeom>
            <a:avLst/>
            <a:gdLst/>
            <a:ahLst/>
            <a:cxnLst/>
            <a:rect r="r" b="b" t="t" l="l"/>
            <a:pathLst>
              <a:path h="2487466" w="5974263">
                <a:moveTo>
                  <a:pt x="0" y="0"/>
                </a:moveTo>
                <a:lnTo>
                  <a:pt x="5974264" y="0"/>
                </a:lnTo>
                <a:lnTo>
                  <a:pt x="5974264" y="2487466"/>
                </a:lnTo>
                <a:lnTo>
                  <a:pt x="0" y="2487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306896" y="2986661"/>
            <a:ext cx="7065120" cy="5304941"/>
            <a:chOff x="0" y="0"/>
            <a:chExt cx="845693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430375" y="6429375"/>
            <a:ext cx="5657850" cy="5657850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9801625" y="2986661"/>
            <a:ext cx="7065120" cy="5304941"/>
            <a:chOff x="0" y="0"/>
            <a:chExt cx="845693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1" id="21"/>
          <p:cNvSpPr/>
          <p:nvPr/>
        </p:nvSpPr>
        <p:spPr>
          <a:xfrm flipH="false" flipV="false" rot="5400000">
            <a:off x="15711472" y="1598055"/>
            <a:ext cx="783407" cy="783407"/>
          </a:xfrm>
          <a:custGeom>
            <a:avLst/>
            <a:gdLst/>
            <a:ahLst/>
            <a:cxnLst/>
            <a:rect r="r" b="b" t="t" l="l"/>
            <a:pathLst>
              <a:path h="783407" w="783407">
                <a:moveTo>
                  <a:pt x="0" y="0"/>
                </a:moveTo>
                <a:lnTo>
                  <a:pt x="783407" y="0"/>
                </a:lnTo>
                <a:lnTo>
                  <a:pt x="783407" y="783407"/>
                </a:lnTo>
                <a:lnTo>
                  <a:pt x="0" y="7834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204510" y="8668092"/>
            <a:ext cx="15662235" cy="747133"/>
            <a:chOff x="0" y="0"/>
            <a:chExt cx="20882980" cy="996177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20882980" cy="996177"/>
              <a:chOff x="0" y="0"/>
              <a:chExt cx="17126267" cy="816971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31750" y="31750"/>
                <a:ext cx="17062766" cy="753471"/>
              </a:xfrm>
              <a:custGeom>
                <a:avLst/>
                <a:gdLst/>
                <a:ahLst/>
                <a:cxnLst/>
                <a:rect r="r" b="b" t="t" l="l"/>
                <a:pathLst>
                  <a:path h="753471" w="17062766">
                    <a:moveTo>
                      <a:pt x="16970057" y="753471"/>
                    </a:moveTo>
                    <a:lnTo>
                      <a:pt x="92710" y="753471"/>
                    </a:lnTo>
                    <a:cubicBezTo>
                      <a:pt x="41910" y="753471"/>
                      <a:pt x="0" y="711561"/>
                      <a:pt x="0" y="66076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6968788" y="0"/>
                    </a:lnTo>
                    <a:cubicBezTo>
                      <a:pt x="17019588" y="0"/>
                      <a:pt x="17061497" y="41910"/>
                      <a:pt x="17061497" y="92710"/>
                    </a:cubicBezTo>
                    <a:lnTo>
                      <a:pt x="17061497" y="659491"/>
                    </a:lnTo>
                    <a:cubicBezTo>
                      <a:pt x="17062766" y="711561"/>
                      <a:pt x="17020857" y="753471"/>
                      <a:pt x="16970057" y="7534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7126266" cy="816971"/>
              </a:xfrm>
              <a:custGeom>
                <a:avLst/>
                <a:gdLst/>
                <a:ahLst/>
                <a:cxnLst/>
                <a:rect r="r" b="b" t="t" l="l"/>
                <a:pathLst>
                  <a:path h="816971" w="17126266">
                    <a:moveTo>
                      <a:pt x="17001807" y="59690"/>
                    </a:moveTo>
                    <a:cubicBezTo>
                      <a:pt x="17037366" y="59690"/>
                      <a:pt x="17066577" y="88900"/>
                      <a:pt x="17066577" y="124460"/>
                    </a:cubicBezTo>
                    <a:lnTo>
                      <a:pt x="17066577" y="692511"/>
                    </a:lnTo>
                    <a:cubicBezTo>
                      <a:pt x="17066577" y="728071"/>
                      <a:pt x="17037366" y="757281"/>
                      <a:pt x="17001807" y="757281"/>
                    </a:cubicBezTo>
                    <a:lnTo>
                      <a:pt x="124460" y="757281"/>
                    </a:lnTo>
                    <a:cubicBezTo>
                      <a:pt x="88900" y="757281"/>
                      <a:pt x="59690" y="728071"/>
                      <a:pt x="59690" y="69251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7001807" y="59690"/>
                    </a:lnTo>
                    <a:moveTo>
                      <a:pt x="1700180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692511"/>
                    </a:lnTo>
                    <a:cubicBezTo>
                      <a:pt x="0" y="761091"/>
                      <a:pt x="55880" y="816971"/>
                      <a:pt x="124460" y="816971"/>
                    </a:cubicBezTo>
                    <a:lnTo>
                      <a:pt x="17001807" y="816971"/>
                    </a:lnTo>
                    <a:cubicBezTo>
                      <a:pt x="17070388" y="816971"/>
                      <a:pt x="17126266" y="761091"/>
                      <a:pt x="17126266" y="692511"/>
                    </a:cubicBezTo>
                    <a:lnTo>
                      <a:pt x="17126266" y="124460"/>
                    </a:lnTo>
                    <a:cubicBezTo>
                      <a:pt x="17126266" y="55880"/>
                      <a:pt x="17070388" y="0"/>
                      <a:pt x="1700180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6" id="26"/>
            <p:cNvSpPr txBox="true"/>
            <p:nvPr/>
          </p:nvSpPr>
          <p:spPr>
            <a:xfrm rot="0">
              <a:off x="2619306" y="229483"/>
              <a:ext cx="15933360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9"/>
                </a:lnSpc>
              </a:pPr>
              <a:r>
                <a:rPr lang="en-US" sz="2399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This is not Interstellar. It’s more difficult than that.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5148491" y="1273702"/>
            <a:ext cx="11718254" cy="1411507"/>
            <a:chOff x="0" y="0"/>
            <a:chExt cx="15624339" cy="1882010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15624339" cy="1882010"/>
              <a:chOff x="0" y="0"/>
              <a:chExt cx="12813621" cy="1543448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31750" y="31750"/>
                <a:ext cx="12750122" cy="1479948"/>
              </a:xfrm>
              <a:custGeom>
                <a:avLst/>
                <a:gdLst/>
                <a:ahLst/>
                <a:cxnLst/>
                <a:rect r="r" b="b" t="t" l="l"/>
                <a:pathLst>
                  <a:path h="1479948" w="12750122">
                    <a:moveTo>
                      <a:pt x="12657411" y="1479948"/>
                    </a:moveTo>
                    <a:lnTo>
                      <a:pt x="92710" y="1479948"/>
                    </a:lnTo>
                    <a:cubicBezTo>
                      <a:pt x="41910" y="1479948"/>
                      <a:pt x="0" y="1438038"/>
                      <a:pt x="0" y="138723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2656141" y="0"/>
                    </a:lnTo>
                    <a:cubicBezTo>
                      <a:pt x="12706941" y="0"/>
                      <a:pt x="12748851" y="41910"/>
                      <a:pt x="12748851" y="92710"/>
                    </a:cubicBezTo>
                    <a:lnTo>
                      <a:pt x="12748851" y="1385968"/>
                    </a:lnTo>
                    <a:cubicBezTo>
                      <a:pt x="12750122" y="1438038"/>
                      <a:pt x="12708211" y="1479948"/>
                      <a:pt x="12657411" y="1479948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2813622" cy="1543448"/>
              </a:xfrm>
              <a:custGeom>
                <a:avLst/>
                <a:gdLst/>
                <a:ahLst/>
                <a:cxnLst/>
                <a:rect r="r" b="b" t="t" l="l"/>
                <a:pathLst>
                  <a:path h="1543448" w="12813622">
                    <a:moveTo>
                      <a:pt x="12689161" y="59690"/>
                    </a:moveTo>
                    <a:cubicBezTo>
                      <a:pt x="12724722" y="59690"/>
                      <a:pt x="12753932" y="88900"/>
                      <a:pt x="12753932" y="124460"/>
                    </a:cubicBezTo>
                    <a:lnTo>
                      <a:pt x="12753932" y="1418988"/>
                    </a:lnTo>
                    <a:cubicBezTo>
                      <a:pt x="12753932" y="1454548"/>
                      <a:pt x="12724722" y="1483758"/>
                      <a:pt x="12689161" y="1483758"/>
                    </a:cubicBezTo>
                    <a:lnTo>
                      <a:pt x="124460" y="1483758"/>
                    </a:lnTo>
                    <a:cubicBezTo>
                      <a:pt x="88900" y="1483758"/>
                      <a:pt x="59690" y="1454548"/>
                      <a:pt x="59690" y="141898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2689162" y="59690"/>
                    </a:lnTo>
                    <a:moveTo>
                      <a:pt x="1268916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18988"/>
                    </a:lnTo>
                    <a:cubicBezTo>
                      <a:pt x="0" y="1487568"/>
                      <a:pt x="55880" y="1543448"/>
                      <a:pt x="124460" y="1543448"/>
                    </a:cubicBezTo>
                    <a:lnTo>
                      <a:pt x="12689162" y="1543448"/>
                    </a:lnTo>
                    <a:cubicBezTo>
                      <a:pt x="12757741" y="1543448"/>
                      <a:pt x="12813622" y="1487568"/>
                      <a:pt x="12813622" y="1418988"/>
                    </a:cubicBezTo>
                    <a:lnTo>
                      <a:pt x="12813622" y="124460"/>
                    </a:lnTo>
                    <a:cubicBezTo>
                      <a:pt x="12813622" y="55880"/>
                      <a:pt x="12757741" y="0"/>
                      <a:pt x="1268916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1" id="31"/>
            <p:cNvSpPr txBox="true"/>
            <p:nvPr/>
          </p:nvSpPr>
          <p:spPr>
            <a:xfrm rot="0">
              <a:off x="598802" y="509840"/>
              <a:ext cx="12280031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40"/>
                </a:lnSpc>
              </a:pPr>
              <a:r>
                <a:rPr lang="en-US" sz="3600" spc="53" b="true">
                  <a:solidFill>
                    <a:srgbClr val="000000"/>
                  </a:solidFill>
                  <a:latin typeface="Be Vietnam Bold"/>
                  <a:ea typeface="Be Vietnam Bold"/>
                  <a:cs typeface="Be Vietnam Bold"/>
                  <a:sym typeface="Be Vietnam Bold"/>
                </a:rPr>
                <a:t>Time and Space Complexity Analysis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06896" y="1301451"/>
            <a:ext cx="3475102" cy="1383758"/>
            <a:chOff x="0" y="0"/>
            <a:chExt cx="4633469" cy="1845010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4633469" cy="1845010"/>
              <a:chOff x="0" y="0"/>
              <a:chExt cx="3910292" cy="1557047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31750" y="31750"/>
                <a:ext cx="3846792" cy="1493547"/>
              </a:xfrm>
              <a:custGeom>
                <a:avLst/>
                <a:gdLst/>
                <a:ahLst/>
                <a:cxnLst/>
                <a:rect r="r" b="b" t="t" l="l"/>
                <a:pathLst>
                  <a:path h="1493547" w="3846792">
                    <a:moveTo>
                      <a:pt x="3754082" y="1493547"/>
                    </a:moveTo>
                    <a:lnTo>
                      <a:pt x="92710" y="1493547"/>
                    </a:lnTo>
                    <a:cubicBezTo>
                      <a:pt x="41910" y="1493547"/>
                      <a:pt x="0" y="1451637"/>
                      <a:pt x="0" y="1400837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752812" y="0"/>
                    </a:lnTo>
                    <a:cubicBezTo>
                      <a:pt x="3803612" y="0"/>
                      <a:pt x="3845522" y="41910"/>
                      <a:pt x="3845522" y="92710"/>
                    </a:cubicBezTo>
                    <a:lnTo>
                      <a:pt x="3845522" y="1399567"/>
                    </a:lnTo>
                    <a:cubicBezTo>
                      <a:pt x="3846792" y="1451637"/>
                      <a:pt x="3804882" y="1493547"/>
                      <a:pt x="3754082" y="149354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3910292" cy="1557047"/>
              </a:xfrm>
              <a:custGeom>
                <a:avLst/>
                <a:gdLst/>
                <a:ahLst/>
                <a:cxnLst/>
                <a:rect r="r" b="b" t="t" l="l"/>
                <a:pathLst>
                  <a:path h="1557047" w="3910292">
                    <a:moveTo>
                      <a:pt x="3785832" y="59690"/>
                    </a:moveTo>
                    <a:cubicBezTo>
                      <a:pt x="3821392" y="59690"/>
                      <a:pt x="3850602" y="88900"/>
                      <a:pt x="3850602" y="124460"/>
                    </a:cubicBezTo>
                    <a:lnTo>
                      <a:pt x="3850602" y="1432587"/>
                    </a:lnTo>
                    <a:cubicBezTo>
                      <a:pt x="3850602" y="1468147"/>
                      <a:pt x="3821392" y="1497357"/>
                      <a:pt x="3785832" y="1497357"/>
                    </a:cubicBezTo>
                    <a:lnTo>
                      <a:pt x="124460" y="1497357"/>
                    </a:lnTo>
                    <a:cubicBezTo>
                      <a:pt x="88900" y="1497357"/>
                      <a:pt x="59690" y="1468147"/>
                      <a:pt x="59690" y="1432587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85832" y="59690"/>
                    </a:lnTo>
                    <a:moveTo>
                      <a:pt x="378583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32587"/>
                    </a:lnTo>
                    <a:cubicBezTo>
                      <a:pt x="0" y="1501167"/>
                      <a:pt x="55880" y="1557047"/>
                      <a:pt x="124460" y="1557047"/>
                    </a:cubicBezTo>
                    <a:lnTo>
                      <a:pt x="3785832" y="1557047"/>
                    </a:lnTo>
                    <a:cubicBezTo>
                      <a:pt x="3854412" y="1557047"/>
                      <a:pt x="3910292" y="1501167"/>
                      <a:pt x="3910292" y="1432587"/>
                    </a:cubicBezTo>
                    <a:lnTo>
                      <a:pt x="3910292" y="124460"/>
                    </a:lnTo>
                    <a:cubicBezTo>
                      <a:pt x="3910292" y="55880"/>
                      <a:pt x="3854412" y="0"/>
                      <a:pt x="378583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654264" y="472841"/>
              <a:ext cx="3308025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b="true" sz="3600" spc="53">
                  <a:solidFill>
                    <a:srgbClr val="000000"/>
                  </a:solidFill>
                  <a:latin typeface="Be Vietnam Bold"/>
                  <a:ea typeface="Be Vietnam Bold"/>
                  <a:cs typeface="Be Vietnam Bold"/>
                  <a:sym typeface="Be Vietnam Bold"/>
                </a:rPr>
                <a:t>Imp...</a:t>
              </a: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5198445" y="1689490"/>
            <a:ext cx="1296434" cy="572788"/>
          </a:xfrm>
          <a:custGeom>
            <a:avLst/>
            <a:gdLst/>
            <a:ahLst/>
            <a:cxnLst/>
            <a:rect r="r" b="b" t="t" l="l"/>
            <a:pathLst>
              <a:path h="572788" w="1296434">
                <a:moveTo>
                  <a:pt x="0" y="0"/>
                </a:moveTo>
                <a:lnTo>
                  <a:pt x="1296434" y="0"/>
                </a:lnTo>
                <a:lnTo>
                  <a:pt x="1296434" y="572788"/>
                </a:lnTo>
                <a:lnTo>
                  <a:pt x="0" y="572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306896" y="3578556"/>
            <a:ext cx="6503494" cy="368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4" indent="-269877" lvl="1">
              <a:lnSpc>
                <a:spcPts val="32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Time Complexity: O(n)</a:t>
            </a:r>
          </a:p>
          <a:p>
            <a:pPr algn="l" marL="1079509" indent="-359836" lvl="2">
              <a:lnSpc>
                <a:spcPts val="325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Each character is processed exactly once</a:t>
            </a:r>
          </a:p>
          <a:p>
            <a:pPr algn="l" marL="1079509" indent="-359836" lvl="2">
              <a:lnSpc>
                <a:spcPts val="325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HashMap operations take O(1) average time</a:t>
            </a:r>
          </a:p>
          <a:p>
            <a:pPr algn="l" marL="1079509" indent="-359836" lvl="2">
              <a:lnSpc>
                <a:spcPts val="325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Queue operations take O(1) time</a:t>
            </a:r>
          </a:p>
          <a:p>
            <a:pPr algn="l" marL="1079509" indent="-359836" lvl="2">
              <a:lnSpc>
                <a:spcPts val="325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Overall linear time complexity relative to the string length</a:t>
            </a:r>
          </a:p>
          <a:p>
            <a:pPr algn="l">
              <a:lnSpc>
                <a:spcPts val="3250"/>
              </a:lnSpc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9801625" y="3561104"/>
            <a:ext cx="6855186" cy="450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4" indent="-269877" lvl="1">
              <a:lnSpc>
                <a:spcPts val="32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Space Complexity: O(min(n, c))</a:t>
            </a:r>
          </a:p>
          <a:p>
            <a:pPr algn="l" marL="1079509" indent="-359836" lvl="2">
              <a:lnSpc>
                <a:spcPts val="325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HashMap stores at most min(n, c) entries where c is the character set size</a:t>
            </a:r>
          </a:p>
          <a:p>
            <a:pPr algn="l" marL="1079509" indent="-359836" lvl="2">
              <a:lnSpc>
                <a:spcPts val="325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Queue stores at most n characters</a:t>
            </a:r>
          </a:p>
          <a:p>
            <a:pPr algn="l" marL="1079509" indent="-359836" lvl="2">
              <a:lnSpc>
                <a:spcPts val="325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For ASCII strings, space complexity is effectively O(1) since c is constant (256)</a:t>
            </a:r>
          </a:p>
          <a:p>
            <a:pPr algn="l" marL="1079509" indent="-359836" lvl="2">
              <a:lnSpc>
                <a:spcPts val="325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For Unicode strings, c can be much larger </a:t>
            </a:r>
          </a:p>
          <a:p>
            <a:pPr algn="l">
              <a:lnSpc>
                <a:spcPts val="325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742070" y="5443919"/>
            <a:ext cx="5110820" cy="511082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4A98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4A98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632064" y="1629538"/>
            <a:ext cx="7627236" cy="7628762"/>
            <a:chOff x="0" y="0"/>
            <a:chExt cx="634873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28700" y="3169599"/>
            <a:ext cx="7986557" cy="3901472"/>
            <a:chOff x="0" y="0"/>
            <a:chExt cx="9737324" cy="47567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1750" y="31750"/>
              <a:ext cx="9673824" cy="4693230"/>
            </a:xfrm>
            <a:custGeom>
              <a:avLst/>
              <a:gdLst/>
              <a:ahLst/>
              <a:cxnLst/>
              <a:rect r="r" b="b" t="t" l="l"/>
              <a:pathLst>
                <a:path h="4693230" w="9673824">
                  <a:moveTo>
                    <a:pt x="9581114" y="4693230"/>
                  </a:moveTo>
                  <a:lnTo>
                    <a:pt x="92710" y="4693230"/>
                  </a:lnTo>
                  <a:cubicBezTo>
                    <a:pt x="41910" y="4693230"/>
                    <a:pt x="0" y="4651320"/>
                    <a:pt x="0" y="46005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579845" y="0"/>
                  </a:lnTo>
                  <a:cubicBezTo>
                    <a:pt x="9630645" y="0"/>
                    <a:pt x="9672555" y="41910"/>
                    <a:pt x="9672555" y="92710"/>
                  </a:cubicBezTo>
                  <a:lnTo>
                    <a:pt x="9672555" y="4599250"/>
                  </a:lnTo>
                  <a:cubicBezTo>
                    <a:pt x="9673824" y="4651320"/>
                    <a:pt x="9631914" y="4693230"/>
                    <a:pt x="9581114" y="46932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37325" cy="4756731"/>
            </a:xfrm>
            <a:custGeom>
              <a:avLst/>
              <a:gdLst/>
              <a:ahLst/>
              <a:cxnLst/>
              <a:rect r="r" b="b" t="t" l="l"/>
              <a:pathLst>
                <a:path h="4756731" w="9737325">
                  <a:moveTo>
                    <a:pt x="9612864" y="59690"/>
                  </a:moveTo>
                  <a:cubicBezTo>
                    <a:pt x="9648424" y="59690"/>
                    <a:pt x="9677635" y="88900"/>
                    <a:pt x="9677635" y="124460"/>
                  </a:cubicBezTo>
                  <a:lnTo>
                    <a:pt x="9677635" y="4632270"/>
                  </a:lnTo>
                  <a:cubicBezTo>
                    <a:pt x="9677635" y="4667831"/>
                    <a:pt x="9648424" y="4697040"/>
                    <a:pt x="9612864" y="4697040"/>
                  </a:cubicBezTo>
                  <a:lnTo>
                    <a:pt x="124460" y="4697040"/>
                  </a:lnTo>
                  <a:cubicBezTo>
                    <a:pt x="88900" y="4697040"/>
                    <a:pt x="59690" y="4667831"/>
                    <a:pt x="59690" y="463227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12864" y="59690"/>
                  </a:lnTo>
                  <a:moveTo>
                    <a:pt x="96128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32270"/>
                  </a:lnTo>
                  <a:cubicBezTo>
                    <a:pt x="0" y="4700850"/>
                    <a:pt x="55880" y="4756731"/>
                    <a:pt x="124460" y="4756731"/>
                  </a:cubicBezTo>
                  <a:lnTo>
                    <a:pt x="9612864" y="4756731"/>
                  </a:lnTo>
                  <a:cubicBezTo>
                    <a:pt x="9681445" y="4756731"/>
                    <a:pt x="9737325" y="4700850"/>
                    <a:pt x="9737325" y="4632270"/>
                  </a:cubicBezTo>
                  <a:lnTo>
                    <a:pt x="9737325" y="124460"/>
                  </a:lnTo>
                  <a:cubicBezTo>
                    <a:pt x="9737325" y="55880"/>
                    <a:pt x="9681445" y="0"/>
                    <a:pt x="961286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3169599"/>
            <a:ext cx="8268780" cy="4225056"/>
            <a:chOff x="0" y="0"/>
            <a:chExt cx="11025040" cy="563340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376297" y="431445"/>
              <a:ext cx="10648742" cy="5201962"/>
              <a:chOff x="0" y="0"/>
              <a:chExt cx="9737324" cy="475673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9737325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5">
                    <a:moveTo>
                      <a:pt x="9612864" y="59690"/>
                    </a:moveTo>
                    <a:cubicBezTo>
                      <a:pt x="9648424" y="59690"/>
                      <a:pt x="9677635" y="88900"/>
                      <a:pt x="9677635" y="124460"/>
                    </a:cubicBezTo>
                    <a:lnTo>
                      <a:pt x="9677635" y="4632270"/>
                    </a:lnTo>
                    <a:cubicBezTo>
                      <a:pt x="9677635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5" y="4700850"/>
                      <a:pt x="9737325" y="4632270"/>
                    </a:cubicBezTo>
                    <a:lnTo>
                      <a:pt x="9737325" y="124460"/>
                    </a:lnTo>
                    <a:cubicBezTo>
                      <a:pt x="9737325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0"/>
              <a:ext cx="10648742" cy="5201962"/>
              <a:chOff x="0" y="0"/>
              <a:chExt cx="9737324" cy="475673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9737325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5">
                    <a:moveTo>
                      <a:pt x="9612864" y="59690"/>
                    </a:moveTo>
                    <a:cubicBezTo>
                      <a:pt x="9648424" y="59690"/>
                      <a:pt x="9677635" y="88900"/>
                      <a:pt x="9677635" y="124460"/>
                    </a:cubicBezTo>
                    <a:lnTo>
                      <a:pt x="9677635" y="4632270"/>
                    </a:lnTo>
                    <a:cubicBezTo>
                      <a:pt x="9677635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5" y="4700850"/>
                      <a:pt x="9737325" y="4632270"/>
                    </a:cubicBezTo>
                    <a:lnTo>
                      <a:pt x="9737325" y="124460"/>
                    </a:lnTo>
                    <a:cubicBezTo>
                      <a:pt x="9737325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21" id="21"/>
          <p:cNvSpPr txBox="true"/>
          <p:nvPr/>
        </p:nvSpPr>
        <p:spPr>
          <a:xfrm rot="0">
            <a:off x="1928796" y="3937476"/>
            <a:ext cx="5475459" cy="248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80"/>
              </a:lnSpc>
            </a:pPr>
            <a:r>
              <a:rPr lang="en-US" sz="8800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Edge Cases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28700" y="1629538"/>
            <a:ext cx="7986557" cy="1200762"/>
            <a:chOff x="0" y="0"/>
            <a:chExt cx="8733103" cy="131300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31750" y="31750"/>
              <a:ext cx="8669603" cy="1249503"/>
            </a:xfrm>
            <a:custGeom>
              <a:avLst/>
              <a:gdLst/>
              <a:ahLst/>
              <a:cxnLst/>
              <a:rect r="r" b="b" t="t" l="l"/>
              <a:pathLst>
                <a:path h="1249503" w="8669603">
                  <a:moveTo>
                    <a:pt x="8576893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75622" y="0"/>
                  </a:lnTo>
                  <a:cubicBezTo>
                    <a:pt x="8626422" y="0"/>
                    <a:pt x="8668333" y="41910"/>
                    <a:pt x="8668333" y="92710"/>
                  </a:cubicBezTo>
                  <a:lnTo>
                    <a:pt x="8668333" y="1155523"/>
                  </a:lnTo>
                  <a:cubicBezTo>
                    <a:pt x="8669603" y="1207593"/>
                    <a:pt x="8627693" y="1249503"/>
                    <a:pt x="8576893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33103" cy="1313003"/>
            </a:xfrm>
            <a:custGeom>
              <a:avLst/>
              <a:gdLst/>
              <a:ahLst/>
              <a:cxnLst/>
              <a:rect r="r" b="b" t="t" l="l"/>
              <a:pathLst>
                <a:path h="1313003" w="8733103">
                  <a:moveTo>
                    <a:pt x="8608643" y="59690"/>
                  </a:moveTo>
                  <a:cubicBezTo>
                    <a:pt x="8644203" y="59690"/>
                    <a:pt x="8673412" y="88900"/>
                    <a:pt x="8673412" y="124460"/>
                  </a:cubicBezTo>
                  <a:lnTo>
                    <a:pt x="8673412" y="1188543"/>
                  </a:lnTo>
                  <a:cubicBezTo>
                    <a:pt x="8673412" y="1224103"/>
                    <a:pt x="8644203" y="1253313"/>
                    <a:pt x="8608643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08643" y="59690"/>
                  </a:lnTo>
                  <a:moveTo>
                    <a:pt x="86086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8608643" y="1313003"/>
                  </a:lnTo>
                  <a:cubicBezTo>
                    <a:pt x="8677222" y="1313003"/>
                    <a:pt x="8733103" y="1257123"/>
                    <a:pt x="8733103" y="1188543"/>
                  </a:cubicBezTo>
                  <a:lnTo>
                    <a:pt x="8733103" y="124460"/>
                  </a:lnTo>
                  <a:cubicBezTo>
                    <a:pt x="8733103" y="55880"/>
                    <a:pt x="8677222" y="0"/>
                    <a:pt x="860864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917424" y="1885074"/>
            <a:ext cx="5669628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6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Edge Cases and Handling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7928374" y="1887019"/>
            <a:ext cx="709004" cy="685800"/>
          </a:xfrm>
          <a:custGeom>
            <a:avLst/>
            <a:gdLst/>
            <a:ahLst/>
            <a:cxnLst/>
            <a:rect r="r" b="b" t="t" l="l"/>
            <a:pathLst>
              <a:path h="685800" w="709004">
                <a:moveTo>
                  <a:pt x="0" y="0"/>
                </a:moveTo>
                <a:lnTo>
                  <a:pt x="709004" y="0"/>
                </a:lnTo>
                <a:lnTo>
                  <a:pt x="709004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0193935" y="2801725"/>
            <a:ext cx="6503494" cy="56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3" indent="-291467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Empty string: Return an empty result</a:t>
            </a:r>
          </a:p>
          <a:p>
            <a:pPr algn="l" marL="582933" indent="-291467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k = 0: Return an empty result</a:t>
            </a:r>
          </a:p>
          <a:p>
            <a:pPr algn="l" marL="582933" indent="-291467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k greater than number of non-repeating characters: Return all available non-repeating characters</a:t>
            </a:r>
          </a:p>
          <a:p>
            <a:pPr algn="l" marL="582933" indent="-291467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No non-repeating characters: Return an empty result</a:t>
            </a:r>
          </a:p>
          <a:p>
            <a:pPr algn="l" marL="582933" indent="-291467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Case sensitivity: By default, 'A' and 'a' are treated as different characters</a:t>
            </a:r>
          </a:p>
          <a:p>
            <a:pPr algn="l" marL="582933" indent="-291467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Special characters and spaces: Processed like any other character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0863" y="7102918"/>
            <a:ext cx="14843090" cy="2418235"/>
            <a:chOff x="0" y="0"/>
            <a:chExt cx="19790786" cy="32243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330008" y="389197"/>
              <a:ext cx="19460778" cy="2835117"/>
              <a:chOff x="0" y="0"/>
              <a:chExt cx="28468113" cy="414733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31750" y="31750"/>
                <a:ext cx="28404614" cy="4083839"/>
              </a:xfrm>
              <a:custGeom>
                <a:avLst/>
                <a:gdLst/>
                <a:ahLst/>
                <a:cxnLst/>
                <a:rect r="r" b="b" t="t" l="l"/>
                <a:pathLst>
                  <a:path h="4083839" w="28404614">
                    <a:moveTo>
                      <a:pt x="28311903" y="4083839"/>
                    </a:moveTo>
                    <a:lnTo>
                      <a:pt x="92710" y="4083839"/>
                    </a:lnTo>
                    <a:cubicBezTo>
                      <a:pt x="41910" y="4083839"/>
                      <a:pt x="0" y="4041928"/>
                      <a:pt x="0" y="399112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10635" y="0"/>
                    </a:lnTo>
                    <a:cubicBezTo>
                      <a:pt x="28361435" y="0"/>
                      <a:pt x="28403342" y="41910"/>
                      <a:pt x="28403342" y="92710"/>
                    </a:cubicBezTo>
                    <a:lnTo>
                      <a:pt x="28403342" y="3989859"/>
                    </a:lnTo>
                    <a:cubicBezTo>
                      <a:pt x="28404614" y="4041928"/>
                      <a:pt x="28362703" y="4083839"/>
                      <a:pt x="28311903" y="408383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8468114" cy="4147339"/>
              </a:xfrm>
              <a:custGeom>
                <a:avLst/>
                <a:gdLst/>
                <a:ahLst/>
                <a:cxnLst/>
                <a:rect r="r" b="b" t="t" l="l"/>
                <a:pathLst>
                  <a:path h="4147339" w="28468114">
                    <a:moveTo>
                      <a:pt x="28343653" y="59690"/>
                    </a:moveTo>
                    <a:cubicBezTo>
                      <a:pt x="28379214" y="59690"/>
                      <a:pt x="28408424" y="88900"/>
                      <a:pt x="28408424" y="124460"/>
                    </a:cubicBezTo>
                    <a:lnTo>
                      <a:pt x="28408424" y="4022879"/>
                    </a:lnTo>
                    <a:cubicBezTo>
                      <a:pt x="28408424" y="4058439"/>
                      <a:pt x="28379214" y="4087649"/>
                      <a:pt x="28343653" y="4087649"/>
                    </a:cubicBezTo>
                    <a:lnTo>
                      <a:pt x="124460" y="4087649"/>
                    </a:lnTo>
                    <a:cubicBezTo>
                      <a:pt x="88900" y="4087649"/>
                      <a:pt x="59690" y="4058439"/>
                      <a:pt x="59690" y="402287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343653" y="59690"/>
                    </a:lnTo>
                    <a:moveTo>
                      <a:pt x="2834365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022879"/>
                    </a:lnTo>
                    <a:cubicBezTo>
                      <a:pt x="0" y="4091459"/>
                      <a:pt x="55880" y="4147339"/>
                      <a:pt x="124460" y="4147339"/>
                    </a:cubicBezTo>
                    <a:lnTo>
                      <a:pt x="28343653" y="4147339"/>
                    </a:lnTo>
                    <a:cubicBezTo>
                      <a:pt x="28412235" y="4147339"/>
                      <a:pt x="28468114" y="4091459"/>
                      <a:pt x="28468114" y="4022879"/>
                    </a:cubicBezTo>
                    <a:lnTo>
                      <a:pt x="28468114" y="124460"/>
                    </a:lnTo>
                    <a:cubicBezTo>
                      <a:pt x="28468114" y="55880"/>
                      <a:pt x="28412235" y="0"/>
                      <a:pt x="2834365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19460778" cy="2835117"/>
              <a:chOff x="0" y="0"/>
              <a:chExt cx="28468113" cy="4147339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31750" y="31750"/>
                <a:ext cx="28404614" cy="4083839"/>
              </a:xfrm>
              <a:custGeom>
                <a:avLst/>
                <a:gdLst/>
                <a:ahLst/>
                <a:cxnLst/>
                <a:rect r="r" b="b" t="t" l="l"/>
                <a:pathLst>
                  <a:path h="4083839" w="28404614">
                    <a:moveTo>
                      <a:pt x="28311903" y="4083839"/>
                    </a:moveTo>
                    <a:lnTo>
                      <a:pt x="92710" y="4083839"/>
                    </a:lnTo>
                    <a:cubicBezTo>
                      <a:pt x="41910" y="4083839"/>
                      <a:pt x="0" y="4041928"/>
                      <a:pt x="0" y="399112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10635" y="0"/>
                    </a:lnTo>
                    <a:cubicBezTo>
                      <a:pt x="28361435" y="0"/>
                      <a:pt x="28403342" y="41910"/>
                      <a:pt x="28403342" y="92710"/>
                    </a:cubicBezTo>
                    <a:lnTo>
                      <a:pt x="28403342" y="3989859"/>
                    </a:lnTo>
                    <a:cubicBezTo>
                      <a:pt x="28404614" y="4041928"/>
                      <a:pt x="28362703" y="4083839"/>
                      <a:pt x="28311903" y="4083839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8468114" cy="4147339"/>
              </a:xfrm>
              <a:custGeom>
                <a:avLst/>
                <a:gdLst/>
                <a:ahLst/>
                <a:cxnLst/>
                <a:rect r="r" b="b" t="t" l="l"/>
                <a:pathLst>
                  <a:path h="4147339" w="28468114">
                    <a:moveTo>
                      <a:pt x="28343653" y="59690"/>
                    </a:moveTo>
                    <a:cubicBezTo>
                      <a:pt x="28379214" y="59690"/>
                      <a:pt x="28408424" y="88900"/>
                      <a:pt x="28408424" y="124460"/>
                    </a:cubicBezTo>
                    <a:lnTo>
                      <a:pt x="28408424" y="4022879"/>
                    </a:lnTo>
                    <a:cubicBezTo>
                      <a:pt x="28408424" y="4058439"/>
                      <a:pt x="28379214" y="4087649"/>
                      <a:pt x="28343653" y="4087649"/>
                    </a:cubicBezTo>
                    <a:lnTo>
                      <a:pt x="124460" y="4087649"/>
                    </a:lnTo>
                    <a:cubicBezTo>
                      <a:pt x="88900" y="4087649"/>
                      <a:pt x="59690" y="4058439"/>
                      <a:pt x="59690" y="4022879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343653" y="59690"/>
                    </a:lnTo>
                    <a:moveTo>
                      <a:pt x="2834365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022879"/>
                    </a:lnTo>
                    <a:cubicBezTo>
                      <a:pt x="0" y="4091459"/>
                      <a:pt x="55880" y="4147339"/>
                      <a:pt x="124460" y="4147339"/>
                    </a:cubicBezTo>
                    <a:lnTo>
                      <a:pt x="28343653" y="4147339"/>
                    </a:lnTo>
                    <a:cubicBezTo>
                      <a:pt x="28412235" y="4147339"/>
                      <a:pt x="28468114" y="4091459"/>
                      <a:pt x="28468114" y="4022879"/>
                    </a:cubicBezTo>
                    <a:lnTo>
                      <a:pt x="28468114" y="124460"/>
                    </a:lnTo>
                    <a:cubicBezTo>
                      <a:pt x="28468114" y="55880"/>
                      <a:pt x="28412235" y="0"/>
                      <a:pt x="2834365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675517" y="1273136"/>
            <a:ext cx="7252058" cy="5445305"/>
            <a:chOff x="0" y="0"/>
            <a:chExt cx="845693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9495297" y="1273136"/>
            <a:ext cx="7252058" cy="5445305"/>
            <a:chOff x="0" y="0"/>
            <a:chExt cx="845693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4217478" y="7594464"/>
            <a:ext cx="11022631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6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Handling Edge Cases in Code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2390933" y="7564613"/>
            <a:ext cx="1026806" cy="1026806"/>
          </a:xfrm>
          <a:custGeom>
            <a:avLst/>
            <a:gdLst/>
            <a:ahLst/>
            <a:cxnLst/>
            <a:rect r="r" b="b" t="t" l="l"/>
            <a:pathLst>
              <a:path h="1026806" w="1026806">
                <a:moveTo>
                  <a:pt x="0" y="0"/>
                </a:moveTo>
                <a:lnTo>
                  <a:pt x="1026806" y="0"/>
                </a:lnTo>
                <a:lnTo>
                  <a:pt x="1026806" y="1026806"/>
                </a:lnTo>
                <a:lnTo>
                  <a:pt x="0" y="10268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760863" y="1912428"/>
            <a:ext cx="6974291" cy="4200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7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def first_k_non_repeating_with_edge_cases(s, k):</a:t>
            </a:r>
          </a:p>
          <a:p>
            <a:pPr algn="l">
              <a:lnSpc>
                <a:spcPts val="2417"/>
              </a:lnSpc>
              <a:spcBef>
                <a:spcPct val="0"/>
              </a:spcBef>
            </a:pPr>
          </a:p>
          <a:p>
            <a:pPr algn="l">
              <a:lnSpc>
                <a:spcPts val="2417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# Handle edge cases</a:t>
            </a:r>
          </a:p>
          <a:p>
            <a:pPr algn="l">
              <a:lnSpc>
                <a:spcPts val="2417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if not s or k &lt;= 0:</a:t>
            </a:r>
          </a:p>
          <a:p>
            <a:pPr algn="l">
              <a:lnSpc>
                <a:spcPts val="2417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return []</a:t>
            </a:r>
          </a:p>
          <a:p>
            <a:pPr algn="l">
              <a:lnSpc>
                <a:spcPts val="2417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char_count = Counter()</a:t>
            </a:r>
          </a:p>
          <a:p>
            <a:pPr algn="l">
              <a:lnSpc>
                <a:spcPts val="2417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char_queue = Queue()</a:t>
            </a:r>
          </a:p>
          <a:p>
            <a:pPr algn="l">
              <a:lnSpc>
                <a:spcPts val="2417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result = []</a:t>
            </a:r>
          </a:p>
          <a:p>
            <a:pPr algn="l">
              <a:lnSpc>
                <a:spcPts val="2417"/>
              </a:lnSpc>
              <a:spcBef>
                <a:spcPct val="0"/>
              </a:spcBef>
            </a:pPr>
          </a:p>
          <a:p>
            <a:pPr algn="l">
              <a:lnSpc>
                <a:spcPts val="2417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# Process each character</a:t>
            </a:r>
          </a:p>
          <a:p>
            <a:pPr algn="l">
              <a:lnSpc>
                <a:spcPts val="2417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for char in s:</a:t>
            </a:r>
          </a:p>
          <a:p>
            <a:pPr algn="l">
              <a:lnSpc>
                <a:spcPts val="2417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char_count[char] += 1</a:t>
            </a:r>
          </a:p>
          <a:p>
            <a:pPr algn="l">
              <a:lnSpc>
                <a:spcPts val="2417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if char_count[char] == 1:</a:t>
            </a:r>
          </a:p>
          <a:p>
            <a:pPr algn="l">
              <a:lnSpc>
                <a:spcPts val="2417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    char_queue.put(char)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728793" y="1912428"/>
            <a:ext cx="6738161" cy="4185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7"/>
              </a:lnSpc>
              <a:spcBef>
                <a:spcPct val="0"/>
              </a:spcBef>
            </a:pPr>
            <a:r>
              <a:rPr lang="en-US" sz="1728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# Find non-repeating characters</a:t>
            </a:r>
          </a:p>
          <a:p>
            <a:pPr algn="l">
              <a:lnSpc>
                <a:spcPts val="2247"/>
              </a:lnSpc>
              <a:spcBef>
                <a:spcPct val="0"/>
              </a:spcBef>
            </a:pPr>
            <a:r>
              <a:rPr lang="en-US" sz="1728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while not char_queue.empty() and len(result) &lt; k:</a:t>
            </a:r>
          </a:p>
          <a:p>
            <a:pPr algn="l">
              <a:lnSpc>
                <a:spcPts val="2247"/>
              </a:lnSpc>
              <a:spcBef>
                <a:spcPct val="0"/>
              </a:spcBef>
            </a:pPr>
            <a:r>
              <a:rPr lang="en-US" sz="1728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char = char_queue.get()</a:t>
            </a:r>
          </a:p>
          <a:p>
            <a:pPr algn="l">
              <a:lnSpc>
                <a:spcPts val="2247"/>
              </a:lnSpc>
              <a:spcBef>
                <a:spcPct val="0"/>
              </a:spcBef>
            </a:pPr>
            <a:r>
              <a:rPr lang="en-US" sz="1728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if char_count[char] == 1:</a:t>
            </a:r>
          </a:p>
          <a:p>
            <a:pPr algn="l">
              <a:lnSpc>
                <a:spcPts val="2247"/>
              </a:lnSpc>
              <a:spcBef>
                <a:spcPct val="0"/>
              </a:spcBef>
            </a:pPr>
            <a:r>
              <a:rPr lang="en-US" sz="1728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        result.append(char)</a:t>
            </a:r>
          </a:p>
          <a:p>
            <a:pPr algn="l">
              <a:lnSpc>
                <a:spcPts val="2247"/>
              </a:lnSpc>
              <a:spcBef>
                <a:spcPct val="0"/>
              </a:spcBef>
            </a:pPr>
          </a:p>
          <a:p>
            <a:pPr algn="l">
              <a:lnSpc>
                <a:spcPts val="2247"/>
              </a:lnSpc>
              <a:spcBef>
                <a:spcPct val="0"/>
              </a:spcBef>
            </a:pPr>
            <a:r>
              <a:rPr lang="en-US" sz="1728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   return result</a:t>
            </a:r>
          </a:p>
          <a:p>
            <a:pPr algn="l">
              <a:lnSpc>
                <a:spcPts val="2247"/>
              </a:lnSpc>
              <a:spcBef>
                <a:spcPct val="0"/>
              </a:spcBef>
            </a:pPr>
          </a:p>
          <a:p>
            <a:pPr algn="l">
              <a:lnSpc>
                <a:spcPts val="2247"/>
              </a:lnSpc>
              <a:spcBef>
                <a:spcPct val="0"/>
              </a:spcBef>
            </a:pPr>
            <a:r>
              <a:rPr lang="en-US" sz="1728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# Edge case examples</a:t>
            </a:r>
          </a:p>
          <a:p>
            <a:pPr algn="l">
              <a:lnSpc>
                <a:spcPts val="2247"/>
              </a:lnSpc>
              <a:spcBef>
                <a:spcPct val="0"/>
              </a:spcBef>
            </a:pPr>
          </a:p>
          <a:p>
            <a:pPr algn="l">
              <a:lnSpc>
                <a:spcPts val="2247"/>
              </a:lnSpc>
              <a:spcBef>
                <a:spcPct val="0"/>
              </a:spcBef>
            </a:pPr>
            <a:r>
              <a:rPr lang="en-US" sz="1728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print(first_k_non_repeating_with_edge_cases("", 3))  # []</a:t>
            </a:r>
          </a:p>
          <a:p>
            <a:pPr algn="l">
              <a:lnSpc>
                <a:spcPts val="2247"/>
              </a:lnSpc>
              <a:spcBef>
                <a:spcPct val="0"/>
              </a:spcBef>
            </a:pPr>
            <a:r>
              <a:rPr lang="en-US" sz="1728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print(first_k_non_repeating_with_edge_cases("aabbcc", 2))  # []</a:t>
            </a:r>
          </a:p>
          <a:p>
            <a:pPr algn="l">
              <a:lnSpc>
                <a:spcPts val="2247"/>
              </a:lnSpc>
              <a:spcBef>
                <a:spcPct val="0"/>
              </a:spcBef>
            </a:pPr>
            <a:r>
              <a:rPr lang="en-US" sz="1728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print(first_k_non_repeating_with_edge_cases("abcde", 10))  # ['a', 'b', 'c', 'd', 'e']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73925" y="7751421"/>
            <a:ext cx="7574892" cy="3401815"/>
          </a:xfrm>
          <a:custGeom>
            <a:avLst/>
            <a:gdLst/>
            <a:ahLst/>
            <a:cxnLst/>
            <a:rect r="r" b="b" t="t" l="l"/>
            <a:pathLst>
              <a:path h="3401815" w="7574892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60360" y="-1175986"/>
            <a:ext cx="6090180" cy="609018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306896" y="3335505"/>
            <a:ext cx="15674207" cy="5460169"/>
            <a:chOff x="0" y="0"/>
            <a:chExt cx="20898943" cy="7280226"/>
          </a:xfrm>
        </p:grpSpPr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16" id="16"/>
          <p:cNvGrpSpPr/>
          <p:nvPr/>
        </p:nvGrpSpPr>
        <p:grpSpPr>
          <a:xfrm rot="0">
            <a:off x="1306896" y="1273702"/>
            <a:ext cx="15559849" cy="1404363"/>
            <a:chOff x="0" y="0"/>
            <a:chExt cx="17014310" cy="15356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31750" y="31750"/>
              <a:ext cx="16950810" cy="1472137"/>
            </a:xfrm>
            <a:custGeom>
              <a:avLst/>
              <a:gdLst/>
              <a:ahLst/>
              <a:cxnLst/>
              <a:rect r="r" b="b" t="t" l="l"/>
              <a:pathLst>
                <a:path h="1472137" w="16950810">
                  <a:moveTo>
                    <a:pt x="16858100" y="1472137"/>
                  </a:moveTo>
                  <a:lnTo>
                    <a:pt x="92710" y="1472137"/>
                  </a:lnTo>
                  <a:cubicBezTo>
                    <a:pt x="41910" y="1472137"/>
                    <a:pt x="0" y="1430227"/>
                    <a:pt x="0" y="137942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6856830" y="0"/>
                  </a:lnTo>
                  <a:cubicBezTo>
                    <a:pt x="16907630" y="0"/>
                    <a:pt x="16949541" y="41910"/>
                    <a:pt x="16949541" y="92710"/>
                  </a:cubicBezTo>
                  <a:lnTo>
                    <a:pt x="16949541" y="1378157"/>
                  </a:lnTo>
                  <a:cubicBezTo>
                    <a:pt x="16950810" y="1430227"/>
                    <a:pt x="16908900" y="1472137"/>
                    <a:pt x="16858100" y="147213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014310" cy="1535637"/>
            </a:xfrm>
            <a:custGeom>
              <a:avLst/>
              <a:gdLst/>
              <a:ahLst/>
              <a:cxnLst/>
              <a:rect r="r" b="b" t="t" l="l"/>
              <a:pathLst>
                <a:path h="1535637" w="17014310">
                  <a:moveTo>
                    <a:pt x="16889850" y="59690"/>
                  </a:moveTo>
                  <a:cubicBezTo>
                    <a:pt x="16925410" y="59690"/>
                    <a:pt x="16954619" y="88900"/>
                    <a:pt x="16954619" y="124460"/>
                  </a:cubicBezTo>
                  <a:lnTo>
                    <a:pt x="16954619" y="1411177"/>
                  </a:lnTo>
                  <a:cubicBezTo>
                    <a:pt x="16954619" y="1446737"/>
                    <a:pt x="16925410" y="1475947"/>
                    <a:pt x="16889850" y="1475947"/>
                  </a:cubicBezTo>
                  <a:lnTo>
                    <a:pt x="124460" y="1475947"/>
                  </a:lnTo>
                  <a:cubicBezTo>
                    <a:pt x="88900" y="1475947"/>
                    <a:pt x="59690" y="1446737"/>
                    <a:pt x="59690" y="141117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6889850" y="59690"/>
                  </a:lnTo>
                  <a:moveTo>
                    <a:pt x="1688985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411177"/>
                  </a:lnTo>
                  <a:cubicBezTo>
                    <a:pt x="0" y="1479757"/>
                    <a:pt x="55880" y="1535637"/>
                    <a:pt x="124460" y="1535637"/>
                  </a:cubicBezTo>
                  <a:lnTo>
                    <a:pt x="16889850" y="1535637"/>
                  </a:lnTo>
                  <a:cubicBezTo>
                    <a:pt x="16958430" y="1535637"/>
                    <a:pt x="17014310" y="1479757"/>
                    <a:pt x="17014310" y="1411177"/>
                  </a:cubicBezTo>
                  <a:lnTo>
                    <a:pt x="17014310" y="124460"/>
                  </a:lnTo>
                  <a:cubicBezTo>
                    <a:pt x="17014310" y="55880"/>
                    <a:pt x="16958430" y="0"/>
                    <a:pt x="168898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886305" y="1438594"/>
            <a:ext cx="9210023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600" spc="84" b="true">
                <a:solidFill>
                  <a:srgbClr val="000000"/>
                </a:solidFill>
                <a:latin typeface="Be Vietnam Bold"/>
                <a:ea typeface="Be Vietnam Bold"/>
                <a:cs typeface="Be Vietnam Bold"/>
                <a:sym typeface="Be Vietnam Bold"/>
              </a:rPr>
              <a:t>Optimizations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5461386" y="1498431"/>
            <a:ext cx="954906" cy="954906"/>
          </a:xfrm>
          <a:custGeom>
            <a:avLst/>
            <a:gdLst/>
            <a:ahLst/>
            <a:cxnLst/>
            <a:rect r="r" b="b" t="t" l="l"/>
            <a:pathLst>
              <a:path h="954906" w="954906">
                <a:moveTo>
                  <a:pt x="0" y="0"/>
                </a:moveTo>
                <a:lnTo>
                  <a:pt x="954905" y="0"/>
                </a:lnTo>
                <a:lnTo>
                  <a:pt x="954905" y="954905"/>
                </a:lnTo>
                <a:lnTo>
                  <a:pt x="0" y="954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618053" y="4193636"/>
            <a:ext cx="13956666" cy="3499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3" indent="-291467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Early termination: Stop processing once we know we can't find k non-repeating characters</a:t>
            </a:r>
          </a:p>
          <a:p>
            <a:pPr algn="l" marL="582933" indent="-291467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Linked HashMap: Use a custom data structure that combines hashmap and linked list functionality</a:t>
            </a:r>
          </a:p>
          <a:p>
            <a:pPr algn="l" marL="582933" indent="-291467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Batch processing: For very large strings, process in chunks to improve memory locality</a:t>
            </a:r>
          </a:p>
          <a:p>
            <a:pPr algn="l" marL="582933" indent="-291467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Character set optimization: Use array instead of hashmap for fixed character sets</a:t>
            </a:r>
          </a:p>
          <a:p>
            <a:pPr algn="l" marL="582933" indent="-291467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Queue optimization: Only enqueue characters that might be part of the result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41228" y="135250"/>
            <a:ext cx="5104149" cy="510414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632064" y="1629538"/>
            <a:ext cx="7627236" cy="7628762"/>
            <a:chOff x="0" y="0"/>
            <a:chExt cx="634873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3169599"/>
            <a:ext cx="7986557" cy="3901472"/>
            <a:chOff x="0" y="0"/>
            <a:chExt cx="9737324" cy="47567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1750" y="31750"/>
              <a:ext cx="9673824" cy="4693230"/>
            </a:xfrm>
            <a:custGeom>
              <a:avLst/>
              <a:gdLst/>
              <a:ahLst/>
              <a:cxnLst/>
              <a:rect r="r" b="b" t="t" l="l"/>
              <a:pathLst>
                <a:path h="4693230" w="9673824">
                  <a:moveTo>
                    <a:pt x="9581114" y="4693230"/>
                  </a:moveTo>
                  <a:lnTo>
                    <a:pt x="92710" y="4693230"/>
                  </a:lnTo>
                  <a:cubicBezTo>
                    <a:pt x="41910" y="4693230"/>
                    <a:pt x="0" y="4651320"/>
                    <a:pt x="0" y="46005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9579845" y="0"/>
                  </a:lnTo>
                  <a:cubicBezTo>
                    <a:pt x="9630645" y="0"/>
                    <a:pt x="9672555" y="41910"/>
                    <a:pt x="9672555" y="92710"/>
                  </a:cubicBezTo>
                  <a:lnTo>
                    <a:pt x="9672555" y="4599250"/>
                  </a:lnTo>
                  <a:cubicBezTo>
                    <a:pt x="9673824" y="4651320"/>
                    <a:pt x="9631914" y="4693230"/>
                    <a:pt x="9581114" y="469323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37325" cy="4756731"/>
            </a:xfrm>
            <a:custGeom>
              <a:avLst/>
              <a:gdLst/>
              <a:ahLst/>
              <a:cxnLst/>
              <a:rect r="r" b="b" t="t" l="l"/>
              <a:pathLst>
                <a:path h="4756731" w="9737325">
                  <a:moveTo>
                    <a:pt x="9612864" y="59690"/>
                  </a:moveTo>
                  <a:cubicBezTo>
                    <a:pt x="9648424" y="59690"/>
                    <a:pt x="9677635" y="88900"/>
                    <a:pt x="9677635" y="124460"/>
                  </a:cubicBezTo>
                  <a:lnTo>
                    <a:pt x="9677635" y="4632270"/>
                  </a:lnTo>
                  <a:cubicBezTo>
                    <a:pt x="9677635" y="4667831"/>
                    <a:pt x="9648424" y="4697040"/>
                    <a:pt x="9612864" y="4697040"/>
                  </a:cubicBezTo>
                  <a:lnTo>
                    <a:pt x="124460" y="4697040"/>
                  </a:lnTo>
                  <a:cubicBezTo>
                    <a:pt x="88900" y="4697040"/>
                    <a:pt x="59690" y="4667831"/>
                    <a:pt x="59690" y="463227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9612864" y="59690"/>
                  </a:lnTo>
                  <a:moveTo>
                    <a:pt x="96128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632270"/>
                  </a:lnTo>
                  <a:cubicBezTo>
                    <a:pt x="0" y="4700850"/>
                    <a:pt x="55880" y="4756731"/>
                    <a:pt x="124460" y="4756731"/>
                  </a:cubicBezTo>
                  <a:lnTo>
                    <a:pt x="9612864" y="4756731"/>
                  </a:lnTo>
                  <a:cubicBezTo>
                    <a:pt x="9681445" y="4756731"/>
                    <a:pt x="9737325" y="4700850"/>
                    <a:pt x="9737325" y="4632270"/>
                  </a:cubicBezTo>
                  <a:lnTo>
                    <a:pt x="9737325" y="124460"/>
                  </a:lnTo>
                  <a:cubicBezTo>
                    <a:pt x="9737325" y="55880"/>
                    <a:pt x="9681445" y="0"/>
                    <a:pt x="961286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28700" y="3169599"/>
            <a:ext cx="8268780" cy="4225056"/>
            <a:chOff x="0" y="0"/>
            <a:chExt cx="11025040" cy="563340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376297" y="431445"/>
              <a:ext cx="10648742" cy="5201962"/>
              <a:chOff x="0" y="0"/>
              <a:chExt cx="9737324" cy="475673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9737325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5">
                    <a:moveTo>
                      <a:pt x="9612864" y="59690"/>
                    </a:moveTo>
                    <a:cubicBezTo>
                      <a:pt x="9648424" y="59690"/>
                      <a:pt x="9677635" y="88900"/>
                      <a:pt x="9677635" y="124460"/>
                    </a:cubicBezTo>
                    <a:lnTo>
                      <a:pt x="9677635" y="4632270"/>
                    </a:lnTo>
                    <a:cubicBezTo>
                      <a:pt x="9677635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5" y="4700850"/>
                      <a:pt x="9737325" y="4632270"/>
                    </a:cubicBezTo>
                    <a:lnTo>
                      <a:pt x="9737325" y="124460"/>
                    </a:lnTo>
                    <a:cubicBezTo>
                      <a:pt x="9737325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10648742" cy="5201962"/>
              <a:chOff x="0" y="0"/>
              <a:chExt cx="9737324" cy="475673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9737325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5">
                    <a:moveTo>
                      <a:pt x="9612864" y="59690"/>
                    </a:moveTo>
                    <a:cubicBezTo>
                      <a:pt x="9648424" y="59690"/>
                      <a:pt x="9677635" y="88900"/>
                      <a:pt x="9677635" y="124460"/>
                    </a:cubicBezTo>
                    <a:lnTo>
                      <a:pt x="9677635" y="4632270"/>
                    </a:lnTo>
                    <a:cubicBezTo>
                      <a:pt x="9677635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5" y="4700850"/>
                      <a:pt x="9737325" y="4632270"/>
                    </a:cubicBezTo>
                    <a:lnTo>
                      <a:pt x="9737325" y="124460"/>
                    </a:lnTo>
                    <a:cubicBezTo>
                      <a:pt x="9737325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9" id="19"/>
          <p:cNvSpPr txBox="true"/>
          <p:nvPr/>
        </p:nvSpPr>
        <p:spPr>
          <a:xfrm rot="0">
            <a:off x="1306571" y="3948934"/>
            <a:ext cx="8534677" cy="2274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0"/>
              </a:lnSpc>
            </a:pPr>
            <a:r>
              <a:rPr lang="en-US" sz="8100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Practical Applications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28700" y="1629538"/>
            <a:ext cx="7986557" cy="1200762"/>
            <a:chOff x="0" y="0"/>
            <a:chExt cx="8733103" cy="13130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31750" y="31750"/>
              <a:ext cx="8669603" cy="1249503"/>
            </a:xfrm>
            <a:custGeom>
              <a:avLst/>
              <a:gdLst/>
              <a:ahLst/>
              <a:cxnLst/>
              <a:rect r="r" b="b" t="t" l="l"/>
              <a:pathLst>
                <a:path h="1249503" w="8669603">
                  <a:moveTo>
                    <a:pt x="8576893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75622" y="0"/>
                  </a:lnTo>
                  <a:cubicBezTo>
                    <a:pt x="8626422" y="0"/>
                    <a:pt x="8668333" y="41910"/>
                    <a:pt x="8668333" y="92710"/>
                  </a:cubicBezTo>
                  <a:lnTo>
                    <a:pt x="8668333" y="1155523"/>
                  </a:lnTo>
                  <a:cubicBezTo>
                    <a:pt x="8669603" y="1207593"/>
                    <a:pt x="8627693" y="1249503"/>
                    <a:pt x="8576893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733103" cy="1313003"/>
            </a:xfrm>
            <a:custGeom>
              <a:avLst/>
              <a:gdLst/>
              <a:ahLst/>
              <a:cxnLst/>
              <a:rect r="r" b="b" t="t" l="l"/>
              <a:pathLst>
                <a:path h="1313003" w="8733103">
                  <a:moveTo>
                    <a:pt x="8608643" y="59690"/>
                  </a:moveTo>
                  <a:cubicBezTo>
                    <a:pt x="8644203" y="59690"/>
                    <a:pt x="8673412" y="88900"/>
                    <a:pt x="8673412" y="124460"/>
                  </a:cubicBezTo>
                  <a:lnTo>
                    <a:pt x="8673412" y="1188543"/>
                  </a:lnTo>
                  <a:cubicBezTo>
                    <a:pt x="8673412" y="1224103"/>
                    <a:pt x="8644203" y="1253313"/>
                    <a:pt x="8608643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08643" y="59690"/>
                  </a:lnTo>
                  <a:moveTo>
                    <a:pt x="86086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8608643" y="1313003"/>
                  </a:lnTo>
                  <a:cubicBezTo>
                    <a:pt x="8677222" y="1313003"/>
                    <a:pt x="8733103" y="1257123"/>
                    <a:pt x="8733103" y="1188543"/>
                  </a:cubicBezTo>
                  <a:lnTo>
                    <a:pt x="8733103" y="124460"/>
                  </a:lnTo>
                  <a:cubicBezTo>
                    <a:pt x="8733103" y="55880"/>
                    <a:pt x="8677222" y="0"/>
                    <a:pt x="860864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4576024" y="7536948"/>
            <a:ext cx="5974263" cy="2487466"/>
          </a:xfrm>
          <a:custGeom>
            <a:avLst/>
            <a:gdLst/>
            <a:ahLst/>
            <a:cxnLst/>
            <a:rect r="r" b="b" t="t" l="l"/>
            <a:pathLst>
              <a:path h="2487466" w="5974263">
                <a:moveTo>
                  <a:pt x="0" y="0"/>
                </a:moveTo>
                <a:lnTo>
                  <a:pt x="5974263" y="0"/>
                </a:lnTo>
                <a:lnTo>
                  <a:pt x="5974263" y="2487466"/>
                </a:lnTo>
                <a:lnTo>
                  <a:pt x="0" y="2487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552205" y="1928929"/>
            <a:ext cx="6010950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6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Real-world Applications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7928374" y="1887019"/>
            <a:ext cx="709004" cy="685800"/>
          </a:xfrm>
          <a:custGeom>
            <a:avLst/>
            <a:gdLst/>
            <a:ahLst/>
            <a:cxnLst/>
            <a:rect r="r" b="b" t="t" l="l"/>
            <a:pathLst>
              <a:path h="685800" w="709004">
                <a:moveTo>
                  <a:pt x="0" y="0"/>
                </a:moveTo>
                <a:lnTo>
                  <a:pt x="709004" y="0"/>
                </a:lnTo>
                <a:lnTo>
                  <a:pt x="709004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0193935" y="2801725"/>
            <a:ext cx="6503494" cy="5252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3" indent="-291467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Data compression: Identifying unique patterns in data</a:t>
            </a:r>
          </a:p>
          <a:p>
            <a:pPr algn="l" marL="582933" indent="-291467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Cryptography: Analyzing character distributions for frequency analysis</a:t>
            </a:r>
          </a:p>
          <a:p>
            <a:pPr algn="l" marL="582933" indent="-291467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Text processing: Finding unique identifiers or markers in text</a:t>
            </a:r>
          </a:p>
          <a:p>
            <a:pPr algn="l" marL="582933" indent="-291467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Error detection: Identifying anomalies in streams of data</a:t>
            </a:r>
          </a:p>
          <a:p>
            <a:pPr algn="l" marL="582933" indent="-291467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Network packet analysis: Finding unique identifiers in packet streams</a:t>
            </a:r>
          </a:p>
          <a:p>
            <a:pPr algn="l" marL="582933" indent="-291467" lvl="1">
              <a:lnSpc>
                <a:spcPts val="351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Database querying: Optimizing first-k-distinct type queries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9844" y="6583712"/>
            <a:ext cx="5101232" cy="510123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139340" y="1169010"/>
            <a:ext cx="3974490" cy="3974490"/>
          </a:xfrm>
          <a:custGeom>
            <a:avLst/>
            <a:gdLst/>
            <a:ahLst/>
            <a:cxnLst/>
            <a:rect r="r" b="b" t="t" l="l"/>
            <a:pathLst>
              <a:path h="3974490" w="3974490">
                <a:moveTo>
                  <a:pt x="0" y="0"/>
                </a:moveTo>
                <a:lnTo>
                  <a:pt x="3974490" y="0"/>
                </a:lnTo>
                <a:lnTo>
                  <a:pt x="3974490" y="3974490"/>
                </a:lnTo>
                <a:lnTo>
                  <a:pt x="0" y="39744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306896" y="2986661"/>
            <a:ext cx="7065120" cy="5304941"/>
            <a:chOff x="0" y="0"/>
            <a:chExt cx="845693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9801625" y="2986661"/>
            <a:ext cx="7065120" cy="5304941"/>
            <a:chOff x="0" y="0"/>
            <a:chExt cx="845693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498816" y="8666504"/>
            <a:ext cx="15290369" cy="931124"/>
            <a:chOff x="0" y="0"/>
            <a:chExt cx="20387158" cy="1241498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384992" y="242147"/>
              <a:ext cx="20002166" cy="999352"/>
              <a:chOff x="0" y="0"/>
              <a:chExt cx="16403906" cy="819575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31750" y="31750"/>
                <a:ext cx="16340406" cy="756075"/>
              </a:xfrm>
              <a:custGeom>
                <a:avLst/>
                <a:gdLst/>
                <a:ahLst/>
                <a:cxnLst/>
                <a:rect r="r" b="b" t="t" l="l"/>
                <a:pathLst>
                  <a:path h="756075" w="16340406">
                    <a:moveTo>
                      <a:pt x="16247695" y="756075"/>
                    </a:moveTo>
                    <a:lnTo>
                      <a:pt x="92710" y="756075"/>
                    </a:lnTo>
                    <a:cubicBezTo>
                      <a:pt x="41910" y="756075"/>
                      <a:pt x="0" y="714165"/>
                      <a:pt x="0" y="66336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6246425" y="0"/>
                    </a:lnTo>
                    <a:cubicBezTo>
                      <a:pt x="16297225" y="0"/>
                      <a:pt x="16339136" y="41910"/>
                      <a:pt x="16339136" y="92710"/>
                    </a:cubicBezTo>
                    <a:lnTo>
                      <a:pt x="16339136" y="662095"/>
                    </a:lnTo>
                    <a:cubicBezTo>
                      <a:pt x="16340406" y="714165"/>
                      <a:pt x="16298495" y="756075"/>
                      <a:pt x="16247695" y="756075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6403906" cy="819575"/>
              </a:xfrm>
              <a:custGeom>
                <a:avLst/>
                <a:gdLst/>
                <a:ahLst/>
                <a:cxnLst/>
                <a:rect r="r" b="b" t="t" l="l"/>
                <a:pathLst>
                  <a:path h="819575" w="16403906">
                    <a:moveTo>
                      <a:pt x="16279445" y="59690"/>
                    </a:moveTo>
                    <a:cubicBezTo>
                      <a:pt x="16315006" y="59690"/>
                      <a:pt x="16344216" y="88900"/>
                      <a:pt x="16344216" y="124460"/>
                    </a:cubicBezTo>
                    <a:lnTo>
                      <a:pt x="16344216" y="695115"/>
                    </a:lnTo>
                    <a:cubicBezTo>
                      <a:pt x="16344216" y="730675"/>
                      <a:pt x="16315006" y="759885"/>
                      <a:pt x="16279445" y="759885"/>
                    </a:cubicBezTo>
                    <a:lnTo>
                      <a:pt x="124460" y="759885"/>
                    </a:lnTo>
                    <a:cubicBezTo>
                      <a:pt x="88900" y="759885"/>
                      <a:pt x="59690" y="730675"/>
                      <a:pt x="59690" y="69511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6279447" y="59690"/>
                    </a:lnTo>
                    <a:moveTo>
                      <a:pt x="1627944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695115"/>
                    </a:lnTo>
                    <a:cubicBezTo>
                      <a:pt x="0" y="763695"/>
                      <a:pt x="55880" y="819575"/>
                      <a:pt x="124460" y="819575"/>
                    </a:cubicBezTo>
                    <a:lnTo>
                      <a:pt x="16279447" y="819575"/>
                    </a:lnTo>
                    <a:cubicBezTo>
                      <a:pt x="16348025" y="819575"/>
                      <a:pt x="16403906" y="763695"/>
                      <a:pt x="16403906" y="695115"/>
                    </a:cubicBezTo>
                    <a:lnTo>
                      <a:pt x="16403906" y="124460"/>
                    </a:lnTo>
                    <a:cubicBezTo>
                      <a:pt x="16403906" y="55880"/>
                      <a:pt x="16348025" y="0"/>
                      <a:pt x="1627944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0"/>
              <a:ext cx="20002166" cy="1000410"/>
              <a:chOff x="0" y="0"/>
              <a:chExt cx="16403906" cy="820443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31750" y="31750"/>
                <a:ext cx="16340406" cy="756943"/>
              </a:xfrm>
              <a:custGeom>
                <a:avLst/>
                <a:gdLst/>
                <a:ahLst/>
                <a:cxnLst/>
                <a:rect r="r" b="b" t="t" l="l"/>
                <a:pathLst>
                  <a:path h="756943" w="16340406">
                    <a:moveTo>
                      <a:pt x="16247695" y="756943"/>
                    </a:moveTo>
                    <a:lnTo>
                      <a:pt x="92710" y="756943"/>
                    </a:lnTo>
                    <a:cubicBezTo>
                      <a:pt x="41910" y="756943"/>
                      <a:pt x="0" y="715033"/>
                      <a:pt x="0" y="664233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6246425" y="0"/>
                    </a:lnTo>
                    <a:cubicBezTo>
                      <a:pt x="16297225" y="0"/>
                      <a:pt x="16339136" y="41910"/>
                      <a:pt x="16339136" y="92710"/>
                    </a:cubicBezTo>
                    <a:lnTo>
                      <a:pt x="16339136" y="662963"/>
                    </a:lnTo>
                    <a:cubicBezTo>
                      <a:pt x="16340406" y="715033"/>
                      <a:pt x="16298495" y="756943"/>
                      <a:pt x="16247695" y="756943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6403906" cy="820443"/>
              </a:xfrm>
              <a:custGeom>
                <a:avLst/>
                <a:gdLst/>
                <a:ahLst/>
                <a:cxnLst/>
                <a:rect r="r" b="b" t="t" l="l"/>
                <a:pathLst>
                  <a:path h="820443" w="16403906">
                    <a:moveTo>
                      <a:pt x="16279445" y="59690"/>
                    </a:moveTo>
                    <a:cubicBezTo>
                      <a:pt x="16315006" y="59690"/>
                      <a:pt x="16344216" y="88900"/>
                      <a:pt x="16344216" y="124460"/>
                    </a:cubicBezTo>
                    <a:lnTo>
                      <a:pt x="16344216" y="695983"/>
                    </a:lnTo>
                    <a:cubicBezTo>
                      <a:pt x="16344216" y="731543"/>
                      <a:pt x="16315006" y="760753"/>
                      <a:pt x="16279445" y="760753"/>
                    </a:cubicBezTo>
                    <a:lnTo>
                      <a:pt x="124460" y="760753"/>
                    </a:lnTo>
                    <a:cubicBezTo>
                      <a:pt x="88900" y="760753"/>
                      <a:pt x="59690" y="731543"/>
                      <a:pt x="59690" y="695983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6279447" y="59690"/>
                    </a:lnTo>
                    <a:moveTo>
                      <a:pt x="1627944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695983"/>
                    </a:lnTo>
                    <a:cubicBezTo>
                      <a:pt x="0" y="764563"/>
                      <a:pt x="55880" y="820443"/>
                      <a:pt x="124460" y="820443"/>
                    </a:cubicBezTo>
                    <a:lnTo>
                      <a:pt x="16279447" y="820443"/>
                    </a:lnTo>
                    <a:cubicBezTo>
                      <a:pt x="16348025" y="820443"/>
                      <a:pt x="16403906" y="764563"/>
                      <a:pt x="16403906" y="695983"/>
                    </a:cubicBezTo>
                    <a:lnTo>
                      <a:pt x="16403906" y="124460"/>
                    </a:lnTo>
                    <a:cubicBezTo>
                      <a:pt x="16403906" y="55880"/>
                      <a:pt x="16348025" y="0"/>
                      <a:pt x="1627944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28" id="28"/>
          <p:cNvSpPr txBox="true"/>
          <p:nvPr/>
        </p:nvSpPr>
        <p:spPr>
          <a:xfrm rot="0">
            <a:off x="3463295" y="8833061"/>
            <a:ext cx="11950020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9"/>
              </a:lnSpc>
            </a:pPr>
            <a:r>
              <a:rPr lang="en-US" sz="23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Remember all the things I said today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5148491" y="1273702"/>
            <a:ext cx="11718254" cy="1411507"/>
            <a:chOff x="0" y="0"/>
            <a:chExt cx="15624339" cy="1882010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15624339" cy="1882010"/>
              <a:chOff x="0" y="0"/>
              <a:chExt cx="12813621" cy="154344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31750" y="31750"/>
                <a:ext cx="12750122" cy="1479948"/>
              </a:xfrm>
              <a:custGeom>
                <a:avLst/>
                <a:gdLst/>
                <a:ahLst/>
                <a:cxnLst/>
                <a:rect r="r" b="b" t="t" l="l"/>
                <a:pathLst>
                  <a:path h="1479948" w="12750122">
                    <a:moveTo>
                      <a:pt x="12657411" y="1479948"/>
                    </a:moveTo>
                    <a:lnTo>
                      <a:pt x="92710" y="1479948"/>
                    </a:lnTo>
                    <a:cubicBezTo>
                      <a:pt x="41910" y="1479948"/>
                      <a:pt x="0" y="1438038"/>
                      <a:pt x="0" y="1387238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2656141" y="0"/>
                    </a:lnTo>
                    <a:cubicBezTo>
                      <a:pt x="12706941" y="0"/>
                      <a:pt x="12748851" y="41910"/>
                      <a:pt x="12748851" y="92710"/>
                    </a:cubicBezTo>
                    <a:lnTo>
                      <a:pt x="12748851" y="1385968"/>
                    </a:lnTo>
                    <a:cubicBezTo>
                      <a:pt x="12750122" y="1438038"/>
                      <a:pt x="12708211" y="1479948"/>
                      <a:pt x="12657411" y="1479948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12813622" cy="1543448"/>
              </a:xfrm>
              <a:custGeom>
                <a:avLst/>
                <a:gdLst/>
                <a:ahLst/>
                <a:cxnLst/>
                <a:rect r="r" b="b" t="t" l="l"/>
                <a:pathLst>
                  <a:path h="1543448" w="12813622">
                    <a:moveTo>
                      <a:pt x="12689161" y="59690"/>
                    </a:moveTo>
                    <a:cubicBezTo>
                      <a:pt x="12724722" y="59690"/>
                      <a:pt x="12753932" y="88900"/>
                      <a:pt x="12753932" y="124460"/>
                    </a:cubicBezTo>
                    <a:lnTo>
                      <a:pt x="12753932" y="1418988"/>
                    </a:lnTo>
                    <a:cubicBezTo>
                      <a:pt x="12753932" y="1454548"/>
                      <a:pt x="12724722" y="1483758"/>
                      <a:pt x="12689161" y="1483758"/>
                    </a:cubicBezTo>
                    <a:lnTo>
                      <a:pt x="124460" y="1483758"/>
                    </a:lnTo>
                    <a:cubicBezTo>
                      <a:pt x="88900" y="1483758"/>
                      <a:pt x="59690" y="1454548"/>
                      <a:pt x="59690" y="1418988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2689162" y="59690"/>
                    </a:lnTo>
                    <a:moveTo>
                      <a:pt x="1268916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18988"/>
                    </a:lnTo>
                    <a:cubicBezTo>
                      <a:pt x="0" y="1487568"/>
                      <a:pt x="55880" y="1543448"/>
                      <a:pt x="124460" y="1543448"/>
                    </a:cubicBezTo>
                    <a:lnTo>
                      <a:pt x="12689162" y="1543448"/>
                    </a:lnTo>
                    <a:cubicBezTo>
                      <a:pt x="12757741" y="1543448"/>
                      <a:pt x="12813622" y="1487568"/>
                      <a:pt x="12813622" y="1418988"/>
                    </a:cubicBezTo>
                    <a:lnTo>
                      <a:pt x="12813622" y="124460"/>
                    </a:lnTo>
                    <a:cubicBezTo>
                      <a:pt x="12813622" y="55880"/>
                      <a:pt x="12757741" y="0"/>
                      <a:pt x="1268916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3" id="33"/>
            <p:cNvSpPr txBox="true"/>
            <p:nvPr/>
          </p:nvSpPr>
          <p:spPr>
            <a:xfrm rot="0">
              <a:off x="598802" y="509840"/>
              <a:ext cx="12280031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40"/>
                </a:lnSpc>
              </a:pPr>
              <a:r>
                <a:rPr lang="en-US" sz="3600" spc="53" b="true">
                  <a:solidFill>
                    <a:srgbClr val="000000"/>
                  </a:solidFill>
                  <a:latin typeface="Be Vietnam Bold"/>
                  <a:ea typeface="Be Vietnam Bold"/>
                  <a:cs typeface="Be Vietnam Bold"/>
                  <a:sym typeface="Be Vietnam Bold"/>
                </a:rPr>
                <a:t>CONCLUSION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306896" y="1301451"/>
            <a:ext cx="3475102" cy="1383758"/>
            <a:chOff x="0" y="0"/>
            <a:chExt cx="4633469" cy="1845010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4633469" cy="1845010"/>
              <a:chOff x="0" y="0"/>
              <a:chExt cx="3910292" cy="1557047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31750" y="31750"/>
                <a:ext cx="3846792" cy="1493547"/>
              </a:xfrm>
              <a:custGeom>
                <a:avLst/>
                <a:gdLst/>
                <a:ahLst/>
                <a:cxnLst/>
                <a:rect r="r" b="b" t="t" l="l"/>
                <a:pathLst>
                  <a:path h="1493547" w="3846792">
                    <a:moveTo>
                      <a:pt x="3754082" y="1493547"/>
                    </a:moveTo>
                    <a:lnTo>
                      <a:pt x="92710" y="1493547"/>
                    </a:lnTo>
                    <a:cubicBezTo>
                      <a:pt x="41910" y="1493547"/>
                      <a:pt x="0" y="1451637"/>
                      <a:pt x="0" y="1400837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752812" y="0"/>
                    </a:lnTo>
                    <a:cubicBezTo>
                      <a:pt x="3803612" y="0"/>
                      <a:pt x="3845522" y="41910"/>
                      <a:pt x="3845522" y="92710"/>
                    </a:cubicBezTo>
                    <a:lnTo>
                      <a:pt x="3845522" y="1399567"/>
                    </a:lnTo>
                    <a:cubicBezTo>
                      <a:pt x="3846792" y="1451637"/>
                      <a:pt x="3804882" y="1493547"/>
                      <a:pt x="3754082" y="149354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3910292" cy="1557047"/>
              </a:xfrm>
              <a:custGeom>
                <a:avLst/>
                <a:gdLst/>
                <a:ahLst/>
                <a:cxnLst/>
                <a:rect r="r" b="b" t="t" l="l"/>
                <a:pathLst>
                  <a:path h="1557047" w="3910292">
                    <a:moveTo>
                      <a:pt x="3785832" y="59690"/>
                    </a:moveTo>
                    <a:cubicBezTo>
                      <a:pt x="3821392" y="59690"/>
                      <a:pt x="3850602" y="88900"/>
                      <a:pt x="3850602" y="124460"/>
                    </a:cubicBezTo>
                    <a:lnTo>
                      <a:pt x="3850602" y="1432587"/>
                    </a:lnTo>
                    <a:cubicBezTo>
                      <a:pt x="3850602" y="1468147"/>
                      <a:pt x="3821392" y="1497357"/>
                      <a:pt x="3785832" y="1497357"/>
                    </a:cubicBezTo>
                    <a:lnTo>
                      <a:pt x="124460" y="1497357"/>
                    </a:lnTo>
                    <a:cubicBezTo>
                      <a:pt x="88900" y="1497357"/>
                      <a:pt x="59690" y="1468147"/>
                      <a:pt x="59690" y="1432587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85832" y="59690"/>
                    </a:lnTo>
                    <a:moveTo>
                      <a:pt x="378583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32587"/>
                    </a:lnTo>
                    <a:cubicBezTo>
                      <a:pt x="0" y="1501167"/>
                      <a:pt x="55880" y="1557047"/>
                      <a:pt x="124460" y="1557047"/>
                    </a:cubicBezTo>
                    <a:lnTo>
                      <a:pt x="3785832" y="1557047"/>
                    </a:lnTo>
                    <a:cubicBezTo>
                      <a:pt x="3854412" y="1557047"/>
                      <a:pt x="3910292" y="1501167"/>
                      <a:pt x="3910292" y="1432587"/>
                    </a:cubicBezTo>
                    <a:lnTo>
                      <a:pt x="3910292" y="124460"/>
                    </a:lnTo>
                    <a:cubicBezTo>
                      <a:pt x="3910292" y="55880"/>
                      <a:pt x="3854412" y="0"/>
                      <a:pt x="378583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8" id="38"/>
            <p:cNvSpPr txBox="true"/>
            <p:nvPr/>
          </p:nvSpPr>
          <p:spPr>
            <a:xfrm rot="0">
              <a:off x="654264" y="472841"/>
              <a:ext cx="3308025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b="true" sz="3600" spc="53">
                  <a:solidFill>
                    <a:srgbClr val="000000"/>
                  </a:solidFill>
                  <a:latin typeface="Be Vietnam Bold"/>
                  <a:ea typeface="Be Vietnam Bold"/>
                  <a:cs typeface="Be Vietnam Bold"/>
                  <a:sym typeface="Be Vietnam Bold"/>
                </a:rPr>
                <a:t>Finally...</a:t>
              </a: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5400000">
            <a:off x="15711472" y="1598055"/>
            <a:ext cx="783407" cy="783407"/>
          </a:xfrm>
          <a:custGeom>
            <a:avLst/>
            <a:gdLst/>
            <a:ahLst/>
            <a:cxnLst/>
            <a:rect r="r" b="b" t="t" l="l"/>
            <a:pathLst>
              <a:path h="783407" w="783407">
                <a:moveTo>
                  <a:pt x="0" y="0"/>
                </a:moveTo>
                <a:lnTo>
                  <a:pt x="783407" y="0"/>
                </a:lnTo>
                <a:lnTo>
                  <a:pt x="783407" y="783407"/>
                </a:lnTo>
                <a:lnTo>
                  <a:pt x="0" y="7834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1583073" y="3601722"/>
            <a:ext cx="6512765" cy="388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Efficient algorithm to find first k non-repeating characters in O(n) time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Single traversal approach using HashMap and Queue data structures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Balanced approach for time and space complexity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155880" y="3601722"/>
            <a:ext cx="6338999" cy="388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Handles various edge cases gracefully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Practical applications in text processing, data analysis, and more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Extensible approach that can be optimized for specific use cases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357846" y="1172621"/>
            <a:ext cx="6355765" cy="6357036"/>
            <a:chOff x="0" y="0"/>
            <a:chExt cx="634873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306896" y="1203993"/>
            <a:ext cx="8424520" cy="6325664"/>
            <a:chOff x="0" y="0"/>
            <a:chExt cx="845693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306896" y="8038381"/>
            <a:ext cx="15406714" cy="1219919"/>
            <a:chOff x="0" y="0"/>
            <a:chExt cx="30050193" cy="237940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1750" y="31750"/>
              <a:ext cx="29986694" cy="2315905"/>
            </a:xfrm>
            <a:custGeom>
              <a:avLst/>
              <a:gdLst/>
              <a:ahLst/>
              <a:cxnLst/>
              <a:rect r="r" b="b" t="t" l="l"/>
              <a:pathLst>
                <a:path h="2315905" w="29986694">
                  <a:moveTo>
                    <a:pt x="29893983" y="2315905"/>
                  </a:moveTo>
                  <a:lnTo>
                    <a:pt x="92710" y="2315905"/>
                  </a:lnTo>
                  <a:cubicBezTo>
                    <a:pt x="41910" y="2315905"/>
                    <a:pt x="0" y="2273995"/>
                    <a:pt x="0" y="222319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9892712" y="0"/>
                  </a:lnTo>
                  <a:cubicBezTo>
                    <a:pt x="29943512" y="0"/>
                    <a:pt x="29985422" y="41910"/>
                    <a:pt x="29985422" y="92710"/>
                  </a:cubicBezTo>
                  <a:lnTo>
                    <a:pt x="29985422" y="2221925"/>
                  </a:lnTo>
                  <a:cubicBezTo>
                    <a:pt x="29986694" y="2273995"/>
                    <a:pt x="29944783" y="2315905"/>
                    <a:pt x="29893983" y="23159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050194" cy="2379405"/>
            </a:xfrm>
            <a:custGeom>
              <a:avLst/>
              <a:gdLst/>
              <a:ahLst/>
              <a:cxnLst/>
              <a:rect r="r" b="b" t="t" l="l"/>
              <a:pathLst>
                <a:path h="2379405" w="30050194">
                  <a:moveTo>
                    <a:pt x="29925733" y="59690"/>
                  </a:moveTo>
                  <a:cubicBezTo>
                    <a:pt x="29961294" y="59690"/>
                    <a:pt x="29990504" y="88900"/>
                    <a:pt x="29990504" y="124460"/>
                  </a:cubicBezTo>
                  <a:lnTo>
                    <a:pt x="29990504" y="2254945"/>
                  </a:lnTo>
                  <a:cubicBezTo>
                    <a:pt x="29990504" y="2290505"/>
                    <a:pt x="29961294" y="2319715"/>
                    <a:pt x="29925733" y="2319715"/>
                  </a:cubicBezTo>
                  <a:lnTo>
                    <a:pt x="124460" y="2319715"/>
                  </a:lnTo>
                  <a:cubicBezTo>
                    <a:pt x="88900" y="2319715"/>
                    <a:pt x="59690" y="2290505"/>
                    <a:pt x="59690" y="225494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925733" y="59690"/>
                  </a:lnTo>
                  <a:moveTo>
                    <a:pt x="299257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54945"/>
                  </a:lnTo>
                  <a:cubicBezTo>
                    <a:pt x="0" y="2323525"/>
                    <a:pt x="55880" y="2379405"/>
                    <a:pt x="124460" y="2379405"/>
                  </a:cubicBezTo>
                  <a:lnTo>
                    <a:pt x="29925733" y="2379405"/>
                  </a:lnTo>
                  <a:cubicBezTo>
                    <a:pt x="29994312" y="2379405"/>
                    <a:pt x="30050194" y="2323525"/>
                    <a:pt x="30050194" y="2254945"/>
                  </a:cubicBezTo>
                  <a:lnTo>
                    <a:pt x="30050194" y="124460"/>
                  </a:lnTo>
                  <a:cubicBezTo>
                    <a:pt x="30050194" y="55880"/>
                    <a:pt x="29994312" y="0"/>
                    <a:pt x="299257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5557325" y="8286944"/>
            <a:ext cx="722792" cy="722792"/>
          </a:xfrm>
          <a:custGeom>
            <a:avLst/>
            <a:gdLst/>
            <a:ahLst/>
            <a:cxnLst/>
            <a:rect r="r" b="b" t="t" l="l"/>
            <a:pathLst>
              <a:path h="722792" w="722792">
                <a:moveTo>
                  <a:pt x="0" y="0"/>
                </a:moveTo>
                <a:lnTo>
                  <a:pt x="722792" y="0"/>
                </a:lnTo>
                <a:lnTo>
                  <a:pt x="722792" y="722792"/>
                </a:lnTo>
                <a:lnTo>
                  <a:pt x="0" y="7227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205961" y="3238271"/>
            <a:ext cx="4665746" cy="3732597"/>
          </a:xfrm>
          <a:custGeom>
            <a:avLst/>
            <a:gdLst/>
            <a:ahLst/>
            <a:cxnLst/>
            <a:rect r="r" b="b" t="t" l="l"/>
            <a:pathLst>
              <a:path h="3732597" w="4665746">
                <a:moveTo>
                  <a:pt x="0" y="0"/>
                </a:moveTo>
                <a:lnTo>
                  <a:pt x="4665746" y="0"/>
                </a:lnTo>
                <a:lnTo>
                  <a:pt x="4665746" y="3732597"/>
                </a:lnTo>
                <a:lnTo>
                  <a:pt x="0" y="37325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636879" y="2190729"/>
            <a:ext cx="5797698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0"/>
              </a:lnSpc>
            </a:pPr>
            <a:r>
              <a:rPr lang="en-US" sz="6200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Introduction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01224" y="8068825"/>
            <a:ext cx="9912167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6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Feeling bored already?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66070" y="2162154"/>
            <a:ext cx="7896737" cy="491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4" indent="-269877" lvl="1">
              <a:lnSpc>
                <a:spcPts val="32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</a:t>
            </a:r>
            <a:r>
              <a:rPr lang="en-US" sz="25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haracter frequency analysis is a fundamental operation in text processing</a:t>
            </a:r>
          </a:p>
          <a:p>
            <a:pPr algn="l" marL="539754" indent="-269877" lvl="1">
              <a:lnSpc>
                <a:spcPts val="32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Finding non-repeating characters has applications in:</a:t>
            </a:r>
          </a:p>
          <a:p>
            <a:pPr algn="l" marL="1079509" indent="-359836" lvl="2">
              <a:lnSpc>
                <a:spcPts val="325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Data compression</a:t>
            </a:r>
          </a:p>
          <a:p>
            <a:pPr algn="l" marL="1079509" indent="-359836" lvl="2">
              <a:lnSpc>
                <a:spcPts val="325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Cryptography</a:t>
            </a:r>
          </a:p>
          <a:p>
            <a:pPr algn="l" marL="1079509" indent="-359836" lvl="2">
              <a:lnSpc>
                <a:spcPts val="325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Pattern recognition</a:t>
            </a:r>
          </a:p>
          <a:p>
            <a:pPr algn="l" marL="1079509" indent="-359836" lvl="2">
              <a:lnSpc>
                <a:spcPts val="325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Text analysis</a:t>
            </a:r>
          </a:p>
          <a:p>
            <a:pPr algn="l" marL="539754" indent="-269877" lvl="1">
              <a:lnSpc>
                <a:spcPts val="32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Today's focus: An efficient algorithm to find the first k non-repeating characters in a single traversal</a:t>
            </a:r>
          </a:p>
          <a:p>
            <a:pPr algn="l">
              <a:lnSpc>
                <a:spcPts val="3250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4224" y="8487238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22095" y="6054837"/>
            <a:ext cx="10692464" cy="3724760"/>
            <a:chOff x="0" y="0"/>
            <a:chExt cx="14256619" cy="4966347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420995" y="327256"/>
              <a:ext cx="13835624" cy="4639091"/>
              <a:chOff x="0" y="0"/>
              <a:chExt cx="1893824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0"/>
              <a:ext cx="13835624" cy="4639091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785811" y="1269682"/>
              <a:ext cx="12385088" cy="17531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518"/>
                </a:lnSpc>
              </a:pPr>
              <a:r>
                <a:rPr lang="en-US" sz="9518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Thank you!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386862" y="3270678"/>
              <a:ext cx="7182986" cy="4992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379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For tollerating me :)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423205" y="-708957"/>
            <a:ext cx="3586158" cy="3475313"/>
          </a:xfrm>
          <a:custGeom>
            <a:avLst/>
            <a:gdLst/>
            <a:ahLst/>
            <a:cxnLst/>
            <a:rect r="r" b="b" t="t" l="l"/>
            <a:pathLst>
              <a:path h="3475313" w="3586158">
                <a:moveTo>
                  <a:pt x="0" y="0"/>
                </a:moveTo>
                <a:lnTo>
                  <a:pt x="3586158" y="0"/>
                </a:lnTo>
                <a:lnTo>
                  <a:pt x="3586158" y="3475314"/>
                </a:lnTo>
                <a:lnTo>
                  <a:pt x="0" y="3475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14632" y="1931846"/>
            <a:ext cx="17658735" cy="3627399"/>
          </a:xfrm>
          <a:custGeom>
            <a:avLst/>
            <a:gdLst/>
            <a:ahLst/>
            <a:cxnLst/>
            <a:rect r="r" b="b" t="t" l="l"/>
            <a:pathLst>
              <a:path h="3627399" w="17658735">
                <a:moveTo>
                  <a:pt x="0" y="0"/>
                </a:moveTo>
                <a:lnTo>
                  <a:pt x="17658736" y="0"/>
                </a:lnTo>
                <a:lnTo>
                  <a:pt x="17658736" y="3627399"/>
                </a:lnTo>
                <a:lnTo>
                  <a:pt x="0" y="36273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29557" y="1028700"/>
            <a:ext cx="4612496" cy="1414462"/>
            <a:chOff x="0" y="0"/>
            <a:chExt cx="6149995" cy="188595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62914" y="282688"/>
              <a:ext cx="5887080" cy="1603262"/>
              <a:chOff x="0" y="0"/>
              <a:chExt cx="3691181" cy="100524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31750" y="31750"/>
                <a:ext cx="3627681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3627681">
                    <a:moveTo>
                      <a:pt x="3534971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533701" y="0"/>
                    </a:lnTo>
                    <a:cubicBezTo>
                      <a:pt x="3584501" y="0"/>
                      <a:pt x="3626411" y="41910"/>
                      <a:pt x="3626411" y="92710"/>
                    </a:cubicBezTo>
                    <a:lnTo>
                      <a:pt x="3626411" y="847761"/>
                    </a:lnTo>
                    <a:cubicBezTo>
                      <a:pt x="3627681" y="899830"/>
                      <a:pt x="3585771" y="941740"/>
                      <a:pt x="3534971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691181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3691181">
                    <a:moveTo>
                      <a:pt x="3566721" y="59690"/>
                    </a:moveTo>
                    <a:cubicBezTo>
                      <a:pt x="3602281" y="59690"/>
                      <a:pt x="3631491" y="88900"/>
                      <a:pt x="3631491" y="124460"/>
                    </a:cubicBezTo>
                    <a:lnTo>
                      <a:pt x="3631491" y="880781"/>
                    </a:lnTo>
                    <a:cubicBezTo>
                      <a:pt x="3631491" y="916341"/>
                      <a:pt x="3602281" y="945551"/>
                      <a:pt x="3566721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566721" y="59690"/>
                    </a:lnTo>
                    <a:moveTo>
                      <a:pt x="3566721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3566721" y="1005241"/>
                    </a:lnTo>
                    <a:cubicBezTo>
                      <a:pt x="3635301" y="1005241"/>
                      <a:pt x="3691181" y="949361"/>
                      <a:pt x="3691181" y="880781"/>
                    </a:cubicBezTo>
                    <a:lnTo>
                      <a:pt x="3691181" y="124460"/>
                    </a:lnTo>
                    <a:cubicBezTo>
                      <a:pt x="3691181" y="55880"/>
                      <a:pt x="3635301" y="0"/>
                      <a:pt x="356672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5935532" cy="1603262"/>
              <a:chOff x="0" y="0"/>
              <a:chExt cx="3721560" cy="100524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31750" y="31750"/>
                <a:ext cx="3658060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3658060">
                    <a:moveTo>
                      <a:pt x="3565349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564080" y="0"/>
                    </a:lnTo>
                    <a:cubicBezTo>
                      <a:pt x="3614880" y="0"/>
                      <a:pt x="3656790" y="41910"/>
                      <a:pt x="3656790" y="92710"/>
                    </a:cubicBezTo>
                    <a:lnTo>
                      <a:pt x="3656790" y="847761"/>
                    </a:lnTo>
                    <a:cubicBezTo>
                      <a:pt x="3658060" y="899830"/>
                      <a:pt x="3616149" y="941740"/>
                      <a:pt x="3565349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721560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3721560">
                    <a:moveTo>
                      <a:pt x="3597099" y="59690"/>
                    </a:moveTo>
                    <a:cubicBezTo>
                      <a:pt x="3632660" y="59690"/>
                      <a:pt x="3661870" y="88900"/>
                      <a:pt x="3661870" y="124460"/>
                    </a:cubicBezTo>
                    <a:lnTo>
                      <a:pt x="3661870" y="880781"/>
                    </a:lnTo>
                    <a:cubicBezTo>
                      <a:pt x="3661870" y="916341"/>
                      <a:pt x="3632660" y="945551"/>
                      <a:pt x="3597099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597100" y="59690"/>
                    </a:lnTo>
                    <a:moveTo>
                      <a:pt x="359710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3597100" y="1005241"/>
                    </a:lnTo>
                    <a:cubicBezTo>
                      <a:pt x="3665680" y="1005241"/>
                      <a:pt x="3721560" y="949361"/>
                      <a:pt x="3721560" y="880781"/>
                    </a:cubicBezTo>
                    <a:lnTo>
                      <a:pt x="3721560" y="124460"/>
                    </a:lnTo>
                    <a:cubicBezTo>
                      <a:pt x="3721560" y="55880"/>
                      <a:pt x="3665680" y="0"/>
                      <a:pt x="35971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9" id="9"/>
          <p:cNvGrpSpPr/>
          <p:nvPr/>
        </p:nvGrpSpPr>
        <p:grpSpPr>
          <a:xfrm rot="0">
            <a:off x="7529557" y="3043238"/>
            <a:ext cx="4612496" cy="1414462"/>
            <a:chOff x="0" y="0"/>
            <a:chExt cx="6149995" cy="188595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262914" y="282688"/>
              <a:ext cx="5887080" cy="1603262"/>
              <a:chOff x="0" y="0"/>
              <a:chExt cx="3691181" cy="100524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31750" y="31750"/>
                <a:ext cx="3627681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3627681">
                    <a:moveTo>
                      <a:pt x="3534971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533701" y="0"/>
                    </a:lnTo>
                    <a:cubicBezTo>
                      <a:pt x="3584501" y="0"/>
                      <a:pt x="3626411" y="41910"/>
                      <a:pt x="3626411" y="92710"/>
                    </a:cubicBezTo>
                    <a:lnTo>
                      <a:pt x="3626411" y="847761"/>
                    </a:lnTo>
                    <a:cubicBezTo>
                      <a:pt x="3627681" y="899830"/>
                      <a:pt x="3585771" y="941740"/>
                      <a:pt x="3534971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691181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3691181">
                    <a:moveTo>
                      <a:pt x="3566721" y="59690"/>
                    </a:moveTo>
                    <a:cubicBezTo>
                      <a:pt x="3602281" y="59690"/>
                      <a:pt x="3631491" y="88900"/>
                      <a:pt x="3631491" y="124460"/>
                    </a:cubicBezTo>
                    <a:lnTo>
                      <a:pt x="3631491" y="880781"/>
                    </a:lnTo>
                    <a:cubicBezTo>
                      <a:pt x="3631491" y="916341"/>
                      <a:pt x="3602281" y="945551"/>
                      <a:pt x="3566721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566721" y="59690"/>
                    </a:lnTo>
                    <a:moveTo>
                      <a:pt x="3566721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3566721" y="1005241"/>
                    </a:lnTo>
                    <a:cubicBezTo>
                      <a:pt x="3635301" y="1005241"/>
                      <a:pt x="3691181" y="949361"/>
                      <a:pt x="3691181" y="880781"/>
                    </a:cubicBezTo>
                    <a:lnTo>
                      <a:pt x="3691181" y="124460"/>
                    </a:lnTo>
                    <a:cubicBezTo>
                      <a:pt x="3691181" y="55880"/>
                      <a:pt x="3635301" y="0"/>
                      <a:pt x="356672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0"/>
              <a:ext cx="5935532" cy="1603262"/>
              <a:chOff x="0" y="0"/>
              <a:chExt cx="3721560" cy="100524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31750" y="31750"/>
                <a:ext cx="3658060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3658060">
                    <a:moveTo>
                      <a:pt x="3565349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564080" y="0"/>
                    </a:lnTo>
                    <a:cubicBezTo>
                      <a:pt x="3614880" y="0"/>
                      <a:pt x="3656790" y="41910"/>
                      <a:pt x="3656790" y="92710"/>
                    </a:cubicBezTo>
                    <a:lnTo>
                      <a:pt x="3656790" y="847761"/>
                    </a:lnTo>
                    <a:cubicBezTo>
                      <a:pt x="3658060" y="899830"/>
                      <a:pt x="3616149" y="941740"/>
                      <a:pt x="3565349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3721560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3721560">
                    <a:moveTo>
                      <a:pt x="3597099" y="59690"/>
                    </a:moveTo>
                    <a:cubicBezTo>
                      <a:pt x="3632660" y="59690"/>
                      <a:pt x="3661870" y="88900"/>
                      <a:pt x="3661870" y="124460"/>
                    </a:cubicBezTo>
                    <a:lnTo>
                      <a:pt x="3661870" y="880781"/>
                    </a:lnTo>
                    <a:cubicBezTo>
                      <a:pt x="3661870" y="916341"/>
                      <a:pt x="3632660" y="945551"/>
                      <a:pt x="3597099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597100" y="59690"/>
                    </a:lnTo>
                    <a:moveTo>
                      <a:pt x="359710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3597100" y="1005241"/>
                    </a:lnTo>
                    <a:cubicBezTo>
                      <a:pt x="3665680" y="1005241"/>
                      <a:pt x="3721560" y="949361"/>
                      <a:pt x="3721560" y="880781"/>
                    </a:cubicBezTo>
                    <a:lnTo>
                      <a:pt x="3721560" y="124460"/>
                    </a:lnTo>
                    <a:cubicBezTo>
                      <a:pt x="3721560" y="55880"/>
                      <a:pt x="3665680" y="0"/>
                      <a:pt x="35971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16" id="16"/>
          <p:cNvGrpSpPr/>
          <p:nvPr/>
        </p:nvGrpSpPr>
        <p:grpSpPr>
          <a:xfrm rot="0">
            <a:off x="7529557" y="7019449"/>
            <a:ext cx="9729743" cy="1414462"/>
            <a:chOff x="0" y="0"/>
            <a:chExt cx="12972990" cy="1885950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262914" y="282688"/>
              <a:ext cx="12710076" cy="1603262"/>
              <a:chOff x="0" y="0"/>
              <a:chExt cx="7969178" cy="100524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31750" y="31750"/>
                <a:ext cx="7905678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7905678">
                    <a:moveTo>
                      <a:pt x="7812968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7811698" y="0"/>
                    </a:lnTo>
                    <a:cubicBezTo>
                      <a:pt x="7862498" y="0"/>
                      <a:pt x="7904408" y="41910"/>
                      <a:pt x="7904408" y="92710"/>
                    </a:cubicBezTo>
                    <a:lnTo>
                      <a:pt x="7904408" y="847761"/>
                    </a:lnTo>
                    <a:cubicBezTo>
                      <a:pt x="7905678" y="899830"/>
                      <a:pt x="7863768" y="941740"/>
                      <a:pt x="7812968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969178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7969178">
                    <a:moveTo>
                      <a:pt x="7844718" y="59690"/>
                    </a:moveTo>
                    <a:cubicBezTo>
                      <a:pt x="7880278" y="59690"/>
                      <a:pt x="7909488" y="88900"/>
                      <a:pt x="7909488" y="124460"/>
                    </a:cubicBezTo>
                    <a:lnTo>
                      <a:pt x="7909488" y="880781"/>
                    </a:lnTo>
                    <a:cubicBezTo>
                      <a:pt x="7909488" y="916341"/>
                      <a:pt x="7880278" y="945551"/>
                      <a:pt x="7844718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7844718" y="59690"/>
                    </a:lnTo>
                    <a:moveTo>
                      <a:pt x="7844718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7844718" y="1005241"/>
                    </a:lnTo>
                    <a:cubicBezTo>
                      <a:pt x="7913298" y="1005241"/>
                      <a:pt x="7969178" y="949361"/>
                      <a:pt x="7969178" y="880781"/>
                    </a:cubicBezTo>
                    <a:lnTo>
                      <a:pt x="7969178" y="124460"/>
                    </a:lnTo>
                    <a:cubicBezTo>
                      <a:pt x="7969178" y="55880"/>
                      <a:pt x="7913298" y="0"/>
                      <a:pt x="784471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0" id="20"/>
            <p:cNvGrpSpPr/>
            <p:nvPr/>
          </p:nvGrpSpPr>
          <p:grpSpPr>
            <a:xfrm rot="0">
              <a:off x="0" y="0"/>
              <a:ext cx="12597495" cy="1603262"/>
              <a:chOff x="0" y="0"/>
              <a:chExt cx="7898590" cy="100524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31750" y="31750"/>
                <a:ext cx="7835089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7835089">
                    <a:moveTo>
                      <a:pt x="7742379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7741110" y="0"/>
                    </a:lnTo>
                    <a:cubicBezTo>
                      <a:pt x="7791910" y="0"/>
                      <a:pt x="7833820" y="41910"/>
                      <a:pt x="7833820" y="92710"/>
                    </a:cubicBezTo>
                    <a:lnTo>
                      <a:pt x="7833820" y="847761"/>
                    </a:lnTo>
                    <a:cubicBezTo>
                      <a:pt x="7835089" y="899830"/>
                      <a:pt x="7793179" y="941740"/>
                      <a:pt x="7742379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7898590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7898590">
                    <a:moveTo>
                      <a:pt x="7774129" y="59690"/>
                    </a:moveTo>
                    <a:cubicBezTo>
                      <a:pt x="7809689" y="59690"/>
                      <a:pt x="7838900" y="88900"/>
                      <a:pt x="7838900" y="124460"/>
                    </a:cubicBezTo>
                    <a:lnTo>
                      <a:pt x="7838900" y="880781"/>
                    </a:lnTo>
                    <a:cubicBezTo>
                      <a:pt x="7838900" y="916341"/>
                      <a:pt x="7809689" y="945551"/>
                      <a:pt x="7774129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7774129" y="59690"/>
                    </a:lnTo>
                    <a:moveTo>
                      <a:pt x="7774129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7774129" y="1005241"/>
                    </a:lnTo>
                    <a:cubicBezTo>
                      <a:pt x="7842710" y="1005241"/>
                      <a:pt x="7898590" y="949361"/>
                      <a:pt x="7898590" y="880781"/>
                    </a:cubicBezTo>
                    <a:lnTo>
                      <a:pt x="7898590" y="124460"/>
                    </a:lnTo>
                    <a:cubicBezTo>
                      <a:pt x="7898590" y="55880"/>
                      <a:pt x="7842710" y="0"/>
                      <a:pt x="7774129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3" id="23"/>
          <p:cNvGrpSpPr/>
          <p:nvPr/>
        </p:nvGrpSpPr>
        <p:grpSpPr>
          <a:xfrm rot="0">
            <a:off x="12646804" y="1028700"/>
            <a:ext cx="4612496" cy="1414462"/>
            <a:chOff x="0" y="0"/>
            <a:chExt cx="6149995" cy="1885950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262914" y="282688"/>
              <a:ext cx="5887080" cy="1603262"/>
              <a:chOff x="0" y="0"/>
              <a:chExt cx="3691181" cy="100524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31750" y="31750"/>
                <a:ext cx="3627681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3627681">
                    <a:moveTo>
                      <a:pt x="3534971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533701" y="0"/>
                    </a:lnTo>
                    <a:cubicBezTo>
                      <a:pt x="3584501" y="0"/>
                      <a:pt x="3626411" y="41910"/>
                      <a:pt x="3626411" y="92710"/>
                    </a:cubicBezTo>
                    <a:lnTo>
                      <a:pt x="3626411" y="847761"/>
                    </a:lnTo>
                    <a:cubicBezTo>
                      <a:pt x="3627681" y="899830"/>
                      <a:pt x="3585771" y="941740"/>
                      <a:pt x="3534971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3691181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3691181">
                    <a:moveTo>
                      <a:pt x="3566721" y="59690"/>
                    </a:moveTo>
                    <a:cubicBezTo>
                      <a:pt x="3602281" y="59690"/>
                      <a:pt x="3631491" y="88900"/>
                      <a:pt x="3631491" y="124460"/>
                    </a:cubicBezTo>
                    <a:lnTo>
                      <a:pt x="3631491" y="880781"/>
                    </a:lnTo>
                    <a:cubicBezTo>
                      <a:pt x="3631491" y="916341"/>
                      <a:pt x="3602281" y="945551"/>
                      <a:pt x="3566721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566721" y="59690"/>
                    </a:lnTo>
                    <a:moveTo>
                      <a:pt x="3566721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3566721" y="1005241"/>
                    </a:lnTo>
                    <a:cubicBezTo>
                      <a:pt x="3635301" y="1005241"/>
                      <a:pt x="3691181" y="949361"/>
                      <a:pt x="3691181" y="880781"/>
                    </a:cubicBezTo>
                    <a:lnTo>
                      <a:pt x="3691181" y="124460"/>
                    </a:lnTo>
                    <a:cubicBezTo>
                      <a:pt x="3691181" y="55880"/>
                      <a:pt x="3635301" y="0"/>
                      <a:pt x="356672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7" id="27"/>
            <p:cNvGrpSpPr/>
            <p:nvPr/>
          </p:nvGrpSpPr>
          <p:grpSpPr>
            <a:xfrm rot="0">
              <a:off x="0" y="0"/>
              <a:ext cx="5935532" cy="1603262"/>
              <a:chOff x="0" y="0"/>
              <a:chExt cx="3721560" cy="100524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31750" y="31750"/>
                <a:ext cx="3658060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3658060">
                    <a:moveTo>
                      <a:pt x="3565349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564080" y="0"/>
                    </a:lnTo>
                    <a:cubicBezTo>
                      <a:pt x="3614880" y="0"/>
                      <a:pt x="3656790" y="41910"/>
                      <a:pt x="3656790" y="92710"/>
                    </a:cubicBezTo>
                    <a:lnTo>
                      <a:pt x="3656790" y="847761"/>
                    </a:lnTo>
                    <a:cubicBezTo>
                      <a:pt x="3658060" y="899830"/>
                      <a:pt x="3616149" y="941740"/>
                      <a:pt x="3565349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3721560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3721560">
                    <a:moveTo>
                      <a:pt x="3597099" y="59690"/>
                    </a:moveTo>
                    <a:cubicBezTo>
                      <a:pt x="3632660" y="59690"/>
                      <a:pt x="3661870" y="88900"/>
                      <a:pt x="3661870" y="124460"/>
                    </a:cubicBezTo>
                    <a:lnTo>
                      <a:pt x="3661870" y="880781"/>
                    </a:lnTo>
                    <a:cubicBezTo>
                      <a:pt x="3661870" y="916341"/>
                      <a:pt x="3632660" y="945551"/>
                      <a:pt x="3597099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597100" y="59690"/>
                    </a:lnTo>
                    <a:moveTo>
                      <a:pt x="359710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3597100" y="1005241"/>
                    </a:lnTo>
                    <a:cubicBezTo>
                      <a:pt x="3665680" y="1005241"/>
                      <a:pt x="3721560" y="949361"/>
                      <a:pt x="3721560" y="880781"/>
                    </a:cubicBezTo>
                    <a:lnTo>
                      <a:pt x="3721560" y="124460"/>
                    </a:lnTo>
                    <a:cubicBezTo>
                      <a:pt x="3721560" y="55880"/>
                      <a:pt x="3665680" y="0"/>
                      <a:pt x="35971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30" id="30"/>
          <p:cNvGrpSpPr/>
          <p:nvPr/>
        </p:nvGrpSpPr>
        <p:grpSpPr>
          <a:xfrm rot="0">
            <a:off x="12646804" y="3043238"/>
            <a:ext cx="4612496" cy="1414462"/>
            <a:chOff x="0" y="0"/>
            <a:chExt cx="6149995" cy="1885950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262914" y="282688"/>
              <a:ext cx="5887080" cy="1603262"/>
              <a:chOff x="0" y="0"/>
              <a:chExt cx="3691181" cy="100524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31750" y="31750"/>
                <a:ext cx="3627681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3627681">
                    <a:moveTo>
                      <a:pt x="3534971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533701" y="0"/>
                    </a:lnTo>
                    <a:cubicBezTo>
                      <a:pt x="3584501" y="0"/>
                      <a:pt x="3626411" y="41910"/>
                      <a:pt x="3626411" y="92710"/>
                    </a:cubicBezTo>
                    <a:lnTo>
                      <a:pt x="3626411" y="847761"/>
                    </a:lnTo>
                    <a:cubicBezTo>
                      <a:pt x="3627681" y="899830"/>
                      <a:pt x="3585771" y="941740"/>
                      <a:pt x="3534971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3691181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3691181">
                    <a:moveTo>
                      <a:pt x="3566721" y="59690"/>
                    </a:moveTo>
                    <a:cubicBezTo>
                      <a:pt x="3602281" y="59690"/>
                      <a:pt x="3631491" y="88900"/>
                      <a:pt x="3631491" y="124460"/>
                    </a:cubicBezTo>
                    <a:lnTo>
                      <a:pt x="3631491" y="880781"/>
                    </a:lnTo>
                    <a:cubicBezTo>
                      <a:pt x="3631491" y="916341"/>
                      <a:pt x="3602281" y="945551"/>
                      <a:pt x="3566721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566721" y="59690"/>
                    </a:lnTo>
                    <a:moveTo>
                      <a:pt x="3566721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3566721" y="1005241"/>
                    </a:lnTo>
                    <a:cubicBezTo>
                      <a:pt x="3635301" y="1005241"/>
                      <a:pt x="3691181" y="949361"/>
                      <a:pt x="3691181" y="880781"/>
                    </a:cubicBezTo>
                    <a:lnTo>
                      <a:pt x="3691181" y="124460"/>
                    </a:lnTo>
                    <a:cubicBezTo>
                      <a:pt x="3691181" y="55880"/>
                      <a:pt x="3635301" y="0"/>
                      <a:pt x="356672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0" y="0"/>
              <a:ext cx="5935532" cy="1603262"/>
              <a:chOff x="0" y="0"/>
              <a:chExt cx="3721560" cy="100524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31750" y="31750"/>
                <a:ext cx="3658060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3658060">
                    <a:moveTo>
                      <a:pt x="3565349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564080" y="0"/>
                    </a:lnTo>
                    <a:cubicBezTo>
                      <a:pt x="3614880" y="0"/>
                      <a:pt x="3656790" y="41910"/>
                      <a:pt x="3656790" y="92710"/>
                    </a:cubicBezTo>
                    <a:lnTo>
                      <a:pt x="3656790" y="847761"/>
                    </a:lnTo>
                    <a:cubicBezTo>
                      <a:pt x="3658060" y="899830"/>
                      <a:pt x="3616149" y="941740"/>
                      <a:pt x="3565349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3721560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3721560">
                    <a:moveTo>
                      <a:pt x="3597099" y="59690"/>
                    </a:moveTo>
                    <a:cubicBezTo>
                      <a:pt x="3632660" y="59690"/>
                      <a:pt x="3661870" y="88900"/>
                      <a:pt x="3661870" y="124460"/>
                    </a:cubicBezTo>
                    <a:lnTo>
                      <a:pt x="3661870" y="880781"/>
                    </a:lnTo>
                    <a:cubicBezTo>
                      <a:pt x="3661870" y="916341"/>
                      <a:pt x="3632660" y="945551"/>
                      <a:pt x="3597099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597100" y="59690"/>
                    </a:lnTo>
                    <a:moveTo>
                      <a:pt x="359710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3597100" y="1005241"/>
                    </a:lnTo>
                    <a:cubicBezTo>
                      <a:pt x="3665680" y="1005241"/>
                      <a:pt x="3721560" y="949361"/>
                      <a:pt x="3721560" y="880781"/>
                    </a:cubicBezTo>
                    <a:lnTo>
                      <a:pt x="3721560" y="124460"/>
                    </a:lnTo>
                    <a:cubicBezTo>
                      <a:pt x="3721560" y="55880"/>
                      <a:pt x="3665680" y="0"/>
                      <a:pt x="35971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37" id="37"/>
          <p:cNvGrpSpPr/>
          <p:nvPr/>
        </p:nvGrpSpPr>
        <p:grpSpPr>
          <a:xfrm rot="0">
            <a:off x="12646804" y="5143500"/>
            <a:ext cx="4612496" cy="1414462"/>
            <a:chOff x="0" y="0"/>
            <a:chExt cx="6149995" cy="1885950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262914" y="282688"/>
              <a:ext cx="5887080" cy="1603262"/>
              <a:chOff x="0" y="0"/>
              <a:chExt cx="3691181" cy="100524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31750" y="31750"/>
                <a:ext cx="3627681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3627681">
                    <a:moveTo>
                      <a:pt x="3534971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533701" y="0"/>
                    </a:lnTo>
                    <a:cubicBezTo>
                      <a:pt x="3584501" y="0"/>
                      <a:pt x="3626411" y="41910"/>
                      <a:pt x="3626411" y="92710"/>
                    </a:cubicBezTo>
                    <a:lnTo>
                      <a:pt x="3626411" y="847761"/>
                    </a:lnTo>
                    <a:cubicBezTo>
                      <a:pt x="3627681" y="899830"/>
                      <a:pt x="3585771" y="941740"/>
                      <a:pt x="3534971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3691181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3691181">
                    <a:moveTo>
                      <a:pt x="3566721" y="59690"/>
                    </a:moveTo>
                    <a:cubicBezTo>
                      <a:pt x="3602281" y="59690"/>
                      <a:pt x="3631491" y="88900"/>
                      <a:pt x="3631491" y="124460"/>
                    </a:cubicBezTo>
                    <a:lnTo>
                      <a:pt x="3631491" y="880781"/>
                    </a:lnTo>
                    <a:cubicBezTo>
                      <a:pt x="3631491" y="916341"/>
                      <a:pt x="3602281" y="945551"/>
                      <a:pt x="3566721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566721" y="59690"/>
                    </a:lnTo>
                    <a:moveTo>
                      <a:pt x="3566721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3566721" y="1005241"/>
                    </a:lnTo>
                    <a:cubicBezTo>
                      <a:pt x="3635301" y="1005241"/>
                      <a:pt x="3691181" y="949361"/>
                      <a:pt x="3691181" y="880781"/>
                    </a:cubicBezTo>
                    <a:lnTo>
                      <a:pt x="3691181" y="124460"/>
                    </a:lnTo>
                    <a:cubicBezTo>
                      <a:pt x="3691181" y="55880"/>
                      <a:pt x="3635301" y="0"/>
                      <a:pt x="356672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41" id="41"/>
            <p:cNvGrpSpPr/>
            <p:nvPr/>
          </p:nvGrpSpPr>
          <p:grpSpPr>
            <a:xfrm rot="0">
              <a:off x="0" y="0"/>
              <a:ext cx="5935532" cy="1603262"/>
              <a:chOff x="0" y="0"/>
              <a:chExt cx="3721560" cy="100524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31750" y="31750"/>
                <a:ext cx="3658060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3658060">
                    <a:moveTo>
                      <a:pt x="3565349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564080" y="0"/>
                    </a:lnTo>
                    <a:cubicBezTo>
                      <a:pt x="3614880" y="0"/>
                      <a:pt x="3656790" y="41910"/>
                      <a:pt x="3656790" y="92710"/>
                    </a:cubicBezTo>
                    <a:lnTo>
                      <a:pt x="3656790" y="847761"/>
                    </a:lnTo>
                    <a:cubicBezTo>
                      <a:pt x="3658060" y="899830"/>
                      <a:pt x="3616149" y="941740"/>
                      <a:pt x="3565349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3721560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3721560">
                    <a:moveTo>
                      <a:pt x="3597099" y="59690"/>
                    </a:moveTo>
                    <a:cubicBezTo>
                      <a:pt x="3632660" y="59690"/>
                      <a:pt x="3661870" y="88900"/>
                      <a:pt x="3661870" y="124460"/>
                    </a:cubicBezTo>
                    <a:lnTo>
                      <a:pt x="3661870" y="880781"/>
                    </a:lnTo>
                    <a:cubicBezTo>
                      <a:pt x="3661870" y="916341"/>
                      <a:pt x="3632660" y="945551"/>
                      <a:pt x="3597099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597100" y="59690"/>
                    </a:lnTo>
                    <a:moveTo>
                      <a:pt x="359710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3597100" y="1005241"/>
                    </a:lnTo>
                    <a:cubicBezTo>
                      <a:pt x="3665680" y="1005241"/>
                      <a:pt x="3721560" y="949361"/>
                      <a:pt x="3721560" y="880781"/>
                    </a:cubicBezTo>
                    <a:lnTo>
                      <a:pt x="3721560" y="124460"/>
                    </a:lnTo>
                    <a:cubicBezTo>
                      <a:pt x="3721560" y="55880"/>
                      <a:pt x="3665680" y="0"/>
                      <a:pt x="35971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44" id="44"/>
          <p:cNvSpPr txBox="true"/>
          <p:nvPr/>
        </p:nvSpPr>
        <p:spPr>
          <a:xfrm rot="0">
            <a:off x="7644276" y="1394180"/>
            <a:ext cx="4222211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b="true" sz="2999">
                <a:solidFill>
                  <a:srgbClr val="000000"/>
                </a:solidFill>
                <a:latin typeface="Be Vietnam Bold"/>
                <a:ea typeface="Be Vietnam Bold"/>
                <a:cs typeface="Be Vietnam Bold"/>
                <a:sym typeface="Be Vietnam Bold"/>
              </a:rPr>
              <a:t>ChatGPT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644276" y="3408717"/>
            <a:ext cx="4222211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b="true" sz="2999">
                <a:solidFill>
                  <a:srgbClr val="000000"/>
                </a:solidFill>
                <a:latin typeface="Be Vietnam Bold"/>
                <a:ea typeface="Be Vietnam Bold"/>
                <a:cs typeface="Be Vietnam Bold"/>
                <a:sym typeface="Be Vietnam Bold"/>
              </a:rPr>
              <a:t>ChatGPT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7529557" y="5143500"/>
            <a:ext cx="4612496" cy="1414462"/>
            <a:chOff x="0" y="0"/>
            <a:chExt cx="6149995" cy="1885950"/>
          </a:xfrm>
        </p:grpSpPr>
        <p:grpSp>
          <p:nvGrpSpPr>
            <p:cNvPr name="Group 47" id="47"/>
            <p:cNvGrpSpPr/>
            <p:nvPr/>
          </p:nvGrpSpPr>
          <p:grpSpPr>
            <a:xfrm rot="0">
              <a:off x="262914" y="282688"/>
              <a:ext cx="5887080" cy="1603262"/>
              <a:chOff x="0" y="0"/>
              <a:chExt cx="3691181" cy="1005240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31750" y="31750"/>
                <a:ext cx="3627681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3627681">
                    <a:moveTo>
                      <a:pt x="3534971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533701" y="0"/>
                    </a:lnTo>
                    <a:cubicBezTo>
                      <a:pt x="3584501" y="0"/>
                      <a:pt x="3626411" y="41910"/>
                      <a:pt x="3626411" y="92710"/>
                    </a:cubicBezTo>
                    <a:lnTo>
                      <a:pt x="3626411" y="847761"/>
                    </a:lnTo>
                    <a:cubicBezTo>
                      <a:pt x="3627681" y="899830"/>
                      <a:pt x="3585771" y="941740"/>
                      <a:pt x="3534971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3691181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3691181">
                    <a:moveTo>
                      <a:pt x="3566721" y="59690"/>
                    </a:moveTo>
                    <a:cubicBezTo>
                      <a:pt x="3602281" y="59690"/>
                      <a:pt x="3631491" y="88900"/>
                      <a:pt x="3631491" y="124460"/>
                    </a:cubicBezTo>
                    <a:lnTo>
                      <a:pt x="3631491" y="880781"/>
                    </a:lnTo>
                    <a:cubicBezTo>
                      <a:pt x="3631491" y="916341"/>
                      <a:pt x="3602281" y="945551"/>
                      <a:pt x="3566721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566721" y="59690"/>
                    </a:lnTo>
                    <a:moveTo>
                      <a:pt x="3566721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3566721" y="1005241"/>
                    </a:lnTo>
                    <a:cubicBezTo>
                      <a:pt x="3635301" y="1005241"/>
                      <a:pt x="3691181" y="949361"/>
                      <a:pt x="3691181" y="880781"/>
                    </a:cubicBezTo>
                    <a:lnTo>
                      <a:pt x="3691181" y="124460"/>
                    </a:lnTo>
                    <a:cubicBezTo>
                      <a:pt x="3691181" y="55880"/>
                      <a:pt x="3635301" y="0"/>
                      <a:pt x="356672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0" id="50"/>
            <p:cNvGrpSpPr/>
            <p:nvPr/>
          </p:nvGrpSpPr>
          <p:grpSpPr>
            <a:xfrm rot="0">
              <a:off x="0" y="0"/>
              <a:ext cx="5935532" cy="1603262"/>
              <a:chOff x="0" y="0"/>
              <a:chExt cx="3721560" cy="100524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31750" y="31750"/>
                <a:ext cx="3658060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3658060">
                    <a:moveTo>
                      <a:pt x="3565349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564080" y="0"/>
                    </a:lnTo>
                    <a:cubicBezTo>
                      <a:pt x="3614880" y="0"/>
                      <a:pt x="3656790" y="41910"/>
                      <a:pt x="3656790" y="92710"/>
                    </a:cubicBezTo>
                    <a:lnTo>
                      <a:pt x="3656790" y="847761"/>
                    </a:lnTo>
                    <a:cubicBezTo>
                      <a:pt x="3658060" y="899830"/>
                      <a:pt x="3616149" y="941740"/>
                      <a:pt x="3565349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3721560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3721560">
                    <a:moveTo>
                      <a:pt x="3597099" y="59690"/>
                    </a:moveTo>
                    <a:cubicBezTo>
                      <a:pt x="3632660" y="59690"/>
                      <a:pt x="3661870" y="88900"/>
                      <a:pt x="3661870" y="124460"/>
                    </a:cubicBezTo>
                    <a:lnTo>
                      <a:pt x="3661870" y="880781"/>
                    </a:lnTo>
                    <a:cubicBezTo>
                      <a:pt x="3661870" y="916341"/>
                      <a:pt x="3632660" y="945551"/>
                      <a:pt x="3597099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597100" y="59690"/>
                    </a:lnTo>
                    <a:moveTo>
                      <a:pt x="359710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3597100" y="1005241"/>
                    </a:lnTo>
                    <a:cubicBezTo>
                      <a:pt x="3665680" y="1005241"/>
                      <a:pt x="3721560" y="949361"/>
                      <a:pt x="3721560" y="880781"/>
                    </a:cubicBezTo>
                    <a:lnTo>
                      <a:pt x="3721560" y="124460"/>
                    </a:lnTo>
                    <a:cubicBezTo>
                      <a:pt x="3721560" y="55880"/>
                      <a:pt x="3665680" y="0"/>
                      <a:pt x="35971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53" id="53"/>
            <p:cNvSpPr txBox="true"/>
            <p:nvPr/>
          </p:nvSpPr>
          <p:spPr>
            <a:xfrm rot="0">
              <a:off x="152958" y="487306"/>
              <a:ext cx="5629615" cy="596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99"/>
                </a:lnSpc>
              </a:pPr>
              <a:r>
                <a:rPr lang="en-US" b="true" sz="2999">
                  <a:solidFill>
                    <a:srgbClr val="000000"/>
                  </a:solidFill>
                  <a:latin typeface="Be Vietnam Bold"/>
                  <a:ea typeface="Be Vietnam Bold"/>
                  <a:cs typeface="Be Vietnam Bold"/>
                  <a:sym typeface="Be Vietnam Bold"/>
                </a:rPr>
                <a:t>ChatGPT</a:t>
              </a: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7758305" y="7370725"/>
            <a:ext cx="8767497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b="true" sz="2999">
                <a:solidFill>
                  <a:srgbClr val="000000"/>
                </a:solidFill>
                <a:latin typeface="Be Vietnam Bold"/>
                <a:ea typeface="Be Vietnam Bold"/>
                <a:cs typeface="Be Vietnam Bold"/>
                <a:sym typeface="Be Vietnam Bold"/>
              </a:rPr>
              <a:t>Yep, that’s it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4065645" y="1394180"/>
            <a:ext cx="1613967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b="true" sz="2999">
                <a:solidFill>
                  <a:srgbClr val="000000"/>
                </a:solidFill>
                <a:latin typeface="Be Vietnam Bold"/>
                <a:ea typeface="Be Vietnam Bold"/>
                <a:cs typeface="Be Vietnam Bold"/>
                <a:sym typeface="Be Vietnam Bold"/>
              </a:rPr>
              <a:t>ChatGPT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4065645" y="3408717"/>
            <a:ext cx="1613967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b="true" sz="2999">
                <a:solidFill>
                  <a:srgbClr val="000000"/>
                </a:solidFill>
                <a:latin typeface="Be Vietnam Bold"/>
                <a:ea typeface="Be Vietnam Bold"/>
                <a:cs typeface="Be Vietnam Bold"/>
                <a:sym typeface="Be Vietnam Bold"/>
              </a:rPr>
              <a:t>ChatGPT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4220538" y="5508980"/>
            <a:ext cx="1304181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  <a:r>
              <a:rPr lang="en-US" b="true" sz="2999">
                <a:solidFill>
                  <a:srgbClr val="000000"/>
                </a:solidFill>
                <a:latin typeface="Be Vietnam Bold"/>
                <a:ea typeface="Be Vietnam Bold"/>
                <a:cs typeface="Be Vietnam Bold"/>
                <a:sym typeface="Be Vietnam Bold"/>
              </a:rPr>
              <a:t>Google</a:t>
            </a:r>
          </a:p>
        </p:txBody>
      </p:sp>
      <p:grpSp>
        <p:nvGrpSpPr>
          <p:cNvPr name="Group 58" id="58"/>
          <p:cNvGrpSpPr/>
          <p:nvPr/>
        </p:nvGrpSpPr>
        <p:grpSpPr>
          <a:xfrm rot="0">
            <a:off x="298262" y="3704013"/>
            <a:ext cx="6990441" cy="2878973"/>
            <a:chOff x="0" y="0"/>
            <a:chExt cx="9320588" cy="3838631"/>
          </a:xfrm>
        </p:grpSpPr>
        <p:sp>
          <p:nvSpPr>
            <p:cNvPr name="TextBox 59" id="59"/>
            <p:cNvSpPr txBox="true"/>
            <p:nvPr/>
          </p:nvSpPr>
          <p:spPr>
            <a:xfrm rot="0">
              <a:off x="0" y="85725"/>
              <a:ext cx="9320588" cy="17015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79"/>
                </a:lnSpc>
              </a:pPr>
              <a:r>
                <a:rPr lang="en-US" sz="8799" b="true">
                  <a:solidFill>
                    <a:srgbClr val="FFFFFF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References</a:t>
              </a:r>
            </a:p>
          </p:txBody>
        </p:sp>
        <p:sp>
          <p:nvSpPr>
            <p:cNvPr name="TextBox 60" id="60"/>
            <p:cNvSpPr txBox="true"/>
            <p:nvPr/>
          </p:nvSpPr>
          <p:spPr>
            <a:xfrm rot="0">
              <a:off x="0" y="2288596"/>
              <a:ext cx="9320588" cy="1550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Be Vietnam"/>
                  <a:ea typeface="Be Vietnam"/>
                  <a:cs typeface="Be Vietnam"/>
                  <a:sym typeface="Be Vietnam"/>
                </a:rPr>
                <a:t>If there is any queries, just create an OpenAI account and sign in to ChatGPT... You’ll get more than algorithms, iykyk...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9844" y="6583712"/>
            <a:ext cx="5101232" cy="510123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696530" y="3099953"/>
            <a:ext cx="7065120" cy="5304941"/>
            <a:chOff x="0" y="0"/>
            <a:chExt cx="845693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blipFill>
              <a:blip r:embed="rId2"/>
              <a:stretch>
                <a:fillRect l="0" t="-5261" r="0" b="-5261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9529992" y="3099953"/>
            <a:ext cx="7065120" cy="5304941"/>
            <a:chOff x="0" y="0"/>
            <a:chExt cx="845693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blipFill>
              <a:blip r:embed="rId2"/>
              <a:stretch>
                <a:fillRect l="0" t="-5261" r="0" b="-5261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3156754" y="3090428"/>
            <a:ext cx="4349522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I/O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079582" y="3090428"/>
            <a:ext cx="4349522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Important...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692888" y="1528294"/>
            <a:ext cx="14902224" cy="1234097"/>
            <a:chOff x="0" y="0"/>
            <a:chExt cx="25202990" cy="208713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31750" y="31750"/>
              <a:ext cx="25139490" cy="2023634"/>
            </a:xfrm>
            <a:custGeom>
              <a:avLst/>
              <a:gdLst/>
              <a:ahLst/>
              <a:cxnLst/>
              <a:rect r="r" b="b" t="t" l="l"/>
              <a:pathLst>
                <a:path h="2023634" w="25139490">
                  <a:moveTo>
                    <a:pt x="25046780" y="2023634"/>
                  </a:moveTo>
                  <a:lnTo>
                    <a:pt x="92710" y="2023634"/>
                  </a:lnTo>
                  <a:cubicBezTo>
                    <a:pt x="41910" y="2023634"/>
                    <a:pt x="0" y="1981724"/>
                    <a:pt x="0" y="1930924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5045510" y="0"/>
                  </a:lnTo>
                  <a:cubicBezTo>
                    <a:pt x="25096310" y="0"/>
                    <a:pt x="25138221" y="41910"/>
                    <a:pt x="25138221" y="92710"/>
                  </a:cubicBezTo>
                  <a:lnTo>
                    <a:pt x="25138221" y="1929654"/>
                  </a:lnTo>
                  <a:cubicBezTo>
                    <a:pt x="25139490" y="1981724"/>
                    <a:pt x="25097580" y="2023634"/>
                    <a:pt x="25046780" y="2023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5202990" cy="2087134"/>
            </a:xfrm>
            <a:custGeom>
              <a:avLst/>
              <a:gdLst/>
              <a:ahLst/>
              <a:cxnLst/>
              <a:rect r="r" b="b" t="t" l="l"/>
              <a:pathLst>
                <a:path h="2087134" w="25202990">
                  <a:moveTo>
                    <a:pt x="25078530" y="59690"/>
                  </a:moveTo>
                  <a:cubicBezTo>
                    <a:pt x="25114090" y="59690"/>
                    <a:pt x="25143301" y="88900"/>
                    <a:pt x="25143301" y="124460"/>
                  </a:cubicBezTo>
                  <a:lnTo>
                    <a:pt x="25143301" y="1962674"/>
                  </a:lnTo>
                  <a:cubicBezTo>
                    <a:pt x="25143301" y="1998234"/>
                    <a:pt x="25114090" y="2027444"/>
                    <a:pt x="25078530" y="2027444"/>
                  </a:cubicBezTo>
                  <a:lnTo>
                    <a:pt x="124460" y="2027444"/>
                  </a:lnTo>
                  <a:cubicBezTo>
                    <a:pt x="88900" y="2027444"/>
                    <a:pt x="59690" y="1998234"/>
                    <a:pt x="59690" y="196267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5078531" y="59690"/>
                  </a:lnTo>
                  <a:moveTo>
                    <a:pt x="2507853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962674"/>
                  </a:lnTo>
                  <a:cubicBezTo>
                    <a:pt x="0" y="2031254"/>
                    <a:pt x="55880" y="2087134"/>
                    <a:pt x="124460" y="2087134"/>
                  </a:cubicBezTo>
                  <a:lnTo>
                    <a:pt x="25078531" y="2087134"/>
                  </a:lnTo>
                  <a:cubicBezTo>
                    <a:pt x="25147110" y="2087134"/>
                    <a:pt x="25202990" y="2031254"/>
                    <a:pt x="25202990" y="1962674"/>
                  </a:cubicBezTo>
                  <a:lnTo>
                    <a:pt x="25202990" y="124460"/>
                  </a:lnTo>
                  <a:cubicBezTo>
                    <a:pt x="25202990" y="55880"/>
                    <a:pt x="25147110" y="0"/>
                    <a:pt x="2507853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2120773" y="1606863"/>
            <a:ext cx="11255152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600" spc="84" b="true">
                <a:solidFill>
                  <a:srgbClr val="000000"/>
                </a:solidFill>
                <a:latin typeface="Be Vietnam Bold"/>
                <a:ea typeface="Be Vietnam Bold"/>
                <a:cs typeface="Be Vietnam Bold"/>
                <a:sym typeface="Be Vietnam Bold"/>
              </a:rPr>
              <a:t>Problem Definition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5117931" y="4596467"/>
            <a:ext cx="3974490" cy="3974490"/>
          </a:xfrm>
          <a:custGeom>
            <a:avLst/>
            <a:gdLst/>
            <a:ahLst/>
            <a:cxnLst/>
            <a:rect r="r" b="b" t="t" l="l"/>
            <a:pathLst>
              <a:path h="3974490" w="3974490">
                <a:moveTo>
                  <a:pt x="0" y="0"/>
                </a:moveTo>
                <a:lnTo>
                  <a:pt x="3974490" y="0"/>
                </a:lnTo>
                <a:lnTo>
                  <a:pt x="3974490" y="3974490"/>
                </a:lnTo>
                <a:lnTo>
                  <a:pt x="0" y="39744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5521410" y="1802443"/>
            <a:ext cx="709004" cy="685800"/>
          </a:xfrm>
          <a:custGeom>
            <a:avLst/>
            <a:gdLst/>
            <a:ahLst/>
            <a:cxnLst/>
            <a:rect r="r" b="b" t="t" l="l"/>
            <a:pathLst>
              <a:path h="685800" w="709004">
                <a:moveTo>
                  <a:pt x="0" y="0"/>
                </a:moveTo>
                <a:lnTo>
                  <a:pt x="709003" y="0"/>
                </a:lnTo>
                <a:lnTo>
                  <a:pt x="709003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804156" y="3665074"/>
            <a:ext cx="6682390" cy="4023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0"/>
              </a:lnSpc>
            </a:pPr>
            <a:r>
              <a:rPr lang="en-US" sz="271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Input:</a:t>
            </a:r>
          </a:p>
          <a:p>
            <a:pPr algn="l" marL="586288" indent="-293144" lvl="1">
              <a:lnSpc>
                <a:spcPts val="3530"/>
              </a:lnSpc>
              <a:buFont typeface="Arial"/>
              <a:buChar char="•"/>
            </a:pPr>
            <a:r>
              <a:rPr lang="en-US" sz="271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A string s of length n</a:t>
            </a:r>
          </a:p>
          <a:p>
            <a:pPr algn="l" marL="586288" indent="-293144" lvl="1">
              <a:lnSpc>
                <a:spcPts val="3530"/>
              </a:lnSpc>
              <a:buFont typeface="Arial"/>
              <a:buChar char="•"/>
            </a:pPr>
            <a:r>
              <a:rPr lang="en-US" sz="271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An integer k representing the number of non-repeating characters to find</a:t>
            </a:r>
          </a:p>
          <a:p>
            <a:pPr algn="l">
              <a:lnSpc>
                <a:spcPts val="3530"/>
              </a:lnSpc>
            </a:pPr>
            <a:r>
              <a:rPr lang="en-US" sz="271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Output: </a:t>
            </a:r>
          </a:p>
          <a:p>
            <a:pPr algn="l" marL="586288" indent="-293144" lvl="1">
              <a:lnSpc>
                <a:spcPts val="3530"/>
              </a:lnSpc>
              <a:buFont typeface="Arial"/>
              <a:buChar char="•"/>
            </a:pPr>
            <a:r>
              <a:rPr lang="en-US" sz="271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The first k characters from the string that appear exactly once</a:t>
            </a:r>
          </a:p>
          <a:p>
            <a:pPr algn="l">
              <a:lnSpc>
                <a:spcPts val="353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9721357" y="3726555"/>
            <a:ext cx="6682390" cy="2680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0"/>
              </a:lnSpc>
            </a:pPr>
            <a:r>
              <a:rPr lang="en-US" sz="271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Con</a:t>
            </a:r>
            <a:r>
              <a:rPr lang="en-US" sz="271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straint:</a:t>
            </a:r>
          </a:p>
          <a:p>
            <a:pPr algn="l" marL="586288" indent="-293144" lvl="1">
              <a:lnSpc>
                <a:spcPts val="3530"/>
              </a:lnSpc>
              <a:buFont typeface="Arial"/>
              <a:buChar char="•"/>
            </a:pPr>
            <a:r>
              <a:rPr lang="en-US" sz="271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Must be solved in a single traversal of the string</a:t>
            </a:r>
          </a:p>
          <a:p>
            <a:pPr algn="l" marL="586288" indent="-293144" lvl="1">
              <a:lnSpc>
                <a:spcPts val="3530"/>
              </a:lnSpc>
              <a:buFont typeface="Arial"/>
              <a:buChar char="•"/>
            </a:pPr>
            <a:r>
              <a:rPr lang="en-US" sz="2715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Optimize for both time and space complexity</a:t>
            </a:r>
          </a:p>
          <a:p>
            <a:pPr algn="l">
              <a:lnSpc>
                <a:spcPts val="353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72588" y="-246498"/>
            <a:ext cx="7574892" cy="3401815"/>
          </a:xfrm>
          <a:custGeom>
            <a:avLst/>
            <a:gdLst/>
            <a:ahLst/>
            <a:cxnLst/>
            <a:rect r="r" b="b" t="t" l="l"/>
            <a:pathLst>
              <a:path h="3401815" w="7574892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564233" y="1454410"/>
            <a:ext cx="7026518" cy="7027923"/>
            <a:chOff x="0" y="0"/>
            <a:chExt cx="634873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073904" y="-379645"/>
            <a:ext cx="3959423" cy="3959423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9435629" y="1454410"/>
          <a:ext cx="7163585" cy="6048375"/>
        </p:xfrm>
        <a:graphic>
          <a:graphicData uri="http://schemas.openxmlformats.org/drawingml/2006/table">
            <a:tbl>
              <a:tblPr/>
              <a:tblGrid>
                <a:gridCol w="972093"/>
                <a:gridCol w="6191492"/>
              </a:tblGrid>
              <a:tr h="26030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A simple approach would require multiple traversals:</a:t>
                      </a:r>
                      <a:endParaRPr lang="en-US" sz="1100"/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AutoNum type="arabicPeriod" startAt="1"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Count frequency of each character</a:t>
                      </a:r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AutoNum type="arabicPeriod" startAt="1"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Scan the string again to find non-repeating characters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527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Issues with this approach:</a:t>
                      </a:r>
                      <a:endParaRPr lang="en-US" sz="1100"/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Time complexity: O(n + n) = O(n), but requires multiple passes</a:t>
                      </a:r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Not optimal for streaming data or very large strings</a:t>
                      </a:r>
                    </a:p>
                    <a:p>
                      <a:pPr algn="l" marL="518160" indent="-259080" lvl="1">
                        <a:lnSpc>
                          <a:spcPts val="3359"/>
                        </a:lnSpc>
                        <a:buFont typeface="Arial"/>
                        <a:buChar char="•"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Doesn't handle dynamic updates efficiently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11" id="11"/>
          <p:cNvSpPr/>
          <p:nvPr/>
        </p:nvSpPr>
        <p:spPr>
          <a:xfrm flipH="false" flipV="false" rot="0">
            <a:off x="9718200" y="1868214"/>
            <a:ext cx="494774" cy="494774"/>
          </a:xfrm>
          <a:custGeom>
            <a:avLst/>
            <a:gdLst/>
            <a:ahLst/>
            <a:cxnLst/>
            <a:rect r="r" b="b" t="t" l="l"/>
            <a:pathLst>
              <a:path h="494774" w="494774">
                <a:moveTo>
                  <a:pt x="0" y="0"/>
                </a:moveTo>
                <a:lnTo>
                  <a:pt x="494774" y="0"/>
                </a:lnTo>
                <a:lnTo>
                  <a:pt x="494774" y="494775"/>
                </a:lnTo>
                <a:lnTo>
                  <a:pt x="0" y="494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718200" y="4402923"/>
            <a:ext cx="494774" cy="494774"/>
          </a:xfrm>
          <a:custGeom>
            <a:avLst/>
            <a:gdLst/>
            <a:ahLst/>
            <a:cxnLst/>
            <a:rect r="r" b="b" t="t" l="l"/>
            <a:pathLst>
              <a:path h="494774" w="494774">
                <a:moveTo>
                  <a:pt x="0" y="0"/>
                </a:moveTo>
                <a:lnTo>
                  <a:pt x="494774" y="0"/>
                </a:lnTo>
                <a:lnTo>
                  <a:pt x="494774" y="494774"/>
                </a:lnTo>
                <a:lnTo>
                  <a:pt x="0" y="4947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339762" y="7375500"/>
            <a:ext cx="13708378" cy="2558897"/>
          </a:xfrm>
          <a:custGeom>
            <a:avLst/>
            <a:gdLst/>
            <a:ahLst/>
            <a:cxnLst/>
            <a:rect r="r" b="b" t="t" l="l"/>
            <a:pathLst>
              <a:path h="2558897" w="13708378">
                <a:moveTo>
                  <a:pt x="0" y="0"/>
                </a:moveTo>
                <a:lnTo>
                  <a:pt x="13708378" y="0"/>
                </a:lnTo>
                <a:lnTo>
                  <a:pt x="13708378" y="2558898"/>
                </a:lnTo>
                <a:lnTo>
                  <a:pt x="0" y="25588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14" id="14"/>
          <p:cNvGrpSpPr/>
          <p:nvPr/>
        </p:nvGrpSpPr>
        <p:grpSpPr>
          <a:xfrm rot="0">
            <a:off x="2339762" y="2731709"/>
            <a:ext cx="5475459" cy="4087775"/>
            <a:chOff x="0" y="0"/>
            <a:chExt cx="7300612" cy="545036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0"/>
              <a:ext cx="7300612" cy="355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60"/>
                </a:lnSpc>
              </a:pPr>
              <a:r>
                <a:rPr lang="en-US" sz="8800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Naive Approach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3907952"/>
              <a:ext cx="6693800" cy="1542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Why Not Multiple Traversals?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6896" y="2816771"/>
            <a:ext cx="13236353" cy="6231656"/>
            <a:chOff x="0" y="0"/>
            <a:chExt cx="14473625" cy="68141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14410125" cy="6750662"/>
            </a:xfrm>
            <a:custGeom>
              <a:avLst/>
              <a:gdLst/>
              <a:ahLst/>
              <a:cxnLst/>
              <a:rect r="r" b="b" t="t" l="l"/>
              <a:pathLst>
                <a:path h="6750662" w="14410125">
                  <a:moveTo>
                    <a:pt x="14317414" y="6750662"/>
                  </a:moveTo>
                  <a:lnTo>
                    <a:pt x="92710" y="6750662"/>
                  </a:lnTo>
                  <a:cubicBezTo>
                    <a:pt x="41910" y="6750662"/>
                    <a:pt x="0" y="6708752"/>
                    <a:pt x="0" y="66579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316145" y="0"/>
                  </a:lnTo>
                  <a:cubicBezTo>
                    <a:pt x="14366945" y="0"/>
                    <a:pt x="14408855" y="41910"/>
                    <a:pt x="14408855" y="92710"/>
                  </a:cubicBezTo>
                  <a:lnTo>
                    <a:pt x="14408855" y="6656682"/>
                  </a:lnTo>
                  <a:cubicBezTo>
                    <a:pt x="14410125" y="6708752"/>
                    <a:pt x="14368214" y="6750662"/>
                    <a:pt x="14317414" y="675066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473625" cy="6814162"/>
            </a:xfrm>
            <a:custGeom>
              <a:avLst/>
              <a:gdLst/>
              <a:ahLst/>
              <a:cxnLst/>
              <a:rect r="r" b="b" t="t" l="l"/>
              <a:pathLst>
                <a:path h="6814162" w="14473625">
                  <a:moveTo>
                    <a:pt x="14349164" y="59690"/>
                  </a:moveTo>
                  <a:cubicBezTo>
                    <a:pt x="14384725" y="59690"/>
                    <a:pt x="14413934" y="88900"/>
                    <a:pt x="14413934" y="124460"/>
                  </a:cubicBezTo>
                  <a:lnTo>
                    <a:pt x="14413934" y="6689702"/>
                  </a:lnTo>
                  <a:cubicBezTo>
                    <a:pt x="14413934" y="6725262"/>
                    <a:pt x="14384725" y="6754472"/>
                    <a:pt x="14349164" y="6754472"/>
                  </a:cubicBezTo>
                  <a:lnTo>
                    <a:pt x="124460" y="6754472"/>
                  </a:lnTo>
                  <a:cubicBezTo>
                    <a:pt x="88900" y="6754472"/>
                    <a:pt x="59690" y="6725262"/>
                    <a:pt x="59690" y="66897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349164" y="59690"/>
                  </a:lnTo>
                  <a:moveTo>
                    <a:pt x="1434916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6689702"/>
                  </a:lnTo>
                  <a:cubicBezTo>
                    <a:pt x="0" y="6758282"/>
                    <a:pt x="55880" y="6814162"/>
                    <a:pt x="124460" y="6814162"/>
                  </a:cubicBezTo>
                  <a:lnTo>
                    <a:pt x="14349164" y="6814162"/>
                  </a:lnTo>
                  <a:cubicBezTo>
                    <a:pt x="14417745" y="6814162"/>
                    <a:pt x="14473625" y="6758282"/>
                    <a:pt x="14473625" y="6689702"/>
                  </a:cubicBezTo>
                  <a:lnTo>
                    <a:pt x="14473625" y="124460"/>
                  </a:lnTo>
                  <a:cubicBezTo>
                    <a:pt x="14473625" y="55880"/>
                    <a:pt x="14417745" y="0"/>
                    <a:pt x="1434916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504025" y="7690951"/>
            <a:ext cx="3624725" cy="1111302"/>
            <a:chOff x="0" y="0"/>
            <a:chExt cx="4832967" cy="1481735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4832967" cy="1481735"/>
              <a:chOff x="0" y="0"/>
              <a:chExt cx="3472874" cy="106902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472874" cy="1069026"/>
              </a:xfrm>
              <a:custGeom>
                <a:avLst/>
                <a:gdLst/>
                <a:ahLst/>
                <a:cxnLst/>
                <a:rect r="r" b="b" t="t" l="l"/>
                <a:pathLst>
                  <a:path h="1069026" w="3472874">
                    <a:moveTo>
                      <a:pt x="3348414" y="1069026"/>
                    </a:moveTo>
                    <a:lnTo>
                      <a:pt x="124460" y="1069026"/>
                    </a:lnTo>
                    <a:cubicBezTo>
                      <a:pt x="55880" y="1069026"/>
                      <a:pt x="0" y="1013146"/>
                      <a:pt x="0" y="94456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348414" y="0"/>
                    </a:lnTo>
                    <a:cubicBezTo>
                      <a:pt x="3416994" y="0"/>
                      <a:pt x="3472874" y="55880"/>
                      <a:pt x="3472874" y="124460"/>
                    </a:cubicBezTo>
                    <a:lnTo>
                      <a:pt x="3472874" y="944566"/>
                    </a:lnTo>
                    <a:cubicBezTo>
                      <a:pt x="3472874" y="1013146"/>
                      <a:pt x="3416994" y="1069026"/>
                      <a:pt x="3348414" y="1069026"/>
                    </a:cubicBezTo>
                    <a:close/>
                  </a:path>
                </a:pathLst>
              </a:custGeom>
              <a:solidFill>
                <a:srgbClr val="DFDFDF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949859" y="1007848"/>
              <a:ext cx="3621139" cy="2222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29"/>
                </a:lnSpc>
                <a:spcBef>
                  <a:spcPct val="0"/>
                </a:spcBef>
              </a:pPr>
              <a:r>
                <a:rPr lang="en-US" sz="953" i="true">
                  <a:solidFill>
                    <a:srgbClr val="FE502D"/>
                  </a:solidFill>
                  <a:latin typeface="Open Sauce Italics"/>
                  <a:ea typeface="Open Sauce Italics"/>
                  <a:cs typeface="Open Sauce Italics"/>
                  <a:sym typeface="Open Sauce Italics"/>
                </a:rPr>
                <a:t>Note: If I stutter, its because I am bored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949859" y="173288"/>
              <a:ext cx="3626384" cy="655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029"/>
                </a:lnSpc>
                <a:spcBef>
                  <a:spcPct val="0"/>
                </a:spcBef>
              </a:pPr>
              <a:r>
                <a:rPr lang="en-US" sz="1353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 am just doing this because I was told to do it...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227267" y="314611"/>
              <a:ext cx="509232" cy="544269"/>
            </a:xfrm>
            <a:custGeom>
              <a:avLst/>
              <a:gdLst/>
              <a:ahLst/>
              <a:cxnLst/>
              <a:rect r="r" b="b" t="t" l="l"/>
              <a:pathLst>
                <a:path h="544269" w="509232">
                  <a:moveTo>
                    <a:pt x="0" y="0"/>
                  </a:moveTo>
                  <a:lnTo>
                    <a:pt x="509232" y="0"/>
                  </a:lnTo>
                  <a:lnTo>
                    <a:pt x="509232" y="544270"/>
                  </a:lnTo>
                  <a:lnTo>
                    <a:pt x="0" y="5442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774011" y="7633965"/>
            <a:ext cx="2485289" cy="1414462"/>
            <a:chOff x="0" y="0"/>
            <a:chExt cx="3313718" cy="188595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172867" y="282688"/>
              <a:ext cx="3140851" cy="1603262"/>
              <a:chOff x="0" y="0"/>
              <a:chExt cx="1969304" cy="100524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31750" y="31750"/>
                <a:ext cx="1905804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1905804">
                    <a:moveTo>
                      <a:pt x="1813094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11824" y="0"/>
                    </a:lnTo>
                    <a:cubicBezTo>
                      <a:pt x="1862624" y="0"/>
                      <a:pt x="1904534" y="41910"/>
                      <a:pt x="1904534" y="92710"/>
                    </a:cubicBezTo>
                    <a:lnTo>
                      <a:pt x="1904534" y="847761"/>
                    </a:lnTo>
                    <a:cubicBezTo>
                      <a:pt x="1905804" y="899830"/>
                      <a:pt x="1863894" y="941740"/>
                      <a:pt x="1813094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969304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1969304">
                    <a:moveTo>
                      <a:pt x="1844844" y="59690"/>
                    </a:moveTo>
                    <a:cubicBezTo>
                      <a:pt x="1880404" y="59690"/>
                      <a:pt x="1909614" y="88900"/>
                      <a:pt x="1909614" y="124460"/>
                    </a:cubicBezTo>
                    <a:lnTo>
                      <a:pt x="1909614" y="880781"/>
                    </a:lnTo>
                    <a:cubicBezTo>
                      <a:pt x="1909614" y="916341"/>
                      <a:pt x="1880404" y="945551"/>
                      <a:pt x="1844844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44844" y="59690"/>
                    </a:lnTo>
                    <a:moveTo>
                      <a:pt x="184484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1844844" y="1005241"/>
                    </a:lnTo>
                    <a:cubicBezTo>
                      <a:pt x="1913424" y="1005241"/>
                      <a:pt x="1969304" y="949361"/>
                      <a:pt x="1969304" y="880781"/>
                    </a:cubicBezTo>
                    <a:lnTo>
                      <a:pt x="1969304" y="124460"/>
                    </a:lnTo>
                    <a:cubicBezTo>
                      <a:pt x="1969304" y="55880"/>
                      <a:pt x="1913424" y="0"/>
                      <a:pt x="18448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0"/>
              <a:ext cx="3140851" cy="1603262"/>
              <a:chOff x="0" y="0"/>
              <a:chExt cx="1969304" cy="100524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31750" y="31750"/>
                <a:ext cx="1905804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1905804">
                    <a:moveTo>
                      <a:pt x="1813094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11824" y="0"/>
                    </a:lnTo>
                    <a:cubicBezTo>
                      <a:pt x="1862624" y="0"/>
                      <a:pt x="1904534" y="41910"/>
                      <a:pt x="1904534" y="92710"/>
                    </a:cubicBezTo>
                    <a:lnTo>
                      <a:pt x="1904534" y="847761"/>
                    </a:lnTo>
                    <a:cubicBezTo>
                      <a:pt x="1905804" y="899830"/>
                      <a:pt x="1863894" y="941740"/>
                      <a:pt x="1813094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969304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1969304">
                    <a:moveTo>
                      <a:pt x="1844844" y="59690"/>
                    </a:moveTo>
                    <a:cubicBezTo>
                      <a:pt x="1880404" y="59690"/>
                      <a:pt x="1909614" y="88900"/>
                      <a:pt x="1909614" y="124460"/>
                    </a:cubicBezTo>
                    <a:lnTo>
                      <a:pt x="1909614" y="880781"/>
                    </a:lnTo>
                    <a:cubicBezTo>
                      <a:pt x="1909614" y="916341"/>
                      <a:pt x="1880404" y="945551"/>
                      <a:pt x="1844844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44844" y="59690"/>
                    </a:lnTo>
                    <a:moveTo>
                      <a:pt x="184484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1844844" y="1005241"/>
                    </a:lnTo>
                    <a:cubicBezTo>
                      <a:pt x="1913424" y="1005241"/>
                      <a:pt x="1969304" y="949361"/>
                      <a:pt x="1969304" y="880781"/>
                    </a:cubicBezTo>
                    <a:lnTo>
                      <a:pt x="1969304" y="124460"/>
                    </a:lnTo>
                    <a:cubicBezTo>
                      <a:pt x="1969304" y="55880"/>
                      <a:pt x="1913424" y="0"/>
                      <a:pt x="18448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19" id="19"/>
          <p:cNvGrpSpPr/>
          <p:nvPr/>
        </p:nvGrpSpPr>
        <p:grpSpPr>
          <a:xfrm rot="0">
            <a:off x="14774011" y="5968648"/>
            <a:ext cx="2485289" cy="1414462"/>
            <a:chOff x="0" y="0"/>
            <a:chExt cx="3313718" cy="1885950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172867" y="282688"/>
              <a:ext cx="3140851" cy="1603262"/>
              <a:chOff x="0" y="0"/>
              <a:chExt cx="1969304" cy="100524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31750" y="31750"/>
                <a:ext cx="1905804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1905804">
                    <a:moveTo>
                      <a:pt x="1813094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11824" y="0"/>
                    </a:lnTo>
                    <a:cubicBezTo>
                      <a:pt x="1862624" y="0"/>
                      <a:pt x="1904534" y="41910"/>
                      <a:pt x="1904534" y="92710"/>
                    </a:cubicBezTo>
                    <a:lnTo>
                      <a:pt x="1904534" y="847761"/>
                    </a:lnTo>
                    <a:cubicBezTo>
                      <a:pt x="1905804" y="899830"/>
                      <a:pt x="1863894" y="941740"/>
                      <a:pt x="1813094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969304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1969304">
                    <a:moveTo>
                      <a:pt x="1844844" y="59690"/>
                    </a:moveTo>
                    <a:cubicBezTo>
                      <a:pt x="1880404" y="59690"/>
                      <a:pt x="1909614" y="88900"/>
                      <a:pt x="1909614" y="124460"/>
                    </a:cubicBezTo>
                    <a:lnTo>
                      <a:pt x="1909614" y="880781"/>
                    </a:lnTo>
                    <a:cubicBezTo>
                      <a:pt x="1909614" y="916341"/>
                      <a:pt x="1880404" y="945551"/>
                      <a:pt x="1844844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44844" y="59690"/>
                    </a:lnTo>
                    <a:moveTo>
                      <a:pt x="184484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1844844" y="1005241"/>
                    </a:lnTo>
                    <a:cubicBezTo>
                      <a:pt x="1913424" y="1005241"/>
                      <a:pt x="1969304" y="949361"/>
                      <a:pt x="1969304" y="880781"/>
                    </a:cubicBezTo>
                    <a:lnTo>
                      <a:pt x="1969304" y="124460"/>
                    </a:lnTo>
                    <a:cubicBezTo>
                      <a:pt x="1969304" y="55880"/>
                      <a:pt x="1913424" y="0"/>
                      <a:pt x="18448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0"/>
              <a:ext cx="3140851" cy="1603262"/>
              <a:chOff x="0" y="0"/>
              <a:chExt cx="1969304" cy="100524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31750" y="31750"/>
                <a:ext cx="1905804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1905804">
                    <a:moveTo>
                      <a:pt x="1813094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811824" y="0"/>
                    </a:lnTo>
                    <a:cubicBezTo>
                      <a:pt x="1862624" y="0"/>
                      <a:pt x="1904534" y="41910"/>
                      <a:pt x="1904534" y="92710"/>
                    </a:cubicBezTo>
                    <a:lnTo>
                      <a:pt x="1904534" y="847761"/>
                    </a:lnTo>
                    <a:cubicBezTo>
                      <a:pt x="1905804" y="899830"/>
                      <a:pt x="1863894" y="941740"/>
                      <a:pt x="1813094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969304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1969304">
                    <a:moveTo>
                      <a:pt x="1844844" y="59690"/>
                    </a:moveTo>
                    <a:cubicBezTo>
                      <a:pt x="1880404" y="59690"/>
                      <a:pt x="1909614" y="88900"/>
                      <a:pt x="1909614" y="124460"/>
                    </a:cubicBezTo>
                    <a:lnTo>
                      <a:pt x="1909614" y="880781"/>
                    </a:lnTo>
                    <a:cubicBezTo>
                      <a:pt x="1909614" y="916341"/>
                      <a:pt x="1880404" y="945551"/>
                      <a:pt x="1844844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844844" y="59690"/>
                    </a:lnTo>
                    <a:moveTo>
                      <a:pt x="184484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1844844" y="1005241"/>
                    </a:lnTo>
                    <a:cubicBezTo>
                      <a:pt x="1913424" y="1005241"/>
                      <a:pt x="1969304" y="949361"/>
                      <a:pt x="1969304" y="880781"/>
                    </a:cubicBezTo>
                    <a:lnTo>
                      <a:pt x="1969304" y="124460"/>
                    </a:lnTo>
                    <a:cubicBezTo>
                      <a:pt x="1969304" y="55880"/>
                      <a:pt x="1913424" y="0"/>
                      <a:pt x="184484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26" id="26"/>
          <p:cNvSpPr txBox="true"/>
          <p:nvPr/>
        </p:nvSpPr>
        <p:spPr>
          <a:xfrm rot="0">
            <a:off x="15167681" y="8013239"/>
            <a:ext cx="1706773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Compile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163269" y="6353235"/>
            <a:ext cx="1706773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</a:pPr>
            <a:r>
              <a:rPr lang="en-US" sz="30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Run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4831161" y="1307059"/>
            <a:ext cx="2485289" cy="1200762"/>
            <a:chOff x="0" y="0"/>
            <a:chExt cx="2717602" cy="131300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31750" y="31750"/>
              <a:ext cx="2654102" cy="1249503"/>
            </a:xfrm>
            <a:custGeom>
              <a:avLst/>
              <a:gdLst/>
              <a:ahLst/>
              <a:cxnLst/>
              <a:rect r="r" b="b" t="t" l="l"/>
              <a:pathLst>
                <a:path h="1249503" w="2654102">
                  <a:moveTo>
                    <a:pt x="2561392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560122" y="0"/>
                  </a:lnTo>
                  <a:cubicBezTo>
                    <a:pt x="2610922" y="0"/>
                    <a:pt x="2652832" y="41910"/>
                    <a:pt x="2652832" y="92710"/>
                  </a:cubicBezTo>
                  <a:lnTo>
                    <a:pt x="2652832" y="1155523"/>
                  </a:lnTo>
                  <a:cubicBezTo>
                    <a:pt x="2654102" y="1207593"/>
                    <a:pt x="2612192" y="1249503"/>
                    <a:pt x="2561392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717602" cy="1313003"/>
            </a:xfrm>
            <a:custGeom>
              <a:avLst/>
              <a:gdLst/>
              <a:ahLst/>
              <a:cxnLst/>
              <a:rect r="r" b="b" t="t" l="l"/>
              <a:pathLst>
                <a:path h="1313003" w="2717602">
                  <a:moveTo>
                    <a:pt x="2593142" y="59690"/>
                  </a:moveTo>
                  <a:cubicBezTo>
                    <a:pt x="2628702" y="59690"/>
                    <a:pt x="2657912" y="88900"/>
                    <a:pt x="2657912" y="124460"/>
                  </a:cubicBezTo>
                  <a:lnTo>
                    <a:pt x="2657912" y="1188543"/>
                  </a:lnTo>
                  <a:cubicBezTo>
                    <a:pt x="2657912" y="1224103"/>
                    <a:pt x="2628702" y="1253313"/>
                    <a:pt x="2593142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593142" y="59690"/>
                  </a:lnTo>
                  <a:moveTo>
                    <a:pt x="25931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2593142" y="1313003"/>
                  </a:lnTo>
                  <a:cubicBezTo>
                    <a:pt x="2661722" y="1313003"/>
                    <a:pt x="2717602" y="1257123"/>
                    <a:pt x="2717602" y="1188543"/>
                  </a:cubicBezTo>
                  <a:lnTo>
                    <a:pt x="2717602" y="124460"/>
                  </a:lnTo>
                  <a:cubicBezTo>
                    <a:pt x="2717602" y="55880"/>
                    <a:pt x="2661722" y="0"/>
                    <a:pt x="259314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306896" y="1334809"/>
            <a:ext cx="13236353" cy="1173012"/>
            <a:chOff x="0" y="0"/>
            <a:chExt cx="14893952" cy="131991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31750" y="31750"/>
              <a:ext cx="14830453" cy="1256409"/>
            </a:xfrm>
            <a:custGeom>
              <a:avLst/>
              <a:gdLst/>
              <a:ahLst/>
              <a:cxnLst/>
              <a:rect r="r" b="b" t="t" l="l"/>
              <a:pathLst>
                <a:path h="1256409" w="14830453">
                  <a:moveTo>
                    <a:pt x="14737742" y="1256409"/>
                  </a:moveTo>
                  <a:lnTo>
                    <a:pt x="92710" y="1256409"/>
                  </a:lnTo>
                  <a:cubicBezTo>
                    <a:pt x="41910" y="1256409"/>
                    <a:pt x="0" y="1214499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736473" y="0"/>
                  </a:lnTo>
                  <a:cubicBezTo>
                    <a:pt x="14787273" y="0"/>
                    <a:pt x="14829182" y="41910"/>
                    <a:pt x="14829182" y="92710"/>
                  </a:cubicBezTo>
                  <a:lnTo>
                    <a:pt x="14829182" y="1162430"/>
                  </a:lnTo>
                  <a:cubicBezTo>
                    <a:pt x="14830453" y="1214499"/>
                    <a:pt x="14788542" y="1256409"/>
                    <a:pt x="14737742" y="1256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4893953" cy="1319910"/>
            </a:xfrm>
            <a:custGeom>
              <a:avLst/>
              <a:gdLst/>
              <a:ahLst/>
              <a:cxnLst/>
              <a:rect r="r" b="b" t="t" l="l"/>
              <a:pathLst>
                <a:path h="1319910" w="14893953">
                  <a:moveTo>
                    <a:pt x="14769492" y="59690"/>
                  </a:moveTo>
                  <a:cubicBezTo>
                    <a:pt x="14805053" y="59690"/>
                    <a:pt x="14834262" y="88900"/>
                    <a:pt x="14834262" y="124460"/>
                  </a:cubicBezTo>
                  <a:lnTo>
                    <a:pt x="14834262" y="1195450"/>
                  </a:lnTo>
                  <a:cubicBezTo>
                    <a:pt x="14834262" y="1231010"/>
                    <a:pt x="14805053" y="1260219"/>
                    <a:pt x="14769492" y="1260219"/>
                  </a:cubicBezTo>
                  <a:lnTo>
                    <a:pt x="124460" y="1260219"/>
                  </a:lnTo>
                  <a:cubicBezTo>
                    <a:pt x="88900" y="1260219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769492" y="59690"/>
                  </a:lnTo>
                  <a:moveTo>
                    <a:pt x="1476949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4769492" y="1319910"/>
                  </a:lnTo>
                  <a:cubicBezTo>
                    <a:pt x="14838073" y="1319910"/>
                    <a:pt x="14893953" y="1264030"/>
                    <a:pt x="14893953" y="1195450"/>
                  </a:cubicBezTo>
                  <a:lnTo>
                    <a:pt x="14893953" y="124460"/>
                  </a:lnTo>
                  <a:cubicBezTo>
                    <a:pt x="14893953" y="55880"/>
                    <a:pt x="14838073" y="0"/>
                    <a:pt x="1476949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5167681" y="1511296"/>
            <a:ext cx="1093027" cy="735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spc="21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How to get out from here..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16260708" y="1592289"/>
            <a:ext cx="709004" cy="685800"/>
          </a:xfrm>
          <a:custGeom>
            <a:avLst/>
            <a:gdLst/>
            <a:ahLst/>
            <a:cxnLst/>
            <a:rect r="r" b="b" t="t" l="l"/>
            <a:pathLst>
              <a:path h="685800" w="709004">
                <a:moveTo>
                  <a:pt x="0" y="0"/>
                </a:moveTo>
                <a:lnTo>
                  <a:pt x="709003" y="0"/>
                </a:lnTo>
                <a:lnTo>
                  <a:pt x="709003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1568357" y="1382835"/>
            <a:ext cx="11255152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600" spc="84" b="true">
                <a:solidFill>
                  <a:srgbClr val="000000"/>
                </a:solidFill>
                <a:latin typeface="Be Vietnam Bold"/>
                <a:ea typeface="Be Vietnam Bold"/>
                <a:cs typeface="Be Vietnam Bold"/>
                <a:sym typeface="Be Vietnam Bold"/>
              </a:rPr>
              <a:t>Single Traversal Algorithm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568357" y="3099619"/>
            <a:ext cx="7896737" cy="5936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Our goal: Find the first k non-repeating characters in a single pass</a:t>
            </a:r>
          </a:p>
          <a:p>
            <a:pPr algn="l" marL="604523" indent="-302261" lvl="1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Key data structures:</a:t>
            </a:r>
          </a:p>
          <a:p>
            <a:pPr algn="l" marL="1209045" indent="-403015" lvl="2">
              <a:lnSpc>
                <a:spcPts val="3640"/>
              </a:lnSpc>
              <a:buFont typeface="Arial"/>
              <a:buChar char="⚬"/>
            </a:pPr>
            <a:r>
              <a:rPr lang="en-US" sz="2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HashMap: To track character frequencies</a:t>
            </a:r>
          </a:p>
          <a:p>
            <a:pPr algn="l" marL="1209045" indent="-403015" lvl="2">
              <a:lnSpc>
                <a:spcPts val="3640"/>
              </a:lnSpc>
              <a:buFont typeface="Arial"/>
              <a:buChar char="⚬"/>
            </a:pPr>
            <a:r>
              <a:rPr lang="en-US" sz="2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Queue: To maintain the order of characters as they appear</a:t>
            </a:r>
          </a:p>
          <a:p>
            <a:pPr algn="l" marL="604523" indent="-302261" lvl="1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Main idea:</a:t>
            </a:r>
          </a:p>
          <a:p>
            <a:pPr algn="l" marL="1209045" indent="-403015" lvl="2">
              <a:lnSpc>
                <a:spcPts val="3640"/>
              </a:lnSpc>
              <a:buFont typeface="Arial"/>
              <a:buChar char="⚬"/>
            </a:pPr>
            <a:r>
              <a:rPr lang="en-US" sz="2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Process each character once</a:t>
            </a:r>
          </a:p>
          <a:p>
            <a:pPr algn="l" marL="1209045" indent="-403015" lvl="2">
              <a:lnSpc>
                <a:spcPts val="3640"/>
              </a:lnSpc>
              <a:buFont typeface="Arial"/>
              <a:buChar char="⚬"/>
            </a:pPr>
            <a:r>
              <a:rPr lang="en-US" sz="2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Use the data structures to efficiently identify and retrieve non-repeating characters </a:t>
            </a:r>
          </a:p>
          <a:p>
            <a:pPr algn="l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28700" y="1223997"/>
            <a:ext cx="2739083" cy="2828925"/>
            <a:chOff x="0" y="0"/>
            <a:chExt cx="6350000" cy="65582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3"/>
              <a:stretch>
                <a:fillRect l="-27567" t="0" r="-27567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28700" y="5700283"/>
            <a:ext cx="2739083" cy="2828925"/>
            <a:chOff x="0" y="0"/>
            <a:chExt cx="6350000" cy="65582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3"/>
              <a:stretch>
                <a:fillRect l="-27567" t="0" r="-27567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4158396" y="1223997"/>
            <a:ext cx="2739083" cy="2828925"/>
            <a:chOff x="0" y="0"/>
            <a:chExt cx="6350000" cy="65582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3"/>
              <a:stretch>
                <a:fillRect l="-27567" t="0" r="-27567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4158396" y="5700283"/>
            <a:ext cx="2739083" cy="2828925"/>
            <a:chOff x="0" y="0"/>
            <a:chExt cx="6350000" cy="65582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3"/>
              <a:stretch>
                <a:fillRect l="-27567" t="0" r="-27567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1245753" y="3729037"/>
            <a:ext cx="2739083" cy="2828925"/>
            <a:chOff x="0" y="0"/>
            <a:chExt cx="6350000" cy="65582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3"/>
              <a:stretch>
                <a:fillRect l="-27567" t="0" r="-27567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4362433" y="3729037"/>
            <a:ext cx="2739083" cy="2828925"/>
            <a:chOff x="0" y="0"/>
            <a:chExt cx="6350000" cy="65582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74930" y="74930"/>
              <a:ext cx="6200140" cy="6408420"/>
            </a:xfrm>
            <a:custGeom>
              <a:avLst/>
              <a:gdLst/>
              <a:ahLst/>
              <a:cxnLst/>
              <a:rect r="r" b="b" t="t" l="l"/>
              <a:pathLst>
                <a:path h="6408420" w="620014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3"/>
              <a:stretch>
                <a:fillRect l="-27567" t="0" r="-27567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558280"/>
            </a:xfrm>
            <a:custGeom>
              <a:avLst/>
              <a:gdLst/>
              <a:ahLst/>
              <a:cxnLst/>
              <a:rect r="r" b="b" t="t" l="l"/>
              <a:pathLst>
                <a:path h="6558280" w="635000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028700" y="4208664"/>
            <a:ext cx="2739083" cy="824218"/>
            <a:chOff x="0" y="0"/>
            <a:chExt cx="2995120" cy="90126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31750" y="31750"/>
              <a:ext cx="2931620" cy="837762"/>
            </a:xfrm>
            <a:custGeom>
              <a:avLst/>
              <a:gdLst/>
              <a:ahLst/>
              <a:cxnLst/>
              <a:rect r="r" b="b" t="t" l="l"/>
              <a:pathLst>
                <a:path h="837762" w="2931620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995120" cy="901262"/>
            </a:xfrm>
            <a:custGeom>
              <a:avLst/>
              <a:gdLst/>
              <a:ahLst/>
              <a:cxnLst/>
              <a:rect r="r" b="b" t="t" l="l"/>
              <a:pathLst>
                <a:path h="901262" w="2995120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7465871" y="1223997"/>
            <a:ext cx="3779883" cy="1414462"/>
            <a:chOff x="0" y="0"/>
            <a:chExt cx="5039844" cy="1885950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262914" y="282688"/>
              <a:ext cx="4776929" cy="1603262"/>
              <a:chOff x="0" y="0"/>
              <a:chExt cx="2995120" cy="100524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31750" y="31750"/>
                <a:ext cx="2931620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2931620">
                    <a:moveTo>
                      <a:pt x="2838910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7640" y="0"/>
                    </a:lnTo>
                    <a:cubicBezTo>
                      <a:pt x="2888440" y="0"/>
                      <a:pt x="2930350" y="41910"/>
                      <a:pt x="2930350" y="92710"/>
                    </a:cubicBezTo>
                    <a:lnTo>
                      <a:pt x="2930350" y="847761"/>
                    </a:lnTo>
                    <a:cubicBezTo>
                      <a:pt x="2931620" y="899830"/>
                      <a:pt x="2889710" y="941740"/>
                      <a:pt x="2838910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2995120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2995120">
                    <a:moveTo>
                      <a:pt x="2870660" y="59690"/>
                    </a:moveTo>
                    <a:cubicBezTo>
                      <a:pt x="2906220" y="59690"/>
                      <a:pt x="2935430" y="88900"/>
                      <a:pt x="2935430" y="124460"/>
                    </a:cubicBezTo>
                    <a:lnTo>
                      <a:pt x="2935430" y="880781"/>
                    </a:lnTo>
                    <a:cubicBezTo>
                      <a:pt x="2935430" y="916341"/>
                      <a:pt x="2906220" y="945551"/>
                      <a:pt x="2870660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70660" y="59690"/>
                    </a:lnTo>
                    <a:moveTo>
                      <a:pt x="287066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2870660" y="1005241"/>
                    </a:lnTo>
                    <a:cubicBezTo>
                      <a:pt x="2939240" y="1005241"/>
                      <a:pt x="2995120" y="949361"/>
                      <a:pt x="2995120" y="880781"/>
                    </a:cubicBezTo>
                    <a:lnTo>
                      <a:pt x="2995120" y="124460"/>
                    </a:lnTo>
                    <a:cubicBezTo>
                      <a:pt x="2995120" y="55880"/>
                      <a:pt x="2939240" y="0"/>
                      <a:pt x="28706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0"/>
              <a:ext cx="4776929" cy="1603262"/>
              <a:chOff x="0" y="0"/>
              <a:chExt cx="2995120" cy="100524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31750" y="31750"/>
                <a:ext cx="2931620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2931620">
                    <a:moveTo>
                      <a:pt x="2838910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7640" y="0"/>
                    </a:lnTo>
                    <a:cubicBezTo>
                      <a:pt x="2888440" y="0"/>
                      <a:pt x="2930350" y="41910"/>
                      <a:pt x="2930350" y="92710"/>
                    </a:cubicBezTo>
                    <a:lnTo>
                      <a:pt x="2930350" y="847761"/>
                    </a:lnTo>
                    <a:cubicBezTo>
                      <a:pt x="2931620" y="899830"/>
                      <a:pt x="2889710" y="941740"/>
                      <a:pt x="2838910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2995120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2995120">
                    <a:moveTo>
                      <a:pt x="2870660" y="59690"/>
                    </a:moveTo>
                    <a:cubicBezTo>
                      <a:pt x="2906220" y="59690"/>
                      <a:pt x="2935430" y="88900"/>
                      <a:pt x="2935430" y="124460"/>
                    </a:cubicBezTo>
                    <a:lnTo>
                      <a:pt x="2935430" y="880781"/>
                    </a:lnTo>
                    <a:cubicBezTo>
                      <a:pt x="2935430" y="916341"/>
                      <a:pt x="2906220" y="945551"/>
                      <a:pt x="2870660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70660" y="59690"/>
                    </a:lnTo>
                    <a:moveTo>
                      <a:pt x="287066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2870660" y="1005241"/>
                    </a:lnTo>
                    <a:cubicBezTo>
                      <a:pt x="2939240" y="1005241"/>
                      <a:pt x="2995120" y="949361"/>
                      <a:pt x="2995120" y="880781"/>
                    </a:cubicBezTo>
                    <a:lnTo>
                      <a:pt x="2995120" y="124460"/>
                    </a:lnTo>
                    <a:cubicBezTo>
                      <a:pt x="2995120" y="55880"/>
                      <a:pt x="2939240" y="0"/>
                      <a:pt x="28706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1" id="31"/>
            <p:cNvSpPr txBox="true"/>
            <p:nvPr/>
          </p:nvSpPr>
          <p:spPr>
            <a:xfrm rot="0">
              <a:off x="250214" y="238069"/>
              <a:ext cx="4276500" cy="1117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60"/>
                </a:lnSpc>
              </a:pPr>
              <a:r>
                <a:rPr lang="en-US" sz="2800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HashMap (Dictionary)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465871" y="7821977"/>
            <a:ext cx="3779883" cy="1414462"/>
            <a:chOff x="0" y="0"/>
            <a:chExt cx="5039844" cy="1885950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262914" y="282688"/>
              <a:ext cx="4776929" cy="1603262"/>
              <a:chOff x="0" y="0"/>
              <a:chExt cx="2995120" cy="100524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31750" y="31750"/>
                <a:ext cx="2931620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2931620">
                    <a:moveTo>
                      <a:pt x="2838910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7640" y="0"/>
                    </a:lnTo>
                    <a:cubicBezTo>
                      <a:pt x="2888440" y="0"/>
                      <a:pt x="2930350" y="41910"/>
                      <a:pt x="2930350" y="92710"/>
                    </a:cubicBezTo>
                    <a:lnTo>
                      <a:pt x="2930350" y="847761"/>
                    </a:lnTo>
                    <a:cubicBezTo>
                      <a:pt x="2931620" y="899830"/>
                      <a:pt x="2889710" y="941740"/>
                      <a:pt x="2838910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2995120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2995120">
                    <a:moveTo>
                      <a:pt x="2870660" y="59690"/>
                    </a:moveTo>
                    <a:cubicBezTo>
                      <a:pt x="2906220" y="59690"/>
                      <a:pt x="2935430" y="88900"/>
                      <a:pt x="2935430" y="124460"/>
                    </a:cubicBezTo>
                    <a:lnTo>
                      <a:pt x="2935430" y="880781"/>
                    </a:lnTo>
                    <a:cubicBezTo>
                      <a:pt x="2935430" y="916341"/>
                      <a:pt x="2906220" y="945551"/>
                      <a:pt x="2870660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70660" y="59690"/>
                    </a:lnTo>
                    <a:moveTo>
                      <a:pt x="287066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2870660" y="1005241"/>
                    </a:lnTo>
                    <a:cubicBezTo>
                      <a:pt x="2939240" y="1005241"/>
                      <a:pt x="2995120" y="949361"/>
                      <a:pt x="2995120" y="880781"/>
                    </a:cubicBezTo>
                    <a:lnTo>
                      <a:pt x="2995120" y="124460"/>
                    </a:lnTo>
                    <a:cubicBezTo>
                      <a:pt x="2995120" y="55880"/>
                      <a:pt x="2939240" y="0"/>
                      <a:pt x="28706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0"/>
              <a:ext cx="4776929" cy="1603262"/>
              <a:chOff x="0" y="0"/>
              <a:chExt cx="2995120" cy="100524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31750" y="31750"/>
                <a:ext cx="2931620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2931620">
                    <a:moveTo>
                      <a:pt x="2838910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7640" y="0"/>
                    </a:lnTo>
                    <a:cubicBezTo>
                      <a:pt x="2888440" y="0"/>
                      <a:pt x="2930350" y="41910"/>
                      <a:pt x="2930350" y="92710"/>
                    </a:cubicBezTo>
                    <a:lnTo>
                      <a:pt x="2930350" y="847761"/>
                    </a:lnTo>
                    <a:cubicBezTo>
                      <a:pt x="2931620" y="899830"/>
                      <a:pt x="2889710" y="941740"/>
                      <a:pt x="2838910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2995120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2995120">
                    <a:moveTo>
                      <a:pt x="2870660" y="59690"/>
                    </a:moveTo>
                    <a:cubicBezTo>
                      <a:pt x="2906220" y="59690"/>
                      <a:pt x="2935430" y="88900"/>
                      <a:pt x="2935430" y="124460"/>
                    </a:cubicBezTo>
                    <a:lnTo>
                      <a:pt x="2935430" y="880781"/>
                    </a:lnTo>
                    <a:cubicBezTo>
                      <a:pt x="2935430" y="916341"/>
                      <a:pt x="2906220" y="945551"/>
                      <a:pt x="2870660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70660" y="59690"/>
                    </a:lnTo>
                    <a:moveTo>
                      <a:pt x="287066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2870660" y="1005241"/>
                    </a:lnTo>
                    <a:cubicBezTo>
                      <a:pt x="2939240" y="1005241"/>
                      <a:pt x="2995120" y="949361"/>
                      <a:pt x="2995120" y="880781"/>
                    </a:cubicBezTo>
                    <a:lnTo>
                      <a:pt x="2995120" y="124460"/>
                    </a:lnTo>
                    <a:cubicBezTo>
                      <a:pt x="2995120" y="55880"/>
                      <a:pt x="2939240" y="0"/>
                      <a:pt x="28706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250214" y="228544"/>
              <a:ext cx="4276500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00"/>
                </a:lnSpc>
              </a:pPr>
              <a:r>
                <a:rPr lang="en-US" sz="2500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Time complexity benefits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028700" y="8684950"/>
            <a:ext cx="2739083" cy="824218"/>
            <a:chOff x="0" y="0"/>
            <a:chExt cx="2995120" cy="90126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31750" y="31750"/>
              <a:ext cx="2931620" cy="837762"/>
            </a:xfrm>
            <a:custGeom>
              <a:avLst/>
              <a:gdLst/>
              <a:ahLst/>
              <a:cxnLst/>
              <a:rect r="r" b="b" t="t" l="l"/>
              <a:pathLst>
                <a:path h="837762" w="2931620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2995120" cy="901262"/>
            </a:xfrm>
            <a:custGeom>
              <a:avLst/>
              <a:gdLst/>
              <a:ahLst/>
              <a:cxnLst/>
              <a:rect r="r" b="b" t="t" l="l"/>
              <a:pathLst>
                <a:path h="901262" w="2995120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4158396" y="4208664"/>
            <a:ext cx="2739083" cy="824218"/>
            <a:chOff x="0" y="0"/>
            <a:chExt cx="2995120" cy="901262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31750" y="31750"/>
              <a:ext cx="2931620" cy="837762"/>
            </a:xfrm>
            <a:custGeom>
              <a:avLst/>
              <a:gdLst/>
              <a:ahLst/>
              <a:cxnLst/>
              <a:rect r="r" b="b" t="t" l="l"/>
              <a:pathLst>
                <a:path h="837762" w="2931620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2995120" cy="901262"/>
            </a:xfrm>
            <a:custGeom>
              <a:avLst/>
              <a:gdLst/>
              <a:ahLst/>
              <a:cxnLst/>
              <a:rect r="r" b="b" t="t" l="l"/>
              <a:pathLst>
                <a:path h="901262" w="2995120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4158396" y="8684950"/>
            <a:ext cx="2739083" cy="824218"/>
            <a:chOff x="0" y="0"/>
            <a:chExt cx="2995120" cy="901262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31750" y="31750"/>
              <a:ext cx="2931620" cy="837762"/>
            </a:xfrm>
            <a:custGeom>
              <a:avLst/>
              <a:gdLst/>
              <a:ahLst/>
              <a:cxnLst/>
              <a:rect r="r" b="b" t="t" l="l"/>
              <a:pathLst>
                <a:path h="837762" w="2931620">
                  <a:moveTo>
                    <a:pt x="2838910" y="837762"/>
                  </a:moveTo>
                  <a:lnTo>
                    <a:pt x="92710" y="837762"/>
                  </a:lnTo>
                  <a:cubicBezTo>
                    <a:pt x="41910" y="837762"/>
                    <a:pt x="0" y="795852"/>
                    <a:pt x="0" y="745052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837640" y="0"/>
                  </a:lnTo>
                  <a:cubicBezTo>
                    <a:pt x="2888440" y="0"/>
                    <a:pt x="2930350" y="41910"/>
                    <a:pt x="2930350" y="92710"/>
                  </a:cubicBezTo>
                  <a:lnTo>
                    <a:pt x="2930350" y="743782"/>
                  </a:lnTo>
                  <a:cubicBezTo>
                    <a:pt x="2931620" y="795852"/>
                    <a:pt x="2889710" y="837762"/>
                    <a:pt x="2838910" y="83776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2995120" cy="901262"/>
            </a:xfrm>
            <a:custGeom>
              <a:avLst/>
              <a:gdLst/>
              <a:ahLst/>
              <a:cxnLst/>
              <a:rect r="r" b="b" t="t" l="l"/>
              <a:pathLst>
                <a:path h="901262" w="2995120">
                  <a:moveTo>
                    <a:pt x="2870660" y="59690"/>
                  </a:moveTo>
                  <a:cubicBezTo>
                    <a:pt x="2906220" y="59690"/>
                    <a:pt x="2935430" y="88900"/>
                    <a:pt x="2935430" y="124460"/>
                  </a:cubicBezTo>
                  <a:lnTo>
                    <a:pt x="2935430" y="776802"/>
                  </a:lnTo>
                  <a:cubicBezTo>
                    <a:pt x="2935430" y="812362"/>
                    <a:pt x="2906220" y="841572"/>
                    <a:pt x="2870660" y="841572"/>
                  </a:cubicBezTo>
                  <a:lnTo>
                    <a:pt x="124460" y="841572"/>
                  </a:lnTo>
                  <a:cubicBezTo>
                    <a:pt x="88900" y="841572"/>
                    <a:pt x="59690" y="812362"/>
                    <a:pt x="59690" y="776802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870660" y="59690"/>
                  </a:lnTo>
                  <a:moveTo>
                    <a:pt x="287066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776802"/>
                  </a:lnTo>
                  <a:cubicBezTo>
                    <a:pt x="0" y="845382"/>
                    <a:pt x="55880" y="901262"/>
                    <a:pt x="124460" y="901262"/>
                  </a:cubicBezTo>
                  <a:lnTo>
                    <a:pt x="2870660" y="901262"/>
                  </a:lnTo>
                  <a:cubicBezTo>
                    <a:pt x="2939240" y="901262"/>
                    <a:pt x="2995120" y="845382"/>
                    <a:pt x="2995120" y="776802"/>
                  </a:cubicBezTo>
                  <a:lnTo>
                    <a:pt x="2995120" y="124460"/>
                  </a:lnTo>
                  <a:cubicBezTo>
                    <a:pt x="2995120" y="55880"/>
                    <a:pt x="2939240" y="0"/>
                    <a:pt x="2870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9" id="49"/>
          <p:cNvSpPr txBox="true"/>
          <p:nvPr/>
        </p:nvSpPr>
        <p:spPr>
          <a:xfrm rot="0">
            <a:off x="1297003" y="4383759"/>
            <a:ext cx="2174761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Key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97003" y="8860046"/>
            <a:ext cx="2174761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HashMap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426699" y="4383759"/>
            <a:ext cx="2174761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Value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426699" y="8860046"/>
            <a:ext cx="2174761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Queue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7288004" y="4522987"/>
            <a:ext cx="3779883" cy="1414462"/>
            <a:chOff x="0" y="0"/>
            <a:chExt cx="5039844" cy="1885950"/>
          </a:xfrm>
        </p:grpSpPr>
        <p:grpSp>
          <p:nvGrpSpPr>
            <p:cNvPr name="Group 54" id="54"/>
            <p:cNvGrpSpPr/>
            <p:nvPr/>
          </p:nvGrpSpPr>
          <p:grpSpPr>
            <a:xfrm rot="0">
              <a:off x="262914" y="282688"/>
              <a:ext cx="4776929" cy="1603262"/>
              <a:chOff x="0" y="0"/>
              <a:chExt cx="2995120" cy="1005240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31750" y="31750"/>
                <a:ext cx="2931620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2931620">
                    <a:moveTo>
                      <a:pt x="2838910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7640" y="0"/>
                    </a:lnTo>
                    <a:cubicBezTo>
                      <a:pt x="2888440" y="0"/>
                      <a:pt x="2930350" y="41910"/>
                      <a:pt x="2930350" y="92710"/>
                    </a:cubicBezTo>
                    <a:lnTo>
                      <a:pt x="2930350" y="847761"/>
                    </a:lnTo>
                    <a:cubicBezTo>
                      <a:pt x="2931620" y="899830"/>
                      <a:pt x="2889710" y="941740"/>
                      <a:pt x="2838910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2995120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2995120">
                    <a:moveTo>
                      <a:pt x="2870660" y="59690"/>
                    </a:moveTo>
                    <a:cubicBezTo>
                      <a:pt x="2906220" y="59690"/>
                      <a:pt x="2935430" y="88900"/>
                      <a:pt x="2935430" y="124460"/>
                    </a:cubicBezTo>
                    <a:lnTo>
                      <a:pt x="2935430" y="880781"/>
                    </a:lnTo>
                    <a:cubicBezTo>
                      <a:pt x="2935430" y="916341"/>
                      <a:pt x="2906220" y="945551"/>
                      <a:pt x="2870660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70660" y="59690"/>
                    </a:lnTo>
                    <a:moveTo>
                      <a:pt x="287066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2870660" y="1005241"/>
                    </a:lnTo>
                    <a:cubicBezTo>
                      <a:pt x="2939240" y="1005241"/>
                      <a:pt x="2995120" y="949361"/>
                      <a:pt x="2995120" y="880781"/>
                    </a:cubicBezTo>
                    <a:lnTo>
                      <a:pt x="2995120" y="124460"/>
                    </a:lnTo>
                    <a:cubicBezTo>
                      <a:pt x="2995120" y="55880"/>
                      <a:pt x="2939240" y="0"/>
                      <a:pt x="28706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57" id="57"/>
            <p:cNvGrpSpPr/>
            <p:nvPr/>
          </p:nvGrpSpPr>
          <p:grpSpPr>
            <a:xfrm rot="0">
              <a:off x="0" y="0"/>
              <a:ext cx="4776929" cy="1603262"/>
              <a:chOff x="0" y="0"/>
              <a:chExt cx="2995120" cy="1005240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31750" y="31750"/>
                <a:ext cx="2931620" cy="941740"/>
              </a:xfrm>
              <a:custGeom>
                <a:avLst/>
                <a:gdLst/>
                <a:ahLst/>
                <a:cxnLst/>
                <a:rect r="r" b="b" t="t" l="l"/>
                <a:pathLst>
                  <a:path h="941740" w="2931620">
                    <a:moveTo>
                      <a:pt x="2838910" y="941740"/>
                    </a:moveTo>
                    <a:lnTo>
                      <a:pt x="92710" y="941740"/>
                    </a:lnTo>
                    <a:cubicBezTo>
                      <a:pt x="41910" y="941740"/>
                      <a:pt x="0" y="899830"/>
                      <a:pt x="0" y="84903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2837640" y="0"/>
                    </a:lnTo>
                    <a:cubicBezTo>
                      <a:pt x="2888440" y="0"/>
                      <a:pt x="2930350" y="41910"/>
                      <a:pt x="2930350" y="92710"/>
                    </a:cubicBezTo>
                    <a:lnTo>
                      <a:pt x="2930350" y="847761"/>
                    </a:lnTo>
                    <a:cubicBezTo>
                      <a:pt x="2931620" y="899830"/>
                      <a:pt x="2889710" y="941740"/>
                      <a:pt x="2838910" y="94174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2995120" cy="1005241"/>
              </a:xfrm>
              <a:custGeom>
                <a:avLst/>
                <a:gdLst/>
                <a:ahLst/>
                <a:cxnLst/>
                <a:rect r="r" b="b" t="t" l="l"/>
                <a:pathLst>
                  <a:path h="1005241" w="2995120">
                    <a:moveTo>
                      <a:pt x="2870660" y="59690"/>
                    </a:moveTo>
                    <a:cubicBezTo>
                      <a:pt x="2906220" y="59690"/>
                      <a:pt x="2935430" y="88900"/>
                      <a:pt x="2935430" y="124460"/>
                    </a:cubicBezTo>
                    <a:lnTo>
                      <a:pt x="2935430" y="880781"/>
                    </a:lnTo>
                    <a:cubicBezTo>
                      <a:pt x="2935430" y="916341"/>
                      <a:pt x="2906220" y="945551"/>
                      <a:pt x="2870660" y="945551"/>
                    </a:cubicBezTo>
                    <a:lnTo>
                      <a:pt x="124460" y="945551"/>
                    </a:lnTo>
                    <a:cubicBezTo>
                      <a:pt x="88900" y="945551"/>
                      <a:pt x="59690" y="916341"/>
                      <a:pt x="59690" y="88078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2870660" y="59690"/>
                    </a:lnTo>
                    <a:moveTo>
                      <a:pt x="2870660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880781"/>
                    </a:lnTo>
                    <a:cubicBezTo>
                      <a:pt x="0" y="949361"/>
                      <a:pt x="55880" y="1005241"/>
                      <a:pt x="124460" y="1005241"/>
                    </a:cubicBezTo>
                    <a:lnTo>
                      <a:pt x="2870660" y="1005241"/>
                    </a:lnTo>
                    <a:cubicBezTo>
                      <a:pt x="2939240" y="1005241"/>
                      <a:pt x="2995120" y="949361"/>
                      <a:pt x="2995120" y="880781"/>
                    </a:cubicBezTo>
                    <a:lnTo>
                      <a:pt x="2995120" y="124460"/>
                    </a:lnTo>
                    <a:cubicBezTo>
                      <a:pt x="2995120" y="55880"/>
                      <a:pt x="2939240" y="0"/>
                      <a:pt x="287066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60" id="60"/>
            <p:cNvSpPr txBox="true"/>
            <p:nvPr/>
          </p:nvSpPr>
          <p:spPr>
            <a:xfrm rot="0">
              <a:off x="250214" y="238069"/>
              <a:ext cx="4276500" cy="55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Queue</a:t>
              </a:r>
            </a:p>
          </p:txBody>
        </p:sp>
      </p:grpSp>
      <p:sp>
        <p:nvSpPr>
          <p:cNvPr name="Freeform 61" id="61"/>
          <p:cNvSpPr/>
          <p:nvPr/>
        </p:nvSpPr>
        <p:spPr>
          <a:xfrm flipH="false" flipV="false" rot="-10800000">
            <a:off x="7742829" y="1564798"/>
            <a:ext cx="494774" cy="494774"/>
          </a:xfrm>
          <a:custGeom>
            <a:avLst/>
            <a:gdLst/>
            <a:ahLst/>
            <a:cxnLst/>
            <a:rect r="r" b="b" t="t" l="l"/>
            <a:pathLst>
              <a:path h="494774" w="494774">
                <a:moveTo>
                  <a:pt x="0" y="0"/>
                </a:moveTo>
                <a:lnTo>
                  <a:pt x="494774" y="0"/>
                </a:lnTo>
                <a:lnTo>
                  <a:pt x="494774" y="494774"/>
                </a:lnTo>
                <a:lnTo>
                  <a:pt x="0" y="4947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10045568" y="4896113"/>
            <a:ext cx="494774" cy="494774"/>
          </a:xfrm>
          <a:custGeom>
            <a:avLst/>
            <a:gdLst/>
            <a:ahLst/>
            <a:cxnLst/>
            <a:rect r="r" b="b" t="t" l="l"/>
            <a:pathLst>
              <a:path h="494774" w="494774">
                <a:moveTo>
                  <a:pt x="0" y="0"/>
                </a:moveTo>
                <a:lnTo>
                  <a:pt x="494775" y="0"/>
                </a:lnTo>
                <a:lnTo>
                  <a:pt x="494775" y="494774"/>
                </a:lnTo>
                <a:lnTo>
                  <a:pt x="0" y="4947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-10800000">
            <a:off x="7742829" y="8281821"/>
            <a:ext cx="494774" cy="494774"/>
          </a:xfrm>
          <a:custGeom>
            <a:avLst/>
            <a:gdLst/>
            <a:ahLst/>
            <a:cxnLst/>
            <a:rect r="r" b="b" t="t" l="l"/>
            <a:pathLst>
              <a:path h="494774" w="494774">
                <a:moveTo>
                  <a:pt x="0" y="0"/>
                </a:moveTo>
                <a:lnTo>
                  <a:pt x="494774" y="0"/>
                </a:lnTo>
                <a:lnTo>
                  <a:pt x="494774" y="494774"/>
                </a:lnTo>
                <a:lnTo>
                  <a:pt x="0" y="4947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4" id="64"/>
          <p:cNvSpPr txBox="true"/>
          <p:nvPr/>
        </p:nvSpPr>
        <p:spPr>
          <a:xfrm rot="0">
            <a:off x="1297003" y="2320069"/>
            <a:ext cx="2174761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Character from the string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4426699" y="2320069"/>
            <a:ext cx="2174761" cy="107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F</a:t>
            </a:r>
            <a:r>
              <a:rPr lang="en-US" sz="21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requency count of the character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310861" y="6383067"/>
            <a:ext cx="2174761" cy="1438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O(1)</a:t>
            </a:r>
            <a:r>
              <a:rPr lang="en-US" sz="21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average time for insertion and lookup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4426699" y="6385765"/>
            <a:ext cx="2174761" cy="1438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O(1) for enqueue and dequeue operations 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1458411" y="4233545"/>
            <a:ext cx="2303219" cy="180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Maintains the order of characters as they appear in the string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4637147" y="4052570"/>
            <a:ext cx="2189656" cy="216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Allows for efficient retrieval of the first non-repeating characters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9599" y="-40268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028700" y="5413309"/>
          <a:ext cx="16140306" cy="4676775"/>
        </p:xfrm>
        <a:graphic>
          <a:graphicData uri="http://schemas.openxmlformats.org/drawingml/2006/table">
            <a:tbl>
              <a:tblPr/>
              <a:tblGrid>
                <a:gridCol w="3228061"/>
                <a:gridCol w="3228061"/>
                <a:gridCol w="3228061"/>
                <a:gridCol w="3228061"/>
                <a:gridCol w="3228061"/>
              </a:tblGrid>
              <a:tr h="46767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312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Initialize an empty HashMap to store character frequencies</a:t>
                      </a:r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312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Initialize an empty Queue to maintain character order</a:t>
                      </a:r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4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34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Process each character in the string:</a:t>
                      </a:r>
                    </a:p>
                    <a:p>
                      <a:pPr algn="l" marL="388623" indent="-194312" lvl="1">
                        <a:lnSpc>
                          <a:spcPts val="234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Increment its count in the HashMap</a:t>
                      </a:r>
                    </a:p>
                    <a:p>
                      <a:pPr algn="l" marL="388623" indent="-194312" lvl="1">
                        <a:lnSpc>
                          <a:spcPts val="234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Add the character to the Queue if it's encountered for the first time</a:t>
                      </a:r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4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34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After processing all characters:</a:t>
                      </a:r>
                    </a:p>
                    <a:p>
                      <a:pPr algn="l" marL="388620" indent="-194310" lvl="1">
                        <a:lnSpc>
                          <a:spcPts val="234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Dequeue characters and check their frequency in the HashMap</a:t>
                      </a:r>
                    </a:p>
                    <a:p>
                      <a:pPr algn="l" marL="388620" indent="-194310" lvl="1">
                        <a:lnSpc>
                          <a:spcPts val="234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If frequency is 1, add to result list</a:t>
                      </a:r>
                    </a:p>
                    <a:p>
                      <a:pPr algn="l" marL="388620" indent="-194310" lvl="1">
                        <a:lnSpc>
                          <a:spcPts val="2340"/>
                        </a:lnSpc>
                        <a:buFont typeface="Arial"/>
                        <a:buChar char="•"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Continue until k non-repeating characters are found or queue is empty</a:t>
                      </a:r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3120"/>
                        </a:lnSpc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Return the first k non-repeating characters</a:t>
                      </a:r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15919820" y="3156255"/>
            <a:ext cx="3974490" cy="3974490"/>
          </a:xfrm>
          <a:custGeom>
            <a:avLst/>
            <a:gdLst/>
            <a:ahLst/>
            <a:cxnLst/>
            <a:rect r="r" b="b" t="t" l="l"/>
            <a:pathLst>
              <a:path h="3974490" w="3974490">
                <a:moveTo>
                  <a:pt x="0" y="0"/>
                </a:moveTo>
                <a:lnTo>
                  <a:pt x="3974491" y="0"/>
                </a:lnTo>
                <a:lnTo>
                  <a:pt x="3974491" y="3974490"/>
                </a:lnTo>
                <a:lnTo>
                  <a:pt x="0" y="39744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95182" y="2472892"/>
          <a:ext cx="16164118" cy="2469529"/>
        </p:xfrm>
        <a:graphic>
          <a:graphicData uri="http://schemas.openxmlformats.org/drawingml/2006/table">
            <a:tbl>
              <a:tblPr/>
              <a:tblGrid>
                <a:gridCol w="532442"/>
                <a:gridCol w="15631677"/>
              </a:tblGrid>
              <a:tr h="13481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7840"/>
                        </a:lnSpc>
                        <a:defRPr/>
                      </a:pPr>
                      <a:r>
                        <a:rPr lang="en-US" sz="5600" b="true">
                          <a:solidFill>
                            <a:srgbClr val="000000"/>
                          </a:solidFill>
                          <a:latin typeface="Be Vietnam Bold"/>
                          <a:ea typeface="Be Vietnam Bold"/>
                          <a:cs typeface="Be Vietnam Bold"/>
                          <a:sym typeface="Be Vietnam Bold"/>
                        </a:rPr>
                        <a:t>Algorithm Steps</a:t>
                      </a:r>
                      <a:endParaRPr lang="en-US" sz="1100"/>
                    </a:p>
                  </a:txBody>
                  <a:tcPr marL="0" marR="0" marT="0" marB="0" anchor="b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2139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40"/>
                        </a:lnSpc>
                        <a:defRPr/>
                      </a:pPr>
                      <a:r>
                        <a:rPr lang="en-US" sz="36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Step-by-Step Procedure</a:t>
                      </a:r>
                      <a:endParaRPr lang="en-US" sz="1100"/>
                    </a:p>
                  </a:txBody>
                  <a:tcPr marL="0" marR="0" marT="0" marB="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15110821" y="2898658"/>
            <a:ext cx="1617998" cy="1617998"/>
          </a:xfrm>
          <a:custGeom>
            <a:avLst/>
            <a:gdLst/>
            <a:ahLst/>
            <a:cxnLst/>
            <a:rect r="r" b="b" t="t" l="l"/>
            <a:pathLst>
              <a:path h="1617998" w="1617998">
                <a:moveTo>
                  <a:pt x="0" y="0"/>
                </a:moveTo>
                <a:lnTo>
                  <a:pt x="1617999" y="0"/>
                </a:lnTo>
                <a:lnTo>
                  <a:pt x="1617999" y="1617998"/>
                </a:lnTo>
                <a:lnTo>
                  <a:pt x="0" y="1617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086001" y="4961432"/>
            <a:ext cx="908516" cy="908516"/>
            <a:chOff x="0" y="0"/>
            <a:chExt cx="1211355" cy="1211355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211355" cy="1211355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249092" y="257909"/>
              <a:ext cx="713170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800">
                  <a:solidFill>
                    <a:srgbClr val="FFFFFF"/>
                  </a:solidFill>
                  <a:latin typeface="Be Vietnam Bold"/>
                  <a:ea typeface="Be Vietnam Bold"/>
                  <a:cs typeface="Be Vietnam Bold"/>
                  <a:sym typeface="Be Vietnam Bold"/>
                </a:rPr>
                <a:t>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385646" y="4961432"/>
            <a:ext cx="908516" cy="903754"/>
            <a:chOff x="0" y="0"/>
            <a:chExt cx="1211355" cy="1205005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211355" cy="1205005"/>
              <a:chOff x="0" y="0"/>
              <a:chExt cx="6350000" cy="63500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249092" y="257909"/>
              <a:ext cx="713170" cy="5844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800">
                  <a:solidFill>
                    <a:srgbClr val="FFFFFF"/>
                  </a:solidFill>
                  <a:latin typeface="Be Vietnam Bold"/>
                  <a:ea typeface="Be Vietnam Bold"/>
                  <a:cs typeface="Be Vietnam Bold"/>
                  <a:sym typeface="Be Vietnam Bold"/>
                </a:rPr>
                <a:t>2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640791" y="4961432"/>
            <a:ext cx="908516" cy="903754"/>
            <a:chOff x="0" y="0"/>
            <a:chExt cx="1211355" cy="1205005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211355" cy="1205005"/>
              <a:chOff x="0" y="0"/>
              <a:chExt cx="6350000" cy="63500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9" id="19"/>
            <p:cNvSpPr txBox="true"/>
            <p:nvPr/>
          </p:nvSpPr>
          <p:spPr>
            <a:xfrm rot="0">
              <a:off x="249092" y="257909"/>
              <a:ext cx="713170" cy="5844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800">
                  <a:solidFill>
                    <a:srgbClr val="FFFFFF"/>
                  </a:solidFill>
                  <a:latin typeface="Be Vietnam Bold"/>
                  <a:ea typeface="Be Vietnam Bold"/>
                  <a:cs typeface="Be Vietnam Bold"/>
                  <a:sym typeface="Be Vietnam Bold"/>
                </a:rPr>
                <a:t>3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932665" y="4961432"/>
            <a:ext cx="908516" cy="903754"/>
            <a:chOff x="0" y="0"/>
            <a:chExt cx="1211355" cy="1205005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1211355" cy="1205005"/>
              <a:chOff x="0" y="0"/>
              <a:chExt cx="6350000" cy="63500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249092" y="257909"/>
              <a:ext cx="713170" cy="5844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800">
                  <a:solidFill>
                    <a:srgbClr val="FFFFFF"/>
                  </a:solidFill>
                  <a:latin typeface="Be Vietnam Bold"/>
                  <a:ea typeface="Be Vietnam Bold"/>
                  <a:cs typeface="Be Vietnam Bold"/>
                  <a:sym typeface="Be Vietnam Bold"/>
                </a:rPr>
                <a:t>4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5203189" y="4961432"/>
            <a:ext cx="908516" cy="903754"/>
            <a:chOff x="0" y="0"/>
            <a:chExt cx="1211355" cy="1205005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1211355" cy="1205005"/>
              <a:chOff x="0" y="0"/>
              <a:chExt cx="6350000" cy="63500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7" id="27"/>
            <p:cNvSpPr txBox="true"/>
            <p:nvPr/>
          </p:nvSpPr>
          <p:spPr>
            <a:xfrm rot="0">
              <a:off x="249092" y="257909"/>
              <a:ext cx="713170" cy="5844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800">
                  <a:solidFill>
                    <a:srgbClr val="FFFFFF"/>
                  </a:solidFill>
                  <a:latin typeface="Be Vietnam Bold"/>
                  <a:ea typeface="Be Vietnam Bold"/>
                  <a:cs typeface="Be Vietnam Bold"/>
                  <a:sym typeface="Be Vietnam Bold"/>
                </a:rPr>
                <a:t>5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095182" y="531809"/>
            <a:ext cx="16169360" cy="2061593"/>
          </a:xfrm>
          <a:custGeom>
            <a:avLst/>
            <a:gdLst/>
            <a:ahLst/>
            <a:cxnLst/>
            <a:rect r="r" b="b" t="t" l="l"/>
            <a:pathLst>
              <a:path h="2061593" w="16169360">
                <a:moveTo>
                  <a:pt x="0" y="0"/>
                </a:moveTo>
                <a:lnTo>
                  <a:pt x="16169360" y="0"/>
                </a:lnTo>
                <a:lnTo>
                  <a:pt x="16169360" y="2061593"/>
                </a:lnTo>
                <a:lnTo>
                  <a:pt x="0" y="20615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5979806" cy="10287000"/>
          </a:xfrm>
          <a:custGeom>
            <a:avLst/>
            <a:gdLst/>
            <a:ahLst/>
            <a:cxnLst/>
            <a:rect r="r" b="b" t="t" l="l"/>
            <a:pathLst>
              <a:path h="10287000" w="15979806">
                <a:moveTo>
                  <a:pt x="0" y="0"/>
                </a:moveTo>
                <a:lnTo>
                  <a:pt x="15979806" y="0"/>
                </a:lnTo>
                <a:lnTo>
                  <a:pt x="159798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1687760"/>
            <a:ext cx="8676807" cy="3022599"/>
            <a:chOff x="0" y="0"/>
            <a:chExt cx="11569076" cy="4030131"/>
          </a:xfrm>
        </p:grpSpPr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341633" y="265565"/>
              <a:ext cx="11227444" cy="3764567"/>
              <a:chOff x="0" y="0"/>
              <a:chExt cx="1893824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0"/>
              <a:ext cx="11227444" cy="3764567"/>
              <a:chOff x="0" y="0"/>
              <a:chExt cx="1893824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7066508" y="-546942"/>
            <a:ext cx="2009313" cy="2009313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4A98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17" id="17"/>
          <p:cNvSpPr txBox="true"/>
          <p:nvPr/>
        </p:nvSpPr>
        <p:spPr>
          <a:xfrm rot="0">
            <a:off x="9737842" y="2314504"/>
            <a:ext cx="7489123" cy="1911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399"/>
              </a:lnSpc>
            </a:pPr>
            <a:r>
              <a:rPr lang="en-US" sz="7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Algorithm Visualization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447930" y="7288748"/>
            <a:ext cx="6068947" cy="1219919"/>
            <a:chOff x="0" y="0"/>
            <a:chExt cx="8091929" cy="1626559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8091929" cy="1626559"/>
              <a:chOff x="0" y="0"/>
              <a:chExt cx="11837242" cy="237940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31750" y="31750"/>
                <a:ext cx="11773743" cy="2315905"/>
              </a:xfrm>
              <a:custGeom>
                <a:avLst/>
                <a:gdLst/>
                <a:ahLst/>
                <a:cxnLst/>
                <a:rect r="r" b="b" t="t" l="l"/>
                <a:pathLst>
                  <a:path h="2315905" w="11773743">
                    <a:moveTo>
                      <a:pt x="11681033" y="2315905"/>
                    </a:moveTo>
                    <a:lnTo>
                      <a:pt x="92710" y="2315905"/>
                    </a:lnTo>
                    <a:cubicBezTo>
                      <a:pt x="41910" y="2315905"/>
                      <a:pt x="0" y="2273995"/>
                      <a:pt x="0" y="2223195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1679762" y="0"/>
                    </a:lnTo>
                    <a:cubicBezTo>
                      <a:pt x="11730562" y="0"/>
                      <a:pt x="11772473" y="41910"/>
                      <a:pt x="11772473" y="92710"/>
                    </a:cubicBezTo>
                    <a:lnTo>
                      <a:pt x="11772473" y="2221925"/>
                    </a:lnTo>
                    <a:cubicBezTo>
                      <a:pt x="11773743" y="2273995"/>
                      <a:pt x="11731833" y="2315905"/>
                      <a:pt x="11681033" y="2315905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1837243" cy="2379405"/>
              </a:xfrm>
              <a:custGeom>
                <a:avLst/>
                <a:gdLst/>
                <a:ahLst/>
                <a:cxnLst/>
                <a:rect r="r" b="b" t="t" l="l"/>
                <a:pathLst>
                  <a:path h="2379405" w="11837243">
                    <a:moveTo>
                      <a:pt x="11712783" y="59690"/>
                    </a:moveTo>
                    <a:cubicBezTo>
                      <a:pt x="11748343" y="59690"/>
                      <a:pt x="11777552" y="88900"/>
                      <a:pt x="11777552" y="124460"/>
                    </a:cubicBezTo>
                    <a:lnTo>
                      <a:pt x="11777552" y="2254945"/>
                    </a:lnTo>
                    <a:cubicBezTo>
                      <a:pt x="11777552" y="2290505"/>
                      <a:pt x="11748343" y="2319715"/>
                      <a:pt x="11712783" y="2319715"/>
                    </a:cubicBezTo>
                    <a:lnTo>
                      <a:pt x="124460" y="2319715"/>
                    </a:lnTo>
                    <a:cubicBezTo>
                      <a:pt x="88900" y="2319715"/>
                      <a:pt x="59690" y="2290505"/>
                      <a:pt x="59690" y="2254945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1712783" y="59690"/>
                    </a:lnTo>
                    <a:moveTo>
                      <a:pt x="1171278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254945"/>
                    </a:lnTo>
                    <a:cubicBezTo>
                      <a:pt x="0" y="2323525"/>
                      <a:pt x="55880" y="2379405"/>
                      <a:pt x="124460" y="2379405"/>
                    </a:cubicBezTo>
                    <a:lnTo>
                      <a:pt x="11712783" y="2379405"/>
                    </a:lnTo>
                    <a:cubicBezTo>
                      <a:pt x="11781362" y="2379405"/>
                      <a:pt x="11837243" y="2323525"/>
                      <a:pt x="11837243" y="2254945"/>
                    </a:cubicBezTo>
                    <a:lnTo>
                      <a:pt x="11837243" y="124460"/>
                    </a:lnTo>
                    <a:cubicBezTo>
                      <a:pt x="11837243" y="55880"/>
                      <a:pt x="11781362" y="0"/>
                      <a:pt x="1171278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Freeform 22" id="22"/>
            <p:cNvSpPr/>
            <p:nvPr/>
          </p:nvSpPr>
          <p:spPr>
            <a:xfrm flipH="false" flipV="false" rot="0">
              <a:off x="6576638" y="331418"/>
              <a:ext cx="963723" cy="963723"/>
            </a:xfrm>
            <a:custGeom>
              <a:avLst/>
              <a:gdLst/>
              <a:ahLst/>
              <a:cxnLst/>
              <a:rect r="r" b="b" t="t" l="l"/>
              <a:pathLst>
                <a:path h="963723" w="963723">
                  <a:moveTo>
                    <a:pt x="0" y="0"/>
                  </a:moveTo>
                  <a:lnTo>
                    <a:pt x="963723" y="0"/>
                  </a:lnTo>
                  <a:lnTo>
                    <a:pt x="963723" y="963723"/>
                  </a:lnTo>
                  <a:lnTo>
                    <a:pt x="0" y="9637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296915" y="421485"/>
              <a:ext cx="5846270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Algorithm in Action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21432" y="4218489"/>
            <a:ext cx="9332457" cy="4215779"/>
          </a:xfrm>
          <a:custGeom>
            <a:avLst/>
            <a:gdLst/>
            <a:ahLst/>
            <a:cxnLst/>
            <a:rect r="r" b="b" t="t" l="l"/>
            <a:pathLst>
              <a:path h="4215779" w="9332457">
                <a:moveTo>
                  <a:pt x="0" y="0"/>
                </a:moveTo>
                <a:lnTo>
                  <a:pt x="9332457" y="0"/>
                </a:lnTo>
                <a:lnTo>
                  <a:pt x="9332457" y="4215779"/>
                </a:lnTo>
                <a:lnTo>
                  <a:pt x="0" y="42157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3743" r="0" b="-23743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882716" y="1028700"/>
            <a:ext cx="7143299" cy="714329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45586" y="4381634"/>
            <a:ext cx="4163858" cy="4163858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3297761" y="8501907"/>
            <a:ext cx="5323671" cy="1518476"/>
            <a:chOff x="0" y="0"/>
            <a:chExt cx="7098228" cy="2024635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7098228" cy="2024635"/>
              <a:chOff x="0" y="0"/>
              <a:chExt cx="3472874" cy="99455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472874" cy="994554"/>
              </a:xfrm>
              <a:custGeom>
                <a:avLst/>
                <a:gdLst/>
                <a:ahLst/>
                <a:cxnLst/>
                <a:rect r="r" b="b" t="t" l="l"/>
                <a:pathLst>
                  <a:path h="994554" w="3472874">
                    <a:moveTo>
                      <a:pt x="3348414" y="994554"/>
                    </a:moveTo>
                    <a:lnTo>
                      <a:pt x="124460" y="994554"/>
                    </a:lnTo>
                    <a:cubicBezTo>
                      <a:pt x="55880" y="994554"/>
                      <a:pt x="0" y="938674"/>
                      <a:pt x="0" y="87009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348414" y="0"/>
                    </a:lnTo>
                    <a:cubicBezTo>
                      <a:pt x="3416994" y="0"/>
                      <a:pt x="3472874" y="55880"/>
                      <a:pt x="3472874" y="124460"/>
                    </a:cubicBezTo>
                    <a:lnTo>
                      <a:pt x="3472874" y="870094"/>
                    </a:lnTo>
                    <a:cubicBezTo>
                      <a:pt x="3472874" y="938674"/>
                      <a:pt x="3416994" y="994554"/>
                      <a:pt x="3348414" y="994554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1395067" y="1322975"/>
              <a:ext cx="5318404" cy="332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400" i="true">
                  <a:solidFill>
                    <a:srgbClr val="FE502D"/>
                  </a:solidFill>
                  <a:latin typeface="Open Sauce Italics"/>
                  <a:ea typeface="Open Sauce Italics"/>
                  <a:cs typeface="Open Sauce Italics"/>
                  <a:sym typeface="Open Sauce Italics"/>
                </a:rPr>
                <a:t>Still in learning progress...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395067" y="422137"/>
              <a:ext cx="5326106" cy="332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10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Sorry for my poor editing skills</a:t>
              </a:r>
            </a:p>
          </p:txBody>
        </p:sp>
        <p:sp>
          <p:nvSpPr>
            <p:cNvPr name="Freeform 14" id="14"/>
            <p:cNvSpPr/>
            <p:nvPr/>
          </p:nvSpPr>
          <p:spPr>
            <a:xfrm flipH="false" flipV="false" rot="0">
              <a:off x="333789" y="310468"/>
              <a:ext cx="747914" cy="799374"/>
            </a:xfrm>
            <a:custGeom>
              <a:avLst/>
              <a:gdLst/>
              <a:ahLst/>
              <a:cxnLst/>
              <a:rect r="r" b="b" t="t" l="l"/>
              <a:pathLst>
                <a:path h="799374" w="747914">
                  <a:moveTo>
                    <a:pt x="0" y="0"/>
                  </a:moveTo>
                  <a:lnTo>
                    <a:pt x="747914" y="0"/>
                  </a:lnTo>
                  <a:lnTo>
                    <a:pt x="747914" y="799374"/>
                  </a:lnTo>
                  <a:lnTo>
                    <a:pt x="0" y="799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7267843" y="1603522"/>
            <a:ext cx="5195126" cy="1879691"/>
          </a:xfrm>
          <a:custGeom>
            <a:avLst/>
            <a:gdLst/>
            <a:ahLst/>
            <a:cxnLst/>
            <a:rect r="r" b="b" t="t" l="l"/>
            <a:pathLst>
              <a:path h="1879691" w="5195126">
                <a:moveTo>
                  <a:pt x="0" y="0"/>
                </a:moveTo>
                <a:lnTo>
                  <a:pt x="5195127" y="0"/>
                </a:lnTo>
                <a:lnTo>
                  <a:pt x="5195127" y="1879691"/>
                </a:lnTo>
                <a:lnTo>
                  <a:pt x="0" y="18796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885379" y="4199439"/>
            <a:ext cx="8880053" cy="397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Input: s = "algorithm", k = 2</a:t>
            </a:r>
          </a:p>
          <a:p>
            <a:pPr algn="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Process each character:</a:t>
            </a:r>
          </a:p>
          <a:p>
            <a:pPr algn="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'a': Add to Queue, HashMap = {a:1}</a:t>
            </a:r>
          </a:p>
          <a:p>
            <a:pPr algn="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'l': Add to Queue, HashMap = {a:1, l:1}</a:t>
            </a:r>
          </a:p>
          <a:p>
            <a:pPr algn="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'g': Add to Queue, HashMap = {a:1, l:1, g:1}</a:t>
            </a:r>
          </a:p>
          <a:p>
            <a:pPr algn="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'o': Add to Queue, HashMap = {a:1, l:1, g:1, o:1}</a:t>
            </a:r>
          </a:p>
          <a:p>
            <a:pPr algn="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'r': Add to Queue, HashMap = {a:1, l:1, g:1, o:1, r:1}</a:t>
            </a:r>
          </a:p>
          <a:p>
            <a:pPr algn="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'i': Add to Queue, HashMap = {a:1, l:1, g:1, o:1, r:1, i:1}</a:t>
            </a:r>
          </a:p>
          <a:p>
            <a:pPr algn="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't': Add to Queue, HashMap = {a:1, l:1, g:1, o:1, r:1, i:1, t:1}</a:t>
            </a:r>
          </a:p>
          <a:p>
            <a:pPr algn="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'h': Add to Queue, HashMap = {a:1, l:1, g:1, o:1, r:1, i:1, t:1, h:1}</a:t>
            </a:r>
          </a:p>
          <a:p>
            <a:pPr algn="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'm': Add to Queue, HashMap = {a:1, l:1, g:1, o:1, r:1, i:1, t:1, h:1, m:1} </a:t>
            </a:r>
          </a:p>
        </p:txBody>
      </p:sp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1080780" y="1028700"/>
          <a:ext cx="5373586" cy="2209800"/>
        </p:xfrm>
        <a:graphic>
          <a:graphicData uri="http://schemas.openxmlformats.org/drawingml/2006/table">
            <a:tbl>
              <a:tblPr/>
              <a:tblGrid>
                <a:gridCol w="5373586"/>
              </a:tblGrid>
              <a:tr h="22098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7840"/>
                        </a:lnSpc>
                        <a:defRPr/>
                      </a:pPr>
                      <a:r>
                        <a:rPr lang="en-US" sz="5600" b="true">
                          <a:solidFill>
                            <a:srgbClr val="000000"/>
                          </a:solidFill>
                          <a:latin typeface="Be Vietnam Bold"/>
                          <a:ea typeface="Be Vietnam Bold"/>
                          <a:cs typeface="Be Vietnam Bold"/>
                          <a:sym typeface="Be Vietnam Bold"/>
                        </a:rPr>
                        <a:t>Processing the String</a:t>
                      </a:r>
                      <a:endParaRPr lang="en-US" sz="1100"/>
                    </a:p>
                  </a:txBody>
                  <a:tcPr marL="0" marR="0" marT="0" marB="0" anchor="b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DAGgpRtfXkM</dc:identifier>
  <dcterms:modified xsi:type="dcterms:W3CDTF">2011-08-01T06:04:30Z</dcterms:modified>
  <cp:revision>1</cp:revision>
  <dc:title>A Single Traversal Algorithm Approach</dc:title>
</cp:coreProperties>
</file>